
<file path=[Content_Types].xml><?xml version="1.0" encoding="utf-8"?>
<Types xmlns="http://schemas.openxmlformats.org/package/2006/content-types">
  <Default ContentType="image/x-emf" Extension="emf"/>
  <Default ContentType="image/jpeg" Extension="jpeg"/>
  <Default ContentType="image/jpeg" Extension="jpg"/>
  <Default ContentType="image/png" Extension="png"/>
  <Default ContentType="application/vnd.openxmlformats-package.relationships+xml" Extension="rels"/>
  <Default ContentType="image/vnd.ms-photo" Extension="wdp"/>
  <Default ContentType="image/x-wmf" Extension="wmf"/>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25.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 id="2147483779" r:id="rId2"/>
  </p:sldMasterIdLst>
  <p:notesMasterIdLst>
    <p:notesMasterId r:id="rId16"/>
  </p:notesMasterIdLst>
  <p:sldIdLst>
    <p:sldId id="256" r:id="rId3"/>
    <p:sldId id="257" r:id="rId4"/>
    <p:sldId id="258" r:id="rId5"/>
    <p:sldId id="259" r:id="rId6"/>
    <p:sldId id="260" r:id="rId7"/>
    <p:sldId id="2341" r:id="rId8"/>
    <p:sldId id="623" r:id="rId9"/>
    <p:sldId id="262" r:id="rId10"/>
    <p:sldId id="263" r:id="rId11"/>
    <p:sldId id="264" r:id="rId12"/>
    <p:sldId id="265" r:id="rId13"/>
    <p:sldId id="2340" r:id="rId14"/>
    <p:sldId id="267" r:id="rId15"/>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6600"/>
    <a:srgbClr val="0000FF"/>
    <a:srgbClr val="FFCCFF"/>
    <a:srgbClr val="FF0000"/>
    <a:srgbClr val="DCEFF0"/>
    <a:srgbClr val="FFFF66"/>
    <a:srgbClr val="FFCC66"/>
    <a:srgbClr val="4087C8"/>
    <a:srgbClr val="4133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5" autoAdjust="0"/>
    <p:restoredTop sz="94910" autoAdjust="0"/>
  </p:normalViewPr>
  <p:slideViewPr>
    <p:cSldViewPr>
      <p:cViewPr varScale="1">
        <p:scale>
          <a:sx n="105" d="100"/>
          <a:sy n="105" d="100"/>
        </p:scale>
        <p:origin x="1398" y="102"/>
      </p:cViewPr>
      <p:guideLst>
        <p:guide orient="horz" pos="2160"/>
        <p:guide pos="3120"/>
      </p:guideLst>
    </p:cSldViewPr>
  </p:slideViewPr>
  <p:outlineViewPr>
    <p:cViewPr>
      <p:scale>
        <a:sx n="33" d="100"/>
        <a:sy n="33" d="100"/>
      </p:scale>
      <p:origin x="0" y="-14754"/>
    </p:cViewPr>
  </p:outlineViewPr>
  <p:notesTextViewPr>
    <p:cViewPr>
      <p:scale>
        <a:sx n="150" d="100"/>
        <a:sy n="150" d="100"/>
      </p:scale>
      <p:origin x="0" y="0"/>
    </p:cViewPr>
  </p:notesTextViewPr>
  <p:notesViewPr>
    <p:cSldViewPr>
      <p:cViewPr varScale="1">
        <p:scale>
          <a:sx n="52" d="100"/>
          <a:sy n="52" d="100"/>
        </p:scale>
        <p:origin x="2964" y="72"/>
      </p:cViewPr>
      <p:guideLst/>
    </p:cSldViewPr>
  </p:notesViewPr>
  <p:gridSpacing cx="72008" cy="72008"/>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8.xml" Type="http://schemas.openxmlformats.org/officeDocument/2006/relationships/slide"/><Relationship Id="rId11" Target="slides/slide9.xml" Type="http://schemas.openxmlformats.org/officeDocument/2006/relationships/slide"/><Relationship Id="rId12" Target="slides/slide10.xml" Type="http://schemas.openxmlformats.org/officeDocument/2006/relationships/slide"/><Relationship Id="rId13" Target="slides/slide11.xml" Type="http://schemas.openxmlformats.org/officeDocument/2006/relationships/slide"/><Relationship Id="rId14" Target="slides/slide12.xml" Type="http://schemas.openxmlformats.org/officeDocument/2006/relationships/slide"/><Relationship Id="rId15" Target="slides/slide13.xml" Type="http://schemas.openxmlformats.org/officeDocument/2006/relationships/slide"/><Relationship Id="rId16" Target="notesMasters/notesMaster1.xml" Type="http://schemas.openxmlformats.org/officeDocument/2006/relationships/notesMaster"/><Relationship Id="rId17" Target="presProps.xml" Type="http://schemas.openxmlformats.org/officeDocument/2006/relationships/presProps"/><Relationship Id="rId18" Target="viewProps.xml" Type="http://schemas.openxmlformats.org/officeDocument/2006/relationships/viewProps"/><Relationship Id="rId19" Target="theme/theme1.xml" Type="http://schemas.openxmlformats.org/officeDocument/2006/relationships/theme"/><Relationship Id="rId2" Target="slideMasters/slideMaster2.xml" Type="http://schemas.openxmlformats.org/officeDocument/2006/relationships/slideMaster"/><Relationship Id="rId20" Target="tableStyles.xml" Type="http://schemas.openxmlformats.org/officeDocument/2006/relationships/tableStyles"/><Relationship Id="rId3" Target="slides/slide1.xml" Type="http://schemas.openxmlformats.org/officeDocument/2006/relationships/slide"/><Relationship Id="rId4" Target="slides/slide2.xml" Type="http://schemas.openxmlformats.org/officeDocument/2006/relationships/slide"/><Relationship Id="rId5" Target="slides/slide3.xml" Type="http://schemas.openxmlformats.org/officeDocument/2006/relationships/slide"/><Relationship Id="rId6" Target="slides/slide4.xml" Type="http://schemas.openxmlformats.org/officeDocument/2006/relationships/slide"/><Relationship Id="rId7" Target="slides/slide5.xml" Type="http://schemas.openxmlformats.org/officeDocument/2006/relationships/slide"/><Relationship Id="rId8" Target="slides/slide6.xml" Type="http://schemas.openxmlformats.org/officeDocument/2006/relationships/slide"/><Relationship Id="rId9" Target="slides/slide7.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69330" tIns="34665" rIns="69330" bIns="34665" rtlCol="0"/>
          <a:lstStyle>
            <a:lvl1pPr algn="l">
              <a:defRPr sz="900">
                <a:latin typeface="Arial" charset="0"/>
                <a:ea typeface="ＭＳ Ｐゴシック" charset="-128"/>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69330" tIns="34665" rIns="69330" bIns="34665" rtlCol="0"/>
          <a:lstStyle>
            <a:lvl1pPr algn="r">
              <a:defRPr sz="900">
                <a:latin typeface="Arial" charset="0"/>
                <a:ea typeface="ＭＳ Ｐゴシック" charset="-128"/>
              </a:defRPr>
            </a:lvl1pPr>
          </a:lstStyle>
          <a:p>
            <a:pPr>
              <a:defRPr/>
            </a:pPr>
            <a:fld id="{7EB0E7D7-55E5-4615-B2E8-9DBE43EB4A46}" type="datetimeFigureOut">
              <a:rPr lang="ja-JP" altLang="en-US"/>
              <a:pPr>
                <a:defRPr/>
              </a:pPr>
              <a:t>2025/3/12</a:t>
            </a:fld>
            <a:endParaRPr lang="ja-JP" altLang="en-US"/>
          </a:p>
        </p:txBody>
      </p:sp>
      <p:sp>
        <p:nvSpPr>
          <p:cNvPr id="4"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69330" tIns="34665" rIns="69330" bIns="34665" rtlCol="0" anchor="ctr"/>
          <a:lstStyle/>
          <a:p>
            <a:pPr lvl="0"/>
            <a:endParaRPr lang="ja-JP" altLang="en-US" noProof="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69330" tIns="34665" rIns="69330" bIns="34665"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69330" tIns="34665" rIns="69330" bIns="34665" rtlCol="0" anchor="b"/>
          <a:lstStyle>
            <a:lvl1pPr algn="l">
              <a:defRPr sz="900">
                <a:latin typeface="Arial" charset="0"/>
                <a:ea typeface="ＭＳ Ｐゴシック"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lIns="69330" tIns="34665" rIns="69330" bIns="34665" rtlCol="0" anchor="b"/>
          <a:lstStyle>
            <a:lvl1pPr algn="r">
              <a:defRPr sz="900">
                <a:latin typeface="Arial" charset="0"/>
                <a:ea typeface="ＭＳ Ｐゴシック" charset="-128"/>
              </a:defRPr>
            </a:lvl1pPr>
          </a:lstStyle>
          <a:p>
            <a:pPr>
              <a:defRPr/>
            </a:pPr>
            <a:fld id="{B06263A7-F6A1-492B-8A76-2F0DAA710236}" type="slidenum">
              <a:rPr lang="ja-JP" altLang="en-US"/>
              <a:pPr>
                <a:defRPr/>
              </a:pPr>
              <a:t>‹#›</a:t>
            </a:fld>
            <a:endParaRPr lang="ja-JP" altLang="en-US"/>
          </a:p>
        </p:txBody>
      </p:sp>
    </p:spTree>
    <p:extLst>
      <p:ext uri="{BB962C8B-B14F-4D97-AF65-F5344CB8AC3E}">
        <p14:creationId xmlns:p14="http://schemas.microsoft.com/office/powerpoint/2010/main" val="39532444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0</a:t>
            </a:fld>
            <a:endParaRPr lang="ja-JP" altLang="en-US"/>
          </a:p>
        </p:txBody>
      </p:sp>
    </p:spTree>
    <p:extLst>
      <p:ext uri="{BB962C8B-B14F-4D97-AF65-F5344CB8AC3E}">
        <p14:creationId xmlns:p14="http://schemas.microsoft.com/office/powerpoint/2010/main" val="328706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9</a:t>
            </a:fld>
            <a:endParaRPr lang="ja-JP" altLang="en-US"/>
          </a:p>
        </p:txBody>
      </p:sp>
    </p:spTree>
    <p:extLst>
      <p:ext uri="{BB962C8B-B14F-4D97-AF65-F5344CB8AC3E}">
        <p14:creationId xmlns:p14="http://schemas.microsoft.com/office/powerpoint/2010/main" val="1810512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10</a:t>
            </a:fld>
            <a:endParaRPr lang="ja-JP" altLang="en-US"/>
          </a:p>
        </p:txBody>
      </p:sp>
    </p:spTree>
    <p:extLst>
      <p:ext uri="{BB962C8B-B14F-4D97-AF65-F5344CB8AC3E}">
        <p14:creationId xmlns:p14="http://schemas.microsoft.com/office/powerpoint/2010/main" val="2448743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 name="スライド イメージ プレースホルダー 1"/>
          <p:cNvSpPr>
            <a:spLocks noGrp="1" noRot="1" noChangeAspect="1"/>
          </p:cNvSpPr>
          <p:nvPr>
            <p:ph type="sldImg"/>
          </p:nvPr>
        </p:nvSpPr>
        <p:spPr/>
      </p:sp>
      <p:sp>
        <p:nvSpPr>
          <p:cNvPr id="1854" name="ノート プレースホルダー 2"/>
          <p:cNvSpPr>
            <a:spLocks noGrp="1"/>
          </p:cNvSpPr>
          <p:nvPr>
            <p:ph type="body" idx="1"/>
          </p:nvPr>
        </p:nvSpPr>
        <p:spPr/>
        <p:txBody>
          <a:bodyPr/>
          <a:lstStyle/>
          <a:p>
            <a:endParaRPr kumimoji="1" lang="ja-JP" altLang="en-US" dirty="0"/>
          </a:p>
        </p:txBody>
      </p:sp>
      <p:sp>
        <p:nvSpPr>
          <p:cNvPr id="1855"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06263A7-F6A1-492B-8A76-2F0DAA710236}" type="slidenum">
              <a:rPr kumimoji="1" lang="ja-JP" altLang="en-US" sz="9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9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88639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スライド イメージ プレースホルダー 1"/>
          <p:cNvSpPr>
            <a:spLocks noGrp="1" noRot="1" noChangeAspect="1"/>
          </p:cNvSpPr>
          <p:nvPr>
            <p:ph type="sldImg"/>
          </p:nvPr>
        </p:nvSpPr>
        <p:spPr/>
      </p:sp>
      <p:sp>
        <p:nvSpPr>
          <p:cNvPr id="1149" name="ノート プレースホルダー 2"/>
          <p:cNvSpPr>
            <a:spLocks noGrp="1"/>
          </p:cNvSpPr>
          <p:nvPr>
            <p:ph type="body" idx="1"/>
          </p:nvPr>
        </p:nvSpPr>
        <p:spPr/>
        <p:txBody>
          <a:bodyPr/>
          <a:lstStyle/>
          <a:p>
            <a:endParaRPr kumimoji="1" lang="ja-JP" altLang="en-US" dirty="0"/>
          </a:p>
        </p:txBody>
      </p:sp>
      <p:sp>
        <p:nvSpPr>
          <p:cNvPr id="1150" name="スライド番号プレースホルダー 3"/>
          <p:cNvSpPr>
            <a:spLocks noGrp="1"/>
          </p:cNvSpPr>
          <p:nvPr>
            <p:ph type="sldNum" sz="quarter" idx="10"/>
          </p:nvPr>
        </p:nvSpPr>
        <p:spPr/>
        <p:txBody>
          <a:bodyPr/>
          <a:lstStyle/>
          <a:p>
            <a:fld id="{EB166851-7B29-4FC6-B0C2-B421BC97FDBA}" type="slidenum">
              <a:rPr lang="ja-JP" altLang="en-US">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957713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2D8F127E-D6E2-46E2-88BC-FA34244157C6}" type="slidenum">
              <a:rPr lang="en-US" altLang="ja-JP" smtClean="0"/>
              <a:pPr/>
              <a:t>1</a:t>
            </a:fld>
            <a:endParaRPr lang="en-US" altLang="ja-JP"/>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1320641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D15B410-98C6-4777-851E-2CE919E82FA5}" type="slidenum">
              <a:rPr lang="en-US" altLang="ja-JP" smtClean="0"/>
              <a:pPr/>
              <a:t>2</a:t>
            </a:fld>
            <a:endParaRPr lang="en-US" altLang="ja-JP"/>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ja-JP" altLang="ja-JP" dirty="0"/>
          </a:p>
        </p:txBody>
      </p:sp>
    </p:spTree>
    <p:extLst>
      <p:ext uri="{BB962C8B-B14F-4D97-AF65-F5344CB8AC3E}">
        <p14:creationId xmlns:p14="http://schemas.microsoft.com/office/powerpoint/2010/main" val="906165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2F35EAB-0220-4E96-AA0C-A5B843BDA184}" type="slidenum">
              <a:rPr lang="en-US" altLang="ja-JP" smtClean="0"/>
              <a:pPr/>
              <a:t>3</a:t>
            </a:fld>
            <a:endParaRPr lang="en-US" altLang="ja-JP"/>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178699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1" name="スライド イメージ プレースホルダー 1"/>
          <p:cNvSpPr>
            <a:spLocks noGrp="1" noRot="1" noChangeAspect="1"/>
          </p:cNvSpPr>
          <p:nvPr>
            <p:ph type="sldImg"/>
          </p:nvPr>
        </p:nvSpPr>
        <p:spPr/>
      </p:sp>
      <p:sp>
        <p:nvSpPr>
          <p:cNvPr id="3222" name="ノート プレースホルダー 2"/>
          <p:cNvSpPr>
            <a:spLocks noGrp="1"/>
          </p:cNvSpPr>
          <p:nvPr>
            <p:ph type="body" idx="1"/>
          </p:nvPr>
        </p:nvSpPr>
        <p:spPr/>
        <p:txBody>
          <a:bodyPr/>
          <a:lstStyle/>
          <a:p>
            <a:endParaRPr kumimoji="1" lang="ja-JP" altLang="en-US"/>
          </a:p>
        </p:txBody>
      </p:sp>
      <p:sp>
        <p:nvSpPr>
          <p:cNvPr id="3223"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4</a:t>
            </a:fld>
            <a:endParaRPr lang="ja-JP" altLang="en-US"/>
          </a:p>
        </p:txBody>
      </p:sp>
    </p:spTree>
    <p:extLst>
      <p:ext uri="{BB962C8B-B14F-4D97-AF65-F5344CB8AC3E}">
        <p14:creationId xmlns:p14="http://schemas.microsoft.com/office/powerpoint/2010/main" val="295189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9"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095F5F-8223-4188-A14A-4E50126472E9}" type="slidenum">
              <a:rPr kumimoji="1" lang="en-US" altLang="ja-JP" sz="9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en-US" altLang="ja-JP" sz="9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3230" name="Rectangle 2"/>
          <p:cNvSpPr>
            <a:spLocks noGrp="1" noRot="1" noChangeAspect="1" noChangeArrowheads="1" noTextEdit="1"/>
          </p:cNvSpPr>
          <p:nvPr>
            <p:ph type="sldImg"/>
          </p:nvPr>
        </p:nvSpPr>
        <p:spPr>
          <a:xfrm>
            <a:off x="695325" y="739775"/>
            <a:ext cx="5345113" cy="3700463"/>
          </a:xfrm>
          <a:ln/>
        </p:spPr>
      </p:sp>
      <p:sp>
        <p:nvSpPr>
          <p:cNvPr id="3231" name="Rectangle 3"/>
          <p:cNvSpPr>
            <a:spLocks noGrp="1" noChangeArrowheads="1"/>
          </p:cNvSpPr>
          <p:nvPr>
            <p:ph type="body" idx="1"/>
          </p:nvPr>
        </p:nvSpPr>
        <p:spPr>
          <a:noFill/>
          <a:ln/>
        </p:spPr>
        <p:txBody>
          <a:bodyPr/>
          <a:lstStyle/>
          <a:p>
            <a:pPr eaLnBrk="1" hangingPunct="1"/>
            <a:endParaRPr lang="ja-JP" altLang="ja-JP"/>
          </a:p>
        </p:txBody>
      </p:sp>
    </p:spTree>
    <p:extLst>
      <p:ext uri="{BB962C8B-B14F-4D97-AF65-F5344CB8AC3E}">
        <p14:creationId xmlns:p14="http://schemas.microsoft.com/office/powerpoint/2010/main" val="229674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7" name="スライド イメージ プレースホルダー 1"/>
          <p:cNvSpPr>
            <a:spLocks noGrp="1" noRot="1" noChangeAspect="1"/>
          </p:cNvSpPr>
          <p:nvPr>
            <p:ph type="sldImg"/>
          </p:nvPr>
        </p:nvSpPr>
        <p:spPr/>
      </p:sp>
      <p:sp>
        <p:nvSpPr>
          <p:cNvPr id="1408" name="ノート プレースホルダー 2"/>
          <p:cNvSpPr>
            <a:spLocks noGrp="1"/>
          </p:cNvSpPr>
          <p:nvPr>
            <p:ph type="body" idx="1"/>
          </p:nvPr>
        </p:nvSpPr>
        <p:spPr/>
        <p:txBody>
          <a:bodyPr/>
          <a:lstStyle/>
          <a:p>
            <a:endParaRPr kumimoji="1" lang="ja-JP" altLang="en-US" dirty="0"/>
          </a:p>
        </p:txBody>
      </p:sp>
      <p:sp>
        <p:nvSpPr>
          <p:cNvPr id="1409"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17904D-46DC-4F87-859B-BEE0D6CCE0A5}" type="slidenum">
              <a:rPr kumimoji="1" lang="ja-JP" altLang="en-US" sz="900" b="0" i="0" u="none" strike="noStrike" kern="1200" cap="none" spc="0" normalizeH="0" baseline="0" noProof="0" smtClean="0">
                <a:ln>
                  <a:noFill/>
                </a:ln>
                <a:solidFill>
                  <a:prstClr val="black"/>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ja-JP" altLang="en-US" sz="9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10757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7</a:t>
            </a:fld>
            <a:endParaRPr lang="ja-JP" altLang="en-US"/>
          </a:p>
        </p:txBody>
      </p:sp>
    </p:spTree>
    <p:extLst>
      <p:ext uri="{BB962C8B-B14F-4D97-AF65-F5344CB8AC3E}">
        <p14:creationId xmlns:p14="http://schemas.microsoft.com/office/powerpoint/2010/main" val="4287036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B06263A7-F6A1-492B-8A76-2F0DAA710236}" type="slidenum">
              <a:rPr lang="ja-JP" altLang="en-US" smtClean="0"/>
              <a:pPr>
                <a:defRPr/>
              </a:pPr>
              <a:t>8</a:t>
            </a:fld>
            <a:endParaRPr lang="ja-JP" altLang="en-US"/>
          </a:p>
        </p:txBody>
      </p:sp>
    </p:spTree>
    <p:extLst>
      <p:ext uri="{BB962C8B-B14F-4D97-AF65-F5344CB8AC3E}">
        <p14:creationId xmlns:p14="http://schemas.microsoft.com/office/powerpoint/2010/main" val="3535929317"/>
      </p:ext>
    </p:extLst>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 Id="rId2" Target="../media/image2.png" Type="http://schemas.openxmlformats.org/officeDocument/2006/relationships/image"/><Relationship Id="rId3" Target="../media/image4.wmf" Type="http://schemas.openxmlformats.org/officeDocument/2006/relationships/image"/></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png" Type="http://schemas.openxmlformats.org/officeDocument/2006/relationships/image"/><Relationship Id="rId3" Target="../media/image4.wmf" Type="http://schemas.openxmlformats.org/officeDocument/2006/relationships/image"/></Relationships>
</file>

<file path=ppt/slideLayouts/_rels/slideLayout13.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4.wmf" Type="http://schemas.openxmlformats.org/officeDocument/2006/relationships/image"/></Relationships>
</file>

<file path=ppt/slideLayouts/_rels/slideLayout24.xml.rels><?xml version="1.0" encoding="UTF-8" standalone="yes"?><Relationships xmlns="http://schemas.openxmlformats.org/package/2006/relationships"><Relationship Id="rId1" Target="../slideMasters/slideMaster2.xml" Type="http://schemas.openxmlformats.org/officeDocument/2006/relationships/slideMaster"/></Relationships>
</file>

<file path=ppt/slideLayouts/_rels/slideLayout25.xml.rels><?xml version="1.0" encoding="UTF-8" standalone="yes"?><Relationships xmlns="http://schemas.openxmlformats.org/package/2006/relationships"><Relationship Id="rId1" Target="../slideMasters/slideMaster2.xml" Type="http://schemas.openxmlformats.org/officeDocument/2006/relationships/slideMaster"/><Relationship Id="rId2" Target="../media/image6.png" Type="http://schemas.openxmlformats.org/officeDocument/2006/relationships/image"/><Relationship Id="rId3" Target="../media/image7.png" Type="http://schemas.openxmlformats.org/officeDocument/2006/relationships/image"/></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cstate="print"/>
          <a:srcRect t="62230"/>
          <a:stretch>
            <a:fillRect/>
          </a:stretch>
        </p:blipFill>
        <p:spPr bwMode="auto">
          <a:xfrm>
            <a:off x="0" y="6524635"/>
            <a:ext cx="9906000" cy="333375"/>
          </a:xfrm>
          <a:prstGeom prst="rect">
            <a:avLst/>
          </a:prstGeom>
          <a:noFill/>
          <a:ln w="9525">
            <a:noFill/>
            <a:miter lim="800000"/>
            <a:headEnd/>
            <a:tailEnd/>
          </a:ln>
        </p:spPr>
      </p:pic>
      <p:sp>
        <p:nvSpPr>
          <p:cNvPr id="5" name="Rectangle 9"/>
          <p:cNvSpPr>
            <a:spLocks noChangeArrowheads="1"/>
          </p:cNvSpPr>
          <p:nvPr userDrawn="1"/>
        </p:nvSpPr>
        <p:spPr bwMode="auto">
          <a:xfrm>
            <a:off x="1833563" y="328454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p>
        </p:txBody>
      </p:sp>
      <p:pic>
        <p:nvPicPr>
          <p:cNvPr id="6" name="Picture 11"/>
          <p:cNvPicPr>
            <a:picLocks noChangeAspect="1" noChangeArrowheads="1"/>
          </p:cNvPicPr>
          <p:nvPr userDrawn="1"/>
        </p:nvPicPr>
        <p:blipFill>
          <a:blip r:embed="rId3" cstate="print"/>
          <a:srcRect/>
          <a:stretch>
            <a:fillRect/>
          </a:stretch>
        </p:blipFill>
        <p:spPr bwMode="auto">
          <a:xfrm>
            <a:off x="0" y="6051560"/>
            <a:ext cx="2301875" cy="473075"/>
          </a:xfrm>
          <a:prstGeom prst="rect">
            <a:avLst/>
          </a:prstGeom>
          <a:noFill/>
          <a:ln w="9525">
            <a:noFill/>
            <a:miter lim="800000"/>
            <a:headEnd/>
            <a:tailEnd/>
          </a:ln>
        </p:spPr>
      </p:pic>
      <p:sp>
        <p:nvSpPr>
          <p:cNvPr id="7" name="Text Box 12"/>
          <p:cNvSpPr txBox="1">
            <a:spLocks noChangeArrowheads="1"/>
          </p:cNvSpPr>
          <p:nvPr userDrawn="1"/>
        </p:nvSpPr>
        <p:spPr bwMode="auto">
          <a:xfrm>
            <a:off x="1" y="6524635"/>
            <a:ext cx="3642920" cy="276999"/>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3074" name="Rectangle 2"/>
          <p:cNvSpPr>
            <a:spLocks noGrp="1" noChangeArrowheads="1"/>
          </p:cNvSpPr>
          <p:nvPr>
            <p:ph type="ctrTitle"/>
          </p:nvPr>
        </p:nvSpPr>
        <p:spPr>
          <a:xfrm>
            <a:off x="1754187" y="2133611"/>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atin typeface="ＤＨＰ平成ゴシックW5" panose="020B0500000000000000" pitchFamily="50" charset="-128"/>
                <a:ea typeface="ＤＨＰ平成ゴシックW5" panose="020B0500000000000000" pitchFamily="50" charset="-128"/>
              </a:defRPr>
            </a:lvl1pPr>
          </a:lstStyle>
          <a:p>
            <a:r>
              <a:rPr lang="ja-JP" altLang="en-US" dirty="0"/>
              <a:t>マスタ サブタイトルの書式設定</a:t>
            </a:r>
          </a:p>
        </p:txBody>
      </p:sp>
      <p:sp>
        <p:nvSpPr>
          <p:cNvPr id="8" name="Rectangle 4"/>
          <p:cNvSpPr>
            <a:spLocks noGrp="1" noChangeArrowheads="1"/>
          </p:cNvSpPr>
          <p:nvPr>
            <p:ph type="dt" sz="half" idx="10"/>
          </p:nvPr>
        </p:nvSpPr>
        <p:spPr/>
        <p:txBody>
          <a:bodyPr/>
          <a:lstStyle>
            <a:lvl1pPr>
              <a:defRPr/>
            </a:lvl1pPr>
          </a:lstStyle>
          <a:p>
            <a:pPr>
              <a:defRPr/>
            </a:pPr>
            <a:endParaRPr lang="en-US" altLang="ja-JP"/>
          </a:p>
        </p:txBody>
      </p:sp>
      <p:sp>
        <p:nvSpPr>
          <p:cNvPr id="9" name="Rectangle 5"/>
          <p:cNvSpPr>
            <a:spLocks noGrp="1" noChangeArrowheads="1"/>
          </p:cNvSpPr>
          <p:nvPr>
            <p:ph type="ftr" sz="quarter" idx="11"/>
          </p:nvPr>
        </p:nvSpPr>
        <p:spPr/>
        <p:txBody>
          <a:bodyPr/>
          <a:lstStyle>
            <a:lvl1pPr>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ABAACF2-4591-4CA6-8AE6-34D53F863939}"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62C17E6-CF63-491A-ACAF-51E07A17724D}"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23C0F61-C6A1-4D2A-BBC4-32BF44484DE3}"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35"/>
            <a:ext cx="9906000" cy="333375"/>
          </a:xfrm>
          <a:prstGeom prst="rect">
            <a:avLst/>
          </a:prstGeom>
          <a:noFill/>
          <a:ln w="9525">
            <a:noFill/>
            <a:miter lim="800000"/>
            <a:headEnd/>
            <a:tailEnd/>
          </a:ln>
        </p:spPr>
      </p:pic>
      <p:sp>
        <p:nvSpPr>
          <p:cNvPr id="1039" name="Rectangle 9"/>
          <p:cNvSpPr>
            <a:spLocks noChangeArrowheads="1"/>
          </p:cNvSpPr>
          <p:nvPr userDrawn="1"/>
        </p:nvSpPr>
        <p:spPr>
          <a:xfrm>
            <a:off x="1833563" y="3284548"/>
            <a:ext cx="8072437" cy="73025"/>
          </a:xfrm>
          <a:prstGeom prst="rect">
            <a:avLst/>
          </a:prstGeom>
          <a:solidFill>
            <a:srgbClr val="0066CC"/>
          </a:solidFill>
          <a:ln w="9525">
            <a:noFill/>
            <a:miter lim="800000"/>
            <a:headEnd/>
            <a:tailEnd/>
          </a:ln>
          <a:effectLst/>
        </p:spPr>
        <p:txBody>
          <a:bodyPr wrap="none" anchor="ctr"/>
          <a:lstStyle/>
          <a:p>
            <a:pPr>
              <a:defRPr/>
            </a:pPr>
            <a:endParaRPr lang="ja-JP" altLang="en-US"/>
          </a:p>
        </p:txBody>
      </p:sp>
      <p:pic>
        <p:nvPicPr>
          <p:cNvPr id="1040" name="Picture 11"/>
          <p:cNvPicPr>
            <a:picLocks noChangeAspect="1" noChangeArrowheads="1"/>
          </p:cNvPicPr>
          <p:nvPr userDrawn="1"/>
        </p:nvPicPr>
        <p:blipFill>
          <a:blip r:embed="rId3"/>
          <a:stretch>
            <a:fillRect/>
          </a:stretch>
        </p:blipFill>
        <p:spPr>
          <a:xfrm>
            <a:off x="0" y="6051560"/>
            <a:ext cx="2301875" cy="473075"/>
          </a:xfrm>
          <a:prstGeom prst="rect">
            <a:avLst/>
          </a:prstGeom>
          <a:noFill/>
          <a:ln w="9525">
            <a:noFill/>
            <a:miter lim="800000"/>
            <a:headEnd/>
            <a:tailEnd/>
          </a:ln>
        </p:spPr>
      </p:pic>
      <p:sp>
        <p:nvSpPr>
          <p:cNvPr id="1041" name="Text Box 12"/>
          <p:cNvSpPr txBox="1">
            <a:spLocks noChangeArrowheads="1"/>
          </p:cNvSpPr>
          <p:nvPr userDrawn="1"/>
        </p:nvSpPr>
        <p:spPr>
          <a:xfrm>
            <a:off x="1" y="6524635"/>
            <a:ext cx="3642920" cy="276999"/>
          </a:xfrm>
          <a:prstGeom prst="rect">
            <a:avLst/>
          </a:prstGeom>
          <a:noFill/>
          <a:ln w="9525">
            <a:noFill/>
            <a:miter lim="800000"/>
            <a:headEnd/>
            <a:tailEnd/>
          </a:ln>
          <a:effectLst/>
        </p:spPr>
        <p:txBody>
          <a:bodyPr wrap="none">
            <a:spAutoFit/>
          </a:bodyPr>
          <a:lstStyle/>
          <a:p>
            <a:pPr>
              <a:defRPr/>
            </a:pPr>
            <a:r>
              <a:rPr lang="en-US" altLang="ja-JP" sz="1200" i="1">
                <a:solidFill>
                  <a:schemeClr val="bg1"/>
                </a:solidFill>
                <a:latin typeface="Times New Roman" pitchFamily="18" charset="0"/>
              </a:rPr>
              <a:t>Ministry of Land, Infrastructure, Transport and Tourism</a:t>
            </a:r>
          </a:p>
        </p:txBody>
      </p:sp>
      <p:sp>
        <p:nvSpPr>
          <p:cNvPr id="1042" name="Rectangle 2"/>
          <p:cNvSpPr>
            <a:spLocks noGrp="1" noChangeArrowheads="1"/>
          </p:cNvSpPr>
          <p:nvPr>
            <p:ph type="ctrTitle"/>
          </p:nvPr>
        </p:nvSpPr>
        <p:spPr>
          <a:xfrm>
            <a:off x="1754187" y="2133611"/>
            <a:ext cx="8151813" cy="1470025"/>
          </a:xfrm>
        </p:spPr>
        <p:txBody>
          <a:bodyPr/>
          <a:lstStyle>
            <a:lvl1pPr>
              <a:defRPr sz="4000"/>
            </a:lvl1pPr>
          </a:lstStyle>
          <a:p>
            <a:r>
              <a:rPr lang="ja-JP" altLang="en-US"/>
              <a:t>マスタ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atin typeface="ＤＨＰ平成ゴシックW5" panose="020B0500000000000000" pitchFamily="50" charset="-128"/>
                <a:ea typeface="ＤＨＰ平成ゴシックW5" panose="020B0500000000000000" pitchFamily="50" charset="-128"/>
              </a:defRPr>
            </a:lvl1pPr>
          </a:lstStyle>
          <a:p>
            <a:r>
              <a:rPr lang="ja-JP" altLang="en-US" dirty="0"/>
              <a:t>マスタ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endParaRPr lang="en-US" altLang="ja-JP"/>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6"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3ABAACF2-4591-4CA6-8AE6-34D53F863939}" type="slidenum">
              <a:rPr lang="en-US" altLang="ja-JP"/>
              <a:pPr>
                <a:defRPr/>
              </a:pPr>
              <a:t>‹#›</a:t>
            </a:fld>
            <a:endParaRPr lang="en-US" altLang="ja-JP"/>
          </a:p>
        </p:txBody>
      </p:sp>
    </p:spTree>
    <p:extLst>
      <p:ext uri="{BB962C8B-B14F-4D97-AF65-F5344CB8AC3E}">
        <p14:creationId xmlns:p14="http://schemas.microsoft.com/office/powerpoint/2010/main" val="603847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lvl1pPr>
              <a:defRPr sz="3200"/>
            </a:lvl1pPr>
          </a:lstStyle>
          <a:p>
            <a:r>
              <a:rPr lang="ja-JP" altLang="en-US" dirty="0"/>
              <a:t>マスタ タイトルの書式設定</a:t>
            </a:r>
          </a:p>
        </p:txBody>
      </p:sp>
      <p:sp>
        <p:nvSpPr>
          <p:cNvPr id="1049" name="コンテンツ プレースホルダ 2"/>
          <p:cNvSpPr>
            <a:spLocks noGrp="1"/>
          </p:cNvSpPr>
          <p:nvPr>
            <p:ph idx="1"/>
          </p:nvPr>
        </p:nvSpPr>
        <p:spPr>
          <a:xfrm>
            <a:off x="495300" y="692696"/>
            <a:ext cx="8915400" cy="5433471"/>
          </a:xfrm>
        </p:spPr>
        <p:txBody>
          <a:bodyPr/>
          <a:lstStyle>
            <a:lvl1pPr>
              <a:defRPr>
                <a:latin typeface="ＤＨＰ平成ゴシックW5" panose="020B0500000000000000" pitchFamily="50" charset="-128"/>
                <a:ea typeface="ＤＨＰ平成ゴシックW5" panose="020B0500000000000000" pitchFamily="50" charset="-128"/>
              </a:defRPr>
            </a:lvl1pPr>
            <a:lvl2pPr>
              <a:defRPr>
                <a:latin typeface="ＤＨＰ平成ゴシックW5" panose="020B0500000000000000" pitchFamily="50" charset="-128"/>
                <a:ea typeface="ＤＨＰ平成ゴシックW5" panose="020B0500000000000000" pitchFamily="50" charset="-128"/>
              </a:defRPr>
            </a:lvl2pPr>
            <a:lvl3pPr>
              <a:defRPr>
                <a:latin typeface="ＤＨＰ平成ゴシックW5" panose="020B0500000000000000" pitchFamily="50" charset="-128"/>
                <a:ea typeface="ＤＨＰ平成ゴシックW5" panose="020B0500000000000000" pitchFamily="50" charset="-128"/>
              </a:defRPr>
            </a:lvl3pPr>
            <a:lvl4pPr>
              <a:defRPr>
                <a:latin typeface="ＤＨＰ平成ゴシックW5" panose="020B0500000000000000" pitchFamily="50" charset="-128"/>
                <a:ea typeface="ＤＨＰ平成ゴシックW5" panose="020B0500000000000000" pitchFamily="50" charset="-128"/>
              </a:defRPr>
            </a:lvl4pPr>
            <a:lvl5pPr>
              <a:defRPr>
                <a:latin typeface="ＤＨＰ平成ゴシックW5" panose="020B0500000000000000" pitchFamily="50" charset="-128"/>
                <a:ea typeface="ＤＨＰ平成ゴシックW5" panose="020B0500000000000000" pitchFamily="50" charset="-128"/>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5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2" name="Rectangle 6"/>
          <p:cNvSpPr>
            <a:spLocks noGrp="1" noChangeArrowheads="1"/>
          </p:cNvSpPr>
          <p:nvPr>
            <p:ph type="sldNum" sz="quarter" idx="12"/>
          </p:nvPr>
        </p:nvSpPr>
        <p:spPr>
          <a:ln/>
        </p:spPr>
        <p:txBody>
          <a:bodyPr/>
          <a:lstStyle>
            <a:lvl1pPr>
              <a:defRPr/>
            </a:lvl1pPr>
          </a:lstStyle>
          <a:p>
            <a:pPr>
              <a:defRPr/>
            </a:pPr>
            <a:fld id="{04FAF948-0778-4193-93F7-423F84AD9CE1}" type="slidenum">
              <a:rPr lang="en-US" altLang="ja-JP"/>
              <a:pPr>
                <a:defRPr/>
              </a:pPr>
              <a:t>‹#›</a:t>
            </a:fld>
            <a:endParaRPr lang="en-US" altLang="ja-JP"/>
          </a:p>
        </p:txBody>
      </p:sp>
    </p:spTree>
    <p:extLst>
      <p:ext uri="{BB962C8B-B14F-4D97-AF65-F5344CB8AC3E}">
        <p14:creationId xmlns:p14="http://schemas.microsoft.com/office/powerpoint/2010/main" val="38121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11"/>
            <a:ext cx="8420100" cy="1362075"/>
          </a:xfrm>
        </p:spPr>
        <p:txBody>
          <a:bodyPr anchor="t"/>
          <a:lstStyle>
            <a:lvl1pPr algn="l">
              <a:defRPr sz="4000" b="1" cap="all"/>
            </a:lvl1pPr>
          </a:lstStyle>
          <a:p>
            <a:r>
              <a:rPr lang="ja-JP" altLang="en-US"/>
              <a:t>マスタ タイトルの書式設定</a:t>
            </a:r>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8" name="Rectangle 6"/>
          <p:cNvSpPr>
            <a:spLocks noGrp="1" noChangeArrowheads="1"/>
          </p:cNvSpPr>
          <p:nvPr>
            <p:ph type="sldNum" sz="quarter" idx="12"/>
          </p:nvPr>
        </p:nvSpPr>
        <p:spPr>
          <a:ln/>
        </p:spPr>
        <p:txBody>
          <a:bodyPr/>
          <a:lstStyle>
            <a:lvl1pPr>
              <a:defRPr/>
            </a:lvl1pPr>
          </a:lstStyle>
          <a:p>
            <a:pPr>
              <a:defRPr/>
            </a:pPr>
            <a:fld id="{5033B555-A0D8-4015-9007-E59EFB1DB57B}" type="slidenum">
              <a:rPr lang="en-US" altLang="ja-JP"/>
              <a:pPr>
                <a:defRPr/>
              </a:pPr>
              <a:t>‹#›</a:t>
            </a:fld>
            <a:endParaRPr lang="en-US" altLang="ja-JP"/>
          </a:p>
        </p:txBody>
      </p:sp>
    </p:spTree>
    <p:extLst>
      <p:ext uri="{BB962C8B-B14F-4D97-AF65-F5344CB8AC3E}">
        <p14:creationId xmlns:p14="http://schemas.microsoft.com/office/powerpoint/2010/main" val="344761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a:t>マスタ タイトルの書式設定</a:t>
            </a:r>
          </a:p>
        </p:txBody>
      </p:sp>
      <p:sp>
        <p:nvSpPr>
          <p:cNvPr id="1061"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2"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6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5" name="Rectangle 6"/>
          <p:cNvSpPr>
            <a:spLocks noGrp="1" noChangeArrowheads="1"/>
          </p:cNvSpPr>
          <p:nvPr>
            <p:ph type="sldNum" sz="quarter" idx="12"/>
          </p:nvPr>
        </p:nvSpPr>
        <p:spPr>
          <a:ln/>
        </p:spPr>
        <p:txBody>
          <a:bodyPr/>
          <a:lstStyle>
            <a:lvl1pPr>
              <a:defRPr/>
            </a:lvl1pPr>
          </a:lstStyle>
          <a:p>
            <a:pPr>
              <a:defRPr/>
            </a:pPr>
            <a:fld id="{1581691A-DE0B-4E3E-AF4F-AD0D6B09336F}" type="slidenum">
              <a:rPr lang="en-US" altLang="ja-JP"/>
              <a:pPr>
                <a:defRPr/>
              </a:pPr>
              <a:t>‹#›</a:t>
            </a:fld>
            <a:endParaRPr lang="en-US" altLang="ja-JP"/>
          </a:p>
        </p:txBody>
      </p:sp>
    </p:spTree>
    <p:extLst>
      <p:ext uri="{BB962C8B-B14F-4D97-AF65-F5344CB8AC3E}">
        <p14:creationId xmlns:p14="http://schemas.microsoft.com/office/powerpoint/2010/main" val="343551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0"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1071"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7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4" name="Rectangle 6"/>
          <p:cNvSpPr>
            <a:spLocks noGrp="1" noChangeArrowheads="1"/>
          </p:cNvSpPr>
          <p:nvPr>
            <p:ph type="sldNum" sz="quarter" idx="12"/>
          </p:nvPr>
        </p:nvSpPr>
        <p:spPr>
          <a:ln/>
        </p:spPr>
        <p:txBody>
          <a:bodyPr/>
          <a:lstStyle>
            <a:lvl1pPr>
              <a:defRPr/>
            </a:lvl1pPr>
          </a:lstStyle>
          <a:p>
            <a:pPr>
              <a:defRPr/>
            </a:pPr>
            <a:fld id="{D17EACCB-3235-4DBF-AA78-38F656034E4A}" type="slidenum">
              <a:rPr lang="en-US" altLang="ja-JP"/>
              <a:pPr>
                <a:defRPr/>
              </a:pPr>
              <a:t>‹#›</a:t>
            </a:fld>
            <a:endParaRPr lang="en-US" altLang="ja-JP"/>
          </a:p>
        </p:txBody>
      </p:sp>
    </p:spTree>
    <p:extLst>
      <p:ext uri="{BB962C8B-B14F-4D97-AF65-F5344CB8AC3E}">
        <p14:creationId xmlns:p14="http://schemas.microsoft.com/office/powerpoint/2010/main" val="2836200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a:t>マスタ タイトルの書式設定</a:t>
            </a:r>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9" name="Rectangle 6"/>
          <p:cNvSpPr>
            <a:spLocks noGrp="1" noChangeArrowheads="1"/>
          </p:cNvSpPr>
          <p:nvPr>
            <p:ph type="sldNum" sz="quarter" idx="12"/>
          </p:nvPr>
        </p:nvSpPr>
        <p:spPr>
          <a:ln/>
        </p:spPr>
        <p:txBody>
          <a:bodyPr/>
          <a:lstStyle>
            <a:lvl1pPr>
              <a:defRPr/>
            </a:lvl1pPr>
          </a:lstStyle>
          <a:p>
            <a:pPr>
              <a:defRPr/>
            </a:pPr>
            <a:fld id="{448BB88A-BC09-41A7-B79F-A2441F64D275}" type="slidenum">
              <a:rPr lang="en-US" altLang="ja-JP"/>
              <a:pPr>
                <a:defRPr/>
              </a:pPr>
              <a:t>‹#›</a:t>
            </a:fld>
            <a:endParaRPr lang="en-US" altLang="ja-JP"/>
          </a:p>
        </p:txBody>
      </p:sp>
    </p:spTree>
    <p:extLst>
      <p:ext uri="{BB962C8B-B14F-4D97-AF65-F5344CB8AC3E}">
        <p14:creationId xmlns:p14="http://schemas.microsoft.com/office/powerpoint/2010/main" val="1771530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3" name="Rectangle 6"/>
          <p:cNvSpPr>
            <a:spLocks noGrp="1" noChangeArrowheads="1"/>
          </p:cNvSpPr>
          <p:nvPr>
            <p:ph type="sldNum" sz="quarter" idx="12"/>
          </p:nvPr>
        </p:nvSpPr>
        <p:spPr>
          <a:ln/>
        </p:spPr>
        <p:txBody>
          <a:bodyPr/>
          <a:lstStyle>
            <a:lvl1pPr>
              <a:defRPr/>
            </a:lvl1pPr>
          </a:lstStyle>
          <a:p>
            <a:pPr>
              <a:defRPr/>
            </a:pPr>
            <a:fld id="{075D6973-5DFE-4F3B-8AEA-51AEB0BD58B0}" type="slidenum">
              <a:rPr lang="en-US" altLang="ja-JP"/>
              <a:pPr>
                <a:defRPr/>
              </a:pPr>
              <a:t>‹#›</a:t>
            </a:fld>
            <a:endParaRPr lang="en-US" altLang="ja-JP"/>
          </a:p>
        </p:txBody>
      </p:sp>
    </p:spTree>
    <p:extLst>
      <p:ext uri="{BB962C8B-B14F-4D97-AF65-F5344CB8AC3E}">
        <p14:creationId xmlns:p14="http://schemas.microsoft.com/office/powerpoint/2010/main" val="2946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1086"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87"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ln/>
        </p:spPr>
        <p:txBody>
          <a:bodyPr/>
          <a:lstStyle>
            <a:lvl1pPr>
              <a:defRPr/>
            </a:lvl1pPr>
          </a:lstStyle>
          <a:p>
            <a:pPr>
              <a:defRPr/>
            </a:pPr>
            <a:fld id="{5F43DBDF-492B-404E-9EDF-3DF275743DA3}" type="slidenum">
              <a:rPr lang="en-US" altLang="ja-JP"/>
              <a:pPr>
                <a:defRPr/>
              </a:pPr>
              <a:t>‹#›</a:t>
            </a:fld>
            <a:endParaRPr lang="en-US" altLang="ja-JP"/>
          </a:p>
        </p:txBody>
      </p:sp>
    </p:spTree>
    <p:extLst>
      <p:ext uri="{BB962C8B-B14F-4D97-AF65-F5344CB8AC3E}">
        <p14:creationId xmlns:p14="http://schemas.microsoft.com/office/powerpoint/2010/main" val="1730848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200"/>
            </a:lvl1pPr>
          </a:lstStyle>
          <a:p>
            <a:r>
              <a:rPr lang="ja-JP" altLang="en-US" dirty="0"/>
              <a:t>マスタ タイトルの書式設定</a:t>
            </a:r>
          </a:p>
        </p:txBody>
      </p:sp>
      <p:sp>
        <p:nvSpPr>
          <p:cNvPr id="3" name="コンテンツ プレースホルダ 2"/>
          <p:cNvSpPr>
            <a:spLocks noGrp="1"/>
          </p:cNvSpPr>
          <p:nvPr>
            <p:ph idx="1"/>
          </p:nvPr>
        </p:nvSpPr>
        <p:spPr>
          <a:xfrm>
            <a:off x="495300" y="692696"/>
            <a:ext cx="8915400" cy="5433471"/>
          </a:xfrm>
        </p:spPr>
        <p:txBody>
          <a:bodyPr/>
          <a:lstStyle>
            <a:lvl1pPr>
              <a:defRPr>
                <a:latin typeface="ＤＨＰ平成ゴシックW5" panose="020B0500000000000000" pitchFamily="50" charset="-128"/>
                <a:ea typeface="ＤＨＰ平成ゴシックW5" panose="020B0500000000000000" pitchFamily="50" charset="-128"/>
              </a:defRPr>
            </a:lvl1pPr>
            <a:lvl2pPr>
              <a:defRPr>
                <a:latin typeface="ＤＨＰ平成ゴシックW5" panose="020B0500000000000000" pitchFamily="50" charset="-128"/>
                <a:ea typeface="ＤＨＰ平成ゴシックW5" panose="020B0500000000000000" pitchFamily="50" charset="-128"/>
              </a:defRPr>
            </a:lvl2pPr>
            <a:lvl3pPr>
              <a:defRPr>
                <a:latin typeface="ＤＨＰ平成ゴシックW5" panose="020B0500000000000000" pitchFamily="50" charset="-128"/>
                <a:ea typeface="ＤＨＰ平成ゴシックW5" panose="020B0500000000000000" pitchFamily="50" charset="-128"/>
              </a:defRPr>
            </a:lvl3pPr>
            <a:lvl4pPr>
              <a:defRPr>
                <a:latin typeface="ＤＨＰ平成ゴシックW5" panose="020B0500000000000000" pitchFamily="50" charset="-128"/>
                <a:ea typeface="ＤＨＰ平成ゴシックW5" panose="020B0500000000000000" pitchFamily="50" charset="-128"/>
              </a:defRPr>
            </a:lvl4pPr>
            <a:lvl5pPr>
              <a:defRPr>
                <a:latin typeface="ＤＨＰ平成ゴシックW5" panose="020B0500000000000000" pitchFamily="50" charset="-128"/>
                <a:ea typeface="ＤＨＰ平成ゴシックW5" panose="020B0500000000000000" pitchFamily="50" charset="-128"/>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4FAF948-0778-4193-93F7-423F84AD9CE1}" type="slidenum">
              <a:rPr lang="en-US" altLang="ja-JP"/>
              <a:pPr>
                <a:defRPr/>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7" name="Rectangle 6"/>
          <p:cNvSpPr>
            <a:spLocks noGrp="1" noChangeArrowheads="1"/>
          </p:cNvSpPr>
          <p:nvPr>
            <p:ph type="sldNum" sz="quarter" idx="12"/>
          </p:nvPr>
        </p:nvSpPr>
        <p:spPr>
          <a:ln/>
        </p:spPr>
        <p:txBody>
          <a:bodyPr/>
          <a:lstStyle>
            <a:lvl1pPr>
              <a:defRPr/>
            </a:lvl1pPr>
          </a:lstStyle>
          <a:p>
            <a:pPr>
              <a:defRPr/>
            </a:pPr>
            <a:fld id="{40294255-63E3-41A9-9995-1C24DBC626AB}" type="slidenum">
              <a:rPr lang="en-US" altLang="ja-JP"/>
              <a:pPr>
                <a:defRPr/>
              </a:pPr>
              <a:t>‹#›</a:t>
            </a:fld>
            <a:endParaRPr lang="en-US" altLang="ja-JP"/>
          </a:p>
        </p:txBody>
      </p:sp>
    </p:spTree>
    <p:extLst>
      <p:ext uri="{BB962C8B-B14F-4D97-AF65-F5344CB8AC3E}">
        <p14:creationId xmlns:p14="http://schemas.microsoft.com/office/powerpoint/2010/main" val="3576772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a:t>マスタ タイトルの書式設定</a:t>
            </a:r>
          </a:p>
        </p:txBody>
      </p:sp>
      <p:sp>
        <p:nvSpPr>
          <p:cNvPr id="1100"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3" name="Rectangle 6"/>
          <p:cNvSpPr>
            <a:spLocks noGrp="1" noChangeArrowheads="1"/>
          </p:cNvSpPr>
          <p:nvPr>
            <p:ph type="sldNum" sz="quarter" idx="12"/>
          </p:nvPr>
        </p:nvSpPr>
        <p:spPr>
          <a:ln/>
        </p:spPr>
        <p:txBody>
          <a:bodyPr/>
          <a:lstStyle>
            <a:lvl1pPr>
              <a:defRPr/>
            </a:lvl1pPr>
          </a:lstStyle>
          <a:p>
            <a:pPr>
              <a:defRPr/>
            </a:pPr>
            <a:fld id="{B62C17E6-CF63-491A-ACAF-51E07A17724D}" type="slidenum">
              <a:rPr lang="en-US" altLang="ja-JP"/>
              <a:pPr>
                <a:defRPr/>
              </a:pPr>
              <a:t>‹#›</a:t>
            </a:fld>
            <a:endParaRPr lang="en-US" altLang="ja-JP"/>
          </a:p>
        </p:txBody>
      </p:sp>
    </p:spTree>
    <p:extLst>
      <p:ext uri="{BB962C8B-B14F-4D97-AF65-F5344CB8AC3E}">
        <p14:creationId xmlns:p14="http://schemas.microsoft.com/office/powerpoint/2010/main" val="395298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0"/>
            <a:ext cx="2352675" cy="6126163"/>
          </a:xfrm>
        </p:spPr>
        <p:txBody>
          <a:bodyPr vert="eaVert"/>
          <a:lstStyle/>
          <a:p>
            <a:r>
              <a:rPr lang="ja-JP" altLang="en-US"/>
              <a:t>マスタ タイトルの書式設定</a:t>
            </a:r>
          </a:p>
        </p:txBody>
      </p:sp>
      <p:sp>
        <p:nvSpPr>
          <p:cNvPr id="1106" name="縦書きテキスト プレースホルダ 2"/>
          <p:cNvSpPr>
            <a:spLocks noGrp="1"/>
          </p:cNvSpPr>
          <p:nvPr>
            <p:ph type="body" orient="vert" idx="1"/>
          </p:nvPr>
        </p:nvSpPr>
        <p:spPr>
          <a:xfrm>
            <a:off x="0" y="0"/>
            <a:ext cx="6892925"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10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6"/>
          <p:cNvSpPr>
            <a:spLocks noGrp="1" noChangeArrowheads="1"/>
          </p:cNvSpPr>
          <p:nvPr>
            <p:ph type="sldNum" sz="quarter" idx="12"/>
          </p:nvPr>
        </p:nvSpPr>
        <p:spPr>
          <a:ln/>
        </p:spPr>
        <p:txBody>
          <a:bodyPr/>
          <a:lstStyle>
            <a:lvl1pPr>
              <a:defRPr/>
            </a:lvl1pPr>
          </a:lstStyle>
          <a:p>
            <a:pPr>
              <a:defRPr/>
            </a:pPr>
            <a:fld id="{023C0F61-C6A1-4D2A-BBC4-32BF44484DE3}" type="slidenum">
              <a:rPr lang="en-US" altLang="ja-JP"/>
              <a:pPr>
                <a:defRPr/>
              </a:pPr>
              <a:t>‹#›</a:t>
            </a:fld>
            <a:endParaRPr lang="en-US" altLang="ja-JP"/>
          </a:p>
        </p:txBody>
      </p:sp>
    </p:spTree>
    <p:extLst>
      <p:ext uri="{BB962C8B-B14F-4D97-AF65-F5344CB8AC3E}">
        <p14:creationId xmlns:p14="http://schemas.microsoft.com/office/powerpoint/2010/main" val="2965429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grpSp>
        <p:nvGrpSpPr>
          <p:cNvPr id="1111" name="Group 18"/>
          <p:cNvGrpSpPr/>
          <p:nvPr userDrawn="1"/>
        </p:nvGrpSpPr>
        <p:grpSpPr>
          <a:xfrm>
            <a:off x="0" y="0"/>
            <a:ext cx="9906000" cy="546100"/>
            <a:chOff x="0" y="0"/>
            <a:chExt cx="5760" cy="344"/>
          </a:xfrm>
        </p:grpSpPr>
        <p:pic>
          <p:nvPicPr>
            <p:cNvPr id="1112" name="Picture 9" descr="mlit_top"/>
            <p:cNvPicPr>
              <a:picLocks noChangeAspect="1" noChangeArrowheads="1"/>
            </p:cNvPicPr>
            <p:nvPr userDrawn="1"/>
          </p:nvPicPr>
          <p:blipFill>
            <a:blip r:embed="rId2"/>
            <a:srcRect t="26801" b="65286"/>
            <a:stretch>
              <a:fillRect/>
            </a:stretch>
          </p:blipFill>
          <p:spPr>
            <a:xfrm>
              <a:off x="0" y="300"/>
              <a:ext cx="5760" cy="44"/>
            </a:xfrm>
            <a:prstGeom prst="rect">
              <a:avLst/>
            </a:prstGeom>
            <a:noFill/>
            <a:ln w="9525">
              <a:noFill/>
              <a:miter lim="800000"/>
              <a:headEnd/>
              <a:tailEnd/>
            </a:ln>
          </p:spPr>
        </p:pic>
        <p:grpSp>
          <p:nvGrpSpPr>
            <p:cNvPr id="1113" name="Group 17"/>
            <p:cNvGrpSpPr/>
            <p:nvPr userDrawn="1"/>
          </p:nvGrpSpPr>
          <p:grpSpPr>
            <a:xfrm>
              <a:off x="0" y="0"/>
              <a:ext cx="5760" cy="318"/>
              <a:chOff x="0" y="0"/>
              <a:chExt cx="5760" cy="318"/>
            </a:xfrm>
          </p:grpSpPr>
          <p:pic>
            <p:nvPicPr>
              <p:cNvPr id="1114" name="Picture 11" descr="mlit_top"/>
              <p:cNvPicPr>
                <a:picLocks noChangeAspect="1" noChangeArrowheads="1"/>
              </p:cNvPicPr>
              <p:nvPr userDrawn="1"/>
            </p:nvPicPr>
            <p:blipFill>
              <a:blip r:embed="rId3"/>
              <a:srcRect r="66945" b="42805"/>
              <a:stretch>
                <a:fillRect/>
              </a:stretch>
            </p:blipFill>
            <p:spPr>
              <a:xfrm>
                <a:off x="3856" y="0"/>
                <a:ext cx="1904" cy="318"/>
              </a:xfrm>
              <a:prstGeom prst="rect">
                <a:avLst/>
              </a:prstGeom>
              <a:noFill/>
              <a:ln w="9525">
                <a:noFill/>
                <a:miter lim="800000"/>
                <a:headEnd/>
                <a:tailEnd/>
              </a:ln>
            </p:spPr>
          </p:pic>
          <p:pic>
            <p:nvPicPr>
              <p:cNvPr id="1115" name="Picture 16" descr="mlit_top"/>
              <p:cNvPicPr>
                <a:picLocks noChangeAspect="1" noChangeArrowheads="1"/>
              </p:cNvPicPr>
              <p:nvPr userDrawn="1"/>
            </p:nvPicPr>
            <p:blipFill>
              <a:blip r:embed="rId4"/>
              <a:srcRect l="50000" b="42805"/>
              <a:stretch>
                <a:fillRect/>
              </a:stretch>
            </p:blipFill>
            <p:spPr>
              <a:xfrm>
                <a:off x="1043" y="0"/>
                <a:ext cx="2880" cy="318"/>
              </a:xfrm>
              <a:prstGeom prst="rect">
                <a:avLst/>
              </a:prstGeom>
              <a:noFill/>
              <a:ln w="9525">
                <a:noFill/>
                <a:miter lim="800000"/>
                <a:headEnd/>
                <a:tailEnd/>
              </a:ln>
            </p:spPr>
          </p:pic>
          <p:pic>
            <p:nvPicPr>
              <p:cNvPr id="1116" name="Picture 10" descr="mlit_top"/>
              <p:cNvPicPr>
                <a:picLocks noChangeAspect="1" noChangeArrowheads="1"/>
              </p:cNvPicPr>
              <p:nvPr userDrawn="1"/>
            </p:nvPicPr>
            <p:blipFill>
              <a:blip r:embed="rId4"/>
              <a:srcRect l="68906" b="42805"/>
              <a:stretch>
                <a:fillRect/>
              </a:stretch>
            </p:blipFill>
            <p:spPr>
              <a:xfrm>
                <a:off x="0" y="0"/>
                <a:ext cx="1791" cy="318"/>
              </a:xfrm>
              <a:prstGeom prst="rect">
                <a:avLst/>
              </a:prstGeom>
              <a:noFill/>
              <a:ln w="9525">
                <a:noFill/>
                <a:miter lim="800000"/>
                <a:headEnd/>
                <a:tailEnd/>
              </a:ln>
            </p:spPr>
          </p:pic>
        </p:grpSp>
      </p:grpSp>
      <p:pic>
        <p:nvPicPr>
          <p:cNvPr id="1117" name="Picture 14"/>
          <p:cNvPicPr>
            <a:picLocks noChangeAspect="1" noChangeArrowheads="1"/>
          </p:cNvPicPr>
          <p:nvPr userDrawn="1"/>
        </p:nvPicPr>
        <p:blipFill>
          <a:blip r:embed="rId5"/>
          <a:srcRect t="3670"/>
          <a:stretch>
            <a:fillRect/>
          </a:stretch>
        </p:blipFill>
        <p:spPr>
          <a:xfrm>
            <a:off x="8226428" y="2"/>
            <a:ext cx="1679575" cy="333375"/>
          </a:xfrm>
          <a:prstGeom prst="rect">
            <a:avLst/>
          </a:prstGeom>
          <a:noFill/>
          <a:ln w="9525">
            <a:noFill/>
            <a:miter lim="800000"/>
            <a:headEnd/>
            <a:tailEnd/>
          </a:ln>
        </p:spPr>
      </p:pic>
      <p:sp>
        <p:nvSpPr>
          <p:cNvPr id="1118" name="Rectangle 6"/>
          <p:cNvSpPr>
            <a:spLocks noGrp="1" noChangeArrowheads="1"/>
          </p:cNvSpPr>
          <p:nvPr>
            <p:ph type="sldNum" sz="quarter" idx="10"/>
          </p:nvPr>
        </p:nvSpPr>
        <p:spPr>
          <a:xfrm>
            <a:off x="9602988" y="6615116"/>
            <a:ext cx="307777" cy="246221"/>
          </a:xfrm>
        </p:spPr>
        <p:txBody>
          <a:bodyPr wrap="none" lIns="0" tIns="0" rIns="0" bIns="0">
            <a:spAutoFit/>
          </a:bodyPr>
          <a:lstStyle>
            <a:lvl1pPr>
              <a:defRPr sz="1600" b="0">
                <a:solidFill>
                  <a:schemeClr val="tx1"/>
                </a:solidFill>
                <a:latin typeface="+mn-ea"/>
                <a:ea typeface="+mn-ea"/>
              </a:defRPr>
            </a:lvl1pPr>
          </a:lstStyle>
          <a:p>
            <a:pPr>
              <a:defRPr/>
            </a:pPr>
            <a:fld id="{EAF5F344-6149-4EE7-8055-436F3DB200C0}" type="slidenum">
              <a:rPr lang="en-US" altLang="ja-JP"/>
              <a:pPr>
                <a:defRPr/>
              </a:pPr>
              <a:t>‹#›</a:t>
            </a:fld>
            <a:endParaRPr lang="en-US" altLang="ja-JP"/>
          </a:p>
        </p:txBody>
      </p:sp>
    </p:spTree>
    <p:extLst>
      <p:ext uri="{BB962C8B-B14F-4D97-AF65-F5344CB8AC3E}">
        <p14:creationId xmlns:p14="http://schemas.microsoft.com/office/powerpoint/2010/main" val="4087652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1120" name="タイトル 1"/>
          <p:cNvSpPr>
            <a:spLocks noGrp="1"/>
          </p:cNvSpPr>
          <p:nvPr>
            <p:ph type="title"/>
          </p:nvPr>
        </p:nvSpPr>
        <p:spPr>
          <a:xfrm>
            <a:off x="6" y="0"/>
            <a:ext cx="7604919" cy="476250"/>
          </a:xfrm>
        </p:spPr>
        <p:txBody>
          <a:bodyPr/>
          <a:lstStyle/>
          <a:p>
            <a:r>
              <a:rPr lang="ja-JP" altLang="en-US"/>
              <a:t>マスタ タイトルの書式設定</a:t>
            </a:r>
          </a:p>
        </p:txBody>
      </p:sp>
      <p:sp>
        <p:nvSpPr>
          <p:cNvPr id="1121" name="表プレースホルダ 2"/>
          <p:cNvSpPr>
            <a:spLocks noGrp="1"/>
          </p:cNvSpPr>
          <p:nvPr>
            <p:ph type="tbl" idx="1"/>
          </p:nvPr>
        </p:nvSpPr>
        <p:spPr>
          <a:xfrm>
            <a:off x="495300" y="1600204"/>
            <a:ext cx="8915400" cy="4525963"/>
          </a:xfrm>
        </p:spPr>
        <p:txBody>
          <a:bodyPr/>
          <a:lstStyle/>
          <a:p>
            <a:pPr lvl="0"/>
            <a:endParaRPr lang="ja-JP" altLang="en-US" noProof="0"/>
          </a:p>
        </p:txBody>
      </p:sp>
      <p:sp>
        <p:nvSpPr>
          <p:cNvPr id="112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2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24" name="Rectangle 6"/>
          <p:cNvSpPr>
            <a:spLocks noGrp="1" noChangeArrowheads="1"/>
          </p:cNvSpPr>
          <p:nvPr>
            <p:ph type="sldNum" sz="quarter" idx="12"/>
          </p:nvPr>
        </p:nvSpPr>
        <p:spPr>
          <a:ln/>
        </p:spPr>
        <p:txBody>
          <a:bodyPr/>
          <a:lstStyle>
            <a:lvl1pPr>
              <a:defRPr/>
            </a:lvl1pPr>
          </a:lstStyle>
          <a:p>
            <a:pPr>
              <a:defRPr/>
            </a:pPr>
            <a:fld id="{CBAD7260-1991-4BF6-89FA-E601BF96CB9B}" type="slidenum">
              <a:rPr lang="en-US" altLang="ja-JP"/>
              <a:pPr>
                <a:defRPr/>
              </a:pPr>
              <a:t>‹#›</a:t>
            </a:fld>
            <a:endParaRPr lang="en-US" altLang="ja-JP"/>
          </a:p>
        </p:txBody>
      </p:sp>
    </p:spTree>
    <p:extLst>
      <p:ext uri="{BB962C8B-B14F-4D97-AF65-F5344CB8AC3E}">
        <p14:creationId xmlns:p14="http://schemas.microsoft.com/office/powerpoint/2010/main" val="2938809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grpSp>
        <p:nvGrpSpPr>
          <p:cNvPr id="29" name="Group 17"/>
          <p:cNvGrpSpPr/>
          <p:nvPr userDrawn="1"/>
        </p:nvGrpSpPr>
        <p:grpSpPr>
          <a:xfrm>
            <a:off x="0" y="0"/>
            <a:ext cx="9906000" cy="504825"/>
            <a:chOff x="0" y="0"/>
            <a:chExt cx="5760" cy="318"/>
          </a:xfrm>
        </p:grpSpPr>
        <p:pic>
          <p:nvPicPr>
            <p:cNvPr id="30" name="Picture 11" descr="mlit_top"/>
            <p:cNvPicPr>
              <a:picLocks noChangeAspect="1" noChangeArrowheads="1"/>
            </p:cNvPicPr>
            <p:nvPr userDrawn="1"/>
          </p:nvPicPr>
          <p:blipFill>
            <a:blip r:embed="rId2"/>
            <a:srcRect r="66945" b="42805"/>
            <a:stretch>
              <a:fillRect/>
            </a:stretch>
          </p:blipFill>
          <p:spPr>
            <a:xfrm>
              <a:off x="3856" y="0"/>
              <a:ext cx="1904" cy="318"/>
            </a:xfrm>
            <a:prstGeom prst="rect">
              <a:avLst/>
            </a:prstGeom>
            <a:noFill/>
            <a:ln w="9525">
              <a:noFill/>
              <a:miter lim="800000"/>
              <a:headEnd/>
              <a:tailEnd/>
            </a:ln>
          </p:spPr>
        </p:pic>
        <p:pic>
          <p:nvPicPr>
            <p:cNvPr id="31" name="Picture 16" descr="mlit_top"/>
            <p:cNvPicPr>
              <a:picLocks noChangeAspect="1" noChangeArrowheads="1"/>
            </p:cNvPicPr>
            <p:nvPr userDrawn="1"/>
          </p:nvPicPr>
          <p:blipFill>
            <a:blip r:embed="rId3"/>
            <a:srcRect l="50000" b="42805"/>
            <a:stretch>
              <a:fillRect/>
            </a:stretch>
          </p:blipFill>
          <p:spPr>
            <a:xfrm>
              <a:off x="1043" y="0"/>
              <a:ext cx="2880" cy="318"/>
            </a:xfrm>
            <a:prstGeom prst="rect">
              <a:avLst/>
            </a:prstGeom>
            <a:noFill/>
            <a:ln w="9525">
              <a:noFill/>
              <a:miter lim="800000"/>
              <a:headEnd/>
              <a:tailEnd/>
            </a:ln>
          </p:spPr>
        </p:pic>
        <p:pic>
          <p:nvPicPr>
            <p:cNvPr id="32" name="Picture 10" descr="mlit_top"/>
            <p:cNvPicPr>
              <a:picLocks noChangeAspect="1" noChangeArrowheads="1"/>
            </p:cNvPicPr>
            <p:nvPr userDrawn="1"/>
          </p:nvPicPr>
          <p:blipFill>
            <a:blip r:embed="rId3"/>
            <a:srcRect l="68906" b="42805"/>
            <a:stretch>
              <a:fillRect/>
            </a:stretch>
          </p:blipFill>
          <p:spPr>
            <a:xfrm>
              <a:off x="0" y="0"/>
              <a:ext cx="1791" cy="318"/>
            </a:xfrm>
            <a:prstGeom prst="rect">
              <a:avLst/>
            </a:prstGeom>
            <a:noFill/>
            <a:ln w="9525">
              <a:noFill/>
              <a:miter lim="800000"/>
              <a:headEnd/>
              <a:tailEnd/>
            </a:ln>
          </p:spPr>
        </p:pic>
      </p:grpSp>
      <p:sp>
        <p:nvSpPr>
          <p:cNvPr id="13" name="Rectangle 2"/>
          <p:cNvSpPr>
            <a:spLocks noGrp="1" noChangeArrowheads="1"/>
          </p:cNvSpPr>
          <p:nvPr>
            <p:ph type="title"/>
          </p:nvPr>
        </p:nvSpPr>
        <p:spPr bwMode="auto">
          <a:xfrm>
            <a:off x="0" y="0"/>
            <a:ext cx="9864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2400">
                <a:solidFill>
                  <a:srgbClr val="0070C0"/>
                </a:solidFill>
              </a:defRPr>
            </a:lvl1pPr>
          </a:lstStyle>
          <a:p>
            <a:pPr lvl="0"/>
            <a:r>
              <a:rPr lang="ja-JP" altLang="en-US" dirty="0"/>
              <a:t>マスタ タイトルの書式設定</a:t>
            </a:r>
          </a:p>
        </p:txBody>
      </p:sp>
      <p:sp>
        <p:nvSpPr>
          <p:cNvPr id="14" name="Rectangle 6"/>
          <p:cNvSpPr>
            <a:spLocks noGrp="1" noChangeArrowheads="1"/>
          </p:cNvSpPr>
          <p:nvPr>
            <p:ph type="sldNum" sz="quarter" idx="12"/>
          </p:nvPr>
        </p:nvSpPr>
        <p:spPr>
          <a:xfrm>
            <a:off x="9264724" y="6525344"/>
            <a:ext cx="641276" cy="332656"/>
          </a:xfrm>
          <a:prstGeom prst="rect">
            <a:avLst/>
          </a:prstGeom>
        </p:spPr>
        <p:txBody>
          <a:bodyPr/>
          <a:lstStyle>
            <a:lvl1pPr algn="r">
              <a:defRPr sz="1400">
                <a:latin typeface="Meiryo UI" panose="020B0604030504040204" pitchFamily="50" charset="-128"/>
                <a:ea typeface="Meiryo UI" panose="020B0604030504040204" pitchFamily="50" charset="-128"/>
              </a:defRPr>
            </a:lvl1pPr>
          </a:lstStyle>
          <a:p>
            <a:pPr>
              <a:defRPr/>
            </a:pPr>
            <a:fld id="{35C1E978-A3B9-4673-8199-379729392307}" type="slidenum">
              <a:rPr lang="en-US" altLang="ja-JP" smtClean="0"/>
              <a:pPr>
                <a:defRPr/>
              </a:pPr>
              <a:t>‹#›</a:t>
            </a:fld>
            <a:endParaRPr lang="en-US" altLang="ja-JP" dirty="0"/>
          </a:p>
        </p:txBody>
      </p:sp>
    </p:spTree>
    <p:extLst>
      <p:ext uri="{BB962C8B-B14F-4D97-AF65-F5344CB8AC3E}">
        <p14:creationId xmlns:p14="http://schemas.microsoft.com/office/powerpoint/2010/main" val="2191585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11"/>
            <a:ext cx="84201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033B555-A0D8-4015-9007-E59EFB1DB57B}"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9530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035550" y="1600204"/>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581691A-DE0B-4E3E-AF4F-AD0D6B09336F}"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17EACCB-3235-4DBF-AA78-38F656034E4A}"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448BB88A-BC09-41A7-B79F-A2441F64D275}"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075D6973-5DFE-4F3B-8AEA-51AEB0BD58B0}"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872972"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F43DBDF-492B-404E-9EDF-3DF275743DA3}"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0294255-63E3-41A9-9995-1C24DBC626AB}" type="slidenum">
              <a:rPr lang="en-US" altLang="ja-JP"/>
              <a:pPr>
                <a:defRPr/>
              </a:pPr>
              <a:t>‹#›</a:t>
            </a:fld>
            <a:endParaRPr lang="en-US" altLang="ja-JP"/>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13" Target="../media/image1.png" Type="http://schemas.openxmlformats.org/officeDocument/2006/relationships/image"/><Relationship Id="rId14" Target="../media/image2.png" Type="http://schemas.openxmlformats.org/officeDocument/2006/relationships/image"/><Relationship Id="rId15" Target="../media/image3.png" Type="http://schemas.openxmlformats.org/officeDocument/2006/relationships/image"/><Relationship Id="rId16" Target="../media/image4.wmf" Type="http://schemas.openxmlformats.org/officeDocument/2006/relationships/imag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_rels/slideMaster2.xml.rels><?xml version="1.0" encoding="UTF-8" standalone="yes"?><Relationships xmlns="http://schemas.openxmlformats.org/package/2006/relationships"><Relationship Id="rId1" Target="../slideLayouts/slideLayout12.xml" Type="http://schemas.openxmlformats.org/officeDocument/2006/relationships/slideLayout"/><Relationship Id="rId10" Target="../slideLayouts/slideLayout21.xml" Type="http://schemas.openxmlformats.org/officeDocument/2006/relationships/slideLayout"/><Relationship Id="rId11" Target="../slideLayouts/slideLayout22.xml" Type="http://schemas.openxmlformats.org/officeDocument/2006/relationships/slideLayout"/><Relationship Id="rId12" Target="../slideLayouts/slideLayout23.xml" Type="http://schemas.openxmlformats.org/officeDocument/2006/relationships/slideLayout"/><Relationship Id="rId13" Target="../slideLayouts/slideLayout24.xml" Type="http://schemas.openxmlformats.org/officeDocument/2006/relationships/slideLayout"/><Relationship Id="rId14" Target="../slideLayouts/slideLayout25.xml" Type="http://schemas.openxmlformats.org/officeDocument/2006/relationships/slideLayout"/><Relationship Id="rId15" Target="../theme/theme2.xml" Type="http://schemas.openxmlformats.org/officeDocument/2006/relationships/theme"/><Relationship Id="rId16" Target="../media/image5.png" Type="http://schemas.openxmlformats.org/officeDocument/2006/relationships/image"/><Relationship Id="rId17" Target="../media/image6.png" Type="http://schemas.openxmlformats.org/officeDocument/2006/relationships/image"/><Relationship Id="rId18" Target="../media/image7.png" Type="http://schemas.openxmlformats.org/officeDocument/2006/relationships/image"/><Relationship Id="rId19" Target="../media/image4.wmf" Type="http://schemas.openxmlformats.org/officeDocument/2006/relationships/image"/><Relationship Id="rId2" Target="../slideLayouts/slideLayout13.xml" Type="http://schemas.openxmlformats.org/officeDocument/2006/relationships/slideLayout"/><Relationship Id="rId3" Target="../slideLayouts/slideLayout14.xml" Type="http://schemas.openxmlformats.org/officeDocument/2006/relationships/slideLayout"/><Relationship Id="rId4" Target="../slideLayouts/slideLayout15.xml" Type="http://schemas.openxmlformats.org/officeDocument/2006/relationships/slideLayout"/><Relationship Id="rId5" Target="../slideLayouts/slideLayout16.xml" Type="http://schemas.openxmlformats.org/officeDocument/2006/relationships/slideLayout"/><Relationship Id="rId6" Target="../slideLayouts/slideLayout17.xml" Type="http://schemas.openxmlformats.org/officeDocument/2006/relationships/slideLayout"/><Relationship Id="rId7" Target="../slideLayouts/slideLayout18.xml" Type="http://schemas.openxmlformats.org/officeDocument/2006/relationships/slideLayout"/><Relationship Id="rId8" Target="../slideLayouts/slideLayout19.xml" Type="http://schemas.openxmlformats.org/officeDocument/2006/relationships/slideLayout"/><Relationship Id="rId9" Target="../slideLayouts/slideLayout20.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C9EDC064-C07C-4BF7-A0B9-C9AD8E15C376}" type="slidenum">
              <a:rPr lang="en-US" altLang="ja-JP"/>
              <a:pPr>
                <a:defRPr/>
              </a:pPr>
              <a:t>‹#›</a:t>
            </a:fld>
            <a:endParaRPr lang="en-US" altLang="ja-JP"/>
          </a:p>
        </p:txBody>
      </p:sp>
      <p:grpSp>
        <p:nvGrpSpPr>
          <p:cNvPr id="3078" name="Group 18"/>
          <p:cNvGrpSpPr>
            <a:grpSpLocks/>
          </p:cNvGrpSpPr>
          <p:nvPr userDrawn="1"/>
        </p:nvGrpSpPr>
        <p:grpSpPr bwMode="auto">
          <a:xfrm>
            <a:off x="0" y="0"/>
            <a:ext cx="9906000" cy="546100"/>
            <a:chOff x="0" y="0"/>
            <a:chExt cx="5760" cy="344"/>
          </a:xfrm>
        </p:grpSpPr>
        <p:pic>
          <p:nvPicPr>
            <p:cNvPr id="3081" name="Picture 9" descr="mlit_top"/>
            <p:cNvPicPr>
              <a:picLocks noChangeAspect="1" noChangeArrowheads="1"/>
            </p:cNvPicPr>
            <p:nvPr userDrawn="1"/>
          </p:nvPicPr>
          <p:blipFill>
            <a:blip r:embed="rId13" cstate="print"/>
            <a:srcRect t="26801" b="65286"/>
            <a:stretch>
              <a:fillRect/>
            </a:stretch>
          </p:blipFill>
          <p:spPr bwMode="auto">
            <a:xfrm>
              <a:off x="0" y="300"/>
              <a:ext cx="5760" cy="44"/>
            </a:xfrm>
            <a:prstGeom prst="rect">
              <a:avLst/>
            </a:prstGeom>
            <a:noFill/>
            <a:ln w="9525">
              <a:noFill/>
              <a:miter lim="800000"/>
              <a:headEnd/>
              <a:tailEnd/>
            </a:ln>
          </p:spPr>
        </p:pic>
        <p:grpSp>
          <p:nvGrpSpPr>
            <p:cNvPr id="3082" name="Group 17"/>
            <p:cNvGrpSpPr>
              <a:grpSpLocks/>
            </p:cNvGrpSpPr>
            <p:nvPr userDrawn="1"/>
          </p:nvGrpSpPr>
          <p:grpSpPr bwMode="auto">
            <a:xfrm>
              <a:off x="0" y="0"/>
              <a:ext cx="5760" cy="318"/>
              <a:chOff x="0" y="0"/>
              <a:chExt cx="5760" cy="318"/>
            </a:xfrm>
          </p:grpSpPr>
          <p:pic>
            <p:nvPicPr>
              <p:cNvPr id="3083" name="Picture 11" descr="mlit_top"/>
              <p:cNvPicPr>
                <a:picLocks noChangeAspect="1" noChangeArrowheads="1"/>
              </p:cNvPicPr>
              <p:nvPr userDrawn="1"/>
            </p:nvPicPr>
            <p:blipFill>
              <a:blip r:embed="rId14" cstate="print"/>
              <a:srcRect r="66945" b="42805"/>
              <a:stretch>
                <a:fillRect/>
              </a:stretch>
            </p:blipFill>
            <p:spPr bwMode="auto">
              <a:xfrm>
                <a:off x="3856" y="0"/>
                <a:ext cx="1904" cy="318"/>
              </a:xfrm>
              <a:prstGeom prst="rect">
                <a:avLst/>
              </a:prstGeom>
              <a:noFill/>
              <a:ln w="9525">
                <a:noFill/>
                <a:miter lim="800000"/>
                <a:headEnd/>
                <a:tailEnd/>
              </a:ln>
            </p:spPr>
          </p:pic>
          <p:pic>
            <p:nvPicPr>
              <p:cNvPr id="3084" name="Picture 16" descr="mlit_top"/>
              <p:cNvPicPr>
                <a:picLocks noChangeAspect="1" noChangeArrowheads="1"/>
              </p:cNvPicPr>
              <p:nvPr userDrawn="1"/>
            </p:nvPicPr>
            <p:blipFill>
              <a:blip r:embed="rId15" cstate="print"/>
              <a:srcRect l="50000" b="42805"/>
              <a:stretch>
                <a:fillRect/>
              </a:stretch>
            </p:blipFill>
            <p:spPr bwMode="auto">
              <a:xfrm>
                <a:off x="1043" y="0"/>
                <a:ext cx="2880" cy="318"/>
              </a:xfrm>
              <a:prstGeom prst="rect">
                <a:avLst/>
              </a:prstGeom>
              <a:noFill/>
              <a:ln w="9525">
                <a:noFill/>
                <a:miter lim="800000"/>
                <a:headEnd/>
                <a:tailEnd/>
              </a:ln>
            </p:spPr>
          </p:pic>
          <p:pic>
            <p:nvPicPr>
              <p:cNvPr id="3085" name="Picture 10" descr="mlit_top"/>
              <p:cNvPicPr>
                <a:picLocks noChangeAspect="1" noChangeArrowheads="1"/>
              </p:cNvPicPr>
              <p:nvPr userDrawn="1"/>
            </p:nvPicPr>
            <p:blipFill>
              <a:blip r:embed="rId15" cstate="print"/>
              <a:srcRect l="68906" b="42805"/>
              <a:stretch>
                <a:fillRect/>
              </a:stretch>
            </p:blipFill>
            <p:spPr bwMode="auto">
              <a:xfrm>
                <a:off x="0" y="0"/>
                <a:ext cx="1791" cy="318"/>
              </a:xfrm>
              <a:prstGeom prst="rect">
                <a:avLst/>
              </a:prstGeom>
              <a:noFill/>
              <a:ln w="9525">
                <a:noFill/>
                <a:miter lim="800000"/>
                <a:headEnd/>
                <a:tailEnd/>
              </a:ln>
            </p:spPr>
          </p:pic>
        </p:grpSp>
      </p:grpSp>
      <p:sp>
        <p:nvSpPr>
          <p:cNvPr id="3079" name="Rectangle 2"/>
          <p:cNvSpPr>
            <a:spLocks noGrp="1" noChangeArrowheads="1"/>
          </p:cNvSpPr>
          <p:nvPr>
            <p:ph type="title"/>
          </p:nvPr>
        </p:nvSpPr>
        <p:spPr bwMode="auto">
          <a:xfrm>
            <a:off x="1"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3080" name="Picture 14"/>
          <p:cNvPicPr>
            <a:picLocks noChangeAspect="1" noChangeArrowheads="1"/>
          </p:cNvPicPr>
          <p:nvPr userDrawn="1"/>
        </p:nvPicPr>
        <p:blipFill>
          <a:blip r:embed="rId16" cstate="print"/>
          <a:srcRect t="3670"/>
          <a:stretch>
            <a:fillRect/>
          </a:stretch>
        </p:blipFill>
        <p:spPr bwMode="auto">
          <a:xfrm>
            <a:off x="8226431" y="2"/>
            <a:ext cx="1679575" cy="333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8"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defRPr>
            </a:lvl1pPr>
          </a:lstStyle>
          <a:p>
            <a:pPr>
              <a:defRPr/>
            </a:pPr>
            <a:endParaRPr lang="en-US" altLang="ja-JP"/>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defRPr>
            </a:lvl1pPr>
          </a:lstStyle>
          <a:p>
            <a:pPr>
              <a:defRPr/>
            </a:pPr>
            <a:endParaRPr lang="en-US" altLang="ja-JP"/>
          </a:p>
        </p:txBody>
      </p:sp>
      <p:sp>
        <p:nvSpPr>
          <p:cNvPr id="102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charset="-128"/>
              </a:defRPr>
            </a:lvl1pPr>
          </a:lstStyle>
          <a:p>
            <a:pPr>
              <a:defRPr/>
            </a:pPr>
            <a:fld id="{C9EDC064-C07C-4BF7-A0B9-C9AD8E15C376}" type="slidenum">
              <a:rPr lang="en-US" altLang="ja-JP"/>
              <a:pPr>
                <a:defRPr/>
              </a:pPr>
              <a:t>‹#›</a:t>
            </a:fld>
            <a:endParaRPr lang="en-US" altLang="ja-JP"/>
          </a:p>
        </p:txBody>
      </p:sp>
      <p:grpSp>
        <p:nvGrpSpPr>
          <p:cNvPr id="1029" name="Group 18"/>
          <p:cNvGrpSpPr/>
          <p:nvPr userDrawn="1"/>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6"/>
            <a:srcRect t="26801" b="65286"/>
            <a:stretch>
              <a:fillRect/>
            </a:stretch>
          </p:blipFill>
          <p:spPr>
            <a:xfrm>
              <a:off x="0" y="300"/>
              <a:ext cx="5760" cy="44"/>
            </a:xfrm>
            <a:prstGeom prst="rect">
              <a:avLst/>
            </a:prstGeom>
            <a:noFill/>
            <a:ln w="9525">
              <a:noFill/>
              <a:miter lim="800000"/>
              <a:headEnd/>
              <a:tailEnd/>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7"/>
              <a:srcRect r="66945" b="42805"/>
              <a:stretch>
                <a:fillRect/>
              </a:stretch>
            </p:blipFill>
            <p:spPr>
              <a:xfrm>
                <a:off x="3856" y="0"/>
                <a:ext cx="1904" cy="318"/>
              </a:xfrm>
              <a:prstGeom prst="rect">
                <a:avLst/>
              </a:prstGeom>
              <a:noFill/>
              <a:ln w="9525">
                <a:noFill/>
                <a:miter lim="800000"/>
                <a:headEnd/>
                <a:tailEnd/>
              </a:ln>
            </p:spPr>
          </p:pic>
          <p:pic>
            <p:nvPicPr>
              <p:cNvPr id="1033" name="Picture 16" descr="mlit_top"/>
              <p:cNvPicPr>
                <a:picLocks noChangeAspect="1" noChangeArrowheads="1"/>
              </p:cNvPicPr>
              <p:nvPr userDrawn="1"/>
            </p:nvPicPr>
            <p:blipFill>
              <a:blip r:embed="rId18"/>
              <a:srcRect l="50000" b="42805"/>
              <a:stretch>
                <a:fillRect/>
              </a:stretch>
            </p:blipFill>
            <p:spPr>
              <a:xfrm>
                <a:off x="1043" y="0"/>
                <a:ext cx="2880" cy="318"/>
              </a:xfrm>
              <a:prstGeom prst="rect">
                <a:avLst/>
              </a:prstGeom>
              <a:noFill/>
              <a:ln w="9525">
                <a:noFill/>
                <a:miter lim="800000"/>
                <a:headEnd/>
                <a:tailEnd/>
              </a:ln>
            </p:spPr>
          </p:pic>
          <p:pic>
            <p:nvPicPr>
              <p:cNvPr id="1034" name="Picture 10" descr="mlit_top"/>
              <p:cNvPicPr>
                <a:picLocks noChangeAspect="1" noChangeArrowheads="1"/>
              </p:cNvPicPr>
              <p:nvPr userDrawn="1"/>
            </p:nvPicPr>
            <p:blipFill>
              <a:blip r:embed="rId18"/>
              <a:srcRect l="68906" b="42805"/>
              <a:stretch>
                <a:fillRect/>
              </a:stretch>
            </p:blipFill>
            <p:spPr>
              <a:xfrm>
                <a:off x="0" y="0"/>
                <a:ext cx="1791" cy="318"/>
              </a:xfrm>
              <a:prstGeom prst="rect">
                <a:avLst/>
              </a:prstGeom>
              <a:noFill/>
              <a:ln w="9525">
                <a:noFill/>
                <a:miter lim="800000"/>
                <a:headEnd/>
                <a:tailEnd/>
              </a:ln>
            </p:spPr>
          </p:pic>
        </p:grpSp>
      </p:grpSp>
      <p:sp>
        <p:nvSpPr>
          <p:cNvPr id="1035" name="Rectangle 2"/>
          <p:cNvSpPr>
            <a:spLocks noGrp="1" noChangeArrowheads="1"/>
          </p:cNvSpPr>
          <p:nvPr>
            <p:ph type="title"/>
          </p:nvPr>
        </p:nvSpPr>
        <p:spPr>
          <a:xfrm>
            <a:off x="1" y="0"/>
            <a:ext cx="7605713" cy="476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pic>
        <p:nvPicPr>
          <p:cNvPr id="1036" name="Picture 14"/>
          <p:cNvPicPr>
            <a:picLocks noChangeAspect="1" noChangeArrowheads="1"/>
          </p:cNvPicPr>
          <p:nvPr userDrawn="1"/>
        </p:nvPicPr>
        <p:blipFill>
          <a:blip r:embed="rId19"/>
          <a:srcRect t="3670"/>
          <a:stretch>
            <a:fillRect/>
          </a:stretch>
        </p:blipFill>
        <p:spPr>
          <a:xfrm>
            <a:off x="8226431" y="2"/>
            <a:ext cx="1679575" cy="333375"/>
          </a:xfrm>
          <a:prstGeom prst="rect">
            <a:avLst/>
          </a:prstGeom>
          <a:noFill/>
          <a:ln w="9525">
            <a:noFill/>
            <a:miter lim="800000"/>
            <a:headEnd/>
            <a:tailEnd/>
          </a:ln>
        </p:spPr>
      </p:pic>
    </p:spTree>
    <p:extLst>
      <p:ext uri="{BB962C8B-B14F-4D97-AF65-F5344CB8AC3E}">
        <p14:creationId xmlns:p14="http://schemas.microsoft.com/office/powerpoint/2010/main" val="98957161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Lst>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xml" Type="http://schemas.openxmlformats.org/officeDocument/2006/relationships/notesSlide"/></Relationships>
</file>

<file path=ppt/slides/_rels/slide10.xml.rels><?xml version="1.0" encoding="UTF-8" standalone="yes"?><Relationships xmlns="http://schemas.openxmlformats.org/package/2006/relationships"><Relationship Id="rId1" Target="../slideLayouts/slideLayout6.xml" Type="http://schemas.openxmlformats.org/officeDocument/2006/relationships/slideLayout"/><Relationship Id="rId10" Target="../media/image27.jpeg" Type="http://schemas.openxmlformats.org/officeDocument/2006/relationships/image"/><Relationship Id="rId11" Target="../media/image28.emf" Type="http://schemas.openxmlformats.org/officeDocument/2006/relationships/image"/><Relationship Id="rId12" Target="../media/image29.png" Type="http://schemas.openxmlformats.org/officeDocument/2006/relationships/image"/><Relationship Id="rId13" Target="../media/image30.jpeg" Type="http://schemas.openxmlformats.org/officeDocument/2006/relationships/image"/><Relationship Id="rId14" Target="../media/image31.png" Type="http://schemas.openxmlformats.org/officeDocument/2006/relationships/image"/><Relationship Id="rId2" Target="../notesSlides/notesSlide10.xml" Type="http://schemas.openxmlformats.org/officeDocument/2006/relationships/notesSlide"/><Relationship Id="rId3" Target="../media/image21.png" Type="http://schemas.openxmlformats.org/officeDocument/2006/relationships/image"/><Relationship Id="rId4" Target="../media/hdphoto2.wdp" Type="http://schemas.microsoft.com/office/2007/relationships/hdphoto"/><Relationship Id="rId5" Target="../media/image22.png" Type="http://schemas.openxmlformats.org/officeDocument/2006/relationships/image"/><Relationship Id="rId6" Target="../media/image23.jpeg" Type="http://schemas.openxmlformats.org/officeDocument/2006/relationships/image"/><Relationship Id="rId7" Target="../media/image24.jpeg" Type="http://schemas.openxmlformats.org/officeDocument/2006/relationships/image"/><Relationship Id="rId8" Target="../media/image25.png" Type="http://schemas.openxmlformats.org/officeDocument/2006/relationships/image"/><Relationship Id="rId9" Target="../media/image26.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11.xml" Type="http://schemas.openxmlformats.org/officeDocument/2006/relationships/notesSlide"/></Relationships>
</file>

<file path=ppt/slides/_rels/slide12.xml.rels><?xml version="1.0" encoding="UTF-8" standalone="yes"?><Relationships xmlns="http://schemas.openxmlformats.org/package/2006/relationships"><Relationship Id="rId1" Target="../slideLayouts/slideLayout18.xml" Type="http://schemas.openxmlformats.org/officeDocument/2006/relationships/slideLayout"/><Relationship Id="rId2" Target="../notesSlides/notesSlide12.xml" Type="http://schemas.openxmlformats.org/officeDocument/2006/relationships/notesSlide"/></Relationships>
</file>

<file path=ppt/slides/_rels/slide13.xml.rels><?xml version="1.0" encoding="UTF-8" standalone="yes"?><Relationships xmlns="http://schemas.openxmlformats.org/package/2006/relationships"><Relationship Id="rId1" Target="../slideLayouts/slideLayout2.xml" Type="http://schemas.openxmlformats.org/officeDocument/2006/relationships/slideLayout"/><Relationship Id="rId10" Target="../media/image39.jpeg" Type="http://schemas.openxmlformats.org/officeDocument/2006/relationships/image"/><Relationship Id="rId11" Target="../media/image40.png" Type="http://schemas.openxmlformats.org/officeDocument/2006/relationships/image"/><Relationship Id="rId12" Target="../media/image41.jpg" Type="http://schemas.openxmlformats.org/officeDocument/2006/relationships/image"/><Relationship Id="rId2" Target="../notesSlides/notesSlide13.xml" Type="http://schemas.openxmlformats.org/officeDocument/2006/relationships/notesSlide"/><Relationship Id="rId3" Target="../media/image32.emf" Type="http://schemas.openxmlformats.org/officeDocument/2006/relationships/image"/><Relationship Id="rId4" Target="../media/image33.jpeg" Type="http://schemas.openxmlformats.org/officeDocument/2006/relationships/image"/><Relationship Id="rId5" Target="../media/image34.jpeg" Type="http://schemas.openxmlformats.org/officeDocument/2006/relationships/image"/><Relationship Id="rId6" Target="../media/image35.jpeg" Type="http://schemas.openxmlformats.org/officeDocument/2006/relationships/image"/><Relationship Id="rId7" Target="../media/image36.jpeg" Type="http://schemas.openxmlformats.org/officeDocument/2006/relationships/image"/><Relationship Id="rId8" Target="../media/image37.jpeg" Type="http://schemas.openxmlformats.org/officeDocument/2006/relationships/image"/><Relationship Id="rId9" Target="../media/image3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2.xml" Type="http://schemas.openxmlformats.org/officeDocument/2006/relationships/notesSlide"/></Relationships>
</file>

<file path=ppt/slides/_rels/slide3.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3.xml" Type="http://schemas.openxmlformats.org/officeDocument/2006/relationships/notesSlide"/></Relationships>
</file>

<file path=ppt/slides/_rels/slide4.xml.rels><?xml version="1.0" encoding="UTF-8" standalone="yes"?><Relationships xmlns="http://schemas.openxmlformats.org/package/2006/relationships"><Relationship Id="rId1" Target="../slideLayouts/slideLayout6.xml" Type="http://schemas.openxmlformats.org/officeDocument/2006/relationships/slideLayout"/><Relationship Id="rId2" Target="../notesSlides/notesSlide4.xml" Type="http://schemas.openxmlformats.org/officeDocument/2006/relationships/notesSlide"/></Relationships>
</file>

<file path=ppt/slides/_rels/slide5.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5.xml" Type="http://schemas.openxmlformats.org/officeDocument/2006/relationships/notesSlide"/></Relationships>
</file>

<file path=ppt/slides/_rels/slide6.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6.xml" Type="http://schemas.openxmlformats.org/officeDocument/2006/relationships/notesSlide"/></Relationships>
</file>

<file path=ppt/slides/_rels/slide7.xml.rels><?xml version="1.0" encoding="UTF-8" standalone="yes"?><Relationships xmlns="http://schemas.openxmlformats.org/package/2006/relationships"><Relationship Id="rId1" Target="../slideLayouts/slideLayout13.xml" Type="http://schemas.openxmlformats.org/officeDocument/2006/relationships/slideLayout"/><Relationship Id="rId2" Target="../notesSlides/notesSlide7.xml" Type="http://schemas.openxmlformats.org/officeDocument/2006/relationships/notesSlide"/></Relationships>
</file>

<file path=ppt/slides/_rels/slide8.xml.rels><?xml version="1.0" encoding="UTF-8" standalone="yes"?><Relationships xmlns="http://schemas.openxmlformats.org/package/2006/relationships"><Relationship Id="rId1" Target="../slideLayouts/slideLayout1.xml" Type="http://schemas.openxmlformats.org/officeDocument/2006/relationships/slideLayout"/><Relationship Id="rId2" Target="../notesSlides/notesSlide8.xml" Type="http://schemas.openxmlformats.org/officeDocument/2006/relationships/notesSlide"/></Relationships>
</file>

<file path=ppt/slides/_rels/slide9.xml.rels><?xml version="1.0" encoding="UTF-8" standalone="yes"?><Relationships xmlns="http://schemas.openxmlformats.org/package/2006/relationships"><Relationship Id="rId1" Target="../slideLayouts/slideLayout6.xml" Type="http://schemas.openxmlformats.org/officeDocument/2006/relationships/slideLayout"/><Relationship Id="rId10" Target="../media/image14.jpeg" Type="http://schemas.openxmlformats.org/officeDocument/2006/relationships/image"/><Relationship Id="rId11" Target="../media/image15.jpeg" Type="http://schemas.openxmlformats.org/officeDocument/2006/relationships/image"/><Relationship Id="rId12" Target="../media/image16.png" Type="http://schemas.openxmlformats.org/officeDocument/2006/relationships/image"/><Relationship Id="rId13" Target="../media/image17.jpeg" Type="http://schemas.openxmlformats.org/officeDocument/2006/relationships/image"/><Relationship Id="rId14" Target="../media/image18.jpeg" Type="http://schemas.openxmlformats.org/officeDocument/2006/relationships/image"/><Relationship Id="rId15" Target="../media/image19.jpeg" Type="http://schemas.openxmlformats.org/officeDocument/2006/relationships/image"/><Relationship Id="rId16" Target="../media/image20.jpeg" Type="http://schemas.openxmlformats.org/officeDocument/2006/relationships/image"/><Relationship Id="rId2" Target="../notesSlides/notesSlide9.xml" Type="http://schemas.openxmlformats.org/officeDocument/2006/relationships/notesSlide"/><Relationship Id="rId3" Target="../media/image8.png" Type="http://schemas.openxmlformats.org/officeDocument/2006/relationships/image"/><Relationship Id="rId4" Target="../media/hdphoto1.wdp" Type="http://schemas.microsoft.com/office/2007/relationships/hdphoto"/><Relationship Id="rId5" Target="../media/image9.jpeg" Type="http://schemas.openxmlformats.org/officeDocument/2006/relationships/image"/><Relationship Id="rId6" Target="../media/image10.png" Type="http://schemas.openxmlformats.org/officeDocument/2006/relationships/image"/><Relationship Id="rId7" Target="../media/image11.png" Type="http://schemas.openxmlformats.org/officeDocument/2006/relationships/image"/><Relationship Id="rId8" Target="../media/image12.jpeg" Type="http://schemas.openxmlformats.org/officeDocument/2006/relationships/image"/><Relationship Id="rId9" Target="../media/image13.emf"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a:t>１．街路事業の概要</a:t>
            </a:r>
          </a:p>
        </p:txBody>
      </p:sp>
    </p:spTree>
    <p:extLst>
      <p:ext uri="{BB962C8B-B14F-4D97-AF65-F5344CB8AC3E}">
        <p14:creationId xmlns:p14="http://schemas.microsoft.com/office/powerpoint/2010/main" val="3474919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図 148">
            <a:extLst>
              <a:ext uri="{FF2B5EF4-FFF2-40B4-BE49-F238E27FC236}">
                <a16:creationId xmlns:a16="http://schemas.microsoft.com/office/drawing/2014/main" id="{B3DB6E9C-8563-4FF9-9ED7-EBDD2E748DC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5314" b="94834" l="6143" r="96437"/>
                    </a14:imgEffect>
                  </a14:imgLayer>
                </a14:imgProps>
              </a:ext>
              <a:ext uri="{28A0092B-C50C-407E-A947-70E740481C1C}">
                <a14:useLocalDpi xmlns:a14="http://schemas.microsoft.com/office/drawing/2010/main" val="0"/>
              </a:ext>
            </a:extLst>
          </a:blip>
          <a:stretch>
            <a:fillRect/>
          </a:stretch>
        </p:blipFill>
        <p:spPr>
          <a:xfrm>
            <a:off x="5872955" y="4696747"/>
            <a:ext cx="3076967" cy="2044331"/>
          </a:xfrm>
          <a:prstGeom prst="rect">
            <a:avLst/>
          </a:prstGeom>
        </p:spPr>
      </p:pic>
      <p:sp>
        <p:nvSpPr>
          <p:cNvPr id="163" name="四角形: 角を丸くする 14">
            <a:extLst>
              <a:ext uri="{FF2B5EF4-FFF2-40B4-BE49-F238E27FC236}">
                <a16:creationId xmlns:a16="http://schemas.microsoft.com/office/drawing/2014/main" id="{5E35E6A1-93B6-4E9D-B296-0F13D1862F6A}"/>
              </a:ext>
            </a:extLst>
          </p:cNvPr>
          <p:cNvSpPr/>
          <p:nvPr/>
        </p:nvSpPr>
        <p:spPr>
          <a:xfrm>
            <a:off x="7715372" y="5926959"/>
            <a:ext cx="2062164" cy="850289"/>
          </a:xfrm>
          <a:prstGeom prst="roundRect">
            <a:avLst>
              <a:gd name="adj" fmla="val 4066"/>
            </a:avLst>
          </a:prstGeom>
          <a:solidFill>
            <a:srgbClr val="FFFFFF"/>
          </a:solidFill>
          <a:ln w="952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53" name="四角形: 角を丸くする 14">
            <a:extLst>
              <a:ext uri="{FF2B5EF4-FFF2-40B4-BE49-F238E27FC236}">
                <a16:creationId xmlns:a16="http://schemas.microsoft.com/office/drawing/2014/main" id="{5E35E6A1-93B6-4E9D-B296-0F13D1862F6A}"/>
              </a:ext>
            </a:extLst>
          </p:cNvPr>
          <p:cNvSpPr/>
          <p:nvPr/>
        </p:nvSpPr>
        <p:spPr>
          <a:xfrm>
            <a:off x="4954872" y="4786758"/>
            <a:ext cx="1377348" cy="850289"/>
          </a:xfrm>
          <a:prstGeom prst="roundRect">
            <a:avLst>
              <a:gd name="adj" fmla="val 4066"/>
            </a:avLst>
          </a:prstGeom>
          <a:solidFill>
            <a:srgbClr val="FFFFFF"/>
          </a:solidFill>
          <a:ln w="952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5" name="タイトル 4"/>
          <p:cNvSpPr>
            <a:spLocks noGrp="1"/>
          </p:cNvSpPr>
          <p:nvPr>
            <p:ph type="title"/>
          </p:nvPr>
        </p:nvSpPr>
        <p:spPr/>
        <p:txBody>
          <a:bodyPr/>
          <a:lstStyle/>
          <a:p>
            <a:r>
              <a:rPr lang="ja-JP" altLang="en-US" dirty="0"/>
              <a:t>主な個別補助制度②</a:t>
            </a:r>
            <a:endParaRPr kumimoji="1" lang="ja-JP" altLang="en-US" dirty="0"/>
          </a:p>
        </p:txBody>
      </p:sp>
      <p:sp>
        <p:nvSpPr>
          <p:cNvPr id="3" name="正方形/長方形 63"/>
          <p:cNvSpPr/>
          <p:nvPr/>
        </p:nvSpPr>
        <p:spPr>
          <a:xfrm>
            <a:off x="56456" y="810672"/>
            <a:ext cx="9793088" cy="279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HGｺﾞｼｯｸM" panose="020B0609000000000000" pitchFamily="49" charset="-128"/>
              <a:ea typeface="HGｺﾞｼｯｸM" panose="020B0609000000000000" pitchFamily="49" charset="-128"/>
            </a:endParaRPr>
          </a:p>
        </p:txBody>
      </p:sp>
      <p:sp>
        <p:nvSpPr>
          <p:cNvPr id="6" name="テキスト ボックス 66"/>
          <p:cNvSpPr txBox="1"/>
          <p:nvPr/>
        </p:nvSpPr>
        <p:spPr>
          <a:xfrm>
            <a:off x="48143" y="560815"/>
            <a:ext cx="2384577" cy="338426"/>
          </a:xfrm>
          <a:prstGeom prst="rect">
            <a:avLst/>
          </a:prstGeom>
          <a:solidFill>
            <a:srgbClr val="FF0000"/>
          </a:solidFill>
          <a:ln>
            <a:noFill/>
          </a:ln>
        </p:spPr>
        <p:txBody>
          <a:bodyPr wrap="square" rtlCol="0">
            <a:spAutoFit/>
          </a:bodyPr>
          <a:lstStyle/>
          <a:p>
            <a:pPr algn="ctr" fontAlgn="auto">
              <a:spcBef>
                <a:spcPts val="0"/>
              </a:spcBef>
              <a:spcAft>
                <a:spcPts val="0"/>
              </a:spcAft>
            </a:pPr>
            <a:r>
              <a:rPr lang="ja-JP" altLang="en-US" sz="1599" dirty="0">
                <a:solidFill>
                  <a:prstClr val="white"/>
                </a:solidFill>
                <a:latin typeface="HGｺﾞｼｯｸM" panose="020B0609000000000000" pitchFamily="49" charset="-128"/>
                <a:ea typeface="HGｺﾞｼｯｸM" panose="020B0609000000000000" pitchFamily="49" charset="-128"/>
              </a:rPr>
              <a:t>交通安全対策補助制度</a:t>
            </a:r>
          </a:p>
        </p:txBody>
      </p:sp>
      <p:sp>
        <p:nvSpPr>
          <p:cNvPr id="7" name="テキスト ボックス 65"/>
          <p:cNvSpPr txBox="1"/>
          <p:nvPr/>
        </p:nvSpPr>
        <p:spPr>
          <a:xfrm>
            <a:off x="128463" y="920530"/>
            <a:ext cx="5512624" cy="830997"/>
          </a:xfrm>
          <a:prstGeom prst="rect">
            <a:avLst/>
          </a:prstGeom>
          <a:solidFill>
            <a:srgbClr val="FFCCFF"/>
          </a:solidFill>
        </p:spPr>
        <p:txBody>
          <a:bodyPr wrap="square" lIns="72000" rIns="72000" rtlCol="0">
            <a:spAutoFit/>
          </a:bodyPr>
          <a:lstStyle/>
          <a:p>
            <a:pPr>
              <a:spcAft>
                <a:spcPts val="0"/>
              </a:spcAft>
            </a:pPr>
            <a:r>
              <a:rPr lang="ja-JP" altLang="en-US" sz="1200" b="1" u="sng" dirty="0">
                <a:solidFill>
                  <a:prstClr val="black"/>
                </a:solidFill>
                <a:latin typeface="HGｺﾞｼｯｸM" panose="020B0609000000000000" pitchFamily="49" charset="-128"/>
                <a:ea typeface="HGｺﾞｼｯｸM" panose="020B0609000000000000" pitchFamily="49" charset="-128"/>
              </a:rPr>
              <a:t>通学路緊急対策（</a:t>
            </a:r>
            <a:r>
              <a:rPr lang="en-US" altLang="ja-JP" sz="1200" b="1" u="sng" dirty="0">
                <a:solidFill>
                  <a:prstClr val="black"/>
                </a:solidFill>
                <a:latin typeface="HGｺﾞｼｯｸM" panose="020B0609000000000000" pitchFamily="49" charset="-128"/>
                <a:ea typeface="HGｺﾞｼｯｸM" panose="020B0609000000000000" pitchFamily="49" charset="-128"/>
              </a:rPr>
              <a:t>R4</a:t>
            </a:r>
            <a:r>
              <a:rPr lang="ja-JP" altLang="en-US" sz="1200" b="1" u="sng" dirty="0">
                <a:solidFill>
                  <a:prstClr val="black"/>
                </a:solidFill>
                <a:latin typeface="HGｺﾞｼｯｸM" panose="020B0609000000000000" pitchFamily="49" charset="-128"/>
                <a:ea typeface="HGｺﾞｼｯｸM" panose="020B0609000000000000" pitchFamily="49" charset="-128"/>
              </a:rPr>
              <a:t>創設）</a:t>
            </a:r>
            <a:endParaRPr lang="en-US" altLang="ja-JP" sz="1200" b="1" u="sng" dirty="0">
              <a:solidFill>
                <a:prstClr val="black"/>
              </a:solidFill>
              <a:latin typeface="HGｺﾞｼｯｸM" panose="020B0609000000000000" pitchFamily="49" charset="-128"/>
              <a:ea typeface="HGｺﾞｼｯｸM" panose="020B0609000000000000" pitchFamily="49" charset="-128"/>
            </a:endParaRPr>
          </a:p>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通学路の安全を早急に確保するため、千葉県八街市における交通事故を受けて実施した通学路合同点検に基づき、ソフト対策の強化とあわせて実施する交通安全対策について計画的かつ集中的に支援</a:t>
            </a:r>
          </a:p>
        </p:txBody>
      </p:sp>
      <p:sp>
        <p:nvSpPr>
          <p:cNvPr id="89" name="テキスト ボックス 65"/>
          <p:cNvSpPr txBox="1"/>
          <p:nvPr/>
        </p:nvSpPr>
        <p:spPr>
          <a:xfrm>
            <a:off x="128463" y="1789442"/>
            <a:ext cx="5512623" cy="646331"/>
          </a:xfrm>
          <a:prstGeom prst="rect">
            <a:avLst/>
          </a:prstGeom>
          <a:solidFill>
            <a:srgbClr val="FFCCFF"/>
          </a:solidFill>
        </p:spPr>
        <p:txBody>
          <a:bodyPr wrap="square" lIns="72000" rIns="72000" rtlCol="0">
            <a:spAutoFit/>
          </a:bodyPr>
          <a:lstStyle/>
          <a:p>
            <a:pPr>
              <a:spcAft>
                <a:spcPts val="0"/>
              </a:spcAft>
            </a:pPr>
            <a:r>
              <a:rPr lang="ja-JP" altLang="en-US" sz="1200" b="1" u="sng" dirty="0">
                <a:solidFill>
                  <a:prstClr val="black"/>
                </a:solidFill>
                <a:latin typeface="HGｺﾞｼｯｸM" panose="020B0609000000000000" pitchFamily="49" charset="-128"/>
                <a:ea typeface="HGｺﾞｼｯｸM" panose="020B0609000000000000" pitchFamily="49" charset="-128"/>
              </a:rPr>
              <a:t>地区内連携</a:t>
            </a:r>
            <a:endParaRPr lang="en-US" altLang="ja-JP" sz="1200" b="1" u="sng" dirty="0">
              <a:solidFill>
                <a:prstClr val="black"/>
              </a:solidFill>
              <a:latin typeface="HGｺﾞｼｯｸM" panose="020B0609000000000000" pitchFamily="49" charset="-128"/>
              <a:ea typeface="HGｺﾞｼｯｸM" panose="020B0609000000000000" pitchFamily="49" charset="-128"/>
            </a:endParaRPr>
          </a:p>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一定の区域において関係行政機関等や関係住民の代表者等との間での合意に基づき実施する交通安全対策を計画的かつ集中的に支援</a:t>
            </a:r>
          </a:p>
        </p:txBody>
      </p:sp>
      <p:pic>
        <p:nvPicPr>
          <p:cNvPr id="92" name="図 180"/>
          <p:cNvPicPr>
            <a:picLocks noChangeAspect="1"/>
          </p:cNvPicPr>
          <p:nvPr/>
        </p:nvPicPr>
        <p:blipFill>
          <a:blip r:embed="rId5"/>
          <a:stretch>
            <a:fillRect/>
          </a:stretch>
        </p:blipFill>
        <p:spPr bwMode="gray">
          <a:xfrm>
            <a:off x="5767720" y="1435176"/>
            <a:ext cx="3519738" cy="2043649"/>
          </a:xfrm>
          <a:prstGeom prst="rect">
            <a:avLst/>
          </a:prstGeom>
        </p:spPr>
      </p:pic>
      <p:sp>
        <p:nvSpPr>
          <p:cNvPr id="93" name="正方形/長方形 200"/>
          <p:cNvSpPr/>
          <p:nvPr/>
        </p:nvSpPr>
        <p:spPr>
          <a:xfrm>
            <a:off x="8264366" y="3179242"/>
            <a:ext cx="257095" cy="138029"/>
          </a:xfrm>
          <a:prstGeom prst="rect">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4" name="正方形/長方形 201"/>
          <p:cNvSpPr/>
          <p:nvPr/>
        </p:nvSpPr>
        <p:spPr>
          <a:xfrm>
            <a:off x="8264366" y="3397820"/>
            <a:ext cx="257095" cy="141076"/>
          </a:xfrm>
          <a:prstGeom prst="rect">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sp>
        <p:nvSpPr>
          <p:cNvPr id="95" name="正方形/長方形 202"/>
          <p:cNvSpPr/>
          <p:nvPr/>
        </p:nvSpPr>
        <p:spPr>
          <a:xfrm>
            <a:off x="8488118" y="3134026"/>
            <a:ext cx="1175322" cy="215444"/>
          </a:xfrm>
          <a:prstGeom prst="rect">
            <a:avLst/>
          </a:prstGeom>
        </p:spPr>
        <p:txBody>
          <a:bodyPr wrap="none">
            <a:spAutoFit/>
          </a:bodyPr>
          <a:lstStyle/>
          <a:p>
            <a:r>
              <a:rPr lang="ja-JP" altLang="en-US" sz="800" dirty="0">
                <a:solidFill>
                  <a:srgbClr val="0000CC"/>
                </a:solidFill>
              </a:rPr>
              <a:t>道路管理者による対策</a:t>
            </a:r>
            <a:endParaRPr lang="ja-JP" altLang="en-US" sz="800" dirty="0"/>
          </a:p>
        </p:txBody>
      </p:sp>
      <p:sp>
        <p:nvSpPr>
          <p:cNvPr id="96" name="正方形/長方形 203"/>
          <p:cNvSpPr/>
          <p:nvPr/>
        </p:nvSpPr>
        <p:spPr>
          <a:xfrm>
            <a:off x="8488118" y="3371304"/>
            <a:ext cx="1409360" cy="215444"/>
          </a:xfrm>
          <a:prstGeom prst="rect">
            <a:avLst/>
          </a:prstGeom>
        </p:spPr>
        <p:txBody>
          <a:bodyPr wrap="none">
            <a:spAutoFit/>
          </a:bodyPr>
          <a:lstStyle/>
          <a:p>
            <a:r>
              <a:rPr lang="ja-JP" altLang="en-US" sz="800" dirty="0">
                <a:solidFill>
                  <a:srgbClr val="00B050"/>
                </a:solidFill>
              </a:rPr>
              <a:t>関係機関等によるソフト対策</a:t>
            </a:r>
            <a:endParaRPr lang="ja-JP" altLang="en-US" sz="800" dirty="0"/>
          </a:p>
        </p:txBody>
      </p:sp>
      <p:sp>
        <p:nvSpPr>
          <p:cNvPr id="97" name="円/楕円 69"/>
          <p:cNvSpPr/>
          <p:nvPr/>
        </p:nvSpPr>
        <p:spPr>
          <a:xfrm rot="2832108">
            <a:off x="6801365" y="3102090"/>
            <a:ext cx="356695" cy="196339"/>
          </a:xfrm>
          <a:prstGeom prst="ellipse">
            <a:avLst/>
          </a:prstGeom>
          <a:noFill/>
          <a:ln w="12700" cap="flat" cmpd="sng" algn="ctr">
            <a:solidFill>
              <a:srgbClr val="3333FF"/>
            </a:solidFill>
            <a:prstDash val="solid"/>
          </a:ln>
          <a:effectLst/>
        </p:spPr>
        <p:txBody>
          <a:bodyPr anchor="ctr"/>
          <a:lstStyle/>
          <a:p>
            <a:pPr algn="ctr" defTabSz="950711" eaLnBrk="0" hangingPunct="0">
              <a:defRPr/>
            </a:pPr>
            <a:endParaRPr kumimoji="0" lang="ja-JP" altLang="en-US" sz="1050" kern="0" dirty="0">
              <a:solidFill>
                <a:srgbClr val="000000"/>
              </a:solidFill>
              <a:latin typeface="Arial" panose="020B0604020202020204" pitchFamily="34" charset="0"/>
              <a:ea typeface="ＭＳ Ｐゴシック" panose="020B0600070205080204" pitchFamily="50" charset="-128"/>
            </a:endParaRPr>
          </a:p>
        </p:txBody>
      </p:sp>
      <p:sp>
        <p:nvSpPr>
          <p:cNvPr id="112" name="線吹き出し 1 (枠付き) 205"/>
          <p:cNvSpPr/>
          <p:nvPr/>
        </p:nvSpPr>
        <p:spPr>
          <a:xfrm>
            <a:off x="8805479" y="1586376"/>
            <a:ext cx="869568" cy="241343"/>
          </a:xfrm>
          <a:prstGeom prst="borderCallout1">
            <a:avLst>
              <a:gd name="adj1" fmla="val 51445"/>
              <a:gd name="adj2" fmla="val 27"/>
              <a:gd name="adj3" fmla="val 369929"/>
              <a:gd name="adj4" fmla="val -60816"/>
            </a:avLst>
          </a:prstGeom>
          <a:solidFill>
            <a:srgbClr val="FFFFFF">
              <a:alpha val="80000"/>
            </a:srgbClr>
          </a:solidFill>
          <a:ln w="12700" cap="flat" cmpd="sng" algn="ctr">
            <a:solidFill>
              <a:srgbClr val="0000FF"/>
            </a:solidFill>
            <a:prstDash val="solid"/>
          </a:ln>
          <a:effectLst/>
        </p:spPr>
        <p:txBody>
          <a:bodyPr wrap="none" rtlCol="0" anchor="ctr"/>
          <a:lstStyle/>
          <a:p>
            <a:pPr defTabSz="950711" eaLnBrk="0" hangingPunct="0">
              <a:defRPr/>
            </a:pPr>
            <a:r>
              <a:rPr kumimoji="0" lang="en-US" altLang="ja-JP" sz="600" kern="0" dirty="0">
                <a:solidFill>
                  <a:srgbClr val="000000"/>
                </a:solidFill>
                <a:latin typeface="+mn-ea"/>
              </a:rPr>
              <a:t>【</a:t>
            </a:r>
            <a:r>
              <a:rPr kumimoji="0" lang="ja-JP" altLang="en-US" sz="600" kern="0" dirty="0">
                <a:solidFill>
                  <a:prstClr val="black"/>
                </a:solidFill>
                <a:latin typeface="Calibri"/>
              </a:rPr>
              <a:t> </a:t>
            </a:r>
            <a:r>
              <a:rPr kumimoji="0" lang="ja-JP" altLang="en-US" sz="600" kern="0" dirty="0">
                <a:solidFill>
                  <a:srgbClr val="000000"/>
                </a:solidFill>
                <a:latin typeface="+mn-ea"/>
              </a:rPr>
              <a:t>市道路管理者</a:t>
            </a:r>
            <a:r>
              <a:rPr kumimoji="0" lang="en-US" altLang="ja-JP" sz="600" kern="0" dirty="0">
                <a:solidFill>
                  <a:srgbClr val="000000"/>
                </a:solidFill>
                <a:latin typeface="+mn-ea"/>
              </a:rPr>
              <a:t>】</a:t>
            </a:r>
          </a:p>
          <a:p>
            <a:pPr defTabSz="950711" eaLnBrk="0" hangingPunct="0">
              <a:defRPr/>
            </a:pPr>
            <a:r>
              <a:rPr kumimoji="0" lang="ja-JP" altLang="en-US" sz="600" kern="0" dirty="0">
                <a:solidFill>
                  <a:srgbClr val="000000"/>
                </a:solidFill>
                <a:latin typeface="+mn-ea"/>
              </a:rPr>
              <a:t>物理的デバイスの設置</a:t>
            </a:r>
            <a:endParaRPr kumimoji="0" lang="en-US" altLang="ja-JP" sz="600" kern="0" dirty="0">
              <a:solidFill>
                <a:srgbClr val="000000"/>
              </a:solidFill>
              <a:latin typeface="+mn-ea"/>
            </a:endParaRPr>
          </a:p>
        </p:txBody>
      </p:sp>
      <p:sp>
        <p:nvSpPr>
          <p:cNvPr id="113" name="線吹き出し 1 (枠付き) 206"/>
          <p:cNvSpPr/>
          <p:nvPr/>
        </p:nvSpPr>
        <p:spPr>
          <a:xfrm>
            <a:off x="6327066" y="1119985"/>
            <a:ext cx="789296" cy="234187"/>
          </a:xfrm>
          <a:prstGeom prst="borderCallout1">
            <a:avLst>
              <a:gd name="adj1" fmla="val 425981"/>
              <a:gd name="adj2" fmla="val 76230"/>
              <a:gd name="adj3" fmla="val 100587"/>
              <a:gd name="adj4" fmla="val 45648"/>
            </a:avLst>
          </a:prstGeom>
          <a:solidFill>
            <a:schemeClr val="bg1"/>
          </a:solidFill>
          <a:ln w="12700" cap="flat" cmpd="sng" algn="ctr">
            <a:solidFill>
              <a:srgbClr val="0000CC"/>
            </a:solidFill>
            <a:prstDash val="solid"/>
          </a:ln>
          <a:effectLst/>
        </p:spPr>
        <p:txBody>
          <a:bodyPr wrap="none" rtlCol="0" anchor="ctr"/>
          <a:lstStyle/>
          <a:p>
            <a:pPr defTabSz="950711" eaLnBrk="0" hangingPunct="0">
              <a:defRPr/>
            </a:pPr>
            <a:r>
              <a:rPr kumimoji="0" lang="en-US" altLang="ja-JP" sz="600" kern="0" dirty="0">
                <a:solidFill>
                  <a:srgbClr val="000000"/>
                </a:solidFill>
                <a:latin typeface="Arial"/>
                <a:ea typeface="ＭＳ Ｐゴシック"/>
              </a:rPr>
              <a:t>【</a:t>
            </a:r>
            <a:r>
              <a:rPr kumimoji="0" lang="ja-JP" altLang="en-US" sz="600" kern="0" dirty="0">
                <a:solidFill>
                  <a:srgbClr val="000000"/>
                </a:solidFill>
                <a:latin typeface="Arial"/>
                <a:ea typeface="ＭＳ Ｐゴシック"/>
              </a:rPr>
              <a:t>市道路管理者</a:t>
            </a:r>
            <a:r>
              <a:rPr kumimoji="0" lang="en-US" altLang="ja-JP" sz="600" kern="0" dirty="0">
                <a:solidFill>
                  <a:srgbClr val="000000"/>
                </a:solidFill>
                <a:latin typeface="Arial"/>
                <a:ea typeface="ＭＳ Ｐゴシック"/>
              </a:rPr>
              <a:t>】</a:t>
            </a:r>
          </a:p>
          <a:p>
            <a:pPr defTabSz="950711" eaLnBrk="0" hangingPunct="0">
              <a:defRPr/>
            </a:pPr>
            <a:r>
              <a:rPr kumimoji="0" lang="ja-JP" altLang="en-US" sz="600" kern="0" dirty="0">
                <a:solidFill>
                  <a:srgbClr val="000000"/>
                </a:solidFill>
                <a:latin typeface="Arial"/>
                <a:ea typeface="ＭＳ Ｐゴシック"/>
              </a:rPr>
              <a:t>歩道・防護柵の整備</a:t>
            </a:r>
            <a:endParaRPr kumimoji="0" lang="en-US" altLang="ja-JP" sz="600" kern="0" dirty="0">
              <a:solidFill>
                <a:srgbClr val="000000"/>
              </a:solidFill>
              <a:latin typeface="Arial"/>
              <a:ea typeface="ＭＳ Ｐゴシック"/>
            </a:endParaRPr>
          </a:p>
        </p:txBody>
      </p:sp>
      <p:sp>
        <p:nvSpPr>
          <p:cNvPr id="114" name="線吹き出し 1 (枠付き) 207"/>
          <p:cNvSpPr/>
          <p:nvPr/>
        </p:nvSpPr>
        <p:spPr>
          <a:xfrm>
            <a:off x="5706533" y="3212161"/>
            <a:ext cx="883936" cy="312745"/>
          </a:xfrm>
          <a:prstGeom prst="borderCallout1">
            <a:avLst>
              <a:gd name="adj1" fmla="val 57301"/>
              <a:gd name="adj2" fmla="val 98933"/>
              <a:gd name="adj3" fmla="val 26829"/>
              <a:gd name="adj4" fmla="val 139960"/>
            </a:avLst>
          </a:prstGeom>
          <a:solidFill>
            <a:srgbClr val="FFFFFF"/>
          </a:solidFill>
          <a:ln w="12700" cap="flat" cmpd="sng" algn="ctr">
            <a:solidFill>
              <a:srgbClr val="3333FF"/>
            </a:solidFill>
            <a:prstDash val="solid"/>
          </a:ln>
          <a:effectLst/>
        </p:spPr>
        <p:txBody>
          <a:bodyPr wrap="none" rtlCol="0" anchor="ctr"/>
          <a:lstStyle/>
          <a:p>
            <a:pPr defTabSz="950711" eaLnBrk="0" hangingPunct="0">
              <a:defRPr/>
            </a:pPr>
            <a:r>
              <a:rPr kumimoji="0" lang="en-US" altLang="ja-JP" sz="600" kern="0" dirty="0">
                <a:solidFill>
                  <a:srgbClr val="000000"/>
                </a:solidFill>
                <a:latin typeface="+mn-ea"/>
              </a:rPr>
              <a:t>【</a:t>
            </a:r>
            <a:r>
              <a:rPr kumimoji="0" lang="ja-JP" altLang="en-US" sz="600" kern="0" dirty="0">
                <a:solidFill>
                  <a:srgbClr val="000000"/>
                </a:solidFill>
                <a:latin typeface="+mn-ea"/>
              </a:rPr>
              <a:t>県道路管理者</a:t>
            </a:r>
            <a:r>
              <a:rPr kumimoji="0" lang="en-US" altLang="ja-JP" sz="600" kern="0" dirty="0">
                <a:solidFill>
                  <a:srgbClr val="000000"/>
                </a:solidFill>
                <a:latin typeface="+mn-ea"/>
              </a:rPr>
              <a:t>】</a:t>
            </a:r>
          </a:p>
          <a:p>
            <a:pPr defTabSz="950711" eaLnBrk="0" hangingPunct="0">
              <a:defRPr/>
            </a:pPr>
            <a:r>
              <a:rPr kumimoji="0" lang="ja-JP" altLang="en-US" sz="600" kern="0" dirty="0">
                <a:solidFill>
                  <a:srgbClr val="000000"/>
                </a:solidFill>
                <a:latin typeface="+mn-ea"/>
              </a:rPr>
              <a:t>右折レーンの整備</a:t>
            </a:r>
            <a:endParaRPr kumimoji="0" lang="en-US" altLang="ja-JP" sz="600" kern="0" dirty="0">
              <a:solidFill>
                <a:srgbClr val="000000"/>
              </a:solidFill>
              <a:latin typeface="+mn-ea"/>
            </a:endParaRPr>
          </a:p>
          <a:p>
            <a:pPr defTabSz="950711" eaLnBrk="0" hangingPunct="0">
              <a:defRPr/>
            </a:pPr>
            <a:r>
              <a:rPr kumimoji="0" lang="ja-JP" altLang="en-US" sz="600" kern="0" dirty="0">
                <a:solidFill>
                  <a:srgbClr val="000000"/>
                </a:solidFill>
                <a:latin typeface="+mn-ea"/>
              </a:rPr>
              <a:t>（通り抜け車両の抑制）</a:t>
            </a:r>
          </a:p>
        </p:txBody>
      </p:sp>
      <p:sp>
        <p:nvSpPr>
          <p:cNvPr id="115" name="正方形/長方形 208"/>
          <p:cNvSpPr/>
          <p:nvPr/>
        </p:nvSpPr>
        <p:spPr>
          <a:xfrm>
            <a:off x="5808333" y="2794720"/>
            <a:ext cx="667324" cy="260275"/>
          </a:xfrm>
          <a:prstGeom prst="rect">
            <a:avLst/>
          </a:prstGeom>
          <a:noFill/>
          <a:ln w="12700" cap="flat" cmpd="sng" algn="ctr">
            <a:solidFill>
              <a:srgbClr val="00B050"/>
            </a:solidFill>
            <a:prstDash val="solid"/>
          </a:ln>
          <a:effectLst/>
        </p:spPr>
        <p:txBody>
          <a:bodyPr rtlCol="0" anchor="ctr"/>
          <a:lstStyle/>
          <a:p>
            <a:pPr defTabSz="950711" eaLnBrk="0" hangingPunct="0">
              <a:defRPr/>
            </a:pPr>
            <a:r>
              <a:rPr kumimoji="0" lang="en-US" altLang="ja-JP" sz="600" kern="0" dirty="0">
                <a:solidFill>
                  <a:prstClr val="black"/>
                </a:solidFill>
                <a:latin typeface="Calibri"/>
                <a:ea typeface="ＭＳ Ｐゴシック" panose="020B0600070205080204" pitchFamily="50" charset="-128"/>
              </a:rPr>
              <a:t>【</a:t>
            </a:r>
            <a:r>
              <a:rPr kumimoji="0" lang="ja-JP" altLang="en-US" sz="600" kern="0" dirty="0">
                <a:solidFill>
                  <a:prstClr val="black"/>
                </a:solidFill>
                <a:latin typeface="Calibri"/>
                <a:ea typeface="ＭＳ Ｐゴシック" panose="020B0600070205080204" pitchFamily="50" charset="-128"/>
              </a:rPr>
              <a:t>小学校</a:t>
            </a:r>
            <a:r>
              <a:rPr kumimoji="0" lang="en-US" altLang="ja-JP" sz="600" kern="0" dirty="0">
                <a:solidFill>
                  <a:prstClr val="black"/>
                </a:solidFill>
                <a:latin typeface="Calibri"/>
                <a:ea typeface="ＭＳ Ｐゴシック" panose="020B0600070205080204" pitchFamily="50" charset="-128"/>
              </a:rPr>
              <a:t>】</a:t>
            </a:r>
          </a:p>
          <a:p>
            <a:pPr defTabSz="950711" eaLnBrk="0" hangingPunct="0">
              <a:defRPr/>
            </a:pPr>
            <a:r>
              <a:rPr kumimoji="0" lang="ja-JP" altLang="en-US" sz="600" kern="0" dirty="0">
                <a:solidFill>
                  <a:prstClr val="black"/>
                </a:solidFill>
                <a:latin typeface="Calibri"/>
                <a:ea typeface="ＭＳ Ｐゴシック" panose="020B0600070205080204" pitchFamily="50" charset="-128"/>
              </a:rPr>
              <a:t>通学路の変更</a:t>
            </a:r>
            <a:endParaRPr kumimoji="0" lang="en-US" altLang="ja-JP" sz="600" kern="0" dirty="0">
              <a:solidFill>
                <a:prstClr val="black"/>
              </a:solidFill>
              <a:latin typeface="Calibri"/>
              <a:ea typeface="ＭＳ Ｐゴシック" panose="020B0600070205080204" pitchFamily="50" charset="-128"/>
            </a:endParaRPr>
          </a:p>
        </p:txBody>
      </p:sp>
      <p:sp>
        <p:nvSpPr>
          <p:cNvPr id="116" name="正方形/長方形 209"/>
          <p:cNvSpPr/>
          <p:nvPr/>
        </p:nvSpPr>
        <p:spPr>
          <a:xfrm>
            <a:off x="9010506" y="2668125"/>
            <a:ext cx="672768" cy="237498"/>
          </a:xfrm>
          <a:prstGeom prst="rect">
            <a:avLst/>
          </a:prstGeom>
          <a:solidFill>
            <a:schemeClr val="bg1"/>
          </a:solidFill>
          <a:ln w="12700" cap="flat" cmpd="sng" algn="ctr">
            <a:solidFill>
              <a:srgbClr val="00B050"/>
            </a:solidFill>
            <a:prstDash val="solid"/>
          </a:ln>
          <a:effectLst/>
        </p:spPr>
        <p:txBody>
          <a:bodyPr rtlCol="0" anchor="ctr"/>
          <a:lstStyle/>
          <a:p>
            <a:pPr defTabSz="950711" eaLnBrk="0" hangingPunct="0">
              <a:defRPr/>
            </a:pPr>
            <a:r>
              <a:rPr kumimoji="0" lang="en-US" altLang="ja-JP" sz="600" kern="0" dirty="0">
                <a:solidFill>
                  <a:prstClr val="black"/>
                </a:solidFill>
                <a:latin typeface="Calibri"/>
                <a:ea typeface="ＭＳ Ｐゴシック" panose="020B0600070205080204" pitchFamily="50" charset="-128"/>
              </a:rPr>
              <a:t>【</a:t>
            </a:r>
            <a:r>
              <a:rPr kumimoji="0" lang="ja-JP" altLang="en-US" sz="600" kern="0" dirty="0">
                <a:solidFill>
                  <a:prstClr val="black"/>
                </a:solidFill>
                <a:latin typeface="Calibri"/>
                <a:ea typeface="ＭＳ Ｐゴシック" panose="020B0600070205080204" pitchFamily="50" charset="-128"/>
              </a:rPr>
              <a:t>ボランティア</a:t>
            </a:r>
            <a:r>
              <a:rPr kumimoji="0" lang="en-US" altLang="ja-JP" sz="600" kern="0" dirty="0">
                <a:solidFill>
                  <a:prstClr val="black"/>
                </a:solidFill>
                <a:latin typeface="Calibri"/>
                <a:ea typeface="ＭＳ Ｐゴシック" panose="020B0600070205080204" pitchFamily="50" charset="-128"/>
              </a:rPr>
              <a:t>】</a:t>
            </a:r>
          </a:p>
          <a:p>
            <a:pPr defTabSz="950711" eaLnBrk="0" hangingPunct="0">
              <a:defRPr/>
            </a:pPr>
            <a:r>
              <a:rPr kumimoji="0" lang="ja-JP" altLang="en-US" sz="600" kern="0" dirty="0">
                <a:solidFill>
                  <a:prstClr val="black"/>
                </a:solidFill>
                <a:latin typeface="Calibri"/>
                <a:ea typeface="ＭＳ Ｐゴシック" panose="020B0600070205080204" pitchFamily="50" charset="-128"/>
              </a:rPr>
              <a:t>見守り活動</a:t>
            </a:r>
          </a:p>
        </p:txBody>
      </p:sp>
      <p:sp>
        <p:nvSpPr>
          <p:cNvPr id="117" name="正方形/長方形 210"/>
          <p:cNvSpPr/>
          <p:nvPr/>
        </p:nvSpPr>
        <p:spPr>
          <a:xfrm>
            <a:off x="8032614" y="1123254"/>
            <a:ext cx="879222" cy="257864"/>
          </a:xfrm>
          <a:prstGeom prst="rect">
            <a:avLst/>
          </a:prstGeom>
          <a:solidFill>
            <a:schemeClr val="bg1"/>
          </a:solidFill>
          <a:ln w="12700" cap="flat" cmpd="sng" algn="ctr">
            <a:solidFill>
              <a:srgbClr val="00B050"/>
            </a:solidFill>
            <a:prstDash val="solid"/>
          </a:ln>
          <a:effectLst/>
        </p:spPr>
        <p:txBody>
          <a:bodyPr rtlCol="0" anchor="ctr"/>
          <a:lstStyle/>
          <a:p>
            <a:pPr defTabSz="950711" eaLnBrk="0" hangingPunct="0">
              <a:defRPr/>
            </a:pPr>
            <a:r>
              <a:rPr kumimoji="0" lang="en-US" altLang="ja-JP" sz="600" kern="0" dirty="0">
                <a:solidFill>
                  <a:prstClr val="black"/>
                </a:solidFill>
                <a:latin typeface="+mn-ea"/>
              </a:rPr>
              <a:t>【</a:t>
            </a:r>
            <a:r>
              <a:rPr kumimoji="0" lang="ja-JP" altLang="en-US" sz="600" kern="0" dirty="0">
                <a:solidFill>
                  <a:prstClr val="black"/>
                </a:solidFill>
                <a:latin typeface="+mn-ea"/>
              </a:rPr>
              <a:t>警察（公安委員会）</a:t>
            </a:r>
            <a:r>
              <a:rPr kumimoji="0" lang="en-US" altLang="ja-JP" sz="600" kern="0" dirty="0">
                <a:solidFill>
                  <a:prstClr val="black"/>
                </a:solidFill>
                <a:latin typeface="+mn-ea"/>
              </a:rPr>
              <a:t>】</a:t>
            </a:r>
          </a:p>
          <a:p>
            <a:pPr defTabSz="950711" eaLnBrk="0" hangingPunct="0">
              <a:defRPr/>
            </a:pPr>
            <a:r>
              <a:rPr kumimoji="0" lang="ja-JP" altLang="en-US" sz="600" kern="0" dirty="0">
                <a:solidFill>
                  <a:prstClr val="black"/>
                </a:solidFill>
                <a:latin typeface="+mn-ea"/>
              </a:rPr>
              <a:t>時間帯車両通行禁止</a:t>
            </a:r>
            <a:endParaRPr kumimoji="0" lang="en-US" altLang="ja-JP" sz="600" kern="0" dirty="0">
              <a:solidFill>
                <a:prstClr val="black"/>
              </a:solidFill>
              <a:latin typeface="+mn-ea"/>
            </a:endParaRPr>
          </a:p>
        </p:txBody>
      </p:sp>
      <p:cxnSp>
        <p:nvCxnSpPr>
          <p:cNvPr id="118" name="直線コネクタ 211"/>
          <p:cNvCxnSpPr>
            <a:endCxn id="117" idx="2"/>
          </p:cNvCxnSpPr>
          <p:nvPr/>
        </p:nvCxnSpPr>
        <p:spPr>
          <a:xfrm flipV="1">
            <a:off x="7755662" y="1381118"/>
            <a:ext cx="716563" cy="770967"/>
          </a:xfrm>
          <a:prstGeom prst="line">
            <a:avLst/>
          </a:prstGeom>
          <a:noFill/>
          <a:ln w="12700" cap="flat" cmpd="sng" algn="ctr">
            <a:solidFill>
              <a:srgbClr val="00B050"/>
            </a:solidFill>
            <a:prstDash val="solid"/>
          </a:ln>
          <a:effectLst/>
        </p:spPr>
      </p:cxnSp>
      <p:cxnSp>
        <p:nvCxnSpPr>
          <p:cNvPr id="119" name="直線コネクタ 212"/>
          <p:cNvCxnSpPr>
            <a:endCxn id="116" idx="1"/>
          </p:cNvCxnSpPr>
          <p:nvPr/>
        </p:nvCxnSpPr>
        <p:spPr>
          <a:xfrm>
            <a:off x="7721758" y="2215061"/>
            <a:ext cx="1288748" cy="571813"/>
          </a:xfrm>
          <a:prstGeom prst="line">
            <a:avLst/>
          </a:prstGeom>
          <a:noFill/>
          <a:ln w="12700" cap="flat" cmpd="sng" algn="ctr">
            <a:solidFill>
              <a:srgbClr val="00B050"/>
            </a:solidFill>
            <a:prstDash val="solid"/>
          </a:ln>
          <a:effectLst/>
        </p:spPr>
      </p:cxnSp>
      <p:sp>
        <p:nvSpPr>
          <p:cNvPr id="120" name="正方形/長方形 213"/>
          <p:cNvSpPr/>
          <p:nvPr/>
        </p:nvSpPr>
        <p:spPr>
          <a:xfrm>
            <a:off x="8097556" y="2905623"/>
            <a:ext cx="883254" cy="236925"/>
          </a:xfrm>
          <a:prstGeom prst="rect">
            <a:avLst/>
          </a:prstGeom>
          <a:solidFill>
            <a:schemeClr val="bg1"/>
          </a:solidFill>
          <a:ln w="12700" cap="flat" cmpd="sng" algn="ctr">
            <a:solidFill>
              <a:srgbClr val="00B050"/>
            </a:solidFill>
            <a:prstDash val="solid"/>
          </a:ln>
          <a:effectLst/>
        </p:spPr>
        <p:txBody>
          <a:bodyPr rtlCol="0" anchor="ctr"/>
          <a:lstStyle/>
          <a:p>
            <a:pPr defTabSz="950711" eaLnBrk="0" hangingPunct="0">
              <a:defRPr/>
            </a:pPr>
            <a:r>
              <a:rPr kumimoji="0" lang="en-US" altLang="ja-JP" sz="600" kern="0" dirty="0">
                <a:solidFill>
                  <a:prstClr val="black"/>
                </a:solidFill>
                <a:latin typeface="+mn-ea"/>
              </a:rPr>
              <a:t>【</a:t>
            </a:r>
            <a:r>
              <a:rPr kumimoji="0" lang="ja-JP" altLang="en-US" sz="600" kern="0" dirty="0">
                <a:solidFill>
                  <a:prstClr val="black"/>
                </a:solidFill>
                <a:latin typeface="+mn-ea"/>
              </a:rPr>
              <a:t>警察（公安委員会）</a:t>
            </a:r>
            <a:r>
              <a:rPr kumimoji="0" lang="en-US" altLang="ja-JP" sz="600" kern="0" dirty="0">
                <a:solidFill>
                  <a:prstClr val="black"/>
                </a:solidFill>
                <a:latin typeface="+mn-ea"/>
              </a:rPr>
              <a:t>】</a:t>
            </a:r>
          </a:p>
          <a:p>
            <a:pPr defTabSz="950711" eaLnBrk="0" hangingPunct="0">
              <a:defRPr/>
            </a:pPr>
            <a:r>
              <a:rPr kumimoji="0" lang="ja-JP" altLang="en-US" sz="600" kern="0" dirty="0">
                <a:solidFill>
                  <a:prstClr val="black"/>
                </a:solidFill>
                <a:latin typeface="+mn-ea"/>
              </a:rPr>
              <a:t>速度規制・取り締まり</a:t>
            </a:r>
            <a:endParaRPr kumimoji="0" lang="en-US" altLang="ja-JP" sz="600" kern="0" dirty="0">
              <a:solidFill>
                <a:prstClr val="black"/>
              </a:solidFill>
              <a:latin typeface="+mn-ea"/>
            </a:endParaRPr>
          </a:p>
        </p:txBody>
      </p:sp>
      <p:cxnSp>
        <p:nvCxnSpPr>
          <p:cNvPr id="121" name="直線コネクタ 214"/>
          <p:cNvCxnSpPr>
            <a:stCxn id="120" idx="0"/>
          </p:cNvCxnSpPr>
          <p:nvPr/>
        </p:nvCxnSpPr>
        <p:spPr>
          <a:xfrm flipH="1" flipV="1">
            <a:off x="7056744" y="2567069"/>
            <a:ext cx="1482439" cy="338554"/>
          </a:xfrm>
          <a:prstGeom prst="line">
            <a:avLst/>
          </a:prstGeom>
          <a:noFill/>
          <a:ln w="12700" cap="flat" cmpd="sng" algn="ctr">
            <a:solidFill>
              <a:srgbClr val="00B050"/>
            </a:solidFill>
            <a:prstDash val="solid"/>
          </a:ln>
          <a:effectLst/>
        </p:spPr>
      </p:cxnSp>
      <p:sp>
        <p:nvSpPr>
          <p:cNvPr id="122" name="テキスト ボックス 65"/>
          <p:cNvSpPr txBox="1"/>
          <p:nvPr/>
        </p:nvSpPr>
        <p:spPr>
          <a:xfrm>
            <a:off x="6014710" y="818724"/>
            <a:ext cx="3025758" cy="230832"/>
          </a:xfrm>
          <a:prstGeom prst="rect">
            <a:avLst/>
          </a:prstGeom>
          <a:noFill/>
        </p:spPr>
        <p:txBody>
          <a:bodyPr wrap="square" lIns="72000" rIns="72000" rtlCol="0">
            <a:spAutoFit/>
          </a:bodyPr>
          <a:lstStyle/>
          <a:p>
            <a:pPr>
              <a:spcAft>
                <a:spcPts val="0"/>
              </a:spcAft>
            </a:pPr>
            <a:r>
              <a:rPr lang="ja-JP" altLang="en-US" sz="900" dirty="0">
                <a:solidFill>
                  <a:prstClr val="black"/>
                </a:solidFill>
                <a:latin typeface="HGｺﾞｼｯｸM" panose="020B0609000000000000" pitchFamily="49" charset="-128"/>
                <a:ea typeface="HGｺﾞｼｯｸM" panose="020B0609000000000000" pitchFamily="49" charset="-128"/>
              </a:rPr>
              <a:t>交通安全対策補助制度（通学路緊急対策）イメージ</a:t>
            </a:r>
          </a:p>
        </p:txBody>
      </p:sp>
      <p:grpSp>
        <p:nvGrpSpPr>
          <p:cNvPr id="49" name="グループ化 48"/>
          <p:cNvGrpSpPr/>
          <p:nvPr/>
        </p:nvGrpSpPr>
        <p:grpSpPr>
          <a:xfrm>
            <a:off x="1792165" y="2474197"/>
            <a:ext cx="1354340" cy="1071448"/>
            <a:chOff x="1734341" y="2465884"/>
            <a:chExt cx="1354340" cy="1071448"/>
          </a:xfrm>
        </p:grpSpPr>
        <p:pic>
          <p:nvPicPr>
            <p:cNvPr id="125" name="図 88" descr="\\lf090446\課共有\平成24年度交通計画課データ\01業務\調整\16通学路\130110県提出\ガードパイプ写真\施工後\DSC01601.JPG"/>
            <p:cNvPicPr>
              <a:picLocks noChangeAspect="1"/>
            </p:cNvPicPr>
            <p:nvPr/>
          </p:nvPicPr>
          <p:blipFill>
            <a:blip r:embed="rId6"/>
            <a:srcRect l="21089" t="27782" r="21648" b="24338"/>
            <a:stretch>
              <a:fillRect/>
            </a:stretch>
          </p:blipFill>
          <p:spPr>
            <a:xfrm>
              <a:off x="1748164" y="2696716"/>
              <a:ext cx="1340517" cy="840616"/>
            </a:xfrm>
            <a:prstGeom prst="rect">
              <a:avLst/>
            </a:prstGeom>
            <a:noFill/>
            <a:ln w="6350">
              <a:solidFill>
                <a:schemeClr val="tx1"/>
              </a:solidFill>
              <a:miter lim="800000"/>
              <a:headEnd/>
              <a:tailEnd/>
            </a:ln>
          </p:spPr>
        </p:pic>
        <p:sp>
          <p:nvSpPr>
            <p:cNvPr id="126" name="テキスト ボックス 89"/>
            <p:cNvSpPr txBox="1"/>
            <p:nvPr/>
          </p:nvSpPr>
          <p:spPr>
            <a:xfrm>
              <a:off x="1734341" y="2465884"/>
              <a:ext cx="1354339" cy="215444"/>
            </a:xfrm>
            <a:prstGeom prst="rect">
              <a:avLst/>
            </a:prstGeom>
            <a:solidFill>
              <a:schemeClr val="bg1"/>
            </a:solidFill>
            <a:ln w="6350">
              <a:solidFill>
                <a:schemeClr val="tx1"/>
              </a:solidFill>
            </a:ln>
          </p:spPr>
          <p:txBody>
            <a:bodyPr wrap="square" rtlCol="0">
              <a:spAutoFit/>
            </a:bodyPr>
            <a:lstStyle/>
            <a:p>
              <a:pPr algn="ctr" eaLnBrk="0" hangingPunct="0"/>
              <a:r>
                <a:rPr lang="ja-JP" altLang="en-US" sz="800" dirty="0">
                  <a:latin typeface="Arial" pitchFamily="34" charset="0"/>
                  <a:ea typeface="ＭＳ Ｐゴシック" pitchFamily="50" charset="-128"/>
                </a:rPr>
                <a:t>防護柵の設置</a:t>
              </a:r>
              <a:endParaRPr kumimoji="1" lang="ja-JP" altLang="en-US" sz="800" dirty="0">
                <a:latin typeface="Arial" pitchFamily="34" charset="0"/>
                <a:ea typeface="ＭＳ Ｐゴシック" pitchFamily="50" charset="-128"/>
              </a:endParaRPr>
            </a:p>
          </p:txBody>
        </p:sp>
      </p:grpSp>
      <p:grpSp>
        <p:nvGrpSpPr>
          <p:cNvPr id="47" name="グループ化 46"/>
          <p:cNvGrpSpPr/>
          <p:nvPr/>
        </p:nvGrpSpPr>
        <p:grpSpPr>
          <a:xfrm>
            <a:off x="3447967" y="2494863"/>
            <a:ext cx="1262612" cy="1048021"/>
            <a:chOff x="3447967" y="2486550"/>
            <a:chExt cx="1262612" cy="1048021"/>
          </a:xfrm>
        </p:grpSpPr>
        <p:pic>
          <p:nvPicPr>
            <p:cNvPr id="124" name="図 87"/>
            <p:cNvPicPr>
              <a:picLocks noChangeAspect="1"/>
            </p:cNvPicPr>
            <p:nvPr/>
          </p:nvPicPr>
          <p:blipFill>
            <a:blip r:embed="rId7"/>
            <a:stretch>
              <a:fillRect/>
            </a:stretch>
          </p:blipFill>
          <p:spPr>
            <a:xfrm>
              <a:off x="3455071" y="2592940"/>
              <a:ext cx="1255508" cy="941631"/>
            </a:xfrm>
            <a:prstGeom prst="rect">
              <a:avLst/>
            </a:prstGeom>
            <a:ln w="6350">
              <a:solidFill>
                <a:schemeClr val="tx1"/>
              </a:solidFill>
            </a:ln>
          </p:spPr>
        </p:pic>
        <p:sp>
          <p:nvSpPr>
            <p:cNvPr id="127" name="テキスト ボックス 90"/>
            <p:cNvSpPr txBox="1"/>
            <p:nvPr/>
          </p:nvSpPr>
          <p:spPr>
            <a:xfrm>
              <a:off x="3447967" y="2486550"/>
              <a:ext cx="1262612" cy="216534"/>
            </a:xfrm>
            <a:prstGeom prst="rect">
              <a:avLst/>
            </a:prstGeom>
            <a:solidFill>
              <a:schemeClr val="bg1"/>
            </a:solidFill>
            <a:ln w="6350">
              <a:solidFill>
                <a:schemeClr val="tx1"/>
              </a:solidFill>
            </a:ln>
          </p:spPr>
          <p:txBody>
            <a:bodyPr wrap="square" lIns="36000" rIns="36000" bIns="46800" rtlCol="0">
              <a:spAutoFit/>
            </a:bodyPr>
            <a:lstStyle/>
            <a:p>
              <a:pPr algn="ctr" eaLnBrk="0" hangingPunct="0"/>
              <a:r>
                <a:rPr kumimoji="1" lang="ja-JP" altLang="en-US" sz="800" spc="-50" dirty="0">
                  <a:latin typeface="Arial" pitchFamily="34" charset="0"/>
                  <a:ea typeface="ＭＳ Ｐゴシック" pitchFamily="50" charset="-128"/>
                </a:rPr>
                <a:t>車線の拡幅・歩道の整備</a:t>
              </a:r>
            </a:p>
          </p:txBody>
        </p:sp>
      </p:grpSp>
      <p:grpSp>
        <p:nvGrpSpPr>
          <p:cNvPr id="50" name="グループ化 49"/>
          <p:cNvGrpSpPr/>
          <p:nvPr/>
        </p:nvGrpSpPr>
        <p:grpSpPr>
          <a:xfrm>
            <a:off x="264893" y="2474197"/>
            <a:ext cx="1225809" cy="1071448"/>
            <a:chOff x="264893" y="2465884"/>
            <a:chExt cx="1225809" cy="1071448"/>
          </a:xfrm>
        </p:grpSpPr>
        <p:pic>
          <p:nvPicPr>
            <p:cNvPr id="123" name="図 86"/>
            <p:cNvPicPr>
              <a:picLocks noChangeAspect="1"/>
            </p:cNvPicPr>
            <p:nvPr/>
          </p:nvPicPr>
          <p:blipFill>
            <a:blip r:embed="rId8"/>
            <a:srcRect l="9798" t="13994" r="7310" b="9494"/>
            <a:stretch>
              <a:fillRect/>
            </a:stretch>
          </p:blipFill>
          <p:spPr>
            <a:xfrm>
              <a:off x="273558" y="2642756"/>
              <a:ext cx="1216800" cy="894576"/>
            </a:xfrm>
            <a:prstGeom prst="rect">
              <a:avLst/>
            </a:prstGeom>
            <a:ln w="6350">
              <a:solidFill>
                <a:schemeClr val="tx1"/>
              </a:solidFill>
            </a:ln>
          </p:spPr>
        </p:pic>
        <p:sp>
          <p:nvSpPr>
            <p:cNvPr id="128" name="テキスト ボックス 91"/>
            <p:cNvSpPr txBox="1"/>
            <p:nvPr/>
          </p:nvSpPr>
          <p:spPr>
            <a:xfrm>
              <a:off x="264893" y="2465884"/>
              <a:ext cx="1225809" cy="215444"/>
            </a:xfrm>
            <a:prstGeom prst="rect">
              <a:avLst/>
            </a:prstGeom>
            <a:solidFill>
              <a:schemeClr val="bg1"/>
            </a:solidFill>
            <a:ln w="6350">
              <a:solidFill>
                <a:schemeClr val="tx1"/>
              </a:solidFill>
            </a:ln>
          </p:spPr>
          <p:txBody>
            <a:bodyPr wrap="square" rtlCol="0">
              <a:spAutoFit/>
            </a:bodyPr>
            <a:lstStyle/>
            <a:p>
              <a:pPr algn="ctr" eaLnBrk="0" hangingPunct="0"/>
              <a:r>
                <a:rPr kumimoji="1" lang="ja-JP" altLang="en-US" sz="800" dirty="0">
                  <a:latin typeface="Arial" pitchFamily="34" charset="0"/>
                  <a:ea typeface="ＭＳ Ｐゴシック" pitchFamily="50" charset="-128"/>
                </a:rPr>
                <a:t>ハンプの設置</a:t>
              </a:r>
            </a:p>
          </p:txBody>
        </p:sp>
      </p:grpSp>
      <p:sp>
        <p:nvSpPr>
          <p:cNvPr id="129" name="テキスト ボックス 66"/>
          <p:cNvSpPr txBox="1"/>
          <p:nvPr/>
        </p:nvSpPr>
        <p:spPr>
          <a:xfrm>
            <a:off x="48143" y="3643360"/>
            <a:ext cx="2672609" cy="338426"/>
          </a:xfrm>
          <a:prstGeom prst="rect">
            <a:avLst/>
          </a:prstGeom>
          <a:solidFill>
            <a:srgbClr val="FF0000"/>
          </a:solidFill>
          <a:ln>
            <a:noFill/>
          </a:ln>
        </p:spPr>
        <p:txBody>
          <a:bodyPr wrap="square" rtlCol="0">
            <a:spAutoFit/>
          </a:bodyPr>
          <a:lstStyle/>
          <a:p>
            <a:pPr algn="ctr" fontAlgn="auto">
              <a:spcBef>
                <a:spcPts val="0"/>
              </a:spcBef>
              <a:spcAft>
                <a:spcPts val="0"/>
              </a:spcAft>
            </a:pPr>
            <a:r>
              <a:rPr lang="ja-JP" altLang="en-US" sz="1599" dirty="0">
                <a:solidFill>
                  <a:prstClr val="white"/>
                </a:solidFill>
                <a:latin typeface="HGｺﾞｼｯｸM" panose="020B0609000000000000" pitchFamily="49" charset="-128"/>
                <a:ea typeface="HGｺﾞｼｯｸM" panose="020B0609000000000000" pitchFamily="49" charset="-128"/>
              </a:rPr>
              <a:t>連続立体交差事業補助制度</a:t>
            </a:r>
          </a:p>
        </p:txBody>
      </p:sp>
      <p:sp>
        <p:nvSpPr>
          <p:cNvPr id="130" name="正方形/長方形 129"/>
          <p:cNvSpPr/>
          <p:nvPr/>
        </p:nvSpPr>
        <p:spPr>
          <a:xfrm>
            <a:off x="56455" y="3648968"/>
            <a:ext cx="4752529" cy="3164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HGｺﾞｼｯｸM" panose="020B0609000000000000" pitchFamily="49" charset="-128"/>
              <a:ea typeface="HGｺﾞｼｯｸM" panose="020B0609000000000000" pitchFamily="49" charset="-128"/>
            </a:endParaRPr>
          </a:p>
        </p:txBody>
      </p:sp>
      <p:sp>
        <p:nvSpPr>
          <p:cNvPr id="131" name="テキスト ボックス 66"/>
          <p:cNvSpPr txBox="1"/>
          <p:nvPr/>
        </p:nvSpPr>
        <p:spPr>
          <a:xfrm>
            <a:off x="4880992" y="3643360"/>
            <a:ext cx="2899213" cy="338426"/>
          </a:xfrm>
          <a:prstGeom prst="rect">
            <a:avLst/>
          </a:prstGeom>
          <a:solidFill>
            <a:srgbClr val="FF0000"/>
          </a:solidFill>
          <a:ln>
            <a:noFill/>
          </a:ln>
        </p:spPr>
        <p:txBody>
          <a:bodyPr wrap="square" rtlCol="0">
            <a:spAutoFit/>
          </a:bodyPr>
          <a:lstStyle/>
          <a:p>
            <a:pPr algn="ctr" fontAlgn="auto">
              <a:spcBef>
                <a:spcPts val="0"/>
              </a:spcBef>
              <a:spcAft>
                <a:spcPts val="0"/>
              </a:spcAft>
            </a:pPr>
            <a:r>
              <a:rPr lang="ja-JP" altLang="en-US" sz="1599" dirty="0">
                <a:solidFill>
                  <a:prstClr val="white"/>
                </a:solidFill>
                <a:latin typeface="HGｺﾞｼｯｸM" panose="020B0609000000000000" pitchFamily="49" charset="-128"/>
                <a:ea typeface="HGｺﾞｼｯｸM" panose="020B0609000000000000" pitchFamily="49" charset="-128"/>
              </a:rPr>
              <a:t>踏切道改良計画事業補助制度</a:t>
            </a:r>
          </a:p>
        </p:txBody>
      </p:sp>
      <p:sp>
        <p:nvSpPr>
          <p:cNvPr id="132" name="正方形/長方形 131"/>
          <p:cNvSpPr/>
          <p:nvPr/>
        </p:nvSpPr>
        <p:spPr>
          <a:xfrm>
            <a:off x="4880992" y="3648968"/>
            <a:ext cx="4968552" cy="3164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HGｺﾞｼｯｸM" panose="020B0609000000000000" pitchFamily="49" charset="-128"/>
              <a:ea typeface="HGｺﾞｼｯｸM" panose="020B0609000000000000" pitchFamily="49" charset="-128"/>
            </a:endParaRPr>
          </a:p>
        </p:txBody>
      </p:sp>
      <p:sp>
        <p:nvSpPr>
          <p:cNvPr id="133" name="テキスト ボックス 65"/>
          <p:cNvSpPr txBox="1"/>
          <p:nvPr/>
        </p:nvSpPr>
        <p:spPr>
          <a:xfrm>
            <a:off x="110950" y="4023274"/>
            <a:ext cx="4599629" cy="646331"/>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道路と鉄道の交差部が連続する鉄道の一定区間を高架化又は地下化することで、交通の円滑化と分断された市街地の一体化による都市の活性化に資する事業について計画的かつ集中的に支援</a:t>
            </a:r>
          </a:p>
        </p:txBody>
      </p:sp>
      <p:sp>
        <p:nvSpPr>
          <p:cNvPr id="134" name="テキスト ボックス 65"/>
          <p:cNvSpPr txBox="1"/>
          <p:nvPr/>
        </p:nvSpPr>
        <p:spPr>
          <a:xfrm>
            <a:off x="4940971" y="4033046"/>
            <a:ext cx="4836565" cy="646331"/>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交通事故の防止と駅周辺の歩行者等の交通利便性の確保を図るため、踏切道改良促進法に基づき改良すべき踏切道に指定された踏切道の対策について計画的かつ集中的に支援</a:t>
            </a:r>
          </a:p>
        </p:txBody>
      </p:sp>
      <p:pic>
        <p:nvPicPr>
          <p:cNvPr id="135" name="図 134"/>
          <p:cNvPicPr>
            <a:picLocks/>
          </p:cNvPicPr>
          <p:nvPr/>
        </p:nvPicPr>
        <p:blipFill rotWithShape="1">
          <a:blip r:embed="rId9"/>
          <a:srcRect l="27087" t="2525" r="12355" b="11227"/>
          <a:stretch/>
        </p:blipFill>
        <p:spPr>
          <a:xfrm>
            <a:off x="270861" y="4724016"/>
            <a:ext cx="3168352" cy="1567707"/>
          </a:xfrm>
          <a:prstGeom prst="rect">
            <a:avLst/>
          </a:prstGeom>
          <a:ln w="12700">
            <a:noFill/>
          </a:ln>
        </p:spPr>
      </p:pic>
      <p:sp>
        <p:nvSpPr>
          <p:cNvPr id="136" name="円/楕円 59"/>
          <p:cNvSpPr/>
          <p:nvPr/>
        </p:nvSpPr>
        <p:spPr>
          <a:xfrm>
            <a:off x="595027" y="5506734"/>
            <a:ext cx="557702" cy="42689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sz="1400" dirty="0">
              <a:solidFill>
                <a:prstClr val="black"/>
              </a:solidFill>
            </a:endParaRPr>
          </a:p>
        </p:txBody>
      </p:sp>
      <p:sp>
        <p:nvSpPr>
          <p:cNvPr id="138" name="テキスト ボックス 29"/>
          <p:cNvSpPr txBox="1"/>
          <p:nvPr/>
        </p:nvSpPr>
        <p:spPr>
          <a:xfrm>
            <a:off x="389665" y="5237946"/>
            <a:ext cx="850766" cy="195814"/>
          </a:xfrm>
          <a:prstGeom prst="rect">
            <a:avLst/>
          </a:prstGeom>
          <a:solidFill>
            <a:schemeClr val="bg1"/>
          </a:solidFill>
          <a:ln w="635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r>
              <a:rPr lang="ja-JP" altLang="en-US" sz="800" dirty="0">
                <a:solidFill>
                  <a:prstClr val="black"/>
                </a:solidFill>
                <a:latin typeface="ＭＳ Ｐゴシック" panose="020B0600070205080204" pitchFamily="50" charset="-128"/>
                <a:ea typeface="ＭＳ Ｐゴシック" panose="020B0600070205080204" pitchFamily="50" charset="-128"/>
              </a:rPr>
              <a:t>踏切を除却</a:t>
            </a:r>
          </a:p>
        </p:txBody>
      </p:sp>
      <p:sp>
        <p:nvSpPr>
          <p:cNvPr id="140" name="円/楕円 59"/>
          <p:cNvSpPr/>
          <p:nvPr/>
        </p:nvSpPr>
        <p:spPr>
          <a:xfrm>
            <a:off x="2017120" y="5079840"/>
            <a:ext cx="557702" cy="42689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sz="1400" dirty="0">
              <a:solidFill>
                <a:prstClr val="black"/>
              </a:solidFill>
            </a:endParaRPr>
          </a:p>
        </p:txBody>
      </p:sp>
      <p:sp>
        <p:nvSpPr>
          <p:cNvPr id="141" name="円/楕円 59"/>
          <p:cNvSpPr/>
          <p:nvPr/>
        </p:nvSpPr>
        <p:spPr>
          <a:xfrm>
            <a:off x="2583134" y="4838419"/>
            <a:ext cx="557702" cy="426894"/>
          </a:xfrm>
          <a:prstGeom prst="ellipse">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lang="ja-JP" altLang="en-US" sz="1400" dirty="0">
              <a:solidFill>
                <a:prstClr val="black"/>
              </a:solidFill>
            </a:endParaRPr>
          </a:p>
        </p:txBody>
      </p:sp>
      <p:sp>
        <p:nvSpPr>
          <p:cNvPr id="142" name="テキスト ボックス 29"/>
          <p:cNvSpPr txBox="1"/>
          <p:nvPr/>
        </p:nvSpPr>
        <p:spPr>
          <a:xfrm>
            <a:off x="1366782" y="4786758"/>
            <a:ext cx="850766" cy="195814"/>
          </a:xfrm>
          <a:prstGeom prst="rect">
            <a:avLst/>
          </a:prstGeom>
          <a:solidFill>
            <a:schemeClr val="bg1"/>
          </a:solidFill>
          <a:ln w="635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r>
              <a:rPr lang="ja-JP" altLang="en-US" sz="800" dirty="0">
                <a:solidFill>
                  <a:prstClr val="black"/>
                </a:solidFill>
                <a:latin typeface="ＭＳ Ｐゴシック" panose="020B0600070205080204" pitchFamily="50" charset="-128"/>
                <a:ea typeface="ＭＳ Ｐゴシック" panose="020B0600070205080204" pitchFamily="50" charset="-128"/>
              </a:rPr>
              <a:t>踏切を除却</a:t>
            </a:r>
          </a:p>
        </p:txBody>
      </p:sp>
      <p:sp>
        <p:nvSpPr>
          <p:cNvPr id="143" name="テキスト ボックス 29"/>
          <p:cNvSpPr txBox="1"/>
          <p:nvPr/>
        </p:nvSpPr>
        <p:spPr>
          <a:xfrm>
            <a:off x="2720880" y="5330325"/>
            <a:ext cx="850766" cy="195814"/>
          </a:xfrm>
          <a:prstGeom prst="rect">
            <a:avLst/>
          </a:prstGeom>
          <a:solidFill>
            <a:schemeClr val="bg1"/>
          </a:solidFill>
          <a:ln w="635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a:r>
              <a:rPr lang="ja-JP" altLang="en-US" sz="800" dirty="0">
                <a:solidFill>
                  <a:prstClr val="black"/>
                </a:solidFill>
                <a:latin typeface="ＭＳ Ｐゴシック" panose="020B0600070205080204" pitchFamily="50" charset="-128"/>
                <a:ea typeface="ＭＳ Ｐゴシック" panose="020B0600070205080204" pitchFamily="50" charset="-128"/>
              </a:rPr>
              <a:t>踏切を除却</a:t>
            </a:r>
          </a:p>
        </p:txBody>
      </p:sp>
      <p:pic>
        <p:nvPicPr>
          <p:cNvPr id="144" name="図 143"/>
          <p:cNvPicPr>
            <a:picLocks noChangeAspect="1"/>
          </p:cNvPicPr>
          <p:nvPr/>
        </p:nvPicPr>
        <p:blipFill rotWithShape="1">
          <a:blip r:embed="rId10" cstate="print">
            <a:extLst>
              <a:ext uri="{28A0092B-C50C-407E-A947-70E740481C1C}">
                <a14:useLocalDpi xmlns:a14="http://schemas.microsoft.com/office/drawing/2010/main" val="0"/>
              </a:ext>
            </a:extLst>
          </a:blip>
          <a:srcRect l="10932" t="14906" r="9132" b="10100"/>
          <a:stretch/>
        </p:blipFill>
        <p:spPr>
          <a:xfrm>
            <a:off x="3426264" y="5870497"/>
            <a:ext cx="1266192" cy="863696"/>
          </a:xfrm>
          <a:prstGeom prst="rect">
            <a:avLst/>
          </a:prstGeom>
          <a:ln w="12700">
            <a:solidFill>
              <a:schemeClr val="tx1"/>
            </a:solidFill>
          </a:ln>
        </p:spPr>
      </p:pic>
      <p:pic>
        <p:nvPicPr>
          <p:cNvPr id="145" name="図 144"/>
          <p:cNvPicPr>
            <a:picLocks noChangeAspect="1"/>
          </p:cNvPicPr>
          <p:nvPr/>
        </p:nvPicPr>
        <p:blipFill rotWithShape="1">
          <a:blip r:embed="rId11" cstate="print">
            <a:extLst>
              <a:ext uri="{28A0092B-C50C-407E-A947-70E740481C1C}">
                <a14:useLocalDpi xmlns:a14="http://schemas.microsoft.com/office/drawing/2010/main"/>
              </a:ext>
            </a:extLst>
          </a:blip>
          <a:srcRect l="13483" t="16632" r="11685" b="8968"/>
          <a:stretch/>
        </p:blipFill>
        <p:spPr>
          <a:xfrm>
            <a:off x="1783470" y="5890034"/>
            <a:ext cx="1237551" cy="844159"/>
          </a:xfrm>
          <a:prstGeom prst="rect">
            <a:avLst/>
          </a:prstGeom>
          <a:ln w="12700">
            <a:solidFill>
              <a:schemeClr val="tx1"/>
            </a:solidFill>
          </a:ln>
        </p:spPr>
      </p:pic>
      <p:sp>
        <p:nvSpPr>
          <p:cNvPr id="146" name="テキスト ボックス 145"/>
          <p:cNvSpPr txBox="1"/>
          <p:nvPr/>
        </p:nvSpPr>
        <p:spPr>
          <a:xfrm>
            <a:off x="1784021" y="5887421"/>
            <a:ext cx="471456" cy="126413"/>
          </a:xfrm>
          <a:prstGeom prst="rect">
            <a:avLst/>
          </a:prstGeom>
          <a:solidFill>
            <a:schemeClr val="bg1"/>
          </a:solidFill>
          <a:ln w="12700">
            <a:solidFill>
              <a:schemeClr val="tx1"/>
            </a:solidFill>
          </a:ln>
        </p:spPr>
        <p:txBody>
          <a:bodyPr wrap="square" lIns="36000" tIns="36000" rIns="36000" bIns="36000" rtlCol="0" anchor="ctr" anchorCtr="0">
            <a:noAutofit/>
          </a:bodyPr>
          <a:lstStyle/>
          <a:p>
            <a:pPr algn="ctr">
              <a:lnSpc>
                <a:spcPts val="1200"/>
              </a:lnSpc>
            </a:pPr>
            <a:r>
              <a:rPr lang="ja-JP" altLang="en-US" sz="800" dirty="0">
                <a:solidFill>
                  <a:srgbClr val="000000"/>
                </a:solidFill>
                <a:latin typeface="ＭＳ Ｐゴシック" panose="020B0600070205080204" pitchFamily="50" charset="-128"/>
                <a:ea typeface="ＭＳ Ｐゴシック" panose="020B0600070205080204" pitchFamily="50" charset="-128"/>
              </a:rPr>
              <a:t>整備前</a:t>
            </a:r>
          </a:p>
        </p:txBody>
      </p:sp>
      <p:sp>
        <p:nvSpPr>
          <p:cNvPr id="147" name="テキスト ボックス 146"/>
          <p:cNvSpPr txBox="1"/>
          <p:nvPr/>
        </p:nvSpPr>
        <p:spPr>
          <a:xfrm>
            <a:off x="3426264" y="5870421"/>
            <a:ext cx="471456" cy="126413"/>
          </a:xfrm>
          <a:prstGeom prst="rect">
            <a:avLst/>
          </a:prstGeom>
          <a:solidFill>
            <a:schemeClr val="bg1"/>
          </a:solidFill>
          <a:ln w="12700">
            <a:solidFill>
              <a:schemeClr val="tx1"/>
            </a:solidFill>
          </a:ln>
        </p:spPr>
        <p:txBody>
          <a:bodyPr wrap="square" lIns="36000" tIns="36000" rIns="36000" bIns="36000" rtlCol="0" anchor="ctr" anchorCtr="0">
            <a:noAutofit/>
          </a:bodyPr>
          <a:lstStyle/>
          <a:p>
            <a:pPr algn="ctr">
              <a:lnSpc>
                <a:spcPts val="1200"/>
              </a:lnSpc>
            </a:pPr>
            <a:r>
              <a:rPr lang="ja-JP" altLang="en-US" sz="800" dirty="0">
                <a:solidFill>
                  <a:srgbClr val="000000"/>
                </a:solidFill>
                <a:latin typeface="ＭＳ Ｐゴシック" panose="020B0600070205080204" pitchFamily="50" charset="-128"/>
                <a:ea typeface="ＭＳ Ｐゴシック" panose="020B0600070205080204" pitchFamily="50" charset="-128"/>
              </a:rPr>
              <a:t>整備後</a:t>
            </a:r>
          </a:p>
        </p:txBody>
      </p:sp>
      <p:sp>
        <p:nvSpPr>
          <p:cNvPr id="148" name="右矢印 147"/>
          <p:cNvSpPr/>
          <p:nvPr/>
        </p:nvSpPr>
        <p:spPr>
          <a:xfrm>
            <a:off x="3153500" y="6009671"/>
            <a:ext cx="155589" cy="585348"/>
          </a:xfrm>
          <a:prstGeom prst="rightArrow">
            <a:avLst>
              <a:gd name="adj1" fmla="val 55679"/>
              <a:gd name="adj2" fmla="val 68728"/>
            </a:avLst>
          </a:prstGeom>
          <a:solidFill>
            <a:srgbClr val="FF6D6D">
              <a:alpha val="36000"/>
            </a:srgbClr>
          </a:solidFill>
          <a:ln w="28575">
            <a:solidFill>
              <a:srgbClr val="FF6D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400" dirty="0">
              <a:solidFill>
                <a:prstClr val="black"/>
              </a:solidFill>
            </a:endParaRPr>
          </a:p>
        </p:txBody>
      </p:sp>
      <p:pic>
        <p:nvPicPr>
          <p:cNvPr id="150" name="図 149"/>
          <p:cNvPicPr>
            <a:picLocks noChangeAspect="1"/>
          </p:cNvPicPr>
          <p:nvPr/>
        </p:nvPicPr>
        <p:blipFill rotWithShape="1">
          <a:blip r:embed="rId12"/>
          <a:srcRect r="11966"/>
          <a:stretch/>
        </p:blipFill>
        <p:spPr>
          <a:xfrm>
            <a:off x="7780205" y="5972492"/>
            <a:ext cx="791119" cy="774221"/>
          </a:xfrm>
          <a:prstGeom prst="rect">
            <a:avLst/>
          </a:prstGeom>
        </p:spPr>
      </p:pic>
      <p:pic>
        <p:nvPicPr>
          <p:cNvPr id="151" name="図 150"/>
          <p:cNvPicPr>
            <a:picLocks noChangeAspect="1"/>
          </p:cNvPicPr>
          <p:nvPr/>
        </p:nvPicPr>
        <p:blipFill rotWithShape="1">
          <a:blip r:embed="rId13" cstate="print">
            <a:extLst>
              <a:ext uri="{28A0092B-C50C-407E-A947-70E740481C1C}">
                <a14:useLocalDpi xmlns:a14="http://schemas.microsoft.com/office/drawing/2010/main" val="0"/>
              </a:ext>
            </a:extLst>
          </a:blip>
          <a:srcRect r="26371" b="29000"/>
          <a:stretch/>
        </p:blipFill>
        <p:spPr>
          <a:xfrm>
            <a:off x="8650783" y="6009671"/>
            <a:ext cx="1030067" cy="745089"/>
          </a:xfrm>
          <a:prstGeom prst="rect">
            <a:avLst/>
          </a:prstGeom>
        </p:spPr>
      </p:pic>
      <p:pic>
        <p:nvPicPr>
          <p:cNvPr id="152" name="図 151">
            <a:extLst>
              <a:ext uri="{FF2B5EF4-FFF2-40B4-BE49-F238E27FC236}">
                <a16:creationId xmlns:a16="http://schemas.microsoft.com/office/drawing/2014/main" id="{67DE515A-4925-40D4-B74C-76C4402548AC}"/>
              </a:ext>
            </a:extLst>
          </p:cNvPr>
          <p:cNvPicPr>
            <a:picLocks noChangeAspect="1"/>
          </p:cNvPicPr>
          <p:nvPr/>
        </p:nvPicPr>
        <p:blipFill rotWithShape="1">
          <a:blip r:embed="rId14"/>
          <a:srcRect b="20771"/>
          <a:stretch/>
        </p:blipFill>
        <p:spPr>
          <a:xfrm>
            <a:off x="5019336" y="4867394"/>
            <a:ext cx="1243500" cy="741103"/>
          </a:xfrm>
          <a:prstGeom prst="rect">
            <a:avLst/>
          </a:prstGeom>
        </p:spPr>
      </p:pic>
      <p:sp>
        <p:nvSpPr>
          <p:cNvPr id="154" name="正方形/長方形 68">
            <a:extLst>
              <a:ext uri="{FF2B5EF4-FFF2-40B4-BE49-F238E27FC236}">
                <a16:creationId xmlns:a16="http://schemas.microsoft.com/office/drawing/2014/main" id="{76C8783B-A64C-43AB-BD90-837DD85018A9}"/>
              </a:ext>
            </a:extLst>
          </p:cNvPr>
          <p:cNvSpPr/>
          <p:nvPr/>
        </p:nvSpPr>
        <p:spPr>
          <a:xfrm>
            <a:off x="5131331" y="4720735"/>
            <a:ext cx="1035430" cy="123111"/>
          </a:xfrm>
          <a:prstGeom prst="rect">
            <a:avLst/>
          </a:prstGeom>
          <a:solidFill>
            <a:srgbClr val="FFFFFF"/>
          </a:solidFill>
          <a:ln>
            <a:solidFill>
              <a:schemeClr val="tx1"/>
            </a:solidFill>
          </a:ln>
        </p:spPr>
        <p:txBody>
          <a:bodyPr wrap="square" lIns="0" tIns="0" rIns="0" bIns="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単独立体交差</a:t>
            </a:r>
          </a:p>
        </p:txBody>
      </p:sp>
      <p:sp>
        <p:nvSpPr>
          <p:cNvPr id="155" name="楕円 154">
            <a:extLst>
              <a:ext uri="{FF2B5EF4-FFF2-40B4-BE49-F238E27FC236}">
                <a16:creationId xmlns:a16="http://schemas.microsoft.com/office/drawing/2014/main" id="{B824ECF1-4BFC-4B88-B6BF-FB5BE83EACFA}"/>
              </a:ext>
            </a:extLst>
          </p:cNvPr>
          <p:cNvSpPr/>
          <p:nvPr/>
        </p:nvSpPr>
        <p:spPr>
          <a:xfrm rot="1325924">
            <a:off x="7237981" y="5434087"/>
            <a:ext cx="395730" cy="205037"/>
          </a:xfrm>
          <a:prstGeom prst="ellipse">
            <a:avLst/>
          </a:prstGeom>
          <a:noFill/>
          <a:ln w="1587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rgbClr val="000000"/>
              </a:solidFill>
              <a:effectLst/>
              <a:uLnTx/>
              <a:uFillTx/>
              <a:latin typeface="Arial"/>
              <a:ea typeface="ＭＳ Ｐゴシック"/>
              <a:cs typeface="+mn-cs"/>
            </a:endParaRPr>
          </a:p>
        </p:txBody>
      </p:sp>
      <p:cxnSp>
        <p:nvCxnSpPr>
          <p:cNvPr id="156" name="直線コネクタ 155">
            <a:extLst>
              <a:ext uri="{FF2B5EF4-FFF2-40B4-BE49-F238E27FC236}">
                <a16:creationId xmlns:a16="http://schemas.microsoft.com/office/drawing/2014/main" id="{60DF9171-9A73-4997-9591-76BEF7A5558E}"/>
              </a:ext>
            </a:extLst>
          </p:cNvPr>
          <p:cNvCxnSpPr>
            <a:cxnSpLocks/>
            <a:stCxn id="155" idx="2"/>
            <a:endCxn id="153" idx="3"/>
          </p:cNvCxnSpPr>
          <p:nvPr/>
        </p:nvCxnSpPr>
        <p:spPr>
          <a:xfrm flipH="1" flipV="1">
            <a:off x="6332220" y="5211903"/>
            <a:ext cx="920297" cy="250265"/>
          </a:xfrm>
          <a:prstGeom prst="line">
            <a:avLst/>
          </a:prstGeom>
          <a:noFill/>
          <a:ln w="12700" cap="flat" cmpd="sng" algn="ctr">
            <a:solidFill>
              <a:srgbClr val="000000"/>
            </a:solidFill>
            <a:prstDash val="solid"/>
          </a:ln>
          <a:effectLst/>
        </p:spPr>
      </p:cxnSp>
      <p:sp>
        <p:nvSpPr>
          <p:cNvPr id="157" name="楕円 156">
            <a:extLst>
              <a:ext uri="{FF2B5EF4-FFF2-40B4-BE49-F238E27FC236}">
                <a16:creationId xmlns:a16="http://schemas.microsoft.com/office/drawing/2014/main" id="{B824ECF1-4BFC-4B88-B6BF-FB5BE83EACFA}"/>
              </a:ext>
            </a:extLst>
          </p:cNvPr>
          <p:cNvSpPr/>
          <p:nvPr/>
        </p:nvSpPr>
        <p:spPr>
          <a:xfrm rot="3380044">
            <a:off x="7726586" y="5262218"/>
            <a:ext cx="267695" cy="818418"/>
          </a:xfrm>
          <a:prstGeom prst="ellipse">
            <a:avLst/>
          </a:prstGeom>
          <a:noFill/>
          <a:ln w="1587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rgbClr val="000000"/>
              </a:solidFill>
              <a:effectLst/>
              <a:uLnTx/>
              <a:uFillTx/>
              <a:latin typeface="Arial"/>
              <a:ea typeface="ＭＳ Ｐゴシック"/>
              <a:cs typeface="+mn-cs"/>
            </a:endParaRPr>
          </a:p>
        </p:txBody>
      </p:sp>
      <p:cxnSp>
        <p:nvCxnSpPr>
          <p:cNvPr id="158" name="直線コネクタ 157">
            <a:extLst>
              <a:ext uri="{FF2B5EF4-FFF2-40B4-BE49-F238E27FC236}">
                <a16:creationId xmlns:a16="http://schemas.microsoft.com/office/drawing/2014/main" id="{60DF9171-9A73-4997-9591-76BEF7A5558E}"/>
              </a:ext>
            </a:extLst>
          </p:cNvPr>
          <p:cNvCxnSpPr>
            <a:cxnSpLocks/>
            <a:stCxn id="157" idx="0"/>
          </p:cNvCxnSpPr>
          <p:nvPr/>
        </p:nvCxnSpPr>
        <p:spPr>
          <a:xfrm>
            <a:off x="8201012" y="5444583"/>
            <a:ext cx="52934" cy="19258"/>
          </a:xfrm>
          <a:prstGeom prst="line">
            <a:avLst/>
          </a:prstGeom>
          <a:noFill/>
          <a:ln w="12700" cap="flat" cmpd="sng" algn="ctr">
            <a:solidFill>
              <a:srgbClr val="000000"/>
            </a:solidFill>
            <a:prstDash val="solid"/>
          </a:ln>
          <a:effectLst/>
        </p:spPr>
      </p:cxnSp>
      <p:sp>
        <p:nvSpPr>
          <p:cNvPr id="159" name="楕円 158">
            <a:extLst>
              <a:ext uri="{FF2B5EF4-FFF2-40B4-BE49-F238E27FC236}">
                <a16:creationId xmlns:a16="http://schemas.microsoft.com/office/drawing/2014/main" id="{B824ECF1-4BFC-4B88-B6BF-FB5BE83EACFA}"/>
              </a:ext>
            </a:extLst>
          </p:cNvPr>
          <p:cNvSpPr/>
          <p:nvPr/>
        </p:nvSpPr>
        <p:spPr>
          <a:xfrm rot="1325924">
            <a:off x="6735162" y="5666055"/>
            <a:ext cx="325551" cy="205037"/>
          </a:xfrm>
          <a:prstGeom prst="ellipse">
            <a:avLst/>
          </a:prstGeom>
          <a:noFill/>
          <a:ln w="1587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rgbClr val="000000"/>
              </a:solidFill>
              <a:effectLst/>
              <a:uLnTx/>
              <a:uFillTx/>
              <a:latin typeface="Arial"/>
              <a:ea typeface="ＭＳ Ｐゴシック"/>
              <a:cs typeface="+mn-cs"/>
            </a:endParaRPr>
          </a:p>
        </p:txBody>
      </p:sp>
      <p:cxnSp>
        <p:nvCxnSpPr>
          <p:cNvPr id="160" name="直線コネクタ 159">
            <a:extLst>
              <a:ext uri="{FF2B5EF4-FFF2-40B4-BE49-F238E27FC236}">
                <a16:creationId xmlns:a16="http://schemas.microsoft.com/office/drawing/2014/main" id="{60DF9171-9A73-4997-9591-76BEF7A5558E}"/>
              </a:ext>
            </a:extLst>
          </p:cNvPr>
          <p:cNvCxnSpPr>
            <a:cxnSpLocks/>
            <a:stCxn id="159" idx="5"/>
            <a:endCxn id="163" idx="1"/>
          </p:cNvCxnSpPr>
          <p:nvPr/>
        </p:nvCxnSpPr>
        <p:spPr>
          <a:xfrm>
            <a:off x="6977310" y="5879040"/>
            <a:ext cx="738062" cy="473064"/>
          </a:xfrm>
          <a:prstGeom prst="line">
            <a:avLst/>
          </a:prstGeom>
          <a:noFill/>
          <a:ln w="12700" cap="flat" cmpd="sng" algn="ctr">
            <a:solidFill>
              <a:srgbClr val="000000"/>
            </a:solidFill>
            <a:prstDash val="solid"/>
          </a:ln>
          <a:effectLst/>
        </p:spPr>
      </p:cxnSp>
      <p:sp>
        <p:nvSpPr>
          <p:cNvPr id="161" name="楕円 160">
            <a:extLst>
              <a:ext uri="{FF2B5EF4-FFF2-40B4-BE49-F238E27FC236}">
                <a16:creationId xmlns:a16="http://schemas.microsoft.com/office/drawing/2014/main" id="{B824ECF1-4BFC-4B88-B6BF-FB5BE83EACFA}"/>
              </a:ext>
            </a:extLst>
          </p:cNvPr>
          <p:cNvSpPr/>
          <p:nvPr/>
        </p:nvSpPr>
        <p:spPr>
          <a:xfrm rot="17355368">
            <a:off x="7709769" y="5143894"/>
            <a:ext cx="257203" cy="321659"/>
          </a:xfrm>
          <a:prstGeom prst="ellipse">
            <a:avLst/>
          </a:prstGeom>
          <a:noFill/>
          <a:ln w="15875" cap="flat" cmpd="sng" algn="ctr">
            <a:solidFill>
              <a:srgbClr val="000000"/>
            </a:solidFill>
            <a:prstDash val="solid"/>
          </a:ln>
          <a:effectLst/>
        </p:spPr>
        <p:txBody>
          <a:bodyPr vertOverflow="overflow" horzOverflow="overflow"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rgbClr val="000000"/>
              </a:solidFill>
              <a:effectLst/>
              <a:uLnTx/>
              <a:uFillTx/>
              <a:latin typeface="Arial"/>
              <a:ea typeface="ＭＳ Ｐゴシック"/>
              <a:cs typeface="+mn-cs"/>
            </a:endParaRPr>
          </a:p>
        </p:txBody>
      </p:sp>
      <p:cxnSp>
        <p:nvCxnSpPr>
          <p:cNvPr id="162" name="直線コネクタ 161">
            <a:extLst>
              <a:ext uri="{FF2B5EF4-FFF2-40B4-BE49-F238E27FC236}">
                <a16:creationId xmlns:a16="http://schemas.microsoft.com/office/drawing/2014/main" id="{60DF9171-9A73-4997-9591-76BEF7A5558E}"/>
              </a:ext>
            </a:extLst>
          </p:cNvPr>
          <p:cNvCxnSpPr>
            <a:cxnSpLocks/>
            <a:stCxn id="161" idx="5"/>
          </p:cNvCxnSpPr>
          <p:nvPr/>
        </p:nvCxnSpPr>
        <p:spPr>
          <a:xfrm flipV="1">
            <a:off x="7975721" y="4884665"/>
            <a:ext cx="650934" cy="371717"/>
          </a:xfrm>
          <a:prstGeom prst="line">
            <a:avLst/>
          </a:prstGeom>
          <a:noFill/>
          <a:ln w="12700" cap="flat" cmpd="sng" algn="ctr">
            <a:solidFill>
              <a:srgbClr val="000000"/>
            </a:solidFill>
            <a:prstDash val="solid"/>
          </a:ln>
          <a:effectLst/>
        </p:spPr>
      </p:cxnSp>
      <p:sp>
        <p:nvSpPr>
          <p:cNvPr id="164" name="正方形/長方形 68">
            <a:extLst>
              <a:ext uri="{FF2B5EF4-FFF2-40B4-BE49-F238E27FC236}">
                <a16:creationId xmlns:a16="http://schemas.microsoft.com/office/drawing/2014/main" id="{76C8783B-A64C-43AB-BD90-837DD85018A9}"/>
              </a:ext>
            </a:extLst>
          </p:cNvPr>
          <p:cNvSpPr/>
          <p:nvPr/>
        </p:nvSpPr>
        <p:spPr>
          <a:xfrm>
            <a:off x="7818300" y="5867063"/>
            <a:ext cx="714928" cy="123111"/>
          </a:xfrm>
          <a:prstGeom prst="rect">
            <a:avLst/>
          </a:prstGeom>
          <a:solidFill>
            <a:srgbClr val="FFFFFF"/>
          </a:solidFill>
          <a:ln>
            <a:solidFill>
              <a:schemeClr val="tx1"/>
            </a:solidFill>
          </a:ln>
        </p:spPr>
        <p:txBody>
          <a:bodyPr wrap="square" lIns="0" tIns="0" rIns="0" bIns="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踏切</a:t>
            </a:r>
            <a:r>
              <a:rPr kumimoji="0" lang="ja-JP" altLang="en-US" sz="8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拡幅</a:t>
            </a:r>
          </a:p>
        </p:txBody>
      </p:sp>
      <p:sp>
        <p:nvSpPr>
          <p:cNvPr id="168" name="正方形/長方形 68">
            <a:extLst>
              <a:ext uri="{FF2B5EF4-FFF2-40B4-BE49-F238E27FC236}">
                <a16:creationId xmlns:a16="http://schemas.microsoft.com/office/drawing/2014/main" id="{76C8783B-A64C-43AB-BD90-837DD85018A9}"/>
              </a:ext>
            </a:extLst>
          </p:cNvPr>
          <p:cNvSpPr/>
          <p:nvPr/>
        </p:nvSpPr>
        <p:spPr>
          <a:xfrm>
            <a:off x="8653930" y="4782088"/>
            <a:ext cx="1077735" cy="123111"/>
          </a:xfrm>
          <a:prstGeom prst="rect">
            <a:avLst/>
          </a:prstGeom>
          <a:solidFill>
            <a:srgbClr val="FFFFFF"/>
          </a:solidFill>
          <a:ln>
            <a:solidFill>
              <a:schemeClr val="tx1"/>
            </a:solidFill>
          </a:ln>
        </p:spPr>
        <p:txBody>
          <a:bodyPr wrap="square" lIns="0" tIns="0" rIns="0" bIns="0" anchor="ctr" anchorCtr="1">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歩行者等立体横断施設</a:t>
            </a:r>
            <a:endParaRPr kumimoji="0" lang="ja-JP" altLang="en-US" sz="8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8" name="正方形/長方形 68">
            <a:extLst>
              <a:ext uri="{FF2B5EF4-FFF2-40B4-BE49-F238E27FC236}">
                <a16:creationId xmlns:a16="http://schemas.microsoft.com/office/drawing/2014/main" id="{76C8783B-A64C-43AB-BD90-837DD85018A9}"/>
              </a:ext>
            </a:extLst>
          </p:cNvPr>
          <p:cNvSpPr/>
          <p:nvPr/>
        </p:nvSpPr>
        <p:spPr>
          <a:xfrm>
            <a:off x="8989652" y="5400393"/>
            <a:ext cx="743329" cy="123111"/>
          </a:xfrm>
          <a:prstGeom prst="rect">
            <a:avLst/>
          </a:prstGeom>
          <a:solidFill>
            <a:srgbClr val="FFFFFF"/>
          </a:solidFill>
          <a:ln>
            <a:solidFill>
              <a:schemeClr val="tx1"/>
            </a:solidFill>
          </a:ln>
        </p:spPr>
        <p:txBody>
          <a:bodyPr wrap="square" lIns="0" tIns="0" rIns="0" bIns="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kern="0"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rPr>
              <a:t>踏切周辺対策</a:t>
            </a:r>
            <a:endParaRPr kumimoji="0" lang="ja-JP" altLang="en-US" sz="8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9" name="直線コネクタ 178">
            <a:extLst>
              <a:ext uri="{FF2B5EF4-FFF2-40B4-BE49-F238E27FC236}">
                <a16:creationId xmlns:a16="http://schemas.microsoft.com/office/drawing/2014/main" id="{60DF9171-9A73-4997-9591-76BEF7A5558E}"/>
              </a:ext>
            </a:extLst>
          </p:cNvPr>
          <p:cNvCxnSpPr>
            <a:cxnSpLocks/>
            <a:stCxn id="157" idx="7"/>
            <a:endCxn id="178" idx="1"/>
          </p:cNvCxnSpPr>
          <p:nvPr/>
        </p:nvCxnSpPr>
        <p:spPr>
          <a:xfrm flipV="1">
            <a:off x="8153724" y="5461949"/>
            <a:ext cx="835928" cy="127846"/>
          </a:xfrm>
          <a:prstGeom prst="line">
            <a:avLst/>
          </a:prstGeom>
          <a:noFill/>
          <a:ln w="12700" cap="flat" cmpd="sng" algn="ctr">
            <a:solidFill>
              <a:srgbClr val="000000"/>
            </a:solidFill>
            <a:prstDash val="solid"/>
          </a:ln>
          <a:effectLst/>
        </p:spPr>
      </p:cxnSp>
    </p:spTree>
    <p:extLst>
      <p:ext uri="{BB962C8B-B14F-4D97-AF65-F5344CB8AC3E}">
        <p14:creationId xmlns:p14="http://schemas.microsoft.com/office/powerpoint/2010/main" val="102534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４．</a:t>
            </a:r>
            <a:r>
              <a:rPr lang="zh-TW" altLang="en-US" dirty="0"/>
              <a:t>社会資本整備総合交付金</a:t>
            </a:r>
            <a:endParaRPr kumimoji="1" lang="ja-JP" altLang="en-US" dirty="0"/>
          </a:p>
        </p:txBody>
      </p:sp>
    </p:spTree>
    <p:extLst>
      <p:ext uri="{BB962C8B-B14F-4D97-AF65-F5344CB8AC3E}">
        <p14:creationId xmlns:p14="http://schemas.microsoft.com/office/powerpoint/2010/main" val="3934144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2" name="タイトル 6"/>
          <p:cNvSpPr txBox="1"/>
          <p:nvPr/>
        </p:nvSpPr>
        <p:spPr>
          <a:xfrm>
            <a:off x="1" y="0"/>
            <a:ext cx="7605713" cy="476250"/>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0" cap="none" spc="0" normalizeH="0" baseline="0" noProof="0" dirty="0">
                <a:ln>
                  <a:noFill/>
                </a:ln>
                <a:solidFill>
                  <a:srgbClr val="4087C8"/>
                </a:solidFill>
                <a:effectLst/>
                <a:uLnTx/>
                <a:uFillTx/>
                <a:latin typeface="HGP創英角ｺﾞｼｯｸUB"/>
                <a:ea typeface="HGP創英角ｺﾞｼｯｸUB"/>
                <a:cs typeface="+mn-cs"/>
              </a:rPr>
              <a:t>　社会資本整備総合交付金の概要</a:t>
            </a:r>
          </a:p>
        </p:txBody>
      </p:sp>
      <p:sp>
        <p:nvSpPr>
          <p:cNvPr id="1843" name="角丸四角形 5"/>
          <p:cNvSpPr/>
          <p:nvPr/>
        </p:nvSpPr>
        <p:spPr>
          <a:xfrm>
            <a:off x="200991" y="692704"/>
            <a:ext cx="9507317" cy="1397747"/>
          </a:xfrm>
          <a:prstGeom prst="roundRect">
            <a:avLst>
              <a:gd name="adj" fmla="val 1058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844" name="AutoShape 5"/>
          <p:cNvSpPr>
            <a:spLocks noChangeArrowheads="1"/>
          </p:cNvSpPr>
          <p:nvPr/>
        </p:nvSpPr>
        <p:spPr>
          <a:xfrm>
            <a:off x="294438" y="5990538"/>
            <a:ext cx="9211776" cy="819070"/>
          </a:xfrm>
          <a:prstGeom prst="roundRect">
            <a:avLst>
              <a:gd name="adj" fmla="val 1222"/>
            </a:avLst>
          </a:prstGeom>
          <a:noFill/>
          <a:ln w="19050">
            <a:solidFill>
              <a:srgbClr val="3366FF"/>
            </a:solidFill>
            <a:round/>
            <a:headEnd/>
            <a:tailEnd/>
          </a:ln>
          <a:effectLst/>
        </p:spPr>
        <p:txBody>
          <a:bodyPr wrap="none" lIns="91428" tIns="45715" rIns="91428" bIns="45715" anchor="ct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1845" name="AutoShape 6"/>
          <p:cNvSpPr>
            <a:spLocks noChangeArrowheads="1"/>
          </p:cNvSpPr>
          <p:nvPr/>
        </p:nvSpPr>
        <p:spPr>
          <a:xfrm>
            <a:off x="272480" y="577417"/>
            <a:ext cx="1262134" cy="285752"/>
          </a:xfrm>
          <a:prstGeom prst="roundRect">
            <a:avLst>
              <a:gd name="adj" fmla="val 16667"/>
            </a:avLst>
          </a:prstGeom>
          <a:solidFill>
            <a:srgbClr val="00B0F0"/>
          </a:solidFill>
          <a:ln w="9525" algn="ctr">
            <a:solidFill>
              <a:srgbClr val="3366FF"/>
            </a:solidFill>
            <a:round/>
            <a:headEnd/>
            <a:tailEnd/>
          </a:ln>
          <a:effectLst/>
        </p:spPr>
        <p:txBody>
          <a:bodyPr tIns="10800" bIns="1080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G丸ｺﾞｼｯｸM-PRO" pitchFamily="50" charset="-128"/>
                <a:ea typeface="HG丸ｺﾞｼｯｸM-PRO" pitchFamily="50" charset="-128"/>
                <a:cs typeface="+mn-cs"/>
              </a:rPr>
              <a:t>概要</a:t>
            </a:r>
          </a:p>
        </p:txBody>
      </p:sp>
      <p:sp>
        <p:nvSpPr>
          <p:cNvPr id="1846" name="Text Box 7"/>
          <p:cNvSpPr txBox="1">
            <a:spLocks noChangeArrowheads="1"/>
          </p:cNvSpPr>
          <p:nvPr/>
        </p:nvSpPr>
        <p:spPr>
          <a:xfrm>
            <a:off x="186101" y="924358"/>
            <a:ext cx="9523651" cy="1168658"/>
          </a:xfrm>
          <a:prstGeom prst="rect">
            <a:avLst/>
          </a:prstGeom>
          <a:noFill/>
          <a:ln w="9525" algn="ctr">
            <a:noFill/>
            <a:miter lim="800000"/>
            <a:headEnd/>
            <a:tailEnd/>
          </a:ln>
          <a:effectLst/>
        </p:spPr>
        <p:txBody>
          <a:bodyPr wrap="square" lIns="54000" rIns="540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1500" b="1" i="0" u="none" strike="noStrike" kern="1200" cap="none" spc="0" normalizeH="0" baseline="0" noProof="0" dirty="0">
                <a:ln>
                  <a:noFill/>
                </a:ln>
                <a:solidFill>
                  <a:srgbClr val="000000"/>
                </a:solidFill>
                <a:effectLst/>
                <a:uLnTx/>
                <a:uFillTx/>
                <a:latin typeface="Arial" charset="0"/>
                <a:ea typeface="ＭＳ Ｐゴシック" charset="-128"/>
                <a:cs typeface="+mn-cs"/>
              </a:rPr>
              <a:t>社会資本整備総合交付金</a:t>
            </a:r>
            <a:r>
              <a:rPr kumimoji="1" lang="ja-JP" altLang="en-US" sz="1500" b="0" i="0" u="none" strike="noStrike" kern="1200" cap="none" spc="0" normalizeH="0" baseline="0" noProof="0" dirty="0">
                <a:ln>
                  <a:noFill/>
                </a:ln>
                <a:solidFill>
                  <a:srgbClr val="000000"/>
                </a:solidFill>
                <a:effectLst/>
                <a:uLnTx/>
                <a:uFillTx/>
                <a:latin typeface="Arial" charset="0"/>
                <a:ea typeface="ＭＳ Ｐゴシック" charset="-128"/>
                <a:cs typeface="+mn-cs"/>
              </a:rPr>
              <a:t>は、国土交通省所管の地方公共団体向け個別補助金を一つの交付金に原則一括し、</a:t>
            </a:r>
            <a:endParaRPr kumimoji="1" lang="en-US" altLang="ja-JP" sz="15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Arial" charset="0"/>
                <a:ea typeface="ＭＳ Ｐゴシック" charset="-128"/>
                <a:cs typeface="+mn-cs"/>
              </a:rPr>
              <a:t>    地方公共団体にとって</a:t>
            </a:r>
            <a:r>
              <a:rPr kumimoji="1" lang="ja-JP" altLang="en-US" sz="1500" b="1" i="0" u="sng" strike="noStrike" kern="1200" cap="none" spc="0" normalizeH="0" baseline="0" noProof="0" dirty="0">
                <a:ln>
                  <a:noFill/>
                </a:ln>
                <a:solidFill>
                  <a:srgbClr val="FF0000"/>
                </a:solidFill>
                <a:effectLst/>
                <a:uLnTx/>
                <a:uFillTx/>
                <a:latin typeface="Arial" charset="0"/>
                <a:ea typeface="ＭＳ Ｐゴシック" charset="-128"/>
                <a:cs typeface="+mn-cs"/>
              </a:rPr>
              <a:t>自由度が高く、創意工夫を生かせる総合的な交付金</a:t>
            </a:r>
            <a:r>
              <a:rPr kumimoji="1" lang="ja-JP" altLang="en-US" sz="1500" b="0" i="0" u="none" strike="noStrike" kern="1200" cap="none" spc="0" normalizeH="0" baseline="0" noProof="0" dirty="0">
                <a:ln>
                  <a:noFill/>
                </a:ln>
                <a:solidFill>
                  <a:srgbClr val="000000"/>
                </a:solidFill>
                <a:effectLst/>
                <a:uLnTx/>
                <a:uFillTx/>
                <a:latin typeface="Arial" charset="0"/>
                <a:ea typeface="ＭＳ Ｐゴシック" charset="-128"/>
                <a:cs typeface="+mn-cs"/>
              </a:rPr>
              <a:t>として平成</a:t>
            </a:r>
            <a:r>
              <a:rPr kumimoji="1" lang="en-US" altLang="ja-JP" sz="1500" b="0" i="0" u="none" strike="noStrike" kern="1200" cap="none" spc="0" normalizeH="0" baseline="0" noProof="0" dirty="0">
                <a:ln>
                  <a:noFill/>
                </a:ln>
                <a:solidFill>
                  <a:srgbClr val="000000"/>
                </a:solidFill>
                <a:effectLst/>
                <a:uLnTx/>
                <a:uFillTx/>
                <a:latin typeface="Arial" charset="0"/>
                <a:ea typeface="ＭＳ Ｐゴシック" charset="-128"/>
                <a:cs typeface="+mn-cs"/>
              </a:rPr>
              <a:t>22</a:t>
            </a:r>
            <a:r>
              <a:rPr kumimoji="1" lang="ja-JP" altLang="en-US" sz="1500" b="0" i="0" u="none" strike="noStrike" kern="1200" cap="none" spc="0" normalizeH="0" baseline="0" noProof="0" dirty="0">
                <a:ln>
                  <a:noFill/>
                </a:ln>
                <a:solidFill>
                  <a:srgbClr val="000000"/>
                </a:solidFill>
                <a:effectLst/>
                <a:uLnTx/>
                <a:uFillTx/>
                <a:latin typeface="Arial" charset="0"/>
                <a:ea typeface="ＭＳ Ｐゴシック" charset="-128"/>
                <a:cs typeface="+mn-cs"/>
              </a:rPr>
              <a:t>年度に創設。</a:t>
            </a:r>
            <a:r>
              <a:rPr kumimoji="1" lang="ja-JP" altLang="en-US" sz="15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　　　　</a:t>
            </a:r>
            <a:endParaRPr kumimoji="1" lang="ja-JP" altLang="en-US" sz="15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1" lang="ja-JP" altLang="en-US" sz="15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a:t>
            </a:r>
            <a:r>
              <a:rPr kumimoji="1" lang="ja-JP" altLang="en-US" sz="15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防災・安全交付金</a:t>
            </a:r>
            <a:r>
              <a:rPr kumimoji="1" lang="ja-JP" altLang="en-US" sz="15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は</a:t>
            </a:r>
            <a:r>
              <a:rPr kumimoji="1" lang="ja-JP" altLang="en-US" sz="1500" b="1" i="0" u="sng" strike="noStrike" kern="1200" cap="none" spc="0" normalizeH="0" baseline="0" noProof="0" dirty="0">
                <a:ln>
                  <a:noFill/>
                </a:ln>
                <a:solidFill>
                  <a:srgbClr val="FF0000"/>
                </a:solidFill>
                <a:effectLst/>
                <a:uLnTx/>
                <a:uFillTx/>
                <a:latin typeface="ＭＳ ゴシック" pitchFamily="49" charset="-128"/>
                <a:ea typeface="ＭＳ ゴシック" pitchFamily="49" charset="-128"/>
                <a:cs typeface="+mn-cs"/>
              </a:rPr>
              <a:t>地域住民の命と暮らしを守る総合的な老朽化対策や、事前防災・減災対策の取組、地域</a:t>
            </a:r>
            <a:endParaRPr kumimoji="1" lang="ja-JP" altLang="en-US" sz="15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endParaRPr>
          </a:p>
          <a:p>
            <a:pPr marL="0" marR="0" lvl="0" indent="0" algn="l" defTabSz="914400" rtl="0" eaLnBrk="1" fontAlgn="base" latinLnBrk="0" hangingPunct="1">
              <a:lnSpc>
                <a:spcPct val="100000"/>
              </a:lnSpc>
              <a:spcBef>
                <a:spcPts val="600"/>
              </a:spcBef>
              <a:spcAft>
                <a:spcPct val="0"/>
              </a:spcAft>
              <a:buClrTx/>
              <a:buSzTx/>
              <a:buFontTx/>
              <a:buNone/>
              <a:tabLst/>
              <a:defRPr/>
            </a:pPr>
            <a:r>
              <a:rPr kumimoji="1" lang="ja-JP" altLang="en-US" sz="1500" b="1" i="0" u="sng" strike="noStrike" kern="1200" cap="none" spc="0" normalizeH="0" baseline="0" noProof="0" dirty="0">
                <a:ln>
                  <a:noFill/>
                </a:ln>
                <a:solidFill>
                  <a:srgbClr val="FF0000"/>
                </a:solidFill>
                <a:effectLst/>
                <a:uLnTx/>
                <a:uFillTx/>
                <a:latin typeface="ＭＳ ゴシック" pitchFamily="49" charset="-128"/>
                <a:ea typeface="ＭＳ ゴシック" pitchFamily="49" charset="-128"/>
                <a:cs typeface="+mn-cs"/>
              </a:rPr>
              <a:t>  における総合的な生活空間の安全確保の取組みを集中的に支援</a:t>
            </a:r>
            <a:r>
              <a:rPr kumimoji="1" lang="ja-JP" altLang="en-US" sz="15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するため、平成</a:t>
            </a:r>
            <a:r>
              <a:rPr kumimoji="1" lang="en-US" altLang="ja-JP" sz="15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24</a:t>
            </a:r>
            <a:r>
              <a:rPr kumimoji="1" lang="ja-JP" altLang="en-US" sz="15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年度補正予算において創設</a:t>
            </a:r>
            <a:endParaRPr kumimoji="1" lang="ja-JP" altLang="en-US" sz="1500" b="1" i="0" u="sng" strike="noStrike" kern="1200" cap="none" spc="0" normalizeH="0" baseline="0" noProof="0" dirty="0">
              <a:ln>
                <a:noFill/>
              </a:ln>
              <a:solidFill>
                <a:srgbClr val="FF0000"/>
              </a:solidFill>
              <a:effectLst/>
              <a:uLnTx/>
              <a:uFillTx/>
              <a:latin typeface="ＭＳ ゴシック" pitchFamily="49" charset="-128"/>
              <a:ea typeface="ＭＳ ゴシック" pitchFamily="49" charset="-128"/>
              <a:cs typeface="+mn-cs"/>
            </a:endParaRPr>
          </a:p>
        </p:txBody>
      </p:sp>
      <p:sp>
        <p:nvSpPr>
          <p:cNvPr id="1847" name="正方形/長方形 9"/>
          <p:cNvSpPr/>
          <p:nvPr/>
        </p:nvSpPr>
        <p:spPr>
          <a:xfrm>
            <a:off x="420153" y="5978611"/>
            <a:ext cx="9042966" cy="83099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a:t>
            </a: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これまで事業別にバラバラで行ってきた関係事務を一本化・統一化</a:t>
            </a:r>
            <a:endParaRPr kumimoji="1" lang="en-US" altLang="ja-JP" sz="16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◇計画に位置付けられた事業の範囲内で、地方公共団体が国費を自由に充当可能</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rgbClr val="000000"/>
                </a:solidFill>
                <a:effectLst/>
                <a:uLnTx/>
                <a:uFillTx/>
                <a:latin typeface="Arial" charset="0"/>
                <a:ea typeface="ＭＳ Ｐゴシック" charset="-128"/>
                <a:cs typeface="+mn-cs"/>
              </a:rPr>
              <a:t>◇基幹となる社会資本整備事業の効果を一層高める事業についても、創意工夫を生かして実施可能</a:t>
            </a:r>
          </a:p>
        </p:txBody>
      </p:sp>
      <p:sp>
        <p:nvSpPr>
          <p:cNvPr id="1848" name="AutoShape 6"/>
          <p:cNvSpPr>
            <a:spLocks noChangeArrowheads="1"/>
          </p:cNvSpPr>
          <p:nvPr/>
        </p:nvSpPr>
        <p:spPr>
          <a:xfrm>
            <a:off x="187888" y="5661248"/>
            <a:ext cx="3717100" cy="275878"/>
          </a:xfrm>
          <a:prstGeom prst="roundRect">
            <a:avLst>
              <a:gd name="adj" fmla="val 16667"/>
            </a:avLst>
          </a:prstGeom>
          <a:solidFill>
            <a:srgbClr val="00B0F0"/>
          </a:solidFill>
          <a:ln w="9525" algn="ctr">
            <a:solidFill>
              <a:srgbClr val="3366FF"/>
            </a:solidFill>
            <a:round/>
            <a:headEnd/>
            <a:tailEnd/>
          </a:ln>
          <a:effectLst/>
        </p:spPr>
        <p:txBody>
          <a:bodyPr tIns="10800" bIns="10800"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HG丸ｺﾞｼｯｸM-PRO" pitchFamily="50" charset="-128"/>
                <a:ea typeface="HG丸ｺﾞｼｯｸM-PRO" pitchFamily="50" charset="-128"/>
                <a:cs typeface="+mn-cs"/>
              </a:rPr>
              <a:t>特長（従前の補助金との違い）</a:t>
            </a:r>
          </a:p>
        </p:txBody>
      </p:sp>
      <p:sp>
        <p:nvSpPr>
          <p:cNvPr id="12" name="右矢印 25"/>
          <p:cNvSpPr/>
          <p:nvPr/>
        </p:nvSpPr>
        <p:spPr>
          <a:xfrm>
            <a:off x="3008175" y="3601154"/>
            <a:ext cx="661793" cy="617196"/>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8581" rtl="0" eaLnBrk="1" fontAlgn="base" latinLnBrk="0" hangingPunct="1">
              <a:lnSpc>
                <a:spcPct val="100000"/>
              </a:lnSpc>
              <a:spcBef>
                <a:spcPct val="0"/>
              </a:spcBef>
              <a:spcAft>
                <a:spcPct val="0"/>
              </a:spcAft>
              <a:buClrTx/>
              <a:buSzTx/>
              <a:buFontTx/>
              <a:buNone/>
              <a:tabLst/>
              <a:defRPr/>
            </a:pPr>
            <a:endParaRPr kumimoji="1" lang="ja-JP" altLang="en-US" sz="1769"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13" name="角丸四角形 44"/>
          <p:cNvSpPr/>
          <p:nvPr/>
        </p:nvSpPr>
        <p:spPr>
          <a:xfrm>
            <a:off x="3950131" y="2960941"/>
            <a:ext cx="893421" cy="1786841"/>
          </a:xfrm>
          <a:prstGeom prst="roundRect">
            <a:avLst>
              <a:gd name="adj" fmla="val 12190"/>
            </a:avLst>
          </a:prstGeom>
          <a:solidFill>
            <a:srgbClr val="BBE0E3"/>
          </a:solidFill>
          <a:ln>
            <a:solidFill>
              <a:schemeClr val="accent1">
                <a:lumMod val="50000"/>
              </a:schemeClr>
            </a:solidFill>
          </a:ln>
          <a:scene3d>
            <a:camera prst="orthographicFront"/>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lIns="33086" rIns="33086" rtlCol="0" anchor="ctr"/>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286"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社会資本整備総合交付金</a:t>
            </a:r>
          </a:p>
        </p:txBody>
      </p:sp>
      <p:grpSp>
        <p:nvGrpSpPr>
          <p:cNvPr id="14" name="グループ化 33"/>
          <p:cNvGrpSpPr/>
          <p:nvPr/>
        </p:nvGrpSpPr>
        <p:grpSpPr>
          <a:xfrm>
            <a:off x="851734" y="3159480"/>
            <a:ext cx="1886110" cy="1522124"/>
            <a:chOff x="308484" y="3140968"/>
            <a:chExt cx="2052228" cy="1656184"/>
          </a:xfrm>
        </p:grpSpPr>
        <p:sp>
          <p:nvSpPr>
            <p:cNvPr id="15" name="テキスト ボックス 19"/>
            <p:cNvSpPr txBox="1"/>
            <p:nvPr/>
          </p:nvSpPr>
          <p:spPr>
            <a:xfrm>
              <a:off x="367792" y="3140968"/>
              <a:ext cx="1779997" cy="26924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010" b="0" i="0" u="none" strike="noStrike" kern="1200" cap="none" spc="0" normalizeH="0" baseline="0" noProof="0" dirty="0">
                  <a:ln>
                    <a:noFill/>
                  </a:ln>
                  <a:solidFill>
                    <a:prstClr val="black"/>
                  </a:solidFill>
                  <a:effectLst/>
                  <a:uLnTx/>
                  <a:uFillTx/>
                  <a:latin typeface="Arial"/>
                  <a:ea typeface="ＭＳ Ｐゴシック"/>
                  <a:cs typeface="+mn-cs"/>
                </a:rPr>
                <a:t>＜従前の補助金＞</a:t>
              </a:r>
            </a:p>
          </p:txBody>
        </p:sp>
        <p:sp>
          <p:nvSpPr>
            <p:cNvPr id="16" name="右中かっこ 48"/>
            <p:cNvSpPr/>
            <p:nvPr/>
          </p:nvSpPr>
          <p:spPr>
            <a:xfrm>
              <a:off x="2144688" y="3392996"/>
              <a:ext cx="180020" cy="1296144"/>
            </a:xfrm>
            <a:prstGeom prst="rightBrace">
              <a:avLst>
                <a:gd name="adj1" fmla="val 24661"/>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endParaRPr kumimoji="1" lang="ja-JP" altLang="en-US" sz="1655" b="0" i="0" u="none" strike="noStrike" kern="1200" cap="none" spc="0" normalizeH="0" baseline="0" noProof="0">
                <a:ln>
                  <a:noFill/>
                </a:ln>
                <a:solidFill>
                  <a:prstClr val="black"/>
                </a:solidFill>
                <a:effectLst/>
                <a:uLnTx/>
                <a:uFillTx/>
                <a:latin typeface="Arial"/>
                <a:ea typeface="ＭＳ Ｐゴシック"/>
                <a:cs typeface="+mn-cs"/>
              </a:endParaRPr>
            </a:p>
          </p:txBody>
        </p:sp>
        <p:sp>
          <p:nvSpPr>
            <p:cNvPr id="17" name="角丸四角形 50"/>
            <p:cNvSpPr/>
            <p:nvPr/>
          </p:nvSpPr>
          <p:spPr>
            <a:xfrm>
              <a:off x="432000" y="3379852"/>
              <a:ext cx="792000" cy="237600"/>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104" b="0" i="0" u="none" strike="noStrike" kern="1200" cap="none" spc="0" normalizeH="0" baseline="0" noProof="0" dirty="0">
                  <a:ln>
                    <a:noFill/>
                  </a:ln>
                  <a:solidFill>
                    <a:prstClr val="white"/>
                  </a:solidFill>
                  <a:effectLst/>
                  <a:uLnTx/>
                  <a:uFillTx/>
                  <a:latin typeface="Arial"/>
                  <a:ea typeface="ＭＳ Ｐゴシック"/>
                  <a:cs typeface="+mn-cs"/>
                </a:rPr>
                <a:t>道路</a:t>
              </a:r>
            </a:p>
          </p:txBody>
        </p:sp>
        <p:sp>
          <p:nvSpPr>
            <p:cNvPr id="18" name="角丸四角形 51"/>
            <p:cNvSpPr/>
            <p:nvPr/>
          </p:nvSpPr>
          <p:spPr>
            <a:xfrm>
              <a:off x="432000" y="36552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104" b="0" i="0" u="none" strike="noStrike" kern="1200" cap="none" spc="0" normalizeH="0" baseline="0" noProof="0" dirty="0">
                  <a:ln>
                    <a:noFill/>
                  </a:ln>
                  <a:solidFill>
                    <a:prstClr val="white"/>
                  </a:solidFill>
                  <a:effectLst/>
                  <a:uLnTx/>
                  <a:uFillTx/>
                  <a:latin typeface="Arial"/>
                  <a:ea typeface="ＭＳ Ｐゴシック"/>
                  <a:cs typeface="+mn-cs"/>
                </a:rPr>
                <a:t>河川</a:t>
              </a:r>
            </a:p>
          </p:txBody>
        </p:sp>
        <p:sp>
          <p:nvSpPr>
            <p:cNvPr id="19" name="角丸四角形 52"/>
            <p:cNvSpPr/>
            <p:nvPr/>
          </p:nvSpPr>
          <p:spPr>
            <a:xfrm>
              <a:off x="432000" y="42024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104" b="0" i="0" u="none" strike="noStrike" kern="1200" cap="none" spc="0" normalizeH="0" baseline="0" noProof="0" dirty="0">
                  <a:ln>
                    <a:noFill/>
                  </a:ln>
                  <a:solidFill>
                    <a:prstClr val="white"/>
                  </a:solidFill>
                  <a:effectLst/>
                  <a:uLnTx/>
                  <a:uFillTx/>
                  <a:latin typeface="Arial"/>
                  <a:ea typeface="ＭＳ Ｐゴシック"/>
                  <a:cs typeface="+mn-cs"/>
                </a:rPr>
                <a:t>海岸</a:t>
              </a:r>
            </a:p>
          </p:txBody>
        </p:sp>
        <p:sp>
          <p:nvSpPr>
            <p:cNvPr id="20" name="角丸四角形 53"/>
            <p:cNvSpPr/>
            <p:nvPr/>
          </p:nvSpPr>
          <p:spPr>
            <a:xfrm>
              <a:off x="432000" y="44760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3086" rIns="33086"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104" b="0" i="0" u="none" strike="noStrike" kern="1200" cap="none" spc="0" normalizeH="0" baseline="0" noProof="0" dirty="0">
                  <a:ln>
                    <a:noFill/>
                  </a:ln>
                  <a:solidFill>
                    <a:prstClr val="white"/>
                  </a:solidFill>
                  <a:effectLst/>
                  <a:uLnTx/>
                  <a:uFillTx/>
                  <a:latin typeface="Arial"/>
                  <a:ea typeface="ＭＳ Ｐゴシック"/>
                  <a:cs typeface="+mn-cs"/>
                </a:rPr>
                <a:t>まちづくり</a:t>
              </a:r>
            </a:p>
          </p:txBody>
        </p:sp>
        <p:sp>
          <p:nvSpPr>
            <p:cNvPr id="21" name="角丸四角形 54"/>
            <p:cNvSpPr/>
            <p:nvPr/>
          </p:nvSpPr>
          <p:spPr>
            <a:xfrm>
              <a:off x="1280592" y="3379851"/>
              <a:ext cx="792000" cy="237600"/>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104" b="0" i="0" u="none" strike="noStrike" kern="1200" cap="none" spc="0" normalizeH="0" baseline="0" noProof="0" dirty="0">
                  <a:ln>
                    <a:noFill/>
                  </a:ln>
                  <a:solidFill>
                    <a:prstClr val="white"/>
                  </a:solidFill>
                  <a:effectLst/>
                  <a:uLnTx/>
                  <a:uFillTx/>
                  <a:latin typeface="Arial"/>
                  <a:ea typeface="ＭＳ Ｐゴシック"/>
                  <a:cs typeface="+mn-cs"/>
                </a:rPr>
                <a:t>下水道</a:t>
              </a:r>
            </a:p>
          </p:txBody>
        </p:sp>
        <p:sp>
          <p:nvSpPr>
            <p:cNvPr id="22" name="角丸四角形 55"/>
            <p:cNvSpPr/>
            <p:nvPr/>
          </p:nvSpPr>
          <p:spPr>
            <a:xfrm>
              <a:off x="1280592" y="36552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104" b="0" i="0" u="none" strike="noStrike" kern="1200" cap="none" spc="0" normalizeH="0" baseline="0" noProof="0" dirty="0">
                  <a:ln>
                    <a:noFill/>
                  </a:ln>
                  <a:solidFill>
                    <a:prstClr val="white"/>
                  </a:solidFill>
                  <a:effectLst/>
                  <a:uLnTx/>
                  <a:uFillTx/>
                  <a:latin typeface="Arial"/>
                  <a:ea typeface="ＭＳ Ｐゴシック"/>
                  <a:cs typeface="+mn-cs"/>
                </a:rPr>
                <a:t>住宅</a:t>
              </a:r>
            </a:p>
          </p:txBody>
        </p:sp>
        <p:sp>
          <p:nvSpPr>
            <p:cNvPr id="23" name="角丸四角形 56"/>
            <p:cNvSpPr/>
            <p:nvPr/>
          </p:nvSpPr>
          <p:spPr>
            <a:xfrm>
              <a:off x="1280592" y="39288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104" b="0" i="0" u="none" strike="noStrike" kern="1200" cap="none" spc="0" normalizeH="0" baseline="0" noProof="0" dirty="0">
                  <a:ln>
                    <a:noFill/>
                  </a:ln>
                  <a:solidFill>
                    <a:prstClr val="white"/>
                  </a:solidFill>
                  <a:effectLst/>
                  <a:uLnTx/>
                  <a:uFillTx/>
                  <a:latin typeface="Arial"/>
                  <a:ea typeface="ＭＳ Ｐゴシック"/>
                  <a:cs typeface="+mn-cs"/>
                </a:rPr>
                <a:t>港湾</a:t>
              </a:r>
            </a:p>
          </p:txBody>
        </p:sp>
        <p:sp>
          <p:nvSpPr>
            <p:cNvPr id="24" name="テキスト ボックス 29"/>
            <p:cNvSpPr txBox="1"/>
            <p:nvPr/>
          </p:nvSpPr>
          <p:spPr>
            <a:xfrm>
              <a:off x="1568580" y="4207944"/>
              <a:ext cx="216024" cy="56765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898581" rtl="0" eaLnBrk="1" fontAlgn="base" latinLnBrk="0" hangingPunct="1">
                <a:lnSpc>
                  <a:spcPct val="100000"/>
                </a:lnSpc>
                <a:spcBef>
                  <a:spcPct val="0"/>
                </a:spcBef>
                <a:spcAft>
                  <a:spcPct val="0"/>
                </a:spcAft>
                <a:buClrTx/>
                <a:buSzTx/>
                <a:buFontTx/>
                <a:buNone/>
                <a:tabLst/>
                <a:defRPr/>
              </a:pPr>
              <a:r>
                <a:rPr kumimoji="1" lang="ja-JP" altLang="en-US" sz="919" b="0" i="0" u="none" strike="noStrike" kern="1200" cap="none" spc="0" normalizeH="0" baseline="0" noProof="0" dirty="0">
                  <a:ln>
                    <a:noFill/>
                  </a:ln>
                  <a:solidFill>
                    <a:prstClr val="black"/>
                  </a:solidFill>
                  <a:effectLst/>
                  <a:uLnTx/>
                  <a:uFillTx/>
                  <a:latin typeface="Arial"/>
                  <a:ea typeface="ＭＳ Ｐゴシック"/>
                  <a:cs typeface="+mn-cs"/>
                </a:rPr>
                <a:t>・</a:t>
              </a:r>
              <a:endParaRPr kumimoji="1" lang="en-US" altLang="ja-JP" sz="919" b="0" i="0" u="none" strike="noStrike" kern="1200" cap="none" spc="0" normalizeH="0" baseline="0" noProof="0" dirty="0">
                <a:ln>
                  <a:noFill/>
                </a:ln>
                <a:solidFill>
                  <a:prstClr val="black"/>
                </a:solidFill>
                <a:effectLst/>
                <a:uLnTx/>
                <a:uFillTx/>
                <a:latin typeface="Arial"/>
                <a:ea typeface="ＭＳ Ｐゴシック"/>
                <a:cs typeface="+mn-cs"/>
              </a:endParaRPr>
            </a:p>
            <a:p>
              <a:pPr marL="0" marR="0" lvl="0" indent="0" algn="l" defTabSz="898581" rtl="0" eaLnBrk="1" fontAlgn="base" latinLnBrk="0" hangingPunct="1">
                <a:lnSpc>
                  <a:spcPct val="100000"/>
                </a:lnSpc>
                <a:spcBef>
                  <a:spcPct val="0"/>
                </a:spcBef>
                <a:spcAft>
                  <a:spcPct val="0"/>
                </a:spcAft>
                <a:buClrTx/>
                <a:buSzTx/>
                <a:buFontTx/>
                <a:buNone/>
                <a:tabLst/>
                <a:defRPr/>
              </a:pPr>
              <a:r>
                <a:rPr kumimoji="1" lang="ja-JP" altLang="en-US" sz="919" b="0" i="0" u="none" strike="noStrike" kern="1200" cap="none" spc="0" normalizeH="0" baseline="0" noProof="0" dirty="0">
                  <a:ln>
                    <a:noFill/>
                  </a:ln>
                  <a:solidFill>
                    <a:prstClr val="black"/>
                  </a:solidFill>
                  <a:effectLst/>
                  <a:uLnTx/>
                  <a:uFillTx/>
                  <a:latin typeface="Arial"/>
                  <a:ea typeface="ＭＳ Ｐゴシック"/>
                  <a:cs typeface="+mn-cs"/>
                </a:rPr>
                <a:t>・・</a:t>
              </a:r>
              <a:endParaRPr kumimoji="1" lang="ja-JP" altLang="en-US" sz="128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5" name="角丸四角形 58"/>
            <p:cNvSpPr/>
            <p:nvPr/>
          </p:nvSpPr>
          <p:spPr>
            <a:xfrm>
              <a:off x="308484" y="3140968"/>
              <a:ext cx="2052228" cy="1656184"/>
            </a:xfrm>
            <a:prstGeom prst="roundRect">
              <a:avLst>
                <a:gd name="adj" fmla="val 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endParaRPr kumimoji="1" lang="ja-JP" altLang="en-US" sz="1286" b="0" i="0" u="none" strike="noStrike" kern="1200" cap="none" spc="0" normalizeH="0" baseline="0" noProof="0" dirty="0">
                <a:ln>
                  <a:noFill/>
                </a:ln>
                <a:solidFill>
                  <a:prstClr val="black"/>
                </a:solidFill>
                <a:effectLst/>
                <a:uLnTx/>
                <a:uFillTx/>
                <a:latin typeface="Arial"/>
                <a:ea typeface="ＭＳ Ｐゴシック"/>
                <a:cs typeface="+mn-cs"/>
              </a:endParaRPr>
            </a:p>
          </p:txBody>
        </p:sp>
        <p:sp>
          <p:nvSpPr>
            <p:cNvPr id="26" name="角丸四角形 63"/>
            <p:cNvSpPr/>
            <p:nvPr/>
          </p:nvSpPr>
          <p:spPr>
            <a:xfrm>
              <a:off x="432000" y="3928860"/>
              <a:ext cx="792000" cy="236019"/>
            </a:xfrm>
            <a:prstGeom prst="roundRect">
              <a:avLst/>
            </a:prstGeom>
            <a:solidFill>
              <a:schemeClr val="bg1">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104" b="0" i="0" u="none" strike="noStrike" kern="1200" cap="none" spc="0" normalizeH="0" baseline="0" noProof="0" dirty="0">
                  <a:ln>
                    <a:noFill/>
                  </a:ln>
                  <a:solidFill>
                    <a:prstClr val="white"/>
                  </a:solidFill>
                  <a:effectLst/>
                  <a:uLnTx/>
                  <a:uFillTx/>
                  <a:latin typeface="Arial"/>
                  <a:ea typeface="ＭＳ Ｐゴシック"/>
                  <a:cs typeface="+mn-cs"/>
                </a:rPr>
                <a:t>砂防</a:t>
              </a:r>
            </a:p>
          </p:txBody>
        </p:sp>
      </p:grpSp>
      <p:sp>
        <p:nvSpPr>
          <p:cNvPr id="28" name="角丸四角形 31"/>
          <p:cNvSpPr/>
          <p:nvPr/>
        </p:nvSpPr>
        <p:spPr>
          <a:xfrm>
            <a:off x="6387455" y="2294638"/>
            <a:ext cx="3118759" cy="1249240"/>
          </a:xfrm>
          <a:prstGeom prst="roundRect">
            <a:avLst>
              <a:gd name="adj" fmla="val 10367"/>
            </a:avLst>
          </a:prstGeom>
          <a:solidFill>
            <a:srgbClr val="BBE0E3"/>
          </a:solidFill>
          <a:ln>
            <a:solidFill>
              <a:srgbClr val="3C8C93"/>
            </a:solidFill>
          </a:ln>
        </p:spPr>
        <p:style>
          <a:lnRef idx="0">
            <a:schemeClr val="accent1"/>
          </a:lnRef>
          <a:fillRef idx="3">
            <a:schemeClr val="accent1"/>
          </a:fillRef>
          <a:effectRef idx="3">
            <a:schemeClr val="accent1"/>
          </a:effectRef>
          <a:fontRef idx="minor">
            <a:schemeClr val="lt1"/>
          </a:fontRef>
        </p:style>
        <p:txBody>
          <a:bodyPr vert="horz" lIns="32655" tIns="0" rIns="32655" bIns="0" rtlCol="0" anchor="ctr" anchorCtr="0"/>
          <a:lstStyle/>
          <a:p>
            <a:pPr marL="0" marR="0" lvl="0" indent="0" algn="ctr" defTabSz="898581" rtl="0" eaLnBrk="1" fontAlgn="base" latinLnBrk="0" hangingPunct="1">
              <a:lnSpc>
                <a:spcPct val="100000"/>
              </a:lnSpc>
              <a:spcBef>
                <a:spcPct val="0"/>
              </a:spcBef>
              <a:spcAft>
                <a:spcPct val="0"/>
              </a:spcAft>
              <a:buClrTx/>
              <a:buSzTx/>
              <a:buFontTx/>
              <a:buNone/>
              <a:tabLst/>
              <a:defRPr/>
            </a:pPr>
            <a:endParaRPr kumimoji="1" lang="en-US" altLang="ja-JP" sz="1270"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270" b="1"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rPr>
              <a:t>社会資本整備総合交付金</a:t>
            </a:r>
            <a:endParaRPr kumimoji="1" lang="en-US" altLang="ja-JP" sz="1270" b="1" i="0" u="none" strike="noStrike" kern="1200" cap="none" spc="0" normalizeH="0" baseline="0" noProof="0" dirty="0">
              <a:ln>
                <a:noFill/>
              </a:ln>
              <a:solidFill>
                <a:prstClr val="black"/>
              </a:solidFill>
              <a:effectLst/>
              <a:uLnTx/>
              <a:uFillTx/>
              <a:latin typeface="HGSｺﾞｼｯｸE" panose="020B0900000000000000" pitchFamily="50" charset="-128"/>
              <a:ea typeface="HGSｺﾞｼｯｸE" panose="020B0900000000000000" pitchFamily="50" charset="-128"/>
              <a:cs typeface="+mn-cs"/>
            </a:endParaRPr>
          </a:p>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089" b="1" i="0" u="none" strike="noStrike" kern="1200" cap="none" spc="0" normalizeH="0" baseline="0" noProof="0" dirty="0">
                <a:ln>
                  <a:noFill/>
                </a:ln>
                <a:solidFill>
                  <a:prstClr val="black"/>
                </a:solidFill>
                <a:effectLst/>
                <a:uLnTx/>
                <a:uFillTx/>
                <a:latin typeface="ＭＳ Ｐゴシック"/>
                <a:ea typeface="ＭＳ Ｐゴシック"/>
                <a:cs typeface="+mn-cs"/>
              </a:rPr>
              <a:t>（成長力強化や地域活性化等につながる事業）</a:t>
            </a:r>
            <a:endParaRPr kumimoji="1" lang="en-US" altLang="ja-JP" sz="1089"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898581" rtl="0" eaLnBrk="1" fontAlgn="base" latinLnBrk="0" hangingPunct="1">
              <a:lnSpc>
                <a:spcPct val="100000"/>
              </a:lnSpc>
              <a:spcBef>
                <a:spcPct val="0"/>
              </a:spcBef>
              <a:spcAft>
                <a:spcPct val="0"/>
              </a:spcAft>
              <a:buClrTx/>
              <a:buSzTx/>
              <a:buFontTx/>
              <a:buNone/>
              <a:tabLst/>
              <a:defRPr/>
            </a:pP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　　　令和２年度予算         </a:t>
            </a:r>
            <a:r>
              <a:rPr kumimoji="1" lang="en-US" altLang="ja-JP" sz="1091" b="1" i="0" u="none" strike="noStrike" kern="1200" cap="none" spc="0" normalizeH="0" baseline="0" noProof="0" dirty="0">
                <a:ln>
                  <a:noFill/>
                </a:ln>
                <a:solidFill>
                  <a:srgbClr val="BBE0E3"/>
                </a:solidFill>
                <a:effectLst/>
                <a:uLnTx/>
                <a:uFillTx/>
                <a:latin typeface="ＭＳ Ｐゴシック"/>
                <a:ea typeface="ＭＳ Ｐゴシック"/>
                <a:cs typeface="+mn-cs"/>
              </a:rPr>
              <a:t>,</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7,627</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億円</a:t>
            </a:r>
            <a:r>
              <a:rPr kumimoji="1" lang="en-US" altLang="ja-JP" sz="884" b="1" i="0" u="none" strike="noStrike" kern="1200" cap="none" spc="0" normalizeH="0" baseline="0" noProof="0" dirty="0">
                <a:ln>
                  <a:noFill/>
                </a:ln>
                <a:solidFill>
                  <a:prstClr val="black"/>
                </a:solidFill>
                <a:effectLst/>
                <a:uLnTx/>
                <a:uFillTx/>
                <a:latin typeface="ＭＳ Ｐゴシック"/>
                <a:ea typeface="ＭＳ Ｐゴシック"/>
                <a:cs typeface="+mn-cs"/>
              </a:rPr>
              <a:t>※</a:t>
            </a:r>
          </a:p>
          <a:p>
            <a:pPr marL="0" marR="0" lvl="0" indent="0" algn="l" defTabSz="898581" rtl="0" eaLnBrk="1" fontAlgn="base" latinLnBrk="0" hangingPunct="1">
              <a:lnSpc>
                <a:spcPct val="100000"/>
              </a:lnSpc>
              <a:spcBef>
                <a:spcPct val="0"/>
              </a:spcBef>
              <a:spcAft>
                <a:spcPct val="0"/>
              </a:spcAft>
              <a:buClrTx/>
              <a:buSzTx/>
              <a:buFontTx/>
              <a:buNone/>
              <a:tabLst/>
              <a:defRPr/>
            </a:pP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　　 令和３年度予算          ：　　　 </a:t>
            </a: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6,311</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億円</a:t>
            </a:r>
            <a:endParaRPr kumimoji="1" lang="en-US" altLang="ja-JP" sz="884"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898581" rtl="0" eaLnBrk="1" fontAlgn="base" latinLnBrk="0" hangingPunct="1">
              <a:lnSpc>
                <a:spcPct val="100000"/>
              </a:lnSpc>
              <a:spcBef>
                <a:spcPct val="0"/>
              </a:spcBef>
              <a:spcAft>
                <a:spcPct val="0"/>
              </a:spcAft>
              <a:buClrTx/>
              <a:buSzTx/>
              <a:buFontTx/>
              <a:buNone/>
              <a:tabLst/>
              <a:defRPr/>
            </a:pP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　　　令和４年度予算　 　　　：　　　 </a:t>
            </a: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5,817</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億円</a:t>
            </a:r>
            <a:endPar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898581" rtl="0" eaLnBrk="1" fontAlgn="base" latinLnBrk="0" hangingPunct="1">
              <a:lnSpc>
                <a:spcPct val="100000"/>
              </a:lnSpc>
              <a:spcBef>
                <a:spcPct val="0"/>
              </a:spcBef>
              <a:spcAft>
                <a:spcPct val="0"/>
              </a:spcAft>
              <a:buClrTx/>
              <a:buSzTx/>
              <a:buFontTx/>
              <a:buNone/>
              <a:tabLst/>
              <a:defRPr/>
            </a:pP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　　　令和５年度予算　 　　　：　　　 </a:t>
            </a: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5,492</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億円</a:t>
            </a:r>
            <a:endPar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898581" rtl="0" eaLnBrk="1" fontAlgn="base" latinLnBrk="0" hangingPunct="1">
              <a:lnSpc>
                <a:spcPct val="100000"/>
              </a:lnSpc>
              <a:spcBef>
                <a:spcPct val="0"/>
              </a:spcBef>
              <a:spcAft>
                <a:spcPct val="0"/>
              </a:spcAft>
              <a:buClrTx/>
              <a:buSzTx/>
              <a:buFontTx/>
              <a:buNone/>
              <a:tabLst/>
              <a:defRPr/>
            </a:pP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　　　令和６年度予算　 　　　：　　　 </a:t>
            </a: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5,065</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億円</a:t>
            </a:r>
            <a:endPar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403214"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089" b="1" i="0" u="none" strike="noStrike" kern="1200" cap="none" spc="0" normalizeH="0" baseline="0" noProof="0" dirty="0">
                <a:ln>
                  <a:noFill/>
                </a:ln>
                <a:solidFill>
                  <a:prstClr val="black"/>
                </a:solidFill>
                <a:effectLst/>
                <a:uLnTx/>
                <a:uFillTx/>
                <a:latin typeface="HGPｺﾞｼｯｸE" pitchFamily="50" charset="-128"/>
                <a:ea typeface="HGPｺﾞｼｯｸE" pitchFamily="50" charset="-128"/>
                <a:cs typeface="+mn-cs"/>
              </a:rPr>
              <a:t>　　　　　</a:t>
            </a:r>
            <a:endParaRPr kumimoji="1" lang="en-US" altLang="ja-JP" sz="1089" b="1" i="0" u="none" strike="noStrike" kern="1200" cap="none" spc="0" normalizeH="0" baseline="0" noProof="0" dirty="0">
              <a:ln>
                <a:noFill/>
              </a:ln>
              <a:solidFill>
                <a:prstClr val="black"/>
              </a:solidFill>
              <a:effectLst/>
              <a:uLnTx/>
              <a:uFillTx/>
              <a:latin typeface="HGPｺﾞｼｯｸE" pitchFamily="50" charset="-128"/>
              <a:ea typeface="HGPｺﾞｼｯｸE" pitchFamily="50" charset="-128"/>
              <a:cs typeface="+mn-cs"/>
            </a:endParaRPr>
          </a:p>
        </p:txBody>
      </p:sp>
      <p:sp>
        <p:nvSpPr>
          <p:cNvPr id="29" name="角丸四角形 36"/>
          <p:cNvSpPr/>
          <p:nvPr/>
        </p:nvSpPr>
        <p:spPr>
          <a:xfrm>
            <a:off x="6387454" y="3591639"/>
            <a:ext cx="3102260" cy="1411098"/>
          </a:xfrm>
          <a:prstGeom prst="roundRect">
            <a:avLst>
              <a:gd name="adj" fmla="val 11615"/>
            </a:avLst>
          </a:prstGeom>
          <a:solidFill>
            <a:srgbClr val="FFC000"/>
          </a:solidFill>
          <a:ln>
            <a:solidFill>
              <a:srgbClr val="FFC000"/>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2655" tIns="0" rIns="32655" bIns="0" rtlCol="0" anchor="t"/>
          <a:lstStyle/>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270" b="1" i="0" u="none" strike="noStrike" kern="1200" cap="none" spc="0" normalizeH="0" baseline="0" noProof="0" dirty="0">
                <a:ln>
                  <a:noFill/>
                </a:ln>
                <a:solidFill>
                  <a:sysClr val="windowText" lastClr="000000"/>
                </a:solidFill>
                <a:effectLst/>
                <a:uLnTx/>
                <a:uFillTx/>
                <a:latin typeface="HGPｺﾞｼｯｸE" panose="020B0900000000000000" pitchFamily="50" charset="-128"/>
                <a:ea typeface="HGPｺﾞｼｯｸE" panose="020B0900000000000000" pitchFamily="50" charset="-128"/>
                <a:cs typeface="+mn-cs"/>
              </a:rPr>
              <a:t>防災・安全交付金</a:t>
            </a:r>
            <a:endParaRPr kumimoji="1" lang="en-US" altLang="ja-JP" sz="1270" b="1" i="0" u="none" strike="noStrike" kern="1200" cap="none" spc="0" normalizeH="0" baseline="0" noProof="0" dirty="0">
              <a:ln>
                <a:noFill/>
              </a:ln>
              <a:solidFill>
                <a:sysClr val="windowText" lastClr="000000"/>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1089" b="1" i="0" u="none" strike="noStrike" kern="1200" cap="none" spc="0" normalizeH="0" baseline="0" noProof="0" dirty="0">
                <a:ln>
                  <a:noFill/>
                </a:ln>
                <a:solidFill>
                  <a:sysClr val="windowText" lastClr="000000"/>
                </a:solidFill>
                <a:effectLst/>
                <a:uLnTx/>
                <a:uFillTx/>
                <a:latin typeface="ＭＳ Ｐゴシック"/>
                <a:ea typeface="ＭＳ Ｐゴシック"/>
                <a:cs typeface="+mn-cs"/>
              </a:rPr>
              <a:t>（「命と暮らしを守るインフラ再構築」、「生活空</a:t>
            </a:r>
            <a:endParaRPr kumimoji="1" lang="en-US" altLang="ja-JP" sz="1089" b="1" i="0" u="none" strike="noStrike" kern="1200" cap="none" spc="0" normalizeH="0" baseline="0" noProof="0" dirty="0">
              <a:ln>
                <a:noFill/>
              </a:ln>
              <a:solidFill>
                <a:sysClr val="windowText" lastClr="000000"/>
              </a:solidFill>
              <a:effectLst/>
              <a:uLnTx/>
              <a:uFillTx/>
              <a:latin typeface="ＭＳ Ｐゴシック"/>
              <a:ea typeface="ＭＳ Ｐゴシック"/>
              <a:cs typeface="+mn-cs"/>
            </a:endParaRPr>
          </a:p>
          <a:p>
            <a:pPr marL="0" marR="0" lvl="0" indent="79204" algn="l" defTabSz="898581" rtl="0" eaLnBrk="1" fontAlgn="base" latinLnBrk="0" hangingPunct="1">
              <a:lnSpc>
                <a:spcPct val="100000"/>
              </a:lnSpc>
              <a:spcBef>
                <a:spcPct val="0"/>
              </a:spcBef>
              <a:spcAft>
                <a:spcPct val="0"/>
              </a:spcAft>
              <a:buClrTx/>
              <a:buSzTx/>
              <a:buFontTx/>
              <a:buNone/>
              <a:tabLst/>
              <a:defRPr/>
            </a:pPr>
            <a:r>
              <a:rPr kumimoji="1" lang="ja-JP" altLang="en-US" sz="1089" b="1" i="0" u="none" strike="noStrike" kern="1200" cap="none" spc="0" normalizeH="0" baseline="0" noProof="0" dirty="0">
                <a:ln>
                  <a:noFill/>
                </a:ln>
                <a:solidFill>
                  <a:sysClr val="windowText" lastClr="000000"/>
                </a:solidFill>
                <a:effectLst/>
                <a:uLnTx/>
                <a:uFillTx/>
                <a:latin typeface="ＭＳ Ｐゴシック"/>
                <a:ea typeface="ＭＳ Ｐゴシック"/>
                <a:cs typeface="+mn-cs"/>
              </a:rPr>
              <a:t>　 間の安全確保」  を集中的に支援）</a:t>
            </a:r>
            <a:endParaRPr kumimoji="1" lang="en-US" altLang="ja-JP" sz="1089" b="1" i="0" u="none" strike="noStrike" kern="1200" cap="none" spc="0" normalizeH="0" baseline="0" noProof="0" dirty="0">
              <a:ln>
                <a:noFill/>
              </a:ln>
              <a:solidFill>
                <a:sysClr val="windowText" lastClr="000000"/>
              </a:solidFill>
              <a:effectLst/>
              <a:uLnTx/>
              <a:uFillTx/>
              <a:latin typeface="ＭＳ Ｐゴシック"/>
              <a:ea typeface="ＭＳ Ｐゴシック"/>
              <a:cs typeface="+mn-cs"/>
            </a:endParaRPr>
          </a:p>
          <a:p>
            <a:pPr marL="0" marR="0" lvl="0" indent="79204" algn="l" defTabSz="898581" rtl="0" eaLnBrk="1" fontAlgn="base" latinLnBrk="0" hangingPunct="1">
              <a:lnSpc>
                <a:spcPct val="100000"/>
              </a:lnSpc>
              <a:spcBef>
                <a:spcPct val="0"/>
              </a:spcBef>
              <a:spcAft>
                <a:spcPct val="0"/>
              </a:spcAft>
              <a:buClrTx/>
              <a:buSzTx/>
              <a:buFontTx/>
              <a:buNone/>
              <a:tabLst/>
              <a:defRPr/>
            </a:pPr>
            <a:r>
              <a:rPr kumimoji="1" lang="ja-JP" altLang="en-US" sz="1089" b="1"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令和２年度予算　       </a:t>
            </a:r>
            <a:r>
              <a:rPr kumimoji="1" lang="en-US" altLang="ja-JP" sz="1091" b="1" i="0" u="none" strike="noStrike" kern="1200" cap="none" spc="0" normalizeH="0" baseline="0" noProof="0" dirty="0">
                <a:ln>
                  <a:noFill/>
                </a:ln>
                <a:solidFill>
                  <a:srgbClr val="FFC000"/>
                </a:solidFill>
                <a:effectLst/>
                <a:uLnTx/>
                <a:uFillTx/>
                <a:latin typeface="ＭＳ Ｐゴシック"/>
                <a:ea typeface="ＭＳ Ｐゴシック"/>
                <a:cs typeface="+mn-cs"/>
              </a:rPr>
              <a:t>,</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　１兆</a:t>
            </a:r>
            <a:r>
              <a:rPr kumimoji="1" lang="ja-JP" altLang="en-US" sz="983" b="1" i="0" u="none" strike="noStrike" kern="1200" cap="none" spc="0" normalizeH="0" baseline="0" noProof="0" dirty="0">
                <a:ln>
                  <a:noFill/>
                </a:ln>
                <a:solidFill>
                  <a:prstClr val="black"/>
                </a:solidFill>
                <a:effectLst/>
                <a:uLnTx/>
                <a:uFillTx/>
                <a:latin typeface="ＭＳ Ｐゴシック"/>
                <a:ea typeface="ＭＳ Ｐゴシック"/>
                <a:cs typeface="+mn-cs"/>
              </a:rPr>
              <a:t>  </a:t>
            </a:r>
            <a:r>
              <a:rPr kumimoji="1" lang="ja-JP" altLang="en-US" sz="983" b="1" i="0" u="none" strike="noStrike" kern="1200" cap="none" spc="0" normalizeH="0" baseline="0" noProof="0" dirty="0">
                <a:ln>
                  <a:noFill/>
                </a:ln>
                <a:solidFill>
                  <a:srgbClr val="FFC000"/>
                </a:solidFill>
                <a:effectLst/>
                <a:uLnTx/>
                <a:uFillTx/>
                <a:latin typeface="ＭＳ Ｐゴシック"/>
                <a:ea typeface="ＭＳ Ｐゴシック"/>
                <a:cs typeface="+mn-cs"/>
              </a:rPr>
              <a:t> </a:t>
            </a:r>
            <a:r>
              <a:rPr kumimoji="1" lang="en-US" altLang="ja-JP" sz="983" b="1" i="0" u="none" strike="noStrike" kern="1200" cap="none" spc="0" normalizeH="0" baseline="0" noProof="0" dirty="0">
                <a:ln>
                  <a:noFill/>
                </a:ln>
                <a:solidFill>
                  <a:srgbClr val="FFC000"/>
                </a:solidFill>
                <a:effectLst/>
                <a:uLnTx/>
                <a:uFillTx/>
                <a:latin typeface="ＭＳ Ｐゴシック"/>
                <a:ea typeface="ＭＳ Ｐゴシック"/>
                <a:cs typeface="+mn-cs"/>
              </a:rPr>
              <a:t>,</a:t>
            </a: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388</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億円</a:t>
            </a:r>
            <a:r>
              <a:rPr kumimoji="1" lang="en-US" altLang="ja-JP" sz="884" b="1" i="0" u="none" strike="noStrike" kern="1200" cap="none" spc="0" normalizeH="0" baseline="0" noProof="0" dirty="0">
                <a:ln>
                  <a:noFill/>
                </a:ln>
                <a:solidFill>
                  <a:prstClr val="black"/>
                </a:solidFill>
                <a:effectLst/>
                <a:uLnTx/>
                <a:uFillTx/>
                <a:latin typeface="ＭＳ Ｐゴシック"/>
                <a:ea typeface="ＭＳ Ｐゴシック"/>
                <a:cs typeface="+mn-cs"/>
              </a:rPr>
              <a:t>※</a:t>
            </a:r>
          </a:p>
          <a:p>
            <a:pPr marL="262086" marR="0" lvl="0" indent="0" algn="l" defTabSz="898581" rtl="0" eaLnBrk="1" fontAlgn="base" latinLnBrk="0" hangingPunct="1">
              <a:lnSpc>
                <a:spcPct val="100000"/>
              </a:lnSpc>
              <a:spcBef>
                <a:spcPct val="0"/>
              </a:spcBef>
              <a:spcAft>
                <a:spcPct val="0"/>
              </a:spcAft>
              <a:buClrTx/>
              <a:buSzTx/>
              <a:buFontTx/>
              <a:buNone/>
              <a:tabLst/>
              <a:defRPr/>
            </a:pP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令和３年度予算          ：　　　  </a:t>
            </a: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8,540</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億円</a:t>
            </a:r>
            <a:endParaRPr kumimoji="1" lang="en-US" altLang="ja-JP" sz="884"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262086" marR="0" lvl="0" indent="0" algn="l" defTabSz="898581" rtl="0" eaLnBrk="1" fontAlgn="base" latinLnBrk="0" hangingPunct="1">
              <a:lnSpc>
                <a:spcPct val="100000"/>
              </a:lnSpc>
              <a:spcBef>
                <a:spcPct val="0"/>
              </a:spcBef>
              <a:spcAft>
                <a:spcPct val="0"/>
              </a:spcAft>
              <a:buClrTx/>
              <a:buSzTx/>
              <a:buFontTx/>
              <a:buNone/>
              <a:tabLst/>
              <a:defRPr/>
            </a:pP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令和４年度予算　　　　 ：         </a:t>
            </a: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8,156</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億円　</a:t>
            </a:r>
            <a:endPar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262086" marR="0" lvl="0" indent="0" algn="l" defTabSz="898581" rtl="0" eaLnBrk="1" fontAlgn="base" latinLnBrk="0" hangingPunct="1">
              <a:lnSpc>
                <a:spcPct val="100000"/>
              </a:lnSpc>
              <a:spcBef>
                <a:spcPct val="0"/>
              </a:spcBef>
              <a:spcAft>
                <a:spcPct val="0"/>
              </a:spcAft>
              <a:buClrTx/>
              <a:buSzTx/>
              <a:buFontTx/>
              <a:buNone/>
              <a:tabLst/>
              <a:defRPr/>
            </a:pP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令和５年度予算　　　　 ：         </a:t>
            </a: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8,515</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億円　　令和６年度予算　　　　 ：         </a:t>
            </a:r>
            <a:r>
              <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rPr>
              <a:t>8,707</a:t>
            </a:r>
            <a:r>
              <a:rPr kumimoji="1" lang="ja-JP" altLang="en-US" sz="1091" b="1" i="0" u="none" strike="noStrike" kern="1200" cap="none" spc="0" normalizeH="0" baseline="0" noProof="0" dirty="0">
                <a:ln>
                  <a:noFill/>
                </a:ln>
                <a:solidFill>
                  <a:prstClr val="black"/>
                </a:solidFill>
                <a:effectLst/>
                <a:uLnTx/>
                <a:uFillTx/>
                <a:latin typeface="ＭＳ Ｐゴシック"/>
                <a:ea typeface="ＭＳ Ｐゴシック"/>
                <a:cs typeface="+mn-cs"/>
              </a:rPr>
              <a:t>億円　　　</a:t>
            </a:r>
            <a:endParaRPr kumimoji="1" lang="en-US" altLang="ja-JP" sz="1091"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403214" marR="0" lvl="0" indent="0" algn="ctr" defTabSz="898581" rtl="0" eaLnBrk="1" fontAlgn="base" latinLnBrk="0" hangingPunct="1">
              <a:lnSpc>
                <a:spcPct val="100000"/>
              </a:lnSpc>
              <a:spcBef>
                <a:spcPct val="0"/>
              </a:spcBef>
              <a:spcAft>
                <a:spcPct val="0"/>
              </a:spcAft>
              <a:buClrTx/>
              <a:buSzTx/>
              <a:buFontTx/>
              <a:buNone/>
              <a:tabLst/>
              <a:defRPr/>
            </a:pPr>
            <a:endParaRPr kumimoji="1" lang="en-US" altLang="ja-JP" sz="884"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403214" marR="0" lvl="0" indent="0" algn="ctr" defTabSz="898581" rtl="0" eaLnBrk="1" fontAlgn="base" latinLnBrk="0" hangingPunct="1">
              <a:lnSpc>
                <a:spcPct val="100000"/>
              </a:lnSpc>
              <a:spcBef>
                <a:spcPct val="0"/>
              </a:spcBef>
              <a:spcAft>
                <a:spcPct val="0"/>
              </a:spcAft>
              <a:buClrTx/>
              <a:buSzTx/>
              <a:buFontTx/>
              <a:buNone/>
              <a:tabLst/>
              <a:defRPr/>
            </a:pPr>
            <a:endParaRPr kumimoji="1" lang="en-US" altLang="ja-JP" sz="884"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403214" marR="0" lvl="0" indent="0" algn="ctr" defTabSz="898581" rtl="0" eaLnBrk="1" fontAlgn="base" latinLnBrk="0" hangingPunct="1">
              <a:lnSpc>
                <a:spcPct val="100000"/>
              </a:lnSpc>
              <a:spcBef>
                <a:spcPct val="0"/>
              </a:spcBef>
              <a:spcAft>
                <a:spcPct val="0"/>
              </a:spcAft>
              <a:buClrTx/>
              <a:buSzTx/>
              <a:buFontTx/>
              <a:buNone/>
              <a:tabLst/>
              <a:defRPr/>
            </a:pPr>
            <a:r>
              <a:rPr kumimoji="1" lang="ja-JP" altLang="en-US" sz="884" b="1" i="0" u="none" strike="noStrike" kern="1200" cap="none" spc="0" normalizeH="0" baseline="0" noProof="0" dirty="0">
                <a:ln>
                  <a:noFill/>
                </a:ln>
                <a:solidFill>
                  <a:prstClr val="black"/>
                </a:solidFill>
                <a:effectLst/>
                <a:uLnTx/>
                <a:uFillTx/>
                <a:latin typeface="ＭＳ Ｐゴシック"/>
                <a:ea typeface="ＭＳ Ｐゴシック"/>
                <a:cs typeface="+mn-cs"/>
              </a:rPr>
              <a:t>　</a:t>
            </a:r>
            <a:endParaRPr kumimoji="1" lang="en-US" altLang="ja-JP" sz="884"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30" name="正方形/長方形 12"/>
          <p:cNvSpPr/>
          <p:nvPr/>
        </p:nvSpPr>
        <p:spPr>
          <a:xfrm>
            <a:off x="5264829" y="3718488"/>
            <a:ext cx="96580" cy="215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8581" rtl="0" eaLnBrk="1" fontAlgn="base" latinLnBrk="0" hangingPunct="1">
              <a:lnSpc>
                <a:spcPct val="100000"/>
              </a:lnSpc>
              <a:spcBef>
                <a:spcPct val="0"/>
              </a:spcBef>
              <a:spcAft>
                <a:spcPct val="0"/>
              </a:spcAft>
              <a:buClrTx/>
              <a:buSzTx/>
              <a:buFontTx/>
              <a:buNone/>
              <a:tabLst/>
              <a:defRPr/>
            </a:pPr>
            <a:endParaRPr kumimoji="1" lang="ja-JP" altLang="en-US" sz="1769" b="1"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1" name="右矢印 68"/>
          <p:cNvSpPr/>
          <p:nvPr/>
        </p:nvSpPr>
        <p:spPr>
          <a:xfrm>
            <a:off x="5165562" y="3611944"/>
            <a:ext cx="661793" cy="617196"/>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8581" rtl="0" eaLnBrk="1" fontAlgn="base" latinLnBrk="0" hangingPunct="1">
              <a:lnSpc>
                <a:spcPct val="100000"/>
              </a:lnSpc>
              <a:spcBef>
                <a:spcPct val="0"/>
              </a:spcBef>
              <a:spcAft>
                <a:spcPct val="0"/>
              </a:spcAft>
              <a:buClrTx/>
              <a:buSzTx/>
              <a:buFontTx/>
              <a:buNone/>
              <a:tabLst/>
              <a:defRPr/>
            </a:pPr>
            <a:endParaRPr kumimoji="1" lang="ja-JP" altLang="en-US" sz="1769" b="0" i="0" u="none" strike="noStrike" kern="1200" cap="none" spc="0" normalizeH="0" baseline="0" noProof="0">
              <a:ln>
                <a:noFill/>
              </a:ln>
              <a:solidFill>
                <a:prstClr val="white"/>
              </a:solidFill>
              <a:effectLst/>
              <a:uLnTx/>
              <a:uFillTx/>
              <a:latin typeface="Arial"/>
              <a:ea typeface="ＭＳ Ｐゴシック"/>
              <a:cs typeface="+mn-cs"/>
            </a:endParaRPr>
          </a:p>
        </p:txBody>
      </p:sp>
      <p:sp>
        <p:nvSpPr>
          <p:cNvPr id="32" name="テキスト ボックス 38"/>
          <p:cNvSpPr txBox="1"/>
          <p:nvPr/>
        </p:nvSpPr>
        <p:spPr>
          <a:xfrm>
            <a:off x="6249144" y="5074934"/>
            <a:ext cx="3576603" cy="337657"/>
          </a:xfrm>
          <a:prstGeom prst="rect">
            <a:avLst/>
          </a:prstGeom>
          <a:noFill/>
        </p:spPr>
        <p:txBody>
          <a:bodyPr wrap="square" rtlCol="0">
            <a:spAutoFit/>
          </a:bodyPr>
          <a:lstStyle/>
          <a:p>
            <a:pPr marL="0" marR="0" lvl="0" indent="0" algn="l" defTabSz="898581" rtl="0" eaLnBrk="1" fontAlgn="base" latinLnBrk="0" hangingPunct="1">
              <a:lnSpc>
                <a:spcPct val="100000"/>
              </a:lnSpc>
              <a:spcBef>
                <a:spcPct val="0"/>
              </a:spcBef>
              <a:spcAft>
                <a:spcPct val="0"/>
              </a:spcAft>
              <a:buClrTx/>
              <a:buSzTx/>
              <a:buFontTx/>
              <a:buNone/>
              <a:tabLst/>
              <a:defRPr/>
            </a:pPr>
            <a:r>
              <a:rPr kumimoji="1" lang="en-US" altLang="ja-JP" sz="797" b="0" i="0" u="none" strike="noStrike" kern="1200" cap="none" spc="0" normalizeH="0" baseline="0" noProof="0" dirty="0">
                <a:ln>
                  <a:noFill/>
                </a:ln>
                <a:solidFill>
                  <a:srgbClr val="000000"/>
                </a:solidFill>
                <a:effectLst/>
                <a:uLnTx/>
                <a:uFillTx/>
                <a:latin typeface="Arial" charset="0"/>
                <a:ea typeface="ＭＳ Ｐゴシック" charset="-128"/>
                <a:cs typeface="+mn-cs"/>
              </a:rPr>
              <a:t>※</a:t>
            </a:r>
            <a:r>
              <a:rPr kumimoji="1" lang="ja-JP" altLang="en-US" sz="797" b="0" i="0" u="none" strike="noStrike" kern="1200" cap="none" spc="0" normalizeH="0" baseline="0" noProof="0" dirty="0">
                <a:ln>
                  <a:noFill/>
                </a:ln>
                <a:solidFill>
                  <a:srgbClr val="000000"/>
                </a:solidFill>
                <a:effectLst/>
                <a:uLnTx/>
                <a:uFillTx/>
                <a:latin typeface="Arial" charset="0"/>
                <a:ea typeface="ＭＳ Ｐゴシック" charset="-128"/>
                <a:cs typeface="+mn-cs"/>
              </a:rPr>
              <a:t>　令和２年度予算は臨時・特別の措置を含んでおり、金額は以下の通り。</a:t>
            </a:r>
            <a:endParaRPr kumimoji="1" lang="en-US" altLang="ja-JP" sz="797"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a:p>
            <a:pPr marL="0" marR="0" lvl="0" indent="0" algn="l" defTabSz="898581" rtl="0" eaLnBrk="1" fontAlgn="base" latinLnBrk="0" hangingPunct="1">
              <a:lnSpc>
                <a:spcPct val="100000"/>
              </a:lnSpc>
              <a:spcBef>
                <a:spcPct val="0"/>
              </a:spcBef>
              <a:spcAft>
                <a:spcPct val="0"/>
              </a:spcAft>
              <a:buClrTx/>
              <a:buSzTx/>
              <a:buFontTx/>
              <a:buNone/>
              <a:tabLst/>
              <a:defRPr/>
            </a:pPr>
            <a:r>
              <a:rPr kumimoji="1" lang="ja-JP" altLang="en-US" sz="797" b="0" i="0" u="none" strike="noStrike" kern="1200" cap="none" spc="0" normalizeH="0" baseline="0" noProof="0" dirty="0">
                <a:ln>
                  <a:noFill/>
                </a:ln>
                <a:solidFill>
                  <a:srgbClr val="000000"/>
                </a:solidFill>
                <a:effectLst/>
                <a:uLnTx/>
                <a:uFillTx/>
                <a:latin typeface="Arial" charset="0"/>
                <a:ea typeface="ＭＳ Ｐゴシック" charset="-128"/>
                <a:cs typeface="+mn-cs"/>
              </a:rPr>
              <a:t>　　　社会資本整備総合交付金：</a:t>
            </a:r>
            <a:r>
              <a:rPr kumimoji="1" lang="en-US" altLang="ja-JP" sz="797" b="0" i="0" u="none" strike="noStrike" kern="1200" cap="none" spc="0" normalizeH="0" baseline="0" noProof="0" dirty="0">
                <a:ln>
                  <a:noFill/>
                </a:ln>
                <a:solidFill>
                  <a:srgbClr val="000000"/>
                </a:solidFill>
                <a:effectLst/>
                <a:uLnTx/>
                <a:uFillTx/>
                <a:latin typeface="Arial" charset="0"/>
                <a:ea typeface="ＭＳ Ｐゴシック" charset="-128"/>
                <a:cs typeface="+mn-cs"/>
              </a:rPr>
              <a:t>349</a:t>
            </a:r>
            <a:r>
              <a:rPr kumimoji="1" lang="ja-JP" altLang="en-US" sz="797" b="0" i="0" u="none" strike="noStrike" kern="1200" cap="none" spc="0" normalizeH="0" baseline="0" noProof="0" dirty="0">
                <a:ln>
                  <a:noFill/>
                </a:ln>
                <a:solidFill>
                  <a:srgbClr val="000000"/>
                </a:solidFill>
                <a:effectLst/>
                <a:uLnTx/>
                <a:uFillTx/>
                <a:latin typeface="Arial" charset="0"/>
                <a:ea typeface="ＭＳ Ｐゴシック" charset="-128"/>
                <a:cs typeface="+mn-cs"/>
              </a:rPr>
              <a:t>億円、防災・安全交付金：</a:t>
            </a:r>
            <a:r>
              <a:rPr kumimoji="1" lang="en-US" altLang="ja-JP" sz="797" b="0" i="0" u="none" strike="noStrike" kern="1200" cap="none" spc="0" normalizeH="0" baseline="0" noProof="0" dirty="0">
                <a:ln>
                  <a:noFill/>
                </a:ln>
                <a:solidFill>
                  <a:srgbClr val="000000"/>
                </a:solidFill>
                <a:effectLst/>
                <a:uLnTx/>
                <a:uFillTx/>
                <a:latin typeface="Arial" charset="0"/>
                <a:ea typeface="ＭＳ Ｐゴシック" charset="-128"/>
                <a:cs typeface="+mn-cs"/>
              </a:rPr>
              <a:t>2,541</a:t>
            </a:r>
            <a:r>
              <a:rPr kumimoji="1" lang="ja-JP" altLang="en-US" sz="797" b="0" i="0" u="none" strike="noStrike" kern="1200" cap="none" spc="0" normalizeH="0" baseline="0" noProof="0" dirty="0">
                <a:ln>
                  <a:noFill/>
                </a:ln>
                <a:solidFill>
                  <a:srgbClr val="000000"/>
                </a:solidFill>
                <a:effectLst/>
                <a:uLnTx/>
                <a:uFillTx/>
                <a:latin typeface="Arial" charset="0"/>
                <a:ea typeface="ＭＳ Ｐゴシック" charset="-128"/>
                <a:cs typeface="+mn-cs"/>
              </a:rPr>
              <a:t>億円　</a:t>
            </a:r>
          </a:p>
        </p:txBody>
      </p:sp>
      <p:sp>
        <p:nvSpPr>
          <p:cNvPr id="34" name="スライド番号プレースホルダ 3"/>
          <p:cNvSpPr>
            <a:spLocks noGrp="1"/>
          </p:cNvSpPr>
          <p:nvPr>
            <p:ph type="sldNum" sz="quarter" idx="12"/>
          </p:nvPr>
        </p:nvSpPr>
        <p:spPr>
          <a:xfrm>
            <a:off x="7594600" y="6409134"/>
            <a:ext cx="2311400" cy="47625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518E2B-39EE-4E02-A823-412F5A909BB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60854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4" name="表 591"/>
          <p:cNvPicPr>
            <a:picLocks noChangeAspect="1"/>
          </p:cNvPicPr>
          <p:nvPr/>
        </p:nvPicPr>
        <p:blipFill>
          <a:blip r:embed="rId3"/>
          <a:stretch>
            <a:fillRect/>
          </a:stretch>
        </p:blipFill>
        <p:spPr>
          <a:xfrm>
            <a:off x="272480" y="2590627"/>
            <a:ext cx="6374376" cy="3867992"/>
          </a:xfrm>
          <a:prstGeom prst="rect">
            <a:avLst/>
          </a:prstGeom>
        </p:spPr>
      </p:pic>
      <p:sp>
        <p:nvSpPr>
          <p:cNvPr id="1715" name="角丸四角形 592"/>
          <p:cNvSpPr/>
          <p:nvPr/>
        </p:nvSpPr>
        <p:spPr>
          <a:xfrm>
            <a:off x="3024708" y="3504572"/>
            <a:ext cx="3543078" cy="2876537"/>
          </a:xfrm>
          <a:prstGeom prst="roundRect">
            <a:avLst>
              <a:gd name="adj" fmla="val 0"/>
            </a:avLst>
          </a:prstGeom>
          <a:noFill/>
          <a:ln w="9525" cap="flat" cmpd="sng" algn="ctr">
            <a:solidFill>
              <a:srgbClr val="FF0000"/>
            </a:solidFill>
            <a:prstDash val="solid"/>
          </a:ln>
          <a:effectLst/>
        </p:spPr>
        <p:txBody>
          <a:bodyPr lIns="32655" tIns="32655" rIns="0" bIns="32655" rtlCol="0" anchor="t"/>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26722" indent="-126722" defTabSz="872643" fontAlgn="auto">
              <a:spcBef>
                <a:spcPts val="0"/>
              </a:spcBef>
              <a:spcAft>
                <a:spcPts val="0"/>
              </a:spcAft>
              <a:defRPr/>
            </a:pPr>
            <a:endParaRPr kumimoji="0" lang="ja-JP" altLang="en-US" sz="816" kern="0" dirty="0">
              <a:solidFill>
                <a:sysClr val="windowText" lastClr="000000"/>
              </a:solidFill>
              <a:latin typeface="HGPｺﾞｼｯｸM" pitchFamily="50" charset="-128"/>
              <a:ea typeface="HGPｺﾞｼｯｸM" pitchFamily="50" charset="-128"/>
            </a:endParaRPr>
          </a:p>
        </p:txBody>
      </p:sp>
      <p:sp>
        <p:nvSpPr>
          <p:cNvPr id="1716" name="テキスト ボックス 593"/>
          <p:cNvSpPr txBox="1"/>
          <p:nvPr/>
        </p:nvSpPr>
        <p:spPr>
          <a:xfrm>
            <a:off x="6747258" y="2277107"/>
            <a:ext cx="2886261" cy="4181512"/>
          </a:xfrm>
          <a:prstGeom prst="rect">
            <a:avLst/>
          </a:prstGeom>
          <a:solidFill>
            <a:srgbClr val="FFFFFF"/>
          </a:solidFill>
          <a:ln w="19050" cap="flat" cmpd="sng" algn="ctr">
            <a:solidFill>
              <a:srgbClr val="C00000"/>
            </a:solidFill>
            <a:prstDash val="solid"/>
          </a:ln>
        </p:spPr>
        <p:txBody>
          <a:bodyPr vert="horz" wrap="square" lIns="65310" tIns="65310" rIns="32655" bIns="65310" rtlCol="0" anchor="t">
            <a:noAutofit/>
          </a:bodyP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61282" indent="-161282"/>
            <a:r>
              <a:rPr lang="ja-JP" altLang="en-US" sz="1451" dirty="0">
                <a:latin typeface=""/>
              </a:rPr>
              <a:t>○計画の目標実現のため基幹事業と一体となって、基幹事業の効果を一層高めるために必要な事業・事務</a:t>
            </a:r>
            <a:endParaRPr lang="en-US" altLang="ja-JP" sz="454" dirty="0">
              <a:latin typeface="+mn-ea"/>
            </a:endParaRPr>
          </a:p>
          <a:p>
            <a:pPr marL="161282" indent="-161282"/>
            <a:r>
              <a:rPr lang="ja-JP" altLang="en-US" sz="1451" dirty="0">
                <a:latin typeface=""/>
              </a:rPr>
              <a:t>○全体事業費の２割目途</a:t>
            </a:r>
            <a:endParaRPr lang="en-US" altLang="ja-JP" sz="1451" dirty="0">
              <a:latin typeface="+mn-ea"/>
            </a:endParaRPr>
          </a:p>
        </p:txBody>
      </p:sp>
      <p:sp>
        <p:nvSpPr>
          <p:cNvPr id="1718" name="テキスト ボックス 595"/>
          <p:cNvSpPr txBox="1"/>
          <p:nvPr/>
        </p:nvSpPr>
        <p:spPr>
          <a:xfrm>
            <a:off x="6780496" y="3505243"/>
            <a:ext cx="2752346" cy="1323463"/>
          </a:xfrm>
          <a:prstGeom prst="rect">
            <a:avLst/>
          </a:prstGeom>
          <a:noFill/>
          <a:ln w="9525" cap="flat" cmpd="sng" algn="ctr">
            <a:solidFill>
              <a:srgbClr val="0070C0"/>
            </a:solidFill>
            <a:prstDash val="solid"/>
          </a:ln>
        </p:spPr>
        <p:txBody>
          <a:bodyPr vert="horz" wrap="square" lIns="65310" tIns="32655" rIns="65310" bIns="32655" rtlCol="0" anchor="ctr">
            <a:noAutofit/>
          </a:bodyP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61282" indent="-161282"/>
            <a:r>
              <a:rPr lang="ja-JP" altLang="en-US" sz="1089" dirty="0">
                <a:latin typeface="HGPｺﾞｼｯｸE" pitchFamily="50" charset="-128"/>
                <a:ea typeface="HGPｺﾞｼｯｸE" pitchFamily="50" charset="-128"/>
              </a:rPr>
              <a:t>（社会資本整備総合交付金の例）</a:t>
            </a:r>
            <a:endParaRPr lang="en-US" altLang="ja-JP" sz="1089" dirty="0">
              <a:latin typeface="HGPｺﾞｼｯｸE" pitchFamily="50" charset="-128"/>
              <a:ea typeface="HGPｺﾞｼｯｸE" pitchFamily="50" charset="-128"/>
            </a:endParaRPr>
          </a:p>
          <a:p>
            <a:pPr marL="161282" indent="-161282"/>
            <a:r>
              <a:rPr lang="ja-JP" altLang="en-US" sz="1089" dirty="0">
                <a:latin typeface="HGPｺﾞｼｯｸM" pitchFamily="50" charset="-128"/>
                <a:ea typeface="HGPｺﾞｼｯｸM" pitchFamily="50" charset="-128"/>
              </a:rPr>
              <a:t>・アーケードモールの設置・撤去　　</a:t>
            </a:r>
            <a:endParaRPr lang="en-US" altLang="ja-JP" sz="1089" dirty="0">
              <a:latin typeface="HGPｺﾞｼｯｸM" pitchFamily="50" charset="-128"/>
              <a:ea typeface="HGPｺﾞｼｯｸM" pitchFamily="50" charset="-128"/>
            </a:endParaRPr>
          </a:p>
          <a:p>
            <a:pPr marL="161282" indent="-161282"/>
            <a:r>
              <a:rPr lang="ja-JP" altLang="en-US" sz="1089" dirty="0">
                <a:latin typeface="HGPｺﾞｼｯｸM" pitchFamily="50" charset="-128"/>
                <a:ea typeface="HGPｺﾞｼｯｸM" pitchFamily="50" charset="-128"/>
              </a:rPr>
              <a:t>・観光案内情報板の整備　　</a:t>
            </a:r>
            <a:endParaRPr lang="en-US" altLang="ja-JP" sz="1089" dirty="0">
              <a:latin typeface="HGPｺﾞｼｯｸM" pitchFamily="50" charset="-128"/>
              <a:ea typeface="HGPｺﾞｼｯｸM" pitchFamily="50" charset="-128"/>
            </a:endParaRPr>
          </a:p>
          <a:p>
            <a:pPr marL="79202" indent="-79202"/>
            <a:r>
              <a:rPr lang="ja-JP" altLang="en-US" sz="1089" dirty="0">
                <a:latin typeface="HGPｺﾞｼｯｸM" pitchFamily="50" charset="-128"/>
                <a:ea typeface="HGPｺﾞｼｯｸM" pitchFamily="50" charset="-128"/>
              </a:rPr>
              <a:t>・社会実験（レンタサイクル、</a:t>
            </a:r>
            <a:endParaRPr lang="en-US" altLang="ja-JP" sz="1089" dirty="0">
              <a:latin typeface="HGPｺﾞｼｯｸM" pitchFamily="50" charset="-128"/>
              <a:ea typeface="HGPｺﾞｼｯｸM" pitchFamily="50" charset="-128"/>
            </a:endParaRPr>
          </a:p>
          <a:p>
            <a:pPr marL="79202" indent="-79202"/>
            <a:r>
              <a:rPr lang="ja-JP" altLang="en-US" sz="1089" dirty="0">
                <a:latin typeface="HGPｺﾞｼｯｸM" pitchFamily="50" charset="-128"/>
                <a:ea typeface="HGPｺﾞｼｯｸM" pitchFamily="50" charset="-128"/>
              </a:rPr>
              <a:t>　道路の歩行者優先化等）　</a:t>
            </a:r>
            <a:endParaRPr lang="en-US" altLang="ja-JP" sz="1089" dirty="0">
              <a:solidFill>
                <a:schemeClr val="tx1"/>
              </a:solidFill>
              <a:latin typeface="HGPｺﾞｼｯｸM" pitchFamily="50" charset="-128"/>
              <a:ea typeface="HGPｺﾞｼｯｸM" pitchFamily="50" charset="-128"/>
            </a:endParaRPr>
          </a:p>
          <a:p>
            <a:pPr marL="161282" indent="-161282"/>
            <a:r>
              <a:rPr lang="ja-JP" altLang="en-US" sz="1089" dirty="0">
                <a:latin typeface="HGPｺﾞｼｯｸM" pitchFamily="50" charset="-128"/>
                <a:ea typeface="HGPｺﾞｼｯｸM" pitchFamily="50" charset="-128"/>
              </a:rPr>
              <a:t>・計画検討・策定（景観計画、</a:t>
            </a:r>
            <a:endParaRPr lang="en-US" altLang="ja-JP" sz="1089" dirty="0">
              <a:solidFill>
                <a:schemeClr val="tx1"/>
              </a:solidFill>
              <a:latin typeface="HGPｺﾞｼｯｸM" pitchFamily="50" charset="-128"/>
              <a:ea typeface="HGPｺﾞｼｯｸM" pitchFamily="50" charset="-128"/>
            </a:endParaRPr>
          </a:p>
          <a:p>
            <a:pPr marL="161282" indent="-161282"/>
            <a:r>
              <a:rPr lang="ja-JP" altLang="en-US" sz="1089" dirty="0">
                <a:latin typeface="HGPｺﾞｼｯｸM" pitchFamily="50" charset="-128"/>
                <a:ea typeface="HGPｺﾞｼｯｸM" pitchFamily="50" charset="-128"/>
              </a:rPr>
              <a:t>　住生活基本計画等）</a:t>
            </a:r>
            <a:endParaRPr lang="en-US" altLang="ja-JP" sz="1089" dirty="0">
              <a:solidFill>
                <a:schemeClr val="tx1"/>
              </a:solidFill>
              <a:latin typeface="HGPｺﾞｼｯｸM" pitchFamily="50" charset="-128"/>
              <a:ea typeface="HGPｺﾞｼｯｸM" pitchFamily="50" charset="-128"/>
            </a:endParaRPr>
          </a:p>
        </p:txBody>
      </p:sp>
      <p:sp>
        <p:nvSpPr>
          <p:cNvPr id="1719" name="AutoShape 596"/>
          <p:cNvSpPr>
            <a:spLocks noChangeArrowheads="1"/>
          </p:cNvSpPr>
          <p:nvPr/>
        </p:nvSpPr>
        <p:spPr>
          <a:xfrm>
            <a:off x="5421750" y="708308"/>
            <a:ext cx="2843619" cy="992500"/>
          </a:xfrm>
          <a:prstGeom prst="roundRect">
            <a:avLst>
              <a:gd name="adj" fmla="val 0"/>
            </a:avLst>
          </a:prstGeom>
          <a:solidFill>
            <a:srgbClr val="FFFFFF">
              <a:lumMod val="95000"/>
            </a:srgbClr>
          </a:solidFill>
          <a:ln w="19050" cap="flat" cmpd="sng" algn="ctr">
            <a:solidFill>
              <a:srgbClr val="2D2D8A">
                <a:shade val="95000"/>
                <a:satMod val="105000"/>
              </a:srgbClr>
            </a:solidFill>
            <a:prstDash val="solid"/>
            <a:headEnd/>
            <a:tailEnd/>
          </a:ln>
          <a:effectLst>
            <a:outerShdw blurRad="40000" dist="20000" dir="5400000" rotWithShape="0">
              <a:srgbClr val="000000">
                <a:alpha val="38000"/>
              </a:srgbClr>
            </a:outerShdw>
          </a:effectLst>
        </p:spPr>
        <p:txBody>
          <a:bodyPr lIns="48983" tIns="9797" rIns="48983" bIns="9797" anchor="ct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dirty="0">
                <a:solidFill>
                  <a:srgbClr val="000000"/>
                </a:solidFill>
                <a:latin typeface="Arial"/>
                <a:ea typeface="ＤＨＰ特太ゴシック体" pitchFamily="2" charset="-128"/>
              </a:rPr>
              <a:t>整 備 計 画 に 掲 げ </a:t>
            </a:r>
            <a:r>
              <a:rPr lang="ja-JP" altLang="en-US" dirty="0" err="1">
                <a:solidFill>
                  <a:srgbClr val="000000"/>
                </a:solidFill>
                <a:latin typeface="Arial"/>
                <a:ea typeface="ＤＨＰ特太ゴシック体" pitchFamily="2" charset="-128"/>
              </a:rPr>
              <a:t>る</a:t>
            </a:r>
            <a:endParaRPr lang="en-US" altLang="ja-JP" dirty="0">
              <a:solidFill>
                <a:schemeClr val="tx1"/>
              </a:solidFill>
              <a:ea typeface="ＤＨＰ特太ゴシック体" pitchFamily="2" charset="-128"/>
            </a:endParaRPr>
          </a:p>
          <a:p>
            <a:pPr algn="ctr"/>
            <a:r>
              <a:rPr lang="ja-JP" altLang="en-US" dirty="0">
                <a:solidFill>
                  <a:srgbClr val="000000"/>
                </a:solidFill>
                <a:latin typeface="Arial"/>
                <a:ea typeface="ＤＨＰ特太ゴシック体" pitchFamily="2" charset="-128"/>
              </a:rPr>
              <a:t> 政 策 目 標 の 達 成</a:t>
            </a:r>
            <a:endParaRPr lang="en-US" altLang="ja-JP" dirty="0">
              <a:solidFill>
                <a:schemeClr val="tx1"/>
              </a:solidFill>
              <a:ea typeface="ＤＨＰ特太ゴシック体" pitchFamily="2" charset="-128"/>
            </a:endParaRPr>
          </a:p>
          <a:p>
            <a:pPr algn="ctr"/>
            <a:r>
              <a:rPr lang="ja-JP" altLang="en-US" dirty="0">
                <a:solidFill>
                  <a:srgbClr val="000000"/>
                </a:solidFill>
                <a:latin typeface="Arial"/>
                <a:ea typeface="ＤＨＰ特太ゴシック体" pitchFamily="2" charset="-128"/>
              </a:rPr>
              <a:t>（成果指標で事後評価）</a:t>
            </a:r>
            <a:endParaRPr lang="ja-JP" altLang="en-US" dirty="0">
              <a:solidFill>
                <a:schemeClr val="tx1"/>
              </a:solidFill>
              <a:ea typeface="ＤＨＰ特太ゴシック体" pitchFamily="2" charset="-128"/>
            </a:endParaRPr>
          </a:p>
        </p:txBody>
      </p:sp>
      <p:sp>
        <p:nvSpPr>
          <p:cNvPr id="1720" name="AutoShape 597"/>
          <p:cNvSpPr>
            <a:spLocks noChangeArrowheads="1"/>
          </p:cNvSpPr>
          <p:nvPr/>
        </p:nvSpPr>
        <p:spPr>
          <a:xfrm>
            <a:off x="1473285" y="723604"/>
            <a:ext cx="2990571" cy="264666"/>
          </a:xfrm>
          <a:prstGeom prst="roundRect">
            <a:avLst>
              <a:gd name="adj" fmla="val 16667"/>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tileRect/>
          </a:gradFill>
          <a:ln w="19050" cap="flat" cmpd="sng" algn="ctr">
            <a:solidFill>
              <a:srgbClr val="2D2D8A">
                <a:shade val="95000"/>
                <a:satMod val="105000"/>
              </a:srgbClr>
            </a:solidFill>
            <a:prstDash val="solid"/>
            <a:headEnd/>
            <a:tailEnd/>
          </a:ln>
          <a:effectLst>
            <a:outerShdw blurRad="40000" dist="23000" dir="5400000" rotWithShape="0">
              <a:srgbClr val="000000">
                <a:alpha val="35000"/>
              </a:srgbClr>
            </a:outerShdw>
          </a:effectLst>
        </p:spPr>
        <p:txBody>
          <a:bodyPr tIns="9797" bIns="9797" anchor="ctr"/>
          <a:lstStyle>
            <a:defPPr>
              <a:defRPr lang="ja-JP">
                <a:solidFill>
                  <a:srgbClr val="FFFFFF"/>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sz="1451" dirty="0">
                <a:solidFill>
                  <a:srgbClr val="FFFFFF"/>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住宅・社会資本の整備</a:t>
            </a:r>
            <a:endParaRPr lang="ja-JP" altLang="en-US" sz="1451" dirty="0">
              <a:solidFill>
                <a:schemeClr val="bg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721" name="右矢印 598"/>
          <p:cNvSpPr/>
          <p:nvPr/>
        </p:nvSpPr>
        <p:spPr>
          <a:xfrm>
            <a:off x="4596880" y="855958"/>
            <a:ext cx="731018" cy="661669"/>
          </a:xfrm>
          <a:prstGeom prst="rightArrow">
            <a:avLst/>
          </a:prstGeom>
          <a:solidFill>
            <a:srgbClr val="FFFFFF"/>
          </a:solidFill>
          <a:ln w="25400" cap="flat" cmpd="sng" algn="ctr">
            <a:solidFill>
              <a:srgbClr val="000000"/>
            </a:solidFill>
            <a:prstDash val="solid"/>
          </a:ln>
        </p:spPr>
        <p:txBody>
          <a:bodyPr rtlCol="0" anchor="ct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endParaRPr kumimoji="1" lang="ja-JP" altLang="en-US"/>
          </a:p>
        </p:txBody>
      </p:sp>
      <p:sp>
        <p:nvSpPr>
          <p:cNvPr id="1722" name="加算記号 599"/>
          <p:cNvSpPr/>
          <p:nvPr/>
        </p:nvSpPr>
        <p:spPr>
          <a:xfrm>
            <a:off x="2802427" y="1021381"/>
            <a:ext cx="332282" cy="330831"/>
          </a:xfrm>
          <a:prstGeom prst="mathPlus">
            <a:avLst/>
          </a:prstGeom>
          <a:solidFill>
            <a:srgbClr val="FFFFFF">
              <a:lumMod val="75000"/>
            </a:srgbClr>
          </a:solidFill>
          <a:ln w="25400" cap="flat" cmpd="sng" algn="ctr">
            <a:solidFill>
              <a:srgbClr val="FFFFFF">
                <a:lumMod val="50000"/>
              </a:srgbClr>
            </a:solidFill>
            <a:prstDash val="solid"/>
          </a:ln>
        </p:spPr>
        <p:txBody>
          <a:bodyPr rtlCol="0" anchor="ctr"/>
          <a:lstStyle>
            <a:defPPr>
              <a:defRPr lang="ja-JP">
                <a:solidFill>
                  <a:srgbClr val="FFFFFF"/>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endParaRPr kumimoji="1" lang="ja-JP" altLang="en-US"/>
          </a:p>
        </p:txBody>
      </p:sp>
      <p:sp>
        <p:nvSpPr>
          <p:cNvPr id="1723" name="AutoShape 600"/>
          <p:cNvSpPr>
            <a:spLocks noChangeArrowheads="1"/>
          </p:cNvSpPr>
          <p:nvPr/>
        </p:nvSpPr>
        <p:spPr>
          <a:xfrm>
            <a:off x="272480" y="1917047"/>
            <a:ext cx="6374377" cy="297976"/>
          </a:xfrm>
          <a:prstGeom prst="roundRect">
            <a:avLst>
              <a:gd name="adj" fmla="val 16667"/>
            </a:avLst>
          </a:prstGeom>
          <a:gradFill rotWithShape="1">
            <a:gsLst>
              <a:gs pos="0">
                <a:srgbClr val="2D2D8A">
                  <a:shade val="51000"/>
                  <a:satMod val="130000"/>
                </a:srgbClr>
              </a:gs>
              <a:gs pos="80000">
                <a:srgbClr val="2D2D8A">
                  <a:shade val="93000"/>
                  <a:satMod val="130000"/>
                </a:srgbClr>
              </a:gs>
              <a:gs pos="100000">
                <a:srgbClr val="2D2D8A">
                  <a:shade val="94000"/>
                  <a:satMod val="135000"/>
                </a:srgbClr>
              </a:gs>
            </a:gsLst>
            <a:lin ang="16200000" scaled="0"/>
            <a:tileRect/>
          </a:gradFill>
          <a:ln w="19050" cap="flat" cmpd="sng" algn="ctr">
            <a:solidFill>
              <a:srgbClr val="2D2D8A">
                <a:shade val="95000"/>
                <a:satMod val="105000"/>
              </a:srgbClr>
            </a:solidFill>
            <a:prstDash val="solid"/>
            <a:headEnd/>
            <a:tailEnd/>
          </a:ln>
          <a:effectLst>
            <a:outerShdw blurRad="40000" dist="23000" dir="5400000" rotWithShape="0">
              <a:srgbClr val="000000">
                <a:alpha val="35000"/>
              </a:srgbClr>
            </a:outerShdw>
          </a:effectLst>
        </p:spPr>
        <p:txBody>
          <a:bodyPr tIns="9797" bIns="9797" anchor="ctr"/>
          <a:lstStyle>
            <a:defPPr>
              <a:defRPr lang="ja-JP">
                <a:solidFill>
                  <a:srgbClr val="FFFFFF"/>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sz="1451" dirty="0">
                <a:solidFill>
                  <a:srgbClr val="FFFFFF"/>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住宅・社会資本の整備</a:t>
            </a:r>
            <a:endParaRPr lang="ja-JP" altLang="en-US" sz="1451" dirty="0">
              <a:solidFill>
                <a:schemeClr val="bg1"/>
              </a:solidFill>
              <a:effectLst>
                <a:outerShdw blurRad="38100" dist="38100" dir="2700000" algn="tl">
                  <a:srgbClr val="000000">
                    <a:alpha val="43137"/>
                  </a:srgbClr>
                </a:outerShdw>
              </a:effectLst>
              <a:latin typeface="HGP創英角ｺﾞｼｯｸUB" pitchFamily="50" charset="-128"/>
              <a:ea typeface="HGP創英角ｺﾞｼｯｸUB" pitchFamily="50" charset="-128"/>
            </a:endParaRPr>
          </a:p>
        </p:txBody>
      </p:sp>
      <p:sp>
        <p:nvSpPr>
          <p:cNvPr id="1724" name="テキスト ボックス 601"/>
          <p:cNvSpPr txBox="1"/>
          <p:nvPr/>
        </p:nvSpPr>
        <p:spPr>
          <a:xfrm>
            <a:off x="6793691" y="4882040"/>
            <a:ext cx="2739151" cy="1499069"/>
          </a:xfrm>
          <a:prstGeom prst="rect">
            <a:avLst/>
          </a:prstGeom>
          <a:noFill/>
          <a:ln w="9525" cap="flat" cmpd="sng" algn="ctr">
            <a:solidFill>
              <a:srgbClr val="FF3300"/>
            </a:solidFill>
            <a:prstDash val="solid"/>
          </a:ln>
        </p:spPr>
        <p:txBody>
          <a:bodyPr vert="horz" wrap="square" lIns="65310" tIns="65310" rIns="65310" bIns="65310" rtlCol="0" anchor="t">
            <a:noAutofit/>
          </a:bodyP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61282" indent="-161282"/>
            <a:r>
              <a:rPr lang="ja-JP" altLang="en-US" sz="1089" dirty="0">
                <a:latin typeface="HGPｺﾞｼｯｸE" pitchFamily="50" charset="-128"/>
                <a:ea typeface="HGPｺﾞｼｯｸE" pitchFamily="50" charset="-128"/>
              </a:rPr>
              <a:t>（防災・安全交付金の例）</a:t>
            </a:r>
            <a:endParaRPr lang="en-US" altLang="ja-JP" sz="1089" dirty="0">
              <a:latin typeface="HGPｺﾞｼｯｸE" pitchFamily="50" charset="-128"/>
              <a:ea typeface="HGPｺﾞｼｯｸE" pitchFamily="50" charset="-128"/>
            </a:endParaRPr>
          </a:p>
        </p:txBody>
      </p:sp>
      <p:pic>
        <p:nvPicPr>
          <p:cNvPr id="1725" name="Picture 602" descr="suibou1"/>
          <p:cNvPicPr>
            <a:picLocks noChangeAspect="1" noChangeArrowheads="1"/>
          </p:cNvPicPr>
          <p:nvPr/>
        </p:nvPicPr>
        <p:blipFill>
          <a:blip r:embed="rId4"/>
          <a:stretch>
            <a:fillRect/>
          </a:stretch>
        </p:blipFill>
        <p:spPr>
          <a:xfrm>
            <a:off x="8802306" y="5826802"/>
            <a:ext cx="610293" cy="482518"/>
          </a:xfrm>
          <a:prstGeom prst="rect">
            <a:avLst/>
          </a:prstGeom>
          <a:noFill/>
          <a:ln w="9525">
            <a:noFill/>
            <a:miter lim="800000"/>
            <a:headEnd/>
            <a:tailEnd/>
          </a:ln>
        </p:spPr>
      </p:pic>
      <p:pic>
        <p:nvPicPr>
          <p:cNvPr id="1726" name="Picture 603" descr="W:\104河川計画係\河川事業概要2007\2206.jpg"/>
          <p:cNvPicPr>
            <a:picLocks noChangeAspect="1" noChangeArrowheads="1"/>
          </p:cNvPicPr>
          <p:nvPr/>
        </p:nvPicPr>
        <p:blipFill>
          <a:blip r:embed="rId5"/>
          <a:stretch>
            <a:fillRect/>
          </a:stretch>
        </p:blipFill>
        <p:spPr>
          <a:xfrm>
            <a:off x="8791059" y="5195144"/>
            <a:ext cx="608527" cy="466104"/>
          </a:xfrm>
          <a:prstGeom prst="rect">
            <a:avLst/>
          </a:prstGeom>
          <a:noFill/>
        </p:spPr>
      </p:pic>
      <p:grpSp>
        <p:nvGrpSpPr>
          <p:cNvPr id="1727" name="グループ化 604"/>
          <p:cNvGrpSpPr/>
          <p:nvPr/>
        </p:nvGrpSpPr>
        <p:grpSpPr>
          <a:xfrm>
            <a:off x="4236973" y="5098033"/>
            <a:ext cx="1038774" cy="769654"/>
            <a:chOff x="677793" y="284313"/>
            <a:chExt cx="193620" cy="181019"/>
          </a:xfrm>
        </p:grpSpPr>
        <p:pic>
          <p:nvPicPr>
            <p:cNvPr id="1728" name="図 55" descr="0714矢部川映像①-2065_25_45-45_85_85.m2ts.m2t_000598264.jpg"/>
            <p:cNvPicPr>
              <a:picLocks noChangeAspect="1"/>
            </p:cNvPicPr>
            <p:nvPr/>
          </p:nvPicPr>
          <p:blipFill>
            <a:blip r:embed="rId6"/>
            <a:stretch>
              <a:fillRect/>
            </a:stretch>
          </p:blipFill>
          <p:spPr>
            <a:xfrm>
              <a:off x="677793" y="284313"/>
              <a:ext cx="193620" cy="181019"/>
            </a:xfrm>
            <a:prstGeom prst="rect">
              <a:avLst/>
            </a:prstGeom>
            <a:noFill/>
            <a:ln w="9525">
              <a:noFill/>
              <a:miter lim="800000"/>
              <a:headEnd/>
              <a:tailEnd/>
            </a:ln>
          </p:spPr>
        </p:pic>
        <p:sp>
          <p:nvSpPr>
            <p:cNvPr id="1729" name="円/楕円 56"/>
            <p:cNvSpPr/>
            <p:nvPr/>
          </p:nvSpPr>
          <p:spPr>
            <a:xfrm>
              <a:off x="770780" y="374813"/>
              <a:ext cx="26600" cy="18415"/>
            </a:xfrm>
            <a:prstGeom prst="ellipse">
              <a:avLst/>
            </a:prstGeom>
            <a:noFill/>
            <a:ln w="9525" cap="flat" cmpd="sng" algn="ctr">
              <a:solidFill>
                <a:sysClr val="window" lastClr="FFFFFF"/>
              </a:solidFill>
              <a:prstDash val="solid"/>
            </a:ln>
            <a:effectLst/>
          </p:spPr>
          <p:txBody>
            <a:bodyPr rtlCol="0"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defTabSz="872643" fontAlgn="auto">
                <a:spcBef>
                  <a:spcPts val="0"/>
                </a:spcBef>
                <a:spcAft>
                  <a:spcPts val="0"/>
                </a:spcAft>
                <a:defRPr/>
              </a:pPr>
              <a:endParaRPr kumimoji="0" lang="ja-JP" altLang="en-US" sz="1451" kern="0">
                <a:solidFill>
                  <a:prstClr val="white"/>
                </a:solidFill>
                <a:latin typeface="Calibri"/>
                <a:ea typeface="ＭＳ Ｐゴシック"/>
              </a:endParaRPr>
            </a:p>
          </p:txBody>
        </p:sp>
        <p:sp>
          <p:nvSpPr>
            <p:cNvPr id="1730" name="Text Box 16"/>
            <p:cNvSpPr txBox="1">
              <a:spLocks noChangeArrowheads="1"/>
            </p:cNvSpPr>
            <p:nvPr/>
          </p:nvSpPr>
          <p:spPr>
            <a:xfrm>
              <a:off x="727476" y="329067"/>
              <a:ext cx="106491" cy="33944"/>
            </a:xfrm>
            <a:prstGeom prst="rect">
              <a:avLst/>
            </a:prstGeom>
            <a:noFill/>
            <a:ln w="12700" algn="ctr">
              <a:noFill/>
              <a:miter lim="800000"/>
              <a:headEnd/>
              <a:tailEnd/>
            </a:ln>
          </p:spPr>
          <p:txBody>
            <a:bodyPr wrap="none" lIns="0" tIns="0" rIns="0" bIns="0">
              <a:no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defTabSz="872643" fontAlgn="auto">
                <a:spcBef>
                  <a:spcPct val="50000"/>
                </a:spcBef>
                <a:spcAft>
                  <a:spcPts val="0"/>
                </a:spcAft>
                <a:defRPr/>
              </a:pPr>
              <a:r>
                <a:rPr kumimoji="0" lang="ja-JP" altLang="en-US" sz="726" kern="0" dirty="0">
                  <a:solidFill>
                    <a:prstClr val="white"/>
                  </a:solidFill>
                  <a:latin typeface=""/>
                  <a:ea typeface=""/>
                </a:rPr>
                <a:t>堤防決壊</a:t>
              </a:r>
              <a:endParaRPr kumimoji="0" lang="ja-JP" altLang="en-US" sz="726" kern="0" dirty="0">
                <a:solidFill>
                  <a:prstClr val="white"/>
                </a:solidFill>
                <a:latin typeface="+mn-ea"/>
                <a:ea typeface="+mn-ea"/>
              </a:endParaRPr>
            </a:p>
          </p:txBody>
        </p:sp>
      </p:grpSp>
      <p:sp>
        <p:nvSpPr>
          <p:cNvPr id="1731" name="正方形/長方形 608"/>
          <p:cNvSpPr/>
          <p:nvPr/>
        </p:nvSpPr>
        <p:spPr>
          <a:xfrm>
            <a:off x="8645300" y="4957320"/>
            <a:ext cx="1130212" cy="202425"/>
          </a:xfrm>
          <a:prstGeom prst="rect">
            <a:avLst/>
          </a:prstGeom>
          <a:noFill/>
          <a:ln w="25400" cap="flat" cmpd="sng" algn="ctr">
            <a:noFill/>
            <a:prstDash val="solid"/>
          </a:ln>
          <a:effectLst/>
        </p:spPr>
        <p:txBody>
          <a:bodyPr wrap="none" lIns="32655" rIns="32655" rtlCol="0"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defTabSz="829452" fontAlgn="auto">
              <a:spcBef>
                <a:spcPts val="0"/>
              </a:spcBef>
              <a:spcAft>
                <a:spcPts val="0"/>
              </a:spcAft>
              <a:defRPr/>
            </a:pPr>
            <a:r>
              <a:rPr lang="ja-JP" altLang="en-US" sz="816" kern="0" dirty="0">
                <a:solidFill>
                  <a:sysClr val="windowText" lastClr="000000"/>
                </a:solidFill>
                <a:latin typeface="HGPｺﾞｼｯｸM" pitchFamily="50" charset="-128"/>
                <a:ea typeface="HGPｺﾞｼｯｸM" pitchFamily="50" charset="-128"/>
              </a:rPr>
              <a:t>例）ハザードマップ</a:t>
            </a:r>
            <a:endParaRPr lang="en-US" altLang="ja-JP" sz="816" kern="0" dirty="0">
              <a:solidFill>
                <a:sysClr val="windowText" lastClr="000000"/>
              </a:solidFill>
              <a:latin typeface="HGPｺﾞｼｯｸM" pitchFamily="50" charset="-128"/>
              <a:ea typeface="HGPｺﾞｼｯｸM" pitchFamily="50" charset="-128"/>
            </a:endParaRPr>
          </a:p>
          <a:p>
            <a:pPr defTabSz="829452" fontAlgn="auto">
              <a:spcBef>
                <a:spcPts val="0"/>
              </a:spcBef>
              <a:spcAft>
                <a:spcPts val="0"/>
              </a:spcAft>
              <a:defRPr/>
            </a:pPr>
            <a:r>
              <a:rPr lang="ja-JP" altLang="en-US" sz="816" kern="0" dirty="0">
                <a:solidFill>
                  <a:sysClr val="windowText" lastClr="000000"/>
                </a:solidFill>
                <a:latin typeface="HGPｺﾞｼｯｸM" pitchFamily="50" charset="-128"/>
                <a:ea typeface="HGPｺﾞｼｯｸM" pitchFamily="50" charset="-128"/>
              </a:rPr>
              <a:t>　　の作成・活用</a:t>
            </a:r>
          </a:p>
        </p:txBody>
      </p:sp>
      <p:sp>
        <p:nvSpPr>
          <p:cNvPr id="1732" name="正方形/長方形 609"/>
          <p:cNvSpPr/>
          <p:nvPr/>
        </p:nvSpPr>
        <p:spPr>
          <a:xfrm>
            <a:off x="8512333" y="5690790"/>
            <a:ext cx="664639" cy="132338"/>
          </a:xfrm>
          <a:prstGeom prst="rect">
            <a:avLst/>
          </a:prstGeom>
          <a:noFill/>
          <a:ln w="25400" cap="flat" cmpd="sng" algn="ctr">
            <a:noFill/>
            <a:prstDash val="solid"/>
          </a:ln>
          <a:effectLst/>
        </p:spPr>
        <p:txBody>
          <a:bodyPr wrap="none" lIns="32655" rIns="32655" rtlCol="0"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defTabSz="829452" fontAlgn="auto">
              <a:spcBef>
                <a:spcPts val="0"/>
              </a:spcBef>
              <a:spcAft>
                <a:spcPts val="0"/>
              </a:spcAft>
              <a:defRPr/>
            </a:pPr>
            <a:r>
              <a:rPr lang="ja-JP" altLang="en-US" sz="816" kern="0" dirty="0">
                <a:solidFill>
                  <a:sysClr val="windowText" lastClr="000000"/>
                </a:solidFill>
                <a:latin typeface="HGPｺﾞｼｯｸM" pitchFamily="50" charset="-128"/>
                <a:ea typeface="HGPｺﾞｼｯｸM" pitchFamily="50" charset="-128"/>
              </a:rPr>
              <a:t>例）防災訓練の実施</a:t>
            </a:r>
          </a:p>
        </p:txBody>
      </p:sp>
      <p:sp>
        <p:nvSpPr>
          <p:cNvPr id="1733" name="AutoShape 610"/>
          <p:cNvSpPr>
            <a:spLocks noChangeArrowheads="1"/>
          </p:cNvSpPr>
          <p:nvPr/>
        </p:nvSpPr>
        <p:spPr>
          <a:xfrm>
            <a:off x="6747259" y="1916832"/>
            <a:ext cx="2886260" cy="297968"/>
          </a:xfrm>
          <a:prstGeom prst="roundRect">
            <a:avLst>
              <a:gd name="adj" fmla="val 0"/>
            </a:avLst>
          </a:prstGeom>
          <a:gradFill rotWithShape="1">
            <a:gsLst>
              <a:gs pos="0">
                <a:srgbClr val="FF0000"/>
              </a:gs>
              <a:gs pos="50000">
                <a:srgbClr val="FF3300">
                  <a:alpha val="50000"/>
                </a:srgbClr>
              </a:gs>
              <a:gs pos="100000">
                <a:srgbClr val="FF0000">
                  <a:alpha val="5000"/>
                </a:srgbClr>
              </a:gs>
            </a:gsLst>
            <a:lin ang="16200000" scaled="0"/>
            <a:tileRect/>
          </a:gradFill>
          <a:ln w="19050" cap="flat" cmpd="sng" algn="ctr">
            <a:solidFill>
              <a:srgbClr val="C00000"/>
            </a:solidFill>
            <a:prstDash val="solid"/>
            <a:headEnd/>
            <a:tailEnd/>
          </a:ln>
          <a:effectLst>
            <a:outerShdw blurRad="40000" dist="23000" dir="5400000" rotWithShape="0">
              <a:srgbClr val="000000">
                <a:alpha val="35000"/>
              </a:srgbClr>
            </a:outerShdw>
          </a:effectLst>
        </p:spPr>
        <p:txBody>
          <a:bodyPr tIns="9797" bIns="9797" anchor="ctr"/>
          <a:lstStyle>
            <a:defPPr>
              <a:defRPr lang="ja-JP">
                <a:solidFill>
                  <a:srgbClr val="FFFFFF"/>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sz="1451" dirty="0">
                <a:solidFill>
                  <a:srgbClr val="FFFFFF"/>
                </a:solidFill>
                <a:latin typeface="HGP創英角ｺﾞｼｯｸUB" pitchFamily="50" charset="-128"/>
                <a:ea typeface="HGP創英角ｺﾞｼｯｸUB" pitchFamily="50" charset="-128"/>
              </a:rPr>
              <a:t>効果促進事業</a:t>
            </a:r>
            <a:endParaRPr lang="ja-JP" altLang="en-US" sz="1451" dirty="0">
              <a:solidFill>
                <a:schemeClr val="bg1"/>
              </a:solidFill>
              <a:latin typeface="HGP創英角ｺﾞｼｯｸUB" pitchFamily="50" charset="-128"/>
              <a:ea typeface="HGP創英角ｺﾞｼｯｸUB" pitchFamily="50" charset="-128"/>
            </a:endParaRPr>
          </a:p>
        </p:txBody>
      </p:sp>
      <p:sp>
        <p:nvSpPr>
          <p:cNvPr id="1734" name="AutoShape 611"/>
          <p:cNvSpPr>
            <a:spLocks noChangeArrowheads="1"/>
          </p:cNvSpPr>
          <p:nvPr/>
        </p:nvSpPr>
        <p:spPr>
          <a:xfrm>
            <a:off x="272480" y="2273159"/>
            <a:ext cx="6374383" cy="280434"/>
          </a:xfrm>
          <a:prstGeom prst="roundRect">
            <a:avLst>
              <a:gd name="adj" fmla="val 0"/>
            </a:avLst>
          </a:prstGeom>
          <a:solidFill>
            <a:srgbClr val="00B0F0"/>
          </a:solidFill>
          <a:ln w="19050" cap="flat" cmpd="sng" algn="ctr">
            <a:solidFill>
              <a:srgbClr val="0070C0"/>
            </a:solidFill>
            <a:prstDash val="solid"/>
            <a:headEnd/>
            <a:tailEnd/>
          </a:ln>
          <a:effectLst>
            <a:outerShdw blurRad="40000" dist="20000" dir="5400000" rotWithShape="0">
              <a:srgbClr val="000000">
                <a:alpha val="38000"/>
              </a:srgbClr>
            </a:outerShdw>
          </a:effectLst>
        </p:spPr>
        <p:txBody>
          <a:bodyPr tIns="9797" bIns="9797" anchor="ct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sz="1451" dirty="0">
                <a:solidFill>
                  <a:srgbClr val="FFFFFF"/>
                </a:solidFill>
                <a:latin typeface="HGP創英角ｺﾞｼｯｸUB" pitchFamily="50" charset="-128"/>
                <a:ea typeface="HGP創英角ｺﾞｼｯｸUB" pitchFamily="50" charset="-128"/>
              </a:rPr>
              <a:t>基幹事業</a:t>
            </a:r>
            <a:endParaRPr lang="ja-JP" altLang="en-US" sz="1451" dirty="0">
              <a:solidFill>
                <a:schemeClr val="bg1"/>
              </a:solidFill>
              <a:latin typeface="HGP創英角ｺﾞｼｯｸUB" pitchFamily="50" charset="-128"/>
              <a:ea typeface="HGP創英角ｺﾞｼｯｸUB" pitchFamily="50" charset="-128"/>
            </a:endParaRPr>
          </a:p>
        </p:txBody>
      </p:sp>
      <p:sp>
        <p:nvSpPr>
          <p:cNvPr id="1735" name="AutoShape 612"/>
          <p:cNvSpPr>
            <a:spLocks noChangeArrowheads="1"/>
          </p:cNvSpPr>
          <p:nvPr/>
        </p:nvSpPr>
        <p:spPr>
          <a:xfrm>
            <a:off x="1473285" y="1385323"/>
            <a:ext cx="2990571" cy="264658"/>
          </a:xfrm>
          <a:prstGeom prst="roundRect">
            <a:avLst>
              <a:gd name="adj" fmla="val 0"/>
            </a:avLst>
          </a:prstGeom>
          <a:gradFill rotWithShape="1">
            <a:gsLst>
              <a:gs pos="0">
                <a:srgbClr val="FF0000"/>
              </a:gs>
              <a:gs pos="50000">
                <a:srgbClr val="FF3300">
                  <a:alpha val="50000"/>
                </a:srgbClr>
              </a:gs>
              <a:gs pos="100000">
                <a:srgbClr val="FF0000">
                  <a:alpha val="5000"/>
                </a:srgbClr>
              </a:gs>
            </a:gsLst>
            <a:lin ang="16200000" scaled="0"/>
            <a:tileRect/>
          </a:gradFill>
          <a:ln w="19050" cap="flat" cmpd="sng" algn="ctr">
            <a:solidFill>
              <a:srgbClr val="C00000"/>
            </a:solidFill>
            <a:prstDash val="solid"/>
            <a:headEnd/>
            <a:tailEnd/>
          </a:ln>
          <a:effectLst>
            <a:outerShdw blurRad="40000" dist="23000" dir="5400000" rotWithShape="0">
              <a:srgbClr val="000000">
                <a:alpha val="35000"/>
              </a:srgbClr>
            </a:outerShdw>
          </a:effectLst>
        </p:spPr>
        <p:txBody>
          <a:bodyPr tIns="9797" bIns="9797" anchor="ctr"/>
          <a:lstStyle>
            <a:defPPr>
              <a:defRPr lang="ja-JP">
                <a:solidFill>
                  <a:srgbClr val="FFFFFF"/>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gn="ctr"/>
            <a:r>
              <a:rPr lang="ja-JP" altLang="en-US" sz="1451" dirty="0">
                <a:solidFill>
                  <a:srgbClr val="FFFFFF"/>
                </a:solidFill>
                <a:latin typeface="HGP創英角ｺﾞｼｯｸUB" pitchFamily="50" charset="-128"/>
                <a:ea typeface="HGP創英角ｺﾞｼｯｸUB" pitchFamily="50" charset="-128"/>
              </a:rPr>
              <a:t>効果促進事業</a:t>
            </a:r>
            <a:endParaRPr lang="ja-JP" altLang="en-US" sz="1451" dirty="0">
              <a:solidFill>
                <a:schemeClr val="bg1"/>
              </a:solidFill>
              <a:latin typeface="HGP創英角ｺﾞｼｯｸUB" pitchFamily="50" charset="-128"/>
              <a:ea typeface="HGP創英角ｺﾞｼｯｸUB" pitchFamily="50" charset="-128"/>
            </a:endParaRPr>
          </a:p>
        </p:txBody>
      </p:sp>
      <p:sp>
        <p:nvSpPr>
          <p:cNvPr id="1736" name="正方形/長方形 613"/>
          <p:cNvSpPr/>
          <p:nvPr/>
        </p:nvSpPr>
        <p:spPr>
          <a:xfrm>
            <a:off x="6722475" y="5082101"/>
            <a:ext cx="1979434" cy="1097993"/>
          </a:xfrm>
          <a:prstGeom prst="rect">
            <a:avLst/>
          </a:prstGeom>
        </p:spPr>
        <p:txBody>
          <a:bodyPr wrap="square">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63361" indent="-63361">
              <a:tabLst>
                <a:tab pos="80641" algn="l"/>
              </a:tabLst>
            </a:pPr>
            <a:r>
              <a:rPr lang="ja-JP" altLang="en-US" sz="1089" dirty="0">
                <a:latin typeface="HGPｺﾞｼｯｸM" pitchFamily="50" charset="-128"/>
                <a:ea typeface="HGPｺﾞｼｯｸM" pitchFamily="50" charset="-128"/>
              </a:rPr>
              <a:t>・ハザードマップの作成・活用</a:t>
            </a:r>
            <a:endParaRPr lang="en-US" altLang="ja-JP" sz="1089" dirty="0">
              <a:latin typeface="HGPｺﾞｼｯｸM" pitchFamily="50" charset="-128"/>
              <a:ea typeface="HGPｺﾞｼｯｸM" pitchFamily="50" charset="-128"/>
            </a:endParaRPr>
          </a:p>
          <a:p>
            <a:pPr marL="63361" indent="-63361">
              <a:tabLst>
                <a:tab pos="80641" algn="l"/>
              </a:tabLst>
            </a:pPr>
            <a:r>
              <a:rPr lang="ja-JP" altLang="en-US" sz="1089" dirty="0">
                <a:latin typeface="HGPｺﾞｼｯｸM" pitchFamily="50" charset="-128"/>
                <a:ea typeface="HGPｺﾞｼｯｸM" pitchFamily="50" charset="-128"/>
              </a:rPr>
              <a:t>・防災教育、防災訓練の実施</a:t>
            </a:r>
            <a:endParaRPr lang="en-US" altLang="ja-JP" sz="1089" dirty="0">
              <a:latin typeface="HGPｺﾞｼｯｸM" pitchFamily="50" charset="-128"/>
              <a:ea typeface="HGPｺﾞｼｯｸM" pitchFamily="50" charset="-128"/>
            </a:endParaRPr>
          </a:p>
          <a:p>
            <a:pPr marL="63361" indent="-63361">
              <a:tabLst>
                <a:tab pos="80641" algn="l"/>
              </a:tabLst>
            </a:pPr>
            <a:r>
              <a:rPr lang="ja-JP" altLang="en-US" sz="1089" dirty="0">
                <a:latin typeface="HGPｺﾞｼｯｸM" pitchFamily="50" charset="-128"/>
                <a:ea typeface="HGPｺﾞｼｯｸM" pitchFamily="50" charset="-128"/>
              </a:rPr>
              <a:t>・災害時のための資機材整備</a:t>
            </a:r>
            <a:endParaRPr lang="en-US" altLang="ja-JP" sz="1089" dirty="0">
              <a:solidFill>
                <a:schemeClr val="tx1"/>
              </a:solidFill>
              <a:latin typeface="HGPｺﾞｼｯｸM" pitchFamily="50" charset="-128"/>
              <a:ea typeface="HGPｺﾞｼｯｸM" pitchFamily="50" charset="-128"/>
            </a:endParaRPr>
          </a:p>
          <a:p>
            <a:pPr marL="63361" indent="-63361">
              <a:tabLst>
                <a:tab pos="80641" algn="l"/>
              </a:tabLst>
            </a:pPr>
            <a:r>
              <a:rPr lang="ja-JP" altLang="en-US" sz="1089" dirty="0">
                <a:latin typeface="HGPｺﾞｼｯｸM" pitchFamily="50" charset="-128"/>
                <a:ea typeface="HGPｺﾞｼｯｸM" pitchFamily="50" charset="-128"/>
              </a:rPr>
              <a:t>　（マンホールトイレ、可搬式</a:t>
            </a:r>
            <a:endParaRPr lang="en-US" altLang="ja-JP" sz="1089" dirty="0">
              <a:solidFill>
                <a:schemeClr val="tx1"/>
              </a:solidFill>
              <a:latin typeface="HGPｺﾞｼｯｸM" pitchFamily="50" charset="-128"/>
              <a:ea typeface="HGPｺﾞｼｯｸM" pitchFamily="50" charset="-128"/>
            </a:endParaRPr>
          </a:p>
          <a:p>
            <a:pPr marL="63361" indent="-63361">
              <a:tabLst>
                <a:tab pos="80641" algn="l"/>
              </a:tabLst>
            </a:pPr>
            <a:r>
              <a:rPr lang="ja-JP" altLang="en-US" sz="1089" dirty="0">
                <a:latin typeface="HGPｺﾞｼｯｸM" pitchFamily="50" charset="-128"/>
                <a:ea typeface="HGPｺﾞｼｯｸM" pitchFamily="50" charset="-128"/>
              </a:rPr>
              <a:t>　ポンプ等）</a:t>
            </a:r>
            <a:endParaRPr lang="en-US" altLang="ja-JP" sz="1089" dirty="0">
              <a:solidFill>
                <a:schemeClr val="tx1"/>
              </a:solidFill>
              <a:latin typeface="HGPｺﾞｼｯｸM" pitchFamily="50" charset="-128"/>
              <a:ea typeface="HGPｺﾞｼｯｸM" pitchFamily="50" charset="-128"/>
            </a:endParaRPr>
          </a:p>
          <a:p>
            <a:pPr marL="63361" indent="-63361">
              <a:tabLst>
                <a:tab pos="80641" algn="l"/>
              </a:tabLst>
            </a:pPr>
            <a:r>
              <a:rPr lang="ja-JP" altLang="en-US" sz="1089" dirty="0">
                <a:latin typeface="HGPｺﾞｼｯｸM" pitchFamily="50" charset="-128"/>
                <a:ea typeface="HGPｺﾞｼｯｸM" pitchFamily="50" charset="-128"/>
              </a:rPr>
              <a:t>・遊具の修繕</a:t>
            </a:r>
            <a:endParaRPr lang="en-US" altLang="ja-JP" sz="1089" dirty="0">
              <a:solidFill>
                <a:schemeClr val="tx1"/>
              </a:solidFill>
              <a:latin typeface="HGPｺﾞｼｯｸM" pitchFamily="50" charset="-128"/>
              <a:ea typeface="HGPｺﾞｼｯｸM" pitchFamily="50" charset="-128"/>
            </a:endParaRPr>
          </a:p>
        </p:txBody>
      </p:sp>
      <p:sp>
        <p:nvSpPr>
          <p:cNvPr id="1737" name="テキスト ボックス 614"/>
          <p:cNvSpPr txBox="1"/>
          <p:nvPr/>
        </p:nvSpPr>
        <p:spPr>
          <a:xfrm>
            <a:off x="704958" y="2642799"/>
            <a:ext cx="5678689" cy="861774"/>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a:lnSpc>
                <a:spcPts val="1996"/>
              </a:lnSpc>
              <a:tabLst>
                <a:tab pos="1301779" algn="l"/>
              </a:tabLst>
            </a:pPr>
            <a:r>
              <a:rPr lang="ja-JP" altLang="en-US" b="1" dirty="0">
                <a:latin typeface="ＭＳ ゴシック"/>
                <a:ea typeface="ＭＳ ゴシック"/>
              </a:rPr>
              <a:t>○ 道路　　○ 港湾　　○ 河川　　  ○ 砂防　　</a:t>
            </a:r>
            <a:endParaRPr lang="en-US" altLang="ja-JP" b="1" dirty="0">
              <a:latin typeface="ＭＳ ゴシック"/>
              <a:ea typeface="ＭＳ ゴシック"/>
            </a:endParaRPr>
          </a:p>
          <a:p>
            <a:pPr>
              <a:lnSpc>
                <a:spcPts val="1996"/>
              </a:lnSpc>
              <a:tabLst>
                <a:tab pos="1301779" algn="l"/>
              </a:tabLst>
            </a:pPr>
            <a:r>
              <a:rPr lang="ja-JP" altLang="en-US" b="1" dirty="0">
                <a:latin typeface="ＭＳ ゴシック"/>
                <a:ea typeface="ＭＳ ゴシック"/>
              </a:rPr>
              <a:t>○ 下水道　○ 海岸    ○ 都市公園　○ 市街地　 　</a:t>
            </a:r>
            <a:endParaRPr lang="en-US" altLang="ja-JP" b="1" dirty="0">
              <a:latin typeface="ＭＳ ゴシック"/>
              <a:ea typeface="ＭＳ ゴシック"/>
            </a:endParaRPr>
          </a:p>
          <a:p>
            <a:pPr>
              <a:lnSpc>
                <a:spcPts val="1996"/>
              </a:lnSpc>
              <a:tabLst>
                <a:tab pos="1301779" algn="l"/>
              </a:tabLst>
            </a:pPr>
            <a:r>
              <a:rPr lang="ja-JP" altLang="en-US" b="1" dirty="0">
                <a:latin typeface="ＭＳ ゴシック"/>
                <a:ea typeface="ＭＳ ゴシック"/>
              </a:rPr>
              <a:t>○ 住宅　　○ 住環境整備</a:t>
            </a:r>
            <a:r>
              <a:rPr lang="ja-JP" altLang="en-US" b="1" dirty="0"/>
              <a:t> </a:t>
            </a:r>
            <a:r>
              <a:rPr lang="ja-JP" altLang="en-US" sz="1270" dirty="0"/>
              <a:t>等</a:t>
            </a:r>
            <a:r>
              <a:rPr lang="ja-JP" altLang="en-US" dirty="0"/>
              <a:t>　　　　　　　　　　</a:t>
            </a:r>
            <a:endParaRPr kumimoji="1" lang="ja-JP" altLang="en-US" dirty="0"/>
          </a:p>
        </p:txBody>
      </p:sp>
      <p:sp>
        <p:nvSpPr>
          <p:cNvPr id="1738" name="テキスト ボックス 615"/>
          <p:cNvSpPr txBox="1"/>
          <p:nvPr/>
        </p:nvSpPr>
        <p:spPr>
          <a:xfrm>
            <a:off x="2978857" y="3554753"/>
            <a:ext cx="3035560" cy="259943"/>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r>
              <a:rPr lang="ja-JP" altLang="en-US" sz="1089" dirty="0">
                <a:latin typeface="HGPｺﾞｼｯｸE" panose="020B0900000000000000" pitchFamily="50" charset="-128"/>
                <a:ea typeface="HGPｺﾞｼｯｸE" panose="020B0900000000000000" pitchFamily="50" charset="-128"/>
              </a:rPr>
              <a:t>（防災・安全交付金の例）</a:t>
            </a:r>
          </a:p>
        </p:txBody>
      </p:sp>
      <p:sp>
        <p:nvSpPr>
          <p:cNvPr id="1740" name="テキスト ボックス 617"/>
          <p:cNvSpPr txBox="1"/>
          <p:nvPr/>
        </p:nvSpPr>
        <p:spPr>
          <a:xfrm>
            <a:off x="353168" y="3504573"/>
            <a:ext cx="2613102" cy="2876537"/>
          </a:xfrm>
          <a:prstGeom prst="rect">
            <a:avLst/>
          </a:prstGeom>
          <a:noFill/>
          <a:ln w="9525" cap="flat" cmpd="sng" algn="ctr">
            <a:solidFill>
              <a:srgbClr val="0070C0"/>
            </a:solidFill>
            <a:prstDash val="solid"/>
          </a:ln>
        </p:spPr>
        <p:txBody>
          <a:bodyPr vert="horz" wrap="square" lIns="65310" tIns="32655" rIns="65310" bIns="32655" rtlCol="0" anchor="ctr">
            <a:noAutofit/>
          </a:bodyPr>
          <a:lstStyle>
            <a:defPPr>
              <a:defRPr lang="ja-JP">
                <a:solidFill>
                  <a:srgbClr val="000000"/>
                </a:solidFill>
                <a:latin typeface="Arial"/>
              </a:defRPr>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61282" indent="-161282"/>
            <a:endParaRPr lang="en-US" altLang="ja-JP" sz="1089" dirty="0">
              <a:latin typeface="HGPｺﾞｼｯｸE" pitchFamily="50" charset="-128"/>
              <a:ea typeface="HGPｺﾞｼｯｸE" pitchFamily="50" charset="-128"/>
            </a:endParaRPr>
          </a:p>
        </p:txBody>
      </p:sp>
      <p:sp>
        <p:nvSpPr>
          <p:cNvPr id="1741" name="テキスト ボックス 618"/>
          <p:cNvSpPr txBox="1"/>
          <p:nvPr/>
        </p:nvSpPr>
        <p:spPr>
          <a:xfrm>
            <a:off x="307078" y="3552378"/>
            <a:ext cx="3035560" cy="259943"/>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r>
              <a:rPr lang="ja-JP" altLang="en-US" sz="1089" dirty="0">
                <a:latin typeface="HGPｺﾞｼｯｸE" panose="020B0900000000000000" pitchFamily="50" charset="-128"/>
                <a:ea typeface="HGPｺﾞｼｯｸE" panose="020B0900000000000000" pitchFamily="50" charset="-128"/>
              </a:rPr>
              <a:t>（社会資本整備総合交付金の例）</a:t>
            </a:r>
          </a:p>
        </p:txBody>
      </p:sp>
      <p:sp>
        <p:nvSpPr>
          <p:cNvPr id="1743" name="テキスト ボックス 620"/>
          <p:cNvSpPr txBox="1"/>
          <p:nvPr/>
        </p:nvSpPr>
        <p:spPr>
          <a:xfrm>
            <a:off x="276091" y="3864580"/>
            <a:ext cx="3183515" cy="496996"/>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26722" indent="-126722" defTabSz="872643" fontAlgn="auto">
              <a:spcBef>
                <a:spcPts val="0"/>
              </a:spcBef>
              <a:spcAft>
                <a:spcPts val="0"/>
              </a:spcAft>
              <a:defRPr/>
            </a:pPr>
            <a:r>
              <a:rPr lang="ja-JP" altLang="en-US" sz="998" b="1" dirty="0">
                <a:latin typeface="HGPｺﾞｼｯｸM" panose="020B0600000000000000" pitchFamily="50" charset="-128"/>
                <a:ea typeface="HGPｺﾞｼｯｸM" panose="020B0600000000000000" pitchFamily="50" charset="-128"/>
              </a:rPr>
              <a:t>・産業・観光振興等による活力ある地域の形成</a:t>
            </a:r>
            <a:endParaRPr lang="en-US" altLang="ja-JP" sz="998" b="1" dirty="0">
              <a:latin typeface="HGPｺﾞｼｯｸM" panose="020B0600000000000000" pitchFamily="50" charset="-128"/>
              <a:ea typeface="HGPｺﾞｼｯｸM" panose="020B0600000000000000" pitchFamily="50" charset="-128"/>
            </a:endParaRPr>
          </a:p>
          <a:p>
            <a:pPr marL="126722" indent="-126722" defTabSz="872643" fontAlgn="auto">
              <a:spcBef>
                <a:spcPts val="0"/>
              </a:spcBef>
              <a:spcAft>
                <a:spcPts val="0"/>
              </a:spcAft>
              <a:defRPr/>
            </a:pPr>
            <a:r>
              <a:rPr lang="ja-JP" altLang="en-US" sz="816" dirty="0">
                <a:latin typeface="HGPｺﾞｼｯｸM" panose="020B0600000000000000" pitchFamily="50" charset="-128"/>
                <a:ea typeface="HGPｺﾞｼｯｸM" panose="020B0600000000000000" pitchFamily="50" charset="-128"/>
              </a:rPr>
              <a:t>　例）</a:t>
            </a:r>
            <a:r>
              <a:rPr lang="ja-JP" altLang="en-US" sz="816" dirty="0">
                <a:latin typeface="HGPｺﾞｼｯｸM" panose="020B0600000000000000" pitchFamily="50" charset="-128"/>
                <a:ea typeface="HGPｺﾞｼｯｸM" panose="020B0600000000000000" pitchFamily="50" charset="-128"/>
                <a:cs typeface="Times New Roman" pitchFamily="18" charset="0"/>
              </a:rPr>
              <a:t>都市公園の整備　　　　　　　例）港</a:t>
            </a:r>
            <a:r>
              <a:rPr lang="ja-JP" altLang="en-US" sz="816" dirty="0">
                <a:solidFill>
                  <a:schemeClr val="tx1"/>
                </a:solidFill>
                <a:latin typeface="HGPｺﾞｼｯｸM" panose="020B0600000000000000" pitchFamily="50" charset="-128"/>
                <a:ea typeface="HGPｺﾞｼｯｸM" panose="020B0600000000000000" pitchFamily="50" charset="-128"/>
                <a:cs typeface="Times New Roman" pitchFamily="18" charset="0"/>
              </a:rPr>
              <a:t>湾施設</a:t>
            </a:r>
            <a:r>
              <a:rPr lang="ja-JP" altLang="en-US" sz="816" dirty="0">
                <a:latin typeface="HGPｺﾞｼｯｸM" panose="020B0600000000000000" pitchFamily="50" charset="-128"/>
                <a:ea typeface="HGPｺﾞｼｯｸM" panose="020B0600000000000000" pitchFamily="50" charset="-128"/>
                <a:cs typeface="Times New Roman" pitchFamily="18" charset="0"/>
              </a:rPr>
              <a:t>の整備</a:t>
            </a:r>
            <a:endParaRPr lang="en-US" altLang="ja-JP" sz="816" dirty="0">
              <a:latin typeface="HGPｺﾞｼｯｸM" panose="020B0600000000000000" pitchFamily="50" charset="-128"/>
              <a:ea typeface="HGPｺﾞｼｯｸM" panose="020B0600000000000000" pitchFamily="50" charset="-128"/>
              <a:cs typeface="Times New Roman" pitchFamily="18" charset="0"/>
            </a:endParaRPr>
          </a:p>
          <a:p>
            <a:endParaRPr lang="ja-JP" altLang="en-US" sz="816" dirty="0">
              <a:latin typeface="HGPｺﾞｼｯｸM" panose="020B0600000000000000" pitchFamily="50" charset="-128"/>
              <a:ea typeface="HGPｺﾞｼｯｸM" panose="020B0600000000000000" pitchFamily="50" charset="-128"/>
            </a:endParaRPr>
          </a:p>
        </p:txBody>
      </p:sp>
      <p:pic>
        <p:nvPicPr>
          <p:cNvPr id="1744" name="Picture 621" descr="http://www.pref.aomori.lg.jp/soshiki/kendo/toshikei/img/ouyoukouen1_0.jpg"/>
          <p:cNvPicPr>
            <a:picLocks noChangeAspect="1" noChangeArrowheads="1"/>
          </p:cNvPicPr>
          <p:nvPr/>
        </p:nvPicPr>
        <p:blipFill>
          <a:blip r:embed="rId7"/>
          <a:srcRect l="22049" r="6424" b="33502"/>
          <a:stretch>
            <a:fillRect/>
          </a:stretch>
        </p:blipFill>
        <p:spPr>
          <a:xfrm>
            <a:off x="426547" y="4292009"/>
            <a:ext cx="1004103" cy="656908"/>
          </a:xfrm>
          <a:prstGeom prst="rect">
            <a:avLst/>
          </a:prstGeom>
          <a:noFill/>
        </p:spPr>
      </p:pic>
      <p:sp>
        <p:nvSpPr>
          <p:cNvPr id="1745" name="テキスト ボックス 622"/>
          <p:cNvSpPr txBox="1"/>
          <p:nvPr/>
        </p:nvSpPr>
        <p:spPr>
          <a:xfrm>
            <a:off x="333295" y="5098964"/>
            <a:ext cx="3183515" cy="371448"/>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126722" indent="-126722" defTabSz="872643" fontAlgn="auto">
              <a:spcBef>
                <a:spcPts val="0"/>
              </a:spcBef>
              <a:spcAft>
                <a:spcPts val="0"/>
              </a:spcAft>
              <a:defRPr/>
            </a:pPr>
            <a:r>
              <a:rPr lang="ja-JP" altLang="en-US" sz="998" b="1" dirty="0">
                <a:latin typeface="HGPｺﾞｼｯｸM" panose="020B0600000000000000" pitchFamily="50" charset="-128"/>
                <a:ea typeface="HGPｺﾞｼｯｸM" panose="020B0600000000000000" pitchFamily="50" charset="-128"/>
              </a:rPr>
              <a:t>・民間投資を誘発する取組 </a:t>
            </a:r>
            <a:endParaRPr lang="en-US" altLang="ja-JP" sz="998" b="1" dirty="0">
              <a:latin typeface="HGPｺﾞｼｯｸM" panose="020B0600000000000000" pitchFamily="50" charset="-128"/>
              <a:ea typeface="HGPｺﾞｼｯｸM" panose="020B0600000000000000" pitchFamily="50" charset="-128"/>
            </a:endParaRPr>
          </a:p>
          <a:p>
            <a:pPr marL="126722" indent="-126722" defTabSz="872643" fontAlgn="auto">
              <a:spcBef>
                <a:spcPts val="0"/>
              </a:spcBef>
              <a:spcAft>
                <a:spcPts val="0"/>
              </a:spcAft>
              <a:defRPr/>
            </a:pPr>
            <a:r>
              <a:rPr lang="ja-JP" altLang="en-US" sz="816" dirty="0">
                <a:latin typeface="HGPｺﾞｼｯｸM" panose="020B0600000000000000" pitchFamily="50" charset="-128"/>
                <a:ea typeface="HGPｺﾞｼｯｸM" panose="020B0600000000000000" pitchFamily="50" charset="-128"/>
              </a:rPr>
              <a:t> 例）</a:t>
            </a:r>
            <a:r>
              <a:rPr lang="en-US" altLang="ja-JP" sz="816" dirty="0">
                <a:solidFill>
                  <a:prstClr val="black"/>
                </a:solidFill>
                <a:latin typeface="HGPｺﾞｼｯｸM" panose="020B0600000000000000" pitchFamily="50" charset="-128"/>
                <a:ea typeface="HGPｺﾞｼｯｸM" panose="020B0600000000000000" pitchFamily="50" charset="-128"/>
              </a:rPr>
              <a:t> PFI</a:t>
            </a:r>
            <a:r>
              <a:rPr lang="ja-JP" altLang="en-US" sz="816" dirty="0">
                <a:solidFill>
                  <a:prstClr val="black"/>
                </a:solidFill>
                <a:latin typeface="HGPｺﾞｼｯｸM" panose="020B0600000000000000" pitchFamily="50" charset="-128"/>
                <a:ea typeface="HGPｺﾞｼｯｸM" panose="020B0600000000000000" pitchFamily="50" charset="-128"/>
              </a:rPr>
              <a:t>等を活用した下水汚泥固形燃料化施設等の導入</a:t>
            </a:r>
            <a:endParaRPr lang="ja-JP" altLang="en-US" sz="816" dirty="0">
              <a:latin typeface="HGPｺﾞｼｯｸM" panose="020B0600000000000000" pitchFamily="50" charset="-128"/>
              <a:ea typeface="HGPｺﾞｼｯｸM" panose="020B0600000000000000" pitchFamily="50" charset="-128"/>
            </a:endParaRPr>
          </a:p>
        </p:txBody>
      </p:sp>
      <p:pic>
        <p:nvPicPr>
          <p:cNvPr id="1746" name="図 623"/>
          <p:cNvPicPr>
            <a:picLocks noChangeAspect="1"/>
          </p:cNvPicPr>
          <p:nvPr/>
        </p:nvPicPr>
        <p:blipFill>
          <a:blip r:embed="rId8"/>
          <a:srcRect l="19380" t="13971" b="13870"/>
          <a:stretch>
            <a:fillRect/>
          </a:stretch>
        </p:blipFill>
        <p:spPr>
          <a:xfrm>
            <a:off x="1051869" y="5499912"/>
            <a:ext cx="1065963" cy="621558"/>
          </a:xfrm>
          <a:prstGeom prst="rect">
            <a:avLst/>
          </a:prstGeom>
        </p:spPr>
      </p:pic>
      <p:grpSp>
        <p:nvGrpSpPr>
          <p:cNvPr id="1747" name="Group 624"/>
          <p:cNvGrpSpPr/>
          <p:nvPr/>
        </p:nvGrpSpPr>
        <p:grpSpPr>
          <a:xfrm>
            <a:off x="8652823" y="4292009"/>
            <a:ext cx="686552" cy="477409"/>
            <a:chOff x="78" y="762"/>
            <a:chExt cx="117" cy="88"/>
          </a:xfrm>
        </p:grpSpPr>
        <p:pic>
          <p:nvPicPr>
            <p:cNvPr id="1748" name="Picture 22"/>
            <p:cNvPicPr>
              <a:picLocks noChangeAspect="1" noChangeArrowheads="1"/>
            </p:cNvPicPr>
            <p:nvPr/>
          </p:nvPicPr>
          <p:blipFill>
            <a:blip r:embed="rId9"/>
            <a:srcRect t="16388" b="26907"/>
            <a:stretch>
              <a:fillRect/>
            </a:stretch>
          </p:blipFill>
          <p:spPr>
            <a:xfrm>
              <a:off x="78" y="762"/>
              <a:ext cx="117" cy="88"/>
            </a:xfrm>
            <a:prstGeom prst="rect">
              <a:avLst/>
            </a:prstGeom>
            <a:noFill/>
            <a:ln w="9525">
              <a:noFill/>
              <a:miter lim="800000"/>
              <a:headEnd/>
              <a:tailEnd/>
            </a:ln>
          </p:spPr>
        </p:pic>
        <p:sp>
          <p:nvSpPr>
            <p:cNvPr id="1749" name="Rectangle 23"/>
            <p:cNvSpPr>
              <a:spLocks noChangeArrowheads="1"/>
            </p:cNvSpPr>
            <p:nvPr/>
          </p:nvSpPr>
          <p:spPr>
            <a:xfrm>
              <a:off x="141" y="775"/>
              <a:ext cx="9" cy="3"/>
            </a:xfrm>
            <a:prstGeom prst="rect">
              <a:avLst/>
            </a:prstGeom>
            <a:solidFill>
              <a:srgbClr val="000000"/>
            </a:solidFill>
            <a:ln w="9525">
              <a:solidFill>
                <a:srgbClr val="000000"/>
              </a:solidFill>
              <a:miter lim="800000"/>
              <a:headEnd/>
              <a:tailEnd/>
            </a:ln>
          </p:spPr>
          <p:txBody>
            <a:bodyPr wrap="none"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endParaRPr lang="ja-JP" altLang="en-US"/>
            </a:p>
          </p:txBody>
        </p:sp>
        <p:sp>
          <p:nvSpPr>
            <p:cNvPr id="1750" name="Rectangle 24"/>
            <p:cNvSpPr>
              <a:spLocks noChangeArrowheads="1"/>
            </p:cNvSpPr>
            <p:nvPr/>
          </p:nvSpPr>
          <p:spPr>
            <a:xfrm>
              <a:off x="93" y="831"/>
              <a:ext cx="12" cy="6"/>
            </a:xfrm>
            <a:prstGeom prst="rect">
              <a:avLst/>
            </a:prstGeom>
            <a:solidFill>
              <a:srgbClr val="000000"/>
            </a:solidFill>
            <a:ln w="9525">
              <a:solidFill>
                <a:srgbClr val="000000"/>
              </a:solidFill>
              <a:miter lim="800000"/>
              <a:headEnd/>
              <a:tailEnd/>
            </a:ln>
          </p:spPr>
          <p:txBody>
            <a:bodyPr wrap="none"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endParaRPr lang="ja-JP" altLang="en-US"/>
            </a:p>
          </p:txBody>
        </p:sp>
      </p:grpSp>
      <p:sp>
        <p:nvSpPr>
          <p:cNvPr id="1751" name="正方形/長方形 628"/>
          <p:cNvSpPr/>
          <p:nvPr/>
        </p:nvSpPr>
        <p:spPr>
          <a:xfrm>
            <a:off x="8549028" y="3996188"/>
            <a:ext cx="882905" cy="198510"/>
          </a:xfrm>
          <a:prstGeom prst="rect">
            <a:avLst/>
          </a:prstGeom>
          <a:noFill/>
          <a:ln w="25400" cap="flat" cmpd="sng" algn="ctr">
            <a:noFill/>
            <a:prstDash val="solid"/>
          </a:ln>
          <a:effectLst/>
        </p:spPr>
        <p:txBody>
          <a:bodyPr wrap="none" lIns="32655" rIns="32655" rtlCol="0" anchor="ct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defTabSz="829452" fontAlgn="auto">
              <a:spcBef>
                <a:spcPts val="0"/>
              </a:spcBef>
              <a:spcAft>
                <a:spcPts val="0"/>
              </a:spcAft>
              <a:defRPr/>
            </a:pPr>
            <a:r>
              <a:rPr lang="ja-JP" altLang="en-US" sz="816" kern="0" dirty="0">
                <a:solidFill>
                  <a:sysClr val="windowText" lastClr="000000"/>
                </a:solidFill>
                <a:latin typeface="HGPｺﾞｼｯｸM" pitchFamily="50" charset="-128"/>
                <a:ea typeface="HGPｺﾞｼｯｸM" pitchFamily="50" charset="-128"/>
              </a:rPr>
              <a:t>例）観光案内</a:t>
            </a:r>
            <a:endParaRPr lang="en-US" altLang="ja-JP" sz="816" kern="0" dirty="0">
              <a:solidFill>
                <a:sysClr val="windowText" lastClr="000000"/>
              </a:solidFill>
              <a:latin typeface="HGPｺﾞｼｯｸM" pitchFamily="50" charset="-128"/>
              <a:ea typeface="HGPｺﾞｼｯｸM" pitchFamily="50" charset="-128"/>
            </a:endParaRPr>
          </a:p>
          <a:p>
            <a:pPr defTabSz="829452" fontAlgn="auto">
              <a:spcBef>
                <a:spcPts val="0"/>
              </a:spcBef>
              <a:spcAft>
                <a:spcPts val="0"/>
              </a:spcAft>
              <a:defRPr/>
            </a:pPr>
            <a:r>
              <a:rPr lang="ja-JP" altLang="en-US" sz="816" kern="0" dirty="0">
                <a:solidFill>
                  <a:sysClr val="windowText" lastClr="000000"/>
                </a:solidFill>
                <a:latin typeface="HGPｺﾞｼｯｸM" pitchFamily="50" charset="-128"/>
                <a:ea typeface="HGPｺﾞｼｯｸM" pitchFamily="50" charset="-128"/>
              </a:rPr>
              <a:t>　情報板の整備</a:t>
            </a:r>
            <a:endParaRPr lang="en-US" altLang="ja-JP" sz="816" kern="0" dirty="0">
              <a:solidFill>
                <a:sysClr val="windowText" lastClr="000000"/>
              </a:solidFill>
              <a:latin typeface="HGPｺﾞｼｯｸM" pitchFamily="50" charset="-128"/>
              <a:ea typeface="HGPｺﾞｼｯｸM" pitchFamily="50" charset="-128"/>
            </a:endParaRPr>
          </a:p>
        </p:txBody>
      </p:sp>
      <p:sp>
        <p:nvSpPr>
          <p:cNvPr id="1753" name="テキスト ボックス 630"/>
          <p:cNvSpPr txBox="1"/>
          <p:nvPr/>
        </p:nvSpPr>
        <p:spPr>
          <a:xfrm>
            <a:off x="4101495" y="5855538"/>
            <a:ext cx="1912922" cy="553037"/>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r>
              <a:rPr lang="ja-JP" altLang="en-US" sz="998" b="1" dirty="0">
                <a:latin typeface="HGPｺﾞｼｯｸM" panose="020B0600000000000000" pitchFamily="50" charset="-128"/>
                <a:ea typeface="HGPｺﾞｼｯｸM" panose="020B0600000000000000" pitchFamily="50" charset="-128"/>
              </a:rPr>
              <a:t>・事前防災・減災対策</a:t>
            </a:r>
            <a:endParaRPr lang="en-US" altLang="ja-JP" sz="998" b="1" dirty="0">
              <a:latin typeface="HGPｺﾞｼｯｸM" panose="020B0600000000000000" pitchFamily="50" charset="-128"/>
              <a:ea typeface="HGPｺﾞｼｯｸM" panose="020B0600000000000000" pitchFamily="50" charset="-128"/>
            </a:endParaRPr>
          </a:p>
          <a:p>
            <a:pPr lvl="0"/>
            <a:r>
              <a:rPr lang="ja-JP" altLang="en-US" sz="998" dirty="0">
                <a:latin typeface="HGPｺﾞｼｯｸM" panose="020B0600000000000000" pitchFamily="50" charset="-128"/>
                <a:ea typeface="HGPｺﾞｼｯｸM" panose="020B0600000000000000" pitchFamily="50" charset="-128"/>
              </a:rPr>
              <a:t>例）流域治水対策</a:t>
            </a:r>
            <a:endParaRPr lang="en-US" altLang="ja-JP" sz="998" dirty="0">
              <a:latin typeface="HGPｺﾞｼｯｸM" panose="020B0600000000000000" pitchFamily="50" charset="-128"/>
              <a:ea typeface="HGPｺﾞｼｯｸM" panose="020B0600000000000000" pitchFamily="50" charset="-128"/>
            </a:endParaRPr>
          </a:p>
          <a:p>
            <a:pPr lvl="0"/>
            <a:r>
              <a:rPr lang="ja-JP" altLang="en-US" sz="998" dirty="0">
                <a:latin typeface="HGPｺﾞｼｯｸM" panose="020B0600000000000000" pitchFamily="50" charset="-128"/>
                <a:ea typeface="HGPｺﾞｼｯｸM" panose="020B0600000000000000" pitchFamily="50" charset="-128"/>
              </a:rPr>
              <a:t>　　</a:t>
            </a:r>
            <a:r>
              <a:rPr lang="ja-JP" altLang="en-US" sz="900" dirty="0">
                <a:latin typeface="HGPｺﾞｼｯｸM" panose="020B0600000000000000" pitchFamily="50" charset="-128"/>
                <a:ea typeface="HGPｺﾞｼｯｸM" panose="020B0600000000000000" pitchFamily="50" charset="-128"/>
              </a:rPr>
              <a:t>（風水害・土砂災害への対策）</a:t>
            </a:r>
            <a:endParaRPr lang="en-US" altLang="ja-JP" sz="998" dirty="0">
              <a:latin typeface="HGPｺﾞｼｯｸM" panose="020B0600000000000000" pitchFamily="50" charset="-128"/>
              <a:ea typeface="HGPｺﾞｼｯｸM" panose="020B0600000000000000" pitchFamily="50" charset="-128"/>
            </a:endParaRPr>
          </a:p>
        </p:txBody>
      </p:sp>
      <p:sp>
        <p:nvSpPr>
          <p:cNvPr id="1754" name="テキスト ボックス 631"/>
          <p:cNvSpPr txBox="1"/>
          <p:nvPr/>
        </p:nvSpPr>
        <p:spPr>
          <a:xfrm>
            <a:off x="381000" y="6509446"/>
            <a:ext cx="9151842" cy="231923"/>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pPr marL="83521" indent="-83521"/>
            <a:r>
              <a:rPr lang="en-US" altLang="ja-JP" sz="907" dirty="0"/>
              <a:t>※</a:t>
            </a:r>
            <a:r>
              <a:rPr lang="ja-JP" altLang="en-US" sz="907" dirty="0"/>
              <a:t>このほか、社会資本整備円滑化地籍整備事業（社会資本整備と地籍調査の連携を図り、社会資本のストック効果の最大化等を図る観点から行う地籍整備事業）等がある。</a:t>
            </a:r>
          </a:p>
        </p:txBody>
      </p:sp>
      <p:sp>
        <p:nvSpPr>
          <p:cNvPr id="51" name="テキスト ボックス 616"/>
          <p:cNvSpPr txBox="1"/>
          <p:nvPr/>
        </p:nvSpPr>
        <p:spPr>
          <a:xfrm>
            <a:off x="4914344" y="3785712"/>
            <a:ext cx="1776689" cy="399468"/>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r>
              <a:rPr lang="ja-JP" altLang="en-US" sz="998" b="1" dirty="0">
                <a:latin typeface="HGPｺﾞｼｯｸM" panose="020B0600000000000000" pitchFamily="50" charset="-128"/>
                <a:ea typeface="HGPｺﾞｼｯｸM" panose="020B0600000000000000" pitchFamily="50" charset="-128"/>
              </a:rPr>
              <a:t>　・生活空間の安全確保</a:t>
            </a:r>
            <a:endParaRPr lang="en-US" altLang="ja-JP" sz="998" b="1" dirty="0">
              <a:latin typeface="HGPｺﾞｼｯｸM" panose="020B0600000000000000" pitchFamily="50" charset="-128"/>
              <a:ea typeface="HGPｺﾞｼｯｸM" panose="020B0600000000000000" pitchFamily="50" charset="-128"/>
            </a:endParaRPr>
          </a:p>
          <a:p>
            <a:r>
              <a:rPr lang="ja-JP" altLang="en-US" sz="998" dirty="0">
                <a:latin typeface="HGPｺﾞｼｯｸM" panose="020B0600000000000000" pitchFamily="50" charset="-128"/>
                <a:ea typeface="HGPｺﾞｼｯｸM" panose="020B0600000000000000" pitchFamily="50" charset="-128"/>
              </a:rPr>
              <a:t>　例）自転車通行空間の整備</a:t>
            </a:r>
            <a:endParaRPr lang="en-US" altLang="ja-JP" sz="998" dirty="0">
              <a:latin typeface="HGPｺﾞｼｯｸM" panose="020B0600000000000000" pitchFamily="50" charset="-128"/>
              <a:ea typeface="HGPｺﾞｼｯｸM" panose="020B0600000000000000" pitchFamily="50" charset="-128"/>
            </a:endParaRPr>
          </a:p>
        </p:txBody>
      </p:sp>
      <p:pic>
        <p:nvPicPr>
          <p:cNvPr id="52" name="Picture 110" descr="IMGP0301_0"/>
          <p:cNvPicPr>
            <a:picLocks noChangeAspect="1" noChangeArrowheads="1"/>
          </p:cNvPicPr>
          <p:nvPr/>
        </p:nvPicPr>
        <p:blipFill rotWithShape="1">
          <a:blip r:embed="rId10" cstate="print"/>
          <a:srcRect l="15588" t="18923" r="17419" b="6530"/>
          <a:stretch/>
        </p:blipFill>
        <p:spPr bwMode="auto">
          <a:xfrm>
            <a:off x="5319880" y="4203857"/>
            <a:ext cx="1189468" cy="889458"/>
          </a:xfrm>
          <a:prstGeom prst="rect">
            <a:avLst/>
          </a:prstGeom>
          <a:noFill/>
          <a:ln w="3175">
            <a:noFill/>
            <a:miter lim="800000"/>
            <a:headEnd/>
            <a:tailEnd/>
          </a:ln>
        </p:spPr>
      </p:pic>
      <p:sp>
        <p:nvSpPr>
          <p:cNvPr id="53" name="テキスト ボックス 629"/>
          <p:cNvSpPr txBox="1"/>
          <p:nvPr/>
        </p:nvSpPr>
        <p:spPr>
          <a:xfrm>
            <a:off x="3047503" y="3847263"/>
            <a:ext cx="1549377" cy="399468"/>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rgbClr val="000000"/>
                </a:solidFill>
                <a:latin typeface="Arial" charset="0"/>
                <a:ea typeface="ＭＳ Ｐゴシック" charset="-128"/>
                <a:cs typeface="+mn-cs"/>
              </a:defRPr>
            </a:lvl1pPr>
            <a:lvl2pPr marL="457200" algn="l" rtl="0" fontAlgn="base">
              <a:spcBef>
                <a:spcPct val="0"/>
              </a:spcBef>
              <a:spcAft>
                <a:spcPct val="0"/>
              </a:spcAft>
              <a:defRPr kumimoji="1" kern="1200">
                <a:solidFill>
                  <a:srgbClr val="000000"/>
                </a:solidFill>
                <a:latin typeface="Arial" charset="0"/>
                <a:ea typeface="ＭＳ Ｐゴシック" charset="-128"/>
                <a:cs typeface="+mn-cs"/>
              </a:defRPr>
            </a:lvl2pPr>
            <a:lvl3pPr marL="914400" algn="l" rtl="0" fontAlgn="base">
              <a:spcBef>
                <a:spcPct val="0"/>
              </a:spcBef>
              <a:spcAft>
                <a:spcPct val="0"/>
              </a:spcAft>
              <a:defRPr kumimoji="1" kern="1200">
                <a:solidFill>
                  <a:srgbClr val="000000"/>
                </a:solidFill>
                <a:latin typeface="Arial" charset="0"/>
                <a:ea typeface="ＭＳ Ｐゴシック" charset="-128"/>
                <a:cs typeface="+mn-cs"/>
              </a:defRPr>
            </a:lvl3pPr>
            <a:lvl4pPr marL="1371600" algn="l" rtl="0" fontAlgn="base">
              <a:spcBef>
                <a:spcPct val="0"/>
              </a:spcBef>
              <a:spcAft>
                <a:spcPct val="0"/>
              </a:spcAft>
              <a:defRPr kumimoji="1" kern="1200">
                <a:solidFill>
                  <a:srgbClr val="000000"/>
                </a:solidFill>
                <a:latin typeface="Arial" charset="0"/>
                <a:ea typeface="ＭＳ Ｐゴシック" charset="-128"/>
                <a:cs typeface="+mn-cs"/>
              </a:defRPr>
            </a:lvl4pPr>
            <a:lvl5pPr marL="1828800" algn="l" rtl="0" fontAlgn="base">
              <a:spcBef>
                <a:spcPct val="0"/>
              </a:spcBef>
              <a:spcAft>
                <a:spcPct val="0"/>
              </a:spcAft>
              <a:defRPr kumimoji="1" kern="1200">
                <a:solidFill>
                  <a:srgbClr val="000000"/>
                </a:solidFill>
                <a:latin typeface="Arial" charset="0"/>
                <a:ea typeface="ＭＳ Ｐゴシック" charset="-128"/>
                <a:cs typeface="+mn-cs"/>
              </a:defRPr>
            </a:lvl5pPr>
            <a:lvl6pPr marL="2286000" algn="l" defTabSz="914400" rtl="0" eaLnBrk="1" latinLnBrk="0" hangingPunct="1">
              <a:defRPr kumimoji="1" kern="1200">
                <a:solidFill>
                  <a:srgbClr val="000000"/>
                </a:solidFill>
                <a:latin typeface="Arial" charset="0"/>
                <a:ea typeface="ＭＳ Ｐゴシック" charset="-128"/>
                <a:cs typeface="+mn-cs"/>
              </a:defRPr>
            </a:lvl6pPr>
            <a:lvl7pPr marL="2743200" algn="l" defTabSz="914400" rtl="0" eaLnBrk="1" latinLnBrk="0" hangingPunct="1">
              <a:defRPr kumimoji="1" kern="1200">
                <a:solidFill>
                  <a:srgbClr val="000000"/>
                </a:solidFill>
                <a:latin typeface="Arial" charset="0"/>
                <a:ea typeface="ＭＳ Ｐゴシック" charset="-128"/>
                <a:cs typeface="+mn-cs"/>
              </a:defRPr>
            </a:lvl7pPr>
            <a:lvl8pPr marL="3200400" algn="l" defTabSz="914400" rtl="0" eaLnBrk="1" latinLnBrk="0" hangingPunct="1">
              <a:defRPr kumimoji="1" kern="1200">
                <a:solidFill>
                  <a:srgbClr val="000000"/>
                </a:solidFill>
                <a:latin typeface="Arial" charset="0"/>
                <a:ea typeface="ＭＳ Ｐゴシック" charset="-128"/>
                <a:cs typeface="+mn-cs"/>
              </a:defRPr>
            </a:lvl8pPr>
            <a:lvl9pPr marL="3657600" algn="l" defTabSz="914400" rtl="0" eaLnBrk="1" latinLnBrk="0" hangingPunct="1">
              <a:defRPr kumimoji="1" kern="1200">
                <a:solidFill>
                  <a:srgbClr val="000000"/>
                </a:solidFill>
                <a:latin typeface="Arial" charset="0"/>
                <a:ea typeface="ＭＳ Ｐゴシック" charset="-128"/>
                <a:cs typeface="+mn-cs"/>
              </a:defRPr>
            </a:lvl9pPr>
          </a:lstStyle>
          <a:p>
            <a:r>
              <a:rPr lang="ja-JP" altLang="en-US" sz="998" b="1" dirty="0">
                <a:latin typeface="HGPｺﾞｼｯｸM" panose="020B0600000000000000" pitchFamily="50" charset="-128"/>
                <a:ea typeface="HGPｺﾞｼｯｸM" panose="020B0600000000000000" pitchFamily="50" charset="-128"/>
              </a:rPr>
              <a:t>・インフラ老朽化対策</a:t>
            </a:r>
            <a:endParaRPr lang="en-US" altLang="ja-JP" sz="998" b="1" dirty="0">
              <a:latin typeface="HGPｺﾞｼｯｸM" panose="020B0600000000000000" pitchFamily="50" charset="-128"/>
              <a:ea typeface="HGPｺﾞｼｯｸM" panose="020B0600000000000000" pitchFamily="50" charset="-128"/>
            </a:endParaRPr>
          </a:p>
          <a:p>
            <a:r>
              <a:rPr lang="ja-JP" altLang="en-US" sz="998" dirty="0">
                <a:latin typeface="HGPｺﾞｼｯｸM" panose="020B0600000000000000" pitchFamily="50" charset="-128"/>
                <a:ea typeface="HGPｺﾞｼｯｸM" panose="020B0600000000000000" pitchFamily="50" charset="-128"/>
              </a:rPr>
              <a:t>例）公園施設の改修</a:t>
            </a:r>
            <a:endParaRPr lang="en-US" altLang="ja-JP" sz="998" dirty="0">
              <a:latin typeface="HGPｺﾞｼｯｸM" panose="020B0600000000000000" pitchFamily="50" charset="-128"/>
              <a:ea typeface="HGPｺﾞｼｯｸM" panose="020B0600000000000000" pitchFamily="50" charset="-128"/>
            </a:endParaRPr>
          </a:p>
        </p:txBody>
      </p:sp>
      <p:pic>
        <p:nvPicPr>
          <p:cNvPr id="49" name="図 48"/>
          <p:cNvPicPr>
            <a:picLocks noChangeAspect="1"/>
          </p:cNvPicPr>
          <p:nvPr/>
        </p:nvPicPr>
        <p:blipFill>
          <a:blip r:embed="rId11"/>
          <a:stretch>
            <a:fillRect/>
          </a:stretch>
        </p:blipFill>
        <p:spPr>
          <a:xfrm>
            <a:off x="3146557" y="4235864"/>
            <a:ext cx="1569805" cy="816646"/>
          </a:xfrm>
          <a:prstGeom prst="rect">
            <a:avLst/>
          </a:prstGeom>
        </p:spPr>
      </p:pic>
      <p:pic>
        <p:nvPicPr>
          <p:cNvPr id="5" name="図 4"/>
          <p:cNvPicPr>
            <a:picLocks noChangeAspect="1"/>
          </p:cNvPicPr>
          <p:nvPr/>
        </p:nvPicPr>
        <p:blipFill rotWithShape="1">
          <a:blip r:embed="rId12">
            <a:extLst>
              <a:ext uri="{28A0092B-C50C-407E-A947-70E740481C1C}">
                <a14:useLocalDpi xmlns:a14="http://schemas.microsoft.com/office/drawing/2010/main" val="0"/>
              </a:ext>
            </a:extLst>
          </a:blip>
          <a:srcRect l="8613" r="19818"/>
          <a:stretch/>
        </p:blipFill>
        <p:spPr>
          <a:xfrm>
            <a:off x="1666272" y="4292009"/>
            <a:ext cx="1152128" cy="658800"/>
          </a:xfrm>
          <a:prstGeom prst="rect">
            <a:avLst/>
          </a:prstGeom>
        </p:spPr>
      </p:pic>
      <p:sp>
        <p:nvSpPr>
          <p:cNvPr id="46" name="タイトル 1"/>
          <p:cNvSpPr>
            <a:spLocks noGrp="1"/>
          </p:cNvSpPr>
          <p:nvPr>
            <p:ph type="title"/>
          </p:nvPr>
        </p:nvSpPr>
        <p:spPr>
          <a:xfrm>
            <a:off x="1" y="0"/>
            <a:ext cx="8913439" cy="476250"/>
          </a:xfrm>
        </p:spPr>
        <p:txBody>
          <a:bodyPr/>
          <a:lstStyle/>
          <a:p>
            <a:r>
              <a:rPr lang="ja-JP" altLang="en-US" sz="2400" dirty="0"/>
              <a:t>　社会資本整備総合交付金と防災・安全交付金の対象事業</a:t>
            </a:r>
            <a:endParaRPr kumimoji="1" lang="ja-JP" altLang="en-US" sz="2400" dirty="0"/>
          </a:p>
        </p:txBody>
      </p:sp>
    </p:spTree>
    <p:extLst>
      <p:ext uri="{BB962C8B-B14F-4D97-AF65-F5344CB8AC3E}">
        <p14:creationId xmlns:p14="http://schemas.microsoft.com/office/powerpoint/2010/main" val="1827576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街路の機能</a:t>
            </a:r>
            <a:endParaRPr kumimoji="1" lang="ja-JP" altLang="en-US" dirty="0"/>
          </a:p>
        </p:txBody>
      </p:sp>
      <p:sp>
        <p:nvSpPr>
          <p:cNvPr id="7172" name="Rectangle 3"/>
          <p:cNvSpPr>
            <a:spLocks noGrp="1" noChangeArrowheads="1"/>
          </p:cNvSpPr>
          <p:nvPr>
            <p:ph type="body" idx="4294967295"/>
          </p:nvPr>
        </p:nvSpPr>
        <p:spPr>
          <a:xfrm>
            <a:off x="373063" y="630238"/>
            <a:ext cx="9159875" cy="5930900"/>
          </a:xfrm>
        </p:spPr>
        <p:txBody>
          <a:bodyPr/>
          <a:lstStyle/>
          <a:p>
            <a:pPr marL="514350" indent="-514350" eaLnBrk="1" hangingPunct="1">
              <a:spcBef>
                <a:spcPts val="0"/>
              </a:spcBef>
              <a:buFont typeface="+mj-lt"/>
              <a:buAutoNum type="arabicPeriod"/>
            </a:pPr>
            <a:r>
              <a:rPr lang="ja-JP" altLang="en-US" sz="2800" dirty="0">
                <a:solidFill>
                  <a:srgbClr val="000000"/>
                </a:solidFill>
              </a:rPr>
              <a:t>都市交通施設機能</a:t>
            </a:r>
            <a:endParaRPr lang="en-US" altLang="ja-JP" sz="2800" dirty="0">
              <a:solidFill>
                <a:srgbClr val="000000"/>
              </a:solidFill>
            </a:endParaRPr>
          </a:p>
          <a:p>
            <a:pPr marL="400050" lvl="1" indent="0" eaLnBrk="1" hangingPunct="1">
              <a:spcBef>
                <a:spcPts val="0"/>
              </a:spcBef>
              <a:buNone/>
            </a:pPr>
            <a:r>
              <a:rPr lang="ja-JP" altLang="en-US" sz="1800" dirty="0">
                <a:solidFill>
                  <a:srgbClr val="000000"/>
                </a:solidFill>
              </a:rPr>
              <a:t>　・人や物の動きのため通路</a:t>
            </a:r>
            <a:endParaRPr lang="en-US" altLang="ja-JP" sz="1800" dirty="0">
              <a:solidFill>
                <a:srgbClr val="000000"/>
              </a:solidFill>
            </a:endParaRPr>
          </a:p>
          <a:p>
            <a:pPr marL="400050" lvl="1" indent="0" eaLnBrk="1" hangingPunct="1">
              <a:spcBef>
                <a:spcPts val="0"/>
              </a:spcBef>
              <a:buNone/>
            </a:pPr>
            <a:r>
              <a:rPr lang="ja-JP" altLang="en-US" sz="1800" dirty="0">
                <a:solidFill>
                  <a:srgbClr val="000000"/>
                </a:solidFill>
              </a:rPr>
              <a:t>　・沿道利用（沿道の土地、施設、建物等への出入り、ストックヤードへのアプローチ、</a:t>
            </a:r>
            <a:endParaRPr lang="en-US" altLang="ja-JP" sz="1800" dirty="0">
              <a:solidFill>
                <a:srgbClr val="000000"/>
              </a:solidFill>
            </a:endParaRPr>
          </a:p>
          <a:p>
            <a:pPr marL="400050" lvl="1" indent="0" eaLnBrk="1" hangingPunct="1">
              <a:spcBef>
                <a:spcPts val="0"/>
              </a:spcBef>
              <a:buNone/>
            </a:pPr>
            <a:r>
              <a:rPr lang="ja-JP" altLang="en-US" sz="1800" dirty="0">
                <a:solidFill>
                  <a:srgbClr val="000000"/>
                </a:solidFill>
              </a:rPr>
              <a:t>　　貨物の積み卸しのスペース）	</a:t>
            </a:r>
            <a:endParaRPr lang="ja-JP" altLang="en-US" sz="2400" dirty="0">
              <a:solidFill>
                <a:srgbClr val="000000"/>
              </a:solidFill>
            </a:endParaRPr>
          </a:p>
          <a:p>
            <a:pPr marL="514350" indent="-514350" eaLnBrk="1" hangingPunct="1">
              <a:spcBef>
                <a:spcPts val="600"/>
              </a:spcBef>
              <a:buFont typeface="+mj-lt"/>
              <a:buAutoNum type="arabicPeriod"/>
            </a:pPr>
            <a:r>
              <a:rPr lang="ja-JP" altLang="en-US" sz="2800" dirty="0">
                <a:solidFill>
                  <a:srgbClr val="000000"/>
                </a:solidFill>
              </a:rPr>
              <a:t>都市環境保全機能</a:t>
            </a:r>
            <a:endParaRPr lang="en-US" altLang="ja-JP" sz="2800" dirty="0">
              <a:solidFill>
                <a:srgbClr val="000000"/>
              </a:solidFill>
            </a:endParaRPr>
          </a:p>
          <a:p>
            <a:pPr marL="0" indent="0" eaLnBrk="1" hangingPunct="1">
              <a:spcBef>
                <a:spcPts val="0"/>
              </a:spcBef>
              <a:buNone/>
            </a:pPr>
            <a:r>
              <a:rPr lang="ja-JP" altLang="en-US" sz="2000" dirty="0">
                <a:solidFill>
                  <a:srgbClr val="000000"/>
                </a:solidFill>
              </a:rPr>
              <a:t>　　</a:t>
            </a:r>
            <a:r>
              <a:rPr lang="ja-JP" altLang="en-US" sz="1800" dirty="0">
                <a:solidFill>
                  <a:srgbClr val="000000"/>
                </a:solidFill>
              </a:rPr>
              <a:t>　・都市のオープンスペースとしての住環境を維持する機能</a:t>
            </a:r>
            <a:endParaRPr lang="ja-JP" altLang="en-US" sz="2800" dirty="0">
              <a:solidFill>
                <a:srgbClr val="000000"/>
              </a:solidFill>
            </a:endParaRPr>
          </a:p>
          <a:p>
            <a:pPr marL="514350" indent="-514350" eaLnBrk="1" hangingPunct="1">
              <a:spcBef>
                <a:spcPts val="600"/>
              </a:spcBef>
              <a:buFont typeface="+mj-lt"/>
              <a:buAutoNum type="arabicPeriod" startAt="3"/>
            </a:pPr>
            <a:r>
              <a:rPr lang="ja-JP" altLang="en-US" sz="2800" dirty="0">
                <a:solidFill>
                  <a:srgbClr val="000000"/>
                </a:solidFill>
              </a:rPr>
              <a:t>都市防災機能</a:t>
            </a:r>
            <a:endParaRPr lang="en-US" altLang="ja-JP" sz="2800" dirty="0">
              <a:solidFill>
                <a:srgbClr val="000000"/>
              </a:solidFill>
            </a:endParaRPr>
          </a:p>
          <a:p>
            <a:pPr marL="400050" lvl="1" indent="0" eaLnBrk="1" hangingPunct="1">
              <a:spcBef>
                <a:spcPts val="0"/>
              </a:spcBef>
              <a:buNone/>
            </a:pPr>
            <a:r>
              <a:rPr lang="ja-JP" altLang="en-US" sz="2000" dirty="0">
                <a:solidFill>
                  <a:srgbClr val="000000"/>
                </a:solidFill>
              </a:rPr>
              <a:t>　</a:t>
            </a:r>
            <a:r>
              <a:rPr lang="ja-JP" altLang="en-US" sz="1800" dirty="0">
                <a:solidFill>
                  <a:srgbClr val="000000"/>
                </a:solidFill>
              </a:rPr>
              <a:t>・避難路、救援路（災害発生時に被災者の避難や救助のための通路）	</a:t>
            </a:r>
          </a:p>
          <a:p>
            <a:pPr marL="400050" lvl="1" indent="0" eaLnBrk="1" hangingPunct="1">
              <a:spcBef>
                <a:spcPts val="0"/>
              </a:spcBef>
              <a:buNone/>
            </a:pPr>
            <a:r>
              <a:rPr lang="ja-JP" altLang="en-US" sz="1800" dirty="0">
                <a:solidFill>
                  <a:srgbClr val="000000"/>
                </a:solidFill>
              </a:rPr>
              <a:t>  ・災害の遮断（延焼など災害の拡大を抑え、遮断するための空間）</a:t>
            </a:r>
          </a:p>
          <a:p>
            <a:pPr marL="514350" indent="-514350" eaLnBrk="1" hangingPunct="1">
              <a:spcBef>
                <a:spcPts val="600"/>
              </a:spcBef>
              <a:buFont typeface="+mj-lt"/>
              <a:buAutoNum type="arabicPeriod" startAt="3"/>
            </a:pPr>
            <a:r>
              <a:rPr lang="ja-JP" altLang="en-US" sz="2800" dirty="0">
                <a:solidFill>
                  <a:srgbClr val="000000"/>
                </a:solidFill>
              </a:rPr>
              <a:t>他の都市施設のための空間機能</a:t>
            </a:r>
            <a:endParaRPr lang="en-US" altLang="ja-JP" sz="2800" dirty="0">
              <a:solidFill>
                <a:srgbClr val="000000"/>
              </a:solidFill>
            </a:endParaRPr>
          </a:p>
          <a:p>
            <a:pPr marL="400050" lvl="1" indent="0" eaLnBrk="1" hangingPunct="1">
              <a:spcBef>
                <a:spcPts val="0"/>
              </a:spcBef>
              <a:buNone/>
            </a:pPr>
            <a:r>
              <a:rPr lang="ja-JP" altLang="en-US" sz="1800" dirty="0">
                <a:solidFill>
                  <a:srgbClr val="000000"/>
                </a:solidFill>
              </a:rPr>
              <a:t>　・交通機関（ＬＲＴ、新交通システム、地下鉄等）</a:t>
            </a:r>
          </a:p>
          <a:p>
            <a:pPr marL="400050" lvl="1" indent="0" eaLnBrk="1" hangingPunct="1">
              <a:spcBef>
                <a:spcPts val="0"/>
              </a:spcBef>
              <a:buNone/>
            </a:pPr>
            <a:r>
              <a:rPr lang="ja-JP" altLang="en-US" sz="1800" dirty="0">
                <a:solidFill>
                  <a:srgbClr val="000000"/>
                </a:solidFill>
              </a:rPr>
              <a:t>　・供給処理施設（電気、上水道、下水道、ガス、地域冷暖房等）</a:t>
            </a:r>
            <a:endParaRPr lang="en-US" altLang="ja-JP" sz="1800" dirty="0">
              <a:solidFill>
                <a:srgbClr val="000000"/>
              </a:solidFill>
            </a:endParaRPr>
          </a:p>
          <a:p>
            <a:pPr marL="400050" lvl="1" indent="0" eaLnBrk="1" hangingPunct="1">
              <a:spcBef>
                <a:spcPts val="0"/>
              </a:spcBef>
              <a:buNone/>
            </a:pPr>
            <a:r>
              <a:rPr lang="ja-JP" altLang="en-US" sz="1800" dirty="0">
                <a:solidFill>
                  <a:srgbClr val="000000"/>
                </a:solidFill>
              </a:rPr>
              <a:t>  ・通信情報施設（電話、ＣＡＴＶ等）</a:t>
            </a:r>
          </a:p>
          <a:p>
            <a:pPr marL="400050" lvl="1" indent="0" eaLnBrk="1" hangingPunct="1">
              <a:spcBef>
                <a:spcPts val="0"/>
              </a:spcBef>
              <a:buNone/>
            </a:pPr>
            <a:r>
              <a:rPr lang="ja-JP" altLang="en-US" sz="1800" dirty="0">
                <a:solidFill>
                  <a:srgbClr val="000000"/>
                </a:solidFill>
              </a:rPr>
              <a:t>  ・その他の施設（信号、案内板、ストリートファニチャー、街路樹等）</a:t>
            </a:r>
          </a:p>
          <a:p>
            <a:pPr marL="514350" indent="-514350" eaLnBrk="1" hangingPunct="1">
              <a:spcBef>
                <a:spcPts val="600"/>
              </a:spcBef>
              <a:buFont typeface="+mj-lt"/>
              <a:buAutoNum type="arabicPeriod" startAt="3"/>
            </a:pPr>
            <a:r>
              <a:rPr lang="ja-JP" altLang="en-US" sz="2800" dirty="0">
                <a:solidFill>
                  <a:srgbClr val="000000"/>
                </a:solidFill>
              </a:rPr>
              <a:t>街区の構成と市街化の誘導</a:t>
            </a:r>
            <a:endParaRPr lang="en-US" altLang="ja-JP" sz="2800" dirty="0">
              <a:solidFill>
                <a:srgbClr val="000000"/>
              </a:solidFill>
            </a:endParaRPr>
          </a:p>
          <a:p>
            <a:pPr marL="400050" lvl="1" indent="0" eaLnBrk="1" hangingPunct="1">
              <a:spcBef>
                <a:spcPts val="0"/>
              </a:spcBef>
              <a:buNone/>
            </a:pPr>
            <a:r>
              <a:rPr lang="ja-JP" altLang="en-US" sz="1800" dirty="0">
                <a:solidFill>
                  <a:srgbClr val="000000"/>
                </a:solidFill>
              </a:rPr>
              <a:t>　・街区を囲み、その位置、規模、形状を規定　</a:t>
            </a:r>
          </a:p>
          <a:p>
            <a:pPr marL="400050" lvl="1" indent="0" eaLnBrk="1" hangingPunct="1">
              <a:spcBef>
                <a:spcPts val="0"/>
              </a:spcBef>
              <a:buNone/>
            </a:pPr>
            <a:r>
              <a:rPr lang="ja-JP" altLang="en-US" sz="1800" dirty="0">
                <a:solidFill>
                  <a:srgbClr val="000000"/>
                </a:solidFill>
              </a:rPr>
              <a:t>　・沿道の土地利用の高度化を促し、都市の面的な発展方向、形状、規模等に影響</a:t>
            </a:r>
          </a:p>
          <a:p>
            <a:pPr marL="400050" lvl="1" indent="0" eaLnBrk="1" hangingPunct="1">
              <a:spcBef>
                <a:spcPts val="0"/>
              </a:spcBef>
              <a:buNone/>
            </a:pPr>
            <a:endParaRPr lang="ja-JP" altLang="en-US" dirty="0">
              <a:solidFill>
                <a:srgbClr val="000000"/>
              </a:solidFill>
            </a:endParaRPr>
          </a:p>
        </p:txBody>
      </p:sp>
    </p:spTree>
    <p:extLst>
      <p:ext uri="{BB962C8B-B14F-4D97-AF65-F5344CB8AC3E}">
        <p14:creationId xmlns:p14="http://schemas.microsoft.com/office/powerpoint/2010/main" val="3699145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都市計画法上の位置づけ</a:t>
            </a:r>
            <a:endParaRPr kumimoji="1" lang="ja-JP" altLang="en-US" dirty="0"/>
          </a:p>
        </p:txBody>
      </p:sp>
      <p:sp>
        <p:nvSpPr>
          <p:cNvPr id="13316" name="Rectangle 3"/>
          <p:cNvSpPr>
            <a:spLocks noGrp="1" noChangeArrowheads="1"/>
          </p:cNvSpPr>
          <p:nvPr>
            <p:ph idx="4294967295"/>
          </p:nvPr>
        </p:nvSpPr>
        <p:spPr>
          <a:xfrm>
            <a:off x="1360376" y="947315"/>
            <a:ext cx="7185248" cy="5434013"/>
          </a:xfrm>
        </p:spPr>
        <p:txBody>
          <a:bodyPr/>
          <a:lstStyle/>
          <a:p>
            <a:pPr eaLnBrk="1" hangingPunct="1">
              <a:lnSpc>
                <a:spcPct val="150000"/>
              </a:lnSpc>
              <a:spcBef>
                <a:spcPct val="0"/>
              </a:spcBef>
              <a:buFontTx/>
              <a:buNone/>
            </a:pPr>
            <a:r>
              <a:rPr lang="ja-JP" altLang="en-US" sz="2800" dirty="0">
                <a:solidFill>
                  <a:srgbClr val="000000"/>
                </a:solidFill>
              </a:rPr>
              <a:t>・ 都市計画法１１条１項</a:t>
            </a:r>
          </a:p>
          <a:p>
            <a:pPr eaLnBrk="1" hangingPunct="1">
              <a:spcBef>
                <a:spcPct val="0"/>
              </a:spcBef>
              <a:buFontTx/>
              <a:buNone/>
            </a:pPr>
            <a:r>
              <a:rPr lang="ja-JP" altLang="en-US" sz="2800" dirty="0">
                <a:solidFill>
                  <a:srgbClr val="000000"/>
                </a:solidFill>
              </a:rPr>
              <a:t>　　道路、都市高速鉄道、駐車場、</a:t>
            </a:r>
            <a:endParaRPr lang="en-US" altLang="ja-JP" sz="2800" dirty="0">
              <a:solidFill>
                <a:srgbClr val="000000"/>
              </a:solidFill>
            </a:endParaRPr>
          </a:p>
          <a:p>
            <a:pPr eaLnBrk="1" hangingPunct="1">
              <a:spcBef>
                <a:spcPct val="0"/>
              </a:spcBef>
              <a:buFontTx/>
              <a:buNone/>
            </a:pPr>
            <a:r>
              <a:rPr lang="ja-JP" altLang="en-US" sz="2800" dirty="0">
                <a:solidFill>
                  <a:srgbClr val="000000"/>
                </a:solidFill>
              </a:rPr>
              <a:t>　　自動車ターミナルその他の交通施設は</a:t>
            </a:r>
            <a:endParaRPr lang="en-US" altLang="ja-JP" sz="2800" dirty="0">
              <a:solidFill>
                <a:srgbClr val="000000"/>
              </a:solidFill>
            </a:endParaRPr>
          </a:p>
          <a:p>
            <a:pPr eaLnBrk="1" hangingPunct="1">
              <a:spcBef>
                <a:spcPct val="0"/>
              </a:spcBef>
              <a:buFontTx/>
              <a:buNone/>
            </a:pPr>
            <a:r>
              <a:rPr lang="ja-JP" altLang="en-US" sz="2800" dirty="0">
                <a:solidFill>
                  <a:srgbClr val="000000"/>
                </a:solidFill>
              </a:rPr>
              <a:t>　　都市施設として位置付け</a:t>
            </a:r>
          </a:p>
          <a:p>
            <a:pPr eaLnBrk="1" hangingPunct="1">
              <a:lnSpc>
                <a:spcPct val="150000"/>
              </a:lnSpc>
              <a:spcBef>
                <a:spcPts val="1800"/>
              </a:spcBef>
              <a:buNone/>
            </a:pPr>
            <a:r>
              <a:rPr lang="ja-JP" altLang="en-US" sz="2800" dirty="0">
                <a:solidFill>
                  <a:srgbClr val="000000"/>
                </a:solidFill>
              </a:rPr>
              <a:t>・ 政令６条</a:t>
            </a:r>
            <a:r>
              <a:rPr lang="en-US" altLang="ja-JP" sz="2800" dirty="0">
                <a:solidFill>
                  <a:srgbClr val="000000"/>
                </a:solidFill>
              </a:rPr>
              <a:t>1</a:t>
            </a:r>
            <a:r>
              <a:rPr lang="ja-JP" altLang="en-US" sz="2800" dirty="0">
                <a:solidFill>
                  <a:srgbClr val="000000"/>
                </a:solidFill>
              </a:rPr>
              <a:t>項</a:t>
            </a:r>
          </a:p>
          <a:p>
            <a:pPr eaLnBrk="1" hangingPunct="1">
              <a:spcBef>
                <a:spcPct val="0"/>
              </a:spcBef>
              <a:buFontTx/>
              <a:buNone/>
            </a:pPr>
            <a:r>
              <a:rPr lang="ja-JP" altLang="en-US" sz="2800" dirty="0">
                <a:solidFill>
                  <a:srgbClr val="000000"/>
                </a:solidFill>
              </a:rPr>
              <a:t>　　道路は「種別」を都市計画に定める</a:t>
            </a:r>
          </a:p>
          <a:p>
            <a:pPr eaLnBrk="1" hangingPunct="1">
              <a:lnSpc>
                <a:spcPct val="150000"/>
              </a:lnSpc>
              <a:spcBef>
                <a:spcPts val="1800"/>
              </a:spcBef>
              <a:buNone/>
            </a:pPr>
            <a:r>
              <a:rPr lang="ja-JP" altLang="en-US" sz="2800" dirty="0">
                <a:solidFill>
                  <a:srgbClr val="000000"/>
                </a:solidFill>
              </a:rPr>
              <a:t>・ 省令７条</a:t>
            </a:r>
          </a:p>
          <a:p>
            <a:pPr eaLnBrk="1" hangingPunct="1">
              <a:spcBef>
                <a:spcPct val="0"/>
              </a:spcBef>
              <a:buFontTx/>
              <a:buNone/>
            </a:pPr>
            <a:r>
              <a:rPr lang="ja-JP" altLang="en-US" sz="2800" dirty="0">
                <a:solidFill>
                  <a:srgbClr val="000000"/>
                </a:solidFill>
              </a:rPr>
              <a:t>　　種別として、自動車専用道路、幹線街路、</a:t>
            </a:r>
            <a:endParaRPr lang="en-US" altLang="ja-JP" sz="2800" dirty="0">
              <a:solidFill>
                <a:srgbClr val="000000"/>
              </a:solidFill>
            </a:endParaRPr>
          </a:p>
          <a:p>
            <a:pPr eaLnBrk="1" hangingPunct="1">
              <a:spcBef>
                <a:spcPct val="0"/>
              </a:spcBef>
              <a:buFontTx/>
              <a:buNone/>
            </a:pPr>
            <a:r>
              <a:rPr lang="ja-JP" altLang="en-US" sz="2800" dirty="0">
                <a:solidFill>
                  <a:srgbClr val="000000"/>
                </a:solidFill>
              </a:rPr>
              <a:t>　　区画街路、特殊街路の別を定める</a:t>
            </a:r>
            <a:endParaRPr lang="ja-JP" altLang="en-US" sz="2800" dirty="0"/>
          </a:p>
        </p:txBody>
      </p:sp>
    </p:spTree>
    <p:extLst>
      <p:ext uri="{BB962C8B-B14F-4D97-AF65-F5344CB8AC3E}">
        <p14:creationId xmlns:p14="http://schemas.microsoft.com/office/powerpoint/2010/main" val="1660943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t>街路事業の定義</a:t>
            </a:r>
            <a:endParaRPr kumimoji="1" lang="ja-JP" altLang="en-US" dirty="0"/>
          </a:p>
        </p:txBody>
      </p:sp>
      <p:sp>
        <p:nvSpPr>
          <p:cNvPr id="14340" name="Rectangle 3"/>
          <p:cNvSpPr>
            <a:spLocks noGrp="1" noChangeArrowheads="1"/>
          </p:cNvSpPr>
          <p:nvPr>
            <p:ph idx="4294967295"/>
          </p:nvPr>
        </p:nvSpPr>
        <p:spPr>
          <a:xfrm>
            <a:off x="1360376" y="1268214"/>
            <a:ext cx="7185248" cy="4321026"/>
          </a:xfrm>
        </p:spPr>
        <p:txBody>
          <a:bodyPr/>
          <a:lstStyle/>
          <a:p>
            <a:pPr eaLnBrk="1" hangingPunct="1">
              <a:spcBef>
                <a:spcPct val="0"/>
              </a:spcBef>
              <a:buFontTx/>
              <a:buNone/>
            </a:pPr>
            <a:r>
              <a:rPr lang="ja-JP" altLang="en-US" sz="2800" dirty="0">
                <a:solidFill>
                  <a:srgbClr val="000000"/>
                </a:solidFill>
              </a:rPr>
              <a:t>・ 都市計画法第５９条の認可又は承認を得て　</a:t>
            </a:r>
            <a:endParaRPr lang="en-US" altLang="ja-JP" sz="2800" dirty="0">
              <a:solidFill>
                <a:srgbClr val="000000"/>
              </a:solidFill>
            </a:endParaRPr>
          </a:p>
          <a:p>
            <a:pPr eaLnBrk="1" hangingPunct="1">
              <a:spcBef>
                <a:spcPct val="0"/>
              </a:spcBef>
              <a:buFontTx/>
              <a:buNone/>
            </a:pPr>
            <a:r>
              <a:rPr lang="ja-JP" altLang="en-US" sz="2800" dirty="0">
                <a:solidFill>
                  <a:srgbClr val="000000"/>
                </a:solidFill>
              </a:rPr>
              <a:t>　 実施される都市計画事業</a:t>
            </a:r>
          </a:p>
          <a:p>
            <a:pPr eaLnBrk="1" hangingPunct="1">
              <a:spcBef>
                <a:spcPts val="1200"/>
              </a:spcBef>
              <a:buNone/>
            </a:pPr>
            <a:r>
              <a:rPr lang="en-US" altLang="ja-JP" sz="2800" dirty="0">
                <a:solidFill>
                  <a:srgbClr val="000000"/>
                </a:solidFill>
              </a:rPr>
              <a:t> </a:t>
            </a:r>
          </a:p>
          <a:p>
            <a:pPr eaLnBrk="1" hangingPunct="1">
              <a:spcBef>
                <a:spcPts val="1200"/>
              </a:spcBef>
              <a:buNone/>
            </a:pPr>
            <a:r>
              <a:rPr lang="ja-JP" altLang="en-US" sz="2800" dirty="0">
                <a:solidFill>
                  <a:srgbClr val="000000"/>
                </a:solidFill>
              </a:rPr>
              <a:t>・ 都市内、主に既成市街地内で行われる事業</a:t>
            </a:r>
          </a:p>
          <a:p>
            <a:pPr eaLnBrk="1" hangingPunct="1">
              <a:spcBef>
                <a:spcPts val="4200"/>
              </a:spcBef>
              <a:buNone/>
            </a:pPr>
            <a:r>
              <a:rPr lang="ja-JP" altLang="en-US" sz="2800" dirty="0">
                <a:solidFill>
                  <a:srgbClr val="000000"/>
                </a:solidFill>
              </a:rPr>
              <a:t>・ 社会資本整備重点計画に基づく事業</a:t>
            </a:r>
          </a:p>
          <a:p>
            <a:pPr eaLnBrk="1" hangingPunct="1">
              <a:lnSpc>
                <a:spcPct val="150000"/>
              </a:lnSpc>
              <a:spcBef>
                <a:spcPts val="4200"/>
              </a:spcBef>
              <a:buNone/>
            </a:pPr>
            <a:r>
              <a:rPr lang="ja-JP" altLang="en-US" sz="2800" dirty="0">
                <a:solidFill>
                  <a:srgbClr val="000000"/>
                </a:solidFill>
              </a:rPr>
              <a:t>・ 都道府県、市町村等が実施する事業</a:t>
            </a:r>
          </a:p>
          <a:p>
            <a:pPr eaLnBrk="1" hangingPunct="1"/>
            <a:endParaRPr lang="en-US" altLang="ja-JP" sz="2800" dirty="0"/>
          </a:p>
        </p:txBody>
      </p:sp>
    </p:spTree>
    <p:extLst>
      <p:ext uri="{BB962C8B-B14F-4D97-AF65-F5344CB8AC3E}">
        <p14:creationId xmlns:p14="http://schemas.microsoft.com/office/powerpoint/2010/main" val="3417623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9" name="タイトル 1"/>
          <p:cNvSpPr>
            <a:spLocks noGrp="1"/>
          </p:cNvSpPr>
          <p:nvPr>
            <p:ph type="ctrTitle"/>
          </p:nvPr>
        </p:nvSpPr>
        <p:spPr>
          <a:xfrm>
            <a:off x="2070847" y="1986150"/>
            <a:ext cx="7835152" cy="1348721"/>
          </a:xfrm>
        </p:spPr>
        <p:txBody>
          <a:bodyPr/>
          <a:lstStyle/>
          <a:p>
            <a:pPr eaLnBrk="1" hangingPunct="1"/>
            <a:r>
              <a:rPr lang="ja-JP" altLang="en-US" dirty="0">
                <a:solidFill>
                  <a:srgbClr val="0070C0"/>
                </a:solidFill>
              </a:rPr>
              <a:t>２．予算制度　</a:t>
            </a:r>
            <a:endParaRPr lang="ja-JP" altLang="ja-JP" sz="2800" dirty="0">
              <a:solidFill>
                <a:srgbClr val="0070C0"/>
              </a:solidFill>
            </a:endParaRPr>
          </a:p>
        </p:txBody>
      </p:sp>
    </p:spTree>
    <p:extLst>
      <p:ext uri="{BB962C8B-B14F-4D97-AF65-F5344CB8AC3E}">
        <p14:creationId xmlns:p14="http://schemas.microsoft.com/office/powerpoint/2010/main" val="3005173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 name="タイトル 6"/>
          <p:cNvSpPr>
            <a:spLocks noGrp="1"/>
          </p:cNvSpPr>
          <p:nvPr>
            <p:ph type="title"/>
          </p:nvPr>
        </p:nvSpPr>
        <p:spPr/>
        <p:txBody>
          <a:bodyPr/>
          <a:lstStyle/>
          <a:p>
            <a:r>
              <a:rPr lang="ja-JP" altLang="en-US" sz="2800" dirty="0"/>
              <a:t>　街路事業の予算制度</a:t>
            </a:r>
            <a:endParaRPr kumimoji="1" lang="ja-JP" altLang="en-US" sz="2800" dirty="0"/>
          </a:p>
        </p:txBody>
      </p:sp>
      <p:sp>
        <p:nvSpPr>
          <p:cNvPr id="3226" name="コンテンツ プレースホルダー 1"/>
          <p:cNvSpPr>
            <a:spLocks noGrp="1"/>
          </p:cNvSpPr>
          <p:nvPr>
            <p:ph idx="1"/>
          </p:nvPr>
        </p:nvSpPr>
        <p:spPr>
          <a:xfrm>
            <a:off x="347886" y="975663"/>
            <a:ext cx="9210228" cy="5433471"/>
          </a:xfrm>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ja-JP" altLang="en-US" sz="2800" dirty="0"/>
              <a:t>① 通常補助事業</a:t>
            </a:r>
            <a:endParaRPr kumimoji="1" lang="ja-JP" altLang="en-US" sz="2585"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cs typeface="+mn-cs"/>
            </a:endParaRPr>
          </a:p>
          <a:p>
            <a:pPr marL="685817" marR="0" lvl="1" indent="-263776" algn="l" defTabSz="914400" rtl="0" eaLnBrk="0" fontAlgn="base" latinLnBrk="0" hangingPunct="0">
              <a:lnSpc>
                <a:spcPct val="100000"/>
              </a:lnSpc>
              <a:spcBef>
                <a:spcPct val="20000"/>
              </a:spcBef>
              <a:spcAft>
                <a:spcPct val="0"/>
              </a:spcAft>
              <a:buClrTx/>
              <a:buSzTx/>
              <a:buFontTx/>
              <a:buChar char="–"/>
              <a:tabLst/>
              <a:defRPr/>
            </a:pPr>
            <a:r>
              <a:rPr kumimoji="1" lang="ja-JP" altLang="en-US" sz="2215"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国の施策に基づく重要な事業に対して計画的かつ集中的に支援する制度　</a:t>
            </a:r>
            <a:endParaRPr kumimoji="1" lang="en-US" altLang="ja-JP" sz="2215"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endParaRPr>
          </a:p>
          <a:p>
            <a:pPr marL="864000" marR="0" lvl="3" indent="0" algn="l" defTabSz="914400" rtl="0" eaLnBrk="0" fontAlgn="base" latinLnBrk="0" hangingPunct="0">
              <a:lnSpc>
                <a:spcPct val="100000"/>
              </a:lnSpc>
              <a:spcBef>
                <a:spcPct val="20000"/>
              </a:spcBef>
              <a:spcAft>
                <a:spcPct val="0"/>
              </a:spcAft>
              <a:buClrTx/>
              <a:buSzTx/>
              <a:buFontTx/>
              <a:buNone/>
              <a:tabLst/>
              <a:defRPr/>
            </a:pPr>
            <a:r>
              <a:rPr kumimoji="1" lang="en-US" altLang="ja-JP"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a:t>
            </a:r>
            <a:r>
              <a:rPr kumimoji="1" lang="ja-JP" altLang="en-US"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対象補助制度（街路）：高規格道路・</a:t>
            </a:r>
            <a:r>
              <a:rPr kumimoji="1" lang="en-US" altLang="ja-JP"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 IC</a:t>
            </a:r>
            <a:r>
              <a:rPr kumimoji="1" lang="ja-JP" altLang="en-US"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アクセス道路等補助制度、</a:t>
            </a:r>
            <a:endParaRPr kumimoji="1" lang="en-US" altLang="ja-JP"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endParaRPr>
          </a:p>
          <a:p>
            <a:pPr marL="1160614" marR="0" lvl="3" indent="0" algn="l" defTabSz="914400" rtl="0" eaLnBrk="0" fontAlgn="base" latinLnBrk="0" hangingPunct="0">
              <a:lnSpc>
                <a:spcPct val="100000"/>
              </a:lnSpc>
              <a:spcBef>
                <a:spcPct val="20000"/>
              </a:spcBef>
              <a:spcAft>
                <a:spcPct val="0"/>
              </a:spcAft>
              <a:buClrTx/>
              <a:buSzTx/>
              <a:buFontTx/>
              <a:buNone/>
              <a:tabLst/>
              <a:defRPr/>
            </a:pPr>
            <a:r>
              <a:rPr kumimoji="1" lang="ja-JP" altLang="en-US"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　　　　　　　　  無電柱化推進計画事業補助制度、交通安全対策補助制度、</a:t>
            </a:r>
            <a:endParaRPr kumimoji="1" lang="en-US" altLang="ja-JP"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endParaRPr>
          </a:p>
          <a:p>
            <a:pPr marL="1160614" marR="0" lvl="3" indent="0" algn="l" defTabSz="914400" rtl="0" eaLnBrk="0" fontAlgn="base" latinLnBrk="0" hangingPunct="0">
              <a:lnSpc>
                <a:spcPct val="100000"/>
              </a:lnSpc>
              <a:spcBef>
                <a:spcPct val="20000"/>
              </a:spcBef>
              <a:spcAft>
                <a:spcPct val="0"/>
              </a:spcAft>
              <a:buClrTx/>
              <a:buSzTx/>
              <a:buFontTx/>
              <a:buNone/>
              <a:tabLst/>
              <a:defRPr/>
            </a:pPr>
            <a:r>
              <a:rPr kumimoji="1" lang="ja-JP" altLang="en-US"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　　　　　　　　  連続立体交差事業補助制度、踏切道改良計画事業補助制度</a:t>
            </a:r>
            <a:endParaRPr kumimoji="1" lang="en-US" altLang="ja-JP"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endParaRPr>
          </a:p>
          <a:p>
            <a:pPr marL="0" indent="0">
              <a:spcBef>
                <a:spcPts val="1800"/>
              </a:spcBef>
              <a:buNone/>
            </a:pPr>
            <a:endParaRPr lang="en-US" altLang="ja-JP" sz="2800" dirty="0"/>
          </a:p>
          <a:p>
            <a:pPr marL="0" marR="0" lvl="0" indent="0" algn="l" defTabSz="914400" rtl="0" eaLnBrk="0" fontAlgn="base" latinLnBrk="0" hangingPunct="0">
              <a:lnSpc>
                <a:spcPct val="100000"/>
              </a:lnSpc>
              <a:spcBef>
                <a:spcPts val="1662"/>
              </a:spcBef>
              <a:spcAft>
                <a:spcPct val="0"/>
              </a:spcAft>
              <a:buClrTx/>
              <a:buSzTx/>
              <a:buFontTx/>
              <a:buNone/>
              <a:tabLst/>
              <a:defRPr/>
            </a:pPr>
            <a:r>
              <a:rPr lang="ja-JP" altLang="en-US" sz="2800" dirty="0"/>
              <a:t>② 社会資本整備総合交付金事業</a:t>
            </a:r>
            <a:endParaRPr kumimoji="1" lang="ja-JP" altLang="en-US" sz="2585"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cs typeface="+mn-cs"/>
            </a:endParaRPr>
          </a:p>
          <a:p>
            <a:pPr marL="685817" marR="0" lvl="1" indent="-263776" algn="l" defTabSz="914400" rtl="0" eaLnBrk="0" fontAlgn="base" latinLnBrk="0" hangingPunct="0">
              <a:lnSpc>
                <a:spcPct val="100000"/>
              </a:lnSpc>
              <a:spcBef>
                <a:spcPct val="20000"/>
              </a:spcBef>
              <a:spcAft>
                <a:spcPct val="0"/>
              </a:spcAft>
              <a:buClrTx/>
              <a:buSzTx/>
              <a:buFontTx/>
              <a:buChar char="–"/>
              <a:tabLst/>
              <a:defRPr/>
            </a:pPr>
            <a:r>
              <a:rPr kumimoji="1" lang="ja-JP" altLang="en-US" sz="2215"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地方公共団体が作成した社会資本総合整備計画に基づき、目標実現のため、総合的・一体的に支援する制度</a:t>
            </a:r>
          </a:p>
          <a:p>
            <a:pPr marL="864000" marR="0" lvl="3" indent="0" algn="l" defTabSz="914400" rtl="0" eaLnBrk="0" fontAlgn="base" latinLnBrk="0" hangingPunct="0">
              <a:lnSpc>
                <a:spcPct val="100000"/>
              </a:lnSpc>
              <a:spcBef>
                <a:spcPct val="20000"/>
              </a:spcBef>
              <a:spcAft>
                <a:spcPct val="0"/>
              </a:spcAft>
              <a:buClrTx/>
              <a:buSzTx/>
              <a:buFontTx/>
              <a:buNone/>
              <a:tabLst/>
              <a:defRPr/>
            </a:pPr>
            <a:r>
              <a:rPr kumimoji="1" lang="en-US" altLang="ja-JP"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a:t>
            </a:r>
            <a:r>
              <a:rPr kumimoji="1" lang="ja-JP" altLang="en-US"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対象事業（街路）：都市計画法第</a:t>
            </a:r>
            <a:r>
              <a:rPr kumimoji="1" lang="en-US" altLang="ja-JP"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59</a:t>
            </a:r>
            <a:r>
              <a:rPr kumimoji="1" lang="ja-JP" altLang="en-US"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条の認可を得て実施される都市計画事業のうち、</a:t>
            </a:r>
            <a:endParaRPr kumimoji="1" lang="en-US" altLang="ja-JP"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endParaRPr>
          </a:p>
          <a:p>
            <a:pPr marL="1266124" marR="0" lvl="3" indent="0" algn="l" defTabSz="914400" rtl="0" eaLnBrk="0" fontAlgn="base" latinLnBrk="0" hangingPunct="0">
              <a:lnSpc>
                <a:spcPct val="100000"/>
              </a:lnSpc>
              <a:spcBef>
                <a:spcPct val="20000"/>
              </a:spcBef>
              <a:spcAft>
                <a:spcPct val="0"/>
              </a:spcAft>
              <a:buClrTx/>
              <a:buSzTx/>
              <a:buFontTx/>
              <a:buNone/>
              <a:tabLst/>
              <a:defRPr/>
            </a:pPr>
            <a:r>
              <a:rPr kumimoji="1" lang="ja-JP" altLang="en-US" sz="1600" b="0" i="0" u="none" strike="noStrike" kern="0" cap="none" spc="0" normalizeH="0" baseline="0" noProof="0" dirty="0">
                <a:ln>
                  <a:noFill/>
                </a:ln>
                <a:effectLst/>
                <a:uLnTx/>
                <a:uFillTx/>
                <a:latin typeface="ＤＨＰ平成ゴシックW5" panose="020B0500000000000000" pitchFamily="50" charset="-128"/>
                <a:ea typeface="ＤＨＰ平成ゴシックW5" panose="020B0500000000000000" pitchFamily="50" charset="-128"/>
              </a:rPr>
              <a:t>　　　　　　　　都市計画道路を整備する事業</a:t>
            </a:r>
          </a:p>
        </p:txBody>
      </p:sp>
      <p:sp>
        <p:nvSpPr>
          <p:cNvPr id="2" name="スライド番号プレースホルダ 3">
            <a:extLst>
              <a:ext uri="{FF2B5EF4-FFF2-40B4-BE49-F238E27FC236}">
                <a16:creationId xmlns:a16="http://schemas.microsoft.com/office/drawing/2014/main" id="{AA485F95-A966-D522-27C3-F874A0D7C508}"/>
              </a:ext>
            </a:extLst>
          </p:cNvPr>
          <p:cNvSpPr txBox="1">
            <a:spLocks/>
          </p:cNvSpPr>
          <p:nvPr/>
        </p:nvSpPr>
        <p:spPr>
          <a:xfrm>
            <a:off x="7594600" y="6409134"/>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518E2B-39EE-4E02-A823-412F5A909BBC}"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900218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2" name="タイトル 1"/>
          <p:cNvSpPr txBox="1"/>
          <p:nvPr/>
        </p:nvSpPr>
        <p:spPr>
          <a:xfrm>
            <a:off x="0" y="-29000"/>
            <a:ext cx="9864000" cy="468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2400">
                <a:solidFill>
                  <a:srgbClr val="0070C0"/>
                </a:solidFill>
                <a:latin typeface="+mj-lt"/>
                <a:ea typeface="+mj-ea"/>
                <a:cs typeface="+mj-cs"/>
              </a:defRPr>
            </a:lvl1pPr>
            <a:lvl2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eaLnBrk="1" fontAlgn="base" hangingPunct="1">
              <a:spcBef>
                <a:spcPct val="0"/>
              </a:spcBef>
              <a:spcAft>
                <a:spcPct val="0"/>
              </a:spcAft>
              <a:defRPr kumimoji="1" sz="2800">
                <a:solidFill>
                  <a:srgbClr val="4087C8"/>
                </a:solidFill>
                <a:latin typeface="HGP創英角ｺﾞｼｯｸUB" pitchFamily="50" charset="-128"/>
                <a:ea typeface="HGP創英角ｺﾞｼｯｸUB"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0" cap="none" spc="0" normalizeH="0" baseline="0" noProof="0" dirty="0">
                <a:ln>
                  <a:noFill/>
                </a:ln>
                <a:solidFill>
                  <a:srgbClr val="0070C0"/>
                </a:solidFill>
                <a:effectLst/>
                <a:uLnTx/>
                <a:uFillTx/>
                <a:latin typeface="HGP創英角ｺﾞｼｯｸUB"/>
                <a:ea typeface="HGP創英角ｺﾞｼｯｸUB"/>
                <a:cs typeface="+mj-cs"/>
              </a:rPr>
              <a:t>道路関係予算　補助事業と交付金事業の最近の動き</a:t>
            </a:r>
          </a:p>
        </p:txBody>
      </p:sp>
      <p:graphicFrame>
        <p:nvGraphicFramePr>
          <p:cNvPr id="25" name="表 5"/>
          <p:cNvGraphicFramePr>
            <a:graphicFrameLocks noGrp="1"/>
          </p:cNvGraphicFramePr>
          <p:nvPr>
            <p:extLst>
              <p:ext uri="{D42A27DB-BD31-4B8C-83A1-F6EECF244321}">
                <p14:modId xmlns:p14="http://schemas.microsoft.com/office/powerpoint/2010/main" val="1461322767"/>
              </p:ext>
            </p:extLst>
          </p:nvPr>
        </p:nvGraphicFramePr>
        <p:xfrm>
          <a:off x="28577" y="618588"/>
          <a:ext cx="9854825" cy="6066216"/>
        </p:xfrm>
        <a:graphic>
          <a:graphicData uri="http://schemas.openxmlformats.org/drawingml/2006/table">
            <a:tbl>
              <a:tblPr firstRow="1" bandRow="1"/>
              <a:tblGrid>
                <a:gridCol w="1133473">
                  <a:extLst>
                    <a:ext uri="{9D8B030D-6E8A-4147-A177-3AD203B41FA5}">
                      <a16:colId xmlns:a16="http://schemas.microsoft.com/office/drawing/2014/main" val="20000"/>
                    </a:ext>
                  </a:extLst>
                </a:gridCol>
                <a:gridCol w="742950">
                  <a:extLst>
                    <a:ext uri="{9D8B030D-6E8A-4147-A177-3AD203B41FA5}">
                      <a16:colId xmlns:a16="http://schemas.microsoft.com/office/drawing/2014/main" val="20001"/>
                    </a:ext>
                  </a:extLst>
                </a:gridCol>
                <a:gridCol w="2319909">
                  <a:extLst>
                    <a:ext uri="{9D8B030D-6E8A-4147-A177-3AD203B41FA5}">
                      <a16:colId xmlns:a16="http://schemas.microsoft.com/office/drawing/2014/main" val="20002"/>
                    </a:ext>
                  </a:extLst>
                </a:gridCol>
                <a:gridCol w="2817012">
                  <a:extLst>
                    <a:ext uri="{9D8B030D-6E8A-4147-A177-3AD203B41FA5}">
                      <a16:colId xmlns:a16="http://schemas.microsoft.com/office/drawing/2014/main" val="20003"/>
                    </a:ext>
                  </a:extLst>
                </a:gridCol>
                <a:gridCol w="2841481">
                  <a:extLst>
                    <a:ext uri="{9D8B030D-6E8A-4147-A177-3AD203B41FA5}">
                      <a16:colId xmlns:a16="http://schemas.microsoft.com/office/drawing/2014/main" val="20004"/>
                    </a:ext>
                  </a:extLst>
                </a:gridCol>
              </a:tblGrid>
              <a:tr h="439626">
                <a:tc gridSpan="2">
                  <a:txBody>
                    <a:bodyPr/>
                    <a:lstStyle>
                      <a:lvl1pPr marL="0" algn="l" defTabSz="844083" rtl="0" eaLnBrk="1" latinLnBrk="0" hangingPunct="1">
                        <a:defRPr kumimoji="1" sz="1662" b="1" kern="1200">
                          <a:solidFill>
                            <a:schemeClr val="bg1"/>
                          </a:solidFill>
                          <a:latin typeface="Arial"/>
                          <a:ea typeface="ＭＳ Ｐゴシック"/>
                        </a:defRPr>
                      </a:lvl1pPr>
                      <a:lvl2pPr marL="422041" algn="l" defTabSz="844083" rtl="0" eaLnBrk="1" latinLnBrk="0" hangingPunct="1">
                        <a:defRPr kumimoji="1" sz="1662" b="1" kern="1200">
                          <a:solidFill>
                            <a:schemeClr val="bg1"/>
                          </a:solidFill>
                          <a:latin typeface="Arial"/>
                          <a:ea typeface="ＭＳ Ｐゴシック"/>
                        </a:defRPr>
                      </a:lvl2pPr>
                      <a:lvl3pPr marL="844083" algn="l" defTabSz="844083" rtl="0" eaLnBrk="1" latinLnBrk="0" hangingPunct="1">
                        <a:defRPr kumimoji="1" sz="1662" b="1" kern="1200">
                          <a:solidFill>
                            <a:schemeClr val="bg1"/>
                          </a:solidFill>
                          <a:latin typeface="Arial"/>
                          <a:ea typeface="ＭＳ Ｐゴシック"/>
                        </a:defRPr>
                      </a:lvl3pPr>
                      <a:lvl4pPr marL="1266124" algn="l" defTabSz="844083" rtl="0" eaLnBrk="1" latinLnBrk="0" hangingPunct="1">
                        <a:defRPr kumimoji="1" sz="1662" b="1" kern="1200">
                          <a:solidFill>
                            <a:schemeClr val="bg1"/>
                          </a:solidFill>
                          <a:latin typeface="Arial"/>
                          <a:ea typeface="ＭＳ Ｐゴシック"/>
                        </a:defRPr>
                      </a:lvl4pPr>
                      <a:lvl5pPr marL="1688165" algn="l" defTabSz="844083" rtl="0" eaLnBrk="1" latinLnBrk="0" hangingPunct="1">
                        <a:defRPr kumimoji="1" sz="1662" b="1" kern="1200">
                          <a:solidFill>
                            <a:schemeClr val="bg1"/>
                          </a:solidFill>
                          <a:latin typeface="Arial"/>
                          <a:ea typeface="ＭＳ Ｐゴシック"/>
                        </a:defRPr>
                      </a:lvl5pPr>
                      <a:lvl6pPr marL="2110207" algn="l" defTabSz="844083" rtl="0" eaLnBrk="1" latinLnBrk="0" hangingPunct="1">
                        <a:defRPr kumimoji="1" sz="1662" b="1" kern="1200">
                          <a:solidFill>
                            <a:schemeClr val="bg1"/>
                          </a:solidFill>
                          <a:latin typeface="Arial"/>
                          <a:ea typeface="ＭＳ Ｐゴシック"/>
                        </a:defRPr>
                      </a:lvl6pPr>
                      <a:lvl7pPr marL="2532248" algn="l" defTabSz="844083" rtl="0" eaLnBrk="1" latinLnBrk="0" hangingPunct="1">
                        <a:defRPr kumimoji="1" sz="1662" b="1" kern="1200">
                          <a:solidFill>
                            <a:schemeClr val="bg1"/>
                          </a:solidFill>
                          <a:latin typeface="Arial"/>
                          <a:ea typeface="ＭＳ Ｐゴシック"/>
                        </a:defRPr>
                      </a:lvl7pPr>
                      <a:lvl8pPr marL="2954289" algn="l" defTabSz="844083" rtl="0" eaLnBrk="1" latinLnBrk="0" hangingPunct="1">
                        <a:defRPr kumimoji="1" sz="1662" b="1" kern="1200">
                          <a:solidFill>
                            <a:schemeClr val="bg1"/>
                          </a:solidFill>
                          <a:latin typeface="Arial"/>
                          <a:ea typeface="ＭＳ Ｐゴシック"/>
                        </a:defRPr>
                      </a:lvl8pPr>
                      <a:lvl9pPr marL="3376331" algn="l" defTabSz="844083" rtl="0" eaLnBrk="1" latinLnBrk="0" hangingPunct="1">
                        <a:defRPr kumimoji="1" sz="1662" b="1" kern="1200">
                          <a:solidFill>
                            <a:schemeClr val="bg1"/>
                          </a:solidFill>
                          <a:latin typeface="Arial"/>
                          <a:ea typeface="ＭＳ Ｐゴシック"/>
                        </a:defRPr>
                      </a:lvl9pPr>
                    </a:lstStyle>
                    <a:p>
                      <a:pPr algn="ctr"/>
                      <a:endParaRPr kumimoji="1" lang="ja-JP" altLang="en-US" sz="1050" dirty="0">
                        <a:solidFill>
                          <a:schemeClr val="tx1"/>
                        </a:solidFill>
                        <a:latin typeface="ＭＳ ゴシック" panose="020B0609070205080204" pitchFamily="49" charset="-128"/>
                        <a:ea typeface="ＭＳ ゴシック" panose="020B0609070205080204" pitchFamily="49" charset="-128"/>
                      </a:endParaRPr>
                    </a:p>
                  </a:txBody>
                  <a:tcPr anchor="ctr">
                    <a:lnL w="9525" cap="flat" cmpd="sng" algn="ctr">
                      <a:solidFill>
                        <a:sysClr val="windowText" lastClr="000000">
                          <a:shade val="95000"/>
                          <a:satMod val="105000"/>
                        </a:sysClr>
                      </a:solidFill>
                      <a:prstDash val="solid"/>
                    </a:lnL>
                    <a:lnR w="12700" cap="flat" cmpd="sng" algn="ctr">
                      <a:solidFill>
                        <a:schemeClr val="tx1"/>
                      </a:solidFill>
                      <a:prstDash val="solid"/>
                      <a:round/>
                      <a:headEnd type="none" w="med" len="med"/>
                      <a:tailEnd type="none" w="med" len="med"/>
                    </a:lnR>
                    <a:lnT w="9525" cap="flat" cmpd="sng" algn="ctr">
                      <a:solidFill>
                        <a:sysClr val="windowText" lastClr="000000">
                          <a:shade val="95000"/>
                          <a:satMod val="105000"/>
                        </a:sysClr>
                      </a:solidFill>
                      <a:prstDash val="soli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hMerge="1">
                  <a:txBody>
                    <a:bodyPr/>
                    <a:lstStyle/>
                    <a:p>
                      <a:endParaRPr kumimoji="1" lang="ja-JP" altLang="en-US"/>
                    </a:p>
                  </a:txBody>
                  <a:tcPr/>
                </a:tc>
                <a:tc>
                  <a:txBody>
                    <a:bodyPr/>
                    <a:lstStyle/>
                    <a:p>
                      <a:pPr algn="ctr"/>
                      <a:r>
                        <a:rPr kumimoji="1" lang="ja-JP" altLang="en-US" sz="1200" b="1" dirty="0">
                          <a:solidFill>
                            <a:schemeClr val="tx1"/>
                          </a:solidFill>
                          <a:latin typeface="ＭＳ ゴシック" panose="020B0609070205080204" pitchFamily="49" charset="-128"/>
                          <a:ea typeface="ＭＳ ゴシック" panose="020B0609070205080204" pitchFamily="49" charset="-128"/>
                        </a:rPr>
                        <a:t>Ｒ３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ysClr val="windowText" lastClr="000000">
                          <a:shade val="95000"/>
                          <a:satMod val="10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marL="0" marR="0" indent="0" algn="ctr" defTabSz="844083"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ＭＳ ゴシック" panose="020B0609070205080204" pitchFamily="49" charset="-128"/>
                          <a:ea typeface="ＭＳ ゴシック" panose="020B0609070205080204" pitchFamily="49" charset="-128"/>
                        </a:rPr>
                        <a:t>Ｒ４</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ysClr val="windowText" lastClr="000000">
                          <a:shade val="95000"/>
                          <a:satMod val="10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1">
                        <a:lumMod val="90000"/>
                      </a:schemeClr>
                    </a:solidFill>
                  </a:tcPr>
                </a:tc>
                <a:tc>
                  <a:txBody>
                    <a:bodyPr/>
                    <a:lstStyle/>
                    <a:p>
                      <a:pPr algn="ctr"/>
                      <a:r>
                        <a:rPr kumimoji="1" lang="ja-JP" altLang="en-US" sz="1200" b="1" dirty="0">
                          <a:solidFill>
                            <a:schemeClr val="tx1"/>
                          </a:solidFill>
                          <a:latin typeface="ＭＳ ゴシック" panose="020B0609070205080204" pitchFamily="49" charset="-128"/>
                          <a:ea typeface="ＭＳ ゴシック" panose="020B0609070205080204" pitchFamily="49" charset="-128"/>
                        </a:rPr>
                        <a:t>Ｒ５</a:t>
                      </a:r>
                      <a:r>
                        <a:rPr kumimoji="1" lang="ja-JP" altLang="en-US" sz="1200" b="1" dirty="0">
                          <a:solidFill>
                            <a:srgbClr val="FF0000"/>
                          </a:solidFill>
                          <a:latin typeface="ＭＳ ゴシック" panose="020B0609070205080204" pitchFamily="49" charset="-128"/>
                          <a:ea typeface="ＭＳ ゴシック" panose="020B0609070205080204" pitchFamily="49" charset="-128"/>
                        </a:rPr>
                        <a:t>、Ｒ６</a:t>
                      </a:r>
                    </a:p>
                  </a:txBody>
                  <a:tcPr anchor="ctr">
                    <a:lnL w="12700" cap="flat" cmpd="sng" algn="ctr">
                      <a:solidFill>
                        <a:schemeClr val="tx1"/>
                      </a:solidFill>
                      <a:prstDash val="solid"/>
                      <a:round/>
                      <a:headEnd type="none" w="med" len="med"/>
                      <a:tailEnd type="none" w="med" len="med"/>
                    </a:lnL>
                    <a:lnR w="9525" cap="flat" cmpd="sng" algn="ctr">
                      <a:solidFill>
                        <a:sysClr val="windowText" lastClr="000000">
                          <a:shade val="95000"/>
                          <a:satMod val="105000"/>
                        </a:sysClr>
                      </a:solidFill>
                      <a:prstDash val="solid"/>
                    </a:lnR>
                    <a:lnT w="9525" cap="flat" cmpd="sng" algn="ctr">
                      <a:solidFill>
                        <a:sysClr val="windowText" lastClr="000000">
                          <a:shade val="95000"/>
                          <a:satMod val="105000"/>
                        </a:sysClr>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r h="2483340">
                <a:tc gridSpan="2">
                  <a:txBody>
                    <a:bodyPr/>
                    <a:lstStyle>
                      <a:lvl1pPr marL="0" algn="l" defTabSz="844083" rtl="0" eaLnBrk="1" latinLnBrk="0" hangingPunct="1">
                        <a:defRPr kumimoji="1" sz="1662" kern="1200">
                          <a:solidFill>
                            <a:schemeClr val="tx1"/>
                          </a:solidFill>
                          <a:latin typeface="Arial"/>
                          <a:ea typeface="ＭＳ Ｐゴシック"/>
                        </a:defRPr>
                      </a:lvl1pPr>
                      <a:lvl2pPr marL="422041" algn="l" defTabSz="844083" rtl="0" eaLnBrk="1" latinLnBrk="0" hangingPunct="1">
                        <a:defRPr kumimoji="1" sz="1662" kern="1200">
                          <a:solidFill>
                            <a:schemeClr val="tx1"/>
                          </a:solidFill>
                          <a:latin typeface="Arial"/>
                          <a:ea typeface="ＭＳ Ｐゴシック"/>
                        </a:defRPr>
                      </a:lvl2pPr>
                      <a:lvl3pPr marL="844083" algn="l" defTabSz="844083" rtl="0" eaLnBrk="1" latinLnBrk="0" hangingPunct="1">
                        <a:defRPr kumimoji="1" sz="1662" kern="1200">
                          <a:solidFill>
                            <a:schemeClr val="tx1"/>
                          </a:solidFill>
                          <a:latin typeface="Arial"/>
                          <a:ea typeface="ＭＳ Ｐゴシック"/>
                        </a:defRPr>
                      </a:lvl3pPr>
                      <a:lvl4pPr marL="1266124" algn="l" defTabSz="844083" rtl="0" eaLnBrk="1" latinLnBrk="0" hangingPunct="1">
                        <a:defRPr kumimoji="1" sz="1662" kern="1200">
                          <a:solidFill>
                            <a:schemeClr val="tx1"/>
                          </a:solidFill>
                          <a:latin typeface="Arial"/>
                          <a:ea typeface="ＭＳ Ｐゴシック"/>
                        </a:defRPr>
                      </a:lvl4pPr>
                      <a:lvl5pPr marL="1688165" algn="l" defTabSz="844083" rtl="0" eaLnBrk="1" latinLnBrk="0" hangingPunct="1">
                        <a:defRPr kumimoji="1" sz="1662" kern="1200">
                          <a:solidFill>
                            <a:schemeClr val="tx1"/>
                          </a:solidFill>
                          <a:latin typeface="Arial"/>
                          <a:ea typeface="ＭＳ Ｐゴシック"/>
                        </a:defRPr>
                      </a:lvl5pPr>
                      <a:lvl6pPr marL="2110207" algn="l" defTabSz="844083" rtl="0" eaLnBrk="1" latinLnBrk="0" hangingPunct="1">
                        <a:defRPr kumimoji="1" sz="1662" kern="1200">
                          <a:solidFill>
                            <a:schemeClr val="tx1"/>
                          </a:solidFill>
                          <a:latin typeface="Arial"/>
                          <a:ea typeface="ＭＳ Ｐゴシック"/>
                        </a:defRPr>
                      </a:lvl6pPr>
                      <a:lvl7pPr marL="2532248" algn="l" defTabSz="844083" rtl="0" eaLnBrk="1" latinLnBrk="0" hangingPunct="1">
                        <a:defRPr kumimoji="1" sz="1662" kern="1200">
                          <a:solidFill>
                            <a:schemeClr val="tx1"/>
                          </a:solidFill>
                          <a:latin typeface="Arial"/>
                          <a:ea typeface="ＭＳ Ｐゴシック"/>
                        </a:defRPr>
                      </a:lvl7pPr>
                      <a:lvl8pPr marL="2954289" algn="l" defTabSz="844083" rtl="0" eaLnBrk="1" latinLnBrk="0" hangingPunct="1">
                        <a:defRPr kumimoji="1" sz="1662" kern="1200">
                          <a:solidFill>
                            <a:schemeClr val="tx1"/>
                          </a:solidFill>
                          <a:latin typeface="Arial"/>
                          <a:ea typeface="ＭＳ Ｐゴシック"/>
                        </a:defRPr>
                      </a:lvl8pPr>
                      <a:lvl9pPr marL="3376331" algn="l" defTabSz="844083" rtl="0" eaLnBrk="1" latinLnBrk="0" hangingPunct="1">
                        <a:defRPr kumimoji="1" sz="1662" kern="1200">
                          <a:solidFill>
                            <a:schemeClr val="tx1"/>
                          </a:solidFill>
                          <a:latin typeface="Arial"/>
                          <a:ea typeface="ＭＳ Ｐゴシック"/>
                        </a:defRPr>
                      </a:lvl9pPr>
                    </a:lstStyle>
                    <a:p>
                      <a:pPr algn="ctr"/>
                      <a:endParaRPr kumimoji="1" lang="en-US" altLang="ja-JP" sz="1400" dirty="0"/>
                    </a:p>
                    <a:p>
                      <a:pPr algn="ctr"/>
                      <a:endParaRPr kumimoji="1" lang="en-US" altLang="ja-JP" sz="1400" dirty="0"/>
                    </a:p>
                    <a:p>
                      <a:pPr algn="ctr"/>
                      <a:endParaRPr kumimoji="1" lang="en-US" altLang="ja-JP" sz="1400" dirty="0"/>
                    </a:p>
                    <a:p>
                      <a:pPr algn="ctr"/>
                      <a:endParaRPr kumimoji="1" lang="en-US" altLang="ja-JP" sz="1400" dirty="0"/>
                    </a:p>
                    <a:p>
                      <a:pPr algn="ctr"/>
                      <a:endParaRPr kumimoji="1" lang="en-US" altLang="ja-JP" sz="1400" dirty="0"/>
                    </a:p>
                    <a:p>
                      <a:pPr algn="ctr"/>
                      <a:r>
                        <a:rPr kumimoji="1" lang="ja-JP" altLang="en-US" sz="1400" dirty="0"/>
                        <a:t>補助事業</a:t>
                      </a:r>
                      <a:endParaRPr kumimoji="1" lang="en-US" altLang="ja-JP" sz="1400" dirty="0"/>
                    </a:p>
                  </a:txBody>
                  <a:tcPr>
                    <a:lnL w="9525" cap="flat" cmpd="sng" algn="ctr">
                      <a:solidFill>
                        <a:sysClr val="windowText" lastClr="000000">
                          <a:shade val="95000"/>
                          <a:satMod val="105000"/>
                        </a:sysClr>
                      </a:solidFill>
                      <a:prstDash val="soli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9525" cap="flat" cmpd="sng" algn="ctr">
                      <a:solidFill>
                        <a:sysClr val="windowText" lastClr="000000">
                          <a:shade val="95000"/>
                          <a:satMod val="105000"/>
                        </a:sysClr>
                      </a:solidFill>
                      <a:prstDash val="solid"/>
                    </a:lnR>
                    <a:lnT w="1270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62175">
                <a:tc rowSpan="2">
                  <a:txBody>
                    <a:bodyPr/>
                    <a:lstStyle>
                      <a:lvl1pPr marL="0" algn="l" defTabSz="844083" rtl="0" eaLnBrk="1" latinLnBrk="0" hangingPunct="1">
                        <a:defRPr kumimoji="1" sz="1662" kern="1200">
                          <a:solidFill>
                            <a:schemeClr val="tx1"/>
                          </a:solidFill>
                          <a:latin typeface="Arial"/>
                          <a:ea typeface="ＭＳ Ｐゴシック"/>
                        </a:defRPr>
                      </a:lvl1pPr>
                      <a:lvl2pPr marL="422041" algn="l" defTabSz="844083" rtl="0" eaLnBrk="1" latinLnBrk="0" hangingPunct="1">
                        <a:defRPr kumimoji="1" sz="1662" kern="1200">
                          <a:solidFill>
                            <a:schemeClr val="tx1"/>
                          </a:solidFill>
                          <a:latin typeface="Arial"/>
                          <a:ea typeface="ＭＳ Ｐゴシック"/>
                        </a:defRPr>
                      </a:lvl2pPr>
                      <a:lvl3pPr marL="844083" algn="l" defTabSz="844083" rtl="0" eaLnBrk="1" latinLnBrk="0" hangingPunct="1">
                        <a:defRPr kumimoji="1" sz="1662" kern="1200">
                          <a:solidFill>
                            <a:schemeClr val="tx1"/>
                          </a:solidFill>
                          <a:latin typeface="Arial"/>
                          <a:ea typeface="ＭＳ Ｐゴシック"/>
                        </a:defRPr>
                      </a:lvl3pPr>
                      <a:lvl4pPr marL="1266124" algn="l" defTabSz="844083" rtl="0" eaLnBrk="1" latinLnBrk="0" hangingPunct="1">
                        <a:defRPr kumimoji="1" sz="1662" kern="1200">
                          <a:solidFill>
                            <a:schemeClr val="tx1"/>
                          </a:solidFill>
                          <a:latin typeface="Arial"/>
                          <a:ea typeface="ＭＳ Ｐゴシック"/>
                        </a:defRPr>
                      </a:lvl4pPr>
                      <a:lvl5pPr marL="1688165" algn="l" defTabSz="844083" rtl="0" eaLnBrk="1" latinLnBrk="0" hangingPunct="1">
                        <a:defRPr kumimoji="1" sz="1662" kern="1200">
                          <a:solidFill>
                            <a:schemeClr val="tx1"/>
                          </a:solidFill>
                          <a:latin typeface="Arial"/>
                          <a:ea typeface="ＭＳ Ｐゴシック"/>
                        </a:defRPr>
                      </a:lvl5pPr>
                      <a:lvl6pPr marL="2110207" algn="l" defTabSz="844083" rtl="0" eaLnBrk="1" latinLnBrk="0" hangingPunct="1">
                        <a:defRPr kumimoji="1" sz="1662" kern="1200">
                          <a:solidFill>
                            <a:schemeClr val="tx1"/>
                          </a:solidFill>
                          <a:latin typeface="Arial"/>
                          <a:ea typeface="ＭＳ Ｐゴシック"/>
                        </a:defRPr>
                      </a:lvl6pPr>
                      <a:lvl7pPr marL="2532248" algn="l" defTabSz="844083" rtl="0" eaLnBrk="1" latinLnBrk="0" hangingPunct="1">
                        <a:defRPr kumimoji="1" sz="1662" kern="1200">
                          <a:solidFill>
                            <a:schemeClr val="tx1"/>
                          </a:solidFill>
                          <a:latin typeface="Arial"/>
                          <a:ea typeface="ＭＳ Ｐゴシック"/>
                        </a:defRPr>
                      </a:lvl7pPr>
                      <a:lvl8pPr marL="2954289" algn="l" defTabSz="844083" rtl="0" eaLnBrk="1" latinLnBrk="0" hangingPunct="1">
                        <a:defRPr kumimoji="1" sz="1662" kern="1200">
                          <a:solidFill>
                            <a:schemeClr val="tx1"/>
                          </a:solidFill>
                          <a:latin typeface="Arial"/>
                          <a:ea typeface="ＭＳ Ｐゴシック"/>
                        </a:defRPr>
                      </a:lvl8pPr>
                      <a:lvl9pPr marL="3376331" algn="l" defTabSz="844083" rtl="0" eaLnBrk="1" latinLnBrk="0" hangingPunct="1">
                        <a:defRPr kumimoji="1" sz="1662" kern="1200">
                          <a:solidFill>
                            <a:schemeClr val="tx1"/>
                          </a:solidFill>
                          <a:latin typeface="Arial"/>
                          <a:ea typeface="ＭＳ Ｐゴシック"/>
                        </a:defRPr>
                      </a:lvl9pPr>
                    </a:lstStyle>
                    <a:p>
                      <a:pPr algn="ctr"/>
                      <a:endParaRPr kumimoji="1" lang="en-US" altLang="ja-JP" sz="1050" b="0" i="0" dirty="0"/>
                    </a:p>
                    <a:p>
                      <a:pPr algn="ctr"/>
                      <a:endParaRPr kumimoji="1" lang="en-US" altLang="ja-JP" sz="1050" b="0" i="0" dirty="0"/>
                    </a:p>
                    <a:p>
                      <a:pPr algn="ctr"/>
                      <a:endParaRPr kumimoji="1" lang="en-US" altLang="ja-JP" sz="1050" b="0" i="0" dirty="0"/>
                    </a:p>
                    <a:p>
                      <a:pPr algn="ctr"/>
                      <a:endParaRPr kumimoji="1" lang="en-US" altLang="ja-JP" sz="1050" b="0" i="0" dirty="0"/>
                    </a:p>
                    <a:p>
                      <a:pPr algn="ctr"/>
                      <a:endParaRPr kumimoji="1" lang="en-US" altLang="ja-JP" sz="1050" b="0" i="0" dirty="0"/>
                    </a:p>
                    <a:p>
                      <a:pPr algn="ctr"/>
                      <a:endParaRPr kumimoji="1" lang="en-US" altLang="ja-JP" sz="1050" b="0" i="0" dirty="0"/>
                    </a:p>
                    <a:p>
                      <a:pPr algn="ctr"/>
                      <a:r>
                        <a:rPr kumimoji="1" lang="ja-JP" altLang="en-US" sz="1400" b="0" i="0" dirty="0">
                          <a:latin typeface="ＭＳ Ｐゴシック" panose="020B0600070205080204" pitchFamily="50" charset="-128"/>
                          <a:ea typeface="ＭＳ Ｐゴシック" panose="020B0600070205080204" pitchFamily="50" charset="-128"/>
                        </a:rPr>
                        <a:t>社会資本</a:t>
                      </a:r>
                      <a:endParaRPr kumimoji="1" lang="en-US" altLang="ja-JP" sz="1400" b="0" i="0" dirty="0">
                        <a:latin typeface="ＭＳ Ｐゴシック" panose="020B0600070205080204" pitchFamily="50" charset="-128"/>
                        <a:ea typeface="ＭＳ Ｐゴシック" panose="020B0600070205080204" pitchFamily="50" charset="-128"/>
                      </a:endParaRPr>
                    </a:p>
                    <a:p>
                      <a:pPr algn="ctr"/>
                      <a:r>
                        <a:rPr kumimoji="1" lang="ja-JP" altLang="en-US" sz="1400" b="0" i="0" dirty="0">
                          <a:latin typeface="ＭＳ Ｐゴシック" panose="020B0600070205080204" pitchFamily="50" charset="-128"/>
                          <a:ea typeface="ＭＳ Ｐゴシック" panose="020B0600070205080204" pitchFamily="50" charset="-128"/>
                        </a:rPr>
                        <a:t>整備総合</a:t>
                      </a:r>
                      <a:endParaRPr kumimoji="1" lang="en-US" altLang="ja-JP" sz="1400" b="0" i="0" dirty="0">
                        <a:latin typeface="ＭＳ Ｐゴシック" panose="020B0600070205080204" pitchFamily="50" charset="-128"/>
                        <a:ea typeface="ＭＳ Ｐゴシック" panose="020B0600070205080204" pitchFamily="50" charset="-128"/>
                      </a:endParaRPr>
                    </a:p>
                    <a:p>
                      <a:pPr algn="ctr"/>
                      <a:r>
                        <a:rPr kumimoji="1" lang="ja-JP" altLang="en-US" sz="1400" b="0" i="0" dirty="0">
                          <a:latin typeface="ＭＳ Ｐゴシック" panose="020B0600070205080204" pitchFamily="50" charset="-128"/>
                          <a:ea typeface="ＭＳ Ｐゴシック" panose="020B0600070205080204" pitchFamily="50" charset="-128"/>
                        </a:rPr>
                        <a:t>交付金</a:t>
                      </a:r>
                      <a:endParaRPr kumimoji="1" lang="en-US" altLang="ja-JP" sz="1400" b="0" i="0" dirty="0">
                        <a:latin typeface="ＭＳ Ｐゴシック" panose="020B0600070205080204" pitchFamily="50" charset="-128"/>
                        <a:ea typeface="ＭＳ Ｐゴシック" panose="020B0600070205080204" pitchFamily="50" charset="-128"/>
                      </a:endParaRPr>
                    </a:p>
                    <a:p>
                      <a:pPr algn="ctr"/>
                      <a:r>
                        <a:rPr kumimoji="1" lang="ja-JP" altLang="en-US" sz="1400" b="0" i="0" dirty="0">
                          <a:latin typeface="ＭＳ Ｐゴシック" panose="020B0600070205080204" pitchFamily="50" charset="-128"/>
                          <a:ea typeface="ＭＳ Ｐゴシック" panose="020B0600070205080204" pitchFamily="50" charset="-128"/>
                        </a:rPr>
                        <a:t>・</a:t>
                      </a:r>
                      <a:endParaRPr kumimoji="1" lang="en-US" altLang="ja-JP" sz="1400" b="0" i="0" dirty="0">
                        <a:latin typeface="ＭＳ Ｐゴシック" panose="020B0600070205080204" pitchFamily="50" charset="-128"/>
                        <a:ea typeface="ＭＳ Ｐゴシック" panose="020B0600070205080204" pitchFamily="50" charset="-128"/>
                      </a:endParaRPr>
                    </a:p>
                    <a:p>
                      <a:pPr algn="ctr"/>
                      <a:r>
                        <a:rPr kumimoji="1" lang="ja-JP" altLang="en-US" sz="1400" b="0" i="0" dirty="0">
                          <a:latin typeface="ＭＳ Ｐゴシック" panose="020B0600070205080204" pitchFamily="50" charset="-128"/>
                          <a:ea typeface="ＭＳ Ｐゴシック" panose="020B0600070205080204" pitchFamily="50" charset="-128"/>
                        </a:rPr>
                        <a:t>防災・安全</a:t>
                      </a:r>
                      <a:endParaRPr kumimoji="1" lang="en-US" altLang="ja-JP" sz="1400" b="0" i="0" dirty="0">
                        <a:latin typeface="ＭＳ Ｐゴシック" panose="020B0600070205080204" pitchFamily="50" charset="-128"/>
                        <a:ea typeface="ＭＳ Ｐゴシック" panose="020B0600070205080204" pitchFamily="50" charset="-128"/>
                      </a:endParaRPr>
                    </a:p>
                    <a:p>
                      <a:pPr algn="ctr"/>
                      <a:r>
                        <a:rPr kumimoji="1" lang="ja-JP" altLang="en-US" sz="1400" b="0" i="0" dirty="0">
                          <a:latin typeface="ＭＳ Ｐゴシック" panose="020B0600070205080204" pitchFamily="50" charset="-128"/>
                          <a:ea typeface="ＭＳ Ｐゴシック" panose="020B0600070205080204" pitchFamily="50" charset="-128"/>
                        </a:rPr>
                        <a:t>交付金</a:t>
                      </a:r>
                    </a:p>
                  </a:txBody>
                  <a:tcPr>
                    <a:lnL w="9525" cap="flat" cmpd="sng" algn="ctr">
                      <a:solidFill>
                        <a:sysClr val="windowText" lastClr="000000">
                          <a:shade val="95000"/>
                          <a:satMod val="105000"/>
                        </a:sysClr>
                      </a:solidFill>
                      <a:prstDash val="soli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9525" cap="flat" cmpd="sng" algn="ctr">
                      <a:solidFill>
                        <a:sysClr val="windowText" lastClr="000000">
                          <a:shade val="95000"/>
                          <a:satMod val="105000"/>
                        </a:sysClr>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endParaRPr kumimoji="1" lang="en-US" altLang="ja-JP" sz="1200" b="0" i="0" dirty="0">
                        <a:latin typeface="ＭＳ Ｐゴシック" panose="020B0600070205080204" pitchFamily="50" charset="-128"/>
                        <a:ea typeface="ＭＳ Ｐゴシック" panose="020B0600070205080204" pitchFamily="50" charset="-128"/>
                      </a:endParaRPr>
                    </a:p>
                    <a:p>
                      <a:pPr algn="ctr"/>
                      <a:endParaRPr kumimoji="1" lang="en-US" altLang="ja-JP" sz="1200" b="0" i="0" dirty="0">
                        <a:latin typeface="ＭＳ Ｐゴシック" panose="020B0600070205080204" pitchFamily="50" charset="-128"/>
                        <a:ea typeface="ＭＳ Ｐゴシック" panose="020B0600070205080204" pitchFamily="50" charset="-128"/>
                      </a:endParaRPr>
                    </a:p>
                    <a:p>
                      <a:pPr algn="ctr"/>
                      <a:endParaRPr kumimoji="1" lang="en-US" altLang="ja-JP" sz="1200" b="0" i="0" dirty="0">
                        <a:latin typeface="ＭＳ Ｐゴシック" panose="020B0600070205080204" pitchFamily="50" charset="-128"/>
                        <a:ea typeface="ＭＳ Ｐゴシック" panose="020B0600070205080204" pitchFamily="50" charset="-128"/>
                      </a:endParaRPr>
                    </a:p>
                    <a:p>
                      <a:pPr algn="ctr"/>
                      <a:endParaRPr kumimoji="1" lang="en-US" altLang="ja-JP" sz="1200" b="0" i="0" dirty="0">
                        <a:latin typeface="ＭＳ Ｐゴシック" panose="020B0600070205080204" pitchFamily="50" charset="-128"/>
                        <a:ea typeface="ＭＳ Ｐゴシック" panose="020B0600070205080204" pitchFamily="50" charset="-128"/>
                      </a:endParaRPr>
                    </a:p>
                    <a:p>
                      <a:pPr algn="ctr"/>
                      <a:endParaRPr kumimoji="1" lang="en-US" altLang="ja-JP" sz="1200" b="0" i="0" dirty="0">
                        <a:latin typeface="ＭＳ Ｐゴシック" panose="020B0600070205080204" pitchFamily="50" charset="-128"/>
                        <a:ea typeface="ＭＳ Ｐゴシック" panose="020B0600070205080204" pitchFamily="50" charset="-128"/>
                      </a:endParaRPr>
                    </a:p>
                    <a:p>
                      <a:pPr algn="ctr"/>
                      <a:r>
                        <a:rPr kumimoji="1" lang="ja-JP" altLang="en-US" sz="1200" b="0" i="0" dirty="0">
                          <a:latin typeface="ＭＳ Ｐゴシック" panose="020B0600070205080204" pitchFamily="50" charset="-128"/>
                          <a:ea typeface="ＭＳ Ｐゴシック" panose="020B0600070205080204" pitchFamily="50" charset="-128"/>
                        </a:rPr>
                        <a:t>重点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b="1"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000" b="1" i="0" dirty="0"/>
                    </a:p>
                  </a:txBody>
                  <a:tcPr>
                    <a:lnL w="12700" cap="flat" cmpd="sng" algn="ctr">
                      <a:solidFill>
                        <a:schemeClr val="tx1"/>
                      </a:solidFill>
                      <a:prstDash val="solid"/>
                      <a:round/>
                      <a:headEnd type="none" w="med" len="med"/>
                      <a:tailEnd type="none" w="med" len="med"/>
                    </a:lnL>
                    <a:lnR w="9525" cap="flat" cmpd="sng" algn="ctr">
                      <a:solidFill>
                        <a:sysClr val="windowText" lastClr="000000">
                          <a:shade val="95000"/>
                          <a:satMod val="105000"/>
                        </a:sysClr>
                      </a:solidFill>
                      <a:prstDash val="solid"/>
                    </a:lnR>
                    <a:lnT w="6350" cap="flat" cmpd="sng" algn="ctr">
                      <a:solidFill>
                        <a:sysClr val="windowText" lastClr="000000"/>
                      </a:solidFill>
                      <a:prstDash val="solid"/>
                      <a:round/>
                      <a:headEnd type="none" w="med" len="med"/>
                      <a:tailEnd type="none" w="med" len="med"/>
                    </a:lnT>
                    <a:lnB w="635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81075">
                <a:tc vMerge="1">
                  <a:txBody>
                    <a:bodyPr/>
                    <a:lstStyle>
                      <a:lvl1pPr marL="0" algn="l" defTabSz="844083" rtl="0" eaLnBrk="1" latinLnBrk="0" hangingPunct="1">
                        <a:defRPr kumimoji="1" sz="1662" kern="1200">
                          <a:solidFill>
                            <a:schemeClr val="tx1"/>
                          </a:solidFill>
                          <a:latin typeface="Arial"/>
                          <a:ea typeface="ＭＳ Ｐゴシック"/>
                        </a:defRPr>
                      </a:lvl1pPr>
                      <a:lvl2pPr marL="422041" algn="l" defTabSz="844083" rtl="0" eaLnBrk="1" latinLnBrk="0" hangingPunct="1">
                        <a:defRPr kumimoji="1" sz="1662" kern="1200">
                          <a:solidFill>
                            <a:schemeClr val="tx1"/>
                          </a:solidFill>
                          <a:latin typeface="Arial"/>
                          <a:ea typeface="ＭＳ Ｐゴシック"/>
                        </a:defRPr>
                      </a:lvl2pPr>
                      <a:lvl3pPr marL="844083" algn="l" defTabSz="844083" rtl="0" eaLnBrk="1" latinLnBrk="0" hangingPunct="1">
                        <a:defRPr kumimoji="1" sz="1662" kern="1200">
                          <a:solidFill>
                            <a:schemeClr val="tx1"/>
                          </a:solidFill>
                          <a:latin typeface="Arial"/>
                          <a:ea typeface="ＭＳ Ｐゴシック"/>
                        </a:defRPr>
                      </a:lvl3pPr>
                      <a:lvl4pPr marL="1266124" algn="l" defTabSz="844083" rtl="0" eaLnBrk="1" latinLnBrk="0" hangingPunct="1">
                        <a:defRPr kumimoji="1" sz="1662" kern="1200">
                          <a:solidFill>
                            <a:schemeClr val="tx1"/>
                          </a:solidFill>
                          <a:latin typeface="Arial"/>
                          <a:ea typeface="ＭＳ Ｐゴシック"/>
                        </a:defRPr>
                      </a:lvl4pPr>
                      <a:lvl5pPr marL="1688165" algn="l" defTabSz="844083" rtl="0" eaLnBrk="1" latinLnBrk="0" hangingPunct="1">
                        <a:defRPr kumimoji="1" sz="1662" kern="1200">
                          <a:solidFill>
                            <a:schemeClr val="tx1"/>
                          </a:solidFill>
                          <a:latin typeface="Arial"/>
                          <a:ea typeface="ＭＳ Ｐゴシック"/>
                        </a:defRPr>
                      </a:lvl5pPr>
                      <a:lvl6pPr marL="2110207" algn="l" defTabSz="844083" rtl="0" eaLnBrk="1" latinLnBrk="0" hangingPunct="1">
                        <a:defRPr kumimoji="1" sz="1662" kern="1200">
                          <a:solidFill>
                            <a:schemeClr val="tx1"/>
                          </a:solidFill>
                          <a:latin typeface="Arial"/>
                          <a:ea typeface="ＭＳ Ｐゴシック"/>
                        </a:defRPr>
                      </a:lvl6pPr>
                      <a:lvl7pPr marL="2532248" algn="l" defTabSz="844083" rtl="0" eaLnBrk="1" latinLnBrk="0" hangingPunct="1">
                        <a:defRPr kumimoji="1" sz="1662" kern="1200">
                          <a:solidFill>
                            <a:schemeClr val="tx1"/>
                          </a:solidFill>
                          <a:latin typeface="Arial"/>
                          <a:ea typeface="ＭＳ Ｐゴシック"/>
                        </a:defRPr>
                      </a:lvl7pPr>
                      <a:lvl8pPr marL="2954289" algn="l" defTabSz="844083" rtl="0" eaLnBrk="1" latinLnBrk="0" hangingPunct="1">
                        <a:defRPr kumimoji="1" sz="1662" kern="1200">
                          <a:solidFill>
                            <a:schemeClr val="tx1"/>
                          </a:solidFill>
                          <a:latin typeface="Arial"/>
                          <a:ea typeface="ＭＳ Ｐゴシック"/>
                        </a:defRPr>
                      </a:lvl8pPr>
                      <a:lvl9pPr marL="3376331" algn="l" defTabSz="844083" rtl="0" eaLnBrk="1" latinLnBrk="0" hangingPunct="1">
                        <a:defRPr kumimoji="1" sz="1662" kern="1200">
                          <a:solidFill>
                            <a:schemeClr val="tx1"/>
                          </a:solidFill>
                          <a:latin typeface="Arial"/>
                          <a:ea typeface="ＭＳ Ｐゴシック"/>
                        </a:defRPr>
                      </a:lvl9pPr>
                    </a:lstStyle>
                    <a:p>
                      <a:endParaRPr kumimoji="1" lang="ja-JP" altLang="en-US" dirty="0"/>
                    </a:p>
                  </a:txBody>
                  <a:tcPr>
                    <a:lnL w="9525" cap="flat" cmpd="sng" algn="ctr">
                      <a:solidFill>
                        <a:sysClr val="windowText" lastClr="000000">
                          <a:shade val="95000"/>
                          <a:satMod val="105000"/>
                        </a:sysClr>
                      </a:solidFill>
                      <a:prstDash val="soli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9525" cap="flat" cmpd="sng" algn="ctr">
                      <a:solidFill>
                        <a:sysClr val="windowText" lastClr="000000">
                          <a:shade val="95000"/>
                          <a:satMod val="105000"/>
                        </a:sysClr>
                      </a:solidFill>
                      <a:prstDash val="solid"/>
                    </a:lnB>
                    <a:lnTlToBr w="12700" cmpd="sng">
                      <a:noFill/>
                      <a:prstDash val="solid"/>
                    </a:lnTlToBr>
                    <a:lnBlToTr w="12700" cmpd="sng">
                      <a:noFill/>
                      <a:prstDash val="solid"/>
                    </a:lnBlToTr>
                    <a:solidFill>
                      <a:sysClr val="window" lastClr="FFFFFF"/>
                    </a:solidFill>
                  </a:tcPr>
                </a:tc>
                <a:tc>
                  <a:txBody>
                    <a:bodyPr/>
                    <a:lstStyle/>
                    <a:p>
                      <a:pPr algn="ctr"/>
                      <a:endParaRPr kumimoji="1" lang="en-US" altLang="ja-JP" sz="1200" b="0" dirty="0">
                        <a:latin typeface="ＭＳ Ｐゴシック" panose="020B0600070205080204" pitchFamily="50" charset="-128"/>
                        <a:ea typeface="ＭＳ Ｐゴシック" panose="020B0600070205080204" pitchFamily="50" charset="-128"/>
                      </a:endParaRPr>
                    </a:p>
                    <a:p>
                      <a:pPr algn="ctr"/>
                      <a:endParaRPr kumimoji="1" lang="en-US" altLang="ja-JP" sz="1200" b="0" dirty="0">
                        <a:latin typeface="ＭＳ Ｐゴシック" panose="020B0600070205080204" pitchFamily="50" charset="-128"/>
                        <a:ea typeface="ＭＳ Ｐゴシック" panose="020B0600070205080204" pitchFamily="50" charset="-128"/>
                      </a:endParaRPr>
                    </a:p>
                    <a:p>
                      <a:pPr algn="ctr"/>
                      <a:r>
                        <a:rPr kumimoji="1" lang="ja-JP" altLang="en-US" sz="1200" b="0" dirty="0">
                          <a:latin typeface="ＭＳ Ｐゴシック" panose="020B0600070205080204" pitchFamily="50" charset="-128"/>
                          <a:ea typeface="ＭＳ Ｐゴシック" panose="020B0600070205080204" pitchFamily="50" charset="-128"/>
                        </a:rPr>
                        <a:t>非重点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9525" cap="flat" cmpd="sng" algn="ctr">
                      <a:solidFill>
                        <a:sysClr val="windowText" lastClr="000000">
                          <a:shade val="95000"/>
                          <a:satMod val="10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9525" cap="flat" cmpd="sng" algn="ctr">
                      <a:solidFill>
                        <a:sysClr val="windowText" lastClr="000000">
                          <a:shade val="95000"/>
                          <a:satMod val="10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ysClr val="windowText" lastClr="000000"/>
                      </a:solidFill>
                      <a:prstDash val="solid"/>
                      <a:round/>
                      <a:headEnd type="none" w="med" len="med"/>
                      <a:tailEnd type="none" w="med" len="med"/>
                    </a:lnT>
                    <a:lnB w="9525" cap="flat" cmpd="sng" algn="ctr">
                      <a:solidFill>
                        <a:sysClr val="windowText" lastClr="000000">
                          <a:shade val="95000"/>
                          <a:satMod val="105000"/>
                        </a:sys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dirty="0"/>
                    </a:p>
                  </a:txBody>
                  <a:tcPr>
                    <a:lnL w="12700" cap="flat" cmpd="sng" algn="ctr">
                      <a:solidFill>
                        <a:schemeClr val="tx1"/>
                      </a:solidFill>
                      <a:prstDash val="solid"/>
                      <a:round/>
                      <a:headEnd type="none" w="med" len="med"/>
                      <a:tailEnd type="none" w="med" len="med"/>
                    </a:lnL>
                    <a:lnR w="9525" cap="flat" cmpd="sng" algn="ctr">
                      <a:solidFill>
                        <a:sysClr val="windowText" lastClr="000000">
                          <a:shade val="95000"/>
                          <a:satMod val="105000"/>
                        </a:sysClr>
                      </a:solidFill>
                      <a:prstDash val="solid"/>
                    </a:lnR>
                    <a:lnT w="6350" cap="flat" cmpd="sng" algn="ctr">
                      <a:solidFill>
                        <a:sysClr val="windowText" lastClr="000000"/>
                      </a:solidFill>
                      <a:prstDash val="solid"/>
                      <a:round/>
                      <a:headEnd type="none" w="med" len="med"/>
                      <a:tailEnd type="none" w="med" len="med"/>
                    </a:lnT>
                    <a:lnB w="9525" cap="flat" cmpd="sng" algn="ctr">
                      <a:solidFill>
                        <a:sysClr val="windowText" lastClr="000000">
                          <a:shade val="95000"/>
                          <a:satMod val="105000"/>
                        </a:sys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6" name="テキスト ボックス 170"/>
          <p:cNvSpPr txBox="1"/>
          <p:nvPr/>
        </p:nvSpPr>
        <p:spPr>
          <a:xfrm>
            <a:off x="4205230" y="1079139"/>
            <a:ext cx="3148891" cy="2446824"/>
          </a:xfrm>
          <a:prstGeom prst="rect">
            <a:avLst/>
          </a:prstGeom>
          <a:noFill/>
        </p:spPr>
        <p:txBody>
          <a:bodyPr wrap="square" spcCol="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○地高　　</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○重要物流道路</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○アクセス道路</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・地高ＩＣ　・ｽﾏｰﾄＩＣ　・高規格ＩＣ</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・空港　・港湾　・駅（貨物駅）</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■道路メンテナンス事業（修繕・更新・撤去等）（見直し）</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■除雪</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○連立（本体＋着工準備）</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○踏切道改良計画事業</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○無電柱化推進計画（国庫債務負担行為の年限拡充）</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○交通安全対策（地区内連携、</a:t>
            </a:r>
            <a:r>
              <a:rPr kumimoji="1" lang="ja-JP" altLang="en-US" sz="900" b="1" i="0" u="none" strike="noStrike" kern="1200" cap="none" spc="0" normalizeH="0" baseline="0" noProof="0" dirty="0">
                <a:ln>
                  <a:noFill/>
                </a:ln>
                <a:solidFill>
                  <a:prstClr val="black"/>
                </a:solidFill>
                <a:effectLst/>
                <a:uLnTx/>
                <a:uFillTx/>
                <a:latin typeface="ＭＳ Ｐゴシック"/>
                <a:ea typeface="ＭＳ Ｐゴシック"/>
                <a:cs typeface="+mn-cs"/>
              </a:rPr>
              <a:t>通学路対策</a:t>
            </a: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○都府県境道路</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■土砂災害対策道路</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○その他</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・特定道路事業交付金（北海道）</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・補助率差額　等</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27" name="テキスト ボックス 37"/>
          <p:cNvSpPr txBox="1"/>
          <p:nvPr/>
        </p:nvSpPr>
        <p:spPr>
          <a:xfrm>
            <a:off x="6938128" y="6639797"/>
            <a:ext cx="2388446"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charset="-128"/>
                <a:cs typeface="+mn-cs"/>
              </a:rPr>
              <a:t>■は街路事業対象外</a:t>
            </a:r>
          </a:p>
        </p:txBody>
      </p:sp>
      <p:sp>
        <p:nvSpPr>
          <p:cNvPr id="28" name="正方形/長方形 172"/>
          <p:cNvSpPr/>
          <p:nvPr/>
        </p:nvSpPr>
        <p:spPr>
          <a:xfrm>
            <a:off x="5779675" y="2495478"/>
            <a:ext cx="621125" cy="159608"/>
          </a:xfrm>
          <a:prstGeom prst="rect">
            <a:avLst/>
          </a:prstGeom>
          <a:noFill/>
          <a:ln w="127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9" name="テキスト ボックス 42"/>
          <p:cNvSpPr txBox="1"/>
          <p:nvPr/>
        </p:nvSpPr>
        <p:spPr>
          <a:xfrm>
            <a:off x="4201818" y="3750502"/>
            <a:ext cx="2024913" cy="16158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○アクセス道路</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　・駅（貨物駅以外）　・工業団地　</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○通学路</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○子供の移動経路　等</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○自転車通行空間整備　</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〇国土強靱化地域計画に基づく事業</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○歩行者の利便増進や地域の賑わい</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　創出に資する道路事業</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○自動運転車の走行環境整備   等</a:t>
            </a:r>
            <a:endParaRPr kumimoji="0" lang="ja-JP" altLang="en-US" sz="900" b="1" i="0" u="none" strike="noStrike" kern="0" cap="none" spc="0" normalizeH="0" baseline="0" noProof="0" dirty="0">
              <a:ln>
                <a:noFill/>
              </a:ln>
              <a:solidFill>
                <a:prstClr val="black"/>
              </a:solidFill>
              <a:effectLst/>
              <a:uLnTx/>
              <a:uFillTx/>
              <a:latin typeface="Arial" charset="0"/>
              <a:ea typeface="ＭＳ Ｐゴシック" charset="-128"/>
              <a:cs typeface="+mn-cs"/>
            </a:endParaRPr>
          </a:p>
        </p:txBody>
      </p:sp>
      <p:sp>
        <p:nvSpPr>
          <p:cNvPr id="30" name="テキスト ボックス 178"/>
          <p:cNvSpPr txBox="1"/>
          <p:nvPr/>
        </p:nvSpPr>
        <p:spPr>
          <a:xfrm>
            <a:off x="4201818" y="5774387"/>
            <a:ext cx="1608133"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○その他老朽化</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○渋滞対策</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○無電柱化</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　（無電柱化推進計画以外）　</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a:t>
            </a:r>
            <a:r>
              <a:rPr kumimoji="0" lang="ja-JP" altLang="en-US" sz="900" b="0" i="0" u="none" strike="noStrike" kern="0" cap="none" spc="0" normalizeH="0" baseline="0" noProof="0" dirty="0">
                <a:ln>
                  <a:noFill/>
                </a:ln>
                <a:solidFill>
                  <a:prstClr val="black"/>
                </a:solidFill>
                <a:effectLst/>
                <a:uLnTx/>
                <a:uFill>
                  <a:solidFill>
                    <a:srgbClr val="FF0000"/>
                  </a:solidFill>
                </a:uFill>
                <a:latin typeface="Arial" charset="0"/>
                <a:ea typeface="ＭＳ Ｐゴシック" charset="-128"/>
                <a:cs typeface="+mn-cs"/>
              </a:rPr>
              <a:t>踏切対策</a:t>
            </a: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　等</a:t>
            </a:r>
          </a:p>
        </p:txBody>
      </p:sp>
      <p:sp>
        <p:nvSpPr>
          <p:cNvPr id="31" name="フリーフォーム 180"/>
          <p:cNvSpPr/>
          <p:nvPr/>
        </p:nvSpPr>
        <p:spPr>
          <a:xfrm>
            <a:off x="2910197" y="2631530"/>
            <a:ext cx="2868660" cy="1887247"/>
          </a:xfrm>
          <a:custGeom>
            <a:avLst/>
            <a:gdLst>
              <a:gd name="connsiteX0" fmla="*/ 0 w 596900"/>
              <a:gd name="connsiteY0" fmla="*/ 2082800 h 2082800"/>
              <a:gd name="connsiteX1" fmla="*/ 323850 w 596900"/>
              <a:gd name="connsiteY1" fmla="*/ 2082800 h 2082800"/>
              <a:gd name="connsiteX2" fmla="*/ 323850 w 596900"/>
              <a:gd name="connsiteY2" fmla="*/ 0 h 2082800"/>
              <a:gd name="connsiteX3" fmla="*/ 596900 w 596900"/>
              <a:gd name="connsiteY3" fmla="*/ 0 h 2082800"/>
              <a:gd name="connsiteX0" fmla="*/ 0 w 475658"/>
              <a:gd name="connsiteY0" fmla="*/ 2082800 h 2082800"/>
              <a:gd name="connsiteX1" fmla="*/ 202608 w 475658"/>
              <a:gd name="connsiteY1" fmla="*/ 2082800 h 2082800"/>
              <a:gd name="connsiteX2" fmla="*/ 202608 w 475658"/>
              <a:gd name="connsiteY2" fmla="*/ 0 h 2082800"/>
              <a:gd name="connsiteX3" fmla="*/ 475658 w 475658"/>
              <a:gd name="connsiteY3" fmla="*/ 0 h 2082800"/>
              <a:gd name="connsiteX0" fmla="*/ 0 w 475658"/>
              <a:gd name="connsiteY0" fmla="*/ 2082800 h 2082800"/>
              <a:gd name="connsiteX1" fmla="*/ 202608 w 475658"/>
              <a:gd name="connsiteY1" fmla="*/ 2082800 h 2082800"/>
              <a:gd name="connsiteX2" fmla="*/ 252228 w 475658"/>
              <a:gd name="connsiteY2" fmla="*/ 0 h 2082800"/>
              <a:gd name="connsiteX3" fmla="*/ 475658 w 475658"/>
              <a:gd name="connsiteY3" fmla="*/ 0 h 2082800"/>
              <a:gd name="connsiteX0" fmla="*/ 0 w 475658"/>
              <a:gd name="connsiteY0" fmla="*/ 2082800 h 2082800"/>
              <a:gd name="connsiteX1" fmla="*/ 263255 w 475658"/>
              <a:gd name="connsiteY1" fmla="*/ 2076326 h 2082800"/>
              <a:gd name="connsiteX2" fmla="*/ 252228 w 475658"/>
              <a:gd name="connsiteY2" fmla="*/ 0 h 2082800"/>
              <a:gd name="connsiteX3" fmla="*/ 475658 w 475658"/>
              <a:gd name="connsiteY3" fmla="*/ 0 h 2082800"/>
              <a:gd name="connsiteX0" fmla="*/ 0 w 475658"/>
              <a:gd name="connsiteY0" fmla="*/ 2082800 h 2082800"/>
              <a:gd name="connsiteX1" fmla="*/ 252228 w 475658"/>
              <a:gd name="connsiteY1" fmla="*/ 2076326 h 2082800"/>
              <a:gd name="connsiteX2" fmla="*/ 252228 w 475658"/>
              <a:gd name="connsiteY2" fmla="*/ 0 h 2082800"/>
              <a:gd name="connsiteX3" fmla="*/ 475658 w 475658"/>
              <a:gd name="connsiteY3" fmla="*/ 0 h 2082800"/>
              <a:gd name="connsiteX0" fmla="*/ 0 w 475658"/>
              <a:gd name="connsiteY0" fmla="*/ 2082800 h 2082800"/>
              <a:gd name="connsiteX1" fmla="*/ 252228 w 475658"/>
              <a:gd name="connsiteY1" fmla="*/ 2082800 h 2082800"/>
              <a:gd name="connsiteX2" fmla="*/ 252228 w 475658"/>
              <a:gd name="connsiteY2" fmla="*/ 0 h 2082800"/>
              <a:gd name="connsiteX3" fmla="*/ 475658 w 475658"/>
              <a:gd name="connsiteY3" fmla="*/ 0 h 2082800"/>
              <a:gd name="connsiteX0" fmla="*/ 0 w 475658"/>
              <a:gd name="connsiteY0" fmla="*/ 2082800 h 2082800"/>
              <a:gd name="connsiteX1" fmla="*/ 241202 w 475658"/>
              <a:gd name="connsiteY1" fmla="*/ 2082800 h 2082800"/>
              <a:gd name="connsiteX2" fmla="*/ 252228 w 475658"/>
              <a:gd name="connsiteY2" fmla="*/ 0 h 2082800"/>
              <a:gd name="connsiteX3" fmla="*/ 475658 w 475658"/>
              <a:gd name="connsiteY3" fmla="*/ 0 h 2082800"/>
              <a:gd name="connsiteX0" fmla="*/ 0 w 475658"/>
              <a:gd name="connsiteY0" fmla="*/ 2082800 h 2082800"/>
              <a:gd name="connsiteX1" fmla="*/ 246715 w 475658"/>
              <a:gd name="connsiteY1" fmla="*/ 2082800 h 2082800"/>
              <a:gd name="connsiteX2" fmla="*/ 252228 w 475658"/>
              <a:gd name="connsiteY2" fmla="*/ 0 h 2082800"/>
              <a:gd name="connsiteX3" fmla="*/ 475658 w 475658"/>
              <a:gd name="connsiteY3" fmla="*/ 0 h 2082800"/>
              <a:gd name="connsiteX0" fmla="*/ 0 w 475658"/>
              <a:gd name="connsiteY0" fmla="*/ 2082800 h 2089274"/>
              <a:gd name="connsiteX1" fmla="*/ 257741 w 475658"/>
              <a:gd name="connsiteY1" fmla="*/ 2089274 h 2089274"/>
              <a:gd name="connsiteX2" fmla="*/ 252228 w 475658"/>
              <a:gd name="connsiteY2" fmla="*/ 0 h 2089274"/>
              <a:gd name="connsiteX3" fmla="*/ 475658 w 475658"/>
              <a:gd name="connsiteY3" fmla="*/ 0 h 2089274"/>
              <a:gd name="connsiteX0" fmla="*/ 0 w 475658"/>
              <a:gd name="connsiteY0" fmla="*/ 2082800 h 2089274"/>
              <a:gd name="connsiteX1" fmla="*/ 252228 w 475658"/>
              <a:gd name="connsiteY1" fmla="*/ 2089274 h 2089274"/>
              <a:gd name="connsiteX2" fmla="*/ 252228 w 475658"/>
              <a:gd name="connsiteY2" fmla="*/ 0 h 2089274"/>
              <a:gd name="connsiteX3" fmla="*/ 475658 w 475658"/>
              <a:gd name="connsiteY3" fmla="*/ 0 h 2089274"/>
              <a:gd name="connsiteX0" fmla="*/ 0 w 479602"/>
              <a:gd name="connsiteY0" fmla="*/ 2087495 h 2089274"/>
              <a:gd name="connsiteX1" fmla="*/ 256172 w 479602"/>
              <a:gd name="connsiteY1" fmla="*/ 2089274 h 2089274"/>
              <a:gd name="connsiteX2" fmla="*/ 256172 w 479602"/>
              <a:gd name="connsiteY2" fmla="*/ 0 h 2089274"/>
              <a:gd name="connsiteX3" fmla="*/ 479602 w 479602"/>
              <a:gd name="connsiteY3" fmla="*/ 0 h 2089274"/>
              <a:gd name="connsiteX0" fmla="*/ 0 w 479602"/>
              <a:gd name="connsiteY0" fmla="*/ 2087495 h 2089274"/>
              <a:gd name="connsiteX1" fmla="*/ 256172 w 479602"/>
              <a:gd name="connsiteY1" fmla="*/ 2089274 h 2089274"/>
              <a:gd name="connsiteX2" fmla="*/ 256172 w 479602"/>
              <a:gd name="connsiteY2" fmla="*/ 0 h 2089274"/>
              <a:gd name="connsiteX3" fmla="*/ 479602 w 479602"/>
              <a:gd name="connsiteY3" fmla="*/ 0 h 2089274"/>
              <a:gd name="connsiteX0" fmla="*/ 0 w 479602"/>
              <a:gd name="connsiteY0" fmla="*/ 2087495 h 2089274"/>
              <a:gd name="connsiteX1" fmla="*/ 256172 w 479602"/>
              <a:gd name="connsiteY1" fmla="*/ 2089274 h 2089274"/>
              <a:gd name="connsiteX2" fmla="*/ 256172 w 479602"/>
              <a:gd name="connsiteY2" fmla="*/ 0 h 2089274"/>
              <a:gd name="connsiteX3" fmla="*/ 479602 w 479602"/>
              <a:gd name="connsiteY3" fmla="*/ 0 h 2089274"/>
              <a:gd name="connsiteX0" fmla="*/ 0 w 479602"/>
              <a:gd name="connsiteY0" fmla="*/ 2087495 h 2089274"/>
              <a:gd name="connsiteX1" fmla="*/ 256172 w 479602"/>
              <a:gd name="connsiteY1" fmla="*/ 2089274 h 2089274"/>
              <a:gd name="connsiteX2" fmla="*/ 256172 w 479602"/>
              <a:gd name="connsiteY2" fmla="*/ 0 h 2089274"/>
              <a:gd name="connsiteX3" fmla="*/ 479602 w 479602"/>
              <a:gd name="connsiteY3" fmla="*/ 0 h 2089274"/>
              <a:gd name="connsiteX0" fmla="*/ 0 w 479602"/>
              <a:gd name="connsiteY0" fmla="*/ 2087495 h 2089274"/>
              <a:gd name="connsiteX1" fmla="*/ 256172 w 479602"/>
              <a:gd name="connsiteY1" fmla="*/ 2089274 h 2089274"/>
              <a:gd name="connsiteX2" fmla="*/ 256172 w 479602"/>
              <a:gd name="connsiteY2" fmla="*/ 0 h 2089274"/>
              <a:gd name="connsiteX3" fmla="*/ 479602 w 479602"/>
              <a:gd name="connsiteY3" fmla="*/ 0 h 2089274"/>
              <a:gd name="connsiteX0" fmla="*/ 0 w 479602"/>
              <a:gd name="connsiteY0" fmla="*/ 2087495 h 2089274"/>
              <a:gd name="connsiteX1" fmla="*/ 256172 w 479602"/>
              <a:gd name="connsiteY1" fmla="*/ 2089274 h 2089274"/>
              <a:gd name="connsiteX2" fmla="*/ 256172 w 479602"/>
              <a:gd name="connsiteY2" fmla="*/ 0 h 2089274"/>
              <a:gd name="connsiteX3" fmla="*/ 479602 w 479602"/>
              <a:gd name="connsiteY3" fmla="*/ 0 h 2089274"/>
              <a:gd name="connsiteX0" fmla="*/ 0 w 479602"/>
              <a:gd name="connsiteY0" fmla="*/ 2087495 h 2089274"/>
              <a:gd name="connsiteX1" fmla="*/ 256172 w 479602"/>
              <a:gd name="connsiteY1" fmla="*/ 2089274 h 2089274"/>
              <a:gd name="connsiteX2" fmla="*/ 179552 w 479602"/>
              <a:gd name="connsiteY2" fmla="*/ 11849 h 2089274"/>
              <a:gd name="connsiteX3" fmla="*/ 479602 w 479602"/>
              <a:gd name="connsiteY3" fmla="*/ 0 h 2089274"/>
              <a:gd name="connsiteX0" fmla="*/ 0 w 479602"/>
              <a:gd name="connsiteY0" fmla="*/ 2087495 h 2089274"/>
              <a:gd name="connsiteX1" fmla="*/ 181055 w 479602"/>
              <a:gd name="connsiteY1" fmla="*/ 2089274 h 2089274"/>
              <a:gd name="connsiteX2" fmla="*/ 179552 w 479602"/>
              <a:gd name="connsiteY2" fmla="*/ 11849 h 2089274"/>
              <a:gd name="connsiteX3" fmla="*/ 479602 w 479602"/>
              <a:gd name="connsiteY3" fmla="*/ 0 h 2089274"/>
              <a:gd name="connsiteX0" fmla="*/ 0 w 479602"/>
              <a:gd name="connsiteY0" fmla="*/ 2087495 h 2087495"/>
              <a:gd name="connsiteX1" fmla="*/ 178050 w 479602"/>
              <a:gd name="connsiteY1" fmla="*/ 2077425 h 2087495"/>
              <a:gd name="connsiteX2" fmla="*/ 179552 w 479602"/>
              <a:gd name="connsiteY2" fmla="*/ 11849 h 2087495"/>
              <a:gd name="connsiteX3" fmla="*/ 479602 w 479602"/>
              <a:gd name="connsiteY3" fmla="*/ 0 h 2087495"/>
              <a:gd name="connsiteX0" fmla="*/ 0 w 479602"/>
              <a:gd name="connsiteY0" fmla="*/ 2087495 h 2087495"/>
              <a:gd name="connsiteX1" fmla="*/ 178050 w 479602"/>
              <a:gd name="connsiteY1" fmla="*/ 2077425 h 2087495"/>
              <a:gd name="connsiteX2" fmla="*/ 179552 w 479602"/>
              <a:gd name="connsiteY2" fmla="*/ 11849 h 2087495"/>
              <a:gd name="connsiteX3" fmla="*/ 479602 w 479602"/>
              <a:gd name="connsiteY3" fmla="*/ 0 h 2087495"/>
              <a:gd name="connsiteX0" fmla="*/ 0 w 479602"/>
              <a:gd name="connsiteY0" fmla="*/ 2087495 h 2087495"/>
              <a:gd name="connsiteX1" fmla="*/ 178050 w 479602"/>
              <a:gd name="connsiteY1" fmla="*/ 2077425 h 2087495"/>
              <a:gd name="connsiteX2" fmla="*/ 179552 w 479602"/>
              <a:gd name="connsiteY2" fmla="*/ 11849 h 2087495"/>
              <a:gd name="connsiteX3" fmla="*/ 479602 w 479602"/>
              <a:gd name="connsiteY3" fmla="*/ 0 h 2087495"/>
              <a:gd name="connsiteX0" fmla="*/ 0 w 479602"/>
              <a:gd name="connsiteY0" fmla="*/ 2087495 h 2087495"/>
              <a:gd name="connsiteX1" fmla="*/ 179552 w 479602"/>
              <a:gd name="connsiteY1" fmla="*/ 2077425 h 2087495"/>
              <a:gd name="connsiteX2" fmla="*/ 179552 w 479602"/>
              <a:gd name="connsiteY2" fmla="*/ 11849 h 2087495"/>
              <a:gd name="connsiteX3" fmla="*/ 479602 w 479602"/>
              <a:gd name="connsiteY3" fmla="*/ 0 h 2087495"/>
            </a:gdLst>
            <a:ahLst/>
            <a:cxnLst>
              <a:cxn ang="0">
                <a:pos x="connsiteX0" y="connsiteY0"/>
              </a:cxn>
              <a:cxn ang="0">
                <a:pos x="connsiteX1" y="connsiteY1"/>
              </a:cxn>
              <a:cxn ang="0">
                <a:pos x="connsiteX2" y="connsiteY2"/>
              </a:cxn>
              <a:cxn ang="0">
                <a:pos x="connsiteX3" y="connsiteY3"/>
              </a:cxn>
            </a:cxnLst>
            <a:rect l="l" t="t" r="r" b="b"/>
            <a:pathLst>
              <a:path w="479602" h="2087495">
                <a:moveTo>
                  <a:pt x="0" y="2087495"/>
                </a:moveTo>
                <a:lnTo>
                  <a:pt x="179552" y="2077425"/>
                </a:lnTo>
                <a:cubicBezTo>
                  <a:pt x="180303" y="1044637"/>
                  <a:pt x="179051" y="700374"/>
                  <a:pt x="179552" y="11849"/>
                </a:cubicBezTo>
                <a:lnTo>
                  <a:pt x="479602" y="0"/>
                </a:lnTo>
              </a:path>
            </a:pathLst>
          </a:custGeom>
          <a:noFill/>
          <a:ln w="12700" cap="flat" cmpd="sng" algn="ctr">
            <a:solidFill>
              <a:srgbClr val="FF0000"/>
            </a:solidFill>
            <a:prstDash val="solid"/>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2" name="正方形/長方形 172"/>
          <p:cNvSpPr/>
          <p:nvPr/>
        </p:nvSpPr>
        <p:spPr>
          <a:xfrm>
            <a:off x="5339627" y="2361097"/>
            <a:ext cx="1598501" cy="136052"/>
          </a:xfrm>
          <a:prstGeom prst="rect">
            <a:avLst/>
          </a:prstGeom>
          <a:noFill/>
          <a:ln w="127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3" name="正方形/長方形 172"/>
          <p:cNvSpPr/>
          <p:nvPr/>
        </p:nvSpPr>
        <p:spPr>
          <a:xfrm>
            <a:off x="6480088" y="1799759"/>
            <a:ext cx="458040" cy="170443"/>
          </a:xfrm>
          <a:prstGeom prst="rect">
            <a:avLst/>
          </a:prstGeom>
          <a:noFill/>
          <a:ln w="127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4" name="テキスト ボックス 42"/>
          <p:cNvSpPr txBox="1"/>
          <p:nvPr/>
        </p:nvSpPr>
        <p:spPr>
          <a:xfrm>
            <a:off x="1897739" y="3787573"/>
            <a:ext cx="2024913" cy="161582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○アクセス道路</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　・駅（貨物駅以外）　・工業団地</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　</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○通学路</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a:t>
            </a:r>
            <a:r>
              <a:rPr kumimoji="0" lang="ja-JP" altLang="en-US" sz="900" b="0" i="0" u="none" strike="noStrike" kern="0" cap="none" spc="0" normalizeH="0" baseline="0" noProof="0" dirty="0">
                <a:ln>
                  <a:noFill/>
                </a:ln>
                <a:solidFill>
                  <a:prstClr val="black"/>
                </a:solidFill>
                <a:effectLst/>
                <a:uLnTx/>
                <a:uFill>
                  <a:solidFill>
                    <a:srgbClr val="FF0000"/>
                  </a:solidFill>
                </a:uFill>
                <a:latin typeface="Arial" charset="0"/>
                <a:ea typeface="ＭＳ Ｐゴシック" charset="-128"/>
                <a:cs typeface="+mn-cs"/>
              </a:rPr>
              <a:t>子供の移動経路</a:t>
            </a: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　等</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○自転車通行空間整備　</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〇国土強靱化地域計画に基づく事業</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○歩行者の利便増進や地域の賑わい</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　創出に資する道路事業</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○自動運転車の走行環境整備   等</a:t>
            </a:r>
          </a:p>
        </p:txBody>
      </p:sp>
      <p:sp>
        <p:nvSpPr>
          <p:cNvPr id="35" name="テキスト ボックス 32"/>
          <p:cNvSpPr txBox="1"/>
          <p:nvPr/>
        </p:nvSpPr>
        <p:spPr>
          <a:xfrm>
            <a:off x="1902217" y="5774387"/>
            <a:ext cx="1608133" cy="7848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○その他老朽化</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○渋滞対策</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○無電柱化</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　（無電柱化推進計画以外）　</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a:t>
            </a:r>
            <a:r>
              <a:rPr kumimoji="0" lang="ja-JP" altLang="en-US" sz="900" b="0" i="0" u="none" strike="noStrike" kern="0" cap="none" spc="0" normalizeH="0" baseline="0" noProof="0" dirty="0">
                <a:ln>
                  <a:noFill/>
                </a:ln>
                <a:solidFill>
                  <a:prstClr val="black"/>
                </a:solidFill>
                <a:effectLst/>
                <a:uLnTx/>
                <a:uFill>
                  <a:solidFill>
                    <a:srgbClr val="FF0000"/>
                  </a:solidFill>
                </a:uFill>
                <a:latin typeface="Arial" charset="0"/>
                <a:ea typeface="ＭＳ Ｐゴシック" charset="-128"/>
                <a:cs typeface="+mn-cs"/>
              </a:rPr>
              <a:t>踏切対策</a:t>
            </a: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cs typeface="+mn-cs"/>
              </a:rPr>
              <a:t>　等</a:t>
            </a:r>
          </a:p>
        </p:txBody>
      </p:sp>
      <p:sp>
        <p:nvSpPr>
          <p:cNvPr id="36" name="テキスト ボックス 31"/>
          <p:cNvSpPr txBox="1"/>
          <p:nvPr/>
        </p:nvSpPr>
        <p:spPr>
          <a:xfrm>
            <a:off x="1897739" y="1054441"/>
            <a:ext cx="3287316" cy="2446824"/>
          </a:xfrm>
          <a:prstGeom prst="rect">
            <a:avLst/>
          </a:prstGeom>
          <a:noFill/>
        </p:spPr>
        <p:txBody>
          <a:bodyPr wrap="square" spcCol="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○地高　　</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○重要物流道路</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○アクセス道路</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・地高ＩＣ　・ｽﾏｰﾄＩＣ　・高規格ＩＣ（要件拡充）</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・空港　・港湾　・駅（貨物駅）</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■道路メンテナンス事業（修繕・更新・撤去等）</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■除雪</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○連立（本体＋着工準備）</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○踏切道改良計画事業</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○無電柱化推進計画（補助対象者の拡大）</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○交通安全対策（地区内連携）</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○都府県境道路</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■土砂災害対策道路</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○その他</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・特定道路事業交付金（北海道）</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a:ea typeface="ＭＳ Ｐゴシック"/>
                <a:cs typeface="+mn-cs"/>
              </a:rPr>
              <a:t>・補助率差額　等</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37" name="正方形/長方形 172"/>
          <p:cNvSpPr/>
          <p:nvPr/>
        </p:nvSpPr>
        <p:spPr>
          <a:xfrm>
            <a:off x="1968815" y="4223090"/>
            <a:ext cx="1163523" cy="295688"/>
          </a:xfrm>
          <a:prstGeom prst="rect">
            <a:avLst/>
          </a:prstGeom>
          <a:noFill/>
          <a:ln w="127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8" name="テキスト ボックス 170"/>
          <p:cNvSpPr txBox="1"/>
          <p:nvPr/>
        </p:nvSpPr>
        <p:spPr>
          <a:xfrm>
            <a:off x="7041261" y="1032869"/>
            <a:ext cx="2620352" cy="2554545"/>
          </a:xfrm>
          <a:prstGeom prst="rect">
            <a:avLst/>
          </a:prstGeom>
          <a:noFill/>
        </p:spPr>
        <p:txBody>
          <a:bodyPr wrap="square" spcCol="3600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○地高　　</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○重要物流道路</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○アクセス道路</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・地高ＩＣ　・ｽﾏｰﾄＩＣ　・高規格ＩＣ</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・空港　・港湾　・駅（貨物駅）</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■道路メンテナンス事業（修繕・更新・撤去等）</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■除雪</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○連立（本体＋着工準備）</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○踏切道改良計画事業</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○無電柱化推進計画</a:t>
            </a:r>
            <a:endParaRPr kumimoji="1" lang="en-US" altLang="ja-JP" sz="9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○交通安全対策（地区内連携、通学路対策）</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○都府県境道路</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■土砂災害対策道路</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charset="-128"/>
                <a:cs typeface="+mn-cs"/>
              </a:rPr>
              <a:t>○その他</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・特定道路事業交付金（北海道）</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a:ea typeface="ＭＳ Ｐゴシック"/>
                <a:cs typeface="+mn-cs"/>
              </a:rPr>
              <a:t>・補助率差額　等</a:t>
            </a:r>
            <a:endParaRPr kumimoji="1" lang="en-US" altLang="ja-JP" sz="10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39" name="テキスト ボックス 42"/>
          <p:cNvSpPr txBox="1"/>
          <p:nvPr/>
        </p:nvSpPr>
        <p:spPr>
          <a:xfrm>
            <a:off x="7037848" y="3675657"/>
            <a:ext cx="290977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○アクセス道路</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　・駅（貨物駅以外）　・工業団地　</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○通学路</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○子供の移動経路　等</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○自転車通行空間整備　</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〇国土強靱化地域計画に基づく事業</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○歩行者の利便増進や地域の賑わい</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　創出に資する道路事業</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○公共交通の走行環境整備（自動運転車含む） 等</a:t>
            </a:r>
            <a:endParaRPr kumimoji="0" lang="ja-JP" altLang="en-US" sz="1000" b="1" i="0" u="none" strike="noStrike" kern="0" cap="none" spc="0" normalizeH="0" baseline="0" noProof="0" dirty="0">
              <a:ln>
                <a:noFill/>
              </a:ln>
              <a:solidFill>
                <a:prstClr val="black"/>
              </a:solidFill>
              <a:effectLst/>
              <a:uLnTx/>
              <a:uFillTx/>
              <a:latin typeface="Arial" charset="0"/>
              <a:ea typeface="ＭＳ Ｐゴシック" charset="-128"/>
              <a:cs typeface="+mn-cs"/>
            </a:endParaRPr>
          </a:p>
        </p:txBody>
      </p:sp>
      <p:sp>
        <p:nvSpPr>
          <p:cNvPr id="40" name="テキスト ボックス 178"/>
          <p:cNvSpPr txBox="1"/>
          <p:nvPr/>
        </p:nvSpPr>
        <p:spPr>
          <a:xfrm>
            <a:off x="7037848" y="5774387"/>
            <a:ext cx="1765227"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○その他老朽化</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○渋滞対策</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○無電柱化</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　（無電柱化推進計画以外）　</a:t>
            </a:r>
            <a:endParaRPr kumimoji="0" lang="en-US" altLang="ja-JP" sz="1000" b="0" i="0" u="none" strike="noStrike" kern="0" cap="none" spc="0" normalizeH="0" baseline="0" noProof="0" dirty="0">
              <a:ln>
                <a:noFill/>
              </a:ln>
              <a:solidFill>
                <a:prstClr val="black"/>
              </a:solidFill>
              <a:effectLst/>
              <a:uLnTx/>
              <a:uFillTx/>
              <a:latin typeface="Arial"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a:t>
            </a:r>
            <a:r>
              <a:rPr kumimoji="0" lang="ja-JP" altLang="en-US" sz="1000" b="0" i="0" u="none" strike="noStrike" kern="0" cap="none" spc="0" normalizeH="0" baseline="0" noProof="0" dirty="0">
                <a:ln>
                  <a:noFill/>
                </a:ln>
                <a:solidFill>
                  <a:prstClr val="black"/>
                </a:solidFill>
                <a:effectLst/>
                <a:uLnTx/>
                <a:uFill>
                  <a:solidFill>
                    <a:srgbClr val="FF0000"/>
                  </a:solidFill>
                </a:uFill>
                <a:latin typeface="Arial" charset="0"/>
                <a:ea typeface="ＭＳ Ｐゴシック" charset="-128"/>
                <a:cs typeface="+mn-cs"/>
              </a:rPr>
              <a:t>踏切対策</a:t>
            </a:r>
            <a:r>
              <a:rPr kumimoji="0" lang="ja-JP" altLang="en-US" sz="1000" b="0" i="0" u="none" strike="noStrike" kern="0" cap="none" spc="0" normalizeH="0" baseline="0" noProof="0" dirty="0">
                <a:ln>
                  <a:noFill/>
                </a:ln>
                <a:solidFill>
                  <a:prstClr val="black"/>
                </a:solidFill>
                <a:effectLst/>
                <a:uLnTx/>
                <a:uFillTx/>
                <a:latin typeface="Arial" charset="0"/>
                <a:ea typeface="ＭＳ Ｐゴシック" charset="-128"/>
                <a:cs typeface="+mn-cs"/>
              </a:rPr>
              <a:t>　等</a:t>
            </a:r>
          </a:p>
        </p:txBody>
      </p:sp>
      <p:sp>
        <p:nvSpPr>
          <p:cNvPr id="41" name="正方形/長方形 172"/>
          <p:cNvSpPr/>
          <p:nvPr/>
        </p:nvSpPr>
        <p:spPr>
          <a:xfrm>
            <a:off x="4276725" y="5178325"/>
            <a:ext cx="1533226" cy="151644"/>
          </a:xfrm>
          <a:prstGeom prst="rect">
            <a:avLst/>
          </a:prstGeom>
          <a:noFill/>
          <a:ln w="127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42" name="正方形/長方形 172"/>
          <p:cNvSpPr/>
          <p:nvPr/>
        </p:nvSpPr>
        <p:spPr>
          <a:xfrm>
            <a:off x="7115175" y="5385380"/>
            <a:ext cx="2562817" cy="168989"/>
          </a:xfrm>
          <a:prstGeom prst="rect">
            <a:avLst/>
          </a:prstGeom>
          <a:noFill/>
          <a:ln w="127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44" name="フリーフォーム 43"/>
          <p:cNvSpPr/>
          <p:nvPr/>
        </p:nvSpPr>
        <p:spPr>
          <a:xfrm>
            <a:off x="5755889" y="5352717"/>
            <a:ext cx="3383280" cy="307344"/>
          </a:xfrm>
          <a:custGeom>
            <a:avLst/>
            <a:gdLst>
              <a:gd name="connsiteX0" fmla="*/ 3383280 w 3383280"/>
              <a:gd name="connsiteY0" fmla="*/ 91440 h 167640"/>
              <a:gd name="connsiteX1" fmla="*/ 3383280 w 3383280"/>
              <a:gd name="connsiteY1" fmla="*/ 167640 h 167640"/>
              <a:gd name="connsiteX2" fmla="*/ 0 w 3383280"/>
              <a:gd name="connsiteY2" fmla="*/ 167640 h 167640"/>
              <a:gd name="connsiteX3" fmla="*/ 0 w 3383280"/>
              <a:gd name="connsiteY3" fmla="*/ 0 h 167640"/>
              <a:gd name="connsiteX0" fmla="*/ 3383280 w 3383280"/>
              <a:gd name="connsiteY0" fmla="*/ 137883 h 214083"/>
              <a:gd name="connsiteX1" fmla="*/ 3383280 w 3383280"/>
              <a:gd name="connsiteY1" fmla="*/ 214083 h 214083"/>
              <a:gd name="connsiteX2" fmla="*/ 0 w 3383280"/>
              <a:gd name="connsiteY2" fmla="*/ 214083 h 214083"/>
              <a:gd name="connsiteX3" fmla="*/ 0 w 3383280"/>
              <a:gd name="connsiteY3" fmla="*/ 0 h 214083"/>
            </a:gdLst>
            <a:ahLst/>
            <a:cxnLst>
              <a:cxn ang="0">
                <a:pos x="connsiteX0" y="connsiteY0"/>
              </a:cxn>
              <a:cxn ang="0">
                <a:pos x="connsiteX1" y="connsiteY1"/>
              </a:cxn>
              <a:cxn ang="0">
                <a:pos x="connsiteX2" y="connsiteY2"/>
              </a:cxn>
              <a:cxn ang="0">
                <a:pos x="connsiteX3" y="connsiteY3"/>
              </a:cxn>
            </a:cxnLst>
            <a:rect l="l" t="t" r="r" b="b"/>
            <a:pathLst>
              <a:path w="3383280" h="214083">
                <a:moveTo>
                  <a:pt x="3383280" y="137883"/>
                </a:moveTo>
                <a:lnTo>
                  <a:pt x="3383280" y="214083"/>
                </a:lnTo>
                <a:lnTo>
                  <a:pt x="0" y="214083"/>
                </a:lnTo>
                <a:lnTo>
                  <a:pt x="0" y="0"/>
                </a:lnTo>
              </a:path>
            </a:pathLst>
          </a:custGeom>
          <a:noFill/>
          <a:ln w="9525">
            <a:solidFill>
              <a:srgbClr val="FF0000"/>
            </a:solidFill>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181" name="スライド番号プレースホルダー 2"/>
          <p:cNvSpPr>
            <a:spLocks noGrp="1"/>
          </p:cNvSpPr>
          <p:nvPr>
            <p:ph type="sldNum" sz="quarter" idx="12"/>
          </p:nvPr>
        </p:nvSpPr>
        <p:spPr>
          <a:xfrm>
            <a:off x="9318514" y="6588098"/>
            <a:ext cx="641276" cy="332656"/>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C1E978-A3B9-4673-8199-379729392307}" type="slidenum">
              <a:rPr kumimoji="1" lang="en-US" altLang="ja-JP" sz="14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4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
        <p:nvSpPr>
          <p:cNvPr id="2" name="テキスト ボックス 37">
            <a:extLst>
              <a:ext uri="{FF2B5EF4-FFF2-40B4-BE49-F238E27FC236}">
                <a16:creationId xmlns:a16="http://schemas.microsoft.com/office/drawing/2014/main" id="{D325DF93-0474-9B54-C4F8-E96AAF5051A4}"/>
              </a:ext>
            </a:extLst>
          </p:cNvPr>
          <p:cNvSpPr txBox="1"/>
          <p:nvPr/>
        </p:nvSpPr>
        <p:spPr>
          <a:xfrm>
            <a:off x="5185055" y="6659144"/>
            <a:ext cx="2388446"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charset="-128"/>
                <a:cs typeface="+mn-cs"/>
              </a:rPr>
              <a:t>※R6</a:t>
            </a: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charset="-128"/>
                <a:cs typeface="+mn-cs"/>
              </a:rPr>
              <a:t>は</a:t>
            </a:r>
            <a:r>
              <a:rPr kumimoji="1" lang="en-US" altLang="ja-JP" sz="1100" b="0" i="0" u="none" strike="noStrike" kern="1200" cap="none" spc="0" normalizeH="0" baseline="0" noProof="0" dirty="0">
                <a:ln>
                  <a:noFill/>
                </a:ln>
                <a:solidFill>
                  <a:srgbClr val="000000"/>
                </a:solidFill>
                <a:effectLst/>
                <a:uLnTx/>
                <a:uFillTx/>
                <a:latin typeface="Arial" charset="0"/>
                <a:ea typeface="ＭＳ Ｐゴシック" charset="-128"/>
                <a:cs typeface="+mn-cs"/>
              </a:rPr>
              <a:t>R5</a:t>
            </a:r>
            <a:r>
              <a:rPr kumimoji="1" lang="ja-JP" altLang="en-US" sz="1100" b="0" i="0" u="none" strike="noStrike" kern="1200" cap="none" spc="0" normalizeH="0" baseline="0" noProof="0" dirty="0">
                <a:ln>
                  <a:noFill/>
                </a:ln>
                <a:solidFill>
                  <a:srgbClr val="000000"/>
                </a:solidFill>
                <a:effectLst/>
                <a:uLnTx/>
                <a:uFillTx/>
                <a:latin typeface="Arial" charset="0"/>
                <a:ea typeface="ＭＳ Ｐゴシック" charset="-128"/>
                <a:cs typeface="+mn-cs"/>
              </a:rPr>
              <a:t>から更新なし</a:t>
            </a:r>
          </a:p>
        </p:txBody>
      </p:sp>
    </p:spTree>
    <p:extLst>
      <p:ext uri="{BB962C8B-B14F-4D97-AF65-F5344CB8AC3E}">
        <p14:creationId xmlns:p14="http://schemas.microsoft.com/office/powerpoint/2010/main" val="4155048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dirty="0"/>
              <a:t>３．通常補助</a:t>
            </a:r>
            <a:endParaRPr kumimoji="1" lang="ja-JP" altLang="en-US" dirty="0"/>
          </a:p>
        </p:txBody>
      </p:sp>
    </p:spTree>
    <p:extLst>
      <p:ext uri="{BB962C8B-B14F-4D97-AF65-F5344CB8AC3E}">
        <p14:creationId xmlns:p14="http://schemas.microsoft.com/office/powerpoint/2010/main" val="821299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7099" r="4944"/>
          <a:stretch/>
        </p:blipFill>
        <p:spPr>
          <a:xfrm>
            <a:off x="4419905" y="1416349"/>
            <a:ext cx="2609902" cy="1980349"/>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l="9579" t="200" r="4500" b="10981"/>
          <a:stretch/>
        </p:blipFill>
        <p:spPr>
          <a:xfrm>
            <a:off x="4426255" y="1422681"/>
            <a:ext cx="830490" cy="437670"/>
          </a:xfrm>
          <a:prstGeom prst="rect">
            <a:avLst/>
          </a:prstGeom>
          <a:ln w="12700">
            <a:solidFill>
              <a:sysClr val="windowText" lastClr="000000"/>
            </a:solidFill>
          </a:ln>
        </p:spPr>
      </p:pic>
      <p:sp>
        <p:nvSpPr>
          <p:cNvPr id="2" name="正方形/長方形 1"/>
          <p:cNvSpPr/>
          <p:nvPr/>
        </p:nvSpPr>
        <p:spPr>
          <a:xfrm>
            <a:off x="4426458" y="1416349"/>
            <a:ext cx="504056" cy="76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4"/>
          <p:cNvSpPr>
            <a:spLocks noGrp="1"/>
          </p:cNvSpPr>
          <p:nvPr>
            <p:ph type="title"/>
          </p:nvPr>
        </p:nvSpPr>
        <p:spPr/>
        <p:txBody>
          <a:bodyPr/>
          <a:lstStyle/>
          <a:p>
            <a:r>
              <a:rPr lang="ja-JP" altLang="en-US" dirty="0"/>
              <a:t>主な個別補助制度①</a:t>
            </a:r>
            <a:endParaRPr kumimoji="1" lang="ja-JP" altLang="en-US" dirty="0"/>
          </a:p>
        </p:txBody>
      </p:sp>
      <p:sp>
        <p:nvSpPr>
          <p:cNvPr id="3" name="正方形/長方形 63"/>
          <p:cNvSpPr/>
          <p:nvPr/>
        </p:nvSpPr>
        <p:spPr>
          <a:xfrm>
            <a:off x="56456" y="810672"/>
            <a:ext cx="9793088" cy="2791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HGｺﾞｼｯｸM" panose="020B0609000000000000" pitchFamily="49" charset="-128"/>
              <a:ea typeface="HGｺﾞｼｯｸM" panose="020B0609000000000000" pitchFamily="49" charset="-128"/>
            </a:endParaRPr>
          </a:p>
        </p:txBody>
      </p:sp>
      <p:sp>
        <p:nvSpPr>
          <p:cNvPr id="4" name="テキスト ボックス 65"/>
          <p:cNvSpPr txBox="1"/>
          <p:nvPr/>
        </p:nvSpPr>
        <p:spPr>
          <a:xfrm>
            <a:off x="167254" y="934891"/>
            <a:ext cx="9604032" cy="461665"/>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広域ネットワークを形成する等の性質に鑑みた高規格道路の整備及び、国土交通大臣が物流上重要な道路輸送網として指定する「重要物流道路」の整備について計画的かつ集中的に支援</a:t>
            </a:r>
          </a:p>
        </p:txBody>
      </p:sp>
      <p:sp>
        <p:nvSpPr>
          <p:cNvPr id="6" name="テキスト ボックス 66"/>
          <p:cNvSpPr txBox="1"/>
          <p:nvPr/>
        </p:nvSpPr>
        <p:spPr>
          <a:xfrm>
            <a:off x="48143" y="560815"/>
            <a:ext cx="3895514" cy="338426"/>
          </a:xfrm>
          <a:prstGeom prst="rect">
            <a:avLst/>
          </a:prstGeom>
          <a:solidFill>
            <a:srgbClr val="FF0000"/>
          </a:solidFill>
          <a:ln>
            <a:noFill/>
          </a:ln>
        </p:spPr>
        <p:txBody>
          <a:bodyPr wrap="square" rtlCol="0">
            <a:spAutoFit/>
          </a:bodyPr>
          <a:lstStyle/>
          <a:p>
            <a:pPr algn="ctr" fontAlgn="auto">
              <a:spcBef>
                <a:spcPts val="0"/>
              </a:spcBef>
              <a:spcAft>
                <a:spcPts val="0"/>
              </a:spcAft>
            </a:pPr>
            <a:r>
              <a:rPr lang="ja-JP" altLang="en-US" sz="1599" dirty="0">
                <a:solidFill>
                  <a:prstClr val="white"/>
                </a:solidFill>
                <a:latin typeface="HGｺﾞｼｯｸM" panose="020B0609000000000000" pitchFamily="49" charset="-128"/>
                <a:ea typeface="HGｺﾞｼｯｸM" panose="020B0609000000000000" pitchFamily="49" charset="-128"/>
              </a:rPr>
              <a:t>高規格道路・</a:t>
            </a:r>
            <a:r>
              <a:rPr lang="en-US" altLang="ja-JP" sz="1599" dirty="0">
                <a:solidFill>
                  <a:prstClr val="white"/>
                </a:solidFill>
                <a:latin typeface="HGｺﾞｼｯｸM" panose="020B0609000000000000" pitchFamily="49" charset="-128"/>
                <a:ea typeface="HGｺﾞｼｯｸM" panose="020B0609000000000000" pitchFamily="49" charset="-128"/>
              </a:rPr>
              <a:t>IC</a:t>
            </a:r>
            <a:r>
              <a:rPr lang="ja-JP" altLang="en-US" sz="1599" dirty="0">
                <a:solidFill>
                  <a:prstClr val="white"/>
                </a:solidFill>
                <a:latin typeface="HGｺﾞｼｯｸM" panose="020B0609000000000000" pitchFamily="49" charset="-128"/>
                <a:ea typeface="HGｺﾞｼｯｸM" panose="020B0609000000000000" pitchFamily="49" charset="-128"/>
              </a:rPr>
              <a:t>アクセス道路等補助制度</a:t>
            </a:r>
          </a:p>
        </p:txBody>
      </p:sp>
      <p:sp>
        <p:nvSpPr>
          <p:cNvPr id="7" name="テキスト ボックス 65"/>
          <p:cNvSpPr txBox="1"/>
          <p:nvPr/>
        </p:nvSpPr>
        <p:spPr>
          <a:xfrm>
            <a:off x="167254" y="1539063"/>
            <a:ext cx="4137674" cy="646331"/>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高規格道路、スマートＩＣの整備と併せて行われる、地方</a:t>
            </a:r>
          </a:p>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公共団体におけるＩＣアクセス道路の整備について計画的</a:t>
            </a:r>
          </a:p>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かつ集中的に支援</a:t>
            </a:r>
          </a:p>
        </p:txBody>
      </p:sp>
      <p:sp>
        <p:nvSpPr>
          <p:cNvPr id="8" name="テキスト ボックス 65"/>
          <p:cNvSpPr txBox="1"/>
          <p:nvPr/>
        </p:nvSpPr>
        <p:spPr>
          <a:xfrm>
            <a:off x="167254" y="2358679"/>
            <a:ext cx="4137674" cy="461665"/>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物流の効率化など生産性向上に資する空港・港湾等への アクセス道路の整備について計画的かつ集中的に支援</a:t>
            </a:r>
          </a:p>
        </p:txBody>
      </p:sp>
      <p:sp>
        <p:nvSpPr>
          <p:cNvPr id="9" name="テキスト ボックス 65"/>
          <p:cNvSpPr txBox="1"/>
          <p:nvPr/>
        </p:nvSpPr>
        <p:spPr>
          <a:xfrm>
            <a:off x="167254" y="2962851"/>
            <a:ext cx="4137674" cy="461665"/>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都府県境を跨ぐ構造物の整備を伴う道路の整備について 計画的かつ集中的に支援</a:t>
            </a:r>
          </a:p>
        </p:txBody>
      </p:sp>
      <p:pic>
        <p:nvPicPr>
          <p:cNvPr id="27" name="図 86"/>
          <p:cNvPicPr>
            <a:picLocks noChangeAspect="1"/>
          </p:cNvPicPr>
          <p:nvPr/>
        </p:nvPicPr>
        <p:blipFill>
          <a:blip r:embed="rId6"/>
          <a:stretch>
            <a:fillRect/>
          </a:stretch>
        </p:blipFill>
        <p:spPr>
          <a:xfrm>
            <a:off x="7118763" y="1416349"/>
            <a:ext cx="2652523" cy="1980349"/>
          </a:xfrm>
          <a:prstGeom prst="rect">
            <a:avLst/>
          </a:prstGeom>
        </p:spPr>
      </p:pic>
      <p:sp>
        <p:nvSpPr>
          <p:cNvPr id="13" name="テキスト ボックス 12"/>
          <p:cNvSpPr txBox="1"/>
          <p:nvPr/>
        </p:nvSpPr>
        <p:spPr>
          <a:xfrm>
            <a:off x="4215901" y="1341570"/>
            <a:ext cx="893157" cy="191482"/>
          </a:xfrm>
          <a:prstGeom prst="rect">
            <a:avLst/>
          </a:prstGeom>
          <a:noFill/>
          <a:ln w="12700">
            <a:noFill/>
          </a:ln>
        </p:spPr>
        <p:txBody>
          <a:bodyPr wrap="square" lIns="36000" tIns="36000" rIns="36000" bIns="36000" rtlCol="0" anchor="ctr" anchorCtr="0">
            <a:noAutofit/>
          </a:bodyPr>
          <a:lstStyle/>
          <a:p>
            <a:pPr algn="ctr" fontAlgn="auto">
              <a:lnSpc>
                <a:spcPts val="1200"/>
              </a:lnSpc>
              <a:spcBef>
                <a:spcPts val="0"/>
              </a:spcBef>
              <a:spcAft>
                <a:spcPts val="0"/>
              </a:spcAft>
              <a:defRPr/>
            </a:pPr>
            <a:r>
              <a:rPr kumimoji="0" lang="ja-JP" altLang="en-US" sz="500" kern="0" dirty="0">
                <a:solidFill>
                  <a:srgbClr val="000000"/>
                </a:solidFill>
                <a:latin typeface="HGｺﾞｼｯｸM" panose="020B0609000000000000" pitchFamily="49" charset="-128"/>
                <a:ea typeface="HGｺﾞｼｯｸM" panose="020B0609000000000000" pitchFamily="49" charset="-128"/>
              </a:rPr>
              <a:t>ジェット化空港</a:t>
            </a:r>
          </a:p>
        </p:txBody>
      </p:sp>
      <p:sp>
        <p:nvSpPr>
          <p:cNvPr id="14" name="テキスト ボックス 13"/>
          <p:cNvSpPr txBox="1"/>
          <p:nvPr/>
        </p:nvSpPr>
        <p:spPr>
          <a:xfrm>
            <a:off x="5749267" y="2458324"/>
            <a:ext cx="607071" cy="221018"/>
          </a:xfrm>
          <a:prstGeom prst="rect">
            <a:avLst/>
          </a:prstGeom>
          <a:solidFill>
            <a:srgbClr val="FFFF99"/>
          </a:solidFill>
          <a:ln w="6350">
            <a:solidFill>
              <a:sysClr val="windowText" lastClr="000000"/>
            </a:solidFill>
          </a:ln>
        </p:spPr>
        <p:txBody>
          <a:bodyPr wrap="none" lIns="72000" tIns="18000" rIns="72000" bIns="18000" rtlCol="0" anchor="ctr">
            <a:spAutoFit/>
          </a:bodyPr>
          <a:lstStyle/>
          <a:p>
            <a:pPr algn="ctr" fontAlgn="auto">
              <a:spcBef>
                <a:spcPts val="0"/>
              </a:spcBef>
              <a:spcAft>
                <a:spcPts val="0"/>
              </a:spcAft>
              <a:defRPr/>
            </a:pPr>
            <a:r>
              <a:rPr kumimoji="0" lang="ja-JP" altLang="en-US" sz="600" kern="0" dirty="0">
                <a:solidFill>
                  <a:prstClr val="black"/>
                </a:solidFill>
                <a:latin typeface="HGｺﾞｼｯｸM" panose="020B0609000000000000" pitchFamily="49" charset="-128"/>
                <a:ea typeface="HGｺﾞｼｯｸM" panose="020B0609000000000000" pitchFamily="49" charset="-128"/>
              </a:rPr>
              <a:t>港湾への</a:t>
            </a:r>
            <a:endParaRPr kumimoji="0" lang="en-US" altLang="ja-JP" sz="600" kern="0" dirty="0">
              <a:solidFill>
                <a:prstClr val="black"/>
              </a:solidFill>
              <a:latin typeface="HGｺﾞｼｯｸM" panose="020B0609000000000000" pitchFamily="49" charset="-128"/>
              <a:ea typeface="HGｺﾞｼｯｸM" panose="020B0609000000000000" pitchFamily="49" charset="-128"/>
            </a:endParaRPr>
          </a:p>
          <a:p>
            <a:pPr algn="ctr" fontAlgn="auto">
              <a:spcBef>
                <a:spcPts val="0"/>
              </a:spcBef>
              <a:spcAft>
                <a:spcPts val="0"/>
              </a:spcAft>
              <a:defRPr/>
            </a:pPr>
            <a:r>
              <a:rPr kumimoji="0" lang="ja-JP" altLang="en-US" sz="600" kern="0" dirty="0">
                <a:solidFill>
                  <a:prstClr val="black"/>
                </a:solidFill>
                <a:latin typeface="HGｺﾞｼｯｸM" panose="020B0609000000000000" pitchFamily="49" charset="-128"/>
                <a:ea typeface="HGｺﾞｼｯｸM" panose="020B0609000000000000" pitchFamily="49" charset="-128"/>
              </a:rPr>
              <a:t>アクセス道路</a:t>
            </a:r>
            <a:endParaRPr kumimoji="0" lang="ja-JP" altLang="en-US" sz="600" strike="sngStrike" kern="0" dirty="0">
              <a:solidFill>
                <a:prstClr val="black"/>
              </a:solidFill>
              <a:latin typeface="HGｺﾞｼｯｸM" panose="020B0609000000000000" pitchFamily="49" charset="-128"/>
              <a:ea typeface="HGｺﾞｼｯｸM" panose="020B0609000000000000" pitchFamily="49" charset="-128"/>
            </a:endParaRPr>
          </a:p>
        </p:txBody>
      </p:sp>
      <p:cxnSp>
        <p:nvCxnSpPr>
          <p:cNvPr id="15" name="直線矢印コネクタ 14"/>
          <p:cNvCxnSpPr>
            <a:stCxn id="14" idx="1"/>
          </p:cNvCxnSpPr>
          <p:nvPr/>
        </p:nvCxnSpPr>
        <p:spPr>
          <a:xfrm flipH="1" flipV="1">
            <a:off x="5561460" y="2555701"/>
            <a:ext cx="187807" cy="13132"/>
          </a:xfrm>
          <a:prstGeom prst="straightConnector1">
            <a:avLst/>
          </a:prstGeom>
          <a:noFill/>
          <a:ln w="6350" cap="flat" cmpd="sng" algn="ctr">
            <a:solidFill>
              <a:sysClr val="windowText" lastClr="000000"/>
            </a:solidFill>
            <a:prstDash val="solid"/>
            <a:miter lim="800000"/>
            <a:tailEnd type="triangle"/>
          </a:ln>
          <a:effectLst/>
        </p:spPr>
      </p:cxnSp>
      <p:sp>
        <p:nvSpPr>
          <p:cNvPr id="16" name="テキスト ボックス 15"/>
          <p:cNvSpPr txBox="1"/>
          <p:nvPr/>
        </p:nvSpPr>
        <p:spPr>
          <a:xfrm>
            <a:off x="4431402" y="2437360"/>
            <a:ext cx="732643" cy="221018"/>
          </a:xfrm>
          <a:prstGeom prst="rect">
            <a:avLst/>
          </a:prstGeom>
          <a:solidFill>
            <a:srgbClr val="FFFF99"/>
          </a:solidFill>
          <a:ln w="6350">
            <a:solidFill>
              <a:sysClr val="windowText" lastClr="000000"/>
            </a:solidFill>
          </a:ln>
        </p:spPr>
        <p:txBody>
          <a:bodyPr wrap="square" lIns="72000" tIns="18000" rIns="72000" bIns="18000" rtlCol="0" anchor="ctr">
            <a:spAutoFit/>
          </a:bodyPr>
          <a:lstStyle/>
          <a:p>
            <a:pPr algn="ctr" fontAlgn="auto">
              <a:spcBef>
                <a:spcPts val="0"/>
              </a:spcBef>
              <a:spcAft>
                <a:spcPts val="0"/>
              </a:spcAft>
              <a:defRPr/>
            </a:pPr>
            <a:r>
              <a:rPr kumimoji="0" lang="ja-JP" altLang="en-US" sz="600" kern="0" dirty="0">
                <a:solidFill>
                  <a:prstClr val="black"/>
                </a:solidFill>
                <a:latin typeface="HGｺﾞｼｯｸM" panose="020B0609000000000000" pitchFamily="49" charset="-128"/>
                <a:ea typeface="HGｺﾞｼｯｸM" panose="020B0609000000000000" pitchFamily="49" charset="-128"/>
              </a:rPr>
              <a:t>空港への</a:t>
            </a:r>
            <a:endParaRPr kumimoji="0" lang="en-US" altLang="ja-JP" sz="600" kern="0" dirty="0">
              <a:solidFill>
                <a:prstClr val="black"/>
              </a:solidFill>
              <a:latin typeface="HGｺﾞｼｯｸM" panose="020B0609000000000000" pitchFamily="49" charset="-128"/>
              <a:ea typeface="HGｺﾞｼｯｸM" panose="020B0609000000000000" pitchFamily="49" charset="-128"/>
            </a:endParaRPr>
          </a:p>
          <a:p>
            <a:pPr algn="ctr" fontAlgn="auto">
              <a:spcBef>
                <a:spcPts val="0"/>
              </a:spcBef>
              <a:spcAft>
                <a:spcPts val="0"/>
              </a:spcAft>
              <a:defRPr/>
            </a:pPr>
            <a:r>
              <a:rPr kumimoji="0" lang="ja-JP" altLang="en-US" sz="600" kern="0" dirty="0">
                <a:solidFill>
                  <a:prstClr val="black"/>
                </a:solidFill>
                <a:latin typeface="HGｺﾞｼｯｸM" panose="020B0609000000000000" pitchFamily="49" charset="-128"/>
                <a:ea typeface="HGｺﾞｼｯｸM" panose="020B0609000000000000" pitchFamily="49" charset="-128"/>
              </a:rPr>
              <a:t>アクセス道路</a:t>
            </a:r>
            <a:endParaRPr kumimoji="0" lang="ja-JP" altLang="en-US" sz="600" strike="sngStrike" kern="0" dirty="0">
              <a:solidFill>
                <a:prstClr val="black"/>
              </a:solidFill>
              <a:latin typeface="HGｺﾞｼｯｸM" panose="020B0609000000000000" pitchFamily="49" charset="-128"/>
              <a:ea typeface="HGｺﾞｼｯｸM" panose="020B0609000000000000" pitchFamily="49" charset="-128"/>
            </a:endParaRPr>
          </a:p>
        </p:txBody>
      </p:sp>
      <p:cxnSp>
        <p:nvCxnSpPr>
          <p:cNvPr id="17" name="直線矢印コネクタ 16"/>
          <p:cNvCxnSpPr>
            <a:stCxn id="16" idx="0"/>
          </p:cNvCxnSpPr>
          <p:nvPr/>
        </p:nvCxnSpPr>
        <p:spPr>
          <a:xfrm flipV="1">
            <a:off x="4797724" y="2358412"/>
            <a:ext cx="159455" cy="78948"/>
          </a:xfrm>
          <a:prstGeom prst="straightConnector1">
            <a:avLst/>
          </a:prstGeom>
          <a:noFill/>
          <a:ln w="6350" cap="flat" cmpd="sng" algn="ctr">
            <a:solidFill>
              <a:sysClr val="windowText" lastClr="000000"/>
            </a:solidFill>
            <a:prstDash val="solid"/>
            <a:miter lim="800000"/>
            <a:tailEnd type="triangle"/>
          </a:ln>
          <a:effectLst/>
        </p:spPr>
      </p:cxnSp>
      <p:sp>
        <p:nvSpPr>
          <p:cNvPr id="18" name="テキスト ボックス 17"/>
          <p:cNvSpPr txBox="1"/>
          <p:nvPr/>
        </p:nvSpPr>
        <p:spPr>
          <a:xfrm>
            <a:off x="6325332" y="1749842"/>
            <a:ext cx="649130" cy="221018"/>
          </a:xfrm>
          <a:prstGeom prst="rect">
            <a:avLst/>
          </a:prstGeom>
          <a:solidFill>
            <a:srgbClr val="FFFF99"/>
          </a:solidFill>
          <a:ln w="6350">
            <a:solidFill>
              <a:sysClr val="windowText" lastClr="000000"/>
            </a:solidFill>
          </a:ln>
        </p:spPr>
        <p:txBody>
          <a:bodyPr wrap="square" lIns="72000" tIns="18000" rIns="72000" bIns="18000" rtlCol="0" anchor="ctr">
            <a:spAutoFit/>
          </a:bodyPr>
          <a:lstStyle/>
          <a:p>
            <a:pPr algn="ctr" fontAlgn="auto">
              <a:spcBef>
                <a:spcPts val="0"/>
              </a:spcBef>
              <a:spcAft>
                <a:spcPts val="0"/>
              </a:spcAft>
              <a:defRPr/>
            </a:pPr>
            <a:r>
              <a:rPr kumimoji="0" lang="ja-JP" altLang="en-US" sz="600" kern="0" dirty="0">
                <a:solidFill>
                  <a:prstClr val="black"/>
                </a:solidFill>
                <a:latin typeface="HGｺﾞｼｯｸM" panose="020B0609000000000000" pitchFamily="49" charset="-128"/>
                <a:ea typeface="HGｺﾞｼｯｸM" panose="020B0609000000000000" pitchFamily="49" charset="-128"/>
              </a:rPr>
              <a:t>貨物駅への</a:t>
            </a:r>
            <a:endParaRPr kumimoji="0" lang="en-US" altLang="ja-JP" sz="600" kern="0" dirty="0">
              <a:solidFill>
                <a:prstClr val="black"/>
              </a:solidFill>
              <a:latin typeface="HGｺﾞｼｯｸM" panose="020B0609000000000000" pitchFamily="49" charset="-128"/>
              <a:ea typeface="HGｺﾞｼｯｸM" panose="020B0609000000000000" pitchFamily="49" charset="-128"/>
            </a:endParaRPr>
          </a:p>
          <a:p>
            <a:pPr algn="ctr" fontAlgn="auto">
              <a:spcBef>
                <a:spcPts val="0"/>
              </a:spcBef>
              <a:spcAft>
                <a:spcPts val="0"/>
              </a:spcAft>
              <a:defRPr/>
            </a:pPr>
            <a:r>
              <a:rPr kumimoji="0" lang="ja-JP" altLang="en-US" sz="600" kern="0" dirty="0">
                <a:solidFill>
                  <a:prstClr val="black"/>
                </a:solidFill>
                <a:latin typeface="HGｺﾞｼｯｸM" panose="020B0609000000000000" pitchFamily="49" charset="-128"/>
                <a:ea typeface="HGｺﾞｼｯｸM" panose="020B0609000000000000" pitchFamily="49" charset="-128"/>
              </a:rPr>
              <a:t>アクセス道路</a:t>
            </a:r>
            <a:endParaRPr kumimoji="0" lang="ja-JP" altLang="en-US" sz="600" strike="sngStrike" kern="0" dirty="0">
              <a:solidFill>
                <a:prstClr val="black"/>
              </a:solidFill>
              <a:latin typeface="HGｺﾞｼｯｸM" panose="020B0609000000000000" pitchFamily="49" charset="-128"/>
              <a:ea typeface="HGｺﾞｼｯｸM" panose="020B0609000000000000" pitchFamily="49" charset="-128"/>
            </a:endParaRPr>
          </a:p>
        </p:txBody>
      </p:sp>
      <p:cxnSp>
        <p:nvCxnSpPr>
          <p:cNvPr id="19" name="直線矢印コネクタ 18"/>
          <p:cNvCxnSpPr/>
          <p:nvPr/>
        </p:nvCxnSpPr>
        <p:spPr>
          <a:xfrm flipH="1">
            <a:off x="6502123" y="2304353"/>
            <a:ext cx="77324" cy="585988"/>
          </a:xfrm>
          <a:prstGeom prst="straightConnector1">
            <a:avLst/>
          </a:prstGeom>
          <a:noFill/>
          <a:ln w="6350" cap="flat" cmpd="sng" algn="ctr">
            <a:solidFill>
              <a:sysClr val="windowText" lastClr="000000"/>
            </a:solidFill>
            <a:prstDash val="solid"/>
            <a:miter lim="800000"/>
            <a:tailEnd type="none"/>
          </a:ln>
          <a:effectLst/>
        </p:spPr>
      </p:cxnSp>
      <p:cxnSp>
        <p:nvCxnSpPr>
          <p:cNvPr id="20" name="直線矢印コネクタ 19"/>
          <p:cNvCxnSpPr/>
          <p:nvPr/>
        </p:nvCxnSpPr>
        <p:spPr>
          <a:xfrm flipH="1">
            <a:off x="6253323" y="1970860"/>
            <a:ext cx="360040" cy="311345"/>
          </a:xfrm>
          <a:prstGeom prst="straightConnector1">
            <a:avLst/>
          </a:prstGeom>
          <a:noFill/>
          <a:ln w="6350" cap="flat" cmpd="sng" algn="ctr">
            <a:solidFill>
              <a:sysClr val="windowText" lastClr="000000"/>
            </a:solidFill>
            <a:prstDash val="solid"/>
            <a:miter lim="800000"/>
            <a:tailEnd type="triangle"/>
          </a:ln>
          <a:effectLst/>
        </p:spPr>
      </p:cxnSp>
      <p:cxnSp>
        <p:nvCxnSpPr>
          <p:cNvPr id="22" name="直線矢印コネクタ 21"/>
          <p:cNvCxnSpPr/>
          <p:nvPr/>
        </p:nvCxnSpPr>
        <p:spPr>
          <a:xfrm flipH="1">
            <a:off x="4668959" y="1860613"/>
            <a:ext cx="137141" cy="275817"/>
          </a:xfrm>
          <a:prstGeom prst="straightConnector1">
            <a:avLst/>
          </a:prstGeom>
          <a:noFill/>
          <a:ln w="6350" cap="flat" cmpd="sng" algn="ctr">
            <a:solidFill>
              <a:sysClr val="windowText" lastClr="000000"/>
            </a:solidFill>
            <a:prstDash val="solid"/>
            <a:miter lim="800000"/>
            <a:tailEnd type="none"/>
          </a:ln>
          <a:effectLst/>
        </p:spPr>
      </p:cxnSp>
      <p:pic>
        <p:nvPicPr>
          <p:cNvPr id="23" name="図 22"/>
          <p:cNvPicPr>
            <a:picLocks noChangeAspect="1"/>
          </p:cNvPicPr>
          <p:nvPr/>
        </p:nvPicPr>
        <p:blipFill rotWithShape="1">
          <a:blip r:embed="rId7"/>
          <a:srcRect l="11781" t="13333" r="8317" b="3041"/>
          <a:stretch/>
        </p:blipFill>
        <p:spPr>
          <a:xfrm>
            <a:off x="4429825" y="2880656"/>
            <a:ext cx="858234" cy="502805"/>
          </a:xfrm>
          <a:prstGeom prst="rect">
            <a:avLst/>
          </a:prstGeom>
          <a:ln w="12700">
            <a:solidFill>
              <a:sysClr val="windowText" lastClr="000000"/>
            </a:solidFill>
          </a:ln>
        </p:spPr>
      </p:pic>
      <p:pic>
        <p:nvPicPr>
          <p:cNvPr id="25" name="図 24"/>
          <p:cNvPicPr>
            <a:picLocks noChangeAspect="1"/>
          </p:cNvPicPr>
          <p:nvPr/>
        </p:nvPicPr>
        <p:blipFill rotWithShape="1">
          <a:blip r:embed="rId8" cstate="print">
            <a:extLst>
              <a:ext uri="{28A0092B-C50C-407E-A947-70E740481C1C}">
                <a14:useLocalDpi xmlns:a14="http://schemas.microsoft.com/office/drawing/2010/main" val="0"/>
              </a:ext>
            </a:extLst>
          </a:blip>
          <a:srcRect l="35346" t="-1" r="3941" b="29963"/>
          <a:stretch/>
        </p:blipFill>
        <p:spPr>
          <a:xfrm>
            <a:off x="6155615" y="2890341"/>
            <a:ext cx="847665" cy="490623"/>
          </a:xfrm>
          <a:prstGeom prst="rect">
            <a:avLst/>
          </a:prstGeom>
          <a:ln w="12700">
            <a:solidFill>
              <a:sysClr val="windowText" lastClr="000000"/>
            </a:solidFill>
          </a:ln>
        </p:spPr>
      </p:pic>
      <p:sp>
        <p:nvSpPr>
          <p:cNvPr id="30" name="楕円 29"/>
          <p:cNvSpPr/>
          <p:nvPr/>
        </p:nvSpPr>
        <p:spPr>
          <a:xfrm>
            <a:off x="5348952" y="2032773"/>
            <a:ext cx="144016" cy="144016"/>
          </a:xfrm>
          <a:prstGeom prst="ellipse">
            <a:avLst/>
          </a:prstGeom>
          <a:solidFill>
            <a:srgbClr val="FF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5283167" y="1845384"/>
            <a:ext cx="264054" cy="331405"/>
          </a:xfrm>
          <a:prstGeom prst="rect">
            <a:avLst/>
          </a:prstGeom>
          <a:noFill/>
          <a:ln w="19050">
            <a:noFill/>
          </a:ln>
        </p:spPr>
        <p:txBody>
          <a:bodyPr wrap="none" lIns="108000" tIns="216000" rIns="90000" bIns="36000" rtlCol="0" anchor="ctr" anchorCtr="1">
            <a:normAutofit/>
          </a:bodyPr>
          <a:lstStyle/>
          <a:p>
            <a:r>
              <a:rPr lang="en-US" altLang="ja-JP" sz="500" dirty="0"/>
              <a:t>IC</a:t>
            </a:r>
            <a:endParaRPr kumimoji="1" lang="ja-JP" altLang="en-US" sz="500" dirty="0"/>
          </a:p>
        </p:txBody>
      </p:sp>
      <p:sp>
        <p:nvSpPr>
          <p:cNvPr id="39" name="正方形/長方形 38"/>
          <p:cNvSpPr/>
          <p:nvPr/>
        </p:nvSpPr>
        <p:spPr>
          <a:xfrm>
            <a:off x="4435217" y="2880119"/>
            <a:ext cx="728827" cy="14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4402242" y="2808033"/>
            <a:ext cx="1441452" cy="285279"/>
          </a:xfrm>
          <a:prstGeom prst="rect">
            <a:avLst/>
          </a:prstGeom>
          <a:noFill/>
          <a:ln w="12700">
            <a:noFill/>
          </a:ln>
        </p:spPr>
        <p:txBody>
          <a:bodyPr wrap="square" lIns="36000" tIns="36000" rIns="36000" bIns="36000" rtlCol="0" anchor="ctr" anchorCtr="0">
            <a:noAutofit/>
          </a:bodyPr>
          <a:lstStyle/>
          <a:p>
            <a:pPr fontAlgn="auto">
              <a:spcBef>
                <a:spcPts val="0"/>
              </a:spcBef>
              <a:spcAft>
                <a:spcPts val="0"/>
              </a:spcAft>
              <a:defRPr/>
            </a:pPr>
            <a:r>
              <a:rPr kumimoji="0" lang="ja-JP" altLang="en-US" sz="500" kern="0" dirty="0">
                <a:solidFill>
                  <a:srgbClr val="000000"/>
                </a:solidFill>
                <a:latin typeface="HGｺﾞｼｯｸM" panose="020B0609000000000000" pitchFamily="49" charset="-128"/>
                <a:ea typeface="HGｺﾞｼｯｸM" panose="020B0609000000000000" pitchFamily="49" charset="-128"/>
              </a:rPr>
              <a:t>国際戦略港湾</a:t>
            </a:r>
            <a:endParaRPr kumimoji="0" lang="en-US" altLang="ja-JP" sz="500" kern="0" dirty="0">
              <a:solidFill>
                <a:srgbClr val="000000"/>
              </a:solidFill>
              <a:latin typeface="HGｺﾞｼｯｸM" panose="020B0609000000000000" pitchFamily="49" charset="-128"/>
              <a:ea typeface="HGｺﾞｼｯｸM" panose="020B0609000000000000" pitchFamily="49" charset="-128"/>
            </a:endParaRPr>
          </a:p>
          <a:p>
            <a:pPr fontAlgn="auto">
              <a:spcBef>
                <a:spcPts val="0"/>
              </a:spcBef>
              <a:spcAft>
                <a:spcPts val="0"/>
              </a:spcAft>
              <a:defRPr/>
            </a:pPr>
            <a:r>
              <a:rPr kumimoji="0" lang="ja-JP" altLang="en-US" sz="500" kern="0" dirty="0">
                <a:solidFill>
                  <a:srgbClr val="000000"/>
                </a:solidFill>
                <a:latin typeface="HGｺﾞｼｯｸM" panose="020B0609000000000000" pitchFamily="49" charset="-128"/>
                <a:ea typeface="HGｺﾞｼｯｸM" panose="020B0609000000000000" pitchFamily="49" charset="-128"/>
              </a:rPr>
              <a:t>国際拠点港湾、重要港湾</a:t>
            </a:r>
          </a:p>
        </p:txBody>
      </p:sp>
      <p:sp>
        <p:nvSpPr>
          <p:cNvPr id="46" name="正方形/長方形 45"/>
          <p:cNvSpPr/>
          <p:nvPr/>
        </p:nvSpPr>
        <p:spPr>
          <a:xfrm>
            <a:off x="6155616" y="2892392"/>
            <a:ext cx="601764" cy="81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5914410" y="2828261"/>
            <a:ext cx="1072861" cy="180205"/>
          </a:xfrm>
          <a:prstGeom prst="rect">
            <a:avLst/>
          </a:prstGeom>
          <a:noFill/>
          <a:ln w="12700">
            <a:noFill/>
          </a:ln>
        </p:spPr>
        <p:txBody>
          <a:bodyPr wrap="square" lIns="36000" tIns="36000" rIns="36000" bIns="36000" rtlCol="0" anchor="ctr" anchorCtr="0">
            <a:noAutofit/>
          </a:bodyPr>
          <a:lstStyle/>
          <a:p>
            <a:pPr algn="ctr" fontAlgn="auto">
              <a:lnSpc>
                <a:spcPts val="1200"/>
              </a:lnSpc>
              <a:spcBef>
                <a:spcPts val="0"/>
              </a:spcBef>
              <a:spcAft>
                <a:spcPts val="0"/>
              </a:spcAft>
              <a:defRPr/>
            </a:pPr>
            <a:r>
              <a:rPr kumimoji="0" lang="ja-JP" altLang="en-US" sz="500" kern="0" dirty="0">
                <a:solidFill>
                  <a:srgbClr val="000000"/>
                </a:solidFill>
                <a:latin typeface="HGｺﾞｼｯｸM" panose="020B0609000000000000" pitchFamily="49" charset="-128"/>
                <a:ea typeface="HGｺﾞｼｯｸM" panose="020B0609000000000000" pitchFamily="49" charset="-128"/>
              </a:rPr>
              <a:t>貨物コンテナ取扱駅</a:t>
            </a:r>
          </a:p>
        </p:txBody>
      </p:sp>
      <p:cxnSp>
        <p:nvCxnSpPr>
          <p:cNvPr id="48" name="直線矢印コネクタ 47"/>
          <p:cNvCxnSpPr>
            <a:stCxn id="23" idx="3"/>
          </p:cNvCxnSpPr>
          <p:nvPr/>
        </p:nvCxnSpPr>
        <p:spPr>
          <a:xfrm flipV="1">
            <a:off x="5288059" y="2834972"/>
            <a:ext cx="461208" cy="297087"/>
          </a:xfrm>
          <a:prstGeom prst="straightConnector1">
            <a:avLst/>
          </a:prstGeom>
          <a:noFill/>
          <a:ln w="6350" cap="flat" cmpd="sng" algn="ctr">
            <a:solidFill>
              <a:sysClr val="windowText" lastClr="000000"/>
            </a:solidFill>
            <a:prstDash val="solid"/>
            <a:miter lim="800000"/>
            <a:tailEnd type="none"/>
          </a:ln>
          <a:effectLst/>
        </p:spPr>
      </p:cxnSp>
      <p:sp>
        <p:nvSpPr>
          <p:cNvPr id="55" name="テキスト ボックス 54"/>
          <p:cNvSpPr txBox="1"/>
          <p:nvPr/>
        </p:nvSpPr>
        <p:spPr>
          <a:xfrm>
            <a:off x="5766161" y="1500963"/>
            <a:ext cx="649130" cy="221018"/>
          </a:xfrm>
          <a:prstGeom prst="rect">
            <a:avLst/>
          </a:prstGeom>
          <a:solidFill>
            <a:srgbClr val="FFFF99"/>
          </a:solidFill>
          <a:ln w="6350">
            <a:solidFill>
              <a:sysClr val="windowText" lastClr="000000"/>
            </a:solidFill>
          </a:ln>
        </p:spPr>
        <p:txBody>
          <a:bodyPr wrap="square" lIns="72000" tIns="18000" rIns="72000" bIns="18000" rtlCol="0" anchor="ctr">
            <a:spAutoFit/>
          </a:bodyPr>
          <a:lstStyle/>
          <a:p>
            <a:pPr algn="ctr" fontAlgn="auto">
              <a:spcBef>
                <a:spcPts val="0"/>
              </a:spcBef>
              <a:spcAft>
                <a:spcPts val="0"/>
              </a:spcAft>
              <a:defRPr/>
            </a:pPr>
            <a:r>
              <a:rPr kumimoji="0" lang="en-US" altLang="ja-JP" sz="600" kern="0" dirty="0">
                <a:solidFill>
                  <a:prstClr val="black"/>
                </a:solidFill>
                <a:latin typeface="HGｺﾞｼｯｸM" panose="020B0609000000000000" pitchFamily="49" charset="-128"/>
                <a:ea typeface="HGｺﾞｼｯｸM" panose="020B0609000000000000" pitchFamily="49" charset="-128"/>
              </a:rPr>
              <a:t>IC</a:t>
            </a:r>
            <a:r>
              <a:rPr kumimoji="0" lang="ja-JP" altLang="en-US" sz="600" kern="0" dirty="0">
                <a:solidFill>
                  <a:prstClr val="black"/>
                </a:solidFill>
                <a:latin typeface="HGｺﾞｼｯｸM" panose="020B0609000000000000" pitchFamily="49" charset="-128"/>
                <a:ea typeface="HGｺﾞｼｯｸM" panose="020B0609000000000000" pitchFamily="49" charset="-128"/>
              </a:rPr>
              <a:t>への</a:t>
            </a:r>
            <a:endParaRPr kumimoji="0" lang="en-US" altLang="ja-JP" sz="600" kern="0" dirty="0">
              <a:solidFill>
                <a:prstClr val="black"/>
              </a:solidFill>
              <a:latin typeface="HGｺﾞｼｯｸM" panose="020B0609000000000000" pitchFamily="49" charset="-128"/>
              <a:ea typeface="HGｺﾞｼｯｸM" panose="020B0609000000000000" pitchFamily="49" charset="-128"/>
            </a:endParaRPr>
          </a:p>
          <a:p>
            <a:pPr algn="ctr" fontAlgn="auto">
              <a:spcBef>
                <a:spcPts val="0"/>
              </a:spcBef>
              <a:spcAft>
                <a:spcPts val="0"/>
              </a:spcAft>
              <a:defRPr/>
            </a:pPr>
            <a:r>
              <a:rPr kumimoji="0" lang="ja-JP" altLang="en-US" sz="600" kern="0" dirty="0">
                <a:solidFill>
                  <a:prstClr val="black"/>
                </a:solidFill>
                <a:latin typeface="HGｺﾞｼｯｸM" panose="020B0609000000000000" pitchFamily="49" charset="-128"/>
                <a:ea typeface="HGｺﾞｼｯｸM" panose="020B0609000000000000" pitchFamily="49" charset="-128"/>
              </a:rPr>
              <a:t>アクセス道路</a:t>
            </a:r>
            <a:endParaRPr kumimoji="0" lang="ja-JP" altLang="en-US" sz="600" strike="sngStrike" kern="0" dirty="0">
              <a:solidFill>
                <a:prstClr val="black"/>
              </a:solidFill>
              <a:latin typeface="HGｺﾞｼｯｸM" panose="020B0609000000000000" pitchFamily="49" charset="-128"/>
              <a:ea typeface="HGｺﾞｼｯｸM" panose="020B0609000000000000" pitchFamily="49" charset="-128"/>
            </a:endParaRPr>
          </a:p>
        </p:txBody>
      </p:sp>
      <p:cxnSp>
        <p:nvCxnSpPr>
          <p:cNvPr id="56" name="直線矢印コネクタ 55"/>
          <p:cNvCxnSpPr>
            <a:stCxn id="55" idx="1"/>
          </p:cNvCxnSpPr>
          <p:nvPr/>
        </p:nvCxnSpPr>
        <p:spPr>
          <a:xfrm flipH="1">
            <a:off x="5573643" y="1611472"/>
            <a:ext cx="192518" cy="337240"/>
          </a:xfrm>
          <a:prstGeom prst="straightConnector1">
            <a:avLst/>
          </a:prstGeom>
          <a:noFill/>
          <a:ln w="6350" cap="flat" cmpd="sng" algn="ctr">
            <a:solidFill>
              <a:sysClr val="windowText" lastClr="000000"/>
            </a:solidFill>
            <a:prstDash val="solid"/>
            <a:miter lim="800000"/>
            <a:tailEnd type="triangle"/>
          </a:ln>
          <a:effectLst/>
        </p:spPr>
      </p:cxnSp>
      <p:sp>
        <p:nvSpPr>
          <p:cNvPr id="60" name="テキスト ボックス 65"/>
          <p:cNvSpPr txBox="1"/>
          <p:nvPr/>
        </p:nvSpPr>
        <p:spPr>
          <a:xfrm>
            <a:off x="4427126" y="3380964"/>
            <a:ext cx="2577797" cy="230832"/>
          </a:xfrm>
          <a:prstGeom prst="rect">
            <a:avLst/>
          </a:prstGeom>
          <a:noFill/>
        </p:spPr>
        <p:txBody>
          <a:bodyPr wrap="square" lIns="72000" rIns="72000" rtlCol="0">
            <a:spAutoFit/>
          </a:bodyPr>
          <a:lstStyle/>
          <a:p>
            <a:pPr>
              <a:spcAft>
                <a:spcPts val="0"/>
              </a:spcAft>
            </a:pPr>
            <a:r>
              <a:rPr lang="en-US" altLang="ja-JP" sz="900" dirty="0">
                <a:solidFill>
                  <a:prstClr val="black"/>
                </a:solidFill>
                <a:latin typeface="HGｺﾞｼｯｸM" panose="020B0609000000000000" pitchFamily="49" charset="-128"/>
                <a:ea typeface="HGｺﾞｼｯｸM" panose="020B0609000000000000" pitchFamily="49" charset="-128"/>
              </a:rPr>
              <a:t>IC</a:t>
            </a:r>
            <a:r>
              <a:rPr lang="ja-JP" altLang="en-US" sz="900" dirty="0">
                <a:solidFill>
                  <a:prstClr val="black"/>
                </a:solidFill>
                <a:latin typeface="HGｺﾞｼｯｸM" panose="020B0609000000000000" pitchFamily="49" charset="-128"/>
                <a:ea typeface="HGｺﾞｼｯｸM" panose="020B0609000000000000" pitchFamily="49" charset="-128"/>
              </a:rPr>
              <a:t>・空港・港湾等のアクセス道路補助イメージ</a:t>
            </a:r>
          </a:p>
        </p:txBody>
      </p:sp>
      <p:sp>
        <p:nvSpPr>
          <p:cNvPr id="62" name="テキスト ボックス 65"/>
          <p:cNvSpPr txBox="1"/>
          <p:nvPr/>
        </p:nvSpPr>
        <p:spPr>
          <a:xfrm>
            <a:off x="7554162" y="3380964"/>
            <a:ext cx="1781724" cy="230832"/>
          </a:xfrm>
          <a:prstGeom prst="rect">
            <a:avLst/>
          </a:prstGeom>
          <a:noFill/>
        </p:spPr>
        <p:txBody>
          <a:bodyPr wrap="square" lIns="72000" rIns="72000" rtlCol="0">
            <a:spAutoFit/>
          </a:bodyPr>
          <a:lstStyle/>
          <a:p>
            <a:pPr>
              <a:spcAft>
                <a:spcPts val="0"/>
              </a:spcAft>
            </a:pPr>
            <a:r>
              <a:rPr lang="ja-JP" altLang="en-US" sz="900" dirty="0">
                <a:solidFill>
                  <a:prstClr val="black"/>
                </a:solidFill>
                <a:latin typeface="HGｺﾞｼｯｸM" panose="020B0609000000000000" pitchFamily="49" charset="-128"/>
                <a:ea typeface="HGｺﾞｼｯｸM" panose="020B0609000000000000" pitchFamily="49" charset="-128"/>
              </a:rPr>
              <a:t>都府県境道路整備補助イメージ</a:t>
            </a:r>
          </a:p>
        </p:txBody>
      </p:sp>
      <p:sp>
        <p:nvSpPr>
          <p:cNvPr id="63" name="テキスト ボックス 66"/>
          <p:cNvSpPr txBox="1"/>
          <p:nvPr/>
        </p:nvSpPr>
        <p:spPr>
          <a:xfrm>
            <a:off x="48143" y="3643360"/>
            <a:ext cx="3096344" cy="338426"/>
          </a:xfrm>
          <a:prstGeom prst="rect">
            <a:avLst/>
          </a:prstGeom>
          <a:solidFill>
            <a:srgbClr val="FF0000"/>
          </a:solidFill>
          <a:ln>
            <a:noFill/>
          </a:ln>
        </p:spPr>
        <p:txBody>
          <a:bodyPr wrap="square" rtlCol="0">
            <a:spAutoFit/>
          </a:bodyPr>
          <a:lstStyle/>
          <a:p>
            <a:pPr algn="ctr" fontAlgn="auto">
              <a:spcBef>
                <a:spcPts val="0"/>
              </a:spcBef>
              <a:spcAft>
                <a:spcPts val="0"/>
              </a:spcAft>
            </a:pPr>
            <a:r>
              <a:rPr lang="ja-JP" altLang="en-US" sz="1599" dirty="0">
                <a:solidFill>
                  <a:prstClr val="white"/>
                </a:solidFill>
                <a:latin typeface="HGｺﾞｼｯｸM" panose="020B0609000000000000" pitchFamily="49" charset="-128"/>
                <a:ea typeface="HGｺﾞｼｯｸM" panose="020B0609000000000000" pitchFamily="49" charset="-128"/>
              </a:rPr>
              <a:t>無電柱化推進計画事業補助制度</a:t>
            </a:r>
          </a:p>
        </p:txBody>
      </p:sp>
      <p:sp>
        <p:nvSpPr>
          <p:cNvPr id="64" name="正方形/長方形 63"/>
          <p:cNvSpPr/>
          <p:nvPr/>
        </p:nvSpPr>
        <p:spPr>
          <a:xfrm>
            <a:off x="56456" y="3648968"/>
            <a:ext cx="9793088" cy="31644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HGｺﾞｼｯｸM" panose="020B0609000000000000" pitchFamily="49" charset="-128"/>
              <a:ea typeface="HGｺﾞｼｯｸM" panose="020B0609000000000000" pitchFamily="49" charset="-128"/>
            </a:endParaRPr>
          </a:p>
        </p:txBody>
      </p:sp>
      <p:sp>
        <p:nvSpPr>
          <p:cNvPr id="65" name="テキスト ボックス 65"/>
          <p:cNvSpPr txBox="1"/>
          <p:nvPr/>
        </p:nvSpPr>
        <p:spPr>
          <a:xfrm>
            <a:off x="167254" y="3993808"/>
            <a:ext cx="4903004" cy="646331"/>
          </a:xfrm>
          <a:prstGeom prst="rect">
            <a:avLst/>
          </a:prstGeom>
          <a:solidFill>
            <a:srgbClr val="FFCCFF"/>
          </a:solidFill>
        </p:spPr>
        <p:txBody>
          <a:bodyPr wrap="square" lIns="72000" rIns="72000" rtlCol="0">
            <a:spAutoFit/>
          </a:bodyPr>
          <a:lstStyle/>
          <a:p>
            <a:pPr>
              <a:spcAft>
                <a:spcPts val="0"/>
              </a:spcAft>
            </a:pPr>
            <a:r>
              <a:rPr lang="ja-JP" altLang="en-US" sz="1200" dirty="0">
                <a:solidFill>
                  <a:prstClr val="black"/>
                </a:solidFill>
                <a:latin typeface="HGｺﾞｼｯｸM" panose="020B0609000000000000" pitchFamily="49" charset="-128"/>
                <a:ea typeface="HGｺﾞｼｯｸM" panose="020B0609000000000000" pitchFamily="49" charset="-128"/>
              </a:rPr>
              <a:t>「無電柱化の推進に関する法律」に基づき国により策定された「無電柱化推進計画」に定めた目標の　確実な達成を図るため、地方公共団体において定める推進計画に基づく事業を計画的かつ集中的に支援</a:t>
            </a:r>
          </a:p>
        </p:txBody>
      </p:sp>
      <p:pic>
        <p:nvPicPr>
          <p:cNvPr id="66" name="図 56"/>
          <p:cNvPicPr>
            <a:picLocks noChangeAspect="1"/>
          </p:cNvPicPr>
          <p:nvPr/>
        </p:nvPicPr>
        <p:blipFill>
          <a:blip r:embed="rId9"/>
          <a:srcRect t="3435" b="478"/>
          <a:stretch>
            <a:fillRect/>
          </a:stretch>
        </p:blipFill>
        <p:spPr>
          <a:xfrm>
            <a:off x="1637551" y="4665672"/>
            <a:ext cx="2208214" cy="2087835"/>
          </a:xfrm>
          <a:prstGeom prst="rect">
            <a:avLst/>
          </a:prstGeom>
        </p:spPr>
      </p:pic>
      <p:sp>
        <p:nvSpPr>
          <p:cNvPr id="67" name="正方形/長方形 57"/>
          <p:cNvSpPr/>
          <p:nvPr/>
        </p:nvSpPr>
        <p:spPr>
          <a:xfrm>
            <a:off x="3938996" y="5694780"/>
            <a:ext cx="1223864" cy="1055893"/>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altLang="ja-JP" sz="1477" dirty="0">
              <a:solidFill>
                <a:srgbClr val="FFFFFF"/>
              </a:solidFill>
              <a:latin typeface="Arial"/>
              <a:ea typeface="ＭＳ Ｐゴシック"/>
            </a:endParaRPr>
          </a:p>
        </p:txBody>
      </p:sp>
      <p:pic>
        <p:nvPicPr>
          <p:cNvPr id="68" name="図 58"/>
          <p:cNvPicPr>
            <a:picLocks noChangeAspect="1"/>
          </p:cNvPicPr>
          <p:nvPr/>
        </p:nvPicPr>
        <p:blipFill>
          <a:blip r:embed="rId10"/>
          <a:srcRect r="705"/>
          <a:stretch>
            <a:fillRect/>
          </a:stretch>
        </p:blipFill>
        <p:spPr>
          <a:xfrm>
            <a:off x="3992798" y="5864705"/>
            <a:ext cx="1116260" cy="843133"/>
          </a:xfrm>
          <a:prstGeom prst="rect">
            <a:avLst/>
          </a:prstGeom>
          <a:ln w="3175">
            <a:solidFill>
              <a:schemeClr val="tx1"/>
            </a:solidFill>
          </a:ln>
        </p:spPr>
      </p:pic>
      <p:sp>
        <p:nvSpPr>
          <p:cNvPr id="69" name="正方形/長方形 59"/>
          <p:cNvSpPr/>
          <p:nvPr/>
        </p:nvSpPr>
        <p:spPr>
          <a:xfrm>
            <a:off x="3921374" y="5668395"/>
            <a:ext cx="1319658" cy="205889"/>
          </a:xfrm>
          <a:prstGeom prst="rect">
            <a:avLst/>
          </a:prstGeom>
        </p:spPr>
        <p:txBody>
          <a:bodyPr wrap="square">
            <a:spAutoFit/>
          </a:bodyPr>
          <a:lstStyle/>
          <a:p>
            <a:pPr defTabSz="844083">
              <a:defRPr/>
            </a:pPr>
            <a:r>
              <a:rPr kumimoji="0" lang="ja-JP" altLang="en-US" sz="738" kern="0" dirty="0">
                <a:solidFill>
                  <a:sysClr val="windowText" lastClr="000000"/>
                </a:solidFill>
                <a:latin typeface="HGｺﾞｼｯｸM" panose="020B0609000000000000" pitchFamily="49" charset="-128"/>
                <a:ea typeface="HGｺﾞｼｯｸM" panose="020B0609000000000000" pitchFamily="49" charset="-128"/>
              </a:rPr>
              <a:t>参道に張り巡らされる電線</a:t>
            </a:r>
            <a:endParaRPr kumimoji="0" lang="en-US" altLang="ja-JP" sz="738" kern="0" dirty="0">
              <a:solidFill>
                <a:sysClr val="windowText" lastClr="000000"/>
              </a:solidFill>
              <a:latin typeface="HGｺﾞｼｯｸM" panose="020B0609000000000000" pitchFamily="49" charset="-128"/>
              <a:ea typeface="HGｺﾞｼｯｸM" panose="020B0609000000000000" pitchFamily="49" charset="-128"/>
            </a:endParaRPr>
          </a:p>
        </p:txBody>
      </p:sp>
      <p:sp>
        <p:nvSpPr>
          <p:cNvPr id="70" name="円/楕円 60"/>
          <p:cNvSpPr/>
          <p:nvPr/>
        </p:nvSpPr>
        <p:spPr>
          <a:xfrm>
            <a:off x="3302478" y="5184189"/>
            <a:ext cx="68896" cy="71170"/>
          </a:xfrm>
          <a:prstGeom prst="ellipse">
            <a:avLst/>
          </a:prstGeom>
          <a:solidFill>
            <a:schemeClr val="bg1">
              <a:lumMod val="85000"/>
              <a:alpha val="85000"/>
            </a:schemeClr>
          </a:solidFill>
          <a:ln w="22225" cap="flat" cmpd="sng" algn="ctr">
            <a:solidFill>
              <a:sysClr val="windowText" lastClr="000000"/>
            </a:solidFill>
            <a:prstDash val="solid"/>
          </a:ln>
          <a:effectLst/>
        </p:spPr>
        <p:txBody>
          <a:bodyPr anchor="ctr"/>
          <a:lstStyle/>
          <a:p>
            <a:pPr algn="ctr" defTabSz="844083">
              <a:defRPr/>
            </a:pPr>
            <a:endParaRPr kumimoji="0" lang="ja-JP" altLang="en-US" sz="1477" kern="0">
              <a:solidFill>
                <a:sysClr val="window" lastClr="FFFFFF"/>
              </a:solidFill>
            </a:endParaRPr>
          </a:p>
        </p:txBody>
      </p:sp>
      <p:cxnSp>
        <p:nvCxnSpPr>
          <p:cNvPr id="71" name="直線コネクタ 61"/>
          <p:cNvCxnSpPr>
            <a:stCxn id="69" idx="0"/>
            <a:endCxn id="70" idx="4"/>
          </p:cNvCxnSpPr>
          <p:nvPr/>
        </p:nvCxnSpPr>
        <p:spPr>
          <a:xfrm flipH="1" flipV="1">
            <a:off x="3336926" y="5255359"/>
            <a:ext cx="1244277" cy="4130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正方形/長方形 62"/>
          <p:cNvSpPr/>
          <p:nvPr/>
        </p:nvSpPr>
        <p:spPr>
          <a:xfrm>
            <a:off x="338078" y="4661700"/>
            <a:ext cx="1223864" cy="1003252"/>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altLang="ja-JP" sz="1477" dirty="0">
              <a:solidFill>
                <a:srgbClr val="FFFFFF"/>
              </a:solidFill>
              <a:latin typeface="Arial"/>
              <a:ea typeface="ＭＳ Ｐゴシック"/>
            </a:endParaRPr>
          </a:p>
        </p:txBody>
      </p:sp>
      <p:pic>
        <p:nvPicPr>
          <p:cNvPr id="73" name="図 63"/>
          <p:cNvPicPr>
            <a:picLocks noChangeAspect="1"/>
          </p:cNvPicPr>
          <p:nvPr/>
        </p:nvPicPr>
        <p:blipFill>
          <a:blip r:embed="rId11"/>
          <a:srcRect l="15460" t="11914" r="43896" b="11810"/>
          <a:stretch>
            <a:fillRect/>
          </a:stretch>
        </p:blipFill>
        <p:spPr>
          <a:xfrm rot="5400000">
            <a:off x="537576" y="4660803"/>
            <a:ext cx="826760" cy="1163662"/>
          </a:xfrm>
          <a:prstGeom prst="rect">
            <a:avLst/>
          </a:prstGeom>
        </p:spPr>
      </p:pic>
      <p:sp>
        <p:nvSpPr>
          <p:cNvPr id="74" name="正方形/長方形 64"/>
          <p:cNvSpPr/>
          <p:nvPr/>
        </p:nvSpPr>
        <p:spPr>
          <a:xfrm>
            <a:off x="258805" y="4649824"/>
            <a:ext cx="1319658" cy="205889"/>
          </a:xfrm>
          <a:prstGeom prst="rect">
            <a:avLst/>
          </a:prstGeom>
        </p:spPr>
        <p:txBody>
          <a:bodyPr wrap="square">
            <a:spAutoFit/>
          </a:bodyPr>
          <a:lstStyle/>
          <a:p>
            <a:pPr algn="ctr" defTabSz="844083">
              <a:defRPr/>
            </a:pPr>
            <a:r>
              <a:rPr kumimoji="0" lang="ja-JP" altLang="en-US" sz="738" kern="0" dirty="0">
                <a:solidFill>
                  <a:sysClr val="windowText" lastClr="000000"/>
                </a:solidFill>
                <a:latin typeface="HGｺﾞｼｯｸM" panose="020B0609000000000000" pitchFamily="49" charset="-128"/>
                <a:ea typeface="HGｺﾞｼｯｸM" panose="020B0609000000000000" pitchFamily="49" charset="-128"/>
              </a:rPr>
              <a:t>電柱倒壊による道路閉塞</a:t>
            </a:r>
            <a:endParaRPr kumimoji="0" lang="en-US" altLang="ja-JP" sz="738" kern="0" dirty="0">
              <a:solidFill>
                <a:sysClr val="windowText" lastClr="000000"/>
              </a:solidFill>
              <a:latin typeface="HGｺﾞｼｯｸM" panose="020B0609000000000000" pitchFamily="49" charset="-128"/>
              <a:ea typeface="HGｺﾞｼｯｸM" panose="020B0609000000000000" pitchFamily="49" charset="-128"/>
            </a:endParaRPr>
          </a:p>
        </p:txBody>
      </p:sp>
      <p:sp>
        <p:nvSpPr>
          <p:cNvPr id="75" name="円/楕円 65"/>
          <p:cNvSpPr/>
          <p:nvPr/>
        </p:nvSpPr>
        <p:spPr>
          <a:xfrm>
            <a:off x="2632860" y="5668395"/>
            <a:ext cx="68896" cy="71170"/>
          </a:xfrm>
          <a:prstGeom prst="ellipse">
            <a:avLst/>
          </a:prstGeom>
          <a:solidFill>
            <a:schemeClr val="bg1">
              <a:lumMod val="85000"/>
              <a:alpha val="85000"/>
            </a:schemeClr>
          </a:solidFill>
          <a:ln w="22225" cap="flat" cmpd="sng" algn="ctr">
            <a:solidFill>
              <a:sysClr val="windowText" lastClr="000000"/>
            </a:solidFill>
            <a:prstDash val="solid"/>
          </a:ln>
          <a:effectLst/>
        </p:spPr>
        <p:txBody>
          <a:bodyPr anchor="ctr"/>
          <a:lstStyle/>
          <a:p>
            <a:pPr algn="ctr" defTabSz="844083">
              <a:defRPr/>
            </a:pPr>
            <a:endParaRPr kumimoji="0" lang="ja-JP" altLang="en-US" sz="1477" kern="0">
              <a:solidFill>
                <a:sysClr val="window" lastClr="FFFFFF"/>
              </a:solidFill>
            </a:endParaRPr>
          </a:p>
        </p:txBody>
      </p:sp>
      <p:cxnSp>
        <p:nvCxnSpPr>
          <p:cNvPr id="76" name="直線コネクタ 66"/>
          <p:cNvCxnSpPr>
            <a:stCxn id="72" idx="3"/>
            <a:endCxn id="75" idx="1"/>
          </p:cNvCxnSpPr>
          <p:nvPr/>
        </p:nvCxnSpPr>
        <p:spPr>
          <a:xfrm>
            <a:off x="1561942" y="5163326"/>
            <a:ext cx="1081008" cy="5154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テキスト ボックス 68"/>
          <p:cNvSpPr txBox="1"/>
          <p:nvPr/>
        </p:nvSpPr>
        <p:spPr>
          <a:xfrm>
            <a:off x="3064085" y="5528068"/>
            <a:ext cx="528776" cy="92333"/>
          </a:xfrm>
          <a:prstGeom prst="rect">
            <a:avLst/>
          </a:prstGeom>
          <a:solidFill>
            <a:schemeClr val="bg1"/>
          </a:solidFill>
          <a:ln w="3175">
            <a:solidFill>
              <a:schemeClr val="tx1"/>
            </a:solidFill>
          </a:ln>
        </p:spPr>
        <p:txBody>
          <a:bodyPr wrap="none" lIns="33231" tIns="0" rIns="33231" bIns="0" rtlCol="0">
            <a:spAutoFit/>
          </a:bodyPr>
          <a:lstStyle/>
          <a:p>
            <a:pPr defTabSz="844083"/>
            <a:r>
              <a:rPr lang="ja-JP" altLang="en-US" sz="600" dirty="0">
                <a:solidFill>
                  <a:prstClr val="black"/>
                </a:solidFill>
                <a:latin typeface="HGｺﾞｼｯｸM" panose="020B0609000000000000" pitchFamily="49" charset="-128"/>
                <a:ea typeface="HGｺﾞｼｯｸM" panose="020B0609000000000000" pitchFamily="49" charset="-128"/>
              </a:rPr>
              <a:t>災害拠点病院</a:t>
            </a:r>
          </a:p>
        </p:txBody>
      </p:sp>
      <p:sp>
        <p:nvSpPr>
          <p:cNvPr id="78" name="テキスト ボックス 69"/>
          <p:cNvSpPr txBox="1"/>
          <p:nvPr/>
        </p:nvSpPr>
        <p:spPr>
          <a:xfrm>
            <a:off x="2636834" y="5326095"/>
            <a:ext cx="297943" cy="92333"/>
          </a:xfrm>
          <a:prstGeom prst="rect">
            <a:avLst/>
          </a:prstGeom>
          <a:solidFill>
            <a:schemeClr val="bg1"/>
          </a:solidFill>
          <a:ln w="3175">
            <a:solidFill>
              <a:schemeClr val="tx1"/>
            </a:solidFill>
          </a:ln>
        </p:spPr>
        <p:txBody>
          <a:bodyPr wrap="none" lIns="33231" tIns="0" rIns="33231" bIns="0" rtlCol="0">
            <a:spAutoFit/>
          </a:bodyPr>
          <a:lstStyle/>
          <a:p>
            <a:pPr defTabSz="844083"/>
            <a:r>
              <a:rPr lang="ja-JP" altLang="en-US" sz="600" dirty="0">
                <a:solidFill>
                  <a:prstClr val="black"/>
                </a:solidFill>
                <a:latin typeface="HGｺﾞｼｯｸM" panose="020B0609000000000000" pitchFamily="49" charset="-128"/>
                <a:ea typeface="HGｺﾞｼｯｸM" panose="020B0609000000000000" pitchFamily="49" charset="-128"/>
              </a:rPr>
              <a:t>官公庁</a:t>
            </a:r>
          </a:p>
        </p:txBody>
      </p:sp>
      <p:sp>
        <p:nvSpPr>
          <p:cNvPr id="79" name="テキスト ボックス 70"/>
          <p:cNvSpPr txBox="1"/>
          <p:nvPr/>
        </p:nvSpPr>
        <p:spPr>
          <a:xfrm>
            <a:off x="3466733" y="4950755"/>
            <a:ext cx="297943" cy="92333"/>
          </a:xfrm>
          <a:prstGeom prst="rect">
            <a:avLst/>
          </a:prstGeom>
          <a:solidFill>
            <a:schemeClr val="bg1"/>
          </a:solidFill>
          <a:ln w="3175">
            <a:solidFill>
              <a:schemeClr val="tx1"/>
            </a:solidFill>
          </a:ln>
        </p:spPr>
        <p:txBody>
          <a:bodyPr wrap="none" lIns="33231" tIns="0" rIns="33231" bIns="0" rtlCol="0">
            <a:spAutoFit/>
          </a:bodyPr>
          <a:lstStyle/>
          <a:p>
            <a:pPr defTabSz="844083"/>
            <a:r>
              <a:rPr lang="ja-JP" altLang="en-US" sz="600" dirty="0">
                <a:solidFill>
                  <a:prstClr val="black"/>
                </a:solidFill>
                <a:latin typeface="HGｺﾞｼｯｸM" panose="020B0609000000000000" pitchFamily="49" charset="-128"/>
                <a:ea typeface="HGｺﾞｼｯｸM" panose="020B0609000000000000" pitchFamily="49" charset="-128"/>
              </a:rPr>
              <a:t>観光地</a:t>
            </a:r>
          </a:p>
        </p:txBody>
      </p:sp>
      <p:sp>
        <p:nvSpPr>
          <p:cNvPr id="80" name="テキスト ボックス 71"/>
          <p:cNvSpPr txBox="1"/>
          <p:nvPr/>
        </p:nvSpPr>
        <p:spPr>
          <a:xfrm>
            <a:off x="3277753" y="5793829"/>
            <a:ext cx="220999" cy="92333"/>
          </a:xfrm>
          <a:prstGeom prst="rect">
            <a:avLst/>
          </a:prstGeom>
          <a:solidFill>
            <a:schemeClr val="bg1"/>
          </a:solidFill>
          <a:ln w="3175">
            <a:solidFill>
              <a:schemeClr val="tx1"/>
            </a:solidFill>
          </a:ln>
        </p:spPr>
        <p:txBody>
          <a:bodyPr wrap="none" lIns="33231" tIns="0" rIns="33231" bIns="0" rtlCol="0">
            <a:spAutoFit/>
          </a:bodyPr>
          <a:lstStyle/>
          <a:p>
            <a:pPr defTabSz="844083"/>
            <a:r>
              <a:rPr lang="ja-JP" altLang="en-US" sz="600" dirty="0">
                <a:solidFill>
                  <a:prstClr val="black"/>
                </a:solidFill>
                <a:latin typeface="HGｺﾞｼｯｸM" panose="020B0609000000000000" pitchFamily="49" charset="-128"/>
                <a:ea typeface="HGｺﾞｼｯｸM" panose="020B0609000000000000" pitchFamily="49" charset="-128"/>
              </a:rPr>
              <a:t>学校</a:t>
            </a:r>
          </a:p>
        </p:txBody>
      </p:sp>
      <p:sp>
        <p:nvSpPr>
          <p:cNvPr id="81" name="テキスト ボックス 72"/>
          <p:cNvSpPr txBox="1"/>
          <p:nvPr/>
        </p:nvSpPr>
        <p:spPr>
          <a:xfrm>
            <a:off x="1665041" y="5662298"/>
            <a:ext cx="528776" cy="92333"/>
          </a:xfrm>
          <a:prstGeom prst="rect">
            <a:avLst/>
          </a:prstGeom>
          <a:solidFill>
            <a:srgbClr val="0070C0"/>
          </a:solidFill>
          <a:ln w="3175">
            <a:solidFill>
              <a:srgbClr val="002060"/>
            </a:solidFill>
          </a:ln>
        </p:spPr>
        <p:txBody>
          <a:bodyPr wrap="none" lIns="33231" tIns="0" rIns="33231" bIns="0" rtlCol="0">
            <a:spAutoFit/>
          </a:bodyPr>
          <a:lstStyle/>
          <a:p>
            <a:pPr defTabSz="844083"/>
            <a:r>
              <a:rPr lang="ja-JP" altLang="en-US" sz="600" b="1" dirty="0">
                <a:solidFill>
                  <a:prstClr val="white"/>
                </a:solidFill>
                <a:latin typeface="HGｺﾞｼｯｸM" panose="020B0609000000000000" pitchFamily="49" charset="-128"/>
                <a:ea typeface="HGｺﾞｼｯｸM" panose="020B0609000000000000" pitchFamily="49" charset="-128"/>
              </a:rPr>
              <a:t>緊急輸送道路</a:t>
            </a:r>
          </a:p>
        </p:txBody>
      </p:sp>
      <p:sp>
        <p:nvSpPr>
          <p:cNvPr id="82" name="テキスト ボックス 74"/>
          <p:cNvSpPr txBox="1"/>
          <p:nvPr/>
        </p:nvSpPr>
        <p:spPr>
          <a:xfrm>
            <a:off x="1900095" y="6510780"/>
            <a:ext cx="528776" cy="92333"/>
          </a:xfrm>
          <a:prstGeom prst="rect">
            <a:avLst/>
          </a:prstGeom>
          <a:solidFill>
            <a:srgbClr val="0070C0"/>
          </a:solidFill>
          <a:ln w="3175">
            <a:solidFill>
              <a:srgbClr val="002060"/>
            </a:solidFill>
          </a:ln>
        </p:spPr>
        <p:txBody>
          <a:bodyPr wrap="none" lIns="33231" tIns="0" rIns="33231" bIns="0" rtlCol="0">
            <a:spAutoFit/>
          </a:bodyPr>
          <a:lstStyle/>
          <a:p>
            <a:pPr defTabSz="844083"/>
            <a:r>
              <a:rPr lang="ja-JP" altLang="en-US" sz="600" b="1" dirty="0">
                <a:solidFill>
                  <a:prstClr val="white"/>
                </a:solidFill>
                <a:latin typeface="HGｺﾞｼｯｸM" panose="020B0609000000000000" pitchFamily="49" charset="-128"/>
                <a:ea typeface="HGｺﾞｼｯｸM" panose="020B0609000000000000" pitchFamily="49" charset="-128"/>
              </a:rPr>
              <a:t>バリアフリー</a:t>
            </a:r>
          </a:p>
        </p:txBody>
      </p:sp>
      <p:sp>
        <p:nvSpPr>
          <p:cNvPr id="83" name="円/楕円 75"/>
          <p:cNvSpPr/>
          <p:nvPr/>
        </p:nvSpPr>
        <p:spPr>
          <a:xfrm>
            <a:off x="2234403" y="6375146"/>
            <a:ext cx="68896" cy="71170"/>
          </a:xfrm>
          <a:prstGeom prst="ellipse">
            <a:avLst/>
          </a:prstGeom>
          <a:solidFill>
            <a:schemeClr val="bg1">
              <a:lumMod val="85000"/>
              <a:alpha val="85000"/>
            </a:schemeClr>
          </a:solidFill>
          <a:ln w="22225" cap="flat" cmpd="sng" algn="ctr">
            <a:solidFill>
              <a:sysClr val="windowText" lastClr="000000"/>
            </a:solidFill>
            <a:prstDash val="solid"/>
          </a:ln>
          <a:effectLst/>
        </p:spPr>
        <p:txBody>
          <a:bodyPr anchor="ctr"/>
          <a:lstStyle/>
          <a:p>
            <a:pPr algn="ctr" defTabSz="844083">
              <a:defRPr/>
            </a:pPr>
            <a:endParaRPr kumimoji="0" lang="ja-JP" altLang="en-US" sz="1477" kern="0">
              <a:solidFill>
                <a:sysClr val="window" lastClr="FFFFFF"/>
              </a:solidFill>
            </a:endParaRPr>
          </a:p>
        </p:txBody>
      </p:sp>
      <p:sp>
        <p:nvSpPr>
          <p:cNvPr id="84" name="正方形/長方形 76"/>
          <p:cNvSpPr/>
          <p:nvPr/>
        </p:nvSpPr>
        <p:spPr>
          <a:xfrm>
            <a:off x="356504" y="5734093"/>
            <a:ext cx="1168753" cy="1054674"/>
          </a:xfrm>
          <a:prstGeom prst="rect">
            <a:avLst/>
          </a:prstGeom>
          <a:solidFill>
            <a:srgbClr val="FF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en-US" altLang="ja-JP" sz="1477" dirty="0">
              <a:solidFill>
                <a:srgbClr val="FFFFFF"/>
              </a:solidFill>
              <a:latin typeface="Arial"/>
              <a:ea typeface="ＭＳ Ｐゴシック"/>
            </a:endParaRPr>
          </a:p>
        </p:txBody>
      </p:sp>
      <p:sp>
        <p:nvSpPr>
          <p:cNvPr id="85" name="正方形/長方形 77"/>
          <p:cNvSpPr/>
          <p:nvPr/>
        </p:nvSpPr>
        <p:spPr>
          <a:xfrm>
            <a:off x="295365" y="5700252"/>
            <a:ext cx="1319658" cy="205889"/>
          </a:xfrm>
          <a:prstGeom prst="rect">
            <a:avLst/>
          </a:prstGeom>
        </p:spPr>
        <p:txBody>
          <a:bodyPr wrap="square">
            <a:spAutoFit/>
          </a:bodyPr>
          <a:lstStyle/>
          <a:p>
            <a:pPr defTabSz="844083">
              <a:defRPr/>
            </a:pPr>
            <a:r>
              <a:rPr kumimoji="0" lang="ja-JP" altLang="en-US" sz="738" kern="0" dirty="0">
                <a:solidFill>
                  <a:sysClr val="windowText" lastClr="000000"/>
                </a:solidFill>
                <a:latin typeface="HGｺﾞｼｯｸM" panose="020B0609000000000000" pitchFamily="49" charset="-128"/>
                <a:ea typeface="HGｺﾞｼｯｸM" panose="020B0609000000000000" pitchFamily="49" charset="-128"/>
              </a:rPr>
              <a:t>電柱が車いすの通行を阻害</a:t>
            </a:r>
            <a:endParaRPr kumimoji="0" lang="en-US" altLang="ja-JP" sz="738" kern="0" dirty="0">
              <a:solidFill>
                <a:sysClr val="windowText" lastClr="000000"/>
              </a:solidFill>
              <a:latin typeface="HGｺﾞｼｯｸM" panose="020B0609000000000000" pitchFamily="49" charset="-128"/>
              <a:ea typeface="HGｺﾞｼｯｸM" panose="020B0609000000000000" pitchFamily="49" charset="-128"/>
            </a:endParaRPr>
          </a:p>
        </p:txBody>
      </p:sp>
      <p:pic>
        <p:nvPicPr>
          <p:cNvPr id="86" name="Picture 11"/>
          <p:cNvPicPr>
            <a:picLocks noChangeAspect="1" noChangeArrowheads="1"/>
          </p:cNvPicPr>
          <p:nvPr/>
        </p:nvPicPr>
        <p:blipFill>
          <a:blip r:embed="rId12"/>
          <a:srcRect l="1724" t="17073" r="1051" b="10397"/>
          <a:stretch>
            <a:fillRect/>
          </a:stretch>
        </p:blipFill>
        <p:spPr>
          <a:xfrm>
            <a:off x="419225" y="5881501"/>
            <a:ext cx="1041385" cy="884905"/>
          </a:xfrm>
          <a:prstGeom prst="rect">
            <a:avLst/>
          </a:prstGeom>
          <a:noFill/>
          <a:ln w="3175">
            <a:solidFill>
              <a:schemeClr val="tx1"/>
            </a:solidFill>
            <a:miter lim="800000"/>
            <a:headEnd/>
            <a:tailEnd/>
          </a:ln>
        </p:spPr>
      </p:pic>
      <p:cxnSp>
        <p:nvCxnSpPr>
          <p:cNvPr id="87" name="直線コネクタ 79"/>
          <p:cNvCxnSpPr>
            <a:stCxn id="86" idx="3"/>
            <a:endCxn id="83" idx="1"/>
          </p:cNvCxnSpPr>
          <p:nvPr/>
        </p:nvCxnSpPr>
        <p:spPr>
          <a:xfrm>
            <a:off x="1460610" y="6323954"/>
            <a:ext cx="783883" cy="6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テキスト ボックス 53"/>
          <p:cNvSpPr txBox="1"/>
          <p:nvPr/>
        </p:nvSpPr>
        <p:spPr>
          <a:xfrm>
            <a:off x="3513253" y="5187058"/>
            <a:ext cx="451832" cy="92333"/>
          </a:xfrm>
          <a:prstGeom prst="rect">
            <a:avLst/>
          </a:prstGeom>
          <a:solidFill>
            <a:srgbClr val="0070C0"/>
          </a:solidFill>
          <a:ln w="3175">
            <a:solidFill>
              <a:srgbClr val="002060"/>
            </a:solidFill>
          </a:ln>
        </p:spPr>
        <p:txBody>
          <a:bodyPr wrap="none" lIns="33231" tIns="0" rIns="33231" bIns="0" rtlCol="0">
            <a:spAutoFit/>
          </a:bodyPr>
          <a:lstStyle/>
          <a:p>
            <a:pPr defTabSz="844083"/>
            <a:r>
              <a:rPr lang="ja-JP" altLang="en-US" sz="600" b="1" dirty="0">
                <a:solidFill>
                  <a:prstClr val="white"/>
                </a:solidFill>
                <a:latin typeface="HGｺﾞｼｯｸM" panose="020B0609000000000000" pitchFamily="49" charset="-128"/>
                <a:ea typeface="HGｺﾞｼｯｸM" panose="020B0609000000000000" pitchFamily="49" charset="-128"/>
              </a:rPr>
              <a:t>良好な景観</a:t>
            </a:r>
          </a:p>
        </p:txBody>
      </p:sp>
      <p:sp>
        <p:nvSpPr>
          <p:cNvPr id="98" name="正方形/長方形 88"/>
          <p:cNvSpPr/>
          <p:nvPr/>
        </p:nvSpPr>
        <p:spPr>
          <a:xfrm>
            <a:off x="5392324" y="5496068"/>
            <a:ext cx="3867069" cy="1246291"/>
          </a:xfrm>
          <a:prstGeom prst="rect">
            <a:avLst/>
          </a:prstGeom>
          <a:solidFill>
            <a:schemeClr val="accent1">
              <a:lumMod val="20000"/>
              <a:lumOff val="80000"/>
            </a:schemeClr>
          </a:solidFill>
          <a:ln w="19050">
            <a:noFill/>
            <a:round/>
            <a:headEnd/>
            <a:tailEnd/>
          </a:ln>
        </p:spPr>
        <p:txBody>
          <a:bodyPr rtlCol="0" anchor="ctr"/>
          <a:lstStyle/>
          <a:p>
            <a:pPr algn="ctr" defTabSz="844083" fontAlgn="auto">
              <a:spcBef>
                <a:spcPts val="0"/>
              </a:spcBef>
              <a:spcAft>
                <a:spcPts val="0"/>
              </a:spcAft>
            </a:pPr>
            <a:endParaRPr kumimoji="0" lang="ja-JP" altLang="en-US" sz="1477" kern="0">
              <a:solidFill>
                <a:sysClr val="windowText" lastClr="000000"/>
              </a:solidFill>
            </a:endParaRPr>
          </a:p>
        </p:txBody>
      </p:sp>
      <p:sp>
        <p:nvSpPr>
          <p:cNvPr id="99" name="正方形/長方形 87"/>
          <p:cNvSpPr/>
          <p:nvPr/>
        </p:nvSpPr>
        <p:spPr>
          <a:xfrm>
            <a:off x="5376514" y="3980745"/>
            <a:ext cx="3882879" cy="1194496"/>
          </a:xfrm>
          <a:prstGeom prst="rect">
            <a:avLst/>
          </a:prstGeom>
          <a:solidFill>
            <a:schemeClr val="accent1">
              <a:lumMod val="20000"/>
              <a:lumOff val="80000"/>
            </a:schemeClr>
          </a:solidFill>
          <a:ln w="19050">
            <a:noFill/>
            <a:round/>
            <a:headEnd/>
            <a:tailEnd/>
          </a:ln>
        </p:spPr>
        <p:txBody>
          <a:bodyPr rtlCol="0" anchor="ctr"/>
          <a:lstStyle/>
          <a:p>
            <a:pPr algn="ctr" defTabSz="844083" fontAlgn="auto">
              <a:spcBef>
                <a:spcPts val="0"/>
              </a:spcBef>
              <a:spcAft>
                <a:spcPts val="0"/>
              </a:spcAft>
            </a:pPr>
            <a:endParaRPr kumimoji="0" lang="ja-JP" altLang="en-US" sz="1477" kern="0">
              <a:solidFill>
                <a:sysClr val="windowText" lastClr="000000"/>
              </a:solidFill>
            </a:endParaRPr>
          </a:p>
        </p:txBody>
      </p:sp>
      <p:pic>
        <p:nvPicPr>
          <p:cNvPr id="100" name="図 3"/>
          <p:cNvPicPr>
            <a:picLocks noChangeAspect="1"/>
          </p:cNvPicPr>
          <p:nvPr/>
        </p:nvPicPr>
        <p:blipFill>
          <a:blip r:embed="rId13"/>
          <a:srcRect l="28104" t="23154" r="21646"/>
          <a:stretch>
            <a:fillRect/>
          </a:stretch>
        </p:blipFill>
        <p:spPr>
          <a:xfrm>
            <a:off x="5478881" y="4068519"/>
            <a:ext cx="1438350" cy="1038025"/>
          </a:xfrm>
          <a:prstGeom prst="rect">
            <a:avLst/>
          </a:prstGeom>
          <a:noFill/>
          <a:ln w="3175">
            <a:solidFill>
              <a:srgbClr val="000000"/>
            </a:solidFill>
            <a:miter lim="800000"/>
            <a:headEnd/>
            <a:tailEnd/>
          </a:ln>
        </p:spPr>
      </p:pic>
      <p:pic>
        <p:nvPicPr>
          <p:cNvPr id="101" name="図 5"/>
          <p:cNvPicPr>
            <a:picLocks noChangeAspect="1"/>
          </p:cNvPicPr>
          <p:nvPr/>
        </p:nvPicPr>
        <p:blipFill>
          <a:blip r:embed="rId14"/>
          <a:srcRect l="28436" t="24699" r="21313"/>
          <a:stretch>
            <a:fillRect/>
          </a:stretch>
        </p:blipFill>
        <p:spPr>
          <a:xfrm>
            <a:off x="7593563" y="4053405"/>
            <a:ext cx="1511079" cy="1046867"/>
          </a:xfrm>
          <a:prstGeom prst="rect">
            <a:avLst/>
          </a:prstGeom>
          <a:noFill/>
          <a:ln w="3175">
            <a:solidFill>
              <a:srgbClr val="000000"/>
            </a:solidFill>
            <a:miter lim="800000"/>
            <a:headEnd/>
            <a:tailEnd/>
          </a:ln>
        </p:spPr>
      </p:pic>
      <p:pic>
        <p:nvPicPr>
          <p:cNvPr id="102" name="図 49"/>
          <p:cNvPicPr>
            <a:picLocks noChangeAspect="1"/>
          </p:cNvPicPr>
          <p:nvPr/>
        </p:nvPicPr>
        <p:blipFill>
          <a:blip r:embed="rId15"/>
          <a:stretch>
            <a:fillRect/>
          </a:stretch>
        </p:blipFill>
        <p:spPr>
          <a:xfrm>
            <a:off x="7593563" y="5579798"/>
            <a:ext cx="1474003" cy="1105502"/>
          </a:xfrm>
          <a:prstGeom prst="rect">
            <a:avLst/>
          </a:prstGeom>
          <a:ln w="3175">
            <a:solidFill>
              <a:schemeClr val="tx1"/>
            </a:solidFill>
          </a:ln>
        </p:spPr>
      </p:pic>
      <p:pic>
        <p:nvPicPr>
          <p:cNvPr id="103" name="Picture 2" descr="\\lk-ns-v011\道路企画課\02計画スタッフ共有\■08共有作業用\■無電柱化フォルダ\■H26～第３期無電柱化推進計画\■調査もの\150728_無電柱化の整備効果事例収集\03_各回答\富士市.JPG"/>
          <p:cNvPicPr>
            <a:picLocks noChangeAspect="1" noChangeArrowheads="1"/>
          </p:cNvPicPr>
          <p:nvPr/>
        </p:nvPicPr>
        <p:blipFill>
          <a:blip r:embed="rId16"/>
          <a:stretch>
            <a:fillRect/>
          </a:stretch>
        </p:blipFill>
        <p:spPr>
          <a:xfrm>
            <a:off x="5472869" y="5574152"/>
            <a:ext cx="1466938" cy="1100204"/>
          </a:xfrm>
          <a:prstGeom prst="rect">
            <a:avLst/>
          </a:prstGeom>
          <a:noFill/>
          <a:ln w="3175">
            <a:solidFill>
              <a:schemeClr val="tx1"/>
            </a:solidFill>
          </a:ln>
        </p:spPr>
      </p:pic>
      <p:sp>
        <p:nvSpPr>
          <p:cNvPr id="104" name="正方形/長方形 51"/>
          <p:cNvSpPr/>
          <p:nvPr/>
        </p:nvSpPr>
        <p:spPr>
          <a:xfrm>
            <a:off x="6542463" y="5235890"/>
            <a:ext cx="1261884" cy="161583"/>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1050" dirty="0">
                <a:solidFill>
                  <a:prstClr val="black"/>
                </a:solidFill>
                <a:latin typeface="HGｺﾞｼｯｸM" panose="020B0609000000000000" pitchFamily="49" charset="-128"/>
                <a:ea typeface="HGｺﾞｼｯｸM" panose="020B0609000000000000" pitchFamily="49" charset="-128"/>
              </a:rPr>
              <a:t>良好な景観の形成</a:t>
            </a:r>
            <a:endParaRPr lang="en-US" altLang="ja-JP" sz="1050" dirty="0">
              <a:solidFill>
                <a:prstClr val="black"/>
              </a:solidFill>
              <a:latin typeface="HGｺﾞｼｯｸM" panose="020B0609000000000000" pitchFamily="49" charset="-128"/>
              <a:ea typeface="HGｺﾞｼｯｸM" panose="020B0609000000000000" pitchFamily="49" charset="-128"/>
            </a:endParaRPr>
          </a:p>
        </p:txBody>
      </p:sp>
      <p:sp>
        <p:nvSpPr>
          <p:cNvPr id="105" name="正方形/長方形 52"/>
          <p:cNvSpPr/>
          <p:nvPr/>
        </p:nvSpPr>
        <p:spPr>
          <a:xfrm>
            <a:off x="6155615" y="3762066"/>
            <a:ext cx="1980029" cy="153888"/>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1000" dirty="0">
                <a:solidFill>
                  <a:prstClr val="black"/>
                </a:solidFill>
                <a:latin typeface="HGｺﾞｼｯｸM" panose="020B0609000000000000" pitchFamily="49" charset="-128"/>
                <a:ea typeface="HGｺﾞｼｯｸM" panose="020B0609000000000000" pitchFamily="49" charset="-128"/>
              </a:rPr>
              <a:t>緊急輸送道路等の</a:t>
            </a:r>
            <a:r>
              <a:rPr lang="ja-JP" altLang="en-US" sz="900" dirty="0">
                <a:solidFill>
                  <a:prstClr val="black"/>
                </a:solidFill>
                <a:latin typeface="HGｺﾞｼｯｸM" panose="020B0609000000000000" pitchFamily="49" charset="-128"/>
                <a:ea typeface="HGｺﾞｼｯｸM" panose="020B0609000000000000" pitchFamily="49" charset="-128"/>
              </a:rPr>
              <a:t>防災性</a:t>
            </a:r>
            <a:r>
              <a:rPr lang="ja-JP" altLang="en-US" sz="1000" dirty="0">
                <a:solidFill>
                  <a:prstClr val="black"/>
                </a:solidFill>
                <a:latin typeface="HGｺﾞｼｯｸM" panose="020B0609000000000000" pitchFamily="49" charset="-128"/>
                <a:ea typeface="HGｺﾞｼｯｸM" panose="020B0609000000000000" pitchFamily="49" charset="-128"/>
              </a:rPr>
              <a:t>の向上</a:t>
            </a:r>
            <a:endParaRPr lang="en-US" altLang="ja-JP" sz="1000" dirty="0">
              <a:solidFill>
                <a:prstClr val="black"/>
              </a:solidFill>
              <a:latin typeface="HGｺﾞｼｯｸM" panose="020B0609000000000000" pitchFamily="49" charset="-128"/>
              <a:ea typeface="HGｺﾞｼｯｸM" panose="020B0609000000000000" pitchFamily="49" charset="-128"/>
            </a:endParaRPr>
          </a:p>
        </p:txBody>
      </p:sp>
      <p:sp>
        <p:nvSpPr>
          <p:cNvPr id="106" name="正方形/長方形 54"/>
          <p:cNvSpPr/>
          <p:nvPr/>
        </p:nvSpPr>
        <p:spPr>
          <a:xfrm>
            <a:off x="5492968" y="5608713"/>
            <a:ext cx="492443" cy="123111"/>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800" dirty="0">
                <a:solidFill>
                  <a:prstClr val="black"/>
                </a:solidFill>
                <a:latin typeface="HGｺﾞｼｯｸM" panose="020B0609000000000000" pitchFamily="49" charset="-128"/>
                <a:ea typeface="HGｺﾞｼｯｸM" panose="020B0609000000000000" pitchFamily="49" charset="-128"/>
              </a:rPr>
              <a:t>整備前</a:t>
            </a:r>
            <a:endParaRPr lang="en-US" altLang="ja-JP" sz="800" dirty="0">
              <a:solidFill>
                <a:prstClr val="black"/>
              </a:solidFill>
              <a:latin typeface="HGｺﾞｼｯｸM" panose="020B0609000000000000" pitchFamily="49" charset="-128"/>
              <a:ea typeface="HGｺﾞｼｯｸM" panose="020B0609000000000000" pitchFamily="49" charset="-128"/>
            </a:endParaRPr>
          </a:p>
        </p:txBody>
      </p:sp>
      <p:sp>
        <p:nvSpPr>
          <p:cNvPr id="107" name="正方形/長方形 55"/>
          <p:cNvSpPr/>
          <p:nvPr/>
        </p:nvSpPr>
        <p:spPr>
          <a:xfrm>
            <a:off x="7643201" y="5608713"/>
            <a:ext cx="492443" cy="123111"/>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800" dirty="0">
                <a:solidFill>
                  <a:prstClr val="black"/>
                </a:solidFill>
                <a:latin typeface="HGｺﾞｼｯｸM" panose="020B0609000000000000" pitchFamily="49" charset="-128"/>
                <a:ea typeface="HGｺﾞｼｯｸM" panose="020B0609000000000000" pitchFamily="49" charset="-128"/>
              </a:rPr>
              <a:t>整備後</a:t>
            </a:r>
            <a:endParaRPr lang="en-US" altLang="ja-JP" sz="800" dirty="0">
              <a:solidFill>
                <a:prstClr val="black"/>
              </a:solidFill>
              <a:latin typeface="HGｺﾞｼｯｸM" panose="020B0609000000000000" pitchFamily="49" charset="-128"/>
              <a:ea typeface="HGｺﾞｼｯｸM" panose="020B0609000000000000" pitchFamily="49" charset="-128"/>
            </a:endParaRPr>
          </a:p>
        </p:txBody>
      </p:sp>
      <p:sp>
        <p:nvSpPr>
          <p:cNvPr id="108" name="右矢印 83"/>
          <p:cNvSpPr/>
          <p:nvPr/>
        </p:nvSpPr>
        <p:spPr>
          <a:xfrm>
            <a:off x="7164967" y="5769481"/>
            <a:ext cx="226955" cy="677625"/>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846">
              <a:solidFill>
                <a:prstClr val="white"/>
              </a:solidFill>
              <a:latin typeface="Arial"/>
              <a:ea typeface="ＭＳ Ｐゴシック"/>
            </a:endParaRPr>
          </a:p>
        </p:txBody>
      </p:sp>
      <p:sp>
        <p:nvSpPr>
          <p:cNvPr id="109" name="正方形/長方形 84"/>
          <p:cNvSpPr/>
          <p:nvPr/>
        </p:nvSpPr>
        <p:spPr>
          <a:xfrm>
            <a:off x="5498322" y="4086898"/>
            <a:ext cx="492443" cy="123111"/>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800" dirty="0">
                <a:solidFill>
                  <a:prstClr val="black"/>
                </a:solidFill>
                <a:latin typeface="HGｺﾞｼｯｸM" panose="020B0609000000000000" pitchFamily="49" charset="-128"/>
                <a:ea typeface="HGｺﾞｼｯｸM" panose="020B0609000000000000" pitchFamily="49" charset="-128"/>
              </a:rPr>
              <a:t>整備前</a:t>
            </a:r>
            <a:endParaRPr lang="en-US" altLang="ja-JP" sz="800" dirty="0">
              <a:solidFill>
                <a:prstClr val="black"/>
              </a:solidFill>
              <a:latin typeface="HGｺﾞｼｯｸM" panose="020B0609000000000000" pitchFamily="49" charset="-128"/>
              <a:ea typeface="HGｺﾞｼｯｸM" panose="020B0609000000000000" pitchFamily="49" charset="-128"/>
            </a:endParaRPr>
          </a:p>
        </p:txBody>
      </p:sp>
      <p:sp>
        <p:nvSpPr>
          <p:cNvPr id="110" name="正方形/長方形 85"/>
          <p:cNvSpPr/>
          <p:nvPr/>
        </p:nvSpPr>
        <p:spPr>
          <a:xfrm>
            <a:off x="7610035" y="4078918"/>
            <a:ext cx="492443" cy="123111"/>
          </a:xfrm>
          <a:prstGeom prst="rect">
            <a:avLst/>
          </a:prstGeom>
          <a:solidFill>
            <a:schemeClr val="bg1"/>
          </a:solidFill>
          <a:ln w="12700">
            <a:solidFill>
              <a:schemeClr val="tx1"/>
            </a:solidFill>
            <a:prstDash val="solid"/>
          </a:ln>
        </p:spPr>
        <p:txBody>
          <a:bodyPr wrap="none" tIns="0" bIns="0">
            <a:spAutoFit/>
          </a:bodyPr>
          <a:lstStyle/>
          <a:p>
            <a:pPr algn="ctr" defTabSz="844083"/>
            <a:r>
              <a:rPr lang="ja-JP" altLang="en-US" sz="800" dirty="0">
                <a:solidFill>
                  <a:prstClr val="black"/>
                </a:solidFill>
                <a:latin typeface="HGｺﾞｼｯｸM" panose="020B0609000000000000" pitchFamily="49" charset="-128"/>
                <a:ea typeface="HGｺﾞｼｯｸM" panose="020B0609000000000000" pitchFamily="49" charset="-128"/>
              </a:rPr>
              <a:t>整備後</a:t>
            </a:r>
            <a:endParaRPr lang="en-US" altLang="ja-JP" sz="800" dirty="0">
              <a:solidFill>
                <a:prstClr val="black"/>
              </a:solidFill>
              <a:latin typeface="HGｺﾞｼｯｸM" panose="020B0609000000000000" pitchFamily="49" charset="-128"/>
              <a:ea typeface="HGｺﾞｼｯｸM" panose="020B0609000000000000" pitchFamily="49" charset="-128"/>
            </a:endParaRPr>
          </a:p>
        </p:txBody>
      </p:sp>
      <p:sp>
        <p:nvSpPr>
          <p:cNvPr id="111" name="右矢印 86"/>
          <p:cNvSpPr/>
          <p:nvPr/>
        </p:nvSpPr>
        <p:spPr>
          <a:xfrm>
            <a:off x="7164967" y="4261605"/>
            <a:ext cx="226955" cy="677625"/>
          </a:xfrm>
          <a:prstGeom prst="righ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endParaRPr lang="ja-JP" altLang="en-US" sz="1846">
              <a:solidFill>
                <a:prstClr val="white"/>
              </a:solidFill>
              <a:latin typeface="Arial"/>
              <a:ea typeface="ＭＳ Ｐゴシック"/>
            </a:endParaRPr>
          </a:p>
        </p:txBody>
      </p:sp>
      <p:sp>
        <p:nvSpPr>
          <p:cNvPr id="112" name="テキスト ボックス 111"/>
          <p:cNvSpPr txBox="1"/>
          <p:nvPr/>
        </p:nvSpPr>
        <p:spPr>
          <a:xfrm rot="1251409">
            <a:off x="5678858" y="2124859"/>
            <a:ext cx="445378" cy="281385"/>
          </a:xfrm>
          <a:prstGeom prst="rect">
            <a:avLst/>
          </a:prstGeom>
          <a:noFill/>
          <a:ln w="12700">
            <a:noFill/>
          </a:ln>
        </p:spPr>
        <p:txBody>
          <a:bodyPr wrap="square" lIns="36000" tIns="36000" rIns="36000" bIns="36000" rtlCol="0" anchor="ctr" anchorCtr="0">
            <a:noAutofit/>
          </a:bodyPr>
          <a:lstStyle/>
          <a:p>
            <a:pPr fontAlgn="auto">
              <a:spcBef>
                <a:spcPts val="0"/>
              </a:spcBef>
              <a:spcAft>
                <a:spcPts val="0"/>
              </a:spcAft>
              <a:defRPr/>
            </a:pPr>
            <a:r>
              <a:rPr kumimoji="0" lang="ja-JP" altLang="en-US" sz="500" kern="0" dirty="0">
                <a:solidFill>
                  <a:srgbClr val="000000"/>
                </a:solidFill>
                <a:latin typeface="HGｺﾞｼｯｸM" panose="020B0609000000000000" pitchFamily="49" charset="-128"/>
                <a:ea typeface="HGｺﾞｼｯｸM" panose="020B0609000000000000" pitchFamily="49" charset="-128"/>
              </a:rPr>
              <a:t>高規格道路</a:t>
            </a:r>
          </a:p>
        </p:txBody>
      </p:sp>
      <p:sp>
        <p:nvSpPr>
          <p:cNvPr id="113" name="正方形/長方形 112"/>
          <p:cNvSpPr/>
          <p:nvPr/>
        </p:nvSpPr>
        <p:spPr>
          <a:xfrm>
            <a:off x="7184698" y="2983515"/>
            <a:ext cx="388596" cy="192275"/>
          </a:xfrm>
          <a:prstGeom prst="rect">
            <a:avLst/>
          </a:prstGeom>
          <a:solidFill>
            <a:schemeClr val="bg1"/>
          </a:solidFill>
          <a:ln w="12700">
            <a:solidFill>
              <a:srgbClr val="FFB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600" dirty="0">
                <a:solidFill>
                  <a:srgbClr val="FFBD00"/>
                </a:solidFill>
              </a:rPr>
              <a:t>A</a:t>
            </a:r>
            <a:r>
              <a:rPr lang="ja-JP" altLang="en-US" sz="600" dirty="0">
                <a:solidFill>
                  <a:srgbClr val="FFBD00"/>
                </a:solidFill>
              </a:rPr>
              <a:t>県</a:t>
            </a:r>
            <a:endParaRPr kumimoji="1" lang="ja-JP" altLang="en-US" sz="600" dirty="0">
              <a:solidFill>
                <a:srgbClr val="FFBD00"/>
              </a:solidFill>
            </a:endParaRPr>
          </a:p>
        </p:txBody>
      </p:sp>
      <p:sp>
        <p:nvSpPr>
          <p:cNvPr id="114" name="正方形/長方形 113"/>
          <p:cNvSpPr/>
          <p:nvPr/>
        </p:nvSpPr>
        <p:spPr>
          <a:xfrm>
            <a:off x="9311128" y="3099564"/>
            <a:ext cx="388596" cy="192275"/>
          </a:xfrm>
          <a:prstGeom prst="rect">
            <a:avLst/>
          </a:prstGeom>
          <a:solidFill>
            <a:schemeClr val="bg1"/>
          </a:solidFill>
          <a:ln w="12700">
            <a:solidFill>
              <a:srgbClr val="00AE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600" dirty="0">
                <a:solidFill>
                  <a:srgbClr val="00AE4C"/>
                </a:solidFill>
              </a:rPr>
              <a:t>B</a:t>
            </a:r>
            <a:r>
              <a:rPr lang="ja-JP" altLang="en-US" sz="600" dirty="0">
                <a:solidFill>
                  <a:srgbClr val="00AE4C"/>
                </a:solidFill>
              </a:rPr>
              <a:t>県</a:t>
            </a:r>
            <a:endParaRPr kumimoji="1" lang="ja-JP" altLang="en-US" sz="600" dirty="0">
              <a:solidFill>
                <a:srgbClr val="00AE4C"/>
              </a:solidFill>
            </a:endParaRPr>
          </a:p>
        </p:txBody>
      </p:sp>
      <p:sp>
        <p:nvSpPr>
          <p:cNvPr id="115" name="正方形/長方形 114"/>
          <p:cNvSpPr/>
          <p:nvPr/>
        </p:nvSpPr>
        <p:spPr>
          <a:xfrm>
            <a:off x="7856256" y="2603123"/>
            <a:ext cx="734344" cy="11050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solidFill>
                  <a:srgbClr val="FF0000"/>
                </a:solidFill>
              </a:rPr>
              <a:t>県境を跨ぐトンネル</a:t>
            </a:r>
            <a:endParaRPr kumimoji="1" lang="ja-JP" altLang="en-US" sz="500" dirty="0">
              <a:solidFill>
                <a:srgbClr val="FF0000"/>
              </a:solidFill>
            </a:endParaRPr>
          </a:p>
        </p:txBody>
      </p:sp>
      <p:sp>
        <p:nvSpPr>
          <p:cNvPr id="116" name="正方形/長方形 115"/>
          <p:cNvSpPr/>
          <p:nvPr/>
        </p:nvSpPr>
        <p:spPr>
          <a:xfrm>
            <a:off x="8049344" y="1963772"/>
            <a:ext cx="886112" cy="159416"/>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500" dirty="0">
                <a:solidFill>
                  <a:srgbClr val="FF0000"/>
                </a:solidFill>
              </a:rPr>
              <a:t>A</a:t>
            </a:r>
            <a:r>
              <a:rPr lang="ja-JP" altLang="en-US" sz="500" dirty="0">
                <a:solidFill>
                  <a:srgbClr val="FF0000"/>
                </a:solidFill>
              </a:rPr>
              <a:t>県、</a:t>
            </a:r>
            <a:r>
              <a:rPr lang="en-US" altLang="ja-JP" sz="500" dirty="0">
                <a:solidFill>
                  <a:srgbClr val="FF0000"/>
                </a:solidFill>
              </a:rPr>
              <a:t>B</a:t>
            </a:r>
            <a:r>
              <a:rPr lang="ja-JP" altLang="en-US" sz="500" dirty="0">
                <a:solidFill>
                  <a:srgbClr val="FF0000"/>
                </a:solidFill>
              </a:rPr>
              <a:t>県を跨ぐ道路事業</a:t>
            </a:r>
            <a:endParaRPr kumimoji="1" lang="ja-JP" altLang="en-US" sz="500" dirty="0">
              <a:solidFill>
                <a:srgbClr val="FF0000"/>
              </a:solidFill>
            </a:endParaRPr>
          </a:p>
        </p:txBody>
      </p:sp>
      <p:sp>
        <p:nvSpPr>
          <p:cNvPr id="117" name="正方形/長方形 116"/>
          <p:cNvSpPr/>
          <p:nvPr/>
        </p:nvSpPr>
        <p:spPr>
          <a:xfrm>
            <a:off x="8891737" y="1533051"/>
            <a:ext cx="376765" cy="184331"/>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00" dirty="0">
                <a:solidFill>
                  <a:srgbClr val="FF0000"/>
                </a:solidFill>
              </a:rPr>
              <a:t>県境</a:t>
            </a:r>
            <a:endParaRPr kumimoji="1" lang="ja-JP" altLang="en-US" sz="500" dirty="0">
              <a:solidFill>
                <a:srgbClr val="FF0000"/>
              </a:solidFill>
            </a:endParaRPr>
          </a:p>
        </p:txBody>
      </p:sp>
    </p:spTree>
    <p:extLst>
      <p:ext uri="{BB962C8B-B14F-4D97-AF65-F5344CB8AC3E}">
        <p14:creationId xmlns:p14="http://schemas.microsoft.com/office/powerpoint/2010/main" val="1628422040"/>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w="19050">
          <a:solidFill>
            <a:srgbClr val="61B4FF"/>
          </a:solidFill>
        </a:ln>
      </a:spPr>
      <a:bodyPr wrap="square" lIns="108000" tIns="216000" rIns="90000" bIns="36000" rtlCol="0">
        <a:spAutoFit/>
      </a:bodyPr>
      <a:lstStyle>
        <a:defPPr>
          <a:defRPr kumimoji="1" sz="1400" dirty="0" smtClean="0"/>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txDef>
      <a:spPr>
        <a:custGeom>
          <a:avLst/>
          <a:gdLst/>
          <a:ahLst/>
          <a:cxnLst/>
          <a:rect l="l" t="t" r="r" b="b"/>
          <a:pathLst/>
        </a:custGeom>
        <a:noFill/>
        <a:ln w="19050">
          <a:solidFill>
            <a:srgbClr val="61B4FF"/>
          </a:solidFill>
        </a:ln>
      </a:spPr>
      <a:bodyPr vertOverflow="overflow" horzOverflow="overflow" wrap="square" lIns="108000" tIns="216000" rIns="90000" bIns="36000" rtlCol="0">
        <a:spAutoFit/>
      </a:bodyPr>
      <a:lstStyle>
        <a:defPPr>
          <a:defRPr kumimoji="1" sz="1400" dirty="0" smtClean="0"/>
        </a:defPPr>
      </a:lst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2538</Words>
  <PresentationFormat>A4 210 x 297 mm</PresentationFormat>
  <Paragraphs>374</Paragraphs>
  <Slides>13</Slides>
  <Notes>13</Notes>
  <HiddenSlides>0</HiddenSlides>
  <MMClips>0</MMClips>
  <ScaleCrop>false</ScaleCrop>
  <HeadingPairs>
    <vt:vector size="6" baseType="variant">
      <vt:variant>
        <vt:lpstr>使用されているフォント</vt:lpstr>
      </vt:variant>
      <vt:variant>
        <vt:i4>15</vt:i4>
      </vt:variant>
      <vt:variant>
        <vt:lpstr>テーマ</vt:lpstr>
      </vt:variant>
      <vt:variant>
        <vt:i4>2</vt:i4>
      </vt:variant>
      <vt:variant>
        <vt:lpstr>スライド タイトル</vt:lpstr>
      </vt:variant>
      <vt:variant>
        <vt:i4>13</vt:i4>
      </vt:variant>
    </vt:vector>
  </HeadingPairs>
  <TitlesOfParts>
    <vt:vector size="30" baseType="lpstr">
      <vt:lpstr>ＤＨＰ特太ゴシック体</vt:lpstr>
      <vt:lpstr>ＤＨＰ平成ゴシックW5</vt:lpstr>
      <vt:lpstr>HGPｺﾞｼｯｸE</vt:lpstr>
      <vt:lpstr>HGPｺﾞｼｯｸM</vt:lpstr>
      <vt:lpstr>HGP創英角ｺﾞｼｯｸUB</vt:lpstr>
      <vt:lpstr>HGSｺﾞｼｯｸE</vt:lpstr>
      <vt:lpstr>HGｺﾞｼｯｸM</vt:lpstr>
      <vt:lpstr>HG丸ｺﾞｼｯｸM-PRO</vt:lpstr>
      <vt:lpstr>Meiryo UI</vt:lpstr>
      <vt:lpstr>ＭＳ Ｐゴシック</vt:lpstr>
      <vt:lpstr>ＭＳ ゴシック</vt:lpstr>
      <vt:lpstr>メイリオ</vt:lpstr>
      <vt:lpstr>Arial</vt:lpstr>
      <vt:lpstr>Calibri</vt:lpstr>
      <vt:lpstr>Times New Roman</vt:lpstr>
      <vt:lpstr>標準デザイン</vt:lpstr>
      <vt:lpstr>1_標準デザイン</vt:lpstr>
      <vt:lpstr>１．街路事業の概要</vt:lpstr>
      <vt:lpstr>街路の機能</vt:lpstr>
      <vt:lpstr>都市計画法上の位置づけ</vt:lpstr>
      <vt:lpstr>街路事業の定義</vt:lpstr>
      <vt:lpstr>２．予算制度　</vt:lpstr>
      <vt:lpstr>　街路事業の予算制度</vt:lpstr>
      <vt:lpstr>PowerPoint プレゼンテーション</vt:lpstr>
      <vt:lpstr>３．通常補助</vt:lpstr>
      <vt:lpstr>主な個別補助制度①</vt:lpstr>
      <vt:lpstr>主な個別補助制度②</vt:lpstr>
      <vt:lpstr>４．社会資本整備総合交付金</vt:lpstr>
      <vt:lpstr>PowerPoint プレゼンテーション</vt:lpstr>
      <vt:lpstr>　社会資本整備総合交付金と防災・安全交付金の対象事業</vt:lpstr>
    </vt:vector>
  </TitlesOfParts>
  <LinksUpToDate>false</LinksUpToDate>
  <SharedDoc>false</SharedDoc>
  <HyperlinksChanged>false</HyperlinksChanged>
</Properties>
</file>

<file path=docProps/core.xml><?xml version="1.0" encoding="utf-8"?>
<cp:coreProperties xmlns:cp="http://schemas.openxmlformats.org/package/2006/metadata/core-properties" xmlns:dc="http://purl.org/dc/elements/1.1/" xmlns:dcterms="http://purl.org/dc/terms/" xmlns:xsi="http://www.w3.org/2001/XMLSchema-instance"/>
</file>