
<file path=[Content_Types].xml><?xml version="1.0" encoding="utf-8"?>
<Types xmlns="http://schemas.openxmlformats.org/package/2006/content-types">
  <Default ContentType="image/x-emf" Extension="emf"/>
  <Default ContentType="image/jpeg" Extension="jpeg"/>
  <Default ContentType="image/png" Extension="png"/>
  <Default ContentType="application/vnd.openxmlformats-package.relationships+xml" Extension="rels"/>
  <Default ContentType="image/vnd.ms-photo" Extension="wdp"/>
  <Default ContentType="image/x-wmf" Extension="wmf"/>
  <Default ContentType="application/vnd.openxmlformats-officedocument.spreadsheetml.sheet" Extension="xlsx"/>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drawingml.chart+xml" PartName="/ppt/charts/chart1.xml"/>
  <Override ContentType="application/vnd.openxmlformats-officedocument.drawingml.chart+xml" PartName="/ppt/charts/chart2.xml"/>
  <Override ContentType="application/vnd.ms-office.chartcolorstyle+xml" PartName="/ppt/charts/colors1.xml"/>
  <Override ContentType="application/vnd.ms-office.chartstyle+xml" PartName="/ppt/charts/style1.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6738" r:id="rId2"/>
  </p:sldMasterIdLst>
  <p:notesMasterIdLst>
    <p:notesMasterId r:id="rId14"/>
  </p:notesMasterIdLst>
  <p:handoutMasterIdLst>
    <p:handoutMasterId r:id="rId15"/>
  </p:handoutMasterIdLst>
  <p:sldIdLst>
    <p:sldId id="256" r:id="rId3"/>
    <p:sldId id="350" r:id="rId4"/>
    <p:sldId id="269" r:id="rId5"/>
    <p:sldId id="597" r:id="rId6"/>
    <p:sldId id="260" r:id="rId7"/>
    <p:sldId id="719" r:id="rId8"/>
    <p:sldId id="720" r:id="rId9"/>
    <p:sldId id="270" r:id="rId10"/>
    <p:sldId id="271" r:id="rId11"/>
    <p:sldId id="265" r:id="rId12"/>
    <p:sldId id="266" r:id="rId13"/>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504D"/>
    <a:srgbClr val="CC6600"/>
    <a:srgbClr val="9A6260"/>
    <a:srgbClr val="FFFF99"/>
    <a:srgbClr val="99FF33"/>
    <a:srgbClr val="4087C8"/>
    <a:srgbClr val="FF0000"/>
    <a:srgbClr val="CC0000"/>
    <a:srgbClr val="FF99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62"/>
    <p:restoredTop sz="94424" autoAdjust="0"/>
  </p:normalViewPr>
  <p:slideViewPr>
    <p:cSldViewPr>
      <p:cViewPr>
        <p:scale>
          <a:sx n="100" d="100"/>
          <a:sy n="100" d="100"/>
        </p:scale>
        <p:origin x="1992" y="318"/>
      </p:cViewPr>
      <p:guideLst>
        <p:guide orient="horz" pos="2160"/>
        <p:guide pos="3120"/>
      </p:guideLst>
    </p:cSldViewPr>
  </p:slideViewPr>
  <p:notesTextViewPr>
    <p:cViewPr>
      <p:scale>
        <a:sx n="300" d="100"/>
        <a:sy n="300" d="100"/>
      </p:scale>
      <p:origin x="0" y="0"/>
    </p:cViewPr>
  </p:notesTextViewPr>
  <p:sorterViewPr>
    <p:cViewPr>
      <p:scale>
        <a:sx n="79" d="100"/>
        <a:sy n="79" d="100"/>
      </p:scale>
      <p:origin x="0" y="-10770"/>
    </p:cViewPr>
  </p:sorter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8.xml" Type="http://schemas.openxmlformats.org/officeDocument/2006/relationships/slide"/><Relationship Id="rId11" Target="slides/slide9.xml" Type="http://schemas.openxmlformats.org/officeDocument/2006/relationships/slide"/><Relationship Id="rId12" Target="slides/slide10.xml" Type="http://schemas.openxmlformats.org/officeDocument/2006/relationships/slide"/><Relationship Id="rId13" Target="slides/slide11.xml" Type="http://schemas.openxmlformats.org/officeDocument/2006/relationships/slide"/><Relationship Id="rId14" Target="notesMasters/notesMaster1.xml" Type="http://schemas.openxmlformats.org/officeDocument/2006/relationships/notesMaster"/><Relationship Id="rId15" Target="handoutMasters/handoutMaster1.xml" Type="http://schemas.openxmlformats.org/officeDocument/2006/relationships/handoutMaster"/><Relationship Id="rId16" Target="presProps.xml" Type="http://schemas.openxmlformats.org/officeDocument/2006/relationships/presProps"/><Relationship Id="rId17" Target="viewProps.xml" Type="http://schemas.openxmlformats.org/officeDocument/2006/relationships/viewProps"/><Relationship Id="rId18" Target="theme/theme1.xml" Type="http://schemas.openxmlformats.org/officeDocument/2006/relationships/theme"/><Relationship Id="rId19" Target="tableStyles.xml" Type="http://schemas.openxmlformats.org/officeDocument/2006/relationships/tableStyles"/><Relationship Id="rId2" Target="slideMasters/slideMaster2.xml" Type="http://schemas.openxmlformats.org/officeDocument/2006/relationships/slideMaster"/><Relationship Id="rId3" Target="slides/slide1.xml" Type="http://schemas.openxmlformats.org/officeDocument/2006/relationships/slide"/><Relationship Id="rId4" Target="slides/slide2.xml" Type="http://schemas.openxmlformats.org/officeDocument/2006/relationships/slide"/><Relationship Id="rId5" Target="slides/slide3.xml" Type="http://schemas.openxmlformats.org/officeDocument/2006/relationships/slide"/><Relationship Id="rId6" Target="slides/slide4.xml" Type="http://schemas.openxmlformats.org/officeDocument/2006/relationships/slide"/><Relationship Id="rId7" Target="slides/slide5.xml" Type="http://schemas.openxmlformats.org/officeDocument/2006/relationships/slide"/><Relationship Id="rId8" Target="slides/slide6.xml" Type="http://schemas.openxmlformats.org/officeDocument/2006/relationships/slide"/><Relationship Id="rId9" Target="slides/slide7.xml" Type="http://schemas.openxmlformats.org/officeDocument/2006/relationships/slide"/></Relationships>
</file>

<file path=ppt/charts/_rels/chart1.xml.rels><?xml version="1.0" encoding="UTF-8" standalone="yes"?><Relationships xmlns="http://schemas.openxmlformats.org/package/2006/relationships"><Relationship Id="rId1" Target="../embeddings/Microsoft_Excel_Worksheet.xlsx" Type="http://schemas.openxmlformats.org/officeDocument/2006/relationships/package"/></Relationships>
</file>

<file path=ppt/charts/_rels/chart2.xml.rels><?xml version="1.0" encoding="UTF-8" standalone="yes"?><Relationships xmlns="http://schemas.openxmlformats.org/package/2006/relationships"><Relationship Id="rId1" Target="style1.xml" Type="http://schemas.microsoft.com/office/2011/relationships/chartStyle"/><Relationship Id="rId2" Target="colors1.xml" Type="http://schemas.microsoft.com/office/2011/relationships/chartColorStyle"/><Relationship Id="rId3" Target="file://///172.16.179.124/orioseibi01/200_&#20107;&#26989;&#35519;&#25972;&#35506;/300_&#20107;&#26989;&#35519;&#25972;&#20418;/007_&#22269;&#36027;&#35201;&#26395;/R4&#24180;&#24230;&#22269;&#36027;&#35201;&#26395;/01)%20&#20061;&#22320;&#25972;&#25351;&#31034;&#65288;&#20107;&#26989;&#21177;&#26524;&#65289;/&#27010;&#35201;&#29256;&#21508;&#25351;&#27161;&#12464;&#12521;&#12501;211217&#65288;&#31119;&#23665;&#36039;&#26009;&#21152;&#31558;&#65289;.xlsx" TargetMode="External" Type="http://schemas.openxmlformats.org/officeDocument/2006/relationships/oleObject"/></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089351851851853E-2"/>
          <c:y val="5.7202314814814817E-2"/>
          <c:w val="0.87758796296296293"/>
          <c:h val="0.87758796296296293"/>
        </c:manualLayout>
      </c:layout>
      <c:doughnutChart>
        <c:varyColors val="1"/>
        <c:ser>
          <c:idx val="0"/>
          <c:order val="0"/>
          <c:tx>
            <c:strRef>
              <c:f>Sheet1!$B$1</c:f>
              <c:strCache>
                <c:ptCount val="1"/>
                <c:pt idx="0">
                  <c:v>踏切遮断時間（ピーク時）</c:v>
                </c:pt>
              </c:strCache>
            </c:strRef>
          </c:tx>
          <c:dPt>
            <c:idx val="0"/>
            <c:bubble3D val="0"/>
            <c:spPr>
              <a:solidFill>
                <a:srgbClr val="FFCCCC"/>
              </a:solidFill>
            </c:spPr>
            <c:extLst>
              <c:ext xmlns:c16="http://schemas.microsoft.com/office/drawing/2014/chart" uri="{C3380CC4-5D6E-409C-BE32-E72D297353CC}">
                <c16:uniqueId val="{00000001-AC19-46FA-9508-4B70B52883BA}"/>
              </c:ext>
            </c:extLst>
          </c:dPt>
          <c:dPt>
            <c:idx val="1"/>
            <c:bubble3D val="0"/>
            <c:spPr>
              <a:solidFill>
                <a:schemeClr val="tx2">
                  <a:lumMod val="40000"/>
                  <a:lumOff val="60000"/>
                </a:schemeClr>
              </a:solidFill>
            </c:spPr>
            <c:extLst>
              <c:ext xmlns:c16="http://schemas.microsoft.com/office/drawing/2014/chart" uri="{C3380CC4-5D6E-409C-BE32-E72D297353CC}">
                <c16:uniqueId val="{00000003-AC19-46FA-9508-4B70B52883BA}"/>
              </c:ext>
            </c:extLst>
          </c:dPt>
          <c:cat>
            <c:strRef>
              <c:f>Sheet1!$A$2:$A$3</c:f>
              <c:strCache>
                <c:ptCount val="2"/>
                <c:pt idx="0">
                  <c:v>遮断</c:v>
                </c:pt>
                <c:pt idx="1">
                  <c:v>開放</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4-AC19-46FA-9508-4B70B52883BA}"/>
            </c:ext>
          </c:extLst>
        </c:ser>
        <c:dLbls>
          <c:showLegendKey val="0"/>
          <c:showVal val="0"/>
          <c:showCatName val="0"/>
          <c:showSerName val="0"/>
          <c:showPercent val="0"/>
          <c:showBubbleSize val="0"/>
          <c:showLeaderLines val="1"/>
        </c:dLbls>
        <c:firstSliceAng val="0"/>
        <c:holeSize val="48"/>
      </c:doughnutChart>
    </c:plotArea>
    <c:plotVisOnly val="1"/>
    <c:dispBlanksAs val="gap"/>
    <c:showDLblsOverMax val="0"/>
  </c:chart>
  <c:txPr>
    <a:bodyPr/>
    <a:lstStyle/>
    <a:p>
      <a:pPr>
        <a:defRPr sz="1800"/>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sz="900"/>
              <a:t>折尾駅周辺の公示地価（円</a:t>
            </a:r>
            <a:r>
              <a:rPr lang="en-US" sz="900"/>
              <a:t>/</a:t>
            </a:r>
            <a:r>
              <a:rPr lang="ja-JP" sz="900"/>
              <a:t>ｍ</a:t>
            </a:r>
            <a:r>
              <a:rPr lang="en-US" sz="900"/>
              <a:t>2</a:t>
            </a:r>
            <a:r>
              <a:rPr lang="ja-JP" sz="900"/>
              <a:t>）</a:t>
            </a:r>
          </a:p>
        </c:rich>
      </c:tx>
      <c:layout>
        <c:manualLayout>
          <c:xMode val="edge"/>
          <c:yMode val="edge"/>
          <c:x val="0.21470144546305653"/>
          <c:y val="1.9225413592048917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manualLayout>
          <c:layoutTarget val="inner"/>
          <c:xMode val="edge"/>
          <c:yMode val="edge"/>
          <c:x val="0.15086726099606745"/>
          <c:y val="0.16326385955048714"/>
          <c:w val="0.81237524950099804"/>
          <c:h val="0.73108124489780291"/>
        </c:manualLayout>
      </c:layout>
      <c:lineChart>
        <c:grouping val="standard"/>
        <c:varyColors val="0"/>
        <c:ser>
          <c:idx val="0"/>
          <c:order val="0"/>
          <c:tx>
            <c:strRef>
              <c:f>'[概要版各指標グラフ211217（福山資料加筆）.xlsx]概要版グラフ'!$C$48</c:f>
              <c:strCache>
                <c:ptCount val="1"/>
                <c:pt idx="0">
                  <c:v>折尾4丁目
(住宅地)</c:v>
                </c:pt>
              </c:strCache>
            </c:strRef>
          </c:tx>
          <c:spPr>
            <a:ln w="12700" cap="rnd">
              <a:solidFill>
                <a:srgbClr val="00B0F0"/>
              </a:solidFill>
              <a:round/>
            </a:ln>
            <a:effectLst/>
          </c:spPr>
          <c:marker>
            <c:symbol val="circle"/>
            <c:size val="5"/>
            <c:spPr>
              <a:solidFill>
                <a:schemeClr val="bg1"/>
              </a:solidFill>
              <a:ln w="9525">
                <a:solidFill>
                  <a:srgbClr val="00B0F0"/>
                </a:solidFill>
              </a:ln>
              <a:effectLst/>
            </c:spPr>
          </c:marker>
          <c:dLbls>
            <c:dLbl>
              <c:idx val="0"/>
              <c:layout>
                <c:manualLayout>
                  <c:x val="-7.2038149372260787E-2"/>
                  <c:y val="2.9490159031323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53-435B-8244-A955B5E321F3}"/>
                </c:ext>
              </c:extLst>
            </c:dLbl>
            <c:dLbl>
              <c:idx val="1"/>
              <c:layout>
                <c:manualLayout>
                  <c:x val="-7.2038149372260815E-2"/>
                  <c:y val="2.94901590313238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153-435B-8244-A955B5E321F3}"/>
                </c:ext>
              </c:extLst>
            </c:dLbl>
            <c:dLbl>
              <c:idx val="2"/>
              <c:layout>
                <c:manualLayout>
                  <c:x val="-7.2038149372260787E-2"/>
                  <c:y val="2.9490159031323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53-435B-8244-A955B5E321F3}"/>
                </c:ext>
              </c:extLst>
            </c:dLbl>
            <c:dLbl>
              <c:idx val="3"/>
              <c:layout>
                <c:manualLayout>
                  <c:x val="-7.2038149372260718E-2"/>
                  <c:y val="3.45312118571913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53-435B-8244-A955B5E321F3}"/>
                </c:ext>
              </c:extLst>
            </c:dLbl>
            <c:dLbl>
              <c:idx val="4"/>
              <c:layout>
                <c:manualLayout>
                  <c:x val="-7.2038149372260912E-2"/>
                  <c:y val="3.9572264683058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153-435B-8244-A955B5E321F3}"/>
                </c:ext>
              </c:extLst>
            </c:dLbl>
            <c:dLbl>
              <c:idx val="5"/>
              <c:layout>
                <c:manualLayout>
                  <c:x val="-7.2038149372260787E-2"/>
                  <c:y val="3.95722646830586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153-435B-8244-A955B5E321F3}"/>
                </c:ext>
              </c:extLst>
            </c:dLbl>
            <c:spPr>
              <a:noFill/>
              <a:ln>
                <a:noFill/>
              </a:ln>
              <a:effectLst/>
            </c:spPr>
            <c:txPr>
              <a:bodyPr rot="0" spcFirstLastPara="1" vertOverflow="ellipsis" vert="horz" wrap="square" anchor="ctr" anchorCtr="1"/>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'[概要版各指標グラフ211217（福山資料加筆）.xlsx]概要版グラフ'!$B$49:$B$56</c:f>
              <c:strCache>
                <c:ptCount val="8"/>
                <c:pt idx="0">
                  <c:v>H26</c:v>
                </c:pt>
                <c:pt idx="1">
                  <c:v>H27</c:v>
                </c:pt>
                <c:pt idx="2">
                  <c:v>H28</c:v>
                </c:pt>
                <c:pt idx="3">
                  <c:v>H29</c:v>
                </c:pt>
                <c:pt idx="4">
                  <c:v>H30</c:v>
                </c:pt>
                <c:pt idx="5">
                  <c:v>R1</c:v>
                </c:pt>
                <c:pt idx="6">
                  <c:v>R2</c:v>
                </c:pt>
                <c:pt idx="7">
                  <c:v>R3</c:v>
                </c:pt>
              </c:strCache>
            </c:strRef>
          </c:cat>
          <c:val>
            <c:numRef>
              <c:f>'[概要版各指標グラフ211217（福山資料加筆）.xlsx]概要版グラフ'!$C$49:$C$56</c:f>
              <c:numCache>
                <c:formatCode>#,##0_ </c:formatCode>
                <c:ptCount val="8"/>
                <c:pt idx="0">
                  <c:v>57500</c:v>
                </c:pt>
                <c:pt idx="1">
                  <c:v>57500</c:v>
                </c:pt>
                <c:pt idx="2">
                  <c:v>58900</c:v>
                </c:pt>
                <c:pt idx="3">
                  <c:v>61100</c:v>
                </c:pt>
                <c:pt idx="4">
                  <c:v>63300</c:v>
                </c:pt>
                <c:pt idx="5">
                  <c:v>65300</c:v>
                </c:pt>
                <c:pt idx="6">
                  <c:v>66600</c:v>
                </c:pt>
                <c:pt idx="7">
                  <c:v>68000</c:v>
                </c:pt>
              </c:numCache>
            </c:numRef>
          </c:val>
          <c:smooth val="0"/>
          <c:extLst>
            <c:ext xmlns:c16="http://schemas.microsoft.com/office/drawing/2014/chart" uri="{C3380CC4-5D6E-409C-BE32-E72D297353CC}">
              <c16:uniqueId val="{00000006-9153-435B-8244-A955B5E321F3}"/>
            </c:ext>
          </c:extLst>
        </c:ser>
        <c:ser>
          <c:idx val="1"/>
          <c:order val="1"/>
          <c:tx>
            <c:strRef>
              <c:f>'[概要版各指標グラフ211217（福山資料加筆）.xlsx]概要版グラフ'!$D$48</c:f>
              <c:strCache>
                <c:ptCount val="1"/>
                <c:pt idx="0">
                  <c:v>光明2丁目
(商業地)</c:v>
                </c:pt>
              </c:strCache>
            </c:strRef>
          </c:tx>
          <c:spPr>
            <a:ln w="12700" cap="rnd">
              <a:solidFill>
                <a:schemeClr val="accent2"/>
              </a:solidFill>
              <a:round/>
            </a:ln>
            <a:effectLst/>
          </c:spPr>
          <c:marker>
            <c:symbol val="circle"/>
            <c:size val="5"/>
            <c:spPr>
              <a:solidFill>
                <a:schemeClr val="bg1"/>
              </a:solidFill>
              <a:ln w="9525">
                <a:solidFill>
                  <a:schemeClr val="accent2"/>
                </a:solidFill>
              </a:ln>
              <a:effectLst/>
            </c:spPr>
          </c:marker>
          <c:dLbls>
            <c:spPr>
              <a:noFill/>
              <a:ln>
                <a:noFill/>
              </a:ln>
              <a:effectLst/>
            </c:spPr>
            <c:txPr>
              <a:bodyPr rot="0" spcFirstLastPara="1" vertOverflow="ellipsis" vert="horz" wrap="square" anchor="ctr" anchorCtr="1"/>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'[概要版各指標グラフ211217（福山資料加筆）.xlsx]概要版グラフ'!$B$49:$B$56</c:f>
              <c:strCache>
                <c:ptCount val="8"/>
                <c:pt idx="0">
                  <c:v>H26</c:v>
                </c:pt>
                <c:pt idx="1">
                  <c:v>H27</c:v>
                </c:pt>
                <c:pt idx="2">
                  <c:v>H28</c:v>
                </c:pt>
                <c:pt idx="3">
                  <c:v>H29</c:v>
                </c:pt>
                <c:pt idx="4">
                  <c:v>H30</c:v>
                </c:pt>
                <c:pt idx="5">
                  <c:v>R1</c:v>
                </c:pt>
                <c:pt idx="6">
                  <c:v>R2</c:v>
                </c:pt>
                <c:pt idx="7">
                  <c:v>R3</c:v>
                </c:pt>
              </c:strCache>
            </c:strRef>
          </c:cat>
          <c:val>
            <c:numRef>
              <c:f>'[概要版各指標グラフ211217（福山資料加筆）.xlsx]概要版グラフ'!$D$49:$D$56</c:f>
              <c:numCache>
                <c:formatCode>#,##0_ </c:formatCode>
                <c:ptCount val="8"/>
                <c:pt idx="0">
                  <c:v>93200</c:v>
                </c:pt>
                <c:pt idx="1">
                  <c:v>91900</c:v>
                </c:pt>
                <c:pt idx="2">
                  <c:v>92000</c:v>
                </c:pt>
                <c:pt idx="3">
                  <c:v>94700</c:v>
                </c:pt>
                <c:pt idx="4">
                  <c:v>97400</c:v>
                </c:pt>
                <c:pt idx="5">
                  <c:v>100000</c:v>
                </c:pt>
                <c:pt idx="6">
                  <c:v>103000</c:v>
                </c:pt>
                <c:pt idx="7">
                  <c:v>107000</c:v>
                </c:pt>
              </c:numCache>
            </c:numRef>
          </c:val>
          <c:smooth val="0"/>
          <c:extLst>
            <c:ext xmlns:c16="http://schemas.microsoft.com/office/drawing/2014/chart" uri="{C3380CC4-5D6E-409C-BE32-E72D297353CC}">
              <c16:uniqueId val="{00000007-9153-435B-8244-A955B5E321F3}"/>
            </c:ext>
          </c:extLst>
        </c:ser>
        <c:ser>
          <c:idx val="3"/>
          <c:order val="2"/>
          <c:tx>
            <c:strRef>
              <c:f>'[概要版各指標グラフ211217（福山資料加筆）.xlsx]概要版グラフ'!$E$48</c:f>
              <c:strCache>
                <c:ptCount val="1"/>
                <c:pt idx="0">
                  <c:v>全用途
平均価格</c:v>
                </c:pt>
              </c:strCache>
            </c:strRef>
          </c:tx>
          <c:spPr>
            <a:ln w="28575" cap="rnd">
              <a:solidFill>
                <a:schemeClr val="accent4"/>
              </a:solidFill>
              <a:round/>
            </a:ln>
            <a:effectLst/>
          </c:spPr>
          <c:marker>
            <c:symbol val="circle"/>
            <c:size val="5"/>
            <c:spPr>
              <a:solidFill>
                <a:schemeClr val="bg1"/>
              </a:solidFill>
              <a:ln w="9525">
                <a:solidFill>
                  <a:srgbClr val="7030A0"/>
                </a:solidFill>
              </a:ln>
              <a:effectLst/>
            </c:spPr>
          </c:marker>
          <c:dLbls>
            <c:spPr>
              <a:noFill/>
              <a:ln>
                <a:noFill/>
              </a:ln>
              <a:effectLst/>
            </c:spPr>
            <c:txPr>
              <a:bodyPr rot="0" spcFirstLastPara="1" vertOverflow="ellipsis" vert="horz" wrap="square" anchor="ctr" anchorCtr="1"/>
              <a:lstStyle/>
              <a:p>
                <a:pPr>
                  <a:defRPr sz="5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'[概要版各指標グラフ211217（福山資料加筆）.xlsx]概要版グラフ'!$B$49:$B$56</c:f>
              <c:strCache>
                <c:ptCount val="8"/>
                <c:pt idx="0">
                  <c:v>H26</c:v>
                </c:pt>
                <c:pt idx="1">
                  <c:v>H27</c:v>
                </c:pt>
                <c:pt idx="2">
                  <c:v>H28</c:v>
                </c:pt>
                <c:pt idx="3">
                  <c:v>H29</c:v>
                </c:pt>
                <c:pt idx="4">
                  <c:v>H30</c:v>
                </c:pt>
                <c:pt idx="5">
                  <c:v>R1</c:v>
                </c:pt>
                <c:pt idx="6">
                  <c:v>R2</c:v>
                </c:pt>
                <c:pt idx="7">
                  <c:v>R3</c:v>
                </c:pt>
              </c:strCache>
            </c:strRef>
          </c:cat>
          <c:val>
            <c:numRef>
              <c:f>'[概要版各指標グラフ211217（福山資料加筆）.xlsx]概要版グラフ'!$E$49:$E$56</c:f>
              <c:numCache>
                <c:formatCode>#,##0_);[Red]\(#,##0\)</c:formatCode>
                <c:ptCount val="8"/>
                <c:pt idx="0">
                  <c:v>75350</c:v>
                </c:pt>
                <c:pt idx="1">
                  <c:v>74700</c:v>
                </c:pt>
                <c:pt idx="2">
                  <c:v>75450</c:v>
                </c:pt>
                <c:pt idx="3">
                  <c:v>77900</c:v>
                </c:pt>
                <c:pt idx="4">
                  <c:v>80350</c:v>
                </c:pt>
                <c:pt idx="5">
                  <c:v>82650</c:v>
                </c:pt>
                <c:pt idx="6" formatCode="#,##0_ ">
                  <c:v>84800</c:v>
                </c:pt>
                <c:pt idx="7" formatCode="#,##0_ ">
                  <c:v>87500</c:v>
                </c:pt>
              </c:numCache>
            </c:numRef>
          </c:val>
          <c:smooth val="0"/>
          <c:extLst>
            <c:ext xmlns:c16="http://schemas.microsoft.com/office/drawing/2014/chart" uri="{C3380CC4-5D6E-409C-BE32-E72D297353CC}">
              <c16:uniqueId val="{00000008-9153-435B-8244-A955B5E321F3}"/>
            </c:ext>
          </c:extLst>
        </c:ser>
        <c:dLbls>
          <c:showLegendKey val="0"/>
          <c:showVal val="0"/>
          <c:showCatName val="0"/>
          <c:showSerName val="0"/>
          <c:showPercent val="0"/>
          <c:showBubbleSize val="0"/>
        </c:dLbls>
        <c:marker val="1"/>
        <c:smooth val="0"/>
        <c:axId val="628681272"/>
        <c:axId val="533122024"/>
      </c:lineChart>
      <c:catAx>
        <c:axId val="628681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33122024"/>
        <c:crosses val="autoZero"/>
        <c:auto val="1"/>
        <c:lblAlgn val="ctr"/>
        <c:lblOffset val="100"/>
        <c:noMultiLvlLbl val="0"/>
      </c:catAx>
      <c:valAx>
        <c:axId val="533122024"/>
        <c:scaling>
          <c:orientation val="minMax"/>
          <c:max val="120000"/>
          <c:min val="0"/>
        </c:scaling>
        <c:delete val="0"/>
        <c:axPos val="l"/>
        <c:majorGridlines>
          <c:spPr>
            <a:ln w="9525" cap="flat" cmpd="sng" algn="ctr">
              <a:solidFill>
                <a:schemeClr val="tx1">
                  <a:lumMod val="15000"/>
                  <a:lumOff val="85000"/>
                </a:schemeClr>
              </a:solidFill>
              <a:round/>
            </a:ln>
            <a:effectLst/>
          </c:spPr>
        </c:majorGridlines>
        <c:numFmt formatCode="#,##0_ "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62868127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egendEntry>
        <c:idx val="1"/>
        <c:txPr>
          <a:bodyPr rot="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egendEntry>
        <c:idx val="2"/>
        <c:txPr>
          <a:bodyPr rot="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Entry>
      <c:layout>
        <c:manualLayout>
          <c:xMode val="edge"/>
          <c:yMode val="edge"/>
          <c:x val="0.14099307636460937"/>
          <c:y val="0.70678988081070193"/>
          <c:w val="0.81838590167611391"/>
          <c:h val="0.12517491224265209"/>
        </c:manualLayout>
      </c:layout>
      <c:overlay val="0"/>
      <c:spPr>
        <a:solidFill>
          <a:schemeClr val="bg1"/>
        </a:solidFill>
        <a:ln>
          <a:solidFill>
            <a:schemeClr val="tx1"/>
          </a:solidFill>
        </a:ln>
        <a:effectLst/>
      </c:spPr>
      <c:txPr>
        <a:bodyPr rot="0" spcFirstLastPara="1" vertOverflow="ellipsis" vert="horz" wrap="square" anchor="ctr" anchorCtr="1"/>
        <a:lstStyle/>
        <a:p>
          <a:pPr>
            <a:defRPr sz="5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c:spPr>
  <c:txPr>
    <a:bodyPr/>
    <a:lstStyle/>
    <a:p>
      <a:pPr>
        <a:defRPr sz="500">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Relationships xmlns="http://schemas.openxmlformats.org/package/2006/relationships"><Relationship Id="rId1" Target="../theme/theme4.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7"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1148"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DC714C94-3052-4463-B0F1-2740C7206DFA}" type="datetimeFigureOut">
              <a:rPr kumimoji="1" lang="ja-JP" altLang="en-US" smtClean="0"/>
              <a:t>2025/3/12</a:t>
            </a:fld>
            <a:endParaRPr kumimoji="1" lang="ja-JP" altLang="en-US"/>
          </a:p>
        </p:txBody>
      </p:sp>
      <p:sp>
        <p:nvSpPr>
          <p:cNvPr id="1149"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1150"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ABB15613-F69B-47DB-8B77-7E61D5DB8642}" type="slidenum">
              <a:rPr kumimoji="1" lang="ja-JP" altLang="en-US" smtClean="0"/>
              <a:t>‹#›</a:t>
            </a:fld>
            <a:endParaRPr kumimoji="1" lang="ja-JP" altLang="en-US"/>
          </a:p>
        </p:txBody>
      </p:sp>
    </p:spTree>
    <p:extLst>
      <p:ext uri="{BB962C8B-B14F-4D97-AF65-F5344CB8AC3E}">
        <p14:creationId xmlns:p14="http://schemas.microsoft.com/office/powerpoint/2010/main" val="3631598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0" name="ヘッダー プレースホルダ 1"/>
          <p:cNvSpPr>
            <a:spLocks noGrp="1"/>
          </p:cNvSpPr>
          <p:nvPr>
            <p:ph type="hdr" sz="quarter"/>
          </p:nvPr>
        </p:nvSpPr>
        <p:spPr>
          <a:xfrm>
            <a:off x="0" y="0"/>
            <a:ext cx="2919413" cy="493713"/>
          </a:xfrm>
          <a:prstGeom prst="rect">
            <a:avLst/>
          </a:prstGeom>
        </p:spPr>
        <p:txBody>
          <a:bodyPr vert="horz" lIns="69319" tIns="34659" rIns="69319" bIns="34659" rtlCol="0"/>
          <a:lstStyle>
            <a:lvl1pPr algn="l" eaLnBrk="1" hangingPunct="1">
              <a:defRPr sz="900">
                <a:latin typeface="Arial" charset="0"/>
              </a:defRPr>
            </a:lvl1pPr>
          </a:lstStyle>
          <a:p>
            <a:pPr>
              <a:defRPr/>
            </a:pPr>
            <a:endParaRPr lang="ja-JP" altLang="en-US"/>
          </a:p>
        </p:txBody>
      </p:sp>
      <p:sp>
        <p:nvSpPr>
          <p:cNvPr id="1141" name="日付プレースホルダ 2"/>
          <p:cNvSpPr>
            <a:spLocks noGrp="1"/>
          </p:cNvSpPr>
          <p:nvPr>
            <p:ph type="dt" idx="1"/>
          </p:nvPr>
        </p:nvSpPr>
        <p:spPr>
          <a:xfrm>
            <a:off x="3814763" y="0"/>
            <a:ext cx="2919412" cy="493713"/>
          </a:xfrm>
          <a:prstGeom prst="rect">
            <a:avLst/>
          </a:prstGeom>
        </p:spPr>
        <p:txBody>
          <a:bodyPr vert="horz" lIns="69319" tIns="34659" rIns="69319" bIns="34659" rtlCol="0"/>
          <a:lstStyle>
            <a:lvl1pPr algn="r" eaLnBrk="1" hangingPunct="1">
              <a:defRPr sz="900">
                <a:latin typeface="Arial" charset="0"/>
              </a:defRPr>
            </a:lvl1pPr>
          </a:lstStyle>
          <a:p>
            <a:pPr>
              <a:defRPr/>
            </a:pPr>
            <a:fld id="{5C6F0A25-CA60-4033-85FD-C494EC5DFB36}" type="datetimeFigureOut">
              <a:rPr lang="ja-JP" altLang="en-US"/>
              <a:pPr>
                <a:defRPr/>
              </a:pPr>
              <a:t>2025/3/12</a:t>
            </a:fld>
            <a:endParaRPr lang="ja-JP" altLang="en-US"/>
          </a:p>
        </p:txBody>
      </p:sp>
      <p:sp>
        <p:nvSpPr>
          <p:cNvPr id="1142"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69319" tIns="34659" rIns="69319" bIns="34659" rtlCol="0" anchor="ctr"/>
          <a:lstStyle/>
          <a:p>
            <a:pPr lvl="0"/>
            <a:endParaRPr lang="ja-JP" altLang="en-US" noProof="0"/>
          </a:p>
        </p:txBody>
      </p:sp>
      <p:sp>
        <p:nvSpPr>
          <p:cNvPr id="1143" name="ノート プレースホルダ 4"/>
          <p:cNvSpPr>
            <a:spLocks noGrp="1"/>
          </p:cNvSpPr>
          <p:nvPr>
            <p:ph type="body" sz="quarter" idx="3"/>
          </p:nvPr>
        </p:nvSpPr>
        <p:spPr>
          <a:xfrm>
            <a:off x="673100" y="4686300"/>
            <a:ext cx="5389563" cy="4440238"/>
          </a:xfrm>
          <a:prstGeom prst="rect">
            <a:avLst/>
          </a:prstGeom>
        </p:spPr>
        <p:txBody>
          <a:bodyPr vert="horz" lIns="69319" tIns="34659" rIns="69319" bIns="3465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44" name="フッター プレースホルダ 5"/>
          <p:cNvSpPr>
            <a:spLocks noGrp="1"/>
          </p:cNvSpPr>
          <p:nvPr>
            <p:ph type="ftr" sz="quarter" idx="4"/>
          </p:nvPr>
        </p:nvSpPr>
        <p:spPr>
          <a:xfrm>
            <a:off x="0" y="9371013"/>
            <a:ext cx="2919413" cy="493712"/>
          </a:xfrm>
          <a:prstGeom prst="rect">
            <a:avLst/>
          </a:prstGeom>
        </p:spPr>
        <p:txBody>
          <a:bodyPr vert="horz" lIns="69319" tIns="34659" rIns="69319" bIns="34659" rtlCol="0" anchor="b"/>
          <a:lstStyle>
            <a:lvl1pPr algn="l" eaLnBrk="1" hangingPunct="1">
              <a:defRPr sz="900">
                <a:latin typeface="Arial" charset="0"/>
              </a:defRPr>
            </a:lvl1pPr>
          </a:lstStyle>
          <a:p>
            <a:pPr>
              <a:defRPr/>
            </a:pPr>
            <a:endParaRPr lang="ja-JP" altLang="en-US"/>
          </a:p>
        </p:txBody>
      </p:sp>
      <p:sp>
        <p:nvSpPr>
          <p:cNvPr id="1145" name="スライド番号プレースホルダ 6"/>
          <p:cNvSpPr>
            <a:spLocks noGrp="1"/>
          </p:cNvSpPr>
          <p:nvPr>
            <p:ph type="sldNum" sz="quarter" idx="5"/>
          </p:nvPr>
        </p:nvSpPr>
        <p:spPr>
          <a:xfrm>
            <a:off x="3814763" y="9371013"/>
            <a:ext cx="2919412" cy="493712"/>
          </a:xfrm>
          <a:prstGeom prst="rect">
            <a:avLst/>
          </a:prstGeom>
        </p:spPr>
        <p:txBody>
          <a:bodyPr vert="horz" wrap="square" lIns="69319" tIns="34659" rIns="69319" bIns="34659" numCol="1" anchor="b" anchorCtr="0" compatLnSpc="1">
            <a:prstTxWarp prst="textNoShape">
              <a:avLst/>
            </a:prstTxWarp>
          </a:bodyPr>
          <a:lstStyle>
            <a:lvl1pPr algn="r" eaLnBrk="1" hangingPunct="1">
              <a:defRPr sz="900"/>
            </a:lvl1pPr>
          </a:lstStyle>
          <a:p>
            <a:pPr>
              <a:defRPr/>
            </a:pPr>
            <a:fld id="{64DF0368-DAE3-4A72-BBD6-DEFF9CAF06CD}" type="slidenum">
              <a:rPr lang="ja-JP" altLang="en-US"/>
              <a:pPr>
                <a:defRPr/>
              </a:pPr>
              <a:t>‹#›</a:t>
            </a:fld>
            <a:endParaRPr lang="ja-JP" altLang="en-US"/>
          </a:p>
        </p:txBody>
      </p:sp>
    </p:spTree>
    <p:extLst>
      <p:ext uri="{BB962C8B-B14F-4D97-AF65-F5344CB8AC3E}">
        <p14:creationId xmlns:p14="http://schemas.microsoft.com/office/powerpoint/2010/main" val="202011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スライド イメージ プレースホルダー 1"/>
          <p:cNvSpPr>
            <a:spLocks noGrp="1" noRot="1" noChangeAspect="1" noTextEdit="1"/>
          </p:cNvSpPr>
          <p:nvPr>
            <p:ph type="sldImg"/>
          </p:nvPr>
        </p:nvSpPr>
        <p:spPr>
          <a:xfrm>
            <a:off x="1058863" y="1279525"/>
            <a:ext cx="4986337" cy="3452813"/>
          </a:xfrm>
          <a:noFill/>
          <a:ln>
            <a:solidFill>
              <a:srgbClr val="000000"/>
            </a:solidFill>
            <a:miter lim="800000"/>
            <a:headEnd/>
            <a:tailEnd/>
          </a:ln>
        </p:spPr>
      </p:sp>
      <p:sp>
        <p:nvSpPr>
          <p:cNvPr id="1126" name="ノート プレースホルダー 2"/>
          <p:cNvSpPr>
            <a:spLocks noGrp="1"/>
          </p:cNvSpPr>
          <p:nvPr>
            <p:ph type="body" idx="1"/>
          </p:nvPr>
        </p:nvSpPr>
        <p:spPr>
          <a:noFill/>
        </p:spPr>
        <p:txBody>
          <a:bodyPr wrap="square" numCol="1" anchor="t" anchorCtr="0" compatLnSpc="1">
            <a:prstTxWarp prst="textNoShape">
              <a:avLst/>
            </a:prstTxWarp>
          </a:bodyPr>
          <a:lstStyle/>
          <a:p>
            <a:pPr>
              <a:lnSpc>
                <a:spcPct val="100000"/>
              </a:lnSpc>
              <a:spcBef>
                <a:spcPts val="600"/>
              </a:spcBef>
            </a:pPr>
            <a:endParaRPr lang="ja-JP" altLang="en-US" sz="1200" dirty="0">
              <a:latin typeface="ＭＳ Ｐ明朝" panose="02020600040205080304" pitchFamily="18" charset="-128"/>
              <a:ea typeface="ＭＳ Ｐ明朝" panose="02020600040205080304" pitchFamily="18" charset="-128"/>
            </a:endParaRPr>
          </a:p>
        </p:txBody>
      </p:sp>
      <p:sp>
        <p:nvSpPr>
          <p:cNvPr id="1127" name="スライド番号プレースホルダー 3"/>
          <p:cNvSpPr>
            <a:spLocks noGrp="1"/>
          </p:cNvSpPr>
          <p:nvPr>
            <p:ph type="sldNum" sz="quarter" idx="5"/>
          </p:nvPr>
        </p:nvSpPr>
        <p:spPr>
          <a:noFill/>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75176" indent="-298144">
              <a:defRPr kumimoji="1">
                <a:solidFill>
                  <a:schemeClr val="tx1"/>
                </a:solidFill>
                <a:latin typeface="Arial" panose="020B0604020202020204" pitchFamily="34" charset="0"/>
                <a:ea typeface="ＭＳ Ｐゴシック" panose="020B0600070205080204" pitchFamily="50" charset="-128"/>
              </a:defRPr>
            </a:lvl2pPr>
            <a:lvl3pPr marL="1192578" indent="-238514">
              <a:defRPr kumimoji="1">
                <a:solidFill>
                  <a:schemeClr val="tx1"/>
                </a:solidFill>
                <a:latin typeface="Arial" panose="020B0604020202020204" pitchFamily="34" charset="0"/>
                <a:ea typeface="ＭＳ Ｐゴシック" panose="020B0600070205080204" pitchFamily="50" charset="-128"/>
              </a:defRPr>
            </a:lvl3pPr>
            <a:lvl4pPr marL="1669609" indent="-238514">
              <a:defRPr kumimoji="1">
                <a:solidFill>
                  <a:schemeClr val="tx1"/>
                </a:solidFill>
                <a:latin typeface="Arial" panose="020B0604020202020204" pitchFamily="34" charset="0"/>
                <a:ea typeface="ＭＳ Ｐゴシック" panose="020B0600070205080204" pitchFamily="50" charset="-128"/>
              </a:defRPr>
            </a:lvl4pPr>
            <a:lvl5pPr marL="2146640" indent="-238514">
              <a:defRPr kumimoji="1">
                <a:solidFill>
                  <a:schemeClr val="tx1"/>
                </a:solidFill>
                <a:latin typeface="Arial" panose="020B0604020202020204" pitchFamily="34" charset="0"/>
                <a:ea typeface="ＭＳ Ｐゴシック" panose="020B0600070205080204" pitchFamily="50" charset="-128"/>
              </a:defRPr>
            </a:lvl5pPr>
            <a:lvl6pPr marL="2623672" indent="-23851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00702" indent="-23851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577733" indent="-23851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054764" indent="-238514"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marR="0" lvl="0" indent="0" algn="r" defTabSz="914245" rtl="0" eaLnBrk="1" fontAlgn="base" latinLnBrk="0" hangingPunct="1">
              <a:lnSpc>
                <a:spcPct val="100000"/>
              </a:lnSpc>
              <a:spcBef>
                <a:spcPct val="0"/>
              </a:spcBef>
              <a:spcAft>
                <a:spcPct val="0"/>
              </a:spcAft>
              <a:buClrTx/>
              <a:buSzTx/>
              <a:buFontTx/>
              <a:buNone/>
              <a:tabLst/>
              <a:defRPr/>
            </a:pPr>
            <a:fld id="{706BFC36-E18A-4079-A020-30F3B2BDBA1F}" type="slidenum">
              <a:rPr kumimoji="1" lang="ja-JP"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50" charset="-128"/>
                <a:cs typeface="+mn-cs"/>
              </a:rPr>
              <a:pPr marL="0" marR="0" lvl="0" indent="0" algn="r" defTabSz="914245" rtl="0" eaLnBrk="1" fontAlgn="base" latinLnBrk="0" hangingPunct="1">
                <a:lnSpc>
                  <a:spcPct val="100000"/>
                </a:lnSpc>
                <a:spcBef>
                  <a:spcPct val="0"/>
                </a:spcBef>
                <a:spcAft>
                  <a:spcPct val="0"/>
                </a:spcAft>
                <a:buClrTx/>
                <a:buSzTx/>
                <a:buFontTx/>
                <a:buNone/>
                <a:tabLst/>
                <a:defRPr/>
              </a:pPr>
              <a:t>1</a:t>
            </a:fld>
            <a:endParaRPr kumimoji="1" lang="ja-JP" altLang="en-US" sz="13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50" charset="-128"/>
              <a:cs typeface="+mn-cs"/>
            </a:endParaRPr>
          </a:p>
        </p:txBody>
      </p:sp>
    </p:spTree>
    <p:extLst>
      <p:ext uri="{BB962C8B-B14F-4D97-AF65-F5344CB8AC3E}">
        <p14:creationId xmlns:p14="http://schemas.microsoft.com/office/powerpoint/2010/main" val="59584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p:cNvSpPr>
            <a:spLocks noGrp="1" noRot="1" noChangeAspect="1" noTextEdit="1"/>
          </p:cNvSpPr>
          <p:nvPr>
            <p:ph type="sldImg"/>
          </p:nvPr>
        </p:nvSpPr>
        <p:spPr>
          <a:ln/>
        </p:spPr>
      </p:sp>
      <p:sp>
        <p:nvSpPr>
          <p:cNvPr id="58371" name="ノート プレースホルダ 2"/>
          <p:cNvSpPr>
            <a:spLocks noGrp="1"/>
          </p:cNvSpPr>
          <p:nvPr>
            <p:ph type="body" idx="1"/>
          </p:nvPr>
        </p:nvSpPr>
        <p:spPr>
          <a:noFill/>
          <a:ln/>
        </p:spPr>
        <p:txBody>
          <a:bodyPr/>
          <a:lstStyle/>
          <a:p>
            <a:pPr eaLnBrk="1" hangingPunct="1"/>
            <a:endParaRPr lang="ja-JP" altLang="en-US" dirty="0"/>
          </a:p>
        </p:txBody>
      </p:sp>
      <p:sp>
        <p:nvSpPr>
          <p:cNvPr id="58372" name="スライド番号プレースホルダ 3"/>
          <p:cNvSpPr>
            <a:spLocks noGrp="1"/>
          </p:cNvSpPr>
          <p:nvPr>
            <p:ph type="sldNum" sz="quarter" idx="5"/>
          </p:nvPr>
        </p:nvSpPr>
        <p:spPr>
          <a:noFill/>
        </p:spPr>
        <p:txBody>
          <a:bodyPr/>
          <a:lstStyle/>
          <a:p>
            <a:fld id="{C4EE0159-C897-4F6B-963C-1304927CF05A}" type="slidenum">
              <a:rPr lang="en-US" altLang="ja-JP" smtClean="0">
                <a:solidFill>
                  <a:srgbClr val="000000"/>
                </a:solidFill>
              </a:rPr>
              <a:pPr/>
              <a:t>3</a:t>
            </a:fld>
            <a:endParaRPr lang="en-US" altLang="ja-JP">
              <a:solidFill>
                <a:srgbClr val="000000"/>
              </a:solidFill>
            </a:endParaRPr>
          </a:p>
        </p:txBody>
      </p:sp>
    </p:spTree>
    <p:extLst>
      <p:ext uri="{BB962C8B-B14F-4D97-AF65-F5344CB8AC3E}">
        <p14:creationId xmlns:p14="http://schemas.microsoft.com/office/powerpoint/2010/main" val="346883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 name="スライド イメージ プレースホルダ 1"/>
          <p:cNvSpPr>
            <a:spLocks noGrp="1" noRot="1" noChangeAspect="1" noTextEdit="1"/>
          </p:cNvSpPr>
          <p:nvPr>
            <p:ph type="sldImg"/>
          </p:nvPr>
        </p:nvSpPr>
        <p:spPr>
          <a:ln/>
        </p:spPr>
      </p:sp>
      <p:sp>
        <p:nvSpPr>
          <p:cNvPr id="3124" name="ノート プレースホルダ 2"/>
          <p:cNvSpPr>
            <a:spLocks noGrp="1"/>
          </p:cNvSpPr>
          <p:nvPr>
            <p:ph type="body" idx="1"/>
          </p:nvPr>
        </p:nvSpPr>
        <p:spPr>
          <a:noFill/>
          <a:ln/>
        </p:spPr>
        <p:txBody>
          <a:bodyPr/>
          <a:lstStyle/>
          <a:p>
            <a:pPr eaLnBrk="1" hangingPunct="1"/>
            <a:endParaRPr lang="en-US" altLang="ja-JP" dirty="0">
              <a:latin typeface="Arial" charset="0"/>
              <a:ea typeface="ＭＳ Ｐ明朝" charset="-128"/>
            </a:endParaRPr>
          </a:p>
        </p:txBody>
      </p:sp>
      <p:sp>
        <p:nvSpPr>
          <p:cNvPr id="3125" name="スライド番号プレースホルダ 3"/>
          <p:cNvSpPr>
            <a:spLocks noGrp="1"/>
          </p:cNvSpPr>
          <p:nvPr>
            <p:ph type="sldNum" sz="quarter" idx="5"/>
          </p:nvPr>
        </p:nvSpPr>
        <p:spPr>
          <a:noFill/>
        </p:spPr>
        <p:txBody>
          <a:bodyPr/>
          <a:lstStyle/>
          <a:p>
            <a:fld id="{71EC8597-893B-4F38-ADBD-DAE9ECF7D018}" type="slidenum">
              <a:rPr lang="en-US" altLang="ja-JP" smtClean="0">
                <a:latin typeface="Arial" charset="0"/>
                <a:ea typeface="ＭＳ Ｐゴシック" charset="-128"/>
              </a:rPr>
              <a:pPr/>
              <a:t>5</a:t>
            </a:fld>
            <a:endParaRPr lang="en-US" altLang="ja-JP">
              <a:latin typeface="Arial" charset="0"/>
              <a:ea typeface="ＭＳ Ｐゴシック" charset="-128"/>
            </a:endParaRPr>
          </a:p>
        </p:txBody>
      </p:sp>
    </p:spTree>
    <p:extLst>
      <p:ext uri="{BB962C8B-B14F-4D97-AF65-F5344CB8AC3E}">
        <p14:creationId xmlns:p14="http://schemas.microsoft.com/office/powerpoint/2010/main" val="3350853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 name="スライド イメージ プレースホルダ 1"/>
          <p:cNvSpPr>
            <a:spLocks noGrp="1" noRot="1" noChangeAspect="1" noTextEdit="1"/>
          </p:cNvSpPr>
          <p:nvPr>
            <p:ph type="sldImg"/>
          </p:nvPr>
        </p:nvSpPr>
        <p:spPr>
          <a:ln/>
        </p:spPr>
      </p:sp>
      <p:sp>
        <p:nvSpPr>
          <p:cNvPr id="3134" name="ノート プレースホルダ 2"/>
          <p:cNvSpPr>
            <a:spLocks noGrp="1"/>
          </p:cNvSpPr>
          <p:nvPr>
            <p:ph type="body" idx="1"/>
          </p:nvPr>
        </p:nvSpPr>
        <p:spPr>
          <a:noFill/>
          <a:ln/>
        </p:spPr>
        <p:txBody>
          <a:bodyPr/>
          <a:lstStyle/>
          <a:p>
            <a:pPr eaLnBrk="1" hangingPunct="1"/>
            <a:endParaRPr lang="en-US" altLang="ja-JP" dirty="0">
              <a:latin typeface="Arial" charset="0"/>
              <a:ea typeface="ＭＳ Ｐ明朝" charset="-128"/>
            </a:endParaRPr>
          </a:p>
        </p:txBody>
      </p:sp>
      <p:sp>
        <p:nvSpPr>
          <p:cNvPr id="3135" name="スライド番号プレースホルダ 3"/>
          <p:cNvSpPr>
            <a:spLocks noGrp="1"/>
          </p:cNvSpPr>
          <p:nvPr>
            <p:ph type="sldNum" sz="quarter" idx="5"/>
          </p:nvPr>
        </p:nvSpPr>
        <p:spPr>
          <a:noFill/>
        </p:spPr>
        <p:txBody>
          <a:bodyPr/>
          <a:lstStyle/>
          <a:p>
            <a:fld id="{71EC8597-893B-4F38-ADBD-DAE9ECF7D018}" type="slidenum">
              <a:rPr lang="en-US" altLang="ja-JP" smtClean="0">
                <a:latin typeface="Arial" charset="0"/>
                <a:ea typeface="ＭＳ Ｐゴシック" charset="-128"/>
              </a:rPr>
              <a:pPr/>
              <a:t>6</a:t>
            </a:fld>
            <a:endParaRPr lang="en-US" altLang="ja-JP">
              <a:latin typeface="Arial" charset="0"/>
              <a:ea typeface="ＭＳ Ｐゴシック" charset="-128"/>
            </a:endParaRPr>
          </a:p>
        </p:txBody>
      </p:sp>
    </p:spTree>
    <p:extLst>
      <p:ext uri="{BB962C8B-B14F-4D97-AF65-F5344CB8AC3E}">
        <p14:creationId xmlns:p14="http://schemas.microsoft.com/office/powerpoint/2010/main" val="1774872347"/>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a:noFill/>
          </a:ln>
        </p:spPr>
      </p:pic>
      <p:sp>
        <p:nvSpPr>
          <p:cNvPr id="1039" name="Rectangle 9"/>
          <p:cNvSpPr>
            <a:spLocks noChangeArrowheads="1"/>
          </p:cNvSpPr>
          <p:nvPr userDrawn="1"/>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a:p>
        </p:txBody>
      </p:sp>
      <p:pic>
        <p:nvPicPr>
          <p:cNvPr id="1040"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a:noFill/>
          </a:ln>
        </p:spPr>
      </p:pic>
      <p:sp>
        <p:nvSpPr>
          <p:cNvPr id="1041" name="Text Box 12"/>
          <p:cNvSpPr txBox="1">
            <a:spLocks noChangeArrowheads="1"/>
          </p:cNvSpPr>
          <p:nvPr userDrawn="1"/>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chemeClr val="bg1"/>
                </a:solidFill>
                <a:latin typeface="Times New Roman" panose="02020603050405020304" pitchFamily="18" charset="0"/>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pPr>
                <a:defRPr/>
              </a:pPr>
              <a:t>‹#›</a:t>
            </a:fld>
            <a:endParaRPr lang="en-US" altLang="ja-JP"/>
          </a:p>
        </p:txBody>
      </p:sp>
    </p:spTree>
    <p:extLst>
      <p:ext uri="{BB962C8B-B14F-4D97-AF65-F5344CB8AC3E}">
        <p14:creationId xmlns:p14="http://schemas.microsoft.com/office/powerpoint/2010/main" val="33420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1A8CFFFD-8077-4879-BE2B-B381BF6D8B2A}" type="slidenum">
              <a:rPr lang="en-US" altLang="ja-JP"/>
              <a:pPr>
                <a:defRPr/>
              </a:pPr>
              <a:t>‹#›</a:t>
            </a:fld>
            <a:endParaRPr lang="en-US" altLang="ja-JP"/>
          </a:p>
        </p:txBody>
      </p:sp>
    </p:spTree>
    <p:extLst>
      <p:ext uri="{BB962C8B-B14F-4D97-AF65-F5344CB8AC3E}">
        <p14:creationId xmlns:p14="http://schemas.microsoft.com/office/powerpoint/2010/main" val="174839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9C1451B1-9E3D-4759-BEF2-CDC444D2FF49}" type="slidenum">
              <a:rPr lang="en-US" altLang="ja-JP"/>
              <a:pPr>
                <a:defRPr/>
              </a:pPr>
              <a:t>‹#›</a:t>
            </a:fld>
            <a:endParaRPr lang="en-US" altLang="ja-JP"/>
          </a:p>
        </p:txBody>
      </p:sp>
    </p:spTree>
    <p:extLst>
      <p:ext uri="{BB962C8B-B14F-4D97-AF65-F5344CB8AC3E}">
        <p14:creationId xmlns:p14="http://schemas.microsoft.com/office/powerpoint/2010/main" val="176770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111" name="コンテンツ プレースホルダ 1"/>
          <p:cNvSpPr>
            <a:spLocks noGrp="1"/>
          </p:cNvSpPr>
          <p:nvPr>
            <p:ph/>
          </p:nvPr>
        </p:nvSpPr>
        <p:spPr>
          <a:xfrm>
            <a:off x="495300" y="274639"/>
            <a:ext cx="89154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12" name="Rectangle 4"/>
          <p:cNvSpPr>
            <a:spLocks noGrp="1" noChangeArrowheads="1"/>
          </p:cNvSpPr>
          <p:nvPr>
            <p:ph type="dt" sz="half" idx="10"/>
          </p:nvPr>
        </p:nvSpPr>
        <p:spPr/>
        <p:txBody>
          <a:bodyPr/>
          <a:lstStyle>
            <a:lvl1pPr>
              <a:defRPr/>
            </a:lvl1pPr>
          </a:lstStyle>
          <a:p>
            <a:pPr>
              <a:defRPr/>
            </a:pPr>
            <a:endParaRPr lang="en-US" altLang="ja-JP"/>
          </a:p>
        </p:txBody>
      </p:sp>
      <p:sp>
        <p:nvSpPr>
          <p:cNvPr id="1113" name="Rectangle 5"/>
          <p:cNvSpPr>
            <a:spLocks noGrp="1" noChangeArrowheads="1"/>
          </p:cNvSpPr>
          <p:nvPr>
            <p:ph type="ftr" sz="quarter" idx="11"/>
          </p:nvPr>
        </p:nvSpPr>
        <p:spPr/>
        <p:txBody>
          <a:bodyPr/>
          <a:lstStyle>
            <a:lvl1pPr>
              <a:defRPr/>
            </a:lvl1pPr>
          </a:lstStyle>
          <a:p>
            <a:pPr>
              <a:defRPr/>
            </a:pPr>
            <a:endParaRPr lang="en-US" altLang="ja-JP"/>
          </a:p>
        </p:txBody>
      </p:sp>
      <p:sp>
        <p:nvSpPr>
          <p:cNvPr id="1114" name="Rectangle 6"/>
          <p:cNvSpPr>
            <a:spLocks noGrp="1" noChangeArrowheads="1"/>
          </p:cNvSpPr>
          <p:nvPr>
            <p:ph type="sldNum" sz="quarter" idx="12"/>
          </p:nvPr>
        </p:nvSpPr>
        <p:spPr/>
        <p:txBody>
          <a:bodyPr/>
          <a:lstStyle>
            <a:lvl1pPr>
              <a:defRPr/>
            </a:lvl1pPr>
          </a:lstStyle>
          <a:p>
            <a:pPr>
              <a:defRPr/>
            </a:pPr>
            <a:fld id="{1B5F4DF4-080C-47D2-B05C-2C8282E0C6FC}" type="slidenum">
              <a:rPr lang="en-US" altLang="ja-JP"/>
              <a:pPr>
                <a:defRPr/>
              </a:pPr>
              <a:t>‹#›</a:t>
            </a:fld>
            <a:endParaRPr lang="en-US" altLang="ja-JP"/>
          </a:p>
        </p:txBody>
      </p:sp>
    </p:spTree>
    <p:extLst>
      <p:ext uri="{BB962C8B-B14F-4D97-AF65-F5344CB8AC3E}">
        <p14:creationId xmlns:p14="http://schemas.microsoft.com/office/powerpoint/2010/main" val="639607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完全白紙">
    <p:spTree>
      <p:nvGrpSpPr>
        <p:cNvPr id="1" name=""/>
        <p:cNvGrpSpPr/>
        <p:nvPr/>
      </p:nvGrpSpPr>
      <p:grpSpPr>
        <a:xfrm>
          <a:off x="0" y="0"/>
          <a:ext cx="0" cy="0"/>
          <a:chOff x="0" y="0"/>
          <a:chExt cx="0" cy="0"/>
        </a:xfrm>
      </p:grpSpPr>
      <p:sp>
        <p:nvSpPr>
          <p:cNvPr id="1116" name="Text Box 12"/>
          <p:cNvSpPr txBox="1">
            <a:spLocks noChangeArrowheads="1"/>
          </p:cNvSpPr>
          <p:nvPr userDrawn="1"/>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a:solidFill>
                  <a:schemeClr val="bg1"/>
                </a:solidFill>
                <a:latin typeface="Times New Roman" panose="02020603050405020304" pitchFamily="18" charset="0"/>
              </a:rPr>
              <a:t>Ministry of Land, Infrastructure, Transport and Tourism</a:t>
            </a:r>
          </a:p>
        </p:txBody>
      </p:sp>
      <p:sp>
        <p:nvSpPr>
          <p:cNvPr id="1117" name="Rectangle 4"/>
          <p:cNvSpPr>
            <a:spLocks noGrp="1" noChangeArrowheads="1"/>
          </p:cNvSpPr>
          <p:nvPr>
            <p:ph type="dt" sz="half" idx="10"/>
          </p:nvPr>
        </p:nvSpPr>
        <p:spPr/>
        <p:txBody>
          <a:bodyPr/>
          <a:lstStyle>
            <a:lvl1pPr>
              <a:defRPr/>
            </a:lvl1pPr>
          </a:lstStyle>
          <a:p>
            <a:pPr>
              <a:defRPr/>
            </a:pPr>
            <a:endParaRPr lang="en-US" altLang="ja-JP"/>
          </a:p>
        </p:txBody>
      </p:sp>
      <p:sp>
        <p:nvSpPr>
          <p:cNvPr id="1118" name="Rectangle 5"/>
          <p:cNvSpPr>
            <a:spLocks noGrp="1" noChangeArrowheads="1"/>
          </p:cNvSpPr>
          <p:nvPr>
            <p:ph type="ftr" sz="quarter" idx="11"/>
          </p:nvPr>
        </p:nvSpPr>
        <p:spPr/>
        <p:txBody>
          <a:bodyPr/>
          <a:lstStyle>
            <a:lvl1pPr>
              <a:defRPr/>
            </a:lvl1pPr>
          </a:lstStyle>
          <a:p>
            <a:pPr>
              <a:defRPr/>
            </a:pPr>
            <a:endParaRPr lang="en-US" altLang="ja-JP"/>
          </a:p>
        </p:txBody>
      </p:sp>
      <p:sp>
        <p:nvSpPr>
          <p:cNvPr id="111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pPr>
                <a:defRPr/>
              </a:pPr>
              <a:t>‹#›</a:t>
            </a:fld>
            <a:endParaRPr lang="en-US" altLang="ja-JP"/>
          </a:p>
        </p:txBody>
      </p:sp>
    </p:spTree>
    <p:extLst>
      <p:ext uri="{BB962C8B-B14F-4D97-AF65-F5344CB8AC3E}">
        <p14:creationId xmlns:p14="http://schemas.microsoft.com/office/powerpoint/2010/main" val="1684389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email"/>
          <a:srcRect t="62230"/>
          <a:stretch>
            <a:fillRect/>
          </a:stretch>
        </p:blipFill>
        <p:spPr bwMode="auto">
          <a:xfrm>
            <a:off x="0" y="6524626"/>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6" name="Picture 11"/>
          <p:cNvPicPr>
            <a:picLocks noChangeAspect="1" noChangeArrowheads="1"/>
          </p:cNvPicPr>
          <p:nvPr userDrawn="1"/>
        </p:nvPicPr>
        <p:blipFill>
          <a:blip r:embed="rId3" cstate="email"/>
          <a:srcRect/>
          <a:stretch>
            <a:fillRect/>
          </a:stretch>
        </p:blipFill>
        <p:spPr bwMode="auto">
          <a:xfrm>
            <a:off x="1" y="6051551"/>
            <a:ext cx="2301081"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25"/>
            <a:ext cx="3642920" cy="276999"/>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5F480059-48B8-4941-84B0-2D0375E67EFB}" type="slidenum">
              <a:rPr lang="en-US" altLang="ja-JP"/>
              <a:pPr>
                <a:defRPr/>
              </a:pPr>
              <a:t>‹#›</a:t>
            </a:fld>
            <a:endParaRPr lang="en-US" altLang="ja-JP"/>
          </a:p>
        </p:txBody>
      </p:sp>
    </p:spTree>
    <p:extLst>
      <p:ext uri="{BB962C8B-B14F-4D97-AF65-F5344CB8AC3E}">
        <p14:creationId xmlns:p14="http://schemas.microsoft.com/office/powerpoint/2010/main" val="1856590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CD53024-F32B-4EC4-98C1-B7E6DDA6E02D}" type="slidenum">
              <a:rPr lang="en-US" altLang="ja-JP"/>
              <a:pPr>
                <a:defRPr/>
              </a:pPr>
              <a:t>‹#›</a:t>
            </a:fld>
            <a:endParaRPr lang="en-US" altLang="ja-JP"/>
          </a:p>
        </p:txBody>
      </p:sp>
    </p:spTree>
    <p:extLst>
      <p:ext uri="{BB962C8B-B14F-4D97-AF65-F5344CB8AC3E}">
        <p14:creationId xmlns:p14="http://schemas.microsoft.com/office/powerpoint/2010/main" val="230833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1A558DD-D2B5-4B2E-B8A2-03402D6B0D49}" type="slidenum">
              <a:rPr lang="en-US" altLang="ja-JP"/>
              <a:pPr>
                <a:defRPr/>
              </a:pPr>
              <a:t>‹#›</a:t>
            </a:fld>
            <a:endParaRPr lang="en-US" altLang="ja-JP"/>
          </a:p>
        </p:txBody>
      </p:sp>
    </p:spTree>
    <p:extLst>
      <p:ext uri="{BB962C8B-B14F-4D97-AF65-F5344CB8AC3E}">
        <p14:creationId xmlns:p14="http://schemas.microsoft.com/office/powerpoint/2010/main" val="3974155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DA3837F9-7262-40A7-B7C9-E59E96A9B808}" type="slidenum">
              <a:rPr lang="en-US" altLang="ja-JP"/>
              <a:pPr>
                <a:defRPr/>
              </a:pPr>
              <a:t>‹#›</a:t>
            </a:fld>
            <a:endParaRPr lang="en-US" altLang="ja-JP"/>
          </a:p>
        </p:txBody>
      </p:sp>
    </p:spTree>
    <p:extLst>
      <p:ext uri="{BB962C8B-B14F-4D97-AF65-F5344CB8AC3E}">
        <p14:creationId xmlns:p14="http://schemas.microsoft.com/office/powerpoint/2010/main" val="130985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41804740-B925-4957-8087-5422B76F93C5}" type="slidenum">
              <a:rPr lang="en-US" altLang="ja-JP"/>
              <a:pPr>
                <a:defRPr/>
              </a:pPr>
              <a:t>‹#›</a:t>
            </a:fld>
            <a:endParaRPr lang="en-US" altLang="ja-JP"/>
          </a:p>
        </p:txBody>
      </p:sp>
    </p:spTree>
    <p:extLst>
      <p:ext uri="{BB962C8B-B14F-4D97-AF65-F5344CB8AC3E}">
        <p14:creationId xmlns:p14="http://schemas.microsoft.com/office/powerpoint/2010/main" val="2044278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7FE94AE7-32BA-46F7-9CB1-FA4E93BF6AEE}" type="slidenum">
              <a:rPr lang="en-US" altLang="ja-JP"/>
              <a:pPr>
                <a:defRPr/>
              </a:pPr>
              <a:t>‹#›</a:t>
            </a:fld>
            <a:endParaRPr lang="en-US" altLang="ja-JP"/>
          </a:p>
        </p:txBody>
      </p:sp>
    </p:spTree>
    <p:extLst>
      <p:ext uri="{BB962C8B-B14F-4D97-AF65-F5344CB8AC3E}">
        <p14:creationId xmlns:p14="http://schemas.microsoft.com/office/powerpoint/2010/main" val="983320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a:t>マスタ タイトルの書式設定</a:t>
            </a:r>
          </a:p>
        </p:txBody>
      </p:sp>
      <p:sp>
        <p:nvSpPr>
          <p:cNvPr id="1049"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3BA36EB3-2978-4946-9E5D-5CE2DDCA4956}" type="slidenum">
              <a:rPr lang="en-US" altLang="ja-JP"/>
              <a:pPr>
                <a:defRPr/>
              </a:pPr>
              <a:t>‹#›</a:t>
            </a:fld>
            <a:endParaRPr lang="en-US" altLang="ja-JP"/>
          </a:p>
        </p:txBody>
      </p:sp>
    </p:spTree>
    <p:extLst>
      <p:ext uri="{BB962C8B-B14F-4D97-AF65-F5344CB8AC3E}">
        <p14:creationId xmlns:p14="http://schemas.microsoft.com/office/powerpoint/2010/main" val="2675825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5A805C8C-9389-4AA3-A575-1889FD682364}" type="slidenum">
              <a:rPr lang="en-US" altLang="ja-JP"/>
              <a:pPr>
                <a:defRPr/>
              </a:pPr>
              <a:t>‹#›</a:t>
            </a:fld>
            <a:endParaRPr lang="en-US" altLang="ja-JP"/>
          </a:p>
        </p:txBody>
      </p:sp>
    </p:spTree>
    <p:extLst>
      <p:ext uri="{BB962C8B-B14F-4D97-AF65-F5344CB8AC3E}">
        <p14:creationId xmlns:p14="http://schemas.microsoft.com/office/powerpoint/2010/main" val="2661299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A879854-113F-4CFB-BC57-F8C73D01221A}" type="slidenum">
              <a:rPr lang="en-US" altLang="ja-JP"/>
              <a:pPr>
                <a:defRPr/>
              </a:pPr>
              <a:t>‹#›</a:t>
            </a:fld>
            <a:endParaRPr lang="en-US" altLang="ja-JP"/>
          </a:p>
        </p:txBody>
      </p:sp>
    </p:spTree>
    <p:extLst>
      <p:ext uri="{BB962C8B-B14F-4D97-AF65-F5344CB8AC3E}">
        <p14:creationId xmlns:p14="http://schemas.microsoft.com/office/powerpoint/2010/main" val="225223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3065888-FCFF-45F4-A56E-D10049B28714}" type="slidenum">
              <a:rPr lang="en-US" altLang="ja-JP"/>
              <a:pPr>
                <a:defRPr/>
              </a:pPr>
              <a:t>‹#›</a:t>
            </a:fld>
            <a:endParaRPr lang="en-US" altLang="ja-JP"/>
          </a:p>
        </p:txBody>
      </p:sp>
    </p:spTree>
    <p:extLst>
      <p:ext uri="{BB962C8B-B14F-4D97-AF65-F5344CB8AC3E}">
        <p14:creationId xmlns:p14="http://schemas.microsoft.com/office/powerpoint/2010/main" val="20529109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1B3031-D881-4B20-B09F-78BF974A633D}" type="slidenum">
              <a:rPr lang="en-US" altLang="ja-JP"/>
              <a:pPr>
                <a:defRPr/>
              </a:pPr>
              <a:t>‹#›</a:t>
            </a:fld>
            <a:endParaRPr lang="en-US" altLang="ja-JP"/>
          </a:p>
        </p:txBody>
      </p:sp>
    </p:spTree>
    <p:extLst>
      <p:ext uri="{BB962C8B-B14F-4D97-AF65-F5344CB8AC3E}">
        <p14:creationId xmlns:p14="http://schemas.microsoft.com/office/powerpoint/2010/main" val="830514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2318E4C-747A-411C-8B1B-0839BC904344}" type="slidenum">
              <a:rPr lang="en-US" altLang="ja-JP"/>
              <a:pPr>
                <a:defRPr/>
              </a:pPr>
              <a:t>‹#›</a:t>
            </a:fld>
            <a:endParaRPr lang="en-US" altLang="ja-JP"/>
          </a:p>
        </p:txBody>
      </p:sp>
    </p:spTree>
    <p:extLst>
      <p:ext uri="{BB962C8B-B14F-4D97-AF65-F5344CB8AC3E}">
        <p14:creationId xmlns:p14="http://schemas.microsoft.com/office/powerpoint/2010/main" val="10934734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7604919" cy="476250"/>
          </a:xfrm>
        </p:spPr>
        <p:txBody>
          <a:bodyPr/>
          <a:lstStyle/>
          <a:p>
            <a:r>
              <a:rPr lang="ja-JP" altLang="en-US"/>
              <a:t>マスタ タイトルの書式設定</a:t>
            </a:r>
          </a:p>
        </p:txBody>
      </p:sp>
      <p:sp>
        <p:nvSpPr>
          <p:cNvPr id="3" name="表プレースホルダ 2"/>
          <p:cNvSpPr>
            <a:spLocks noGrp="1"/>
          </p:cNvSpPr>
          <p:nvPr>
            <p:ph type="tbl" idx="1"/>
          </p:nvPr>
        </p:nvSpPr>
        <p:spPr>
          <a:xfrm>
            <a:off x="495300" y="1600201"/>
            <a:ext cx="89154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AF65B909-328F-41F5-BA7D-1626AC287E83}" type="slidenum">
              <a:rPr lang="en-US" altLang="ja-JP"/>
              <a:pPr>
                <a:defRPr/>
              </a:pPr>
              <a:t>‹#›</a:t>
            </a:fld>
            <a:endParaRPr lang="en-US" altLang="ja-JP"/>
          </a:p>
        </p:txBody>
      </p:sp>
    </p:spTree>
    <p:extLst>
      <p:ext uri="{BB962C8B-B14F-4D97-AF65-F5344CB8AC3E}">
        <p14:creationId xmlns:p14="http://schemas.microsoft.com/office/powerpoint/2010/main" val="382558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969495C7-EB45-44FC-AD03-D63AE8B43650}" type="slidenum">
              <a:rPr lang="en-US" altLang="ja-JP"/>
              <a:pPr>
                <a:defRPr/>
              </a:pPr>
              <a:t>‹#›</a:t>
            </a:fld>
            <a:endParaRPr lang="en-US" altLang="ja-JP"/>
          </a:p>
        </p:txBody>
      </p:sp>
    </p:spTree>
    <p:extLst>
      <p:ext uri="{BB962C8B-B14F-4D97-AF65-F5344CB8AC3E}">
        <p14:creationId xmlns:p14="http://schemas.microsoft.com/office/powerpoint/2010/main" val="316069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DF2AC33B-2F34-4F0E-88C6-CF3D79078BE8}" type="slidenum">
              <a:rPr lang="en-US" altLang="ja-JP"/>
              <a:pPr>
                <a:defRPr/>
              </a:pPr>
              <a:t>‹#›</a:t>
            </a:fld>
            <a:endParaRPr lang="en-US" altLang="ja-JP"/>
          </a:p>
        </p:txBody>
      </p:sp>
    </p:spTree>
    <p:extLst>
      <p:ext uri="{BB962C8B-B14F-4D97-AF65-F5344CB8AC3E}">
        <p14:creationId xmlns:p14="http://schemas.microsoft.com/office/powerpoint/2010/main" val="30230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C6C53AEF-21F9-4774-98D8-AEE108804BA8}" type="slidenum">
              <a:rPr lang="en-US" altLang="ja-JP"/>
              <a:pPr>
                <a:defRPr/>
              </a:pPr>
              <a:t>‹#›</a:t>
            </a:fld>
            <a:endParaRPr lang="en-US" altLang="ja-JP"/>
          </a:p>
        </p:txBody>
      </p:sp>
    </p:spTree>
    <p:extLst>
      <p:ext uri="{BB962C8B-B14F-4D97-AF65-F5344CB8AC3E}">
        <p14:creationId xmlns:p14="http://schemas.microsoft.com/office/powerpoint/2010/main" val="159655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187444CD-CF9A-43A5-BE12-268C960DD39C}" type="slidenum">
              <a:rPr lang="en-US" altLang="ja-JP"/>
              <a:pPr>
                <a:defRPr/>
              </a:pPr>
              <a:t>‹#›</a:t>
            </a:fld>
            <a:endParaRPr lang="en-US" altLang="ja-JP"/>
          </a:p>
        </p:txBody>
      </p:sp>
    </p:spTree>
    <p:extLst>
      <p:ext uri="{BB962C8B-B14F-4D97-AF65-F5344CB8AC3E}">
        <p14:creationId xmlns:p14="http://schemas.microsoft.com/office/powerpoint/2010/main" val="144692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683F3F58-231D-4EBF-B691-E65EEE65C9C5}" type="slidenum">
              <a:rPr lang="en-US" altLang="ja-JP"/>
              <a:pPr>
                <a:defRPr/>
              </a:pPr>
              <a:t>‹#›</a:t>
            </a:fld>
            <a:endParaRPr lang="en-US" altLang="ja-JP"/>
          </a:p>
        </p:txBody>
      </p:sp>
    </p:spTree>
    <p:extLst>
      <p:ext uri="{BB962C8B-B14F-4D97-AF65-F5344CB8AC3E}">
        <p14:creationId xmlns:p14="http://schemas.microsoft.com/office/powerpoint/2010/main" val="106229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4C316799-1F4F-4325-A1CE-E301192D9F01}" type="slidenum">
              <a:rPr lang="en-US" altLang="ja-JP"/>
              <a:pPr>
                <a:defRPr/>
              </a:pPr>
              <a:t>‹#›</a:t>
            </a:fld>
            <a:endParaRPr lang="en-US" altLang="ja-JP"/>
          </a:p>
        </p:txBody>
      </p:sp>
    </p:spTree>
    <p:extLst>
      <p:ext uri="{BB962C8B-B14F-4D97-AF65-F5344CB8AC3E}">
        <p14:creationId xmlns:p14="http://schemas.microsoft.com/office/powerpoint/2010/main" val="307922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750F1F92-7EF5-4EED-B296-32BD89E6476E}" type="slidenum">
              <a:rPr lang="en-US" altLang="ja-JP"/>
              <a:pPr>
                <a:defRPr/>
              </a:pPr>
              <a:t>‹#›</a:t>
            </a:fld>
            <a:endParaRPr lang="en-US" altLang="ja-JP"/>
          </a:p>
        </p:txBody>
      </p:sp>
    </p:spTree>
    <p:extLst>
      <p:ext uri="{BB962C8B-B14F-4D97-AF65-F5344CB8AC3E}">
        <p14:creationId xmlns:p14="http://schemas.microsoft.com/office/powerpoint/2010/main" val="2168028487"/>
      </p:ext>
    </p:extLst>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slideLayouts/slideLayout12.xml" Type="http://schemas.openxmlformats.org/officeDocument/2006/relationships/slideLayout"/><Relationship Id="rId13" Target="../slideLayouts/slideLayout13.xml" Type="http://schemas.openxmlformats.org/officeDocument/2006/relationships/slideLayout"/><Relationship Id="rId14" Target="../theme/theme1.xml" Type="http://schemas.openxmlformats.org/officeDocument/2006/relationships/theme"/><Relationship Id="rId15" Target="../media/image1.png" Type="http://schemas.openxmlformats.org/officeDocument/2006/relationships/image"/><Relationship Id="rId16" Target="../media/image2.png" Type="http://schemas.openxmlformats.org/officeDocument/2006/relationships/image"/><Relationship Id="rId17" Target="../media/image3.png" Type="http://schemas.openxmlformats.org/officeDocument/2006/relationships/image"/><Relationship Id="rId18"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4.xml" Type="http://schemas.openxmlformats.org/officeDocument/2006/relationships/slideLayout"/><Relationship Id="rId10" Target="../slideLayouts/slideLayout23.xml" Type="http://schemas.openxmlformats.org/officeDocument/2006/relationships/slideLayout"/><Relationship Id="rId11" Target="../slideLayouts/slideLayout24.xml" Type="http://schemas.openxmlformats.org/officeDocument/2006/relationships/slideLayout"/><Relationship Id="rId12" Target="../slideLayouts/slideLayout25.xml" Type="http://schemas.openxmlformats.org/officeDocument/2006/relationships/slideLayout"/><Relationship Id="rId13" Target="../theme/theme2.xml" Type="http://schemas.openxmlformats.org/officeDocument/2006/relationships/theme"/><Relationship Id="rId14" Target="../media/image5.png" Type="http://schemas.openxmlformats.org/officeDocument/2006/relationships/image"/><Relationship Id="rId15" Target="../media/image6.png" Type="http://schemas.openxmlformats.org/officeDocument/2006/relationships/image"/><Relationship Id="rId16" Target="../media/image7.png" Type="http://schemas.openxmlformats.org/officeDocument/2006/relationships/image"/><Relationship Id="rId17" Target="../media/image4.wmf" Type="http://schemas.openxmlformats.org/officeDocument/2006/relationships/image"/><Relationship Id="rId2" Target="../slideLayouts/slideLayout15.xml" Type="http://schemas.openxmlformats.org/officeDocument/2006/relationships/slideLayout"/><Relationship Id="rId3" Target="../slideLayouts/slideLayout16.xml" Type="http://schemas.openxmlformats.org/officeDocument/2006/relationships/slideLayout"/><Relationship Id="rId4" Target="../slideLayouts/slideLayout17.xml" Type="http://schemas.openxmlformats.org/officeDocument/2006/relationships/slideLayout"/><Relationship Id="rId5" Target="../slideLayouts/slideLayout18.xml" Type="http://schemas.openxmlformats.org/officeDocument/2006/relationships/slideLayout"/><Relationship Id="rId6" Target="../slideLayouts/slideLayout19.xml" Type="http://schemas.openxmlformats.org/officeDocument/2006/relationships/slideLayout"/><Relationship Id="rId7" Target="../slideLayouts/slideLayout20.xml" Type="http://schemas.openxmlformats.org/officeDocument/2006/relationships/slideLayout"/><Relationship Id="rId8" Target="../slideLayouts/slideLayout21.xml" Type="http://schemas.openxmlformats.org/officeDocument/2006/relationships/slideLayout"/><Relationship Id="rId9" Target="../slideLayouts/slideLayout22.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249BE0E-B507-4246-8B59-2C57B5A99581}" type="slidenum">
              <a:rPr lang="en-US" altLang="ja-JP"/>
              <a:pPr>
                <a:defRPr/>
              </a:pPr>
              <a:t>‹#›</a:t>
            </a:fld>
            <a:endParaRPr lang="en-US" altLang="ja-JP"/>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5"/>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0" y="0"/>
            <a:ext cx="9906000"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6" name="Picture 14"/>
          <p:cNvPicPr>
            <a:picLocks noChangeAspect="1" noChangeArrowheads="1"/>
          </p:cNvPicPr>
          <p:nvPr userDrawn="1"/>
        </p:nvPicPr>
        <p:blipFill>
          <a:blip r:embed="rId18"/>
          <a:srcRect t="3670"/>
          <a:stretch>
            <a:fillRect/>
          </a:stretch>
        </p:blipFill>
        <p:spPr>
          <a:xfrm>
            <a:off x="8388371" y="0"/>
            <a:ext cx="1517629" cy="328588"/>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6733"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 id="2147486734" r:id="rId12"/>
    <p:sldLayoutId id="2147486737" r:id="rId13"/>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3"/>
          <p:cNvSpPr>
            <a:spLocks noGrp="1" noChangeArrowheads="1"/>
          </p:cNvSpPr>
          <p:nvPr>
            <p:ph type="body" idx="1"/>
          </p:nvPr>
        </p:nvSpPr>
        <p:spPr bwMode="auto">
          <a:xfrm>
            <a:off x="495300" y="1600201"/>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EA1F38-C8AB-4CC7-8F97-6FF6D2B0E2DC}" type="slidenum">
              <a:rPr lang="en-US" altLang="ja-JP"/>
              <a:pPr>
                <a:defRPr/>
              </a:pPr>
              <a:t>‹#›</a:t>
            </a:fld>
            <a:endParaRPr lang="en-US" altLang="ja-JP"/>
          </a:p>
        </p:txBody>
      </p:sp>
      <p:grpSp>
        <p:nvGrpSpPr>
          <p:cNvPr id="6150" name="Group 18"/>
          <p:cNvGrpSpPr>
            <a:grpSpLocks/>
          </p:cNvGrpSpPr>
          <p:nvPr/>
        </p:nvGrpSpPr>
        <p:grpSpPr bwMode="auto">
          <a:xfrm>
            <a:off x="0" y="0"/>
            <a:ext cx="9906000" cy="546100"/>
            <a:chOff x="0" y="0"/>
            <a:chExt cx="5760" cy="344"/>
          </a:xfrm>
        </p:grpSpPr>
        <p:pic>
          <p:nvPicPr>
            <p:cNvPr id="6153" name="Picture 9" descr="mlit_top"/>
            <p:cNvPicPr>
              <a:picLocks noChangeAspect="1" noChangeArrowheads="1"/>
            </p:cNvPicPr>
            <p:nvPr userDrawn="1"/>
          </p:nvPicPr>
          <p:blipFill>
            <a:blip r:embed="rId14" cstate="email"/>
            <a:srcRect t="26801" b="65286"/>
            <a:stretch>
              <a:fillRect/>
            </a:stretch>
          </p:blipFill>
          <p:spPr bwMode="auto">
            <a:xfrm>
              <a:off x="0" y="300"/>
              <a:ext cx="5760" cy="44"/>
            </a:xfrm>
            <a:prstGeom prst="rect">
              <a:avLst/>
            </a:prstGeom>
            <a:noFill/>
            <a:ln w="9525">
              <a:noFill/>
              <a:miter lim="800000"/>
              <a:headEnd/>
              <a:tailEnd/>
            </a:ln>
          </p:spPr>
        </p:pic>
        <p:grpSp>
          <p:nvGrpSpPr>
            <p:cNvPr id="6154" name="Group 17"/>
            <p:cNvGrpSpPr>
              <a:grpSpLocks/>
            </p:cNvGrpSpPr>
            <p:nvPr userDrawn="1"/>
          </p:nvGrpSpPr>
          <p:grpSpPr bwMode="auto">
            <a:xfrm>
              <a:off x="0" y="0"/>
              <a:ext cx="5760" cy="318"/>
              <a:chOff x="0" y="0"/>
              <a:chExt cx="5760" cy="318"/>
            </a:xfrm>
          </p:grpSpPr>
          <p:pic>
            <p:nvPicPr>
              <p:cNvPr id="6155" name="Picture 11" descr="mlit_top"/>
              <p:cNvPicPr>
                <a:picLocks noChangeAspect="1" noChangeArrowheads="1"/>
              </p:cNvPicPr>
              <p:nvPr userDrawn="1"/>
            </p:nvPicPr>
            <p:blipFill>
              <a:blip r:embed="rId15" cstate="email"/>
              <a:srcRect r="66945" b="42805"/>
              <a:stretch>
                <a:fillRect/>
              </a:stretch>
            </p:blipFill>
            <p:spPr bwMode="auto">
              <a:xfrm>
                <a:off x="3856" y="0"/>
                <a:ext cx="1904" cy="318"/>
              </a:xfrm>
              <a:prstGeom prst="rect">
                <a:avLst/>
              </a:prstGeom>
              <a:noFill/>
              <a:ln w="9525">
                <a:noFill/>
                <a:miter lim="800000"/>
                <a:headEnd/>
                <a:tailEnd/>
              </a:ln>
            </p:spPr>
          </p:pic>
          <p:pic>
            <p:nvPicPr>
              <p:cNvPr id="6156" name="Picture 16" descr="mlit_top"/>
              <p:cNvPicPr>
                <a:picLocks noChangeAspect="1" noChangeArrowheads="1"/>
              </p:cNvPicPr>
              <p:nvPr userDrawn="1"/>
            </p:nvPicPr>
            <p:blipFill>
              <a:blip r:embed="rId16" cstate="email"/>
              <a:srcRect l="50000" b="42805"/>
              <a:stretch>
                <a:fillRect/>
              </a:stretch>
            </p:blipFill>
            <p:spPr bwMode="auto">
              <a:xfrm>
                <a:off x="1043" y="0"/>
                <a:ext cx="2880" cy="318"/>
              </a:xfrm>
              <a:prstGeom prst="rect">
                <a:avLst/>
              </a:prstGeom>
              <a:noFill/>
              <a:ln w="9525">
                <a:noFill/>
                <a:miter lim="800000"/>
                <a:headEnd/>
                <a:tailEnd/>
              </a:ln>
            </p:spPr>
          </p:pic>
          <p:pic>
            <p:nvPicPr>
              <p:cNvPr id="6157" name="Picture 10" descr="mlit_top"/>
              <p:cNvPicPr>
                <a:picLocks noChangeAspect="1" noChangeArrowheads="1"/>
              </p:cNvPicPr>
              <p:nvPr userDrawn="1"/>
            </p:nvPicPr>
            <p:blipFill>
              <a:blip r:embed="rId16" cstate="email"/>
              <a:srcRect l="68906" b="42805"/>
              <a:stretch>
                <a:fillRect/>
              </a:stretch>
            </p:blipFill>
            <p:spPr bwMode="auto">
              <a:xfrm>
                <a:off x="0" y="0"/>
                <a:ext cx="1791" cy="318"/>
              </a:xfrm>
              <a:prstGeom prst="rect">
                <a:avLst/>
              </a:prstGeom>
              <a:noFill/>
              <a:ln w="9525">
                <a:noFill/>
                <a:miter lim="800000"/>
                <a:headEnd/>
                <a:tailEnd/>
              </a:ln>
            </p:spPr>
          </p:pic>
        </p:grpSp>
      </p:grpSp>
      <p:sp>
        <p:nvSpPr>
          <p:cNvPr id="6151" name="Rectangle 2"/>
          <p:cNvSpPr>
            <a:spLocks noGrp="1" noChangeArrowheads="1"/>
          </p:cNvSpPr>
          <p:nvPr>
            <p:ph type="title"/>
          </p:nvPr>
        </p:nvSpPr>
        <p:spPr bwMode="auto">
          <a:xfrm>
            <a:off x="0" y="0"/>
            <a:ext cx="7604919"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pic>
        <p:nvPicPr>
          <p:cNvPr id="13" name="Picture 14"/>
          <p:cNvPicPr>
            <a:picLocks noChangeAspect="1" noChangeArrowheads="1"/>
          </p:cNvPicPr>
          <p:nvPr userDrawn="1"/>
        </p:nvPicPr>
        <p:blipFill>
          <a:blip r:embed="rId17" cstate="email"/>
          <a:srcRect t="3670"/>
          <a:stretch>
            <a:fillRect/>
          </a:stretch>
        </p:blipFill>
        <p:spPr bwMode="auto">
          <a:xfrm>
            <a:off x="8225765" y="1"/>
            <a:ext cx="1680236" cy="333375"/>
          </a:xfrm>
          <a:prstGeom prst="rect">
            <a:avLst/>
          </a:prstGeom>
          <a:noFill/>
          <a:ln w="9525">
            <a:noFill/>
            <a:miter lim="800000"/>
            <a:headEnd/>
            <a:tailEnd/>
          </a:ln>
        </p:spPr>
      </p:pic>
    </p:spTree>
    <p:extLst>
      <p:ext uri="{BB962C8B-B14F-4D97-AF65-F5344CB8AC3E}">
        <p14:creationId xmlns:p14="http://schemas.microsoft.com/office/powerpoint/2010/main" val="1950045577"/>
      </p:ext>
    </p:extLst>
  </p:cSld>
  <p:clrMap bg1="lt1" tx1="dk1" bg2="lt2" tx2="dk2" accent1="accent1" accent2="accent2" accent3="accent3" accent4="accent4" accent5="accent5" accent6="accent6" hlink="hlink" folHlink="folHlink"/>
  <p:sldLayoutIdLst>
    <p:sldLayoutId id="2147486739" r:id="rId1"/>
    <p:sldLayoutId id="2147486740" r:id="rId2"/>
    <p:sldLayoutId id="2147486741" r:id="rId3"/>
    <p:sldLayoutId id="2147486742" r:id="rId4"/>
    <p:sldLayoutId id="2147486743" r:id="rId5"/>
    <p:sldLayoutId id="2147486744" r:id="rId6"/>
    <p:sldLayoutId id="2147486745" r:id="rId7"/>
    <p:sldLayoutId id="2147486746" r:id="rId8"/>
    <p:sldLayoutId id="2147486747" r:id="rId9"/>
    <p:sldLayoutId id="2147486748" r:id="rId10"/>
    <p:sldLayoutId id="2147486749" r:id="rId11"/>
    <p:sldLayoutId id="2147486750" r:id="rId12"/>
  </p:sldLayoutIdLst>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s>
</file>

<file path=ppt/slides/_rels/slide10.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43.pn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 Id="rId5" Target="../media/hdphoto2.wdp" Type="http://schemas.microsoft.com/office/2007/relationships/hdphoto"/></Relationships>
</file>

<file path=ppt/slides/_rels/slide11.xml.rels><?xml version="1.0" encoding="UTF-8" standalone="yes"?><Relationships xmlns="http://schemas.openxmlformats.org/package/2006/relationships"><Relationship Id="rId1" Target="../slideLayouts/slideLayout6.xml" Type="http://schemas.openxmlformats.org/officeDocument/2006/relationships/slideLayout"/><Relationship Id="rId10" Target="../media/hdphoto4.wdp" Type="http://schemas.microsoft.com/office/2007/relationships/hdphoto"/><Relationship Id="rId11" Target="../media/image53.jpeg" Type="http://schemas.openxmlformats.org/officeDocument/2006/relationships/image"/><Relationship Id="rId12" Target="../media/image54.png" Type="http://schemas.openxmlformats.org/officeDocument/2006/relationships/image"/><Relationship Id="rId13" Target="../media/hdphoto5.wdp" Type="http://schemas.microsoft.com/office/2007/relationships/hdphoto"/><Relationship Id="rId2" Target="../media/image46.jpeg" Type="http://schemas.openxmlformats.org/officeDocument/2006/relationships/image"/><Relationship Id="rId3" Target="../media/image47.png" Type="http://schemas.openxmlformats.org/officeDocument/2006/relationships/image"/><Relationship Id="rId4" Target="../media/image48.png" Type="http://schemas.openxmlformats.org/officeDocument/2006/relationships/image"/><Relationship Id="rId5" Target="../media/image49.png" Type="http://schemas.openxmlformats.org/officeDocument/2006/relationships/image"/><Relationship Id="rId6" Target="../media/image50.jpeg" Type="http://schemas.openxmlformats.org/officeDocument/2006/relationships/image"/><Relationship Id="rId7" Target="../media/image51.jpeg" Type="http://schemas.openxmlformats.org/officeDocument/2006/relationships/image"/><Relationship Id="rId8" Target="../media/hdphoto3.wdp" Type="http://schemas.microsoft.com/office/2007/relationships/hdphoto"/><Relationship Id="rId9" Target="../media/image5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20.xml" Type="http://schemas.openxmlformats.org/officeDocument/2006/relationships/slideLayout"/><Relationship Id="rId2" Target="../notesSlides/notesSlide1.xml" Type="http://schemas.openxmlformats.org/officeDocument/2006/relationships/notesSlide"/><Relationship Id="rId3" Target="../media/image8.png" Type="http://schemas.openxmlformats.org/officeDocument/2006/relationships/image"/><Relationship Id="rId4" Target="../media/image9.jpeg" Type="http://schemas.openxmlformats.org/officeDocument/2006/relationships/image"/><Relationship Id="rId5" Target="../media/image10.emf"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11.png" Type="http://schemas.openxmlformats.org/officeDocument/2006/relationships/image"/><Relationship Id="rId3" Target="http://www.fumikiri.com/overpass/s10_whats/image/renritsu1_img05.gif" TargetMode="External" Type="http://schemas.openxmlformats.org/officeDocument/2006/relationships/image"/><Relationship Id="rId4" Target="../media/image12.jpeg" Type="http://schemas.openxmlformats.org/officeDocument/2006/relationships/image"/><Relationship Id="rId5" Target="../media/image13.emf" Type="http://schemas.openxmlformats.org/officeDocument/2006/relationships/image"/><Relationship Id="rId6" Target="../media/image14.emf"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2.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23.wmf" Type="http://schemas.openxmlformats.org/officeDocument/2006/relationships/image"/><Relationship Id="rId11" Target="../media/image24.wmf" Type="http://schemas.openxmlformats.org/officeDocument/2006/relationships/image"/><Relationship Id="rId12" Target="../media/image25.wmf" Type="http://schemas.openxmlformats.org/officeDocument/2006/relationships/image"/><Relationship Id="rId2" Target="../media/image15.wmf" Type="http://schemas.openxmlformats.org/officeDocument/2006/relationships/image"/><Relationship Id="rId3" Target="../media/image16.wmf" Type="http://schemas.openxmlformats.org/officeDocument/2006/relationships/image"/><Relationship Id="rId4" Target="../media/image17.wmf" Type="http://schemas.openxmlformats.org/officeDocument/2006/relationships/image"/><Relationship Id="rId5" Target="../media/image18.wmf" Type="http://schemas.openxmlformats.org/officeDocument/2006/relationships/image"/><Relationship Id="rId6" Target="../media/image19.wmf" Type="http://schemas.openxmlformats.org/officeDocument/2006/relationships/image"/><Relationship Id="rId7" Target="../media/image20.wmf" Type="http://schemas.openxmlformats.org/officeDocument/2006/relationships/image"/><Relationship Id="rId8" Target="../media/image21.wmf" Type="http://schemas.openxmlformats.org/officeDocument/2006/relationships/image"/><Relationship Id="rId9" Target="../media/image22.wmf"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3.xml" Type="http://schemas.openxmlformats.org/officeDocument/2006/relationships/notesSlide"/><Relationship Id="rId3" Target="../media/image26.emf" Type="http://schemas.openxmlformats.org/officeDocument/2006/relationships/image"/><Relationship Id="rId4" Target="../charts/chart1.xml" Type="http://schemas.openxmlformats.org/officeDocument/2006/relationships/chart"/><Relationship Id="rId5" Target="../media/image27.png" Type="http://schemas.openxmlformats.org/officeDocument/2006/relationships/image"/><Relationship Id="rId6" Target="../media/image2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2.xml" Type="http://schemas.openxmlformats.org/officeDocument/2006/relationships/slideLayout"/><Relationship Id="rId2" Target="../notesSlides/notesSlide4.xml" Type="http://schemas.openxmlformats.org/officeDocument/2006/relationships/notesSlide"/><Relationship Id="rId3" Target="../media/image29.jpeg" Type="http://schemas.openxmlformats.org/officeDocument/2006/relationships/image"/><Relationship Id="rId4" Target="../media/image30.jpeg" Type="http://schemas.openxmlformats.org/officeDocument/2006/relationships/image"/><Relationship Id="rId5" Target="../charts/chart2.xml" Type="http://schemas.openxmlformats.org/officeDocument/2006/relationships/chart"/><Relationship Id="rId6" Target="../media/image31.jpeg" Type="http://schemas.openxmlformats.org/officeDocument/2006/relationships/image"/><Relationship Id="rId7" Target="../media/image32.emf" Type="http://schemas.openxmlformats.org/officeDocument/2006/relationships/image"/><Relationship Id="rId8" Target="../media/image3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34.jpeg" Type="http://schemas.openxmlformats.org/officeDocument/2006/relationships/image"/><Relationship Id="rId3" Target="../media/image35.jpeg" Type="http://schemas.openxmlformats.org/officeDocument/2006/relationships/image"/><Relationship Id="rId4" Target="../media/image36.jpeg" Type="http://schemas.openxmlformats.org/officeDocument/2006/relationships/image"/><Relationship Id="rId5" Target="../media/image37.wmf"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6.xml" Type="http://schemas.openxmlformats.org/officeDocument/2006/relationships/slideLayout"/><Relationship Id="rId2" Target="../media/image38.jpeg" Type="http://schemas.openxmlformats.org/officeDocument/2006/relationships/image"/><Relationship Id="rId3" Target="../media/image39.png" Type="http://schemas.openxmlformats.org/officeDocument/2006/relationships/image"/><Relationship Id="rId4" Target="../media/hdphoto1.wdp" Type="http://schemas.microsoft.com/office/2007/relationships/hdphoto"/><Relationship Id="rId5" Target="../media/image40.emf" Type="http://schemas.openxmlformats.org/officeDocument/2006/relationships/image"/><Relationship Id="rId6" Target="../media/image41.jpeg" Type="http://schemas.openxmlformats.org/officeDocument/2006/relationships/image"/><Relationship Id="rId7" Target="../media/image42.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タイトル 1"/>
          <p:cNvSpPr>
            <a:spLocks noGrp="1"/>
          </p:cNvSpPr>
          <p:nvPr>
            <p:ph type="ctrTitle"/>
          </p:nvPr>
        </p:nvSpPr>
        <p:spPr/>
        <p:txBody>
          <a:bodyPr/>
          <a:lstStyle/>
          <a:p>
            <a:r>
              <a:rPr kumimoji="1" lang="ja-JP" altLang="en-US" dirty="0"/>
              <a:t>連続立体交差事業</a:t>
            </a:r>
          </a:p>
        </p:txBody>
      </p:sp>
    </p:spTree>
    <p:extLst>
      <p:ext uri="{BB962C8B-B14F-4D97-AF65-F5344CB8AC3E}">
        <p14:creationId xmlns:p14="http://schemas.microsoft.com/office/powerpoint/2010/main" val="366405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 name="タイトル 1"/>
          <p:cNvSpPr>
            <a:spLocks noGrp="1"/>
          </p:cNvSpPr>
          <p:nvPr>
            <p:ph type="title"/>
          </p:nvPr>
        </p:nvSpPr>
        <p:spPr/>
        <p:txBody>
          <a:bodyPr/>
          <a:lstStyle/>
          <a:p>
            <a:r>
              <a:rPr lang="zh-TW" altLang="en-US" dirty="0"/>
              <a:t>連続立体交差事業　事例３</a:t>
            </a:r>
            <a:endParaRPr kumimoji="1" lang="ja-JP" altLang="en-US" dirty="0"/>
          </a:p>
        </p:txBody>
      </p:sp>
      <p:pic>
        <p:nvPicPr>
          <p:cNvPr id="1389" name="Picture 2" descr="28028"/>
          <p:cNvPicPr>
            <a:picLocks noChangeAspect="1" noChangeArrowheads="1"/>
          </p:cNvPicPr>
          <p:nvPr/>
        </p:nvPicPr>
        <p:blipFill>
          <a:blip r:embed="rId2"/>
          <a:stretch>
            <a:fillRect/>
          </a:stretch>
        </p:blipFill>
        <p:spPr>
          <a:xfrm>
            <a:off x="5178550" y="529631"/>
            <a:ext cx="4315547" cy="3342939"/>
          </a:xfrm>
          <a:prstGeom prst="rect">
            <a:avLst/>
          </a:prstGeom>
          <a:noFill/>
          <a:ln>
            <a:noFill/>
          </a:ln>
        </p:spPr>
      </p:pic>
      <p:sp>
        <p:nvSpPr>
          <p:cNvPr id="1390" name="テキスト ボックス 3"/>
          <p:cNvSpPr txBox="1"/>
          <p:nvPr/>
        </p:nvSpPr>
        <p:spPr>
          <a:xfrm>
            <a:off x="488504" y="865252"/>
            <a:ext cx="5184576" cy="3427844"/>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○事業主体：兵庫県</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○事業区間：阪神電鉄本線</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　　　　　　　　　　（甲子園駅～武庫川駅間）</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○事業延長：約１．９ｋｍ</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○除却踏切数：６箇所</a:t>
            </a:r>
            <a:r>
              <a:rPr kumimoji="0" lang="ja-JP" altLang="en-US" sz="1600" b="0" i="0" u="none" strike="noStrike" kern="0" cap="none" spc="0" normalizeH="0" baseline="0" noProof="0" dirty="0">
                <a:ln>
                  <a:noFill/>
                </a:ln>
                <a:solidFill>
                  <a:prstClr val="black"/>
                </a:solidFill>
                <a:effectLst/>
                <a:uLnTx/>
                <a:uFillTx/>
              </a:rPr>
              <a:t>（うち開かずの踏切５箇所）</a:t>
            </a:r>
            <a:endParaRPr kumimoji="0" lang="en-US" altLang="ja-JP" sz="16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○事業施行期間：平成１５年度～平成３０年度</a:t>
            </a:r>
            <a:endParaRPr kumimoji="0" lang="en-US" altLang="ja-JP" sz="105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effectLst/>
                <a:uLnTx/>
                <a:uFillTx/>
              </a:rPr>
              <a:t>　　平成２７年３月　下り線高架化完了</a:t>
            </a:r>
            <a:endParaRPr kumimoji="0" lang="en-US" altLang="ja-JP"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effectLst/>
                <a:uLnTx/>
                <a:uFillTx/>
              </a:rPr>
              <a:t>　　平成２９年３月　上り線高架化完了</a:t>
            </a:r>
            <a:endParaRPr kumimoji="0" lang="en-US" altLang="ja-JP"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effectLst/>
                <a:uLnTx/>
                <a:uFillTx/>
              </a:rPr>
              <a:t>　　平成３１年３月　事業完了</a:t>
            </a:r>
            <a:endParaRPr kumimoji="0" lang="en-US" altLang="ja-JP" sz="1800" b="0" i="0" u="none" strike="noStrike" kern="0" cap="none" spc="0" normalizeH="0" baseline="0" noProof="0" dirty="0">
              <a:ln>
                <a:noFill/>
              </a:ln>
              <a:effectLst/>
              <a:uLnTx/>
              <a:uFillTx/>
            </a:endParaRPr>
          </a:p>
        </p:txBody>
      </p:sp>
      <p:sp>
        <p:nvSpPr>
          <p:cNvPr id="1391" name="正方形/長方形 4"/>
          <p:cNvSpPr/>
          <p:nvPr/>
        </p:nvSpPr>
        <p:spPr>
          <a:xfrm>
            <a:off x="7940824" y="575813"/>
            <a:ext cx="1584176" cy="173933"/>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出典：兵庫県資料</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92" name="右矢印 5"/>
          <p:cNvSpPr/>
          <p:nvPr/>
        </p:nvSpPr>
        <p:spPr>
          <a:xfrm>
            <a:off x="4787776" y="4939844"/>
            <a:ext cx="432048" cy="936104"/>
          </a:xfrm>
          <a:prstGeom prst="rightArrow">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93" name="Rectangle 3"/>
          <p:cNvSpPr>
            <a:spLocks noChangeArrowheads="1"/>
          </p:cNvSpPr>
          <p:nvPr/>
        </p:nvSpPr>
        <p:spPr>
          <a:xfrm>
            <a:off x="381000" y="488951"/>
            <a:ext cx="9144000" cy="430887"/>
          </a:xfrm>
          <a:prstGeom prst="rect">
            <a:avLst/>
          </a:prstGeom>
          <a:noFill/>
          <a:ln w="9525">
            <a:noFill/>
            <a:miter lim="800000"/>
            <a:headEnd/>
            <a:tailEnd/>
          </a:ln>
        </p:spPr>
        <p:txBody>
          <a:bodyPr>
            <a:spAutoFit/>
          </a:bodyPr>
          <a:lstStyle/>
          <a:p>
            <a:pPr eaLnBrk="1" hangingPunct="1">
              <a:spcBef>
                <a:spcPct val="50000"/>
              </a:spcBef>
              <a:defRPr/>
            </a:pPr>
            <a:r>
              <a:rPr lang="ja-JP" altLang="en-US" sz="2200" dirty="0">
                <a:solidFill>
                  <a:prstClr val="black"/>
                </a:solidFill>
                <a:latin typeface="HGP創英角ｺﾞｼｯｸUB" pitchFamily="50" charset="-128"/>
                <a:ea typeface="HGP創英角ｺﾞｼｯｸUB" pitchFamily="50" charset="-128"/>
              </a:rPr>
              <a:t>■阪神本線鳴尾駅付近</a:t>
            </a:r>
            <a:r>
              <a:rPr lang="zh-TW" altLang="en-US" sz="2200" dirty="0">
                <a:solidFill>
                  <a:prstClr val="black"/>
                </a:solidFill>
                <a:latin typeface="HGP創英角ｺﾞｼｯｸUB" pitchFamily="50" charset="-128"/>
                <a:ea typeface="HGP創英角ｺﾞｼｯｸUB" pitchFamily="50" charset="-128"/>
              </a:rPr>
              <a:t>連続立体交差事業</a:t>
            </a:r>
            <a:r>
              <a:rPr lang="ja-JP" altLang="en-US" sz="2200" dirty="0">
                <a:solidFill>
                  <a:prstClr val="black"/>
                </a:solidFill>
                <a:latin typeface="HGP創英角ｺﾞｼｯｸUB" pitchFamily="50" charset="-128"/>
                <a:ea typeface="HGP創英角ｺﾞｼｯｸUB" pitchFamily="50" charset="-128"/>
              </a:rPr>
              <a:t>　</a:t>
            </a:r>
          </a:p>
        </p:txBody>
      </p:sp>
      <p:sp>
        <p:nvSpPr>
          <p:cNvPr id="1394" name="テキスト ボックス 7"/>
          <p:cNvSpPr txBox="1"/>
          <p:nvPr/>
        </p:nvSpPr>
        <p:spPr>
          <a:xfrm>
            <a:off x="4084899" y="6615424"/>
            <a:ext cx="1717152" cy="269961"/>
          </a:xfrm>
          <a:prstGeom prst="rect">
            <a:avLst/>
          </a:prstGeom>
          <a:noFill/>
          <a:ln w="12700">
            <a:noFill/>
          </a:ln>
        </p:spPr>
        <p:txBody>
          <a:bodyPr wrap="none" lIns="42235" tIns="42235" rIns="42235" bIns="42235" rtlCol="0">
            <a:spAutoFit/>
          </a:bodyPr>
          <a:lstStyle/>
          <a:p>
            <a:pPr eaLnBrk="1" hangingPunct="1">
              <a:defRPr/>
            </a:pPr>
            <a:r>
              <a:rPr lang="en-US" altLang="ja-JP" sz="1200" dirty="0">
                <a:solidFill>
                  <a:prstClr val="black"/>
                </a:solidFill>
                <a:latin typeface="ＭＳ Ｐゴシック"/>
              </a:rPr>
              <a:t>(</a:t>
            </a:r>
            <a:r>
              <a:rPr lang="ja-JP" altLang="en-US" sz="1200" dirty="0">
                <a:solidFill>
                  <a:prstClr val="black"/>
                </a:solidFill>
                <a:latin typeface="ＭＳ Ｐゴシック"/>
              </a:rPr>
              <a:t>都</a:t>
            </a:r>
            <a:r>
              <a:rPr lang="en-US" altLang="ja-JP" sz="1200" dirty="0">
                <a:solidFill>
                  <a:prstClr val="black"/>
                </a:solidFill>
                <a:latin typeface="ＭＳ Ｐゴシック"/>
              </a:rPr>
              <a:t>)</a:t>
            </a:r>
            <a:r>
              <a:rPr lang="ja-JP" altLang="en-US" sz="1200" dirty="0">
                <a:solidFill>
                  <a:prstClr val="black"/>
                </a:solidFill>
                <a:latin typeface="ＭＳ Ｐゴシック"/>
              </a:rPr>
              <a:t>小曽根線</a:t>
            </a:r>
            <a:r>
              <a:rPr lang="en-US" altLang="ja-JP" sz="1200" dirty="0">
                <a:solidFill>
                  <a:prstClr val="black"/>
                </a:solidFill>
                <a:latin typeface="ＭＳ Ｐゴシック"/>
              </a:rPr>
              <a:t>【</a:t>
            </a:r>
            <a:r>
              <a:rPr lang="ja-JP" altLang="en-US" sz="1200" dirty="0">
                <a:solidFill>
                  <a:prstClr val="black"/>
                </a:solidFill>
                <a:latin typeface="ＭＳ Ｐゴシック"/>
              </a:rPr>
              <a:t>西開踏切</a:t>
            </a:r>
            <a:r>
              <a:rPr lang="en-US" altLang="ja-JP" sz="1200" dirty="0">
                <a:solidFill>
                  <a:prstClr val="black"/>
                </a:solidFill>
                <a:latin typeface="ＭＳ Ｐゴシック"/>
              </a:rPr>
              <a:t>】</a:t>
            </a:r>
          </a:p>
        </p:txBody>
      </p:sp>
      <p:sp>
        <p:nvSpPr>
          <p:cNvPr id="1395" name="フリーフォーム 8"/>
          <p:cNvSpPr/>
          <p:nvPr/>
        </p:nvSpPr>
        <p:spPr>
          <a:xfrm>
            <a:off x="5443689" y="2189358"/>
            <a:ext cx="3911600" cy="383103"/>
          </a:xfrm>
          <a:custGeom>
            <a:avLst/>
            <a:gdLst>
              <a:gd name="connsiteX0" fmla="*/ 0 w 3838575"/>
              <a:gd name="connsiteY0" fmla="*/ 114300 h 114300"/>
              <a:gd name="connsiteX1" fmla="*/ 3838575 w 3838575"/>
              <a:gd name="connsiteY1" fmla="*/ 0 h 114300"/>
              <a:gd name="connsiteX0" fmla="*/ 0 w 3838575"/>
              <a:gd name="connsiteY0" fmla="*/ 114300 h 323386"/>
              <a:gd name="connsiteX1" fmla="*/ 1275757 w 3838575"/>
              <a:gd name="connsiteY1" fmla="*/ 323081 h 323386"/>
              <a:gd name="connsiteX2" fmla="*/ 3838575 w 3838575"/>
              <a:gd name="connsiteY2" fmla="*/ 0 h 323386"/>
              <a:gd name="connsiteX0" fmla="*/ 0 w 3810000"/>
              <a:gd name="connsiteY0" fmla="*/ 76200 h 323343"/>
              <a:gd name="connsiteX1" fmla="*/ 1247182 w 3810000"/>
              <a:gd name="connsiteY1" fmla="*/ 323081 h 323343"/>
              <a:gd name="connsiteX2" fmla="*/ 3810000 w 3810000"/>
              <a:gd name="connsiteY2" fmla="*/ 0 h 323343"/>
              <a:gd name="connsiteX0" fmla="*/ 0 w 3810000"/>
              <a:gd name="connsiteY0" fmla="*/ 76200 h 323081"/>
              <a:gd name="connsiteX1" fmla="*/ 1247182 w 3810000"/>
              <a:gd name="connsiteY1" fmla="*/ 323081 h 323081"/>
              <a:gd name="connsiteX2" fmla="*/ 3810000 w 3810000"/>
              <a:gd name="connsiteY2" fmla="*/ 0 h 323081"/>
              <a:gd name="connsiteX0" fmla="*/ 0 w 3448050"/>
              <a:gd name="connsiteY0" fmla="*/ 0 h 246881"/>
              <a:gd name="connsiteX1" fmla="*/ 1247182 w 3448050"/>
              <a:gd name="connsiteY1" fmla="*/ 246881 h 246881"/>
              <a:gd name="connsiteX2" fmla="*/ 3448050 w 3448050"/>
              <a:gd name="connsiteY2" fmla="*/ 85725 h 246881"/>
              <a:gd name="connsiteX0" fmla="*/ 0 w 3457575"/>
              <a:gd name="connsiteY0" fmla="*/ 0 h 246881"/>
              <a:gd name="connsiteX1" fmla="*/ 1247182 w 3457575"/>
              <a:gd name="connsiteY1" fmla="*/ 246881 h 246881"/>
              <a:gd name="connsiteX2" fmla="*/ 3457575 w 3457575"/>
              <a:gd name="connsiteY2" fmla="*/ 66675 h 246881"/>
              <a:gd name="connsiteX0" fmla="*/ 0 w 3457575"/>
              <a:gd name="connsiteY0" fmla="*/ 0 h 180206"/>
              <a:gd name="connsiteX1" fmla="*/ 1161457 w 3457575"/>
              <a:gd name="connsiteY1" fmla="*/ 180206 h 180206"/>
              <a:gd name="connsiteX2" fmla="*/ 3457575 w 3457575"/>
              <a:gd name="connsiteY2" fmla="*/ 66675 h 180206"/>
              <a:gd name="connsiteX0" fmla="*/ 0 w 3476625"/>
              <a:gd name="connsiteY0" fmla="*/ 0 h 189731"/>
              <a:gd name="connsiteX1" fmla="*/ 1180507 w 3476625"/>
              <a:gd name="connsiteY1" fmla="*/ 189731 h 189731"/>
              <a:gd name="connsiteX2" fmla="*/ 3476625 w 3476625"/>
              <a:gd name="connsiteY2" fmla="*/ 76200 h 189731"/>
              <a:gd name="connsiteX0" fmla="*/ 0 w 3476625"/>
              <a:gd name="connsiteY0" fmla="*/ 0 h 189731"/>
              <a:gd name="connsiteX1" fmla="*/ 481608 w 3476625"/>
              <a:gd name="connsiteY1" fmla="*/ 78303 h 189731"/>
              <a:gd name="connsiteX2" fmla="*/ 1180507 w 3476625"/>
              <a:gd name="connsiteY2" fmla="*/ 189731 h 189731"/>
              <a:gd name="connsiteX3" fmla="*/ 3476625 w 3476625"/>
              <a:gd name="connsiteY3" fmla="*/ 76200 h 189731"/>
              <a:gd name="connsiteX0" fmla="*/ 0 w 3905250"/>
              <a:gd name="connsiteY0" fmla="*/ 180975 h 370706"/>
              <a:gd name="connsiteX1" fmla="*/ 481608 w 3905250"/>
              <a:gd name="connsiteY1" fmla="*/ 259278 h 370706"/>
              <a:gd name="connsiteX2" fmla="*/ 1180507 w 3905250"/>
              <a:gd name="connsiteY2" fmla="*/ 370706 h 370706"/>
              <a:gd name="connsiteX3" fmla="*/ 3905250 w 3905250"/>
              <a:gd name="connsiteY3" fmla="*/ 0 h 370706"/>
              <a:gd name="connsiteX0" fmla="*/ 0 w 3905250"/>
              <a:gd name="connsiteY0" fmla="*/ 180975 h 370706"/>
              <a:gd name="connsiteX1" fmla="*/ 481608 w 3905250"/>
              <a:gd name="connsiteY1" fmla="*/ 2592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05250"/>
              <a:gd name="connsiteY0" fmla="*/ 180975 h 370706"/>
              <a:gd name="connsiteX1" fmla="*/ 468908 w 3905250"/>
              <a:gd name="connsiteY1" fmla="*/ 2719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11600"/>
              <a:gd name="connsiteY0" fmla="*/ 200025 h 370706"/>
              <a:gd name="connsiteX1" fmla="*/ 475258 w 3911600"/>
              <a:gd name="connsiteY1" fmla="*/ 271978 h 370706"/>
              <a:gd name="connsiteX2" fmla="*/ 1186857 w 3911600"/>
              <a:gd name="connsiteY2" fmla="*/ 370706 h 370706"/>
              <a:gd name="connsiteX3" fmla="*/ 2412007 w 3911600"/>
              <a:gd name="connsiteY3" fmla="*/ 287853 h 370706"/>
              <a:gd name="connsiteX4" fmla="*/ 3911600 w 3911600"/>
              <a:gd name="connsiteY4" fmla="*/ 0 h 370706"/>
              <a:gd name="connsiteX0" fmla="*/ 0 w 3911600"/>
              <a:gd name="connsiteY0" fmla="*/ 200025 h 373644"/>
              <a:gd name="connsiteX1" fmla="*/ 475258 w 3911600"/>
              <a:gd name="connsiteY1" fmla="*/ 271978 h 373644"/>
              <a:gd name="connsiteX2" fmla="*/ 1186857 w 3911600"/>
              <a:gd name="connsiteY2" fmla="*/ 370706 h 373644"/>
              <a:gd name="connsiteX3" fmla="*/ 1688107 w 3911600"/>
              <a:gd name="connsiteY3" fmla="*/ 345003 h 373644"/>
              <a:gd name="connsiteX4" fmla="*/ 2412007 w 3911600"/>
              <a:gd name="connsiteY4" fmla="*/ 287853 h 373644"/>
              <a:gd name="connsiteX5" fmla="*/ 3911600 w 3911600"/>
              <a:gd name="connsiteY5" fmla="*/ 0 h 373644"/>
              <a:gd name="connsiteX0" fmla="*/ 0 w 3911600"/>
              <a:gd name="connsiteY0" fmla="*/ 200025 h 370706"/>
              <a:gd name="connsiteX1" fmla="*/ 475258 w 3911600"/>
              <a:gd name="connsiteY1" fmla="*/ 271978 h 370706"/>
              <a:gd name="connsiteX2" fmla="*/ 1186857 w 3911600"/>
              <a:gd name="connsiteY2" fmla="*/ 370706 h 370706"/>
              <a:gd name="connsiteX3" fmla="*/ 1688107 w 3911600"/>
              <a:gd name="connsiteY3" fmla="*/ 345003 h 370706"/>
              <a:gd name="connsiteX4" fmla="*/ 2412007 w 3911600"/>
              <a:gd name="connsiteY4" fmla="*/ 287853 h 370706"/>
              <a:gd name="connsiteX5" fmla="*/ 3911600 w 3911600"/>
              <a:gd name="connsiteY5"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306903 h 370706"/>
              <a:gd name="connsiteX6" fmla="*/ 3911600 w 3911600"/>
              <a:gd name="connsiteY6" fmla="*/ 0 h 370706"/>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12007 w 3911600"/>
              <a:gd name="connsiteY5" fmla="*/ 3069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450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1600" h="383103">
                <a:moveTo>
                  <a:pt x="0" y="200025"/>
                </a:moveTo>
                <a:lnTo>
                  <a:pt x="475258" y="271978"/>
                </a:lnTo>
                <a:lnTo>
                  <a:pt x="697507" y="313253"/>
                </a:lnTo>
                <a:lnTo>
                  <a:pt x="1186857" y="370706"/>
                </a:lnTo>
                <a:lnTo>
                  <a:pt x="1694457" y="383103"/>
                </a:lnTo>
                <a:cubicBezTo>
                  <a:pt x="1898649" y="369294"/>
                  <a:pt x="2108100" y="369695"/>
                  <a:pt x="2431057" y="313253"/>
                </a:cubicBezTo>
                <a:lnTo>
                  <a:pt x="3911600" y="0"/>
                </a:lnTo>
              </a:path>
            </a:pathLst>
          </a:custGeom>
          <a:noFill/>
          <a:ln w="8255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96" name="フリーフォーム 9"/>
          <p:cNvSpPr/>
          <p:nvPr/>
        </p:nvSpPr>
        <p:spPr>
          <a:xfrm>
            <a:off x="5446865" y="2196011"/>
            <a:ext cx="3911600" cy="383103"/>
          </a:xfrm>
          <a:custGeom>
            <a:avLst/>
            <a:gdLst>
              <a:gd name="connsiteX0" fmla="*/ 0 w 3838575"/>
              <a:gd name="connsiteY0" fmla="*/ 114300 h 114300"/>
              <a:gd name="connsiteX1" fmla="*/ 3838575 w 3838575"/>
              <a:gd name="connsiteY1" fmla="*/ 0 h 114300"/>
              <a:gd name="connsiteX0" fmla="*/ 0 w 3838575"/>
              <a:gd name="connsiteY0" fmla="*/ 114300 h 323386"/>
              <a:gd name="connsiteX1" fmla="*/ 1275757 w 3838575"/>
              <a:gd name="connsiteY1" fmla="*/ 323081 h 323386"/>
              <a:gd name="connsiteX2" fmla="*/ 3838575 w 3838575"/>
              <a:gd name="connsiteY2" fmla="*/ 0 h 323386"/>
              <a:gd name="connsiteX0" fmla="*/ 0 w 3810000"/>
              <a:gd name="connsiteY0" fmla="*/ 76200 h 323343"/>
              <a:gd name="connsiteX1" fmla="*/ 1247182 w 3810000"/>
              <a:gd name="connsiteY1" fmla="*/ 323081 h 323343"/>
              <a:gd name="connsiteX2" fmla="*/ 3810000 w 3810000"/>
              <a:gd name="connsiteY2" fmla="*/ 0 h 323343"/>
              <a:gd name="connsiteX0" fmla="*/ 0 w 3810000"/>
              <a:gd name="connsiteY0" fmla="*/ 76200 h 323081"/>
              <a:gd name="connsiteX1" fmla="*/ 1247182 w 3810000"/>
              <a:gd name="connsiteY1" fmla="*/ 323081 h 323081"/>
              <a:gd name="connsiteX2" fmla="*/ 3810000 w 3810000"/>
              <a:gd name="connsiteY2" fmla="*/ 0 h 323081"/>
              <a:gd name="connsiteX0" fmla="*/ 0 w 3448050"/>
              <a:gd name="connsiteY0" fmla="*/ 0 h 246881"/>
              <a:gd name="connsiteX1" fmla="*/ 1247182 w 3448050"/>
              <a:gd name="connsiteY1" fmla="*/ 246881 h 246881"/>
              <a:gd name="connsiteX2" fmla="*/ 3448050 w 3448050"/>
              <a:gd name="connsiteY2" fmla="*/ 85725 h 246881"/>
              <a:gd name="connsiteX0" fmla="*/ 0 w 3457575"/>
              <a:gd name="connsiteY0" fmla="*/ 0 h 246881"/>
              <a:gd name="connsiteX1" fmla="*/ 1247182 w 3457575"/>
              <a:gd name="connsiteY1" fmla="*/ 246881 h 246881"/>
              <a:gd name="connsiteX2" fmla="*/ 3457575 w 3457575"/>
              <a:gd name="connsiteY2" fmla="*/ 66675 h 246881"/>
              <a:gd name="connsiteX0" fmla="*/ 0 w 3457575"/>
              <a:gd name="connsiteY0" fmla="*/ 0 h 180206"/>
              <a:gd name="connsiteX1" fmla="*/ 1161457 w 3457575"/>
              <a:gd name="connsiteY1" fmla="*/ 180206 h 180206"/>
              <a:gd name="connsiteX2" fmla="*/ 3457575 w 3457575"/>
              <a:gd name="connsiteY2" fmla="*/ 66675 h 180206"/>
              <a:gd name="connsiteX0" fmla="*/ 0 w 3476625"/>
              <a:gd name="connsiteY0" fmla="*/ 0 h 189731"/>
              <a:gd name="connsiteX1" fmla="*/ 1180507 w 3476625"/>
              <a:gd name="connsiteY1" fmla="*/ 189731 h 189731"/>
              <a:gd name="connsiteX2" fmla="*/ 3476625 w 3476625"/>
              <a:gd name="connsiteY2" fmla="*/ 76200 h 189731"/>
              <a:gd name="connsiteX0" fmla="*/ 0 w 3476625"/>
              <a:gd name="connsiteY0" fmla="*/ 0 h 189731"/>
              <a:gd name="connsiteX1" fmla="*/ 481608 w 3476625"/>
              <a:gd name="connsiteY1" fmla="*/ 78303 h 189731"/>
              <a:gd name="connsiteX2" fmla="*/ 1180507 w 3476625"/>
              <a:gd name="connsiteY2" fmla="*/ 189731 h 189731"/>
              <a:gd name="connsiteX3" fmla="*/ 3476625 w 3476625"/>
              <a:gd name="connsiteY3" fmla="*/ 76200 h 189731"/>
              <a:gd name="connsiteX0" fmla="*/ 0 w 3905250"/>
              <a:gd name="connsiteY0" fmla="*/ 180975 h 370706"/>
              <a:gd name="connsiteX1" fmla="*/ 481608 w 3905250"/>
              <a:gd name="connsiteY1" fmla="*/ 259278 h 370706"/>
              <a:gd name="connsiteX2" fmla="*/ 1180507 w 3905250"/>
              <a:gd name="connsiteY2" fmla="*/ 370706 h 370706"/>
              <a:gd name="connsiteX3" fmla="*/ 3905250 w 3905250"/>
              <a:gd name="connsiteY3" fmla="*/ 0 h 370706"/>
              <a:gd name="connsiteX0" fmla="*/ 0 w 3905250"/>
              <a:gd name="connsiteY0" fmla="*/ 180975 h 370706"/>
              <a:gd name="connsiteX1" fmla="*/ 481608 w 3905250"/>
              <a:gd name="connsiteY1" fmla="*/ 2592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05250"/>
              <a:gd name="connsiteY0" fmla="*/ 180975 h 370706"/>
              <a:gd name="connsiteX1" fmla="*/ 468908 w 3905250"/>
              <a:gd name="connsiteY1" fmla="*/ 2719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11600"/>
              <a:gd name="connsiteY0" fmla="*/ 200025 h 370706"/>
              <a:gd name="connsiteX1" fmla="*/ 475258 w 3911600"/>
              <a:gd name="connsiteY1" fmla="*/ 271978 h 370706"/>
              <a:gd name="connsiteX2" fmla="*/ 1186857 w 3911600"/>
              <a:gd name="connsiteY2" fmla="*/ 370706 h 370706"/>
              <a:gd name="connsiteX3" fmla="*/ 2412007 w 3911600"/>
              <a:gd name="connsiteY3" fmla="*/ 287853 h 370706"/>
              <a:gd name="connsiteX4" fmla="*/ 3911600 w 3911600"/>
              <a:gd name="connsiteY4" fmla="*/ 0 h 370706"/>
              <a:gd name="connsiteX0" fmla="*/ 0 w 3911600"/>
              <a:gd name="connsiteY0" fmla="*/ 200025 h 373644"/>
              <a:gd name="connsiteX1" fmla="*/ 475258 w 3911600"/>
              <a:gd name="connsiteY1" fmla="*/ 271978 h 373644"/>
              <a:gd name="connsiteX2" fmla="*/ 1186857 w 3911600"/>
              <a:gd name="connsiteY2" fmla="*/ 370706 h 373644"/>
              <a:gd name="connsiteX3" fmla="*/ 1688107 w 3911600"/>
              <a:gd name="connsiteY3" fmla="*/ 345003 h 373644"/>
              <a:gd name="connsiteX4" fmla="*/ 2412007 w 3911600"/>
              <a:gd name="connsiteY4" fmla="*/ 287853 h 373644"/>
              <a:gd name="connsiteX5" fmla="*/ 3911600 w 3911600"/>
              <a:gd name="connsiteY5" fmla="*/ 0 h 373644"/>
              <a:gd name="connsiteX0" fmla="*/ 0 w 3911600"/>
              <a:gd name="connsiteY0" fmla="*/ 200025 h 370706"/>
              <a:gd name="connsiteX1" fmla="*/ 475258 w 3911600"/>
              <a:gd name="connsiteY1" fmla="*/ 271978 h 370706"/>
              <a:gd name="connsiteX2" fmla="*/ 1186857 w 3911600"/>
              <a:gd name="connsiteY2" fmla="*/ 370706 h 370706"/>
              <a:gd name="connsiteX3" fmla="*/ 1688107 w 3911600"/>
              <a:gd name="connsiteY3" fmla="*/ 345003 h 370706"/>
              <a:gd name="connsiteX4" fmla="*/ 2412007 w 3911600"/>
              <a:gd name="connsiteY4" fmla="*/ 287853 h 370706"/>
              <a:gd name="connsiteX5" fmla="*/ 3911600 w 3911600"/>
              <a:gd name="connsiteY5"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306903 h 370706"/>
              <a:gd name="connsiteX6" fmla="*/ 3911600 w 3911600"/>
              <a:gd name="connsiteY6" fmla="*/ 0 h 370706"/>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12007 w 3911600"/>
              <a:gd name="connsiteY5" fmla="*/ 3069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450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1600" h="383103">
                <a:moveTo>
                  <a:pt x="0" y="200025"/>
                </a:moveTo>
                <a:lnTo>
                  <a:pt x="475258" y="271978"/>
                </a:lnTo>
                <a:lnTo>
                  <a:pt x="697507" y="313253"/>
                </a:lnTo>
                <a:lnTo>
                  <a:pt x="1186857" y="370706"/>
                </a:lnTo>
                <a:lnTo>
                  <a:pt x="1694457" y="383103"/>
                </a:lnTo>
                <a:cubicBezTo>
                  <a:pt x="1898649" y="369294"/>
                  <a:pt x="2108100" y="369695"/>
                  <a:pt x="2431057" y="313253"/>
                </a:cubicBezTo>
                <a:lnTo>
                  <a:pt x="3911600" y="0"/>
                </a:lnTo>
              </a:path>
            </a:pathLst>
          </a:cu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97" name="Text Box 137"/>
          <p:cNvSpPr txBox="1">
            <a:spLocks noChangeArrowheads="1"/>
          </p:cNvSpPr>
          <p:nvPr/>
        </p:nvSpPr>
        <p:spPr>
          <a:xfrm>
            <a:off x="6965059" y="2639134"/>
            <a:ext cx="742527" cy="138499"/>
          </a:xfrm>
          <a:prstGeom prst="rect">
            <a:avLst/>
          </a:prstGeom>
          <a:solidFill>
            <a:sysClr val="window" lastClr="FFFFFF"/>
          </a:solidFill>
          <a:ln>
            <a:noFill/>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a:ln>
                  <a:noFill/>
                </a:ln>
                <a:solidFill>
                  <a:srgbClr val="00B050"/>
                </a:solidFill>
                <a:effectLst/>
                <a:uLnTx/>
                <a:uFillTx/>
                <a:latin typeface="Arial" charset="0"/>
                <a:ea typeface="ＭＳ Ｐゴシック" charset="-128"/>
              </a:rPr>
              <a:t>阪神高速３号</a:t>
            </a:r>
          </a:p>
        </p:txBody>
      </p:sp>
      <p:grpSp>
        <p:nvGrpSpPr>
          <p:cNvPr id="1398" name="グループ化 11"/>
          <p:cNvGrpSpPr/>
          <p:nvPr/>
        </p:nvGrpSpPr>
        <p:grpSpPr>
          <a:xfrm>
            <a:off x="6286099" y="948553"/>
            <a:ext cx="270039" cy="203023"/>
            <a:chOff x="5891293" y="1154430"/>
            <a:chExt cx="270039" cy="203023"/>
          </a:xfrm>
        </p:grpSpPr>
        <p:sp>
          <p:nvSpPr>
            <p:cNvPr id="1399"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0" name="テキスト ボックス 13"/>
            <p:cNvSpPr txBox="1"/>
            <p:nvPr/>
          </p:nvSpPr>
          <p:spPr>
            <a:xfrm>
              <a:off x="5956173" y="1154430"/>
              <a:ext cx="143235"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rPr>
                <a:t>２</a:t>
              </a:r>
            </a:p>
          </p:txBody>
        </p:sp>
      </p:grpSp>
      <p:grpSp>
        <p:nvGrpSpPr>
          <p:cNvPr id="1401" name="グループ化 14"/>
          <p:cNvGrpSpPr/>
          <p:nvPr/>
        </p:nvGrpSpPr>
        <p:grpSpPr>
          <a:xfrm>
            <a:off x="8141086" y="894643"/>
            <a:ext cx="270039" cy="203023"/>
            <a:chOff x="5891293" y="1154430"/>
            <a:chExt cx="270039" cy="203023"/>
          </a:xfrm>
        </p:grpSpPr>
        <p:sp>
          <p:nvSpPr>
            <p:cNvPr id="1402"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3" name="テキスト ボックス 16"/>
            <p:cNvSpPr txBox="1"/>
            <p:nvPr/>
          </p:nvSpPr>
          <p:spPr>
            <a:xfrm>
              <a:off x="5956173" y="1154430"/>
              <a:ext cx="143235"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rPr>
                <a:t>２</a:t>
              </a:r>
            </a:p>
          </p:txBody>
        </p:sp>
      </p:grpSp>
      <p:grpSp>
        <p:nvGrpSpPr>
          <p:cNvPr id="1404" name="グループ化 17"/>
          <p:cNvGrpSpPr/>
          <p:nvPr/>
        </p:nvGrpSpPr>
        <p:grpSpPr>
          <a:xfrm>
            <a:off x="5948630" y="2541227"/>
            <a:ext cx="270039" cy="203023"/>
            <a:chOff x="5891293" y="1154430"/>
            <a:chExt cx="270039" cy="203023"/>
          </a:xfrm>
        </p:grpSpPr>
        <p:sp>
          <p:nvSpPr>
            <p:cNvPr id="1405"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6" name="テキスト ボックス 19"/>
            <p:cNvSpPr txBox="1"/>
            <p:nvPr/>
          </p:nvSpPr>
          <p:spPr>
            <a:xfrm>
              <a:off x="5940933" y="1154430"/>
              <a:ext cx="188119"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prstClr val="white"/>
                  </a:solidFill>
                  <a:effectLst/>
                  <a:uLnTx/>
                  <a:uFillTx/>
                </a:rPr>
                <a:t>43</a:t>
              </a:r>
              <a:endParaRPr kumimoji="0" lang="ja-JP" altLang="en-US" sz="800" b="1" i="0" u="none" strike="noStrike" kern="0" cap="none" spc="0" normalizeH="0" baseline="0" noProof="0" dirty="0">
                <a:ln>
                  <a:noFill/>
                </a:ln>
                <a:solidFill>
                  <a:prstClr val="white"/>
                </a:solidFill>
                <a:effectLst/>
                <a:uLnTx/>
                <a:uFillTx/>
              </a:endParaRPr>
            </a:p>
          </p:txBody>
        </p:sp>
      </p:grpSp>
      <p:grpSp>
        <p:nvGrpSpPr>
          <p:cNvPr id="1407" name="グループ化 20"/>
          <p:cNvGrpSpPr/>
          <p:nvPr/>
        </p:nvGrpSpPr>
        <p:grpSpPr>
          <a:xfrm rot="21137803">
            <a:off x="8188736" y="2442699"/>
            <a:ext cx="270039" cy="203023"/>
            <a:chOff x="5891293" y="1154430"/>
            <a:chExt cx="270039" cy="203023"/>
          </a:xfrm>
        </p:grpSpPr>
        <p:sp>
          <p:nvSpPr>
            <p:cNvPr id="1408"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9" name="テキスト ボックス 22"/>
            <p:cNvSpPr txBox="1"/>
            <p:nvPr/>
          </p:nvSpPr>
          <p:spPr>
            <a:xfrm>
              <a:off x="5940933" y="1154430"/>
              <a:ext cx="188119"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prstClr val="white"/>
                  </a:solidFill>
                  <a:effectLst/>
                  <a:uLnTx/>
                  <a:uFillTx/>
                </a:rPr>
                <a:t>43</a:t>
              </a:r>
              <a:endParaRPr kumimoji="0" lang="ja-JP" altLang="en-US" sz="800" b="1" i="0" u="none" strike="noStrike" kern="0" cap="none" spc="0" normalizeH="0" baseline="0" noProof="0" dirty="0">
                <a:ln>
                  <a:noFill/>
                </a:ln>
                <a:solidFill>
                  <a:prstClr val="white"/>
                </a:solidFill>
                <a:effectLst/>
                <a:uLnTx/>
                <a:uFillTx/>
              </a:endParaRPr>
            </a:p>
          </p:txBody>
        </p:sp>
      </p:grpSp>
      <p:sp>
        <p:nvSpPr>
          <p:cNvPr id="1410" name="フリーフォーム 23"/>
          <p:cNvSpPr/>
          <p:nvPr/>
        </p:nvSpPr>
        <p:spPr>
          <a:xfrm>
            <a:off x="6561291" y="2221711"/>
            <a:ext cx="568325" cy="162576"/>
          </a:xfrm>
          <a:custGeom>
            <a:avLst/>
            <a:gdLst>
              <a:gd name="connsiteX0" fmla="*/ 0 w 257175"/>
              <a:gd name="connsiteY0" fmla="*/ 44450 h 44450"/>
              <a:gd name="connsiteX1" fmla="*/ 257175 w 257175"/>
              <a:gd name="connsiteY1" fmla="*/ 0 h 44450"/>
              <a:gd name="connsiteX0" fmla="*/ 0 w 568325"/>
              <a:gd name="connsiteY0" fmla="*/ 0 h 34925"/>
              <a:gd name="connsiteX1" fmla="*/ 568325 w 568325"/>
              <a:gd name="connsiteY1" fmla="*/ 34925 h 34925"/>
              <a:gd name="connsiteX0" fmla="*/ 0 w 568325"/>
              <a:gd name="connsiteY0" fmla="*/ 123977 h 158902"/>
              <a:gd name="connsiteX1" fmla="*/ 250825 w 568325"/>
              <a:gd name="connsiteY1" fmla="*/ 152 h 158902"/>
              <a:gd name="connsiteX2" fmla="*/ 568325 w 568325"/>
              <a:gd name="connsiteY2" fmla="*/ 158902 h 158902"/>
              <a:gd name="connsiteX0" fmla="*/ 0 w 568325"/>
              <a:gd name="connsiteY0" fmla="*/ 127651 h 162576"/>
              <a:gd name="connsiteX1" fmla="*/ 241300 w 568325"/>
              <a:gd name="connsiteY1" fmla="*/ 83201 h 162576"/>
              <a:gd name="connsiteX2" fmla="*/ 250825 w 568325"/>
              <a:gd name="connsiteY2" fmla="*/ 3826 h 162576"/>
              <a:gd name="connsiteX3" fmla="*/ 568325 w 568325"/>
              <a:gd name="connsiteY3" fmla="*/ 162576 h 162576"/>
              <a:gd name="connsiteX0" fmla="*/ 0 w 568325"/>
              <a:gd name="connsiteY0" fmla="*/ 127651 h 162576"/>
              <a:gd name="connsiteX1" fmla="*/ 254000 w 568325"/>
              <a:gd name="connsiteY1" fmla="*/ 83201 h 162576"/>
              <a:gd name="connsiteX2" fmla="*/ 250825 w 568325"/>
              <a:gd name="connsiteY2" fmla="*/ 3826 h 162576"/>
              <a:gd name="connsiteX3" fmla="*/ 568325 w 568325"/>
              <a:gd name="connsiteY3" fmla="*/ 162576 h 162576"/>
            </a:gdLst>
            <a:ahLst/>
            <a:cxnLst>
              <a:cxn ang="0">
                <a:pos x="connsiteX0" y="connsiteY0"/>
              </a:cxn>
              <a:cxn ang="0">
                <a:pos x="connsiteX1" y="connsiteY1"/>
              </a:cxn>
              <a:cxn ang="0">
                <a:pos x="connsiteX2" y="connsiteY2"/>
              </a:cxn>
              <a:cxn ang="0">
                <a:pos x="connsiteX3" y="connsiteY3"/>
              </a:cxn>
            </a:cxnLst>
            <a:rect l="l" t="t" r="r" b="b"/>
            <a:pathLst>
              <a:path w="568325" h="162576">
                <a:moveTo>
                  <a:pt x="0" y="127651"/>
                </a:moveTo>
                <a:cubicBezTo>
                  <a:pt x="26987" y="111247"/>
                  <a:pt x="212196" y="103839"/>
                  <a:pt x="254000" y="83201"/>
                </a:cubicBezTo>
                <a:cubicBezTo>
                  <a:pt x="295804" y="62564"/>
                  <a:pt x="183092" y="-18399"/>
                  <a:pt x="250825" y="3826"/>
                </a:cubicBezTo>
                <a:lnTo>
                  <a:pt x="568325" y="162576"/>
                </a:lnTo>
              </a:path>
            </a:pathLst>
          </a:custGeom>
          <a:no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1" name="フリーフォーム 24"/>
          <p:cNvSpPr/>
          <p:nvPr/>
        </p:nvSpPr>
        <p:spPr>
          <a:xfrm>
            <a:off x="6445085" y="2200137"/>
            <a:ext cx="2174557" cy="299720"/>
          </a:xfrm>
          <a:custGeom>
            <a:avLst/>
            <a:gdLst>
              <a:gd name="connsiteX0" fmla="*/ 0 w 2179320"/>
              <a:gd name="connsiteY0" fmla="*/ 144780 h 312420"/>
              <a:gd name="connsiteX1" fmla="*/ 381000 w 2179320"/>
              <a:gd name="connsiteY1" fmla="*/ 68580 h 312420"/>
              <a:gd name="connsiteX2" fmla="*/ 807720 w 2179320"/>
              <a:gd name="connsiteY2" fmla="*/ 312420 h 312420"/>
              <a:gd name="connsiteX3" fmla="*/ 1005840 w 2179320"/>
              <a:gd name="connsiteY3" fmla="*/ 297180 h 312420"/>
              <a:gd name="connsiteX4" fmla="*/ 2179320 w 2179320"/>
              <a:gd name="connsiteY4" fmla="*/ 0 h 312420"/>
              <a:gd name="connsiteX0" fmla="*/ 0 w 2179320"/>
              <a:gd name="connsiteY0" fmla="*/ 144780 h 312420"/>
              <a:gd name="connsiteX1" fmla="*/ 365125 w 2179320"/>
              <a:gd name="connsiteY1" fmla="*/ 90805 h 312420"/>
              <a:gd name="connsiteX2" fmla="*/ 807720 w 2179320"/>
              <a:gd name="connsiteY2" fmla="*/ 312420 h 312420"/>
              <a:gd name="connsiteX3" fmla="*/ 1005840 w 2179320"/>
              <a:gd name="connsiteY3" fmla="*/ 297180 h 312420"/>
              <a:gd name="connsiteX4" fmla="*/ 2179320 w 2179320"/>
              <a:gd name="connsiteY4" fmla="*/ 0 h 312420"/>
              <a:gd name="connsiteX0" fmla="*/ 0 w 2179320"/>
              <a:gd name="connsiteY0" fmla="*/ 144780 h 312420"/>
              <a:gd name="connsiteX1" fmla="*/ 365125 w 2179320"/>
              <a:gd name="connsiteY1" fmla="*/ 78105 h 312420"/>
              <a:gd name="connsiteX2" fmla="*/ 807720 w 2179320"/>
              <a:gd name="connsiteY2" fmla="*/ 312420 h 312420"/>
              <a:gd name="connsiteX3" fmla="*/ 1005840 w 2179320"/>
              <a:gd name="connsiteY3" fmla="*/ 297180 h 312420"/>
              <a:gd name="connsiteX4" fmla="*/ 2179320 w 2179320"/>
              <a:gd name="connsiteY4" fmla="*/ 0 h 312420"/>
              <a:gd name="connsiteX0" fmla="*/ 0 w 2179320"/>
              <a:gd name="connsiteY0" fmla="*/ 109855 h 277495"/>
              <a:gd name="connsiteX1" fmla="*/ 365125 w 2179320"/>
              <a:gd name="connsiteY1" fmla="*/ 43180 h 277495"/>
              <a:gd name="connsiteX2" fmla="*/ 807720 w 2179320"/>
              <a:gd name="connsiteY2" fmla="*/ 277495 h 277495"/>
              <a:gd name="connsiteX3" fmla="*/ 1005840 w 2179320"/>
              <a:gd name="connsiteY3" fmla="*/ 262255 h 277495"/>
              <a:gd name="connsiteX4" fmla="*/ 2179320 w 2179320"/>
              <a:gd name="connsiteY4" fmla="*/ 0 h 277495"/>
              <a:gd name="connsiteX0" fmla="*/ 0 w 2179320"/>
              <a:gd name="connsiteY0" fmla="*/ 122555 h 290195"/>
              <a:gd name="connsiteX1" fmla="*/ 365125 w 2179320"/>
              <a:gd name="connsiteY1" fmla="*/ 55880 h 290195"/>
              <a:gd name="connsiteX2" fmla="*/ 807720 w 2179320"/>
              <a:gd name="connsiteY2" fmla="*/ 290195 h 290195"/>
              <a:gd name="connsiteX3" fmla="*/ 1005840 w 2179320"/>
              <a:gd name="connsiteY3" fmla="*/ 274955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56640 w 2179320"/>
              <a:gd name="connsiteY3" fmla="*/ 284480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43940 w 2179320"/>
              <a:gd name="connsiteY3" fmla="*/ 265430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53465 w 2179320"/>
              <a:gd name="connsiteY3" fmla="*/ 278130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53465 w 2179320"/>
              <a:gd name="connsiteY3" fmla="*/ 278130 h 290195"/>
              <a:gd name="connsiteX4" fmla="*/ 2179320 w 2179320"/>
              <a:gd name="connsiteY4" fmla="*/ 0 h 290195"/>
              <a:gd name="connsiteX0" fmla="*/ 0 w 2174557"/>
              <a:gd name="connsiteY0" fmla="*/ 132080 h 299720"/>
              <a:gd name="connsiteX1" fmla="*/ 365125 w 2174557"/>
              <a:gd name="connsiteY1" fmla="*/ 65405 h 299720"/>
              <a:gd name="connsiteX2" fmla="*/ 807720 w 2174557"/>
              <a:gd name="connsiteY2" fmla="*/ 299720 h 299720"/>
              <a:gd name="connsiteX3" fmla="*/ 1053465 w 2174557"/>
              <a:gd name="connsiteY3" fmla="*/ 287655 h 299720"/>
              <a:gd name="connsiteX4" fmla="*/ 2174557 w 2174557"/>
              <a:gd name="connsiteY4" fmla="*/ 0 h 299720"/>
              <a:gd name="connsiteX0" fmla="*/ 0 w 2174557"/>
              <a:gd name="connsiteY0" fmla="*/ 132080 h 299720"/>
              <a:gd name="connsiteX1" fmla="*/ 365125 w 2174557"/>
              <a:gd name="connsiteY1" fmla="*/ 65405 h 299720"/>
              <a:gd name="connsiteX2" fmla="*/ 807720 w 2174557"/>
              <a:gd name="connsiteY2" fmla="*/ 299720 h 299720"/>
              <a:gd name="connsiteX3" fmla="*/ 1034415 w 2174557"/>
              <a:gd name="connsiteY3" fmla="*/ 282892 h 299720"/>
              <a:gd name="connsiteX4" fmla="*/ 2174557 w 2174557"/>
              <a:gd name="connsiteY4" fmla="*/ 0 h 299720"/>
              <a:gd name="connsiteX0" fmla="*/ 0 w 2174557"/>
              <a:gd name="connsiteY0" fmla="*/ 132080 h 301942"/>
              <a:gd name="connsiteX1" fmla="*/ 365125 w 2174557"/>
              <a:gd name="connsiteY1" fmla="*/ 65405 h 301942"/>
              <a:gd name="connsiteX2" fmla="*/ 807720 w 2174557"/>
              <a:gd name="connsiteY2" fmla="*/ 299720 h 301942"/>
              <a:gd name="connsiteX3" fmla="*/ 1043940 w 2174557"/>
              <a:gd name="connsiteY3" fmla="*/ 301942 h 301942"/>
              <a:gd name="connsiteX4" fmla="*/ 2174557 w 2174557"/>
              <a:gd name="connsiteY4" fmla="*/ 0 h 301942"/>
              <a:gd name="connsiteX0" fmla="*/ 0 w 2174557"/>
              <a:gd name="connsiteY0" fmla="*/ 132080 h 299720"/>
              <a:gd name="connsiteX1" fmla="*/ 365125 w 2174557"/>
              <a:gd name="connsiteY1" fmla="*/ 65405 h 299720"/>
              <a:gd name="connsiteX2" fmla="*/ 807720 w 2174557"/>
              <a:gd name="connsiteY2" fmla="*/ 299720 h 299720"/>
              <a:gd name="connsiteX3" fmla="*/ 1024890 w 2174557"/>
              <a:gd name="connsiteY3" fmla="*/ 287655 h 299720"/>
              <a:gd name="connsiteX4" fmla="*/ 2174557 w 2174557"/>
              <a:gd name="connsiteY4" fmla="*/ 0 h 29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557" h="299720">
                <a:moveTo>
                  <a:pt x="0" y="132080"/>
                </a:moveTo>
                <a:lnTo>
                  <a:pt x="365125" y="65405"/>
                </a:lnTo>
                <a:lnTo>
                  <a:pt x="807720" y="299720"/>
                </a:lnTo>
                <a:lnTo>
                  <a:pt x="1024890" y="287655"/>
                </a:lnTo>
                <a:lnTo>
                  <a:pt x="2174557" y="0"/>
                </a:lnTo>
              </a:path>
            </a:pathLst>
          </a:custGeom>
          <a:noFill/>
          <a:ln w="635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2" name="正方形/長方形 25"/>
          <p:cNvSpPr/>
          <p:nvPr/>
        </p:nvSpPr>
        <p:spPr>
          <a:xfrm rot="21235329">
            <a:off x="6353653" y="2299737"/>
            <a:ext cx="193123" cy="72306"/>
          </a:xfrm>
          <a:prstGeom prst="rect">
            <a:avLst/>
          </a:prstGeom>
          <a:solidFill>
            <a:srgbClr val="F79646"/>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3" name="正方形/長方形 26"/>
          <p:cNvSpPr/>
          <p:nvPr/>
        </p:nvSpPr>
        <p:spPr>
          <a:xfrm>
            <a:off x="7246111" y="2451365"/>
            <a:ext cx="193123" cy="72306"/>
          </a:xfrm>
          <a:prstGeom prst="rect">
            <a:avLst/>
          </a:prstGeom>
          <a:solidFill>
            <a:srgbClr val="F79646"/>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4" name="正方形/長方形 27"/>
          <p:cNvSpPr/>
          <p:nvPr/>
        </p:nvSpPr>
        <p:spPr>
          <a:xfrm>
            <a:off x="8627259" y="2173509"/>
            <a:ext cx="193123" cy="72306"/>
          </a:xfrm>
          <a:prstGeom prst="rect">
            <a:avLst/>
          </a:prstGeom>
          <a:solidFill>
            <a:srgbClr val="F79646"/>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5" name="Text Box 137"/>
          <p:cNvSpPr txBox="1">
            <a:spLocks noChangeArrowheads="1"/>
          </p:cNvSpPr>
          <p:nvPr/>
        </p:nvSpPr>
        <p:spPr>
          <a:xfrm>
            <a:off x="8243762" y="1253790"/>
            <a:ext cx="431544" cy="138499"/>
          </a:xfrm>
          <a:prstGeom prst="rect">
            <a:avLst/>
          </a:prstGeom>
          <a:solidFill>
            <a:sysClr val="window" lastClr="FFFFFF"/>
          </a:solidFill>
          <a:ln w="6350">
            <a:solidFill>
              <a:srgbClr val="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rPr>
              <a:t>尼崎市</a:t>
            </a:r>
          </a:p>
        </p:txBody>
      </p:sp>
      <p:sp>
        <p:nvSpPr>
          <p:cNvPr id="1416" name="星 5 29"/>
          <p:cNvSpPr>
            <a:spLocks noChangeAspect="1"/>
          </p:cNvSpPr>
          <p:nvPr/>
        </p:nvSpPr>
        <p:spPr>
          <a:xfrm>
            <a:off x="7977352" y="2546814"/>
            <a:ext cx="144000" cy="144000"/>
          </a:xfrm>
          <a:prstGeom prst="star5">
            <a:avLst/>
          </a:prstGeom>
          <a:solidFill>
            <a:srgbClr val="FFFF00"/>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7" name="Text Box 137"/>
          <p:cNvSpPr txBox="1">
            <a:spLocks noChangeArrowheads="1"/>
          </p:cNvSpPr>
          <p:nvPr/>
        </p:nvSpPr>
        <p:spPr>
          <a:xfrm>
            <a:off x="6679505" y="3534952"/>
            <a:ext cx="1727820" cy="246221"/>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阪神本線（鳴尾）連続立体交差事業</a:t>
            </a:r>
            <a:endPar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endParaRPr>
          </a:p>
        </p:txBody>
      </p:sp>
      <p:sp>
        <p:nvSpPr>
          <p:cNvPr id="1418" name="正方形/長方形 31"/>
          <p:cNvSpPr/>
          <p:nvPr/>
        </p:nvSpPr>
        <p:spPr>
          <a:xfrm>
            <a:off x="6458896" y="3472643"/>
            <a:ext cx="2186266" cy="59927"/>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9" name="フリーフォーム 32"/>
          <p:cNvSpPr/>
          <p:nvPr/>
        </p:nvSpPr>
        <p:spPr>
          <a:xfrm>
            <a:off x="6454135" y="3498983"/>
            <a:ext cx="2193131" cy="2382"/>
          </a:xfrm>
          <a:custGeom>
            <a:avLst/>
            <a:gdLst>
              <a:gd name="connsiteX0" fmla="*/ 0 w 2193131"/>
              <a:gd name="connsiteY0" fmla="*/ 2382 h 2382"/>
              <a:gd name="connsiteX1" fmla="*/ 2193131 w 2193131"/>
              <a:gd name="connsiteY1" fmla="*/ 0 h 2382"/>
            </a:gdLst>
            <a:ahLst/>
            <a:cxnLst>
              <a:cxn ang="0">
                <a:pos x="connsiteX0" y="connsiteY0"/>
              </a:cxn>
              <a:cxn ang="0">
                <a:pos x="connsiteX1" y="connsiteY1"/>
              </a:cxn>
            </a:cxnLst>
            <a:rect l="l" t="t" r="r" b="b"/>
            <a:pathLst>
              <a:path w="2193131" h="2382">
                <a:moveTo>
                  <a:pt x="0" y="2382"/>
                </a:moveTo>
                <a:lnTo>
                  <a:pt x="2193131" y="0"/>
                </a:lnTo>
              </a:path>
            </a:pathLst>
          </a:custGeom>
          <a:noFill/>
          <a:ln w="3175" cap="flat" cmpd="sng" algn="ctr">
            <a:solidFill>
              <a:sysClr val="windowText" lastClr="000000"/>
            </a:solidFill>
            <a:prstDash val="solid"/>
            <a:headEnd type="arrow" w="sm" len="sm"/>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0" name="正方形/長方形 33"/>
          <p:cNvSpPr/>
          <p:nvPr/>
        </p:nvSpPr>
        <p:spPr>
          <a:xfrm>
            <a:off x="6214224" y="2723711"/>
            <a:ext cx="445087" cy="9847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1" name="Text Box 137"/>
          <p:cNvSpPr txBox="1">
            <a:spLocks noChangeArrowheads="1"/>
          </p:cNvSpPr>
          <p:nvPr/>
        </p:nvSpPr>
        <p:spPr>
          <a:xfrm>
            <a:off x="6228791" y="2727692"/>
            <a:ext cx="470016" cy="92333"/>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Arial" charset="0"/>
                <a:ea typeface="ＭＳ Ｐゴシック" charset="-128"/>
              </a:rPr>
              <a:t>甲子園球場</a:t>
            </a:r>
          </a:p>
        </p:txBody>
      </p:sp>
      <p:sp>
        <p:nvSpPr>
          <p:cNvPr id="1422" name="Text Box 137"/>
          <p:cNvSpPr txBox="1">
            <a:spLocks noChangeArrowheads="1"/>
          </p:cNvSpPr>
          <p:nvPr/>
        </p:nvSpPr>
        <p:spPr>
          <a:xfrm>
            <a:off x="8050179" y="2992916"/>
            <a:ext cx="470017" cy="153888"/>
          </a:xfrm>
          <a:prstGeom prst="rect">
            <a:avLst/>
          </a:prstGeom>
          <a:solidFill>
            <a:sysClr val="window" lastClr="FFFFFF"/>
          </a:solidFill>
          <a:ln w="6350">
            <a:solidFill>
              <a:srgbClr val="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000" b="1" i="0" u="none" strike="noStrike" kern="0" cap="none" spc="0" normalizeH="0" baseline="0" noProof="0" dirty="0">
                <a:ln>
                  <a:noFill/>
                </a:ln>
                <a:solidFill>
                  <a:prstClr val="black"/>
                </a:solidFill>
                <a:effectLst/>
                <a:uLnTx/>
                <a:uFillTx/>
                <a:latin typeface="Arial" charset="0"/>
                <a:ea typeface="ＭＳ Ｐゴシック" charset="-128"/>
              </a:rPr>
              <a:t>西宮市</a:t>
            </a:r>
          </a:p>
        </p:txBody>
      </p:sp>
      <p:sp>
        <p:nvSpPr>
          <p:cNvPr id="1423" name="円/楕円 50"/>
          <p:cNvSpPr>
            <a:spLocks noChangeAspect="1"/>
          </p:cNvSpPr>
          <p:nvPr/>
        </p:nvSpPr>
        <p:spPr>
          <a:xfrm>
            <a:off x="8066299" y="2381584"/>
            <a:ext cx="144000" cy="144000"/>
          </a:xfrm>
          <a:prstGeom prst="ellipse">
            <a:avLst/>
          </a:prstGeom>
          <a:solidFill>
            <a:srgbClr val="00B05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4" name="フリーフォーム 37"/>
          <p:cNvSpPr/>
          <p:nvPr/>
        </p:nvSpPr>
        <p:spPr>
          <a:xfrm>
            <a:off x="8170897" y="1646530"/>
            <a:ext cx="975519" cy="734378"/>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1255554"/>
              <a:gd name="connsiteY0" fmla="*/ 1232852 h 1232852"/>
              <a:gd name="connsiteX1" fmla="*/ 1255554 w 1255554"/>
              <a:gd name="connsiteY1" fmla="*/ 0 h 1232852"/>
              <a:gd name="connsiteX2" fmla="*/ 896144 w 1255554"/>
              <a:gd name="connsiteY2" fmla="*/ 732790 h 1232852"/>
              <a:gd name="connsiteX0" fmla="*/ 1123156 w 1123156"/>
              <a:gd name="connsiteY0" fmla="*/ 0 h 734378"/>
              <a:gd name="connsiteX1" fmla="*/ 359410 w 1123156"/>
              <a:gd name="connsiteY1" fmla="*/ 1588 h 734378"/>
              <a:gd name="connsiteX2" fmla="*/ 0 w 1123156"/>
              <a:gd name="connsiteY2" fmla="*/ 734378 h 734378"/>
              <a:gd name="connsiteX0" fmla="*/ 975519 w 975519"/>
              <a:gd name="connsiteY0" fmla="*/ 0 h 734378"/>
              <a:gd name="connsiteX1" fmla="*/ 359410 w 975519"/>
              <a:gd name="connsiteY1" fmla="*/ 1588 h 734378"/>
              <a:gd name="connsiteX2" fmla="*/ 0 w 975519"/>
              <a:gd name="connsiteY2" fmla="*/ 734378 h 734378"/>
            </a:gdLst>
            <a:ahLst/>
            <a:cxnLst>
              <a:cxn ang="0">
                <a:pos x="connsiteX0" y="connsiteY0"/>
              </a:cxn>
              <a:cxn ang="0">
                <a:pos x="connsiteX1" y="connsiteY1"/>
              </a:cxn>
              <a:cxn ang="0">
                <a:pos x="connsiteX2" y="connsiteY2"/>
              </a:cxn>
            </a:cxnLst>
            <a:rect l="l" t="t" r="r" b="b"/>
            <a:pathLst>
              <a:path w="975519" h="734378">
                <a:moveTo>
                  <a:pt x="975519" y="0"/>
                </a:moveTo>
                <a:lnTo>
                  <a:pt x="359410" y="1588"/>
                </a:lnTo>
                <a:lnTo>
                  <a:pt x="0" y="734378"/>
                </a:lnTo>
              </a:path>
            </a:pathLst>
          </a:custGeom>
          <a:noFill/>
          <a:ln w="3175" cap="flat" cmpd="sng" algn="ctr">
            <a:solidFill>
              <a:sysClr val="windowText" lastClr="000000"/>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5" name="Text Box 137"/>
          <p:cNvSpPr txBox="1">
            <a:spLocks noChangeArrowheads="1"/>
          </p:cNvSpPr>
          <p:nvPr/>
        </p:nvSpPr>
        <p:spPr>
          <a:xfrm>
            <a:off x="8503772" y="1531642"/>
            <a:ext cx="655964" cy="123111"/>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武庫川ランプ</a:t>
            </a:r>
          </a:p>
        </p:txBody>
      </p:sp>
      <p:sp>
        <p:nvSpPr>
          <p:cNvPr id="1426" name="Text Box 137"/>
          <p:cNvSpPr txBox="1">
            <a:spLocks noChangeArrowheads="1"/>
          </p:cNvSpPr>
          <p:nvPr/>
        </p:nvSpPr>
        <p:spPr>
          <a:xfrm>
            <a:off x="7188065" y="3065098"/>
            <a:ext cx="803440" cy="123111"/>
          </a:xfrm>
          <a:prstGeom prst="rect">
            <a:avLst/>
          </a:prstGeom>
          <a:solidFill>
            <a:sysClr val="window" lastClr="FFFFFF"/>
          </a:solid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武庫川女子大学</a:t>
            </a:r>
          </a:p>
        </p:txBody>
      </p:sp>
      <p:sp>
        <p:nvSpPr>
          <p:cNvPr id="1427" name="フリーフォーム 40"/>
          <p:cNvSpPr/>
          <p:nvPr/>
        </p:nvSpPr>
        <p:spPr>
          <a:xfrm>
            <a:off x="7225208" y="2720519"/>
            <a:ext cx="834232" cy="477838"/>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834232"/>
              <a:gd name="connsiteY0" fmla="*/ 476250 h 477838"/>
              <a:gd name="connsiteX1" fmla="*/ 737394 w 834232"/>
              <a:gd name="connsiteY1" fmla="*/ 477838 h 477838"/>
              <a:gd name="connsiteX2" fmla="*/ 834232 w 834232"/>
              <a:gd name="connsiteY2" fmla="*/ 0 h 477838"/>
            </a:gdLst>
            <a:ahLst/>
            <a:cxnLst>
              <a:cxn ang="0">
                <a:pos x="connsiteX0" y="connsiteY0"/>
              </a:cxn>
              <a:cxn ang="0">
                <a:pos x="connsiteX1" y="connsiteY1"/>
              </a:cxn>
              <a:cxn ang="0">
                <a:pos x="connsiteX2" y="connsiteY2"/>
              </a:cxn>
            </a:cxnLst>
            <a:rect l="l" t="t" r="r" b="b"/>
            <a:pathLst>
              <a:path w="834232" h="477838">
                <a:moveTo>
                  <a:pt x="0" y="476250"/>
                </a:moveTo>
                <a:lnTo>
                  <a:pt x="737394" y="477838"/>
                </a:lnTo>
                <a:lnTo>
                  <a:pt x="834232" y="0"/>
                </a:lnTo>
              </a:path>
            </a:pathLst>
          </a:custGeom>
          <a:noFill/>
          <a:ln w="3175" cap="flat" cmpd="sng" algn="ctr">
            <a:solidFill>
              <a:sysClr val="windowText" lastClr="000000"/>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8" name="テキスト ボックス 41"/>
          <p:cNvSpPr txBox="1"/>
          <p:nvPr/>
        </p:nvSpPr>
        <p:spPr>
          <a:xfrm>
            <a:off x="569595" y="3363343"/>
            <a:ext cx="8856984" cy="1273841"/>
          </a:xfrm>
          <a:prstGeom prst="rect">
            <a:avLst/>
          </a:prstGeom>
          <a:no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○西開踏切、鳴尾駅西踏切等を除却することで、国道２号と阪神高速３号（武庫川ランプ）・　</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rPr>
              <a:t>         </a:t>
            </a:r>
            <a:r>
              <a:rPr kumimoji="0" lang="ja-JP" altLang="en-US" sz="1800" b="0" i="0" u="none" strike="noStrike" kern="0" cap="none" spc="0" normalizeH="0" baseline="0" noProof="0" dirty="0">
                <a:ln>
                  <a:noFill/>
                </a:ln>
                <a:solidFill>
                  <a:prstClr val="black"/>
                </a:solidFill>
                <a:effectLst/>
                <a:uLnTx/>
                <a:uFillTx/>
              </a:rPr>
              <a:t>国道４３号間の道路交通が円滑化し、道路網が強化</a:t>
            </a:r>
            <a:endParaRPr kumimoji="0" lang="en-US" altLang="ja-JP" sz="1800" b="0" i="0" u="none" strike="noStrike" kern="0" cap="none" spc="0" normalizeH="0" baseline="0" noProof="0" dirty="0">
              <a:ln>
                <a:noFill/>
              </a:ln>
              <a:solidFill>
                <a:prstClr val="black"/>
              </a:solidFill>
              <a:effectLst/>
              <a:uLnTx/>
              <a:uFillTx/>
            </a:endParaRPr>
          </a:p>
        </p:txBody>
      </p:sp>
      <p:sp>
        <p:nvSpPr>
          <p:cNvPr id="1429" name="フリーフォーム 42"/>
          <p:cNvSpPr/>
          <p:nvPr/>
        </p:nvSpPr>
        <p:spPr>
          <a:xfrm>
            <a:off x="5423053" y="823457"/>
            <a:ext cx="3888104" cy="121920"/>
          </a:xfrm>
          <a:custGeom>
            <a:avLst/>
            <a:gdLst>
              <a:gd name="connsiteX0" fmla="*/ 0 w 3840480"/>
              <a:gd name="connsiteY0" fmla="*/ 121920 h 121920"/>
              <a:gd name="connsiteX1" fmla="*/ 3840480 w 3840480"/>
              <a:gd name="connsiteY1" fmla="*/ 0 h 121920"/>
              <a:gd name="connsiteX0" fmla="*/ 0 w 3864292"/>
              <a:gd name="connsiteY0" fmla="*/ 121920 h 121920"/>
              <a:gd name="connsiteX1" fmla="*/ 3864292 w 3864292"/>
              <a:gd name="connsiteY1" fmla="*/ 0 h 121920"/>
              <a:gd name="connsiteX0" fmla="*/ 0 w 3888104"/>
              <a:gd name="connsiteY0" fmla="*/ 121920 h 121920"/>
              <a:gd name="connsiteX1" fmla="*/ 3888104 w 3888104"/>
              <a:gd name="connsiteY1" fmla="*/ 0 h 121920"/>
            </a:gdLst>
            <a:ahLst/>
            <a:cxnLst>
              <a:cxn ang="0">
                <a:pos x="connsiteX0" y="connsiteY0"/>
              </a:cxn>
              <a:cxn ang="0">
                <a:pos x="connsiteX1" y="connsiteY1"/>
              </a:cxn>
            </a:cxnLst>
            <a:rect l="l" t="t" r="r" b="b"/>
            <a:pathLst>
              <a:path w="3888104" h="121920">
                <a:moveTo>
                  <a:pt x="0" y="121920"/>
                </a:moveTo>
                <a:lnTo>
                  <a:pt x="3888104" y="0"/>
                </a:lnTo>
              </a:path>
            </a:pathLst>
          </a:custGeom>
          <a:noFill/>
          <a:ln w="317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30" name="フリーフォーム 43"/>
          <p:cNvSpPr/>
          <p:nvPr/>
        </p:nvSpPr>
        <p:spPr>
          <a:xfrm>
            <a:off x="5437856" y="836792"/>
            <a:ext cx="3881438" cy="123825"/>
          </a:xfrm>
          <a:custGeom>
            <a:avLst/>
            <a:gdLst>
              <a:gd name="connsiteX0" fmla="*/ 0 w 3838575"/>
              <a:gd name="connsiteY0" fmla="*/ 114300 h 114300"/>
              <a:gd name="connsiteX1" fmla="*/ 3838575 w 3838575"/>
              <a:gd name="connsiteY1" fmla="*/ 0 h 114300"/>
              <a:gd name="connsiteX0" fmla="*/ 0 w 3857625"/>
              <a:gd name="connsiteY0" fmla="*/ 123825 h 123825"/>
              <a:gd name="connsiteX1" fmla="*/ 3857625 w 3857625"/>
              <a:gd name="connsiteY1" fmla="*/ 0 h 123825"/>
              <a:gd name="connsiteX0" fmla="*/ 0 w 3857625"/>
              <a:gd name="connsiteY0" fmla="*/ 123825 h 123825"/>
              <a:gd name="connsiteX1" fmla="*/ 2037835 w 3857625"/>
              <a:gd name="connsiteY1" fmla="*/ 55246 h 123825"/>
              <a:gd name="connsiteX2" fmla="*/ 3857625 w 3857625"/>
              <a:gd name="connsiteY2" fmla="*/ 0 h 123825"/>
              <a:gd name="connsiteX0" fmla="*/ 0 w 3881438"/>
              <a:gd name="connsiteY0" fmla="*/ 123825 h 123825"/>
              <a:gd name="connsiteX1" fmla="*/ 2037835 w 3881438"/>
              <a:gd name="connsiteY1" fmla="*/ 55246 h 123825"/>
              <a:gd name="connsiteX2" fmla="*/ 3881438 w 3881438"/>
              <a:gd name="connsiteY2" fmla="*/ 0 h 123825"/>
              <a:gd name="connsiteX0" fmla="*/ 0 w 3881438"/>
              <a:gd name="connsiteY0" fmla="*/ 123825 h 123825"/>
              <a:gd name="connsiteX1" fmla="*/ 2066410 w 3881438"/>
              <a:gd name="connsiteY1" fmla="*/ 55246 h 123825"/>
              <a:gd name="connsiteX2" fmla="*/ 3881438 w 3881438"/>
              <a:gd name="connsiteY2" fmla="*/ 0 h 123825"/>
            </a:gdLst>
            <a:ahLst/>
            <a:cxnLst>
              <a:cxn ang="0">
                <a:pos x="connsiteX0" y="connsiteY0"/>
              </a:cxn>
              <a:cxn ang="0">
                <a:pos x="connsiteX1" y="connsiteY1"/>
              </a:cxn>
              <a:cxn ang="0">
                <a:pos x="connsiteX2" y="connsiteY2"/>
              </a:cxn>
            </a:cxnLst>
            <a:rect l="l" t="t" r="r" b="b"/>
            <a:pathLst>
              <a:path w="3881438" h="123825">
                <a:moveTo>
                  <a:pt x="0" y="123825"/>
                </a:moveTo>
                <a:lnTo>
                  <a:pt x="2066410" y="55246"/>
                </a:lnTo>
                <a:lnTo>
                  <a:pt x="3881438" y="0"/>
                </a:lnTo>
              </a:path>
            </a:pathLst>
          </a:cu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31" name="正方形/長方形 44"/>
          <p:cNvSpPr/>
          <p:nvPr/>
        </p:nvSpPr>
        <p:spPr>
          <a:xfrm>
            <a:off x="512888" y="3691368"/>
            <a:ext cx="8866067" cy="601729"/>
          </a:xfrm>
          <a:prstGeom prst="rect">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432" name="Picture 3"/>
          <p:cNvPicPr>
            <a:picLocks noChangeAspect="1" noChangeArrowheads="1"/>
          </p:cNvPicPr>
          <p:nvPr/>
        </p:nvPicPr>
        <p:blipFill>
          <a:blip r:embed="rId3"/>
          <a:stretch>
            <a:fillRect/>
          </a:stretch>
        </p:blipFill>
        <p:spPr>
          <a:xfrm>
            <a:off x="575752" y="4348692"/>
            <a:ext cx="3535363" cy="2278062"/>
          </a:xfrm>
          <a:prstGeom prst="rect">
            <a:avLst/>
          </a:prstGeom>
          <a:noFill/>
          <a:ln>
            <a:noFill/>
          </a:ln>
          <a:effectLst/>
        </p:spPr>
      </p:pic>
      <p:pic>
        <p:nvPicPr>
          <p:cNvPr id="1433"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772025" y="4355042"/>
            <a:ext cx="3535363" cy="2286000"/>
          </a:xfrm>
          <a:prstGeom prst="rect">
            <a:avLst/>
          </a:prstGeom>
          <a:noFill/>
          <a:ln>
            <a:noFill/>
          </a:ln>
          <a:effectLst/>
        </p:spPr>
      </p:pic>
      <p:sp>
        <p:nvSpPr>
          <p:cNvPr id="2" name="スライド番号プレースホルダー 2">
            <a:extLst>
              <a:ext uri="{FF2B5EF4-FFF2-40B4-BE49-F238E27FC236}">
                <a16:creationId xmlns:a16="http://schemas.microsoft.com/office/drawing/2014/main" id="{BFD703C8-1D14-A084-678D-341A992BE57B}"/>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9</a:t>
            </a:fld>
            <a:endParaRPr lang="en-US" altLang="ja-JP" sz="1200" dirty="0">
              <a:solidFill>
                <a:prstClr val="black"/>
              </a:solidFill>
            </a:endParaRPr>
          </a:p>
        </p:txBody>
      </p:sp>
    </p:spTree>
    <p:extLst>
      <p:ext uri="{BB962C8B-B14F-4D97-AF65-F5344CB8AC3E}">
        <p14:creationId xmlns:p14="http://schemas.microsoft.com/office/powerpoint/2010/main" val="2265693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 name="タイトル 1"/>
          <p:cNvSpPr>
            <a:spLocks noGrp="1"/>
          </p:cNvSpPr>
          <p:nvPr>
            <p:ph type="title"/>
          </p:nvPr>
        </p:nvSpPr>
        <p:spPr/>
        <p:txBody>
          <a:bodyPr/>
          <a:lstStyle/>
          <a:p>
            <a:r>
              <a:rPr lang="zh-TW" altLang="en-US" dirty="0"/>
              <a:t>連続立体交差事業</a:t>
            </a:r>
            <a:r>
              <a:rPr lang="ja-JP" altLang="en-US" dirty="0"/>
              <a:t>　事例３</a:t>
            </a:r>
            <a:endParaRPr kumimoji="1" lang="ja-JP" altLang="en-US" dirty="0"/>
          </a:p>
        </p:txBody>
      </p:sp>
      <p:pic>
        <p:nvPicPr>
          <p:cNvPr id="1436" name="Picture 3" descr="\\LB18Z0217\gairo\★街路担当\100 地区別\01_連立事業\阪神鳴尾\R1\191106 高架下利用\DSCN7730.JPG"/>
          <p:cNvPicPr>
            <a:picLocks noChangeAspect="1" noChangeArrowheads="1"/>
          </p:cNvPicPr>
          <p:nvPr/>
        </p:nvPicPr>
        <p:blipFill>
          <a:blip r:embed="rId2"/>
          <a:stretch>
            <a:fillRect/>
          </a:stretch>
        </p:blipFill>
        <p:spPr>
          <a:xfrm>
            <a:off x="263869" y="4616064"/>
            <a:ext cx="2521466" cy="1851685"/>
          </a:xfrm>
          <a:prstGeom prst="rect">
            <a:avLst/>
          </a:prstGeom>
          <a:noFill/>
          <a:ln w="3175">
            <a:solidFill>
              <a:sysClr val="windowText" lastClr="000000"/>
            </a:solidFill>
          </a:ln>
        </p:spPr>
      </p:pic>
      <p:grpSp>
        <p:nvGrpSpPr>
          <p:cNvPr id="1437" name="グループ化 3"/>
          <p:cNvGrpSpPr/>
          <p:nvPr/>
        </p:nvGrpSpPr>
        <p:grpSpPr>
          <a:xfrm>
            <a:off x="3111300" y="2963853"/>
            <a:ext cx="6336000" cy="3799313"/>
            <a:chOff x="2730300" y="3029502"/>
            <a:chExt cx="6358338" cy="3799313"/>
          </a:xfrm>
        </p:grpSpPr>
        <p:pic>
          <p:nvPicPr>
            <p:cNvPr id="1438" name="Picture 2"/>
            <p:cNvPicPr>
              <a:picLocks noChangeAspect="1" noChangeArrowheads="1"/>
            </p:cNvPicPr>
            <p:nvPr/>
          </p:nvPicPr>
          <p:blipFill>
            <a:blip r:embed="rId3"/>
            <a:stretch>
              <a:fillRect/>
            </a:stretch>
          </p:blipFill>
          <p:spPr>
            <a:xfrm>
              <a:off x="2730300" y="3029502"/>
              <a:ext cx="6358338" cy="3799313"/>
            </a:xfrm>
            <a:prstGeom prst="rect">
              <a:avLst/>
            </a:prstGeom>
            <a:noFill/>
            <a:ln w="12700">
              <a:solidFill>
                <a:sysClr val="windowText" lastClr="000000"/>
              </a:solidFill>
              <a:miter lim="800000"/>
              <a:headEnd/>
              <a:tailEnd/>
            </a:ln>
          </p:spPr>
        </p:pic>
        <p:sp>
          <p:nvSpPr>
            <p:cNvPr id="1439" name="フリーフォーム 5"/>
            <p:cNvSpPr/>
            <p:nvPr/>
          </p:nvSpPr>
          <p:spPr>
            <a:xfrm>
              <a:off x="4701853" y="5257016"/>
              <a:ext cx="179387" cy="270687"/>
            </a:xfrm>
            <a:custGeom>
              <a:avLst/>
              <a:gdLst>
                <a:gd name="connsiteX0" fmla="*/ 0 w 123825"/>
                <a:gd name="connsiteY0" fmla="*/ 219075 h 219075"/>
                <a:gd name="connsiteX1" fmla="*/ 123825 w 123825"/>
                <a:gd name="connsiteY1" fmla="*/ 0 h 219075"/>
                <a:gd name="connsiteX0" fmla="*/ 0 w 204787"/>
                <a:gd name="connsiteY0" fmla="*/ 336419 h 336419"/>
                <a:gd name="connsiteX1" fmla="*/ 204787 w 204787"/>
                <a:gd name="connsiteY1" fmla="*/ 0 h 336419"/>
                <a:gd name="connsiteX0" fmla="*/ 0 w 185737"/>
                <a:gd name="connsiteY0" fmla="*/ 298869 h 298869"/>
                <a:gd name="connsiteX1" fmla="*/ 185737 w 185737"/>
                <a:gd name="connsiteY1" fmla="*/ 0 h 298869"/>
                <a:gd name="connsiteX0" fmla="*/ 0 w 173037"/>
                <a:gd name="connsiteY0" fmla="*/ 286352 h 286352"/>
                <a:gd name="connsiteX1" fmla="*/ 173037 w 173037"/>
                <a:gd name="connsiteY1" fmla="*/ 0 h 286352"/>
                <a:gd name="connsiteX0" fmla="*/ 0 w 207962"/>
                <a:gd name="connsiteY0" fmla="*/ 275963 h 275963"/>
                <a:gd name="connsiteX1" fmla="*/ 207962 w 207962"/>
                <a:gd name="connsiteY1" fmla="*/ 0 h 275963"/>
                <a:gd name="connsiteX0" fmla="*/ 0 w 198437"/>
                <a:gd name="connsiteY0" fmla="*/ 268172 h 268172"/>
                <a:gd name="connsiteX1" fmla="*/ 198437 w 198437"/>
                <a:gd name="connsiteY1" fmla="*/ 0 h 268172"/>
                <a:gd name="connsiteX0" fmla="*/ 0 w 150812"/>
                <a:gd name="connsiteY0" fmla="*/ 209736 h 209736"/>
                <a:gd name="connsiteX1" fmla="*/ 150812 w 150812"/>
                <a:gd name="connsiteY1" fmla="*/ 0 h 209736"/>
                <a:gd name="connsiteX0" fmla="*/ 0 w 179387"/>
                <a:gd name="connsiteY0" fmla="*/ 221423 h 221423"/>
                <a:gd name="connsiteX1" fmla="*/ 179387 w 179387"/>
                <a:gd name="connsiteY1" fmla="*/ 0 h 221423"/>
              </a:gdLst>
              <a:ahLst/>
              <a:cxnLst>
                <a:cxn ang="0">
                  <a:pos x="connsiteX0" y="connsiteY0"/>
                </a:cxn>
                <a:cxn ang="0">
                  <a:pos x="connsiteX1" y="connsiteY1"/>
                </a:cxn>
              </a:cxnLst>
              <a:rect l="l" t="t" r="r" b="b"/>
              <a:pathLst>
                <a:path w="179387" h="221423">
                  <a:moveTo>
                    <a:pt x="0" y="221423"/>
                  </a:moveTo>
                  <a:lnTo>
                    <a:pt x="179387" y="0"/>
                  </a:lnTo>
                </a:path>
              </a:pathLst>
            </a:custGeom>
            <a:noFill/>
            <a:ln w="635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440" name="Picture 2"/>
            <p:cNvPicPr>
              <a:picLocks noChangeAspect="1" noChangeArrowheads="1"/>
            </p:cNvPicPr>
            <p:nvPr/>
          </p:nvPicPr>
          <p:blipFill>
            <a:blip r:embed="rId4"/>
            <a:stretch>
              <a:fillRect/>
            </a:stretch>
          </p:blipFill>
          <p:spPr>
            <a:xfrm rot="243416">
              <a:off x="4792622" y="5195574"/>
              <a:ext cx="145104" cy="67794"/>
            </a:xfrm>
            <a:prstGeom prst="rect">
              <a:avLst/>
            </a:prstGeom>
            <a:noFill/>
            <a:ln>
              <a:noFill/>
            </a:ln>
          </p:spPr>
        </p:pic>
        <p:pic>
          <p:nvPicPr>
            <p:cNvPr id="1441" name="Picture 2"/>
            <p:cNvPicPr>
              <a:picLocks noChangeAspect="1" noChangeArrowheads="1"/>
            </p:cNvPicPr>
            <p:nvPr/>
          </p:nvPicPr>
          <p:blipFill>
            <a:blip r:embed="rId5"/>
            <a:stretch>
              <a:fillRect/>
            </a:stretch>
          </p:blipFill>
          <p:spPr>
            <a:xfrm rot="21441694">
              <a:off x="6303927" y="4219299"/>
              <a:ext cx="61890" cy="482443"/>
            </a:xfrm>
            <a:prstGeom prst="rect">
              <a:avLst/>
            </a:prstGeom>
            <a:noFill/>
            <a:ln w="12700">
              <a:noFill/>
              <a:miter lim="800000"/>
              <a:headEnd/>
              <a:tailEnd/>
            </a:ln>
          </p:spPr>
        </p:pic>
      </p:grpSp>
      <p:sp>
        <p:nvSpPr>
          <p:cNvPr id="1442" name="フリーフォーム 8"/>
          <p:cNvSpPr/>
          <p:nvPr/>
        </p:nvSpPr>
        <p:spPr>
          <a:xfrm>
            <a:off x="7299325" y="4536513"/>
            <a:ext cx="283970" cy="45719"/>
          </a:xfrm>
          <a:custGeom>
            <a:avLst/>
            <a:gdLst>
              <a:gd name="connsiteX0" fmla="*/ 0 w 260350"/>
              <a:gd name="connsiteY0" fmla="*/ 0 h 41275"/>
              <a:gd name="connsiteX1" fmla="*/ 260350 w 260350"/>
              <a:gd name="connsiteY1" fmla="*/ 41275 h 41275"/>
            </a:gdLst>
            <a:ahLst/>
            <a:cxnLst>
              <a:cxn ang="0">
                <a:pos x="connsiteX0" y="connsiteY0"/>
              </a:cxn>
              <a:cxn ang="0">
                <a:pos x="connsiteX1" y="connsiteY1"/>
              </a:cxn>
            </a:cxnLst>
            <a:rect l="l" t="t" r="r" b="b"/>
            <a:pathLst>
              <a:path w="260350" h="41275">
                <a:moveTo>
                  <a:pt x="0" y="0"/>
                </a:moveTo>
                <a:lnTo>
                  <a:pt x="260350" y="41275"/>
                </a:lnTo>
              </a:path>
            </a:pathLst>
          </a:custGeom>
          <a:no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43" name="テキスト ボックス 9"/>
          <p:cNvSpPr txBox="1"/>
          <p:nvPr/>
        </p:nvSpPr>
        <p:spPr>
          <a:xfrm>
            <a:off x="403797" y="1053051"/>
            <a:ext cx="9125443" cy="1489309"/>
          </a:xfrm>
          <a:prstGeom prst="rect">
            <a:avLst/>
          </a:prstGeom>
          <a:no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○近隣の武庫川女子大学の学生と協働で駅舎デザイン案を作成</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rPr>
              <a:t>○同大学と阪神電気鉄道</a:t>
            </a:r>
            <a:r>
              <a:rPr kumimoji="0" lang="en-US" altLang="ja-JP" sz="1800" b="0" i="0" u="none" strike="noStrike" kern="0" cap="none" spc="0" normalizeH="0" baseline="0" noProof="0" dirty="0">
                <a:ln>
                  <a:noFill/>
                </a:ln>
                <a:solidFill>
                  <a:prstClr val="black"/>
                </a:solidFill>
                <a:effectLst/>
                <a:uLnTx/>
                <a:uFillTx/>
                <a:latin typeface="ＭＳ Ｐゴシック"/>
              </a:rPr>
              <a:t>(</a:t>
            </a:r>
            <a:r>
              <a:rPr kumimoji="0" lang="ja-JP" altLang="en-US" sz="1800" b="0" i="0" u="none" strike="noStrike" kern="0" cap="none" spc="0" normalizeH="0" baseline="0" noProof="0" dirty="0">
                <a:ln>
                  <a:noFill/>
                </a:ln>
                <a:solidFill>
                  <a:prstClr val="black"/>
                </a:solidFill>
                <a:effectLst/>
                <a:uLnTx/>
                <a:uFillTx/>
                <a:latin typeface="ＭＳ Ｐゴシック"/>
              </a:rPr>
              <a:t>株</a:t>
            </a:r>
            <a:r>
              <a:rPr kumimoji="0" lang="en-US" altLang="ja-JP" sz="1800" b="0" i="0" u="none" strike="noStrike" kern="0" cap="none" spc="0" normalizeH="0" baseline="0" noProof="0" dirty="0">
                <a:ln>
                  <a:noFill/>
                </a:ln>
                <a:solidFill>
                  <a:prstClr val="black"/>
                </a:solidFill>
                <a:effectLst/>
                <a:uLnTx/>
                <a:uFillTx/>
                <a:latin typeface="ＭＳ Ｐゴシック"/>
              </a:rPr>
              <a:t>)</a:t>
            </a:r>
            <a:r>
              <a:rPr kumimoji="0" lang="ja-JP" altLang="en-US" sz="1800" b="0" i="0" u="none" strike="noStrike" kern="0" cap="none" spc="0" normalizeH="0" baseline="0" noProof="0" dirty="0">
                <a:ln>
                  <a:noFill/>
                </a:ln>
                <a:solidFill>
                  <a:prstClr val="black"/>
                </a:solidFill>
                <a:effectLst/>
                <a:uLnTx/>
                <a:uFillTx/>
                <a:latin typeface="ＭＳ Ｐゴシック"/>
              </a:rPr>
              <a:t>が包括連携協定を締結し、高架下空間に“日本初”の本格的な</a:t>
            </a:r>
            <a:endParaRPr kumimoji="0" lang="en-US" altLang="ja-JP" sz="1800" b="0"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rPr>
              <a:t>　 大学施設が進出</a:t>
            </a:r>
            <a:endParaRPr kumimoji="0" lang="en-US" altLang="ja-JP" sz="1800" b="0"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rPr>
              <a:t>○地域住民や学生への学び場を提供すると共に、健康維持・増進ゾーンの整備など</a:t>
            </a:r>
            <a:endParaRPr kumimoji="0" lang="en-US" altLang="ja-JP" sz="1800" b="0"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ＭＳ Ｐゴシック"/>
              </a:rPr>
              <a:t>   </a:t>
            </a:r>
            <a:r>
              <a:rPr kumimoji="0" lang="ja-JP" altLang="en-US" sz="1800" b="0" i="0" u="none" strike="noStrike" kern="0" cap="none" spc="0" normalizeH="0" baseline="0" noProof="0" dirty="0">
                <a:ln>
                  <a:noFill/>
                </a:ln>
                <a:solidFill>
                  <a:prstClr val="black"/>
                </a:solidFill>
                <a:effectLst/>
                <a:uLnTx/>
                <a:uFillTx/>
                <a:latin typeface="ＭＳ Ｐゴシック"/>
              </a:rPr>
              <a:t>を通じ、多くの人々が集まる新たな活動拠点づくりの推進</a:t>
            </a:r>
            <a:endParaRPr kumimoji="0" lang="en-US" altLang="ja-JP" sz="1800" b="0" i="0" u="none" strike="noStrike" kern="0" cap="none" spc="0" normalizeH="0" baseline="0" noProof="0" dirty="0">
              <a:ln>
                <a:noFill/>
              </a:ln>
              <a:solidFill>
                <a:prstClr val="black"/>
              </a:solidFill>
              <a:effectLst/>
              <a:uLnTx/>
              <a:uFillTx/>
              <a:latin typeface="ＭＳ Ｐゴシック"/>
            </a:endParaRPr>
          </a:p>
        </p:txBody>
      </p:sp>
      <p:sp>
        <p:nvSpPr>
          <p:cNvPr id="1444" name="正方形/長方形 10"/>
          <p:cNvSpPr/>
          <p:nvPr/>
        </p:nvSpPr>
        <p:spPr>
          <a:xfrm>
            <a:off x="5457204" y="553077"/>
            <a:ext cx="4320332" cy="388965"/>
          </a:xfrm>
          <a:prstGeom prst="rect">
            <a:avLst/>
          </a:prstGeom>
          <a:noFill/>
          <a:ln w="25400" cap="flat" cmpd="sng" algn="ctr">
            <a:no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出典：兵庫県資料・阪神電気鉄道</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株</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・武庫川女子大学資料</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pic>
        <p:nvPicPr>
          <p:cNvPr id="1445" name="Picture 2"/>
          <p:cNvPicPr>
            <a:picLocks noChangeAspect="1" noChangeArrowheads="1"/>
          </p:cNvPicPr>
          <p:nvPr/>
        </p:nvPicPr>
        <p:blipFill>
          <a:blip r:embed="rId6"/>
          <a:stretch>
            <a:fillRect/>
          </a:stretch>
        </p:blipFill>
        <p:spPr>
          <a:xfrm>
            <a:off x="1985524" y="5908885"/>
            <a:ext cx="1018819" cy="861566"/>
          </a:xfrm>
          <a:prstGeom prst="rect">
            <a:avLst/>
          </a:prstGeom>
          <a:noFill/>
          <a:ln w="6350">
            <a:solidFill>
              <a:sysClr val="windowText" lastClr="000000"/>
            </a:solidFill>
            <a:miter lim="800000"/>
            <a:headEnd/>
            <a:tailEnd/>
          </a:ln>
        </p:spPr>
      </p:pic>
      <p:sp>
        <p:nvSpPr>
          <p:cNvPr id="1446" name="正方形/長方形 12"/>
          <p:cNvSpPr/>
          <p:nvPr/>
        </p:nvSpPr>
        <p:spPr>
          <a:xfrm>
            <a:off x="437704" y="6440208"/>
            <a:ext cx="1494343" cy="362302"/>
          </a:xfrm>
          <a:prstGeom prst="rect">
            <a:avLst/>
          </a:prstGeom>
          <a:noFill/>
          <a:ln w="12700">
            <a:noFill/>
          </a:ln>
        </p:spPr>
        <p:txBody>
          <a:bodyPr wrap="none" lIns="42239" tIns="42239" rIns="42239" bIns="42239" rtlCol="0">
            <a:spAutoFit/>
          </a:bodyPr>
          <a:lstStyle/>
          <a:p>
            <a:pPr eaLnBrk="1" hangingPunct="1">
              <a:defRPr/>
            </a:pPr>
            <a:r>
              <a:rPr lang="en-US" altLang="ja-JP" sz="900" dirty="0">
                <a:solidFill>
                  <a:prstClr val="black"/>
                </a:solidFill>
                <a:latin typeface="ＭＳ Ｐゴシック"/>
              </a:rPr>
              <a:t>【</a:t>
            </a:r>
            <a:r>
              <a:rPr lang="ja-JP" altLang="en-US" sz="900" dirty="0">
                <a:solidFill>
                  <a:prstClr val="black"/>
                </a:solidFill>
                <a:latin typeface="ＭＳ Ｐゴシック"/>
              </a:rPr>
              <a:t>デザインコンセプト</a:t>
            </a:r>
            <a:r>
              <a:rPr lang="en-US" altLang="ja-JP" sz="900" dirty="0">
                <a:solidFill>
                  <a:prstClr val="black"/>
                </a:solidFill>
                <a:latin typeface="ＭＳ Ｐゴシック"/>
              </a:rPr>
              <a:t>】</a:t>
            </a:r>
          </a:p>
          <a:p>
            <a:pPr eaLnBrk="1" hangingPunct="1">
              <a:defRPr/>
            </a:pPr>
            <a:r>
              <a:rPr lang="en-US" altLang="ja-JP" sz="900" dirty="0">
                <a:solidFill>
                  <a:prstClr val="black"/>
                </a:solidFill>
                <a:latin typeface="ＭＳ Ｐ明朝" panose="02020600040205080304" pitchFamily="18" charset="-128"/>
                <a:ea typeface="ＭＳ Ｐ明朝" panose="02020600040205080304" pitchFamily="18" charset="-128"/>
              </a:rPr>
              <a:t>『</a:t>
            </a:r>
            <a:r>
              <a:rPr lang="ja-JP" altLang="en-US" sz="900" dirty="0">
                <a:solidFill>
                  <a:prstClr val="black"/>
                </a:solidFill>
                <a:latin typeface="ＭＳ Ｐ明朝" panose="02020600040205080304" pitchFamily="18" charset="-128"/>
                <a:ea typeface="ＭＳ Ｐ明朝" panose="02020600040205080304" pitchFamily="18" charset="-128"/>
              </a:rPr>
              <a:t>鳴尾の沖を行き交う帆掛舟</a:t>
            </a:r>
            <a:r>
              <a:rPr lang="en-US" altLang="ja-JP" sz="900" dirty="0">
                <a:solidFill>
                  <a:prstClr val="black"/>
                </a:solidFill>
                <a:latin typeface="ＭＳ Ｐ明朝" panose="02020600040205080304" pitchFamily="18" charset="-128"/>
                <a:ea typeface="ＭＳ Ｐ明朝" panose="02020600040205080304" pitchFamily="18" charset="-128"/>
              </a:rPr>
              <a:t>』</a:t>
            </a:r>
            <a:endParaRPr lang="ja-JP" altLang="en-US" sz="900" dirty="0">
              <a:solidFill>
                <a:prstClr val="black"/>
              </a:solidFill>
              <a:latin typeface="ＭＳ Ｐ明朝" panose="02020600040205080304" pitchFamily="18" charset="-128"/>
              <a:ea typeface="ＭＳ Ｐ明朝" panose="02020600040205080304" pitchFamily="18" charset="-128"/>
            </a:endParaRPr>
          </a:p>
        </p:txBody>
      </p:sp>
      <p:pic>
        <p:nvPicPr>
          <p:cNvPr id="1447" name="図 1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265335" y="2963852"/>
            <a:ext cx="2520000" cy="1498668"/>
          </a:xfrm>
          <a:prstGeom prst="rect">
            <a:avLst/>
          </a:prstGeom>
          <a:ln w="3175">
            <a:solidFill>
              <a:sysClr val="windowText" lastClr="000000"/>
            </a:solidFill>
          </a:ln>
        </p:spPr>
      </p:pic>
      <p:sp>
        <p:nvSpPr>
          <p:cNvPr id="1448" name="正方形/長方形 14"/>
          <p:cNvSpPr/>
          <p:nvPr/>
        </p:nvSpPr>
        <p:spPr>
          <a:xfrm>
            <a:off x="672871" y="4288017"/>
            <a:ext cx="673261" cy="161583"/>
          </a:xfrm>
          <a:prstGeom prst="rect">
            <a:avLst/>
          </a:prstGeom>
          <a:solidFill>
            <a:sysClr val="window" lastClr="FFFFFF"/>
          </a:solidFill>
          <a:ln w="12700">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ＭＳ Ｐゴシック"/>
              </a:rPr>
              <a:t>駅舎の模型</a:t>
            </a:r>
          </a:p>
        </p:txBody>
      </p:sp>
      <p:sp>
        <p:nvSpPr>
          <p:cNvPr id="1449" name="テキスト ボックス 15"/>
          <p:cNvSpPr txBox="1"/>
          <p:nvPr/>
        </p:nvSpPr>
        <p:spPr>
          <a:xfrm>
            <a:off x="1892301" y="2936383"/>
            <a:ext cx="118070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FFFF00"/>
                </a:solidFill>
                <a:effectLst/>
                <a:uLnTx/>
                <a:uFillTx/>
              </a:rPr>
              <a:t>協議の様子</a:t>
            </a:r>
            <a:endParaRPr kumimoji="0" lang="en-US" altLang="ja-JP" sz="1200" b="1" i="0" u="none" strike="noStrike" kern="0" cap="none" spc="0" normalizeH="0" baseline="0" noProof="0" dirty="0">
              <a:ln>
                <a:noFill/>
              </a:ln>
              <a:solidFill>
                <a:srgbClr val="FFFF00"/>
              </a:solidFill>
              <a:effectLst/>
              <a:uLnTx/>
              <a:uFillTx/>
            </a:endParaRPr>
          </a:p>
        </p:txBody>
      </p:sp>
      <p:sp>
        <p:nvSpPr>
          <p:cNvPr id="1450" name="テキスト ボックス 16"/>
          <p:cNvSpPr txBox="1"/>
          <p:nvPr/>
        </p:nvSpPr>
        <p:spPr>
          <a:xfrm>
            <a:off x="1792247" y="4618863"/>
            <a:ext cx="988325" cy="173428"/>
          </a:xfrm>
          <a:prstGeom prst="rect">
            <a:avLst/>
          </a:prstGeom>
          <a:solidFill>
            <a:sysClr val="window" lastClr="FFFFFF"/>
          </a:solidFill>
          <a:ln w="6350">
            <a:solidFill>
              <a:sysClr val="windowText" lastClr="000000"/>
            </a:solidFil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完成した</a:t>
            </a:r>
            <a:r>
              <a:rPr kumimoji="0" lang="ja-JP" altLang="en-US" sz="1050" b="1" i="0" u="none" strike="noStrike" kern="0" cap="none" spc="0" normalizeH="0" baseline="0" noProof="0" dirty="0">
                <a:ln>
                  <a:noFill/>
                </a:ln>
                <a:solidFill>
                  <a:srgbClr val="FF0000"/>
                </a:solidFill>
                <a:effectLst/>
                <a:uLnTx/>
                <a:uFillTx/>
              </a:rPr>
              <a:t>鳴尾駅</a:t>
            </a:r>
            <a:endParaRPr kumimoji="0" lang="en-US" altLang="ja-JP" sz="1050" b="1" i="0" u="none" strike="noStrike" kern="0" cap="none" spc="0" normalizeH="0" baseline="0" noProof="0" dirty="0">
              <a:ln>
                <a:noFill/>
              </a:ln>
              <a:solidFill>
                <a:srgbClr val="FF0000"/>
              </a:solidFill>
              <a:effectLst/>
              <a:uLnTx/>
              <a:uFillTx/>
            </a:endParaRPr>
          </a:p>
        </p:txBody>
      </p:sp>
      <p:sp>
        <p:nvSpPr>
          <p:cNvPr id="1451" name="左カーブ矢印 17"/>
          <p:cNvSpPr/>
          <p:nvPr/>
        </p:nvSpPr>
        <p:spPr>
          <a:xfrm>
            <a:off x="1591100" y="4386906"/>
            <a:ext cx="193229" cy="345344"/>
          </a:xfrm>
          <a:prstGeom prst="curvedLeftArrow">
            <a:avLst/>
          </a:prstGeom>
          <a:solidFill>
            <a:srgbClr val="FFFF00"/>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1452" name="テキスト ボックス 18"/>
          <p:cNvSpPr txBox="1"/>
          <p:nvPr/>
        </p:nvSpPr>
        <p:spPr>
          <a:xfrm>
            <a:off x="4338180" y="2543892"/>
            <a:ext cx="5439356" cy="400110"/>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FF0000"/>
                </a:solidFill>
                <a:effectLst/>
                <a:uLnTx/>
                <a:uFillTx/>
                <a:latin typeface="HG創英角ﾎﾟｯﾌﾟ体" panose="040B0A09000000000000" pitchFamily="49" charset="-128"/>
                <a:ea typeface="HG創英角ﾎﾟｯﾌﾟ体" panose="040B0A09000000000000" pitchFamily="49" charset="-128"/>
              </a:rPr>
              <a:t>武庫女ステーションキャンパス</a:t>
            </a:r>
            <a:r>
              <a:rPr kumimoji="0" lang="ja-JP" altLang="en-US" sz="1800" b="1" i="0" u="none" strike="noStrike" kern="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rPr>
              <a:t>を</a:t>
            </a:r>
            <a:r>
              <a:rPr kumimoji="0" lang="ja-JP" altLang="en-US" sz="2000" b="1" i="0" u="none" strike="noStrike" kern="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rPr>
              <a:t>新たに設置</a:t>
            </a:r>
          </a:p>
        </p:txBody>
      </p:sp>
      <p:sp>
        <p:nvSpPr>
          <p:cNvPr id="1453" name="円/楕円 34"/>
          <p:cNvSpPr/>
          <p:nvPr/>
        </p:nvSpPr>
        <p:spPr>
          <a:xfrm rot="21057531">
            <a:off x="5949069" y="4656828"/>
            <a:ext cx="3182937" cy="2135750"/>
          </a:xfrm>
          <a:prstGeom prst="ellipse">
            <a:avLst/>
          </a:prstGeom>
          <a:noFill/>
          <a:ln w="25400" cap="flat" cmpd="sng" algn="ctr">
            <a:solidFill>
              <a:srgbClr val="FF5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54" name="Text Box 137"/>
          <p:cNvSpPr txBox="1">
            <a:spLocks noChangeArrowheads="1"/>
          </p:cNvSpPr>
          <p:nvPr/>
        </p:nvSpPr>
        <p:spPr>
          <a:xfrm>
            <a:off x="7494686" y="6560777"/>
            <a:ext cx="756954"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中央キャンパス</a:t>
            </a:r>
          </a:p>
        </p:txBody>
      </p:sp>
      <p:sp>
        <p:nvSpPr>
          <p:cNvPr id="1455" name="Text Box 137"/>
          <p:cNvSpPr txBox="1">
            <a:spLocks noChangeArrowheads="1"/>
          </p:cNvSpPr>
          <p:nvPr/>
        </p:nvSpPr>
        <p:spPr>
          <a:xfrm>
            <a:off x="6050212" y="5307148"/>
            <a:ext cx="598256"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学校教育館</a:t>
            </a:r>
          </a:p>
        </p:txBody>
      </p:sp>
      <p:sp>
        <p:nvSpPr>
          <p:cNvPr id="1456" name="Text Box 137"/>
          <p:cNvSpPr txBox="1">
            <a:spLocks noChangeArrowheads="1"/>
          </p:cNvSpPr>
          <p:nvPr/>
        </p:nvSpPr>
        <p:spPr>
          <a:xfrm>
            <a:off x="6985039" y="4878156"/>
            <a:ext cx="598256"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看護科学館</a:t>
            </a:r>
          </a:p>
        </p:txBody>
      </p:sp>
      <p:sp>
        <p:nvSpPr>
          <p:cNvPr id="1457" name="Text Box 137"/>
          <p:cNvSpPr txBox="1">
            <a:spLocks noChangeArrowheads="1"/>
          </p:cNvSpPr>
          <p:nvPr/>
        </p:nvSpPr>
        <p:spPr>
          <a:xfrm>
            <a:off x="7310080" y="5280268"/>
            <a:ext cx="803440"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総合心理科学館</a:t>
            </a:r>
          </a:p>
        </p:txBody>
      </p:sp>
      <p:sp>
        <p:nvSpPr>
          <p:cNvPr id="1458" name="円/楕円 42"/>
          <p:cNvSpPr/>
          <p:nvPr/>
        </p:nvSpPr>
        <p:spPr>
          <a:xfrm>
            <a:off x="3172203" y="6026872"/>
            <a:ext cx="2757734" cy="432823"/>
          </a:xfrm>
          <a:prstGeom prst="ellipse">
            <a:avLst/>
          </a:prstGeom>
          <a:solidFill>
            <a:srgbClr val="00B05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00"/>
              </a:solidFill>
              <a:effectLst/>
              <a:uLnTx/>
              <a:uFillTx/>
              <a:latin typeface="Arial"/>
              <a:ea typeface="ＭＳ Ｐゴシック"/>
              <a:cs typeface="+mn-cs"/>
            </a:endParaRPr>
          </a:p>
        </p:txBody>
      </p:sp>
      <p:sp>
        <p:nvSpPr>
          <p:cNvPr id="1459" name="フリーフォーム 25"/>
          <p:cNvSpPr/>
          <p:nvPr/>
        </p:nvSpPr>
        <p:spPr>
          <a:xfrm flipH="1" flipV="1">
            <a:off x="3311742" y="5385545"/>
            <a:ext cx="57081" cy="288016"/>
          </a:xfrm>
          <a:custGeom>
            <a:avLst/>
            <a:gdLst>
              <a:gd name="connsiteX0" fmla="*/ 0 w 238125"/>
              <a:gd name="connsiteY0" fmla="*/ 0 h 4763"/>
              <a:gd name="connsiteX1" fmla="*/ 238125 w 238125"/>
              <a:gd name="connsiteY1" fmla="*/ 4763 h 4763"/>
              <a:gd name="connsiteX0" fmla="*/ 0 w 15067"/>
              <a:gd name="connsiteY0" fmla="*/ 0 h 676597"/>
              <a:gd name="connsiteX1" fmla="*/ 15067 w 15067"/>
              <a:gd name="connsiteY1" fmla="*/ 676597 h 676597"/>
              <a:gd name="connsiteX0" fmla="*/ 0 w 12400"/>
              <a:gd name="connsiteY0" fmla="*/ 0 h 649933"/>
              <a:gd name="connsiteX1" fmla="*/ 12400 w 12400"/>
              <a:gd name="connsiteY1" fmla="*/ 649933 h 649933"/>
              <a:gd name="connsiteX0" fmla="*/ 0 w 12400"/>
              <a:gd name="connsiteY0" fmla="*/ 0 h 649933"/>
              <a:gd name="connsiteX1" fmla="*/ 12400 w 12400"/>
              <a:gd name="connsiteY1" fmla="*/ 649933 h 649933"/>
              <a:gd name="connsiteX0" fmla="*/ 0 w 11333"/>
              <a:gd name="connsiteY0" fmla="*/ 0 h 703261"/>
              <a:gd name="connsiteX1" fmla="*/ 11333 w 11333"/>
              <a:gd name="connsiteY1" fmla="*/ 703261 h 703261"/>
            </a:gdLst>
            <a:ahLst/>
            <a:cxnLst>
              <a:cxn ang="0">
                <a:pos x="connsiteX0" y="connsiteY0"/>
              </a:cxn>
              <a:cxn ang="0">
                <a:pos x="connsiteX1" y="connsiteY1"/>
              </a:cxn>
            </a:cxnLst>
            <a:rect l="l" t="t" r="r" b="b"/>
            <a:pathLst>
              <a:path w="11333" h="703261">
                <a:moveTo>
                  <a:pt x="0" y="0"/>
                </a:moveTo>
                <a:lnTo>
                  <a:pt x="11333" y="703261"/>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0" name="テキスト ボックス 26"/>
          <p:cNvSpPr txBox="1"/>
          <p:nvPr/>
        </p:nvSpPr>
        <p:spPr>
          <a:xfrm>
            <a:off x="3159751" y="6073560"/>
            <a:ext cx="280831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FFF00"/>
                </a:solidFill>
                <a:effectLst/>
                <a:uLnTx/>
                <a:uFillTx/>
              </a:rPr>
              <a:t>大学・地域・企業を繋げる</a:t>
            </a:r>
          </a:p>
        </p:txBody>
      </p:sp>
      <p:sp>
        <p:nvSpPr>
          <p:cNvPr id="1461" name="テキスト ボックス 27"/>
          <p:cNvSpPr txBox="1"/>
          <p:nvPr/>
        </p:nvSpPr>
        <p:spPr>
          <a:xfrm>
            <a:off x="438721" y="2607295"/>
            <a:ext cx="1776068" cy="307777"/>
          </a:xfrm>
          <a:prstGeom prst="rect">
            <a:avLst/>
          </a:prstGeom>
          <a:solidFill>
            <a:srgbClr val="F79646">
              <a:lumMod val="20000"/>
              <a:lumOff val="80000"/>
            </a:srgbClr>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駅舎デザインの作成</a:t>
            </a:r>
          </a:p>
        </p:txBody>
      </p:sp>
      <p:sp>
        <p:nvSpPr>
          <p:cNvPr id="1462" name="テキスト ボックス 28"/>
          <p:cNvSpPr txBox="1"/>
          <p:nvPr/>
        </p:nvSpPr>
        <p:spPr>
          <a:xfrm>
            <a:off x="364312" y="592113"/>
            <a:ext cx="8555478" cy="461665"/>
          </a:xfrm>
          <a:prstGeom prst="rect">
            <a:avLst/>
          </a:prstGeom>
          <a:noFill/>
        </p:spPr>
        <p:txBody>
          <a:bodyPr wrap="square" rtlCol="0">
            <a:spAutoFit/>
          </a:bodyPr>
          <a:lstStyle/>
          <a:p>
            <a:pPr eaLnBrk="1" hangingPunct="1">
              <a:defRPr/>
            </a:pP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地元大学と連携した「</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地域</a:t>
            </a: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と</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共生</a:t>
            </a: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する</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まちづくり</a:t>
            </a: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a:t>
            </a:r>
          </a:p>
        </p:txBody>
      </p:sp>
      <p:sp>
        <p:nvSpPr>
          <p:cNvPr id="1463" name="正方形/長方形 29"/>
          <p:cNvSpPr/>
          <p:nvPr/>
        </p:nvSpPr>
        <p:spPr>
          <a:xfrm>
            <a:off x="441896" y="1033694"/>
            <a:ext cx="9007410" cy="1536055"/>
          </a:xfrm>
          <a:prstGeom prst="rect">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4" name="テキスト ボックス 30"/>
          <p:cNvSpPr txBox="1"/>
          <p:nvPr/>
        </p:nvSpPr>
        <p:spPr>
          <a:xfrm rot="20796898">
            <a:off x="5057976" y="4852220"/>
            <a:ext cx="697628" cy="215444"/>
          </a:xfrm>
          <a:prstGeom prst="rect">
            <a:avLst/>
          </a:prstGeom>
          <a:solidFill>
            <a:sysClr val="window" lastClr="FFFFFF"/>
          </a:solidFill>
          <a:ln>
            <a:solidFill>
              <a:sysClr val="windowText" lastClr="000000"/>
            </a:solidFill>
            <a:beve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rPr>
              <a:t>駅前駐輪場</a:t>
            </a:r>
          </a:p>
        </p:txBody>
      </p:sp>
      <p:sp>
        <p:nvSpPr>
          <p:cNvPr id="1465" name="角丸四角形 31"/>
          <p:cNvSpPr/>
          <p:nvPr/>
        </p:nvSpPr>
        <p:spPr>
          <a:xfrm>
            <a:off x="7540536" y="4528903"/>
            <a:ext cx="1079140" cy="241744"/>
          </a:xfrm>
          <a:prstGeom prst="roundRect">
            <a:avLst/>
          </a:prstGeom>
          <a:solidFill>
            <a:sysClr val="window" lastClr="FFFFFF"/>
          </a:solidFill>
          <a:ln w="25400" cap="flat" cmpd="sng" algn="ctr">
            <a:solidFill>
              <a:srgbClr val="FF99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6" name="Text Box 137"/>
          <p:cNvSpPr txBox="1">
            <a:spLocks noChangeArrowheads="1"/>
          </p:cNvSpPr>
          <p:nvPr/>
        </p:nvSpPr>
        <p:spPr>
          <a:xfrm>
            <a:off x="3131699" y="5670386"/>
            <a:ext cx="558411" cy="276999"/>
          </a:xfrm>
          <a:prstGeom prst="rect">
            <a:avLst/>
          </a:prstGeom>
          <a:solidFill>
            <a:sysClr val="window" lastClr="FFFFFF"/>
          </a:solidFill>
          <a:ln w="12700">
            <a:solidFill>
              <a:srgbClr val="F79646">
                <a:lumMod val="75000"/>
              </a:srgbClr>
            </a:solid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rPr>
              <a:t>鳴尾駅</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rPr>
              <a:t>（改札）</a:t>
            </a:r>
          </a:p>
        </p:txBody>
      </p:sp>
      <p:sp>
        <p:nvSpPr>
          <p:cNvPr id="1467" name="フリーフォーム 33"/>
          <p:cNvSpPr/>
          <p:nvPr/>
        </p:nvSpPr>
        <p:spPr>
          <a:xfrm>
            <a:off x="5095875" y="547313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8" name="フリーフォーム 34"/>
          <p:cNvSpPr/>
          <p:nvPr/>
        </p:nvSpPr>
        <p:spPr>
          <a:xfrm>
            <a:off x="5026820" y="5475519"/>
            <a:ext cx="109537" cy="0"/>
          </a:xfrm>
          <a:custGeom>
            <a:avLst/>
            <a:gdLst>
              <a:gd name="connsiteX0" fmla="*/ 0 w 109537"/>
              <a:gd name="connsiteY0" fmla="*/ 0 h 0"/>
              <a:gd name="connsiteX1" fmla="*/ 109537 w 109537"/>
              <a:gd name="connsiteY1" fmla="*/ 0 h 0"/>
            </a:gdLst>
            <a:ahLst/>
            <a:cxnLst>
              <a:cxn ang="0">
                <a:pos x="connsiteX0" y="connsiteY0"/>
              </a:cxn>
              <a:cxn ang="0">
                <a:pos x="connsiteX1" y="connsiteY1"/>
              </a:cxn>
            </a:cxnLst>
            <a:rect l="l" t="t" r="r" b="b"/>
            <a:pathLst>
              <a:path w="109537">
                <a:moveTo>
                  <a:pt x="0" y="0"/>
                </a:moveTo>
                <a:lnTo>
                  <a:pt x="109537" y="0"/>
                </a:lnTo>
              </a:path>
            </a:pathLst>
          </a:custGeom>
          <a:noFill/>
          <a:ln w="12700" cap="flat" cmpd="sng" algn="ctr">
            <a:solidFill>
              <a:sysClr val="windowText" lastClr="000000">
                <a:lumMod val="75000"/>
                <a:lumOff val="2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9" name="テキスト ボックス 35"/>
          <p:cNvSpPr txBox="1"/>
          <p:nvPr/>
        </p:nvSpPr>
        <p:spPr>
          <a:xfrm>
            <a:off x="3104086" y="2608378"/>
            <a:ext cx="1102798" cy="307777"/>
          </a:xfrm>
          <a:prstGeom prst="rect">
            <a:avLst/>
          </a:prstGeom>
          <a:solidFill>
            <a:srgbClr val="F79646">
              <a:lumMod val="20000"/>
              <a:lumOff val="80000"/>
            </a:srgbClr>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高架下利用</a:t>
            </a:r>
          </a:p>
        </p:txBody>
      </p:sp>
      <p:sp>
        <p:nvSpPr>
          <p:cNvPr id="1470" name="テキスト ボックス 36"/>
          <p:cNvSpPr txBox="1"/>
          <p:nvPr/>
        </p:nvSpPr>
        <p:spPr>
          <a:xfrm>
            <a:off x="7516490" y="4519114"/>
            <a:ext cx="1127232" cy="253916"/>
          </a:xfrm>
          <a:prstGeom prst="rect">
            <a:avLst/>
          </a:prstGeom>
          <a:noFill/>
          <a:ln>
            <a:noFill/>
            <a:bevel/>
          </a:ln>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rPr>
              <a:t>武庫川女子大学</a:t>
            </a:r>
          </a:p>
        </p:txBody>
      </p:sp>
      <p:sp>
        <p:nvSpPr>
          <p:cNvPr id="1471" name="フリーフォーム 37"/>
          <p:cNvSpPr/>
          <p:nvPr/>
        </p:nvSpPr>
        <p:spPr>
          <a:xfrm>
            <a:off x="3619500" y="5058801"/>
            <a:ext cx="933450" cy="423863"/>
          </a:xfrm>
          <a:custGeom>
            <a:avLst/>
            <a:gdLst>
              <a:gd name="connsiteX0" fmla="*/ 0 w 933450"/>
              <a:gd name="connsiteY0" fmla="*/ 104775 h 423863"/>
              <a:gd name="connsiteX1" fmla="*/ 38100 w 933450"/>
              <a:gd name="connsiteY1" fmla="*/ 423863 h 423863"/>
              <a:gd name="connsiteX2" fmla="*/ 295275 w 933450"/>
              <a:gd name="connsiteY2" fmla="*/ 385763 h 423863"/>
              <a:gd name="connsiteX3" fmla="*/ 457200 w 933450"/>
              <a:gd name="connsiteY3" fmla="*/ 309563 h 423863"/>
              <a:gd name="connsiteX4" fmla="*/ 900113 w 933450"/>
              <a:gd name="connsiteY4" fmla="*/ 238125 h 423863"/>
              <a:gd name="connsiteX5" fmla="*/ 933450 w 933450"/>
              <a:gd name="connsiteY5" fmla="*/ 209550 h 423863"/>
              <a:gd name="connsiteX6" fmla="*/ 895350 w 933450"/>
              <a:gd name="connsiteY6" fmla="*/ 19050 h 423863"/>
              <a:gd name="connsiteX7" fmla="*/ 866775 w 933450"/>
              <a:gd name="connsiteY7" fmla="*/ 0 h 423863"/>
              <a:gd name="connsiteX8" fmla="*/ 0 w 933450"/>
              <a:gd name="connsiteY8" fmla="*/ 104775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423863">
                <a:moveTo>
                  <a:pt x="0" y="104775"/>
                </a:moveTo>
                <a:lnTo>
                  <a:pt x="38100" y="423863"/>
                </a:lnTo>
                <a:lnTo>
                  <a:pt x="295275" y="385763"/>
                </a:lnTo>
                <a:lnTo>
                  <a:pt x="457200" y="309563"/>
                </a:lnTo>
                <a:lnTo>
                  <a:pt x="900113" y="238125"/>
                </a:lnTo>
                <a:lnTo>
                  <a:pt x="933450" y="209550"/>
                </a:lnTo>
                <a:lnTo>
                  <a:pt x="895350" y="19050"/>
                </a:lnTo>
                <a:lnTo>
                  <a:pt x="866775" y="0"/>
                </a:lnTo>
                <a:lnTo>
                  <a:pt x="0" y="104775"/>
                </a:lnTo>
                <a:close/>
              </a:path>
            </a:pathLst>
          </a:custGeom>
          <a:noFill/>
          <a:ln w="381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2" name="フリーフォーム 38"/>
          <p:cNvSpPr/>
          <p:nvPr/>
        </p:nvSpPr>
        <p:spPr>
          <a:xfrm>
            <a:off x="4234348" y="4683872"/>
            <a:ext cx="119503" cy="410441"/>
          </a:xfrm>
          <a:custGeom>
            <a:avLst/>
            <a:gdLst>
              <a:gd name="connsiteX0" fmla="*/ 0 w 38100"/>
              <a:gd name="connsiteY0" fmla="*/ 0 h 1181100"/>
              <a:gd name="connsiteX1" fmla="*/ 38100 w 38100"/>
              <a:gd name="connsiteY1" fmla="*/ 1181100 h 1181100"/>
              <a:gd name="connsiteX0" fmla="*/ 0 w 40059"/>
              <a:gd name="connsiteY0" fmla="*/ 0 h 1134661"/>
              <a:gd name="connsiteX1" fmla="*/ 40059 w 40059"/>
              <a:gd name="connsiteY1" fmla="*/ 1134661 h 1134661"/>
              <a:gd name="connsiteX0" fmla="*/ 0 w 41803"/>
              <a:gd name="connsiteY0" fmla="*/ 0 h 1199573"/>
              <a:gd name="connsiteX1" fmla="*/ 41803 w 41803"/>
              <a:gd name="connsiteY1" fmla="*/ 1199573 h 1199573"/>
            </a:gdLst>
            <a:ahLst/>
            <a:cxnLst>
              <a:cxn ang="0">
                <a:pos x="connsiteX0" y="connsiteY0"/>
              </a:cxn>
              <a:cxn ang="0">
                <a:pos x="connsiteX1" y="connsiteY1"/>
              </a:cxn>
            </a:cxnLst>
            <a:rect l="l" t="t" r="r" b="b"/>
            <a:pathLst>
              <a:path w="41803" h="1199573">
                <a:moveTo>
                  <a:pt x="0" y="0"/>
                </a:moveTo>
                <a:lnTo>
                  <a:pt x="41803" y="1199573"/>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3" name="フリーフォーム 39"/>
          <p:cNvSpPr/>
          <p:nvPr/>
        </p:nvSpPr>
        <p:spPr>
          <a:xfrm flipH="1">
            <a:off x="4520951" y="4027672"/>
            <a:ext cx="1408985" cy="1097224"/>
          </a:xfrm>
          <a:custGeom>
            <a:avLst/>
            <a:gdLst>
              <a:gd name="connsiteX0" fmla="*/ 0 w 38100"/>
              <a:gd name="connsiteY0" fmla="*/ 0 h 1181100"/>
              <a:gd name="connsiteX1" fmla="*/ 38100 w 38100"/>
              <a:gd name="connsiteY1" fmla="*/ 1181100 h 1181100"/>
              <a:gd name="connsiteX0" fmla="*/ 0 w 40059"/>
              <a:gd name="connsiteY0" fmla="*/ 0 h 1134661"/>
              <a:gd name="connsiteX1" fmla="*/ 40059 w 40059"/>
              <a:gd name="connsiteY1" fmla="*/ 1134661 h 1134661"/>
              <a:gd name="connsiteX0" fmla="*/ 0 w 33936"/>
              <a:gd name="connsiteY0" fmla="*/ 0 h 1112596"/>
              <a:gd name="connsiteX1" fmla="*/ 33936 w 33936"/>
              <a:gd name="connsiteY1" fmla="*/ 1112596 h 1112596"/>
              <a:gd name="connsiteX0" fmla="*/ 0 w 32164"/>
              <a:gd name="connsiteY0" fmla="*/ 0 h 1076360"/>
              <a:gd name="connsiteX1" fmla="*/ 32164 w 32164"/>
              <a:gd name="connsiteY1" fmla="*/ 1076360 h 1076360"/>
              <a:gd name="connsiteX0" fmla="*/ 0 w 32164"/>
              <a:gd name="connsiteY0" fmla="*/ 0 h 1112562"/>
              <a:gd name="connsiteX1" fmla="*/ 32164 w 32164"/>
              <a:gd name="connsiteY1" fmla="*/ 1112562 h 1112562"/>
            </a:gdLst>
            <a:ahLst/>
            <a:cxnLst>
              <a:cxn ang="0">
                <a:pos x="connsiteX0" y="connsiteY0"/>
              </a:cxn>
              <a:cxn ang="0">
                <a:pos x="connsiteX1" y="connsiteY1"/>
              </a:cxn>
            </a:cxnLst>
            <a:rect l="l" t="t" r="r" b="b"/>
            <a:pathLst>
              <a:path w="32164" h="1112562">
                <a:moveTo>
                  <a:pt x="0" y="0"/>
                </a:moveTo>
                <a:cubicBezTo>
                  <a:pt x="11312" y="370865"/>
                  <a:pt x="20852" y="741697"/>
                  <a:pt x="32164" y="1112562"/>
                </a:cubicBez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4" name="フリーフォーム 40"/>
          <p:cNvSpPr/>
          <p:nvPr/>
        </p:nvSpPr>
        <p:spPr>
          <a:xfrm>
            <a:off x="7048501" y="4087250"/>
            <a:ext cx="804863" cy="395288"/>
          </a:xfrm>
          <a:custGeom>
            <a:avLst/>
            <a:gdLst>
              <a:gd name="connsiteX0" fmla="*/ 19050 w 809625"/>
              <a:gd name="connsiteY0" fmla="*/ 247650 h 395288"/>
              <a:gd name="connsiteX1" fmla="*/ 762000 w 809625"/>
              <a:gd name="connsiteY1" fmla="*/ 0 h 395288"/>
              <a:gd name="connsiteX2" fmla="*/ 809625 w 809625"/>
              <a:gd name="connsiteY2" fmla="*/ 152400 h 395288"/>
              <a:gd name="connsiteX3" fmla="*/ 57150 w 809625"/>
              <a:gd name="connsiteY3" fmla="*/ 395288 h 395288"/>
              <a:gd name="connsiteX4" fmla="*/ 0 w 809625"/>
              <a:gd name="connsiteY4" fmla="*/ 381000 h 395288"/>
              <a:gd name="connsiteX5" fmla="*/ 19050 w 809625"/>
              <a:gd name="connsiteY5" fmla="*/ 247650 h 395288"/>
              <a:gd name="connsiteX0" fmla="*/ 14288 w 804863"/>
              <a:gd name="connsiteY0" fmla="*/ 247650 h 395288"/>
              <a:gd name="connsiteX1" fmla="*/ 757238 w 804863"/>
              <a:gd name="connsiteY1" fmla="*/ 0 h 395288"/>
              <a:gd name="connsiteX2" fmla="*/ 804863 w 804863"/>
              <a:gd name="connsiteY2" fmla="*/ 152400 h 395288"/>
              <a:gd name="connsiteX3" fmla="*/ 52388 w 804863"/>
              <a:gd name="connsiteY3" fmla="*/ 395288 h 395288"/>
              <a:gd name="connsiteX4" fmla="*/ 0 w 804863"/>
              <a:gd name="connsiteY4" fmla="*/ 369093 h 395288"/>
              <a:gd name="connsiteX5" fmla="*/ 14288 w 804863"/>
              <a:gd name="connsiteY5" fmla="*/ 24765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863" h="395288">
                <a:moveTo>
                  <a:pt x="14288" y="247650"/>
                </a:moveTo>
                <a:lnTo>
                  <a:pt x="757238" y="0"/>
                </a:lnTo>
                <a:lnTo>
                  <a:pt x="804863" y="152400"/>
                </a:lnTo>
                <a:lnTo>
                  <a:pt x="52388" y="395288"/>
                </a:lnTo>
                <a:lnTo>
                  <a:pt x="0" y="369093"/>
                </a:lnTo>
                <a:lnTo>
                  <a:pt x="14288" y="247650"/>
                </a:lnTo>
                <a:close/>
              </a:path>
            </a:pathLst>
          </a:custGeom>
          <a:noFill/>
          <a:ln w="381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5" name="フリーフォーム 41"/>
          <p:cNvSpPr/>
          <p:nvPr/>
        </p:nvSpPr>
        <p:spPr>
          <a:xfrm flipH="1">
            <a:off x="7578499" y="3825555"/>
            <a:ext cx="106468" cy="339778"/>
          </a:xfrm>
          <a:custGeom>
            <a:avLst/>
            <a:gdLst>
              <a:gd name="connsiteX0" fmla="*/ 0 w 38100"/>
              <a:gd name="connsiteY0" fmla="*/ 0 h 1181100"/>
              <a:gd name="connsiteX1" fmla="*/ 38100 w 38100"/>
              <a:gd name="connsiteY1" fmla="*/ 1181100 h 1181100"/>
              <a:gd name="connsiteX0" fmla="*/ 0 w 14410"/>
              <a:gd name="connsiteY0" fmla="*/ 0 h 1212365"/>
              <a:gd name="connsiteX1" fmla="*/ 14410 w 14410"/>
              <a:gd name="connsiteY1" fmla="*/ 1212365 h 1212365"/>
              <a:gd name="connsiteX0" fmla="*/ 24086 w 24086"/>
              <a:gd name="connsiteY0" fmla="*/ 0 h 1188916"/>
              <a:gd name="connsiteX1" fmla="*/ 0 w 24086"/>
              <a:gd name="connsiteY1" fmla="*/ 1188916 h 1188916"/>
              <a:gd name="connsiteX0" fmla="*/ 16117 w 16117"/>
              <a:gd name="connsiteY0" fmla="*/ 0 h 1170632"/>
              <a:gd name="connsiteX1" fmla="*/ 0 w 16117"/>
              <a:gd name="connsiteY1" fmla="*/ 1170632 h 1170632"/>
              <a:gd name="connsiteX0" fmla="*/ 19105 w 19105"/>
              <a:gd name="connsiteY0" fmla="*/ 0 h 1198058"/>
              <a:gd name="connsiteX1" fmla="*/ 0 w 19105"/>
              <a:gd name="connsiteY1" fmla="*/ 1198058 h 1198058"/>
              <a:gd name="connsiteX0" fmla="*/ 24915 w 24915"/>
              <a:gd name="connsiteY0" fmla="*/ 0 h 1182821"/>
              <a:gd name="connsiteX1" fmla="*/ 0 w 24915"/>
              <a:gd name="connsiteY1" fmla="*/ 1182821 h 1182821"/>
              <a:gd name="connsiteX0" fmla="*/ 5824 w 5824"/>
              <a:gd name="connsiteY0" fmla="*/ 0 h 367664"/>
              <a:gd name="connsiteX1" fmla="*/ 0 w 5824"/>
              <a:gd name="connsiteY1" fmla="*/ 367664 h 367664"/>
              <a:gd name="connsiteX0" fmla="*/ 14276 w 14276"/>
              <a:gd name="connsiteY0" fmla="*/ 0 h 11243"/>
              <a:gd name="connsiteX1" fmla="*/ 0 w 14276"/>
              <a:gd name="connsiteY1" fmla="*/ 11243 h 11243"/>
              <a:gd name="connsiteX0" fmla="*/ 14276 w 14276"/>
              <a:gd name="connsiteY0" fmla="*/ 0 h 9793"/>
              <a:gd name="connsiteX1" fmla="*/ 0 w 14276"/>
              <a:gd name="connsiteY1" fmla="*/ 9793 h 9793"/>
              <a:gd name="connsiteX0" fmla="*/ 10000 w 10000"/>
              <a:gd name="connsiteY0" fmla="*/ 0 h 10000"/>
              <a:gd name="connsiteX1" fmla="*/ 0 w 10000"/>
              <a:gd name="connsiteY1" fmla="*/ 10000 h 10000"/>
              <a:gd name="connsiteX0" fmla="*/ 10998 w 10998"/>
              <a:gd name="connsiteY0" fmla="*/ 0 h 9894"/>
              <a:gd name="connsiteX1" fmla="*/ 0 w 10998"/>
              <a:gd name="connsiteY1" fmla="*/ 9894 h 9894"/>
              <a:gd name="connsiteX0" fmla="*/ 11816 w 11816"/>
              <a:gd name="connsiteY0" fmla="*/ 0 h 11283"/>
              <a:gd name="connsiteX1" fmla="*/ 0 w 11816"/>
              <a:gd name="connsiteY1" fmla="*/ 11283 h 11283"/>
              <a:gd name="connsiteX0" fmla="*/ 15220 w 15220"/>
              <a:gd name="connsiteY0" fmla="*/ 0 h 11443"/>
              <a:gd name="connsiteX1" fmla="*/ 0 w 15220"/>
              <a:gd name="connsiteY1" fmla="*/ 11443 h 11443"/>
            </a:gdLst>
            <a:ahLst/>
            <a:cxnLst>
              <a:cxn ang="0">
                <a:pos x="connsiteX0" y="connsiteY0"/>
              </a:cxn>
              <a:cxn ang="0">
                <a:pos x="connsiteX1" y="connsiteY1"/>
              </a:cxn>
            </a:cxnLst>
            <a:rect l="l" t="t" r="r" b="b"/>
            <a:pathLst>
              <a:path w="15220" h="11443">
                <a:moveTo>
                  <a:pt x="15220" y="0"/>
                </a:moveTo>
                <a:lnTo>
                  <a:pt x="0" y="11443"/>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6" name="角丸四角形 42"/>
          <p:cNvSpPr/>
          <p:nvPr/>
        </p:nvSpPr>
        <p:spPr>
          <a:xfrm>
            <a:off x="4297308" y="5451583"/>
            <a:ext cx="1702104" cy="305451"/>
          </a:xfrm>
          <a:prstGeom prst="roundRect">
            <a:avLst/>
          </a:prstGeom>
          <a:solidFill>
            <a:sysClr val="window" lastClr="FFFFFF"/>
          </a:solidFill>
          <a:ln w="254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7" name="テキスト ボックス 43"/>
          <p:cNvSpPr txBox="1"/>
          <p:nvPr/>
        </p:nvSpPr>
        <p:spPr>
          <a:xfrm>
            <a:off x="4282068" y="5477773"/>
            <a:ext cx="1872208" cy="24622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駅改札前に大学施設を展開</a:t>
            </a:r>
            <a:endParaRPr kumimoji="0" lang="en-US" altLang="ja-JP" sz="1000" b="0" i="0" u="none" strike="noStrike" kern="0" cap="none" spc="0" normalizeH="0" baseline="0" noProof="0" dirty="0">
              <a:ln>
                <a:noFill/>
              </a:ln>
              <a:solidFill>
                <a:prstClr val="black"/>
              </a:solidFill>
              <a:effectLst/>
              <a:uLnTx/>
              <a:uFillTx/>
            </a:endParaRPr>
          </a:p>
        </p:txBody>
      </p:sp>
      <p:sp>
        <p:nvSpPr>
          <p:cNvPr id="1478" name="フリーフォーム 44"/>
          <p:cNvSpPr/>
          <p:nvPr/>
        </p:nvSpPr>
        <p:spPr>
          <a:xfrm>
            <a:off x="6062664" y="4427770"/>
            <a:ext cx="809625" cy="392906"/>
          </a:xfrm>
          <a:custGeom>
            <a:avLst/>
            <a:gdLst>
              <a:gd name="connsiteX0" fmla="*/ 0 w 809625"/>
              <a:gd name="connsiteY0" fmla="*/ 266700 h 433387"/>
              <a:gd name="connsiteX1" fmla="*/ 61912 w 809625"/>
              <a:gd name="connsiteY1" fmla="*/ 433387 h 433387"/>
              <a:gd name="connsiteX2" fmla="*/ 790575 w 809625"/>
              <a:gd name="connsiteY2" fmla="*/ 180975 h 433387"/>
              <a:gd name="connsiteX3" fmla="*/ 809625 w 809625"/>
              <a:gd name="connsiteY3" fmla="*/ 38100 h 433387"/>
              <a:gd name="connsiteX4" fmla="*/ 752475 w 809625"/>
              <a:gd name="connsiteY4" fmla="*/ 0 h 433387"/>
              <a:gd name="connsiteX5" fmla="*/ 0 w 809625"/>
              <a:gd name="connsiteY5" fmla="*/ 266700 h 433387"/>
              <a:gd name="connsiteX0" fmla="*/ 0 w 809625"/>
              <a:gd name="connsiteY0" fmla="*/ 257175 h 423862"/>
              <a:gd name="connsiteX1" fmla="*/ 61912 w 809625"/>
              <a:gd name="connsiteY1" fmla="*/ 423862 h 423862"/>
              <a:gd name="connsiteX2" fmla="*/ 790575 w 809625"/>
              <a:gd name="connsiteY2" fmla="*/ 171450 h 423862"/>
              <a:gd name="connsiteX3" fmla="*/ 809625 w 809625"/>
              <a:gd name="connsiteY3" fmla="*/ 28575 h 423862"/>
              <a:gd name="connsiteX4" fmla="*/ 754856 w 809625"/>
              <a:gd name="connsiteY4" fmla="*/ 0 h 423862"/>
              <a:gd name="connsiteX5" fmla="*/ 0 w 809625"/>
              <a:gd name="connsiteY5" fmla="*/ 257175 h 423862"/>
              <a:gd name="connsiteX0" fmla="*/ 0 w 809625"/>
              <a:gd name="connsiteY0" fmla="*/ 257175 h 416718"/>
              <a:gd name="connsiteX1" fmla="*/ 57149 w 809625"/>
              <a:gd name="connsiteY1" fmla="*/ 416718 h 416718"/>
              <a:gd name="connsiteX2" fmla="*/ 790575 w 809625"/>
              <a:gd name="connsiteY2" fmla="*/ 171450 h 416718"/>
              <a:gd name="connsiteX3" fmla="*/ 809625 w 809625"/>
              <a:gd name="connsiteY3" fmla="*/ 28575 h 416718"/>
              <a:gd name="connsiteX4" fmla="*/ 754856 w 809625"/>
              <a:gd name="connsiteY4" fmla="*/ 0 h 416718"/>
              <a:gd name="connsiteX5" fmla="*/ 0 w 809625"/>
              <a:gd name="connsiteY5" fmla="*/ 257175 h 416718"/>
              <a:gd name="connsiteX0" fmla="*/ 0 w 809625"/>
              <a:gd name="connsiteY0" fmla="*/ 257175 h 416718"/>
              <a:gd name="connsiteX1" fmla="*/ 57149 w 809625"/>
              <a:gd name="connsiteY1" fmla="*/ 416718 h 416718"/>
              <a:gd name="connsiteX2" fmla="*/ 773906 w 809625"/>
              <a:gd name="connsiteY2" fmla="*/ 169069 h 416718"/>
              <a:gd name="connsiteX3" fmla="*/ 809625 w 809625"/>
              <a:gd name="connsiteY3" fmla="*/ 28575 h 416718"/>
              <a:gd name="connsiteX4" fmla="*/ 754856 w 809625"/>
              <a:gd name="connsiteY4" fmla="*/ 0 h 416718"/>
              <a:gd name="connsiteX5" fmla="*/ 0 w 809625"/>
              <a:gd name="connsiteY5" fmla="*/ 257175 h 416718"/>
              <a:gd name="connsiteX0" fmla="*/ 0 w 809625"/>
              <a:gd name="connsiteY0" fmla="*/ 257175 h 404812"/>
              <a:gd name="connsiteX1" fmla="*/ 57149 w 809625"/>
              <a:gd name="connsiteY1" fmla="*/ 404812 h 404812"/>
              <a:gd name="connsiteX2" fmla="*/ 773906 w 809625"/>
              <a:gd name="connsiteY2" fmla="*/ 169069 h 404812"/>
              <a:gd name="connsiteX3" fmla="*/ 809625 w 809625"/>
              <a:gd name="connsiteY3" fmla="*/ 28575 h 404812"/>
              <a:gd name="connsiteX4" fmla="*/ 754856 w 809625"/>
              <a:gd name="connsiteY4" fmla="*/ 0 h 404812"/>
              <a:gd name="connsiteX5" fmla="*/ 0 w 809625"/>
              <a:gd name="connsiteY5" fmla="*/ 257175 h 404812"/>
              <a:gd name="connsiteX0" fmla="*/ 0 w 809625"/>
              <a:gd name="connsiteY0" fmla="*/ 245269 h 392906"/>
              <a:gd name="connsiteX1" fmla="*/ 57149 w 809625"/>
              <a:gd name="connsiteY1" fmla="*/ 392906 h 392906"/>
              <a:gd name="connsiteX2" fmla="*/ 773906 w 809625"/>
              <a:gd name="connsiteY2" fmla="*/ 157163 h 392906"/>
              <a:gd name="connsiteX3" fmla="*/ 809625 w 809625"/>
              <a:gd name="connsiteY3" fmla="*/ 16669 h 392906"/>
              <a:gd name="connsiteX4" fmla="*/ 757237 w 809625"/>
              <a:gd name="connsiteY4" fmla="*/ 0 h 392906"/>
              <a:gd name="connsiteX5" fmla="*/ 0 w 809625"/>
              <a:gd name="connsiteY5" fmla="*/ 245269 h 39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392906">
                <a:moveTo>
                  <a:pt x="0" y="245269"/>
                </a:moveTo>
                <a:lnTo>
                  <a:pt x="57149" y="392906"/>
                </a:lnTo>
                <a:lnTo>
                  <a:pt x="773906" y="157163"/>
                </a:lnTo>
                <a:lnTo>
                  <a:pt x="809625" y="16669"/>
                </a:lnTo>
                <a:lnTo>
                  <a:pt x="757237" y="0"/>
                </a:lnTo>
                <a:lnTo>
                  <a:pt x="0" y="245269"/>
                </a:lnTo>
                <a:close/>
              </a:path>
            </a:pathLst>
          </a:custGeom>
          <a:noFill/>
          <a:ln w="381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9" name="フリーフォーム 45"/>
          <p:cNvSpPr/>
          <p:nvPr/>
        </p:nvSpPr>
        <p:spPr>
          <a:xfrm>
            <a:off x="6806761" y="3910399"/>
            <a:ext cx="798572" cy="534830"/>
          </a:xfrm>
          <a:custGeom>
            <a:avLst/>
            <a:gdLst>
              <a:gd name="connsiteX0" fmla="*/ 0 w 38100"/>
              <a:gd name="connsiteY0" fmla="*/ 0 h 1181100"/>
              <a:gd name="connsiteX1" fmla="*/ 38100 w 38100"/>
              <a:gd name="connsiteY1" fmla="*/ 1181100 h 1181100"/>
              <a:gd name="connsiteX0" fmla="*/ 0 w 14410"/>
              <a:gd name="connsiteY0" fmla="*/ 0 h 1212365"/>
              <a:gd name="connsiteX1" fmla="*/ 14410 w 14410"/>
              <a:gd name="connsiteY1" fmla="*/ 1212365 h 1212365"/>
              <a:gd name="connsiteX0" fmla="*/ 24086 w 24086"/>
              <a:gd name="connsiteY0" fmla="*/ 0 h 1188916"/>
              <a:gd name="connsiteX1" fmla="*/ 0 w 24086"/>
              <a:gd name="connsiteY1" fmla="*/ 1188916 h 1188916"/>
              <a:gd name="connsiteX0" fmla="*/ 16117 w 16117"/>
              <a:gd name="connsiteY0" fmla="*/ 0 h 1170632"/>
              <a:gd name="connsiteX1" fmla="*/ 0 w 16117"/>
              <a:gd name="connsiteY1" fmla="*/ 1170632 h 1170632"/>
              <a:gd name="connsiteX0" fmla="*/ 19105 w 19105"/>
              <a:gd name="connsiteY0" fmla="*/ 0 h 1198058"/>
              <a:gd name="connsiteX1" fmla="*/ 0 w 19105"/>
              <a:gd name="connsiteY1" fmla="*/ 1198058 h 1198058"/>
              <a:gd name="connsiteX0" fmla="*/ 24915 w 24915"/>
              <a:gd name="connsiteY0" fmla="*/ 0 h 1182821"/>
              <a:gd name="connsiteX1" fmla="*/ 0 w 24915"/>
              <a:gd name="connsiteY1" fmla="*/ 1182821 h 1182821"/>
              <a:gd name="connsiteX0" fmla="*/ 5824 w 5824"/>
              <a:gd name="connsiteY0" fmla="*/ 0 h 367664"/>
              <a:gd name="connsiteX1" fmla="*/ 0 w 5824"/>
              <a:gd name="connsiteY1" fmla="*/ 367664 h 367664"/>
              <a:gd name="connsiteX0" fmla="*/ 14276 w 14276"/>
              <a:gd name="connsiteY0" fmla="*/ 0 h 11243"/>
              <a:gd name="connsiteX1" fmla="*/ 0 w 14276"/>
              <a:gd name="connsiteY1" fmla="*/ 11243 h 11243"/>
              <a:gd name="connsiteX0" fmla="*/ 14276 w 14276"/>
              <a:gd name="connsiteY0" fmla="*/ 0 h 9793"/>
              <a:gd name="connsiteX1" fmla="*/ 0 w 14276"/>
              <a:gd name="connsiteY1" fmla="*/ 9793 h 9793"/>
              <a:gd name="connsiteX0" fmla="*/ 10000 w 10000"/>
              <a:gd name="connsiteY0" fmla="*/ 0 h 10000"/>
              <a:gd name="connsiteX1" fmla="*/ 0 w 10000"/>
              <a:gd name="connsiteY1" fmla="*/ 10000 h 10000"/>
              <a:gd name="connsiteX0" fmla="*/ 10998 w 10998"/>
              <a:gd name="connsiteY0" fmla="*/ 0 h 9894"/>
              <a:gd name="connsiteX1" fmla="*/ 0 w 10998"/>
              <a:gd name="connsiteY1" fmla="*/ 9894 h 9894"/>
              <a:gd name="connsiteX0" fmla="*/ 11816 w 11816"/>
              <a:gd name="connsiteY0" fmla="*/ 0 h 11283"/>
              <a:gd name="connsiteX1" fmla="*/ 0 w 11816"/>
              <a:gd name="connsiteY1" fmla="*/ 11283 h 11283"/>
              <a:gd name="connsiteX0" fmla="*/ 15220 w 15220"/>
              <a:gd name="connsiteY0" fmla="*/ 0 h 11443"/>
              <a:gd name="connsiteX1" fmla="*/ 0 w 15220"/>
              <a:gd name="connsiteY1" fmla="*/ 11443 h 11443"/>
            </a:gdLst>
            <a:ahLst/>
            <a:cxnLst>
              <a:cxn ang="0">
                <a:pos x="connsiteX0" y="connsiteY0"/>
              </a:cxn>
              <a:cxn ang="0">
                <a:pos x="connsiteX1" y="connsiteY1"/>
              </a:cxn>
            </a:cxnLst>
            <a:rect l="l" t="t" r="r" b="b"/>
            <a:pathLst>
              <a:path w="15220" h="11443">
                <a:moveTo>
                  <a:pt x="15220" y="0"/>
                </a:moveTo>
                <a:lnTo>
                  <a:pt x="0" y="11443"/>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80" name="Text Box 137"/>
          <p:cNvSpPr txBox="1">
            <a:spLocks noChangeArrowheads="1"/>
          </p:cNvSpPr>
          <p:nvPr/>
        </p:nvSpPr>
        <p:spPr>
          <a:xfrm>
            <a:off x="1823246" y="4805667"/>
            <a:ext cx="1002112" cy="184666"/>
          </a:xfrm>
          <a:prstGeom prst="rect">
            <a:avLst/>
          </a:prstGeom>
          <a:no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600" b="1" i="0" u="none" strike="noStrike" kern="0" cap="none" spc="0" normalizeH="0" baseline="0" noProof="0" dirty="0">
                <a:ln>
                  <a:noFill/>
                </a:ln>
                <a:solidFill>
                  <a:prstClr val="white"/>
                </a:solidFill>
                <a:effectLst/>
                <a:uLnTx/>
                <a:uFillTx/>
                <a:latin typeface="Arial" charset="0"/>
                <a:ea typeface="ＭＳ Ｐゴシック" charset="-128"/>
              </a:rPr>
              <a:t>※</a:t>
            </a:r>
            <a:r>
              <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rPr>
              <a:t>駅名を</a:t>
            </a:r>
            <a:r>
              <a:rPr kumimoji="0" lang="en-US" altLang="ja-JP" sz="600" b="1" i="0" u="none" strike="noStrike" kern="0" cap="none" spc="0" normalizeH="0" baseline="0" noProof="0" dirty="0">
                <a:ln>
                  <a:noFill/>
                </a:ln>
                <a:solidFill>
                  <a:prstClr val="white"/>
                </a:solidFill>
                <a:effectLst/>
                <a:uLnTx/>
                <a:uFillTx/>
                <a:latin typeface="Arial" charset="0"/>
                <a:ea typeface="ＭＳ Ｐゴシック" charset="-128"/>
              </a:rPr>
              <a:t>『</a:t>
            </a:r>
            <a:r>
              <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rPr>
              <a:t>鳴尾・武庫川女子　</a:t>
            </a:r>
            <a:endParaRPr kumimoji="0" lang="en-US" altLang="ja-JP" sz="600" b="1" i="0" u="none" strike="noStrike" kern="0" cap="none" spc="0" normalizeH="0" baseline="0" noProof="0" dirty="0">
              <a:ln>
                <a:noFill/>
              </a:ln>
              <a:solidFill>
                <a:prstClr val="white"/>
              </a:solidFill>
              <a:effectLst/>
              <a:uLnTx/>
              <a:uFillTx/>
              <a:latin typeface="Arial" charset="0"/>
              <a:ea typeface="ＭＳ Ｐゴシック" charset="-128"/>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rPr>
              <a:t>　 大学駅</a:t>
            </a:r>
            <a:r>
              <a:rPr kumimoji="0" lang="en-US" altLang="ja-JP" sz="600" b="1" i="0" u="none" strike="noStrike" kern="0" cap="none" spc="0" normalizeH="0" baseline="0" noProof="0" dirty="0">
                <a:ln>
                  <a:noFill/>
                </a:ln>
                <a:solidFill>
                  <a:prstClr val="white"/>
                </a:solidFill>
                <a:effectLst/>
                <a:uLnTx/>
                <a:uFillTx/>
                <a:latin typeface="Arial" charset="0"/>
                <a:ea typeface="ＭＳ Ｐゴシック" charset="-128"/>
              </a:rPr>
              <a:t>』</a:t>
            </a:r>
            <a:r>
              <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rPr>
              <a:t>に変更（元</a:t>
            </a:r>
            <a:r>
              <a:rPr kumimoji="0" lang="en-US" altLang="ja-JP" sz="600" b="1" i="0" u="none" strike="noStrike" kern="0" cap="none" spc="0" normalizeH="0" baseline="0" noProof="0" dirty="0">
                <a:ln>
                  <a:noFill/>
                </a:ln>
                <a:solidFill>
                  <a:prstClr val="white"/>
                </a:solidFill>
                <a:effectLst/>
                <a:uLnTx/>
                <a:uFillTx/>
                <a:latin typeface="Arial" charset="0"/>
                <a:ea typeface="ＭＳ Ｐゴシック" charset="-128"/>
              </a:rPr>
              <a:t>.10.1</a:t>
            </a:r>
            <a:r>
              <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rPr>
              <a:t>）</a:t>
            </a:r>
          </a:p>
        </p:txBody>
      </p:sp>
      <p:sp>
        <p:nvSpPr>
          <p:cNvPr id="1481" name="Text Box 137"/>
          <p:cNvSpPr txBox="1">
            <a:spLocks noChangeArrowheads="1"/>
          </p:cNvSpPr>
          <p:nvPr/>
        </p:nvSpPr>
        <p:spPr>
          <a:xfrm>
            <a:off x="3124424" y="6504145"/>
            <a:ext cx="3026379" cy="246221"/>
          </a:xfrm>
          <a:prstGeom prst="rect">
            <a:avLst/>
          </a:prstGeom>
          <a:solidFill>
            <a:sysClr val="window" lastClr="FFFFFF"/>
          </a:solidFill>
          <a:ln w="6350">
            <a:solidFill>
              <a:srgbClr val="00B050"/>
            </a:solid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800" b="1" i="0" u="none" strike="noStrike" kern="0" cap="none" spc="0" normalizeH="0" baseline="0" noProof="0" dirty="0">
                <a:ln>
                  <a:noFill/>
                </a:ln>
                <a:solidFill>
                  <a:srgbClr val="00FF00"/>
                </a:solidFill>
                <a:effectLst/>
                <a:uLnTx/>
                <a:uFillTx/>
                <a:latin typeface="Arial" charset="0"/>
                <a:ea typeface="ＭＳ Ｐゴシック" charset="-128"/>
              </a:rPr>
              <a:t>①</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武庫女ステーションキャンパス</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R</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元</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.10.7 </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オープン）</a:t>
            </a:r>
            <a:endPar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800" b="1" i="0" u="none" strike="noStrike" kern="0" cap="none" spc="0" normalizeH="0" baseline="0" noProof="0" dirty="0">
                <a:ln>
                  <a:noFill/>
                </a:ln>
                <a:solidFill>
                  <a:srgbClr val="00FF00"/>
                </a:solidFill>
                <a:effectLst/>
                <a:uLnTx/>
                <a:uFillTx/>
                <a:latin typeface="Arial" charset="0"/>
                <a:ea typeface="ＭＳ Ｐゴシック" charset="-128"/>
              </a:rPr>
              <a:t>②</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武庫女ステーションキャンパスアネックス１・２</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en-US" altLang="ja-JP" sz="800" b="0" i="0" u="none" strike="noStrike" kern="0" cap="none" spc="0" normalizeH="0" baseline="0" noProof="0">
                <a:ln>
                  <a:noFill/>
                </a:ln>
                <a:solidFill>
                  <a:prstClr val="black"/>
                </a:solidFill>
                <a:effectLst/>
                <a:uLnTx/>
                <a:uFillTx/>
                <a:latin typeface="Arial" charset="0"/>
                <a:ea typeface="ＭＳ Ｐゴシック" charset="-128"/>
              </a:rPr>
              <a:t>R</a:t>
            </a:r>
            <a:r>
              <a:rPr kumimoji="0" lang="ja-JP" altLang="en-US" sz="800" b="0" i="0" u="none" strike="noStrike" kern="0" cap="none" spc="0" normalizeH="0" baseline="0" noProof="0">
                <a:ln>
                  <a:noFill/>
                </a:ln>
                <a:solidFill>
                  <a:prstClr val="black"/>
                </a:solidFill>
                <a:effectLst/>
                <a:uLnTx/>
                <a:uFillTx/>
                <a:latin typeface="Arial" charset="0"/>
                <a:ea typeface="ＭＳ Ｐゴシック" charset="-128"/>
              </a:rPr>
              <a:t>元</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.11.22 </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竣工）</a:t>
            </a:r>
          </a:p>
        </p:txBody>
      </p:sp>
      <p:sp>
        <p:nvSpPr>
          <p:cNvPr id="1482" name="Text Box 137"/>
          <p:cNvSpPr txBox="1">
            <a:spLocks noChangeArrowheads="1"/>
          </p:cNvSpPr>
          <p:nvPr/>
        </p:nvSpPr>
        <p:spPr>
          <a:xfrm>
            <a:off x="4085947" y="5157157"/>
            <a:ext cx="131831" cy="138499"/>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a:ln>
                  <a:noFill/>
                </a:ln>
                <a:solidFill>
                  <a:srgbClr val="00FF00"/>
                </a:solidFill>
                <a:effectLst/>
                <a:uLnTx/>
                <a:uFillTx/>
                <a:latin typeface="Arial" charset="0"/>
                <a:ea typeface="ＭＳ Ｐゴシック" charset="-128"/>
              </a:rPr>
              <a:t>①</a:t>
            </a:r>
          </a:p>
        </p:txBody>
      </p:sp>
      <p:sp>
        <p:nvSpPr>
          <p:cNvPr id="1483" name="Text Box 137"/>
          <p:cNvSpPr txBox="1">
            <a:spLocks noChangeArrowheads="1"/>
          </p:cNvSpPr>
          <p:nvPr/>
        </p:nvSpPr>
        <p:spPr>
          <a:xfrm>
            <a:off x="6403184" y="4557234"/>
            <a:ext cx="131831" cy="138499"/>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a:ln>
                  <a:noFill/>
                </a:ln>
                <a:solidFill>
                  <a:srgbClr val="00FF00"/>
                </a:solidFill>
                <a:effectLst/>
                <a:uLnTx/>
                <a:uFillTx/>
                <a:latin typeface="Arial" charset="0"/>
                <a:ea typeface="ＭＳ Ｐゴシック" charset="-128"/>
              </a:rPr>
              <a:t>②</a:t>
            </a:r>
          </a:p>
        </p:txBody>
      </p:sp>
      <p:sp>
        <p:nvSpPr>
          <p:cNvPr id="1484" name="Text Box 137"/>
          <p:cNvSpPr txBox="1">
            <a:spLocks noChangeArrowheads="1"/>
          </p:cNvSpPr>
          <p:nvPr/>
        </p:nvSpPr>
        <p:spPr>
          <a:xfrm>
            <a:off x="7375395" y="4233692"/>
            <a:ext cx="131831" cy="138499"/>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a:ln>
                  <a:noFill/>
                </a:ln>
                <a:solidFill>
                  <a:srgbClr val="00FF00"/>
                </a:solidFill>
                <a:effectLst/>
                <a:uLnTx/>
                <a:uFillTx/>
                <a:latin typeface="Arial" charset="0"/>
                <a:ea typeface="ＭＳ Ｐゴシック" charset="-128"/>
              </a:rPr>
              <a:t>②</a:t>
            </a:r>
          </a:p>
        </p:txBody>
      </p:sp>
      <p:pic>
        <p:nvPicPr>
          <p:cNvPr id="1485" name="Picture 2" descr="\\LB18Z0217\gairo\★街路担当\900 調査もの\国関係\200225【確認依頼】国土交通省HP掲載資料の確認\1582673918638.jp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b="13451"/>
          <a:stretch>
            <a:fillRect/>
          </a:stretch>
        </p:blipFill>
        <p:spPr>
          <a:xfrm>
            <a:off x="6950174" y="3070156"/>
            <a:ext cx="1768957" cy="861546"/>
          </a:xfrm>
          <a:prstGeom prst="rect">
            <a:avLst/>
          </a:prstGeom>
          <a:noFill/>
          <a:ln w="3175">
            <a:solidFill>
              <a:sysClr val="windowText" lastClr="000000"/>
            </a:solidFill>
          </a:ln>
        </p:spPr>
      </p:pic>
      <p:sp>
        <p:nvSpPr>
          <p:cNvPr id="1486" name="テキスト ボックス 52"/>
          <p:cNvSpPr txBox="1"/>
          <p:nvPr/>
        </p:nvSpPr>
        <p:spPr>
          <a:xfrm>
            <a:off x="7059727" y="2970202"/>
            <a:ext cx="1550424" cy="216206"/>
          </a:xfrm>
          <a:prstGeom prst="rect">
            <a:avLst/>
          </a:prstGeom>
          <a:solidFill>
            <a:srgbClr val="FFFF99"/>
          </a:solidFill>
          <a:ln w="6350">
            <a:solidFill>
              <a:sysClr val="windowText" lastClr="000000"/>
            </a:solidFill>
          </a:ln>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講義室、ジム、スタジオ</a:t>
            </a:r>
          </a:p>
        </p:txBody>
      </p:sp>
      <p:pic>
        <p:nvPicPr>
          <p:cNvPr id="1487" name="Picture 4" descr="\\LB18Z0217\gairo\★街路担当\100 地区別\01_連立事業\阪神鳴尾\R1\191106 高架下利用\DSCN7742.JPG"/>
          <p:cNvPicPr>
            <a:picLocks noChangeAspect="1" noChangeArrowheads="1"/>
          </p:cNvPicPr>
          <p:nvPr/>
        </p:nvPicPr>
        <p:blipFill>
          <a:blip r:embed="rId11"/>
          <a:stretch>
            <a:fillRect/>
          </a:stretch>
        </p:blipFill>
        <p:spPr>
          <a:xfrm>
            <a:off x="3136890" y="3596225"/>
            <a:ext cx="1721241" cy="1190390"/>
          </a:xfrm>
          <a:prstGeom prst="rect">
            <a:avLst/>
          </a:prstGeom>
          <a:noFill/>
          <a:ln w="3175">
            <a:solidFill>
              <a:sysClr val="windowText" lastClr="000000"/>
            </a:solidFill>
          </a:ln>
        </p:spPr>
      </p:pic>
      <p:sp>
        <p:nvSpPr>
          <p:cNvPr id="1488" name="テキスト ボックス 54"/>
          <p:cNvSpPr txBox="1"/>
          <p:nvPr/>
        </p:nvSpPr>
        <p:spPr>
          <a:xfrm>
            <a:off x="3327626" y="3480609"/>
            <a:ext cx="1308325" cy="216206"/>
          </a:xfrm>
          <a:prstGeom prst="rect">
            <a:avLst/>
          </a:prstGeom>
          <a:solidFill>
            <a:srgbClr val="FFFF99"/>
          </a:solidFill>
          <a:ln w="6350">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カフェ・金融機関</a:t>
            </a:r>
            <a:endParaRPr kumimoji="0" lang="en-US" altLang="ja-JP" sz="1100" b="0" i="0" u="none" strike="noStrike" kern="0" cap="none" spc="0" normalizeH="0" baseline="0" noProof="0" dirty="0">
              <a:ln>
                <a:noFill/>
              </a:ln>
              <a:solidFill>
                <a:prstClr val="black"/>
              </a:solidFill>
              <a:effectLst/>
              <a:uLnTx/>
              <a:uFillTx/>
            </a:endParaRPr>
          </a:p>
        </p:txBody>
      </p:sp>
      <p:sp>
        <p:nvSpPr>
          <p:cNvPr id="1489" name="Text Box 137"/>
          <p:cNvSpPr txBox="1">
            <a:spLocks noChangeArrowheads="1"/>
          </p:cNvSpPr>
          <p:nvPr/>
        </p:nvSpPr>
        <p:spPr>
          <a:xfrm>
            <a:off x="4323070" y="4633566"/>
            <a:ext cx="269641" cy="92333"/>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600" b="0" i="0" u="none" strike="noStrike" kern="0" cap="none" spc="0" normalizeH="0" baseline="0" noProof="0" dirty="0">
                <a:ln>
                  <a:noFill/>
                </a:ln>
                <a:solidFill>
                  <a:prstClr val="white"/>
                </a:solidFill>
                <a:effectLst/>
                <a:uLnTx/>
                <a:uFillTx/>
                <a:latin typeface="Arial" charset="0"/>
                <a:ea typeface="ＭＳ Ｐゴシック" charset="-128"/>
              </a:rPr>
              <a:t>カフェ</a:t>
            </a:r>
          </a:p>
        </p:txBody>
      </p:sp>
      <p:sp>
        <p:nvSpPr>
          <p:cNvPr id="1490" name="フリーフォーム 56"/>
          <p:cNvSpPr/>
          <p:nvPr/>
        </p:nvSpPr>
        <p:spPr>
          <a:xfrm>
            <a:off x="4290764" y="4447792"/>
            <a:ext cx="302196" cy="284457"/>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834232"/>
              <a:gd name="connsiteY0" fmla="*/ 476250 h 477838"/>
              <a:gd name="connsiteX1" fmla="*/ 737394 w 834232"/>
              <a:gd name="connsiteY1" fmla="*/ 477838 h 477838"/>
              <a:gd name="connsiteX2" fmla="*/ 834232 w 834232"/>
              <a:gd name="connsiteY2" fmla="*/ 0 h 477838"/>
              <a:gd name="connsiteX0" fmla="*/ 62001 w 800278"/>
              <a:gd name="connsiteY0" fmla="*/ 261937 h 263525"/>
              <a:gd name="connsiteX1" fmla="*/ 799395 w 800278"/>
              <a:gd name="connsiteY1" fmla="*/ 263525 h 263525"/>
              <a:gd name="connsiteX2" fmla="*/ 883 w 800278"/>
              <a:gd name="connsiteY2" fmla="*/ 0 h 263525"/>
              <a:gd name="connsiteX0" fmla="*/ 395376 w 800278"/>
              <a:gd name="connsiteY0" fmla="*/ 271462 h 271462"/>
              <a:gd name="connsiteX1" fmla="*/ 799395 w 800278"/>
              <a:gd name="connsiteY1" fmla="*/ 263525 h 271462"/>
              <a:gd name="connsiteX2" fmla="*/ 883 w 800278"/>
              <a:gd name="connsiteY2" fmla="*/ 0 h 271462"/>
              <a:gd name="connsiteX0" fmla="*/ 400694 w 400694"/>
              <a:gd name="connsiteY0" fmla="*/ 271462 h 271462"/>
              <a:gd name="connsiteX1" fmla="*/ 47475 w 400694"/>
              <a:gd name="connsiteY1" fmla="*/ 258762 h 271462"/>
              <a:gd name="connsiteX2" fmla="*/ 6201 w 400694"/>
              <a:gd name="connsiteY2" fmla="*/ 0 h 271462"/>
              <a:gd name="connsiteX0" fmla="*/ 394493 w 394493"/>
              <a:gd name="connsiteY0" fmla="*/ 271462 h 271462"/>
              <a:gd name="connsiteX1" fmla="*/ 41274 w 394493"/>
              <a:gd name="connsiteY1" fmla="*/ 258762 h 271462"/>
              <a:gd name="connsiteX2" fmla="*/ 0 w 394493"/>
              <a:gd name="connsiteY2" fmla="*/ 0 h 271462"/>
              <a:gd name="connsiteX0" fmla="*/ 394493 w 394493"/>
              <a:gd name="connsiteY0" fmla="*/ 271462 h 275430"/>
              <a:gd name="connsiteX1" fmla="*/ 46037 w 394493"/>
              <a:gd name="connsiteY1" fmla="*/ 275430 h 275430"/>
              <a:gd name="connsiteX2" fmla="*/ 0 w 394493"/>
              <a:gd name="connsiteY2" fmla="*/ 0 h 275430"/>
              <a:gd name="connsiteX0" fmla="*/ 392112 w 392112"/>
              <a:gd name="connsiteY0" fmla="*/ 283368 h 283368"/>
              <a:gd name="connsiteX1" fmla="*/ 46037 w 392112"/>
              <a:gd name="connsiteY1" fmla="*/ 275430 h 283368"/>
              <a:gd name="connsiteX2" fmla="*/ 0 w 392112"/>
              <a:gd name="connsiteY2" fmla="*/ 0 h 283368"/>
              <a:gd name="connsiteX0" fmla="*/ 392112 w 392112"/>
              <a:gd name="connsiteY0" fmla="*/ 283368 h 283368"/>
              <a:gd name="connsiteX1" fmla="*/ 34130 w 392112"/>
              <a:gd name="connsiteY1" fmla="*/ 273048 h 283368"/>
              <a:gd name="connsiteX2" fmla="*/ 0 w 392112"/>
              <a:gd name="connsiteY2" fmla="*/ 0 h 283368"/>
              <a:gd name="connsiteX0" fmla="*/ 392112 w 392112"/>
              <a:gd name="connsiteY0" fmla="*/ 283368 h 296160"/>
              <a:gd name="connsiteX1" fmla="*/ 34130 w 392112"/>
              <a:gd name="connsiteY1" fmla="*/ 273048 h 296160"/>
              <a:gd name="connsiteX2" fmla="*/ 0 w 392112"/>
              <a:gd name="connsiteY2" fmla="*/ 0 h 296160"/>
              <a:gd name="connsiteX0" fmla="*/ 508793 w 508793"/>
              <a:gd name="connsiteY0" fmla="*/ 285749 h 296940"/>
              <a:gd name="connsiteX1" fmla="*/ 34130 w 508793"/>
              <a:gd name="connsiteY1" fmla="*/ 273048 h 296940"/>
              <a:gd name="connsiteX2" fmla="*/ 0 w 508793"/>
              <a:gd name="connsiteY2" fmla="*/ 0 h 296940"/>
              <a:gd name="connsiteX0" fmla="*/ 508793 w 508793"/>
              <a:gd name="connsiteY0" fmla="*/ 285749 h 285749"/>
              <a:gd name="connsiteX1" fmla="*/ 34130 w 508793"/>
              <a:gd name="connsiteY1" fmla="*/ 273048 h 285749"/>
              <a:gd name="connsiteX2" fmla="*/ 0 w 508793"/>
              <a:gd name="connsiteY2" fmla="*/ 0 h 285749"/>
              <a:gd name="connsiteX0" fmla="*/ 370680 w 370680"/>
              <a:gd name="connsiteY0" fmla="*/ 276224 h 276224"/>
              <a:gd name="connsiteX1" fmla="*/ 34130 w 370680"/>
              <a:gd name="connsiteY1" fmla="*/ 273048 h 276224"/>
              <a:gd name="connsiteX2" fmla="*/ 0 w 370680"/>
              <a:gd name="connsiteY2" fmla="*/ 0 h 276224"/>
              <a:gd name="connsiteX0" fmla="*/ 370680 w 370680"/>
              <a:gd name="connsiteY0" fmla="*/ 276224 h 277811"/>
              <a:gd name="connsiteX1" fmla="*/ 46036 w 370680"/>
              <a:gd name="connsiteY1" fmla="*/ 277811 h 277811"/>
              <a:gd name="connsiteX2" fmla="*/ 0 w 370680"/>
              <a:gd name="connsiteY2" fmla="*/ 0 h 277811"/>
              <a:gd name="connsiteX0" fmla="*/ 354011 w 354011"/>
              <a:gd name="connsiteY0" fmla="*/ 269080 h 270667"/>
              <a:gd name="connsiteX1" fmla="*/ 29367 w 354011"/>
              <a:gd name="connsiteY1" fmla="*/ 270667 h 270667"/>
              <a:gd name="connsiteX2" fmla="*/ 0 w 354011"/>
              <a:gd name="connsiteY2" fmla="*/ 0 h 270667"/>
              <a:gd name="connsiteX0" fmla="*/ 273049 w 273049"/>
              <a:gd name="connsiteY0" fmla="*/ 271461 h 271461"/>
              <a:gd name="connsiteX1" fmla="*/ 29367 w 273049"/>
              <a:gd name="connsiteY1" fmla="*/ 270667 h 271461"/>
              <a:gd name="connsiteX2" fmla="*/ 0 w 273049"/>
              <a:gd name="connsiteY2" fmla="*/ 0 h 271461"/>
              <a:gd name="connsiteX0" fmla="*/ 242093 w 242093"/>
              <a:gd name="connsiteY0" fmla="*/ 273842 h 273842"/>
              <a:gd name="connsiteX1" fmla="*/ 29367 w 242093"/>
              <a:gd name="connsiteY1" fmla="*/ 270667 h 273842"/>
              <a:gd name="connsiteX2" fmla="*/ 0 w 242093"/>
              <a:gd name="connsiteY2" fmla="*/ 0 h 273842"/>
              <a:gd name="connsiteX0" fmla="*/ 244474 w 244474"/>
              <a:gd name="connsiteY0" fmla="*/ 271461 h 271461"/>
              <a:gd name="connsiteX1" fmla="*/ 29367 w 244474"/>
              <a:gd name="connsiteY1" fmla="*/ 270667 h 271461"/>
              <a:gd name="connsiteX2" fmla="*/ 0 w 244474"/>
              <a:gd name="connsiteY2" fmla="*/ 0 h 271461"/>
              <a:gd name="connsiteX0" fmla="*/ 230187 w 230187"/>
              <a:gd name="connsiteY0" fmla="*/ 154780 h 154780"/>
              <a:gd name="connsiteX1" fmla="*/ 15080 w 230187"/>
              <a:gd name="connsiteY1" fmla="*/ 153986 h 154780"/>
              <a:gd name="connsiteX2" fmla="*/ 0 w 230187"/>
              <a:gd name="connsiteY2" fmla="*/ 0 h 154780"/>
            </a:gdLst>
            <a:ahLst/>
            <a:cxnLst>
              <a:cxn ang="0">
                <a:pos x="connsiteX0" y="connsiteY0"/>
              </a:cxn>
              <a:cxn ang="0">
                <a:pos x="connsiteX1" y="connsiteY1"/>
              </a:cxn>
              <a:cxn ang="0">
                <a:pos x="connsiteX2" y="connsiteY2"/>
              </a:cxn>
            </a:cxnLst>
            <a:rect l="l" t="t" r="r" b="b"/>
            <a:pathLst>
              <a:path w="230187" h="154780">
                <a:moveTo>
                  <a:pt x="230187" y="154780"/>
                </a:moveTo>
                <a:lnTo>
                  <a:pt x="15080" y="153986"/>
                </a:lnTo>
                <a:lnTo>
                  <a:pt x="0" y="0"/>
                </a:lnTo>
              </a:path>
            </a:pathLst>
          </a:custGeom>
          <a:noFill/>
          <a:ln w="6350" cap="flat" cmpd="sng" algn="ctr">
            <a:solidFill>
              <a:sysClr val="window" lastClr="FFFFFF"/>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491" name="Picture 6" descr="\\LB18Z0217\gairo\★街路担当\100 地区別\01_連立事業\阪神鳴尾\R1\191031\IMG_0080.JPG"/>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4899850" y="3131451"/>
            <a:ext cx="1906911" cy="1046813"/>
          </a:xfrm>
          <a:prstGeom prst="rect">
            <a:avLst/>
          </a:prstGeom>
          <a:noFill/>
          <a:ln w="3175">
            <a:solidFill>
              <a:sysClr val="windowText" lastClr="000000"/>
            </a:solidFill>
          </a:ln>
        </p:spPr>
      </p:pic>
      <p:sp>
        <p:nvSpPr>
          <p:cNvPr id="1492" name="テキスト ボックス 58"/>
          <p:cNvSpPr txBox="1"/>
          <p:nvPr/>
        </p:nvSpPr>
        <p:spPr>
          <a:xfrm>
            <a:off x="5233182" y="3031197"/>
            <a:ext cx="1212191" cy="216206"/>
          </a:xfrm>
          <a:prstGeom prst="rect">
            <a:avLst/>
          </a:prstGeom>
          <a:solidFill>
            <a:srgbClr val="FFFF99"/>
          </a:solidFill>
          <a:ln w="6350">
            <a:solidFill>
              <a:sysClr val="windowText" lastClr="000000"/>
            </a:solidFil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レクチャールーム</a:t>
            </a:r>
          </a:p>
        </p:txBody>
      </p:sp>
      <p:sp>
        <p:nvSpPr>
          <p:cNvPr id="1493" name="フリーフォーム 59"/>
          <p:cNvSpPr/>
          <p:nvPr/>
        </p:nvSpPr>
        <p:spPr>
          <a:xfrm>
            <a:off x="3317195" y="4063888"/>
            <a:ext cx="337345" cy="72234"/>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834232"/>
              <a:gd name="connsiteY0" fmla="*/ 476250 h 477838"/>
              <a:gd name="connsiteX1" fmla="*/ 737394 w 834232"/>
              <a:gd name="connsiteY1" fmla="*/ 477838 h 477838"/>
              <a:gd name="connsiteX2" fmla="*/ 834232 w 834232"/>
              <a:gd name="connsiteY2" fmla="*/ 0 h 477838"/>
              <a:gd name="connsiteX0" fmla="*/ 62001 w 800278"/>
              <a:gd name="connsiteY0" fmla="*/ 261937 h 263525"/>
              <a:gd name="connsiteX1" fmla="*/ 799395 w 800278"/>
              <a:gd name="connsiteY1" fmla="*/ 263525 h 263525"/>
              <a:gd name="connsiteX2" fmla="*/ 883 w 800278"/>
              <a:gd name="connsiteY2" fmla="*/ 0 h 263525"/>
              <a:gd name="connsiteX0" fmla="*/ 395376 w 800278"/>
              <a:gd name="connsiteY0" fmla="*/ 271462 h 271462"/>
              <a:gd name="connsiteX1" fmla="*/ 799395 w 800278"/>
              <a:gd name="connsiteY1" fmla="*/ 263525 h 271462"/>
              <a:gd name="connsiteX2" fmla="*/ 883 w 800278"/>
              <a:gd name="connsiteY2" fmla="*/ 0 h 271462"/>
              <a:gd name="connsiteX0" fmla="*/ 400694 w 400694"/>
              <a:gd name="connsiteY0" fmla="*/ 271462 h 271462"/>
              <a:gd name="connsiteX1" fmla="*/ 47475 w 400694"/>
              <a:gd name="connsiteY1" fmla="*/ 258762 h 271462"/>
              <a:gd name="connsiteX2" fmla="*/ 6201 w 400694"/>
              <a:gd name="connsiteY2" fmla="*/ 0 h 271462"/>
              <a:gd name="connsiteX0" fmla="*/ 394493 w 394493"/>
              <a:gd name="connsiteY0" fmla="*/ 271462 h 271462"/>
              <a:gd name="connsiteX1" fmla="*/ 41274 w 394493"/>
              <a:gd name="connsiteY1" fmla="*/ 258762 h 271462"/>
              <a:gd name="connsiteX2" fmla="*/ 0 w 394493"/>
              <a:gd name="connsiteY2" fmla="*/ 0 h 271462"/>
              <a:gd name="connsiteX0" fmla="*/ 394493 w 394493"/>
              <a:gd name="connsiteY0" fmla="*/ 271462 h 275430"/>
              <a:gd name="connsiteX1" fmla="*/ 46037 w 394493"/>
              <a:gd name="connsiteY1" fmla="*/ 275430 h 275430"/>
              <a:gd name="connsiteX2" fmla="*/ 0 w 394493"/>
              <a:gd name="connsiteY2" fmla="*/ 0 h 275430"/>
              <a:gd name="connsiteX0" fmla="*/ 392112 w 392112"/>
              <a:gd name="connsiteY0" fmla="*/ 283368 h 283368"/>
              <a:gd name="connsiteX1" fmla="*/ 46037 w 392112"/>
              <a:gd name="connsiteY1" fmla="*/ 275430 h 283368"/>
              <a:gd name="connsiteX2" fmla="*/ 0 w 392112"/>
              <a:gd name="connsiteY2" fmla="*/ 0 h 283368"/>
              <a:gd name="connsiteX0" fmla="*/ 392112 w 392112"/>
              <a:gd name="connsiteY0" fmla="*/ 283368 h 283368"/>
              <a:gd name="connsiteX1" fmla="*/ 34130 w 392112"/>
              <a:gd name="connsiteY1" fmla="*/ 273048 h 283368"/>
              <a:gd name="connsiteX2" fmla="*/ 0 w 392112"/>
              <a:gd name="connsiteY2" fmla="*/ 0 h 283368"/>
              <a:gd name="connsiteX0" fmla="*/ 392112 w 392112"/>
              <a:gd name="connsiteY0" fmla="*/ 283368 h 296160"/>
              <a:gd name="connsiteX1" fmla="*/ 34130 w 392112"/>
              <a:gd name="connsiteY1" fmla="*/ 273048 h 296160"/>
              <a:gd name="connsiteX2" fmla="*/ 0 w 392112"/>
              <a:gd name="connsiteY2" fmla="*/ 0 h 296160"/>
              <a:gd name="connsiteX0" fmla="*/ 508793 w 508793"/>
              <a:gd name="connsiteY0" fmla="*/ 285749 h 296940"/>
              <a:gd name="connsiteX1" fmla="*/ 34130 w 508793"/>
              <a:gd name="connsiteY1" fmla="*/ 273048 h 296940"/>
              <a:gd name="connsiteX2" fmla="*/ 0 w 508793"/>
              <a:gd name="connsiteY2" fmla="*/ 0 h 296940"/>
              <a:gd name="connsiteX0" fmla="*/ 508793 w 508793"/>
              <a:gd name="connsiteY0" fmla="*/ 285749 h 285749"/>
              <a:gd name="connsiteX1" fmla="*/ 34130 w 508793"/>
              <a:gd name="connsiteY1" fmla="*/ 273048 h 285749"/>
              <a:gd name="connsiteX2" fmla="*/ 0 w 508793"/>
              <a:gd name="connsiteY2" fmla="*/ 0 h 285749"/>
              <a:gd name="connsiteX0" fmla="*/ 370680 w 370680"/>
              <a:gd name="connsiteY0" fmla="*/ 276224 h 276224"/>
              <a:gd name="connsiteX1" fmla="*/ 34130 w 370680"/>
              <a:gd name="connsiteY1" fmla="*/ 273048 h 276224"/>
              <a:gd name="connsiteX2" fmla="*/ 0 w 370680"/>
              <a:gd name="connsiteY2" fmla="*/ 0 h 276224"/>
              <a:gd name="connsiteX0" fmla="*/ 370680 w 370680"/>
              <a:gd name="connsiteY0" fmla="*/ 276224 h 277811"/>
              <a:gd name="connsiteX1" fmla="*/ 46036 w 370680"/>
              <a:gd name="connsiteY1" fmla="*/ 277811 h 277811"/>
              <a:gd name="connsiteX2" fmla="*/ 0 w 370680"/>
              <a:gd name="connsiteY2" fmla="*/ 0 h 277811"/>
              <a:gd name="connsiteX0" fmla="*/ 354011 w 354011"/>
              <a:gd name="connsiteY0" fmla="*/ 269080 h 270667"/>
              <a:gd name="connsiteX1" fmla="*/ 29367 w 354011"/>
              <a:gd name="connsiteY1" fmla="*/ 270667 h 270667"/>
              <a:gd name="connsiteX2" fmla="*/ 0 w 354011"/>
              <a:gd name="connsiteY2" fmla="*/ 0 h 270667"/>
              <a:gd name="connsiteX0" fmla="*/ 324887 w 324887"/>
              <a:gd name="connsiteY0" fmla="*/ 78580 h 80167"/>
              <a:gd name="connsiteX1" fmla="*/ 243 w 324887"/>
              <a:gd name="connsiteY1" fmla="*/ 80167 h 80167"/>
              <a:gd name="connsiteX2" fmla="*/ 270914 w 324887"/>
              <a:gd name="connsiteY2" fmla="*/ 0 h 80167"/>
              <a:gd name="connsiteX0" fmla="*/ 255831 w 271156"/>
              <a:gd name="connsiteY0" fmla="*/ 0 h 163512"/>
              <a:gd name="connsiteX1" fmla="*/ 243 w 271156"/>
              <a:gd name="connsiteY1" fmla="*/ 163512 h 163512"/>
              <a:gd name="connsiteX2" fmla="*/ 270914 w 271156"/>
              <a:gd name="connsiteY2" fmla="*/ 83345 h 163512"/>
              <a:gd name="connsiteX0" fmla="*/ 0 w 17332"/>
              <a:gd name="connsiteY0" fmla="*/ 8681 h 111819"/>
              <a:gd name="connsiteX1" fmla="*/ 8731 w 17332"/>
              <a:gd name="connsiteY1" fmla="*/ 19793 h 111819"/>
              <a:gd name="connsiteX2" fmla="*/ 15083 w 17332"/>
              <a:gd name="connsiteY2" fmla="*/ 92026 h 111819"/>
              <a:gd name="connsiteX0" fmla="*/ 0 w 291176"/>
              <a:gd name="connsiteY0" fmla="*/ 20587 h 111819"/>
              <a:gd name="connsiteX1" fmla="*/ 282575 w 291176"/>
              <a:gd name="connsiteY1" fmla="*/ 19793 h 111819"/>
              <a:gd name="connsiteX2" fmla="*/ 288927 w 291176"/>
              <a:gd name="connsiteY2" fmla="*/ 92026 h 111819"/>
              <a:gd name="connsiteX0" fmla="*/ 0 w 288927"/>
              <a:gd name="connsiteY0" fmla="*/ 794 h 72233"/>
              <a:gd name="connsiteX1" fmla="*/ 282575 w 288927"/>
              <a:gd name="connsiteY1" fmla="*/ 0 h 72233"/>
              <a:gd name="connsiteX2" fmla="*/ 288927 w 288927"/>
              <a:gd name="connsiteY2" fmla="*/ 72233 h 72233"/>
              <a:gd name="connsiteX0" fmla="*/ 0 w 281783"/>
              <a:gd name="connsiteY0" fmla="*/ 0 h 78583"/>
              <a:gd name="connsiteX1" fmla="*/ 275431 w 281783"/>
              <a:gd name="connsiteY1" fmla="*/ 6350 h 78583"/>
              <a:gd name="connsiteX2" fmla="*/ 281783 w 281783"/>
              <a:gd name="connsiteY2" fmla="*/ 78583 h 78583"/>
              <a:gd name="connsiteX0" fmla="*/ 0 w 301625"/>
              <a:gd name="connsiteY0" fmla="*/ 0 h 78583"/>
              <a:gd name="connsiteX1" fmla="*/ 301625 w 301625"/>
              <a:gd name="connsiteY1" fmla="*/ 1587 h 78583"/>
              <a:gd name="connsiteX2" fmla="*/ 281783 w 301625"/>
              <a:gd name="connsiteY2" fmla="*/ 78583 h 78583"/>
              <a:gd name="connsiteX0" fmla="*/ 0 w 327027"/>
              <a:gd name="connsiteY0" fmla="*/ 0 h 71440"/>
              <a:gd name="connsiteX1" fmla="*/ 301625 w 327027"/>
              <a:gd name="connsiteY1" fmla="*/ 1587 h 71440"/>
              <a:gd name="connsiteX2" fmla="*/ 327027 w 327027"/>
              <a:gd name="connsiteY2" fmla="*/ 71440 h 71440"/>
              <a:gd name="connsiteX0" fmla="*/ 0 w 339727"/>
              <a:gd name="connsiteY0" fmla="*/ 4763 h 69853"/>
              <a:gd name="connsiteX1" fmla="*/ 314325 w 339727"/>
              <a:gd name="connsiteY1" fmla="*/ 0 h 69853"/>
              <a:gd name="connsiteX2" fmla="*/ 339727 w 339727"/>
              <a:gd name="connsiteY2" fmla="*/ 69853 h 69853"/>
              <a:gd name="connsiteX0" fmla="*/ 0 w 337345"/>
              <a:gd name="connsiteY0" fmla="*/ 0 h 72234"/>
              <a:gd name="connsiteX1" fmla="*/ 311943 w 337345"/>
              <a:gd name="connsiteY1" fmla="*/ 2381 h 72234"/>
              <a:gd name="connsiteX2" fmla="*/ 337345 w 337345"/>
              <a:gd name="connsiteY2" fmla="*/ 72234 h 72234"/>
            </a:gdLst>
            <a:ahLst/>
            <a:cxnLst>
              <a:cxn ang="0">
                <a:pos x="connsiteX0" y="connsiteY0"/>
              </a:cxn>
              <a:cxn ang="0">
                <a:pos x="connsiteX1" y="connsiteY1"/>
              </a:cxn>
              <a:cxn ang="0">
                <a:pos x="connsiteX2" y="connsiteY2"/>
              </a:cxn>
            </a:cxnLst>
            <a:rect l="l" t="t" r="r" b="b"/>
            <a:pathLst>
              <a:path w="337345" h="72234">
                <a:moveTo>
                  <a:pt x="0" y="0"/>
                </a:moveTo>
                <a:lnTo>
                  <a:pt x="311943" y="2381"/>
                </a:lnTo>
                <a:lnTo>
                  <a:pt x="337345" y="72234"/>
                </a:lnTo>
              </a:path>
            </a:pathLst>
          </a:custGeom>
          <a:noFill/>
          <a:ln w="6350" cap="flat" cmpd="sng" algn="ctr">
            <a:solidFill>
              <a:sysClr val="window" lastClr="FFFFFF"/>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94" name="Text Box 137"/>
          <p:cNvSpPr txBox="1">
            <a:spLocks noChangeArrowheads="1"/>
          </p:cNvSpPr>
          <p:nvPr/>
        </p:nvSpPr>
        <p:spPr>
          <a:xfrm>
            <a:off x="3278071" y="3974730"/>
            <a:ext cx="393071" cy="92333"/>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600" b="0" i="0" u="none" strike="noStrike" kern="0" cap="none" spc="0" normalizeH="0" baseline="0" noProof="0" dirty="0">
                <a:ln>
                  <a:noFill/>
                </a:ln>
                <a:solidFill>
                  <a:prstClr val="white"/>
                </a:solidFill>
                <a:effectLst/>
                <a:uLnTx/>
                <a:uFillTx/>
                <a:latin typeface="Arial" charset="0"/>
                <a:ea typeface="ＭＳ Ｐゴシック" charset="-128"/>
              </a:rPr>
              <a:t>金融機関</a:t>
            </a:r>
          </a:p>
        </p:txBody>
      </p:sp>
      <p:sp>
        <p:nvSpPr>
          <p:cNvPr id="2" name="スライド番号プレースホルダー 2">
            <a:extLst>
              <a:ext uri="{FF2B5EF4-FFF2-40B4-BE49-F238E27FC236}">
                <a16:creationId xmlns:a16="http://schemas.microsoft.com/office/drawing/2014/main" id="{EC528905-462E-49B0-3A06-EE10AF357DCF}"/>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10</a:t>
            </a:fld>
            <a:endParaRPr lang="en-US" altLang="ja-JP" sz="1200" dirty="0">
              <a:solidFill>
                <a:prstClr val="black"/>
              </a:solidFill>
            </a:endParaRPr>
          </a:p>
        </p:txBody>
      </p:sp>
    </p:spTree>
    <p:extLst>
      <p:ext uri="{BB962C8B-B14F-4D97-AF65-F5344CB8AC3E}">
        <p14:creationId xmlns:p14="http://schemas.microsoft.com/office/powerpoint/2010/main" val="3680027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正方形/長方形 48"/>
          <p:cNvSpPr/>
          <p:nvPr/>
        </p:nvSpPr>
        <p:spPr>
          <a:xfrm>
            <a:off x="451266" y="863038"/>
            <a:ext cx="9033469" cy="807516"/>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HGｺﾞｼｯｸM" panose="020B0609000000000000" pitchFamily="49" charset="-128"/>
              <a:ea typeface="HGｺﾞｼｯｸM" panose="020B0609000000000000" pitchFamily="49" charset="-128"/>
            </a:endParaRPr>
          </a:p>
        </p:txBody>
      </p:sp>
      <p:sp>
        <p:nvSpPr>
          <p:cNvPr id="1094" name="テキスト ボックス 49"/>
          <p:cNvSpPr txBox="1"/>
          <p:nvPr/>
        </p:nvSpPr>
        <p:spPr>
          <a:xfrm>
            <a:off x="465154" y="988642"/>
            <a:ext cx="8990705" cy="688843"/>
          </a:xfrm>
          <a:prstGeom prst="rect">
            <a:avLst/>
          </a:prstGeom>
          <a:noFill/>
        </p:spPr>
        <p:txBody>
          <a:bodyPr wrap="square" lIns="66462" rIns="66462" rtlCol="0">
            <a:spAutoFit/>
          </a:bodyPr>
          <a:lstStyle/>
          <a:p>
            <a:pPr defTabSz="844083">
              <a:defRPr/>
            </a:pPr>
            <a:r>
              <a:rPr lang="ja-JP" altLang="en-US" sz="1292" dirty="0">
                <a:solidFill>
                  <a:prstClr val="black"/>
                </a:solidFill>
                <a:latin typeface="HGｺﾞｼｯｸM" panose="020B0609000000000000" pitchFamily="49" charset="-128"/>
                <a:ea typeface="HGｺﾞｼｯｸM" panose="020B0609000000000000" pitchFamily="49" charset="-128"/>
              </a:rPr>
              <a:t>・鉄道を</a:t>
            </a:r>
            <a:r>
              <a:rPr lang="ja-JP" altLang="en-US" sz="1292" dirty="0">
                <a:solidFill>
                  <a:srgbClr val="FF0000"/>
                </a:solidFill>
                <a:latin typeface="HGｺﾞｼｯｸM" panose="020B0609000000000000" pitchFamily="49" charset="-128"/>
                <a:ea typeface="HGｺﾞｼｯｸM" panose="020B0609000000000000" pitchFamily="49" charset="-128"/>
              </a:rPr>
              <a:t>連続的に高架化・地下化することで複数の踏切を一挙に除却</a:t>
            </a:r>
            <a:r>
              <a:rPr lang="ja-JP" altLang="en-US" sz="1292" dirty="0">
                <a:solidFill>
                  <a:prstClr val="black"/>
                </a:solidFill>
                <a:latin typeface="HGｺﾞｼｯｸM" panose="020B0609000000000000" pitchFamily="49" charset="-128"/>
                <a:ea typeface="HGｺﾞｼｯｸM" panose="020B0609000000000000" pitchFamily="49" charset="-128"/>
              </a:rPr>
              <a:t>し、交通の円滑化と、都市の活性化を推進</a:t>
            </a:r>
            <a:endParaRPr lang="ja-JP" altLang="en-US" sz="1108" dirty="0">
              <a:solidFill>
                <a:prstClr val="black"/>
              </a:solidFill>
              <a:latin typeface="HGｺﾞｼｯｸM" panose="020B0609000000000000" pitchFamily="49" charset="-128"/>
              <a:ea typeface="HGｺﾞｼｯｸM" panose="020B0609000000000000" pitchFamily="49" charset="-128"/>
            </a:endParaRPr>
          </a:p>
          <a:p>
            <a:pPr defTabSz="844083">
              <a:defRPr/>
            </a:pPr>
            <a:r>
              <a:rPr lang="ja-JP" altLang="en-US" sz="1292" dirty="0">
                <a:solidFill>
                  <a:prstClr val="black"/>
                </a:solidFill>
                <a:latin typeface="HGｺﾞｼｯｸM" panose="020B0609000000000000" pitchFamily="49" charset="-128"/>
                <a:ea typeface="HGｺﾞｼｯｸM" panose="020B0609000000000000" pitchFamily="49" charset="-128"/>
              </a:rPr>
              <a:t>・まちづくりの一環として</a:t>
            </a:r>
            <a:r>
              <a:rPr lang="ja-JP" altLang="en-US" sz="1292" dirty="0">
                <a:solidFill>
                  <a:srgbClr val="FF0000"/>
                </a:solidFill>
                <a:latin typeface="HGｺﾞｼｯｸM" panose="020B0609000000000000" pitchFamily="49" charset="-128"/>
                <a:ea typeface="HGｺﾞｼｯｸM" panose="020B0609000000000000" pitchFamily="49" charset="-128"/>
              </a:rPr>
              <a:t>地方公共団体が実施する「都市計画事業」</a:t>
            </a:r>
            <a:endParaRPr lang="ja-JP" altLang="en-US" sz="1292" dirty="0">
              <a:solidFill>
                <a:prstClr val="black"/>
              </a:solidFill>
              <a:latin typeface="HGｺﾞｼｯｸM" panose="020B0609000000000000" pitchFamily="49" charset="-128"/>
              <a:ea typeface="HGｺﾞｼｯｸM" panose="020B0609000000000000" pitchFamily="49" charset="-128"/>
            </a:endParaRPr>
          </a:p>
          <a:p>
            <a:pPr defTabSz="844083">
              <a:defRPr/>
            </a:pPr>
            <a:r>
              <a:rPr lang="ja-JP" altLang="en-US" sz="1292" dirty="0">
                <a:solidFill>
                  <a:prstClr val="black"/>
                </a:solidFill>
                <a:latin typeface="HGｺﾞｼｯｸM" panose="020B0609000000000000" pitchFamily="49" charset="-128"/>
                <a:ea typeface="HGｺﾞｼｯｸM" panose="020B0609000000000000" pitchFamily="49" charset="-128"/>
              </a:rPr>
              <a:t>・国土交通省所管</a:t>
            </a:r>
            <a:r>
              <a:rPr lang="ja-JP" altLang="en-US" sz="1292" dirty="0">
                <a:solidFill>
                  <a:srgbClr val="FF0000"/>
                </a:solidFill>
                <a:latin typeface="HGｺﾞｼｯｸM" panose="020B0609000000000000" pitchFamily="49" charset="-128"/>
                <a:ea typeface="HGｺﾞｼｯｸM" panose="020B0609000000000000" pitchFamily="49" charset="-128"/>
              </a:rPr>
              <a:t>国庫補助事業（個別補助制度）</a:t>
            </a:r>
            <a:r>
              <a:rPr lang="ja-JP" altLang="en-US" sz="1292" dirty="0">
                <a:solidFill>
                  <a:prstClr val="black"/>
                </a:solidFill>
                <a:latin typeface="HGｺﾞｼｯｸM" panose="020B0609000000000000" pitchFamily="49" charset="-128"/>
                <a:ea typeface="HGｺﾞｼｯｸM" panose="020B0609000000000000" pitchFamily="49" charset="-128"/>
              </a:rPr>
              <a:t>として実施</a:t>
            </a:r>
            <a:r>
              <a:rPr lang="ja-JP" altLang="en-US" sz="1108" dirty="0">
                <a:solidFill>
                  <a:prstClr val="black"/>
                </a:solidFill>
                <a:latin typeface="HGｺﾞｼｯｸM" panose="020B0609000000000000" pitchFamily="49" charset="-128"/>
                <a:ea typeface="HGｺﾞｼｯｸM" panose="020B0609000000000000" pitchFamily="49" charset="-128"/>
              </a:rPr>
              <a:t>（補助率５．５／１０、１／２）</a:t>
            </a:r>
            <a:endParaRPr lang="ja-JP" altLang="en-US" sz="1292" dirty="0">
              <a:solidFill>
                <a:prstClr val="black"/>
              </a:solidFill>
              <a:latin typeface="HGｺﾞｼｯｸM" panose="020B0609000000000000" pitchFamily="49" charset="-128"/>
              <a:ea typeface="HGｺﾞｼｯｸM" panose="020B0609000000000000" pitchFamily="49" charset="-128"/>
            </a:endParaRPr>
          </a:p>
        </p:txBody>
      </p:sp>
      <p:sp>
        <p:nvSpPr>
          <p:cNvPr id="1095" name="テキスト ボックス 50"/>
          <p:cNvSpPr txBox="1"/>
          <p:nvPr/>
        </p:nvSpPr>
        <p:spPr>
          <a:xfrm>
            <a:off x="442526" y="676748"/>
            <a:ext cx="1102310" cy="319446"/>
          </a:xfrm>
          <a:prstGeom prst="rect">
            <a:avLst/>
          </a:prstGeom>
          <a:solidFill>
            <a:schemeClr val="accent1">
              <a:lumMod val="75000"/>
            </a:schemeClr>
          </a:solidFill>
          <a:ln>
            <a:noFill/>
          </a:ln>
        </p:spPr>
        <p:txBody>
          <a:bodyPr wrap="square" rtlCol="0">
            <a:spAutoFit/>
          </a:bodyPr>
          <a:lstStyle/>
          <a:p>
            <a:pPr algn="ctr" defTabSz="844083" fontAlgn="auto">
              <a:spcBef>
                <a:spcPts val="0"/>
              </a:spcBef>
              <a:spcAft>
                <a:spcPts val="0"/>
              </a:spcAft>
              <a:defRPr/>
            </a:pPr>
            <a:r>
              <a:rPr lang="ja-JP" altLang="en-US" sz="1476" dirty="0">
                <a:solidFill>
                  <a:prstClr val="white"/>
                </a:solidFill>
                <a:latin typeface="HGｺﾞｼｯｸM" panose="020B0609000000000000" pitchFamily="49" charset="-128"/>
                <a:ea typeface="HGｺﾞｼｯｸM" panose="020B0609000000000000" pitchFamily="49" charset="-128"/>
              </a:rPr>
              <a:t>事業概要</a:t>
            </a:r>
          </a:p>
        </p:txBody>
      </p:sp>
      <p:sp>
        <p:nvSpPr>
          <p:cNvPr id="1101" name="正方形/長方形 56"/>
          <p:cNvSpPr/>
          <p:nvPr/>
        </p:nvSpPr>
        <p:spPr>
          <a:xfrm>
            <a:off x="451266" y="2017073"/>
            <a:ext cx="4400423" cy="78257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white"/>
              </a:solidFill>
              <a:latin typeface="HGｺﾞｼｯｸM" panose="020B0609000000000000" pitchFamily="49" charset="-128"/>
              <a:ea typeface="HGｺﾞｼｯｸM" panose="020B0609000000000000" pitchFamily="49" charset="-128"/>
            </a:endParaRPr>
          </a:p>
        </p:txBody>
      </p:sp>
      <p:sp>
        <p:nvSpPr>
          <p:cNvPr id="1103" name="テキスト ボックス 60"/>
          <p:cNvSpPr txBox="1"/>
          <p:nvPr/>
        </p:nvSpPr>
        <p:spPr>
          <a:xfrm>
            <a:off x="456430" y="2285490"/>
            <a:ext cx="4713716" cy="291170"/>
          </a:xfrm>
          <a:prstGeom prst="rect">
            <a:avLst/>
          </a:prstGeom>
          <a:noFill/>
        </p:spPr>
        <p:txBody>
          <a:bodyPr wrap="square" rtlCol="0">
            <a:spAutoFit/>
          </a:bodyPr>
          <a:lstStyle/>
          <a:p>
            <a:pPr defTabSz="844083">
              <a:spcAft>
                <a:spcPts val="554"/>
              </a:spcAft>
              <a:defRPr/>
            </a:pPr>
            <a:endParaRPr lang="en-US" altLang="ja-JP" sz="1292" dirty="0">
              <a:solidFill>
                <a:prstClr val="black"/>
              </a:solidFill>
              <a:latin typeface="HGｺﾞｼｯｸM" panose="020B0609000000000000" pitchFamily="49" charset="-128"/>
              <a:ea typeface="HGｺﾞｼｯｸM" panose="020B0609000000000000" pitchFamily="49" charset="-128"/>
            </a:endParaRPr>
          </a:p>
        </p:txBody>
      </p:sp>
      <p:sp>
        <p:nvSpPr>
          <p:cNvPr id="1105" name="正方形/長方形 61"/>
          <p:cNvSpPr/>
          <p:nvPr/>
        </p:nvSpPr>
        <p:spPr>
          <a:xfrm>
            <a:off x="4962489" y="2017074"/>
            <a:ext cx="4518548" cy="794678"/>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black"/>
              </a:solidFill>
              <a:latin typeface="HGｺﾞｼｯｸM" panose="020B0609000000000000" pitchFamily="49" charset="-128"/>
              <a:ea typeface="HGｺﾞｼｯｸM" panose="020B0609000000000000" pitchFamily="49" charset="-128"/>
            </a:endParaRPr>
          </a:p>
        </p:txBody>
      </p:sp>
      <p:sp>
        <p:nvSpPr>
          <p:cNvPr id="1106" name="テキスト ボックス 62"/>
          <p:cNvSpPr txBox="1"/>
          <p:nvPr/>
        </p:nvSpPr>
        <p:spPr>
          <a:xfrm>
            <a:off x="4952839" y="1819210"/>
            <a:ext cx="1122174" cy="319446"/>
          </a:xfrm>
          <a:prstGeom prst="rect">
            <a:avLst/>
          </a:prstGeom>
          <a:solidFill>
            <a:schemeClr val="accent1">
              <a:lumMod val="75000"/>
            </a:schemeClr>
          </a:solidFill>
          <a:ln>
            <a:noFill/>
          </a:ln>
        </p:spPr>
        <p:txBody>
          <a:bodyPr wrap="square" rtlCol="0">
            <a:spAutoFit/>
          </a:bodyPr>
          <a:lstStyle/>
          <a:p>
            <a:pPr algn="ctr" defTabSz="844083" fontAlgn="auto">
              <a:spcBef>
                <a:spcPts val="0"/>
              </a:spcBef>
              <a:spcAft>
                <a:spcPts val="0"/>
              </a:spcAft>
              <a:defRPr/>
            </a:pPr>
            <a:r>
              <a:rPr lang="ja-JP" altLang="en-US" sz="1476" dirty="0">
                <a:solidFill>
                  <a:prstClr val="white"/>
                </a:solidFill>
                <a:latin typeface="HGｺﾞｼｯｸM" panose="020B0609000000000000" pitchFamily="49" charset="-128"/>
                <a:ea typeface="HGｺﾞｼｯｸM" panose="020B0609000000000000" pitchFamily="49" charset="-128"/>
              </a:rPr>
              <a:t>事業効果</a:t>
            </a:r>
            <a:endParaRPr lang="en-US" altLang="ja-JP" sz="1476" dirty="0">
              <a:solidFill>
                <a:prstClr val="white"/>
              </a:solidFill>
              <a:latin typeface="HGｺﾞｼｯｸM" panose="020B0609000000000000" pitchFamily="49" charset="-128"/>
              <a:ea typeface="HGｺﾞｼｯｸM" panose="020B0609000000000000" pitchFamily="49" charset="-128"/>
            </a:endParaRPr>
          </a:p>
        </p:txBody>
      </p:sp>
      <p:sp>
        <p:nvSpPr>
          <p:cNvPr id="1108" name="テキスト ボックス 44"/>
          <p:cNvSpPr txBox="1"/>
          <p:nvPr/>
        </p:nvSpPr>
        <p:spPr>
          <a:xfrm>
            <a:off x="471453" y="2107912"/>
            <a:ext cx="4460506" cy="688843"/>
          </a:xfrm>
          <a:prstGeom prst="rect">
            <a:avLst/>
          </a:prstGeom>
          <a:noFill/>
        </p:spPr>
        <p:txBody>
          <a:bodyPr wrap="square" rtlCol="0">
            <a:spAutoFit/>
          </a:bodyPr>
          <a:lstStyle/>
          <a:p>
            <a:pPr defTabSz="844083" fontAlgn="auto">
              <a:spcBef>
                <a:spcPts val="0"/>
              </a:spcBef>
              <a:spcAft>
                <a:spcPts val="0"/>
              </a:spcAft>
              <a:defRPr/>
            </a:pPr>
            <a:r>
              <a:rPr lang="ja-JP" altLang="en-US" sz="1292" dirty="0">
                <a:solidFill>
                  <a:prstClr val="black"/>
                </a:solidFill>
                <a:latin typeface="HGｺﾞｼｯｸM" panose="020B0609000000000000" pitchFamily="49" charset="-128"/>
                <a:ea typeface="HGｺﾞｼｯｸM" panose="020B0609000000000000" pitchFamily="49" charset="-128"/>
              </a:rPr>
              <a:t>・都道府県</a:t>
            </a:r>
          </a:p>
          <a:p>
            <a:pPr defTabSz="844083" fontAlgn="auto">
              <a:spcBef>
                <a:spcPts val="0"/>
              </a:spcBef>
              <a:spcAft>
                <a:spcPts val="0"/>
              </a:spcAft>
              <a:defRPr/>
            </a:pPr>
            <a:r>
              <a:rPr lang="ja-JP" altLang="en-US" sz="1292" dirty="0">
                <a:solidFill>
                  <a:prstClr val="black"/>
                </a:solidFill>
                <a:latin typeface="HGｺﾞｼｯｸM" panose="020B0609000000000000" pitchFamily="49" charset="-128"/>
                <a:ea typeface="HGｺﾞｼｯｸM" panose="020B0609000000000000" pitchFamily="49" charset="-128"/>
              </a:rPr>
              <a:t>・市（政令市・県庁所在都市・人口</a:t>
            </a:r>
            <a:r>
              <a:rPr lang="en-US" altLang="ja-JP" sz="1292" dirty="0">
                <a:solidFill>
                  <a:prstClr val="black"/>
                </a:solidFill>
                <a:latin typeface="HGｺﾞｼｯｸM" panose="020B0609000000000000" pitchFamily="49" charset="-128"/>
                <a:ea typeface="HGｺﾞｼｯｸM" panose="020B0609000000000000" pitchFamily="49" charset="-128"/>
              </a:rPr>
              <a:t>20</a:t>
            </a:r>
            <a:r>
              <a:rPr lang="ja-JP" altLang="en-US" sz="1292" dirty="0">
                <a:solidFill>
                  <a:prstClr val="black"/>
                </a:solidFill>
                <a:latin typeface="HGｺﾞｼｯｸM" panose="020B0609000000000000" pitchFamily="49" charset="-128"/>
                <a:ea typeface="HGｺﾞｼｯｸM" panose="020B0609000000000000" pitchFamily="49" charset="-128"/>
              </a:rPr>
              <a:t>万人以上）</a:t>
            </a:r>
            <a:endParaRPr lang="en-US" altLang="ja-JP" sz="1292" dirty="0">
              <a:solidFill>
                <a:prstClr val="black"/>
              </a:solidFill>
              <a:latin typeface="HGｺﾞｼｯｸM" panose="020B0609000000000000" pitchFamily="49" charset="-128"/>
              <a:ea typeface="HGｺﾞｼｯｸM" panose="020B0609000000000000" pitchFamily="49" charset="-128"/>
            </a:endParaRPr>
          </a:p>
          <a:p>
            <a:pPr defTabSz="844083" fontAlgn="auto">
              <a:spcBef>
                <a:spcPts val="0"/>
              </a:spcBef>
              <a:spcAft>
                <a:spcPts val="0"/>
              </a:spcAft>
              <a:defRPr/>
            </a:pPr>
            <a:r>
              <a:rPr lang="ja-JP" altLang="en-US" sz="1292" dirty="0">
                <a:solidFill>
                  <a:prstClr val="black"/>
                </a:solidFill>
                <a:latin typeface="HGｺﾞｼｯｸM" panose="020B0609000000000000" pitchFamily="49" charset="-128"/>
                <a:ea typeface="HGｺﾞｼｯｸM" panose="020B0609000000000000" pitchFamily="49" charset="-128"/>
              </a:rPr>
              <a:t>・特別区</a:t>
            </a:r>
          </a:p>
        </p:txBody>
      </p:sp>
      <p:sp>
        <p:nvSpPr>
          <p:cNvPr id="1110" name="テキスト ボックス 72"/>
          <p:cNvSpPr txBox="1"/>
          <p:nvPr/>
        </p:nvSpPr>
        <p:spPr>
          <a:xfrm>
            <a:off x="451266" y="3100592"/>
            <a:ext cx="4400423" cy="3433152"/>
          </a:xfrm>
          <a:prstGeom prst="rect">
            <a:avLst/>
          </a:prstGeom>
          <a:noFill/>
          <a:ln w="25400">
            <a:solidFill>
              <a:schemeClr val="accent1">
                <a:lumMod val="75000"/>
              </a:schemeClr>
            </a:solidFill>
          </a:ln>
        </p:spPr>
        <p:txBody>
          <a:bodyPr wrap="square" rtlCol="0">
            <a:noAutofit/>
          </a:bodyPr>
          <a:lstStyle/>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en-US" altLang="ja-JP" sz="831" dirty="0">
              <a:solidFill>
                <a:srgbClr val="000000"/>
              </a:solidFill>
              <a:latin typeface="HGｺﾞｼｯｸM" panose="020B0609000000000000" pitchFamily="49" charset="-128"/>
              <a:ea typeface="HGｺﾞｼｯｸM" panose="020B0609000000000000" pitchFamily="49" charset="-128"/>
            </a:endParaRPr>
          </a:p>
          <a:p>
            <a:pPr marL="79133" indent="-79133" defTabSz="844083">
              <a:defRPr/>
            </a:pPr>
            <a:endParaRPr lang="ja-JP" altLang="en-US" sz="831" dirty="0">
              <a:solidFill>
                <a:srgbClr val="000000"/>
              </a:solidFill>
              <a:latin typeface="HGｺﾞｼｯｸM" panose="020B0609000000000000" pitchFamily="49" charset="-128"/>
              <a:ea typeface="HGｺﾞｼｯｸM" panose="020B0609000000000000" pitchFamily="49" charset="-128"/>
            </a:endParaRPr>
          </a:p>
        </p:txBody>
      </p:sp>
      <p:sp>
        <p:nvSpPr>
          <p:cNvPr id="1111" name="テキスト ボックス 78"/>
          <p:cNvSpPr txBox="1"/>
          <p:nvPr/>
        </p:nvSpPr>
        <p:spPr>
          <a:xfrm>
            <a:off x="442526" y="2937261"/>
            <a:ext cx="1547456" cy="319639"/>
          </a:xfrm>
          <a:prstGeom prst="rect">
            <a:avLst/>
          </a:prstGeom>
          <a:solidFill>
            <a:schemeClr val="accent1">
              <a:lumMod val="75000"/>
            </a:schemeClr>
          </a:solidFill>
          <a:ln>
            <a:noFill/>
          </a:ln>
        </p:spPr>
        <p:txBody>
          <a:bodyPr wrap="square" rtlCol="0">
            <a:spAutoFit/>
          </a:bodyPr>
          <a:lstStyle/>
          <a:p>
            <a:pPr defTabSz="844083">
              <a:defRPr/>
            </a:pPr>
            <a:r>
              <a:rPr lang="ja-JP" altLang="en-US" sz="1477" b="1" dirty="0">
                <a:solidFill>
                  <a:srgbClr val="FFFFFF"/>
                </a:solidFill>
                <a:latin typeface="HGｺﾞｼｯｸM" panose="020B0609000000000000" pitchFamily="49" charset="-128"/>
                <a:ea typeface="HGｺﾞｼｯｸM" panose="020B0609000000000000" pitchFamily="49" charset="-128"/>
              </a:rPr>
              <a:t>事業のイメージ</a:t>
            </a:r>
          </a:p>
        </p:txBody>
      </p:sp>
      <p:pic>
        <p:nvPicPr>
          <p:cNvPr id="1112" name="図 80"/>
          <p:cNvPicPr/>
          <p:nvPr/>
        </p:nvPicPr>
        <p:blipFill>
          <a:blip r:embed="rId3"/>
          <a:srcRect l="27087" t="2525" r="12355" b="11227"/>
          <a:stretch>
            <a:fillRect/>
          </a:stretch>
        </p:blipFill>
        <p:spPr>
          <a:xfrm>
            <a:off x="973855" y="3249283"/>
            <a:ext cx="3455239" cy="1496112"/>
          </a:xfrm>
          <a:prstGeom prst="rect">
            <a:avLst/>
          </a:prstGeom>
          <a:ln w="12700">
            <a:noFill/>
          </a:ln>
        </p:spPr>
      </p:pic>
      <p:sp>
        <p:nvSpPr>
          <p:cNvPr id="1113" name="円/楕円 59"/>
          <p:cNvSpPr/>
          <p:nvPr/>
        </p:nvSpPr>
        <p:spPr>
          <a:xfrm>
            <a:off x="1184869" y="4024615"/>
            <a:ext cx="678840" cy="473278"/>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844083">
              <a:defRPr/>
            </a:pPr>
            <a:endParaRPr lang="ja-JP" altLang="en-US" sz="1292" dirty="0">
              <a:solidFill>
                <a:prstClr val="black"/>
              </a:solidFill>
              <a:latin typeface="Calibri"/>
              <a:ea typeface="ＭＳ Ｐゴシック" panose="020B0600070205080204" pitchFamily="50" charset="-128"/>
            </a:endParaRPr>
          </a:p>
        </p:txBody>
      </p:sp>
      <p:sp>
        <p:nvSpPr>
          <p:cNvPr id="1115" name="テキスト ボックス 29"/>
          <p:cNvSpPr txBox="1"/>
          <p:nvPr/>
        </p:nvSpPr>
        <p:spPr>
          <a:xfrm>
            <a:off x="2744373" y="3375331"/>
            <a:ext cx="684834" cy="194967"/>
          </a:xfrm>
          <a:prstGeom prst="rect">
            <a:avLst/>
          </a:prstGeom>
          <a:solidFill>
            <a:schemeClr val="bg1"/>
          </a:solidFill>
          <a:ln w="6350">
            <a:solidFill>
              <a:schemeClr val="tx1"/>
            </a:solidFill>
          </a:ln>
        </p:spPr>
        <p:txBody>
          <a:bodyPr wrap="square" lIns="33231" tIns="33231" rIns="33231" bIns="33231"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844083">
              <a:defRPr/>
            </a:pPr>
            <a:r>
              <a:rPr lang="ja-JP" altLang="en-US" sz="831" dirty="0">
                <a:solidFill>
                  <a:prstClr val="black"/>
                </a:solidFill>
                <a:latin typeface="ＭＳ Ｐゴシック" panose="020B0600070205080204" pitchFamily="50" charset="-128"/>
                <a:ea typeface="ＭＳ Ｐゴシック" panose="020B0600070205080204" pitchFamily="50" charset="-128"/>
              </a:rPr>
              <a:t>踏切を除却</a:t>
            </a:r>
          </a:p>
        </p:txBody>
      </p:sp>
      <p:pic>
        <p:nvPicPr>
          <p:cNvPr id="1117" name="図 86"/>
          <p:cNvPicPr>
            <a:picLocks noChangeAspect="1"/>
          </p:cNvPicPr>
          <p:nvPr/>
        </p:nvPicPr>
        <p:blipFill>
          <a:blip r:embed="rId4"/>
          <a:srcRect l="10931" t="14906" r="9132" b="10100"/>
          <a:stretch>
            <a:fillRect/>
          </a:stretch>
        </p:blipFill>
        <p:spPr>
          <a:xfrm>
            <a:off x="2847709" y="5072303"/>
            <a:ext cx="1916202" cy="1185989"/>
          </a:xfrm>
          <a:prstGeom prst="rect">
            <a:avLst/>
          </a:prstGeom>
          <a:ln w="12700">
            <a:solidFill>
              <a:schemeClr val="tx1"/>
            </a:solidFill>
          </a:ln>
        </p:spPr>
      </p:pic>
      <p:pic>
        <p:nvPicPr>
          <p:cNvPr id="1118" name="図 87"/>
          <p:cNvPicPr>
            <a:picLocks noChangeAspect="1"/>
          </p:cNvPicPr>
          <p:nvPr/>
        </p:nvPicPr>
        <p:blipFill>
          <a:blip r:embed="rId5"/>
          <a:srcRect l="13483" t="16632" r="11685" b="8968"/>
          <a:stretch>
            <a:fillRect/>
          </a:stretch>
        </p:blipFill>
        <p:spPr>
          <a:xfrm>
            <a:off x="539864" y="5072303"/>
            <a:ext cx="1916202" cy="1185989"/>
          </a:xfrm>
          <a:prstGeom prst="rect">
            <a:avLst/>
          </a:prstGeom>
          <a:ln w="12700">
            <a:solidFill>
              <a:schemeClr val="tx1"/>
            </a:solidFill>
          </a:ln>
        </p:spPr>
      </p:pic>
      <p:sp>
        <p:nvSpPr>
          <p:cNvPr id="1119" name="テキスト ボックス 88"/>
          <p:cNvSpPr txBox="1"/>
          <p:nvPr/>
        </p:nvSpPr>
        <p:spPr>
          <a:xfrm>
            <a:off x="1982309" y="5063802"/>
            <a:ext cx="479624" cy="116689"/>
          </a:xfrm>
          <a:prstGeom prst="rect">
            <a:avLst/>
          </a:prstGeom>
          <a:solidFill>
            <a:schemeClr val="bg1"/>
          </a:solidFill>
          <a:ln w="12700">
            <a:solidFill>
              <a:schemeClr val="tx1"/>
            </a:solidFill>
          </a:ln>
        </p:spPr>
        <p:txBody>
          <a:bodyPr wrap="square" lIns="33231" tIns="33231" rIns="33231" bIns="33231" rtlCol="0" anchor="ctr" anchorCtr="0">
            <a:noAutofit/>
          </a:bodyPr>
          <a:lstStyle/>
          <a:p>
            <a:pPr algn="ctr" defTabSz="844083">
              <a:lnSpc>
                <a:spcPts val="1108"/>
              </a:lnSpc>
              <a:defRPr/>
            </a:pPr>
            <a:r>
              <a:rPr lang="ja-JP" altLang="en-US" sz="738" dirty="0">
                <a:solidFill>
                  <a:srgbClr val="000000"/>
                </a:solidFill>
                <a:latin typeface="HGｺﾞｼｯｸM" panose="020B0609000000000000" pitchFamily="49" charset="-128"/>
                <a:ea typeface="HGｺﾞｼｯｸM" panose="020B0609000000000000" pitchFamily="49" charset="-128"/>
              </a:rPr>
              <a:t>整備前</a:t>
            </a:r>
          </a:p>
        </p:txBody>
      </p:sp>
      <p:sp>
        <p:nvSpPr>
          <p:cNvPr id="1120" name="テキスト ボックス 89"/>
          <p:cNvSpPr txBox="1"/>
          <p:nvPr/>
        </p:nvSpPr>
        <p:spPr>
          <a:xfrm>
            <a:off x="4289040" y="5065509"/>
            <a:ext cx="479624" cy="116689"/>
          </a:xfrm>
          <a:prstGeom prst="rect">
            <a:avLst/>
          </a:prstGeom>
          <a:solidFill>
            <a:schemeClr val="bg1"/>
          </a:solidFill>
          <a:ln w="12700">
            <a:solidFill>
              <a:schemeClr val="tx1"/>
            </a:solidFill>
          </a:ln>
        </p:spPr>
        <p:txBody>
          <a:bodyPr wrap="square" lIns="33231" tIns="33231" rIns="33231" bIns="33231" rtlCol="0" anchor="ctr" anchorCtr="0">
            <a:noAutofit/>
          </a:bodyPr>
          <a:lstStyle/>
          <a:p>
            <a:pPr algn="ctr" defTabSz="844083">
              <a:lnSpc>
                <a:spcPts val="1108"/>
              </a:lnSpc>
              <a:defRPr/>
            </a:pPr>
            <a:r>
              <a:rPr lang="ja-JP" altLang="en-US" sz="738" dirty="0">
                <a:solidFill>
                  <a:srgbClr val="000000"/>
                </a:solidFill>
                <a:latin typeface="HGｺﾞｼｯｸM" panose="020B0609000000000000" pitchFamily="49" charset="-128"/>
                <a:ea typeface="HGｺﾞｼｯｸM" panose="020B0609000000000000" pitchFamily="49" charset="-128"/>
              </a:rPr>
              <a:t>整備後</a:t>
            </a:r>
          </a:p>
        </p:txBody>
      </p:sp>
      <p:sp>
        <p:nvSpPr>
          <p:cNvPr id="1121" name="右矢印 90"/>
          <p:cNvSpPr/>
          <p:nvPr/>
        </p:nvSpPr>
        <p:spPr>
          <a:xfrm>
            <a:off x="2533198" y="5311648"/>
            <a:ext cx="263161" cy="799679"/>
          </a:xfrm>
          <a:prstGeom prst="rightArrow">
            <a:avLst>
              <a:gd name="adj1" fmla="val 55679"/>
              <a:gd name="adj2" fmla="val 68728"/>
            </a:avLst>
          </a:prstGeom>
          <a:solidFill>
            <a:srgbClr val="FF6D6D">
              <a:alpha val="36000"/>
            </a:srgbClr>
          </a:solidFill>
          <a:ln w="28575">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ja-JP" altLang="en-US" sz="1292" dirty="0">
              <a:solidFill>
                <a:prstClr val="black"/>
              </a:solidFill>
              <a:latin typeface="Calibri"/>
              <a:ea typeface="ＭＳ Ｐゴシック" panose="020B0600070205080204" pitchFamily="50" charset="-128"/>
            </a:endParaRPr>
          </a:p>
        </p:txBody>
      </p:sp>
      <p:sp>
        <p:nvSpPr>
          <p:cNvPr id="1122" name="円/楕円 63"/>
          <p:cNvSpPr/>
          <p:nvPr/>
        </p:nvSpPr>
        <p:spPr>
          <a:xfrm>
            <a:off x="2918628" y="3621089"/>
            <a:ext cx="530787" cy="37625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844083">
              <a:defRPr/>
            </a:pPr>
            <a:endParaRPr lang="ja-JP" altLang="en-US" sz="1292" dirty="0">
              <a:solidFill>
                <a:prstClr val="black"/>
              </a:solidFill>
              <a:latin typeface="Calibri"/>
              <a:ea typeface="ＭＳ Ｐゴシック" panose="020B0600070205080204" pitchFamily="50" charset="-128"/>
            </a:endParaRPr>
          </a:p>
        </p:txBody>
      </p:sp>
      <p:sp>
        <p:nvSpPr>
          <p:cNvPr id="1132" name="テキスト 47"/>
          <p:cNvSpPr txBox="1"/>
          <p:nvPr/>
        </p:nvSpPr>
        <p:spPr>
          <a:xfrm>
            <a:off x="678399" y="4753648"/>
            <a:ext cx="3944382" cy="198974"/>
          </a:xfrm>
          <a:prstGeom prst="rect">
            <a:avLst/>
          </a:prstGeom>
          <a:solidFill>
            <a:srgbClr val="FFFFFF"/>
          </a:solidFill>
          <a:ln w="9525">
            <a:noFill/>
            <a:miter lim="800000"/>
            <a:headEnd/>
            <a:tailEnd/>
          </a:ln>
        </p:spPr>
        <p:txBody>
          <a:bodyPr vertOverflow="overflow" horzOverflow="overflow" lIns="0" tIns="0" rIns="0" bIns="0" anchor="ctr"/>
          <a:lstStyle/>
          <a:p>
            <a:pPr algn="ctr" defTabSz="844083" eaLnBrk="1" hangingPunct="1">
              <a:defRPr/>
            </a:pPr>
            <a:r>
              <a:rPr lang="ja-JP" altLang="en-US" sz="1108" dirty="0">
                <a:solidFill>
                  <a:prstClr val="black"/>
                </a:solidFill>
                <a:latin typeface="HGｺﾞｼｯｸM" panose="020B0609000000000000" pitchFamily="49" charset="-128"/>
                <a:ea typeface="HGｺﾞｼｯｸM" panose="020B0609000000000000" pitchFamily="49" charset="-128"/>
              </a:rPr>
              <a:t>連続して高架化することで、複数の踏切を一挙に除却</a:t>
            </a:r>
            <a:endParaRPr sz="1108" dirty="0">
              <a:solidFill>
                <a:prstClr val="black"/>
              </a:solidFill>
              <a:latin typeface="HGｺﾞｼｯｸM" panose="020B0609000000000000" pitchFamily="49" charset="-128"/>
              <a:ea typeface="HGｺﾞｼｯｸM" panose="020B0609000000000000" pitchFamily="49" charset="-128"/>
            </a:endParaRPr>
          </a:p>
        </p:txBody>
      </p:sp>
      <p:sp>
        <p:nvSpPr>
          <p:cNvPr id="1133" name="テキスト 48"/>
          <p:cNvSpPr txBox="1"/>
          <p:nvPr/>
        </p:nvSpPr>
        <p:spPr>
          <a:xfrm>
            <a:off x="923848" y="6307173"/>
            <a:ext cx="3355540" cy="198974"/>
          </a:xfrm>
          <a:prstGeom prst="rect">
            <a:avLst/>
          </a:prstGeom>
          <a:solidFill>
            <a:srgbClr val="FFFFFF"/>
          </a:solidFill>
          <a:ln w="9525">
            <a:noFill/>
            <a:miter lim="800000"/>
            <a:headEnd/>
            <a:tailEnd/>
          </a:ln>
        </p:spPr>
        <p:txBody>
          <a:bodyPr vertOverflow="overflow" horzOverflow="overflow" lIns="0" tIns="0" rIns="0" bIns="0" anchor="ctr"/>
          <a:lstStyle/>
          <a:p>
            <a:pPr algn="ctr" defTabSz="844083" eaLnBrk="1" hangingPunct="1">
              <a:defRPr/>
            </a:pPr>
            <a:r>
              <a:rPr lang="ja-JP" altLang="en-US" sz="1108" dirty="0">
                <a:solidFill>
                  <a:prstClr val="black"/>
                </a:solidFill>
                <a:latin typeface="HGｺﾞｼｯｸM" panose="020B0609000000000000" pitchFamily="49" charset="-128"/>
                <a:ea typeface="HGｺﾞｼｯｸM" panose="020B0609000000000000" pitchFamily="49" charset="-128"/>
              </a:rPr>
              <a:t>踏切による交通遮断を抜本的に解消</a:t>
            </a:r>
            <a:endParaRPr sz="1108" dirty="0">
              <a:solidFill>
                <a:prstClr val="black"/>
              </a:solidFill>
              <a:latin typeface="HGｺﾞｼｯｸM" panose="020B0609000000000000" pitchFamily="49" charset="-128"/>
              <a:ea typeface="HGｺﾞｼｯｸM" panose="020B0609000000000000" pitchFamily="49" charset="-128"/>
            </a:endParaRPr>
          </a:p>
        </p:txBody>
      </p:sp>
      <p:sp>
        <p:nvSpPr>
          <p:cNvPr id="37" name="円/楕円 63"/>
          <p:cNvSpPr/>
          <p:nvPr/>
        </p:nvSpPr>
        <p:spPr>
          <a:xfrm>
            <a:off x="3530436" y="3433520"/>
            <a:ext cx="530787" cy="376250"/>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844083">
              <a:defRPr/>
            </a:pPr>
            <a:endParaRPr lang="ja-JP" altLang="en-US" sz="1292" dirty="0">
              <a:solidFill>
                <a:prstClr val="black"/>
              </a:solidFill>
              <a:latin typeface="Calibri"/>
              <a:ea typeface="ＭＳ Ｐゴシック" panose="020B0600070205080204" pitchFamily="50" charset="-128"/>
            </a:endParaRPr>
          </a:p>
        </p:txBody>
      </p:sp>
      <p:sp>
        <p:nvSpPr>
          <p:cNvPr id="38" name="テキスト ボックス 29"/>
          <p:cNvSpPr txBox="1"/>
          <p:nvPr/>
        </p:nvSpPr>
        <p:spPr>
          <a:xfrm>
            <a:off x="1167713" y="3780606"/>
            <a:ext cx="684834" cy="194967"/>
          </a:xfrm>
          <a:prstGeom prst="rect">
            <a:avLst/>
          </a:prstGeom>
          <a:solidFill>
            <a:schemeClr val="bg1"/>
          </a:solidFill>
          <a:ln w="6350">
            <a:solidFill>
              <a:schemeClr val="tx1"/>
            </a:solidFill>
          </a:ln>
        </p:spPr>
        <p:txBody>
          <a:bodyPr wrap="square" lIns="33231" tIns="33231" rIns="33231" bIns="33231"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844083">
              <a:defRPr/>
            </a:pPr>
            <a:r>
              <a:rPr lang="ja-JP" altLang="en-US" sz="831" dirty="0">
                <a:solidFill>
                  <a:prstClr val="black"/>
                </a:solidFill>
                <a:latin typeface="ＭＳ Ｐゴシック" panose="020B0600070205080204" pitchFamily="50" charset="-128"/>
                <a:ea typeface="ＭＳ Ｐゴシック" panose="020B0600070205080204" pitchFamily="50" charset="-128"/>
              </a:rPr>
              <a:t>踏切を除却</a:t>
            </a:r>
          </a:p>
        </p:txBody>
      </p:sp>
      <p:sp>
        <p:nvSpPr>
          <p:cNvPr id="39" name="テキスト ボックス 29"/>
          <p:cNvSpPr txBox="1"/>
          <p:nvPr/>
        </p:nvSpPr>
        <p:spPr>
          <a:xfrm>
            <a:off x="3513480" y="3206754"/>
            <a:ext cx="684834" cy="194967"/>
          </a:xfrm>
          <a:prstGeom prst="rect">
            <a:avLst/>
          </a:prstGeom>
          <a:solidFill>
            <a:schemeClr val="bg1"/>
          </a:solidFill>
          <a:ln w="6350">
            <a:solidFill>
              <a:schemeClr val="tx1"/>
            </a:solidFill>
          </a:ln>
        </p:spPr>
        <p:txBody>
          <a:bodyPr wrap="square" lIns="33231" tIns="33231" rIns="33231" bIns="33231"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defTabSz="844083">
              <a:defRPr/>
            </a:pPr>
            <a:r>
              <a:rPr lang="ja-JP" altLang="en-US" sz="831" dirty="0">
                <a:solidFill>
                  <a:prstClr val="black"/>
                </a:solidFill>
                <a:latin typeface="ＭＳ Ｐゴシック" panose="020B0600070205080204" pitchFamily="50" charset="-128"/>
                <a:ea typeface="ＭＳ Ｐゴシック" panose="020B0600070205080204" pitchFamily="50" charset="-128"/>
              </a:rPr>
              <a:t>踏切を除却</a:t>
            </a:r>
          </a:p>
        </p:txBody>
      </p:sp>
      <p:sp>
        <p:nvSpPr>
          <p:cNvPr id="40" name="テキスト ボックス 62"/>
          <p:cNvSpPr txBox="1"/>
          <p:nvPr/>
        </p:nvSpPr>
        <p:spPr>
          <a:xfrm>
            <a:off x="442527" y="1819210"/>
            <a:ext cx="1122174" cy="319446"/>
          </a:xfrm>
          <a:prstGeom prst="rect">
            <a:avLst/>
          </a:prstGeom>
          <a:solidFill>
            <a:schemeClr val="accent1">
              <a:lumMod val="75000"/>
            </a:schemeClr>
          </a:solidFill>
          <a:ln>
            <a:noFill/>
          </a:ln>
        </p:spPr>
        <p:txBody>
          <a:bodyPr wrap="square" rtlCol="0">
            <a:spAutoFit/>
          </a:bodyPr>
          <a:lstStyle/>
          <a:p>
            <a:pPr algn="ctr" defTabSz="844083" fontAlgn="auto">
              <a:spcBef>
                <a:spcPts val="0"/>
              </a:spcBef>
              <a:spcAft>
                <a:spcPts val="0"/>
              </a:spcAft>
              <a:defRPr/>
            </a:pPr>
            <a:r>
              <a:rPr lang="ja-JP" altLang="en-US" sz="1476" dirty="0">
                <a:solidFill>
                  <a:prstClr val="white"/>
                </a:solidFill>
                <a:latin typeface="HGｺﾞｼｯｸM" panose="020B0609000000000000" pitchFamily="49" charset="-128"/>
                <a:ea typeface="HGｺﾞｼｯｸM" panose="020B0609000000000000" pitchFamily="49" charset="-128"/>
              </a:rPr>
              <a:t>施行者</a:t>
            </a:r>
            <a:endParaRPr lang="en-US" altLang="ja-JP" sz="1476" dirty="0">
              <a:solidFill>
                <a:prstClr val="white"/>
              </a:solidFill>
              <a:latin typeface="HGｺﾞｼｯｸM" panose="020B0609000000000000" pitchFamily="49" charset="-128"/>
              <a:ea typeface="HGｺﾞｼｯｸM" panose="020B0609000000000000" pitchFamily="49" charset="-128"/>
            </a:endParaRPr>
          </a:p>
        </p:txBody>
      </p:sp>
      <p:sp>
        <p:nvSpPr>
          <p:cNvPr id="41" name="正方形/長方形 61"/>
          <p:cNvSpPr/>
          <p:nvPr/>
        </p:nvSpPr>
        <p:spPr>
          <a:xfrm>
            <a:off x="4962489" y="5843478"/>
            <a:ext cx="4518548" cy="687834"/>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black"/>
              </a:solidFill>
              <a:latin typeface="HGｺﾞｼｯｸM" panose="020B0609000000000000" pitchFamily="49" charset="-128"/>
              <a:ea typeface="HGｺﾞｼｯｸM" panose="020B0609000000000000" pitchFamily="49" charset="-128"/>
            </a:endParaRPr>
          </a:p>
        </p:txBody>
      </p:sp>
      <p:sp>
        <p:nvSpPr>
          <p:cNvPr id="42" name="テキスト ボックス 62"/>
          <p:cNvSpPr txBox="1"/>
          <p:nvPr/>
        </p:nvSpPr>
        <p:spPr>
          <a:xfrm>
            <a:off x="4952839" y="5645613"/>
            <a:ext cx="1122174" cy="319446"/>
          </a:xfrm>
          <a:prstGeom prst="rect">
            <a:avLst/>
          </a:prstGeom>
          <a:solidFill>
            <a:schemeClr val="accent1">
              <a:lumMod val="75000"/>
            </a:schemeClr>
          </a:solidFill>
          <a:ln>
            <a:noFill/>
          </a:ln>
        </p:spPr>
        <p:txBody>
          <a:bodyPr wrap="square" rtlCol="0">
            <a:spAutoFit/>
          </a:bodyPr>
          <a:lstStyle/>
          <a:p>
            <a:pPr algn="ctr" defTabSz="844083" fontAlgn="auto">
              <a:spcBef>
                <a:spcPts val="0"/>
              </a:spcBef>
              <a:spcAft>
                <a:spcPts val="0"/>
              </a:spcAft>
              <a:defRPr/>
            </a:pPr>
            <a:r>
              <a:rPr lang="ja-JP" altLang="en-US" sz="1476" dirty="0">
                <a:solidFill>
                  <a:prstClr val="white"/>
                </a:solidFill>
                <a:latin typeface="HGｺﾞｼｯｸM" panose="020B0609000000000000" pitchFamily="49" charset="-128"/>
                <a:ea typeface="HGｺﾞｼｯｸM" panose="020B0609000000000000" pitchFamily="49" charset="-128"/>
              </a:rPr>
              <a:t>実績</a:t>
            </a:r>
            <a:endParaRPr lang="en-US" altLang="ja-JP" sz="1476" dirty="0">
              <a:solidFill>
                <a:prstClr val="white"/>
              </a:solidFill>
              <a:latin typeface="HGｺﾞｼｯｸM" panose="020B0609000000000000" pitchFamily="49" charset="-128"/>
              <a:ea typeface="HGｺﾞｼｯｸM" panose="020B0609000000000000" pitchFamily="49" charset="-128"/>
            </a:endParaRPr>
          </a:p>
        </p:txBody>
      </p:sp>
      <p:sp>
        <p:nvSpPr>
          <p:cNvPr id="43" name="テキスト ボックス 64"/>
          <p:cNvSpPr txBox="1"/>
          <p:nvPr/>
        </p:nvSpPr>
        <p:spPr>
          <a:xfrm>
            <a:off x="4969671" y="5936061"/>
            <a:ext cx="4567906" cy="490006"/>
          </a:xfrm>
          <a:prstGeom prst="rect">
            <a:avLst/>
          </a:prstGeom>
          <a:noFill/>
        </p:spPr>
        <p:txBody>
          <a:bodyPr wrap="square" rtlCol="0">
            <a:spAutoFit/>
          </a:bodyPr>
          <a:lstStyle/>
          <a:p>
            <a:pPr defTabSz="844083">
              <a:spcBef>
                <a:spcPts val="0"/>
              </a:spcBef>
              <a:spcAft>
                <a:spcPts val="0"/>
              </a:spcAft>
              <a:defRPr/>
            </a:pPr>
            <a:r>
              <a:rPr lang="ja-JP" altLang="en-US" sz="1292" dirty="0">
                <a:solidFill>
                  <a:prstClr val="black"/>
                </a:solidFill>
                <a:latin typeface="HGｺﾞｼｯｸM" panose="020B0609000000000000" pitchFamily="49" charset="-128"/>
                <a:ea typeface="HGｺﾞｼｯｸM" panose="020B0609000000000000" pitchFamily="49" charset="-128"/>
              </a:rPr>
              <a:t>・昭和43年度の制度創設以来、</a:t>
            </a:r>
            <a:r>
              <a:rPr lang="ja-JP" altLang="en-US" sz="1292" dirty="0">
                <a:solidFill>
                  <a:srgbClr val="FF0000"/>
                </a:solidFill>
                <a:latin typeface="HGｺﾞｼｯｸM" panose="020B0609000000000000" pitchFamily="49" charset="-128"/>
                <a:ea typeface="HGｺﾞｼｯｸM" panose="020B0609000000000000" pitchFamily="49" charset="-128"/>
              </a:rPr>
              <a:t>これまでに全国約</a:t>
            </a:r>
            <a:r>
              <a:rPr lang="en-US" altLang="ja-JP" sz="1292" dirty="0">
                <a:solidFill>
                  <a:srgbClr val="FF0000"/>
                </a:solidFill>
                <a:latin typeface="HGｺﾞｼｯｸM" panose="020B0609000000000000" pitchFamily="49" charset="-128"/>
                <a:ea typeface="HGｺﾞｼｯｸM" panose="020B0609000000000000" pitchFamily="49" charset="-128"/>
              </a:rPr>
              <a:t>160</a:t>
            </a:r>
            <a:r>
              <a:rPr lang="ja-JP" altLang="en-US" sz="1292" dirty="0">
                <a:solidFill>
                  <a:srgbClr val="FF0000"/>
                </a:solidFill>
                <a:latin typeface="HGｺﾞｼｯｸM" panose="020B0609000000000000" pitchFamily="49" charset="-128"/>
                <a:ea typeface="HGｺﾞｼｯｸM" panose="020B0609000000000000" pitchFamily="49" charset="-128"/>
              </a:rPr>
              <a:t>箇所</a:t>
            </a:r>
            <a:endParaRPr lang="en-US" altLang="ja-JP" sz="1292" dirty="0">
              <a:solidFill>
                <a:srgbClr val="FF0000"/>
              </a:solidFill>
              <a:latin typeface="HGｺﾞｼｯｸM" panose="020B0609000000000000" pitchFamily="49" charset="-128"/>
              <a:ea typeface="HGｺﾞｼｯｸM" panose="020B0609000000000000" pitchFamily="49" charset="-128"/>
            </a:endParaRPr>
          </a:p>
          <a:p>
            <a:pPr defTabSz="844083">
              <a:spcBef>
                <a:spcPts val="0"/>
              </a:spcBef>
              <a:spcAft>
                <a:spcPts val="0"/>
              </a:spcAft>
              <a:defRPr/>
            </a:pPr>
            <a:r>
              <a:rPr lang="ja-JP" altLang="en-US" sz="1292" dirty="0">
                <a:solidFill>
                  <a:srgbClr val="FF0000"/>
                </a:solidFill>
                <a:latin typeface="HGｺﾞｼｯｸM" panose="020B0609000000000000" pitchFamily="49" charset="-128"/>
                <a:ea typeface="HGｺﾞｼｯｸM" panose="020B0609000000000000" pitchFamily="49" charset="-128"/>
              </a:rPr>
              <a:t>　</a:t>
            </a:r>
            <a:r>
              <a:rPr lang="ja-JP" altLang="en-US" sz="1292" dirty="0">
                <a:solidFill>
                  <a:prstClr val="black"/>
                </a:solidFill>
                <a:latin typeface="HGｺﾞｼｯｸM" panose="020B0609000000000000" pitchFamily="49" charset="-128"/>
                <a:ea typeface="HGｺﾞｼｯｸM" panose="020B0609000000000000" pitchFamily="49" charset="-128"/>
              </a:rPr>
              <a:t>で事業実施、</a:t>
            </a:r>
            <a:r>
              <a:rPr lang="ja-JP" altLang="en-US" sz="1292" dirty="0">
                <a:solidFill>
                  <a:srgbClr val="FF0000"/>
                </a:solidFill>
                <a:latin typeface="HGｺﾞｼｯｸM" panose="020B0609000000000000" pitchFamily="49" charset="-128"/>
                <a:ea typeface="HGｺﾞｼｯｸM" panose="020B0609000000000000" pitchFamily="49" charset="-128"/>
              </a:rPr>
              <a:t>約</a:t>
            </a:r>
            <a:r>
              <a:rPr lang="en-US" altLang="ja-JP" sz="1292" dirty="0">
                <a:solidFill>
                  <a:srgbClr val="FF0000"/>
                </a:solidFill>
                <a:latin typeface="HGｺﾞｼｯｸM" panose="020B0609000000000000" pitchFamily="49" charset="-128"/>
                <a:ea typeface="HGｺﾞｼｯｸM" panose="020B0609000000000000" pitchFamily="49" charset="-128"/>
              </a:rPr>
              <a:t>1,700</a:t>
            </a:r>
            <a:r>
              <a:rPr lang="ja-JP" altLang="en-US" sz="1292" dirty="0">
                <a:solidFill>
                  <a:srgbClr val="FF0000"/>
                </a:solidFill>
                <a:latin typeface="HGｺﾞｼｯｸM" panose="020B0609000000000000" pitchFamily="49" charset="-128"/>
                <a:ea typeface="HGｺﾞｼｯｸM" panose="020B0609000000000000" pitchFamily="49" charset="-128"/>
              </a:rPr>
              <a:t>箇所の踏切を除却</a:t>
            </a:r>
            <a:endParaRPr lang="en-US" altLang="ja-JP" sz="738" dirty="0">
              <a:solidFill>
                <a:prstClr val="black"/>
              </a:solidFill>
              <a:latin typeface="HGｺﾞｼｯｸM" panose="020B0609000000000000" pitchFamily="49" charset="-128"/>
              <a:ea typeface="HGｺﾞｼｯｸM" panose="020B0609000000000000" pitchFamily="49" charset="-128"/>
            </a:endParaRPr>
          </a:p>
        </p:txBody>
      </p:sp>
      <p:sp>
        <p:nvSpPr>
          <p:cNvPr id="44" name="正方形/長方形 61"/>
          <p:cNvSpPr/>
          <p:nvPr/>
        </p:nvSpPr>
        <p:spPr>
          <a:xfrm>
            <a:off x="4962489" y="3130177"/>
            <a:ext cx="4518548" cy="240684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fontAlgn="auto">
              <a:spcBef>
                <a:spcPts val="0"/>
              </a:spcBef>
              <a:spcAft>
                <a:spcPts val="0"/>
              </a:spcAft>
              <a:defRPr/>
            </a:pPr>
            <a:endParaRPr lang="ja-JP" altLang="en-US" sz="1662">
              <a:solidFill>
                <a:prstClr val="black"/>
              </a:solidFill>
              <a:latin typeface="HGｺﾞｼｯｸM" panose="020B0609000000000000" pitchFamily="49" charset="-128"/>
              <a:ea typeface="HGｺﾞｼｯｸM" panose="020B0609000000000000" pitchFamily="49" charset="-128"/>
            </a:endParaRPr>
          </a:p>
        </p:txBody>
      </p:sp>
      <p:sp>
        <p:nvSpPr>
          <p:cNvPr id="45" name="テキスト ボックス 62"/>
          <p:cNvSpPr txBox="1"/>
          <p:nvPr/>
        </p:nvSpPr>
        <p:spPr>
          <a:xfrm>
            <a:off x="4952839" y="2932313"/>
            <a:ext cx="1122174" cy="319446"/>
          </a:xfrm>
          <a:prstGeom prst="rect">
            <a:avLst/>
          </a:prstGeom>
          <a:solidFill>
            <a:schemeClr val="accent1">
              <a:lumMod val="75000"/>
            </a:schemeClr>
          </a:solidFill>
          <a:ln>
            <a:noFill/>
          </a:ln>
        </p:spPr>
        <p:txBody>
          <a:bodyPr wrap="square" rtlCol="0">
            <a:spAutoFit/>
          </a:bodyPr>
          <a:lstStyle/>
          <a:p>
            <a:pPr algn="ctr" defTabSz="844083" fontAlgn="auto">
              <a:spcBef>
                <a:spcPts val="0"/>
              </a:spcBef>
              <a:spcAft>
                <a:spcPts val="0"/>
              </a:spcAft>
              <a:defRPr/>
            </a:pPr>
            <a:r>
              <a:rPr lang="ja-JP" altLang="en-US" sz="1476" dirty="0">
                <a:solidFill>
                  <a:prstClr val="white"/>
                </a:solidFill>
                <a:latin typeface="HGｺﾞｼｯｸM" panose="020B0609000000000000" pitchFamily="49" charset="-128"/>
                <a:ea typeface="HGｺﾞｼｯｸM" panose="020B0609000000000000" pitchFamily="49" charset="-128"/>
              </a:rPr>
              <a:t>費用負担</a:t>
            </a:r>
            <a:endParaRPr lang="en-US" altLang="ja-JP" sz="1476" dirty="0">
              <a:solidFill>
                <a:prstClr val="white"/>
              </a:solidFill>
              <a:latin typeface="HGｺﾞｼｯｸM" panose="020B0609000000000000" pitchFamily="49" charset="-128"/>
              <a:ea typeface="HGｺﾞｼｯｸM" panose="020B0609000000000000" pitchFamily="49" charset="-128"/>
            </a:endParaRPr>
          </a:p>
        </p:txBody>
      </p:sp>
      <p:sp>
        <p:nvSpPr>
          <p:cNvPr id="47" name="Text Box 5"/>
          <p:cNvSpPr txBox="1">
            <a:spLocks noChangeArrowheads="1"/>
          </p:cNvSpPr>
          <p:nvPr/>
        </p:nvSpPr>
        <p:spPr bwMode="auto">
          <a:xfrm>
            <a:off x="4902841" y="2103027"/>
            <a:ext cx="4604170" cy="688843"/>
          </a:xfrm>
          <a:prstGeom prst="rect">
            <a:avLst/>
          </a:prstGeom>
          <a:noFill/>
          <a:ln w="9525">
            <a:noFill/>
            <a:miter lim="800000"/>
            <a:headEnd/>
            <a:tailEnd/>
          </a:ln>
        </p:spPr>
        <p:txBody>
          <a:bodyPr wrap="square">
            <a:spAutoFit/>
          </a:bodyPr>
          <a:lstStyle/>
          <a:p>
            <a:pPr defTabSz="844083">
              <a:defRPr/>
            </a:pPr>
            <a:r>
              <a:rPr lang="ja-JP" altLang="en-US" sz="1292" dirty="0">
                <a:solidFill>
                  <a:prstClr val="black"/>
                </a:solidFill>
                <a:latin typeface="HGｺﾞｼｯｸM" panose="020B0609000000000000" pitchFamily="49" charset="-128"/>
                <a:ea typeface="HGｺﾞｼｯｸM" panose="020B0609000000000000" pitchFamily="49" charset="-128"/>
              </a:rPr>
              <a:t>・開かずの踏切の除却等による</a:t>
            </a:r>
            <a:r>
              <a:rPr lang="ja-JP" altLang="en-US" sz="1292" dirty="0">
                <a:solidFill>
                  <a:srgbClr val="FF0000"/>
                </a:solidFill>
                <a:latin typeface="HGｺﾞｼｯｸM" panose="020B0609000000000000" pitchFamily="49" charset="-128"/>
                <a:ea typeface="HGｺﾞｼｯｸM" panose="020B0609000000000000" pitchFamily="49" charset="-128"/>
              </a:rPr>
              <a:t>交通渋滞の解消</a:t>
            </a:r>
            <a:endParaRPr lang="en-US" altLang="ja-JP" sz="1292" dirty="0">
              <a:solidFill>
                <a:prstClr val="black"/>
              </a:solidFill>
              <a:latin typeface="HGｺﾞｼｯｸM" panose="020B0609000000000000" pitchFamily="49" charset="-128"/>
              <a:ea typeface="HGｺﾞｼｯｸM" panose="020B0609000000000000" pitchFamily="49" charset="-128"/>
            </a:endParaRPr>
          </a:p>
          <a:p>
            <a:pPr defTabSz="844083">
              <a:defRPr/>
            </a:pPr>
            <a:r>
              <a:rPr lang="ja-JP" altLang="en-US" sz="1292" dirty="0">
                <a:solidFill>
                  <a:prstClr val="black"/>
                </a:solidFill>
                <a:latin typeface="HGｺﾞｼｯｸM" panose="020B0609000000000000" pitchFamily="49" charset="-128"/>
                <a:ea typeface="HGｺﾞｼｯｸM" panose="020B0609000000000000" pitchFamily="49" charset="-128"/>
              </a:rPr>
              <a:t>・踏切除却による</a:t>
            </a:r>
            <a:r>
              <a:rPr lang="ja-JP" altLang="en-US" sz="1292" dirty="0">
                <a:solidFill>
                  <a:srgbClr val="FF0000"/>
                </a:solidFill>
                <a:latin typeface="HGｺﾞｼｯｸM" panose="020B0609000000000000" pitchFamily="49" charset="-128"/>
                <a:ea typeface="HGｺﾞｼｯｸM" panose="020B0609000000000000" pitchFamily="49" charset="-128"/>
              </a:rPr>
              <a:t>踏切事故の解消</a:t>
            </a:r>
            <a:endParaRPr lang="en-US" altLang="ja-JP" sz="1292" dirty="0">
              <a:solidFill>
                <a:prstClr val="black"/>
              </a:solidFill>
              <a:latin typeface="HGｺﾞｼｯｸM" panose="020B0609000000000000" pitchFamily="49" charset="-128"/>
              <a:ea typeface="HGｺﾞｼｯｸM" panose="020B0609000000000000" pitchFamily="49" charset="-128"/>
            </a:endParaRPr>
          </a:p>
          <a:p>
            <a:pPr defTabSz="844083">
              <a:defRPr/>
            </a:pPr>
            <a:r>
              <a:rPr lang="ja-JP" altLang="en-US" sz="1292" dirty="0">
                <a:solidFill>
                  <a:prstClr val="black"/>
                </a:solidFill>
                <a:latin typeface="HGｺﾞｼｯｸM" panose="020B0609000000000000" pitchFamily="49" charset="-128"/>
                <a:ea typeface="HGｺﾞｼｯｸM" panose="020B0609000000000000" pitchFamily="49" charset="-128"/>
              </a:rPr>
              <a:t>・鉄道で分断されている</a:t>
            </a:r>
            <a:r>
              <a:rPr lang="ja-JP" altLang="en-US" sz="1292" dirty="0">
                <a:solidFill>
                  <a:srgbClr val="FF0000"/>
                </a:solidFill>
                <a:latin typeface="HGｺﾞｼｯｸM" panose="020B0609000000000000" pitchFamily="49" charset="-128"/>
                <a:ea typeface="HGｺﾞｼｯｸM" panose="020B0609000000000000" pitchFamily="49" charset="-128"/>
              </a:rPr>
              <a:t>市街地の一体化による地域の活性化</a:t>
            </a:r>
            <a:endParaRPr lang="ja-JP" altLang="en-US" sz="1292" dirty="0">
              <a:solidFill>
                <a:prstClr val="black"/>
              </a:solidFill>
              <a:latin typeface="HGｺﾞｼｯｸM" panose="020B0609000000000000" pitchFamily="49" charset="-128"/>
              <a:ea typeface="HGｺﾞｼｯｸM" panose="020B0609000000000000" pitchFamily="49" charset="-128"/>
            </a:endParaRPr>
          </a:p>
        </p:txBody>
      </p:sp>
      <p:sp>
        <p:nvSpPr>
          <p:cNvPr id="75" name="Text Box 5"/>
          <p:cNvSpPr txBox="1">
            <a:spLocks noChangeArrowheads="1"/>
          </p:cNvSpPr>
          <p:nvPr/>
        </p:nvSpPr>
        <p:spPr bwMode="auto">
          <a:xfrm>
            <a:off x="5500009" y="3275000"/>
            <a:ext cx="3788019" cy="291170"/>
          </a:xfrm>
          <a:prstGeom prst="rect">
            <a:avLst/>
          </a:prstGeom>
          <a:noFill/>
          <a:ln w="9525">
            <a:noFill/>
            <a:miter lim="800000"/>
            <a:headEnd/>
            <a:tailEnd/>
          </a:ln>
        </p:spPr>
        <p:txBody>
          <a:bodyPr>
            <a:spAutoFit/>
          </a:bodyPr>
          <a:lstStyle/>
          <a:p>
            <a:pPr defTabSz="844083">
              <a:defRPr/>
            </a:pPr>
            <a:r>
              <a:rPr lang="ja-JP" altLang="en-US" sz="1292" dirty="0">
                <a:solidFill>
                  <a:srgbClr val="FF0000"/>
                </a:solidFill>
                <a:latin typeface="HGｺﾞｼｯｸM" panose="020B0609000000000000" pitchFamily="49" charset="-128"/>
                <a:ea typeface="HGｺﾞｼｯｸM" panose="020B0609000000000000" pitchFamily="49" charset="-128"/>
              </a:rPr>
              <a:t>行政が約９割、鉄道事業者が約１割</a:t>
            </a:r>
            <a:r>
              <a:rPr lang="en-US" altLang="ja-JP" sz="1292" baseline="30000" dirty="0">
                <a:solidFill>
                  <a:prstClr val="black"/>
                </a:solidFill>
                <a:latin typeface="HGｺﾞｼｯｸM" panose="020B0609000000000000" pitchFamily="49" charset="-128"/>
                <a:ea typeface="HGｺﾞｼｯｸM" panose="020B0609000000000000" pitchFamily="49" charset="-128"/>
              </a:rPr>
              <a:t>※</a:t>
            </a:r>
            <a:r>
              <a:rPr lang="ja-JP" altLang="en-US" sz="1292" dirty="0">
                <a:solidFill>
                  <a:prstClr val="black"/>
                </a:solidFill>
                <a:latin typeface="HGｺﾞｼｯｸM" panose="020B0609000000000000" pitchFamily="49" charset="-128"/>
                <a:ea typeface="HGｺﾞｼｯｸM" panose="020B0609000000000000" pitchFamily="49" charset="-128"/>
              </a:rPr>
              <a:t>を負担</a:t>
            </a:r>
          </a:p>
        </p:txBody>
      </p:sp>
      <p:sp>
        <p:nvSpPr>
          <p:cNvPr id="76" name="Text Box 17"/>
          <p:cNvSpPr txBox="1">
            <a:spLocks noChangeArrowheads="1"/>
          </p:cNvSpPr>
          <p:nvPr/>
        </p:nvSpPr>
        <p:spPr bwMode="auto">
          <a:xfrm>
            <a:off x="5095168" y="5216831"/>
            <a:ext cx="4439823" cy="310150"/>
          </a:xfrm>
          <a:prstGeom prst="rect">
            <a:avLst/>
          </a:prstGeom>
          <a:noFill/>
          <a:ln w="9525">
            <a:noFill/>
            <a:miter lim="800000"/>
            <a:headEnd/>
            <a:tailEnd/>
          </a:ln>
        </p:spPr>
        <p:txBody>
          <a:bodyPr wrap="square">
            <a:spAutoFit/>
          </a:bodyPr>
          <a:lstStyle/>
          <a:p>
            <a:pPr defTabSz="844083">
              <a:lnSpc>
                <a:spcPts val="554"/>
              </a:lnSpc>
              <a:spcBef>
                <a:spcPct val="50000"/>
              </a:spcBef>
              <a:defRPr/>
            </a:pPr>
            <a:r>
              <a:rPr lang="en-US" altLang="ja-JP" sz="831" dirty="0">
                <a:solidFill>
                  <a:prstClr val="black"/>
                </a:solidFill>
                <a:latin typeface="HGｺﾞｼｯｸM" panose="020B0609000000000000" pitchFamily="49" charset="-128"/>
                <a:ea typeface="HGｺﾞｼｯｸM" panose="020B0609000000000000" pitchFamily="49" charset="-128"/>
              </a:rPr>
              <a:t>※</a:t>
            </a:r>
            <a:r>
              <a:rPr lang="ja-JP" altLang="en-US" sz="831" dirty="0">
                <a:solidFill>
                  <a:prstClr val="black"/>
                </a:solidFill>
                <a:latin typeface="HGｺﾞｼｯｸM" panose="020B0609000000000000" pitchFamily="49" charset="-128"/>
                <a:ea typeface="HGｺﾞｼｯｸM" panose="020B0609000000000000" pitchFamily="49" charset="-128"/>
              </a:rPr>
              <a:t>　鉄道事業者は、鉄道高架に伴う受益（高架下利用益、踏切事故解消益等）分として、　　　　　　</a:t>
            </a:r>
            <a:endParaRPr lang="en-US" altLang="ja-JP" sz="831" dirty="0">
              <a:solidFill>
                <a:prstClr val="black"/>
              </a:solidFill>
              <a:latin typeface="HGｺﾞｼｯｸM" panose="020B0609000000000000" pitchFamily="49" charset="-128"/>
              <a:ea typeface="HGｺﾞｼｯｸM" panose="020B0609000000000000" pitchFamily="49" charset="-128"/>
            </a:endParaRPr>
          </a:p>
          <a:p>
            <a:pPr defTabSz="844083">
              <a:lnSpc>
                <a:spcPts val="554"/>
              </a:lnSpc>
              <a:spcBef>
                <a:spcPct val="50000"/>
              </a:spcBef>
              <a:defRPr/>
            </a:pPr>
            <a:r>
              <a:rPr lang="ja-JP" altLang="en-US" sz="831" dirty="0">
                <a:solidFill>
                  <a:prstClr val="black"/>
                </a:solidFill>
                <a:latin typeface="HGｺﾞｼｯｸM" panose="020B0609000000000000" pitchFamily="49" charset="-128"/>
                <a:ea typeface="HGｺﾞｼｯｸM" panose="020B0609000000000000" pitchFamily="49" charset="-128"/>
              </a:rPr>
              <a:t>　　地域ごとに決められている割合を負担</a:t>
            </a:r>
            <a:endParaRPr lang="en-US" altLang="ja-JP" sz="831" dirty="0">
              <a:solidFill>
                <a:prstClr val="black"/>
              </a:solidFill>
              <a:latin typeface="HGｺﾞｼｯｸM" panose="020B0609000000000000" pitchFamily="49" charset="-128"/>
              <a:ea typeface="HGｺﾞｼｯｸM" panose="020B0609000000000000" pitchFamily="49" charset="-128"/>
            </a:endParaRPr>
          </a:p>
        </p:txBody>
      </p:sp>
      <p:grpSp>
        <p:nvGrpSpPr>
          <p:cNvPr id="102" name="Group 31"/>
          <p:cNvGrpSpPr>
            <a:grpSpLocks noChangeAspect="1"/>
          </p:cNvGrpSpPr>
          <p:nvPr/>
        </p:nvGrpSpPr>
        <p:grpSpPr bwMode="auto">
          <a:xfrm>
            <a:off x="5032133" y="3657531"/>
            <a:ext cx="4597287" cy="1399208"/>
            <a:chOff x="1965" y="2560"/>
            <a:chExt cx="7131" cy="2350"/>
          </a:xfrm>
        </p:grpSpPr>
        <p:sp>
          <p:nvSpPr>
            <p:cNvPr id="103" name="Rectangle 32"/>
            <p:cNvSpPr>
              <a:spLocks noChangeArrowheads="1"/>
            </p:cNvSpPr>
            <p:nvPr/>
          </p:nvSpPr>
          <p:spPr bwMode="auto">
            <a:xfrm>
              <a:off x="1968" y="3459"/>
              <a:ext cx="5141" cy="680"/>
            </a:xfrm>
            <a:prstGeom prst="rect">
              <a:avLst/>
            </a:prstGeom>
            <a:solidFill>
              <a:schemeClr val="accent6">
                <a:lumMod val="75000"/>
              </a:schemeClr>
            </a:solidFill>
            <a:ln w="9525">
              <a:solidFill>
                <a:srgbClr val="000000"/>
              </a:solidFill>
              <a:miter lim="800000"/>
              <a:headEnd/>
              <a:tailEnd/>
            </a:ln>
          </p:spPr>
          <p:txBody>
            <a:bodyPr lIns="63305" tIns="7575" rIns="63305" bIns="7575" anchor="ctr"/>
            <a:lstStyle/>
            <a:p>
              <a:pPr defTabSz="844083">
                <a:defRPr/>
              </a:pPr>
              <a:r>
                <a:rPr lang="ja-JP" altLang="en-US" sz="852" b="1" dirty="0">
                  <a:solidFill>
                    <a:prstClr val="black"/>
                  </a:solidFill>
                  <a:latin typeface="ＭＳ ゴシック" pitchFamily="49" charset="-128"/>
                </a:rPr>
                <a:t>　　　　　　　　　　　　　　　　　　　約</a:t>
              </a:r>
              <a:r>
                <a:rPr lang="en-US" altLang="ja-JP" sz="852" b="1" dirty="0">
                  <a:solidFill>
                    <a:prstClr val="black"/>
                  </a:solidFill>
                  <a:latin typeface="ＭＳ ゴシック" pitchFamily="49" charset="-128"/>
                </a:rPr>
                <a:t>90</a:t>
              </a:r>
              <a:r>
                <a:rPr lang="ja-JP" altLang="en-US" sz="852" b="1" dirty="0">
                  <a:solidFill>
                    <a:prstClr val="black"/>
                  </a:solidFill>
                  <a:latin typeface="ＭＳ ゴシック" pitchFamily="49" charset="-128"/>
                </a:rPr>
                <a:t>％　</a:t>
              </a:r>
              <a:endParaRPr lang="ja-JP" altLang="en-US" sz="1662" dirty="0">
                <a:solidFill>
                  <a:prstClr val="black"/>
                </a:solidFill>
              </a:endParaRPr>
            </a:p>
          </p:txBody>
        </p:sp>
        <p:sp>
          <p:nvSpPr>
            <p:cNvPr id="104" name="Rectangle 34"/>
            <p:cNvSpPr>
              <a:spLocks noChangeArrowheads="1"/>
            </p:cNvSpPr>
            <p:nvPr/>
          </p:nvSpPr>
          <p:spPr bwMode="auto">
            <a:xfrm>
              <a:off x="7064" y="3459"/>
              <a:ext cx="567" cy="680"/>
            </a:xfrm>
            <a:prstGeom prst="rect">
              <a:avLst/>
            </a:prstGeom>
            <a:solidFill>
              <a:schemeClr val="accent3">
                <a:lumMod val="75000"/>
              </a:schemeClr>
            </a:solidFill>
            <a:ln w="9525">
              <a:solidFill>
                <a:srgbClr val="000000"/>
              </a:solidFill>
              <a:miter lim="800000"/>
              <a:headEnd/>
              <a:tailEnd/>
            </a:ln>
          </p:spPr>
          <p:txBody>
            <a:bodyPr lIns="63305" tIns="7575" rIns="63305" bIns="7575"/>
            <a:lstStyle/>
            <a:p>
              <a:pPr defTabSz="844083">
                <a:defRPr/>
              </a:pPr>
              <a:endParaRPr lang="ja-JP" altLang="en-US" sz="1662">
                <a:solidFill>
                  <a:prstClr val="black"/>
                </a:solidFill>
              </a:endParaRPr>
            </a:p>
          </p:txBody>
        </p:sp>
        <p:sp>
          <p:nvSpPr>
            <p:cNvPr id="105" name="Rectangle 35"/>
            <p:cNvSpPr>
              <a:spLocks noChangeArrowheads="1"/>
            </p:cNvSpPr>
            <p:nvPr/>
          </p:nvSpPr>
          <p:spPr bwMode="auto">
            <a:xfrm>
              <a:off x="7709" y="3459"/>
              <a:ext cx="1041" cy="680"/>
            </a:xfrm>
            <a:prstGeom prst="rect">
              <a:avLst/>
            </a:prstGeom>
            <a:solidFill>
              <a:srgbClr val="FFC000"/>
            </a:solidFill>
            <a:ln w="9525">
              <a:solidFill>
                <a:srgbClr val="000000"/>
              </a:solidFill>
              <a:prstDash val="dash"/>
              <a:miter lim="800000"/>
              <a:headEnd/>
              <a:tailEnd/>
            </a:ln>
          </p:spPr>
          <p:txBody>
            <a:bodyPr lIns="63305" tIns="7575" rIns="63305" bIns="7575"/>
            <a:lstStyle/>
            <a:p>
              <a:pPr defTabSz="844083">
                <a:defRPr/>
              </a:pPr>
              <a:endParaRPr lang="ja-JP" altLang="en-US" sz="1662">
                <a:solidFill>
                  <a:prstClr val="black"/>
                </a:solidFill>
              </a:endParaRPr>
            </a:p>
          </p:txBody>
        </p:sp>
        <p:cxnSp>
          <p:nvCxnSpPr>
            <p:cNvPr id="106" name="AutoShape 36"/>
            <p:cNvCxnSpPr>
              <a:cxnSpLocks noChangeShapeType="1"/>
            </p:cNvCxnSpPr>
            <p:nvPr/>
          </p:nvCxnSpPr>
          <p:spPr bwMode="auto">
            <a:xfrm flipV="1">
              <a:off x="1965" y="2700"/>
              <a:ext cx="0" cy="615"/>
            </a:xfrm>
            <a:prstGeom prst="straightConnector1">
              <a:avLst/>
            </a:prstGeom>
            <a:noFill/>
            <a:ln w="9525">
              <a:solidFill>
                <a:srgbClr val="000000"/>
              </a:solidFill>
              <a:round/>
              <a:headEnd/>
              <a:tailEnd/>
            </a:ln>
          </p:spPr>
        </p:cxnSp>
        <p:cxnSp>
          <p:nvCxnSpPr>
            <p:cNvPr id="107" name="AutoShape 37"/>
            <p:cNvCxnSpPr>
              <a:cxnSpLocks noChangeShapeType="1"/>
            </p:cNvCxnSpPr>
            <p:nvPr/>
          </p:nvCxnSpPr>
          <p:spPr bwMode="auto">
            <a:xfrm flipV="1">
              <a:off x="4686" y="2900"/>
              <a:ext cx="0" cy="423"/>
            </a:xfrm>
            <a:prstGeom prst="straightConnector1">
              <a:avLst/>
            </a:prstGeom>
            <a:noFill/>
            <a:ln w="9525">
              <a:solidFill>
                <a:srgbClr val="000000"/>
              </a:solidFill>
              <a:round/>
              <a:headEnd/>
              <a:tailEnd/>
            </a:ln>
          </p:spPr>
        </p:cxnSp>
        <p:cxnSp>
          <p:nvCxnSpPr>
            <p:cNvPr id="108" name="AutoShape 38"/>
            <p:cNvCxnSpPr>
              <a:cxnSpLocks noChangeShapeType="1"/>
            </p:cNvCxnSpPr>
            <p:nvPr/>
          </p:nvCxnSpPr>
          <p:spPr bwMode="auto">
            <a:xfrm flipV="1">
              <a:off x="7064" y="2700"/>
              <a:ext cx="0" cy="615"/>
            </a:xfrm>
            <a:prstGeom prst="straightConnector1">
              <a:avLst/>
            </a:prstGeom>
            <a:noFill/>
            <a:ln w="9525">
              <a:solidFill>
                <a:srgbClr val="000000"/>
              </a:solidFill>
              <a:round/>
              <a:headEnd/>
              <a:tailEnd/>
            </a:ln>
          </p:spPr>
        </p:cxnSp>
        <p:cxnSp>
          <p:nvCxnSpPr>
            <p:cNvPr id="109" name="AutoShape 39"/>
            <p:cNvCxnSpPr>
              <a:cxnSpLocks noChangeShapeType="1"/>
            </p:cNvCxnSpPr>
            <p:nvPr/>
          </p:nvCxnSpPr>
          <p:spPr bwMode="auto">
            <a:xfrm>
              <a:off x="1968" y="3225"/>
              <a:ext cx="2718" cy="0"/>
            </a:xfrm>
            <a:prstGeom prst="straightConnector1">
              <a:avLst/>
            </a:prstGeom>
            <a:noFill/>
            <a:ln w="9525">
              <a:solidFill>
                <a:srgbClr val="000000"/>
              </a:solidFill>
              <a:round/>
              <a:headEnd type="triangle" w="lg" len="lg"/>
              <a:tailEnd type="triangle" w="lg" len="lg"/>
            </a:ln>
          </p:spPr>
        </p:cxnSp>
        <p:cxnSp>
          <p:nvCxnSpPr>
            <p:cNvPr id="110" name="AutoShape 40"/>
            <p:cNvCxnSpPr>
              <a:cxnSpLocks noChangeShapeType="1"/>
            </p:cNvCxnSpPr>
            <p:nvPr/>
          </p:nvCxnSpPr>
          <p:spPr bwMode="auto">
            <a:xfrm>
              <a:off x="4686" y="3225"/>
              <a:ext cx="2378" cy="0"/>
            </a:xfrm>
            <a:prstGeom prst="straightConnector1">
              <a:avLst/>
            </a:prstGeom>
            <a:noFill/>
            <a:ln w="9525">
              <a:solidFill>
                <a:srgbClr val="000000"/>
              </a:solidFill>
              <a:round/>
              <a:headEnd type="triangle" w="lg" len="lg"/>
              <a:tailEnd type="triangle" w="lg" len="lg"/>
            </a:ln>
          </p:spPr>
        </p:cxnSp>
        <p:sp>
          <p:nvSpPr>
            <p:cNvPr id="111" name="Rectangle 41"/>
            <p:cNvSpPr>
              <a:spLocks noChangeArrowheads="1"/>
            </p:cNvSpPr>
            <p:nvPr/>
          </p:nvSpPr>
          <p:spPr bwMode="auto">
            <a:xfrm>
              <a:off x="2057" y="2986"/>
              <a:ext cx="2545" cy="420"/>
            </a:xfrm>
            <a:prstGeom prst="rect">
              <a:avLst/>
            </a:prstGeom>
            <a:noFill/>
            <a:ln w="9525" algn="ctr">
              <a:noFill/>
              <a:miter lim="800000"/>
              <a:headEnd/>
              <a:tailEnd/>
            </a:ln>
          </p:spPr>
          <p:txBody>
            <a:bodyPr lIns="63305" tIns="7575" rIns="63305" bIns="7575"/>
            <a:lstStyle/>
            <a:p>
              <a:pPr algn="ctr" defTabSz="844083">
                <a:defRPr/>
              </a:pPr>
              <a:r>
                <a:rPr lang="ja-JP" altLang="en-US" sz="852" dirty="0">
                  <a:solidFill>
                    <a:prstClr val="black"/>
                  </a:solidFill>
                  <a:latin typeface="ＭＳ ゴシック" pitchFamily="49" charset="-128"/>
                </a:rPr>
                <a:t>国（</a:t>
              </a:r>
              <a:r>
                <a:rPr lang="en-US" altLang="ja-JP" sz="852" dirty="0">
                  <a:solidFill>
                    <a:prstClr val="black"/>
                  </a:solidFill>
                  <a:latin typeface="ＭＳ ゴシック" pitchFamily="49" charset="-128"/>
                </a:rPr>
                <a:t>5.5/10</a:t>
              </a:r>
              <a:r>
                <a:rPr lang="ja-JP" altLang="en-US" sz="852" dirty="0">
                  <a:solidFill>
                    <a:prstClr val="black"/>
                  </a:solidFill>
                  <a:latin typeface="ＭＳ ゴシック" pitchFamily="49" charset="-128"/>
                </a:rPr>
                <a:t>）</a:t>
              </a:r>
              <a:endParaRPr lang="en-US" altLang="ja-JP" sz="852" dirty="0">
                <a:solidFill>
                  <a:prstClr val="black"/>
                </a:solidFill>
                <a:latin typeface="ＭＳ ゴシック" pitchFamily="49" charset="-128"/>
              </a:endParaRPr>
            </a:p>
            <a:p>
              <a:pPr algn="ctr" defTabSz="844083">
                <a:defRPr/>
              </a:pPr>
              <a:endParaRPr lang="ja-JP" altLang="ja-JP" sz="1662" dirty="0">
                <a:solidFill>
                  <a:prstClr val="black"/>
                </a:solidFill>
              </a:endParaRPr>
            </a:p>
          </p:txBody>
        </p:sp>
        <p:sp>
          <p:nvSpPr>
            <p:cNvPr id="112" name="Rectangle 42"/>
            <p:cNvSpPr>
              <a:spLocks noChangeArrowheads="1"/>
            </p:cNvSpPr>
            <p:nvPr/>
          </p:nvSpPr>
          <p:spPr bwMode="auto">
            <a:xfrm>
              <a:off x="4634" y="3004"/>
              <a:ext cx="2548" cy="420"/>
            </a:xfrm>
            <a:prstGeom prst="rect">
              <a:avLst/>
            </a:prstGeom>
            <a:noFill/>
            <a:ln w="9525" algn="ctr">
              <a:noFill/>
              <a:miter lim="800000"/>
              <a:headEnd/>
              <a:tailEnd/>
            </a:ln>
          </p:spPr>
          <p:txBody>
            <a:bodyPr lIns="63305" tIns="7575" rIns="63305" bIns="7575"/>
            <a:lstStyle/>
            <a:p>
              <a:pPr algn="ctr" defTabSz="844083">
                <a:defRPr/>
              </a:pPr>
              <a:r>
                <a:rPr lang="ja-JP" altLang="en-US" sz="852" dirty="0">
                  <a:solidFill>
                    <a:prstClr val="black"/>
                  </a:solidFill>
                  <a:latin typeface="ＭＳ ゴシック" pitchFamily="49" charset="-128"/>
                </a:rPr>
                <a:t>地方公共団体（</a:t>
              </a:r>
              <a:r>
                <a:rPr lang="en-US" altLang="ja-JP" sz="852" dirty="0">
                  <a:solidFill>
                    <a:prstClr val="black"/>
                  </a:solidFill>
                  <a:latin typeface="ＭＳ ゴシック" pitchFamily="49" charset="-128"/>
                </a:rPr>
                <a:t>4.5/10</a:t>
              </a:r>
              <a:r>
                <a:rPr lang="ja-JP" altLang="en-US" sz="852" dirty="0">
                  <a:solidFill>
                    <a:prstClr val="black"/>
                  </a:solidFill>
                  <a:latin typeface="ＭＳ ゴシック" pitchFamily="49" charset="-128"/>
                </a:rPr>
                <a:t>）</a:t>
              </a:r>
              <a:endParaRPr lang="ja-JP" altLang="en-US" sz="1662" dirty="0">
                <a:solidFill>
                  <a:prstClr val="black"/>
                </a:solidFill>
              </a:endParaRPr>
            </a:p>
          </p:txBody>
        </p:sp>
        <p:cxnSp>
          <p:nvCxnSpPr>
            <p:cNvPr id="113" name="AutoShape 43"/>
            <p:cNvCxnSpPr>
              <a:cxnSpLocks noChangeShapeType="1"/>
            </p:cNvCxnSpPr>
            <p:nvPr/>
          </p:nvCxnSpPr>
          <p:spPr bwMode="auto">
            <a:xfrm>
              <a:off x="1968" y="2805"/>
              <a:ext cx="5099" cy="0"/>
            </a:xfrm>
            <a:prstGeom prst="straightConnector1">
              <a:avLst/>
            </a:prstGeom>
            <a:noFill/>
            <a:ln w="9525">
              <a:solidFill>
                <a:srgbClr val="000000"/>
              </a:solidFill>
              <a:round/>
              <a:headEnd type="triangle" w="lg" len="lg"/>
              <a:tailEnd type="triangle" w="lg" len="lg"/>
            </a:ln>
          </p:spPr>
        </p:cxnSp>
        <p:sp>
          <p:nvSpPr>
            <p:cNvPr id="114" name="Rectangle 44"/>
            <p:cNvSpPr>
              <a:spLocks noChangeArrowheads="1"/>
            </p:cNvSpPr>
            <p:nvPr/>
          </p:nvSpPr>
          <p:spPr bwMode="auto">
            <a:xfrm>
              <a:off x="2057" y="2566"/>
              <a:ext cx="5096" cy="420"/>
            </a:xfrm>
            <a:prstGeom prst="rect">
              <a:avLst/>
            </a:prstGeom>
            <a:noFill/>
            <a:ln w="9525" algn="ctr">
              <a:noFill/>
              <a:miter lim="800000"/>
              <a:headEnd/>
              <a:tailEnd/>
            </a:ln>
          </p:spPr>
          <p:txBody>
            <a:bodyPr lIns="63305" tIns="7575" rIns="63305" bIns="7575"/>
            <a:lstStyle/>
            <a:p>
              <a:pPr algn="ctr" defTabSz="844083">
                <a:defRPr/>
              </a:pPr>
              <a:r>
                <a:rPr lang="ja-JP" altLang="en-US" sz="852" dirty="0">
                  <a:solidFill>
                    <a:prstClr val="black"/>
                  </a:solidFill>
                  <a:latin typeface="ＭＳ ゴシック" pitchFamily="49" charset="-128"/>
                </a:rPr>
                <a:t>行政側</a:t>
              </a:r>
              <a:endParaRPr lang="ja-JP" altLang="en-US" sz="1662" dirty="0">
                <a:solidFill>
                  <a:prstClr val="black"/>
                </a:solidFill>
              </a:endParaRPr>
            </a:p>
          </p:txBody>
        </p:sp>
        <p:cxnSp>
          <p:nvCxnSpPr>
            <p:cNvPr id="115" name="AutoShape 45"/>
            <p:cNvCxnSpPr>
              <a:cxnSpLocks noChangeShapeType="1"/>
            </p:cNvCxnSpPr>
            <p:nvPr/>
          </p:nvCxnSpPr>
          <p:spPr bwMode="auto">
            <a:xfrm flipV="1">
              <a:off x="8749" y="2700"/>
              <a:ext cx="0" cy="615"/>
            </a:xfrm>
            <a:prstGeom prst="straightConnector1">
              <a:avLst/>
            </a:prstGeom>
            <a:noFill/>
            <a:ln w="9525">
              <a:solidFill>
                <a:srgbClr val="000000"/>
              </a:solidFill>
              <a:round/>
              <a:headEnd/>
              <a:tailEnd/>
            </a:ln>
          </p:spPr>
        </p:cxnSp>
        <p:cxnSp>
          <p:nvCxnSpPr>
            <p:cNvPr id="116" name="AutoShape 46"/>
            <p:cNvCxnSpPr>
              <a:cxnSpLocks noChangeShapeType="1"/>
            </p:cNvCxnSpPr>
            <p:nvPr/>
          </p:nvCxnSpPr>
          <p:spPr bwMode="auto">
            <a:xfrm>
              <a:off x="7064" y="2805"/>
              <a:ext cx="1670" cy="0"/>
            </a:xfrm>
            <a:prstGeom prst="straightConnector1">
              <a:avLst/>
            </a:prstGeom>
            <a:noFill/>
            <a:ln w="9525">
              <a:solidFill>
                <a:srgbClr val="000000"/>
              </a:solidFill>
              <a:round/>
              <a:headEnd type="triangle" w="lg" len="lg"/>
              <a:tailEnd type="triangle" w="lg" len="lg"/>
            </a:ln>
          </p:spPr>
        </p:cxnSp>
        <p:sp>
          <p:nvSpPr>
            <p:cNvPr id="117" name="Rectangle 47"/>
            <p:cNvSpPr>
              <a:spLocks noChangeArrowheads="1"/>
            </p:cNvSpPr>
            <p:nvPr/>
          </p:nvSpPr>
          <p:spPr bwMode="auto">
            <a:xfrm>
              <a:off x="6750" y="2560"/>
              <a:ext cx="2346" cy="420"/>
            </a:xfrm>
            <a:prstGeom prst="rect">
              <a:avLst/>
            </a:prstGeom>
            <a:noFill/>
            <a:ln w="9525" algn="ctr">
              <a:noFill/>
              <a:miter lim="800000"/>
              <a:headEnd/>
              <a:tailEnd/>
            </a:ln>
          </p:spPr>
          <p:txBody>
            <a:bodyPr lIns="63305" tIns="7575" rIns="63305" bIns="7575"/>
            <a:lstStyle/>
            <a:p>
              <a:pPr algn="ctr" defTabSz="844083">
                <a:defRPr/>
              </a:pPr>
              <a:r>
                <a:rPr lang="ja-JP" altLang="en-US" sz="852" dirty="0">
                  <a:solidFill>
                    <a:prstClr val="black"/>
                  </a:solidFill>
                  <a:latin typeface="ＭＳ ゴシック" pitchFamily="49" charset="-128"/>
                </a:rPr>
                <a:t>鉄道事業者</a:t>
              </a:r>
              <a:endParaRPr lang="ja-JP" altLang="en-US" sz="1662" dirty="0">
                <a:solidFill>
                  <a:prstClr val="black"/>
                </a:solidFill>
              </a:endParaRPr>
            </a:p>
          </p:txBody>
        </p:sp>
        <p:sp>
          <p:nvSpPr>
            <p:cNvPr id="118" name="Rectangle 48"/>
            <p:cNvSpPr>
              <a:spLocks noChangeArrowheads="1"/>
            </p:cNvSpPr>
            <p:nvPr/>
          </p:nvSpPr>
          <p:spPr bwMode="auto">
            <a:xfrm>
              <a:off x="6100" y="3567"/>
              <a:ext cx="2533" cy="730"/>
            </a:xfrm>
            <a:prstGeom prst="rect">
              <a:avLst/>
            </a:prstGeom>
            <a:noFill/>
            <a:ln w="9525" algn="ctr">
              <a:noFill/>
              <a:miter lim="800000"/>
              <a:headEnd/>
              <a:tailEnd/>
            </a:ln>
          </p:spPr>
          <p:txBody>
            <a:bodyPr lIns="63305" tIns="7575" rIns="63305" bIns="7575"/>
            <a:lstStyle/>
            <a:p>
              <a:pPr algn="ctr" defTabSz="844083">
                <a:defRPr/>
              </a:pPr>
              <a:r>
                <a:rPr lang="ja-JP" altLang="en-US" sz="852" b="1" dirty="0">
                  <a:solidFill>
                    <a:prstClr val="black"/>
                  </a:solidFill>
                  <a:latin typeface="ＭＳ ゴシック" pitchFamily="49" charset="-128"/>
                </a:rPr>
                <a:t>約</a:t>
              </a:r>
              <a:r>
                <a:rPr lang="en-US" altLang="ja-JP" sz="852" b="1" dirty="0">
                  <a:solidFill>
                    <a:prstClr val="black"/>
                  </a:solidFill>
                  <a:latin typeface="ＭＳ ゴシック" pitchFamily="49" charset="-128"/>
                </a:rPr>
                <a:t>10</a:t>
              </a:r>
              <a:r>
                <a:rPr lang="ja-JP" altLang="en-US" sz="852" b="1" dirty="0">
                  <a:solidFill>
                    <a:prstClr val="black"/>
                  </a:solidFill>
                  <a:latin typeface="ＭＳ ゴシック" pitchFamily="49" charset="-128"/>
                </a:rPr>
                <a:t>％</a:t>
              </a:r>
            </a:p>
            <a:p>
              <a:pPr algn="ctr" defTabSz="844083">
                <a:defRPr/>
              </a:pPr>
              <a:r>
                <a:rPr lang="ja-JP" altLang="en-US" sz="852" b="1" dirty="0">
                  <a:solidFill>
                    <a:prstClr val="black"/>
                  </a:solidFill>
                  <a:latin typeface="ＭＳ ゴシック" pitchFamily="49" charset="-128"/>
                </a:rPr>
                <a:t>程度</a:t>
              </a:r>
              <a:endParaRPr lang="ja-JP" altLang="en-US" sz="1662" dirty="0">
                <a:solidFill>
                  <a:prstClr val="black"/>
                </a:solidFill>
              </a:endParaRPr>
            </a:p>
          </p:txBody>
        </p:sp>
        <p:cxnSp>
          <p:nvCxnSpPr>
            <p:cNvPr id="119" name="AutoShape 49"/>
            <p:cNvCxnSpPr>
              <a:cxnSpLocks noChangeShapeType="1"/>
            </p:cNvCxnSpPr>
            <p:nvPr/>
          </p:nvCxnSpPr>
          <p:spPr bwMode="auto">
            <a:xfrm flipV="1">
              <a:off x="1968" y="4295"/>
              <a:ext cx="0" cy="615"/>
            </a:xfrm>
            <a:prstGeom prst="straightConnector1">
              <a:avLst/>
            </a:prstGeom>
            <a:noFill/>
            <a:ln w="9525">
              <a:solidFill>
                <a:srgbClr val="000000"/>
              </a:solidFill>
              <a:round/>
              <a:headEnd/>
              <a:tailEnd/>
            </a:ln>
          </p:spPr>
        </p:cxnSp>
        <p:cxnSp>
          <p:nvCxnSpPr>
            <p:cNvPr id="120" name="AutoShape 50"/>
            <p:cNvCxnSpPr>
              <a:cxnSpLocks noChangeShapeType="1"/>
            </p:cNvCxnSpPr>
            <p:nvPr/>
          </p:nvCxnSpPr>
          <p:spPr bwMode="auto">
            <a:xfrm flipV="1">
              <a:off x="7676" y="4295"/>
              <a:ext cx="0" cy="615"/>
            </a:xfrm>
            <a:prstGeom prst="straightConnector1">
              <a:avLst/>
            </a:prstGeom>
            <a:noFill/>
            <a:ln w="9525">
              <a:solidFill>
                <a:srgbClr val="000000"/>
              </a:solidFill>
              <a:round/>
              <a:headEnd/>
              <a:tailEnd/>
            </a:ln>
          </p:spPr>
        </p:cxnSp>
        <p:cxnSp>
          <p:nvCxnSpPr>
            <p:cNvPr id="121" name="AutoShape 51"/>
            <p:cNvCxnSpPr>
              <a:cxnSpLocks noChangeShapeType="1"/>
            </p:cNvCxnSpPr>
            <p:nvPr/>
          </p:nvCxnSpPr>
          <p:spPr bwMode="auto">
            <a:xfrm flipV="1">
              <a:off x="8750" y="4295"/>
              <a:ext cx="0" cy="615"/>
            </a:xfrm>
            <a:prstGeom prst="straightConnector1">
              <a:avLst/>
            </a:prstGeom>
            <a:noFill/>
            <a:ln w="9525">
              <a:solidFill>
                <a:srgbClr val="000000"/>
              </a:solidFill>
              <a:prstDash val="dash"/>
              <a:round/>
              <a:headEnd/>
              <a:tailEnd/>
            </a:ln>
          </p:spPr>
        </p:cxnSp>
        <p:cxnSp>
          <p:nvCxnSpPr>
            <p:cNvPr id="123" name="AutoShape 53"/>
            <p:cNvCxnSpPr>
              <a:cxnSpLocks noChangeShapeType="1"/>
            </p:cNvCxnSpPr>
            <p:nvPr/>
          </p:nvCxnSpPr>
          <p:spPr bwMode="auto">
            <a:xfrm flipV="1">
              <a:off x="7727" y="4743"/>
              <a:ext cx="1007" cy="16"/>
            </a:xfrm>
            <a:prstGeom prst="straightConnector1">
              <a:avLst/>
            </a:prstGeom>
            <a:noFill/>
            <a:ln w="9525">
              <a:solidFill>
                <a:srgbClr val="000000"/>
              </a:solidFill>
              <a:prstDash val="dash"/>
              <a:round/>
              <a:headEnd type="triangle" w="lg" len="lg"/>
              <a:tailEnd type="triangle" w="lg" len="lg"/>
            </a:ln>
          </p:spPr>
        </p:cxnSp>
        <p:sp>
          <p:nvSpPr>
            <p:cNvPr id="124" name="Rectangle 55"/>
            <p:cNvSpPr>
              <a:spLocks noChangeArrowheads="1"/>
            </p:cNvSpPr>
            <p:nvPr/>
          </p:nvSpPr>
          <p:spPr bwMode="auto">
            <a:xfrm>
              <a:off x="1971" y="4235"/>
              <a:ext cx="5475" cy="522"/>
            </a:xfrm>
            <a:prstGeom prst="rect">
              <a:avLst/>
            </a:prstGeom>
            <a:noFill/>
            <a:ln w="9525" algn="ctr">
              <a:noFill/>
              <a:miter lim="800000"/>
              <a:headEnd/>
              <a:tailEnd/>
            </a:ln>
          </p:spPr>
          <p:txBody>
            <a:bodyPr lIns="63305" tIns="7575" rIns="63305" bIns="7575"/>
            <a:lstStyle/>
            <a:p>
              <a:pPr algn="ctr" defTabSz="844083">
                <a:defRPr/>
              </a:pPr>
              <a:r>
                <a:rPr lang="ja-JP" altLang="en-US" sz="1015" dirty="0">
                  <a:solidFill>
                    <a:srgbClr val="FF0000"/>
                  </a:solidFill>
                  <a:latin typeface="ＭＳ ゴシック" pitchFamily="49" charset="-128"/>
                </a:rPr>
                <a:t>連続立体交差事業</a:t>
              </a:r>
              <a:endParaRPr lang="en-US" altLang="ja-JP" sz="1015" dirty="0">
                <a:solidFill>
                  <a:srgbClr val="FF0000"/>
                </a:solidFill>
                <a:latin typeface="ＭＳ ゴシック" pitchFamily="49" charset="-128"/>
              </a:endParaRPr>
            </a:p>
            <a:p>
              <a:pPr algn="ctr" defTabSz="844083">
                <a:defRPr/>
              </a:pPr>
              <a:r>
                <a:rPr lang="ja-JP" altLang="en-US" sz="852" dirty="0">
                  <a:solidFill>
                    <a:prstClr val="black"/>
                  </a:solidFill>
                  <a:latin typeface="ＭＳ ゴシック" pitchFamily="49" charset="-128"/>
                </a:rPr>
                <a:t>（既設線路の高架化）</a:t>
              </a:r>
              <a:endParaRPr lang="ja-JP" altLang="en-US" sz="1662" dirty="0">
                <a:solidFill>
                  <a:prstClr val="black"/>
                </a:solidFill>
              </a:endParaRPr>
            </a:p>
          </p:txBody>
        </p:sp>
        <p:sp>
          <p:nvSpPr>
            <p:cNvPr id="125" name="Rectangle 56"/>
            <p:cNvSpPr>
              <a:spLocks noChangeArrowheads="1"/>
            </p:cNvSpPr>
            <p:nvPr/>
          </p:nvSpPr>
          <p:spPr bwMode="auto">
            <a:xfrm>
              <a:off x="7608" y="4239"/>
              <a:ext cx="1221" cy="425"/>
            </a:xfrm>
            <a:prstGeom prst="rect">
              <a:avLst/>
            </a:prstGeom>
            <a:noFill/>
            <a:ln w="9525" algn="ctr">
              <a:noFill/>
              <a:miter lim="800000"/>
              <a:headEnd/>
              <a:tailEnd/>
            </a:ln>
          </p:spPr>
          <p:txBody>
            <a:bodyPr lIns="63305" tIns="7575" rIns="63305" bIns="7575"/>
            <a:lstStyle/>
            <a:p>
              <a:pPr algn="ctr" defTabSz="844083">
                <a:defRPr/>
              </a:pPr>
              <a:r>
                <a:rPr lang="ja-JP" altLang="en-US" sz="738" dirty="0">
                  <a:solidFill>
                    <a:prstClr val="black"/>
                  </a:solidFill>
                  <a:latin typeface="ＭＳ ゴシック" pitchFamily="49" charset="-128"/>
                </a:rPr>
                <a:t>鉄道機能の強化</a:t>
              </a:r>
              <a:endParaRPr lang="en-US" altLang="ja-JP" sz="738" dirty="0">
                <a:solidFill>
                  <a:prstClr val="black"/>
                </a:solidFill>
                <a:latin typeface="ＭＳ ゴシック" pitchFamily="49" charset="-128"/>
              </a:endParaRPr>
            </a:p>
            <a:p>
              <a:pPr defTabSz="844083">
                <a:defRPr/>
              </a:pPr>
              <a:r>
                <a:rPr lang="ja-JP" altLang="en-US" sz="738" dirty="0">
                  <a:solidFill>
                    <a:prstClr val="black"/>
                  </a:solidFill>
                  <a:latin typeface="ＭＳ ゴシック" pitchFamily="49" charset="-128"/>
                </a:rPr>
                <a:t>（複々線化など）</a:t>
              </a:r>
              <a:endParaRPr lang="ja-JP" altLang="en-US" sz="1292" dirty="0">
                <a:solidFill>
                  <a:prstClr val="black"/>
                </a:solidFill>
              </a:endParaRPr>
            </a:p>
          </p:txBody>
        </p:sp>
        <p:cxnSp>
          <p:nvCxnSpPr>
            <p:cNvPr id="67" name="AutoShape 39"/>
            <p:cNvCxnSpPr>
              <a:cxnSpLocks noChangeShapeType="1"/>
            </p:cNvCxnSpPr>
            <p:nvPr/>
          </p:nvCxnSpPr>
          <p:spPr bwMode="auto">
            <a:xfrm>
              <a:off x="1968" y="4757"/>
              <a:ext cx="5663" cy="0"/>
            </a:xfrm>
            <a:prstGeom prst="straightConnector1">
              <a:avLst/>
            </a:prstGeom>
            <a:noFill/>
            <a:ln w="9525">
              <a:solidFill>
                <a:srgbClr val="FF0000"/>
              </a:solidFill>
              <a:round/>
              <a:headEnd type="triangle" w="lg" len="lg"/>
              <a:tailEnd type="triangle" w="lg" len="lg"/>
            </a:ln>
          </p:spPr>
        </p:cxnSp>
      </p:grpSp>
      <p:sp>
        <p:nvSpPr>
          <p:cNvPr id="2" name="タイトル 1">
            <a:extLst>
              <a:ext uri="{FF2B5EF4-FFF2-40B4-BE49-F238E27FC236}">
                <a16:creationId xmlns:a16="http://schemas.microsoft.com/office/drawing/2014/main" id="{91378709-F208-F21E-9B90-886C456E252D}"/>
              </a:ext>
            </a:extLst>
          </p:cNvPr>
          <p:cNvSpPr txBox="1">
            <a:spLocks/>
          </p:cNvSpPr>
          <p:nvPr/>
        </p:nvSpPr>
        <p:spPr>
          <a:xfrm>
            <a:off x="381001" y="0"/>
            <a:ext cx="7019925" cy="476250"/>
          </a:xfrm>
          <a:prstGeom prst="rect">
            <a:avLst/>
          </a:prstGeom>
        </p:spPr>
        <p:txBody>
          <a:bodyPr/>
          <a:lst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r>
              <a:rPr lang="ja-JP" altLang="en-US" kern="0">
                <a:latin typeface="HGP創英角ｺﾞｼｯｸUB"/>
                <a:ea typeface="HGP創英角ｺﾞｼｯｸUB"/>
              </a:rPr>
              <a:t>連続立体交差事業の補助制度</a:t>
            </a:r>
            <a:endParaRPr lang="ja-JP" altLang="en-US" kern="0" dirty="0">
              <a:latin typeface="HGP創英角ｺﾞｼｯｸUB"/>
              <a:ea typeface="HGP創英角ｺﾞｼｯｸUB"/>
            </a:endParaRPr>
          </a:p>
        </p:txBody>
      </p:sp>
      <p:sp>
        <p:nvSpPr>
          <p:cNvPr id="3" name="スライド番号プレースホルダー 2">
            <a:extLst>
              <a:ext uri="{FF2B5EF4-FFF2-40B4-BE49-F238E27FC236}">
                <a16:creationId xmlns:a16="http://schemas.microsoft.com/office/drawing/2014/main" id="{C98A2697-D097-2170-B7EB-2F69CEDF4931}"/>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1</a:t>
            </a:fld>
            <a:endParaRPr lang="en-US" altLang="ja-JP" sz="1200" dirty="0">
              <a:solidFill>
                <a:prstClr val="black"/>
              </a:solidFill>
            </a:endParaRPr>
          </a:p>
        </p:txBody>
      </p:sp>
    </p:spTree>
    <p:extLst>
      <p:ext uri="{BB962C8B-B14F-4D97-AF65-F5344CB8AC3E}">
        <p14:creationId xmlns:p14="http://schemas.microsoft.com/office/powerpoint/2010/main" val="1120564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タイトル 3"/>
          <p:cNvSpPr>
            <a:spLocks noGrp="1"/>
          </p:cNvSpPr>
          <p:nvPr>
            <p:ph type="title"/>
          </p:nvPr>
        </p:nvSpPr>
        <p:spPr/>
        <p:txBody>
          <a:bodyPr/>
          <a:lstStyle/>
          <a:p>
            <a:r>
              <a:rPr lang="ja-JP" altLang="en-US" dirty="0"/>
              <a:t>連続立体交差化の条件</a:t>
            </a:r>
            <a:endParaRPr kumimoji="1" lang="ja-JP" altLang="en-US" dirty="0"/>
          </a:p>
        </p:txBody>
      </p:sp>
      <p:pic>
        <p:nvPicPr>
          <p:cNvPr id="45" name="Picture 2" descr="http://www.fumikiri.com/overpass/s10_whats/image/renritsu1_img05.gif"/>
          <p:cNvPicPr>
            <a:picLocks noChangeAspect="1" noChangeArrowheads="1"/>
          </p:cNvPicPr>
          <p:nvPr/>
        </p:nvPicPr>
        <p:blipFill>
          <a:blip r:embed="rId2" r:link="rId3"/>
          <a:stretch>
            <a:fillRect/>
          </a:stretch>
        </p:blipFill>
        <p:spPr>
          <a:xfrm>
            <a:off x="819456" y="5072662"/>
            <a:ext cx="3197440" cy="1297970"/>
          </a:xfrm>
          <a:prstGeom prst="rect">
            <a:avLst/>
          </a:prstGeom>
          <a:noFill/>
          <a:ln w="9525">
            <a:noFill/>
            <a:miter lim="800000"/>
            <a:headEnd/>
            <a:tailEnd/>
          </a:ln>
        </p:spPr>
      </p:pic>
      <p:graphicFrame>
        <p:nvGraphicFramePr>
          <p:cNvPr id="46" name="Group 9"/>
          <p:cNvGraphicFramePr>
            <a:graphicFrameLocks noGrp="1"/>
          </p:cNvGraphicFramePr>
          <p:nvPr>
            <p:extLst>
              <p:ext uri="{D42A27DB-BD31-4B8C-83A1-F6EECF244321}">
                <p14:modId xmlns:p14="http://schemas.microsoft.com/office/powerpoint/2010/main" val="4281536152"/>
              </p:ext>
            </p:extLst>
          </p:nvPr>
        </p:nvGraphicFramePr>
        <p:xfrm>
          <a:off x="560513" y="620688"/>
          <a:ext cx="8778875" cy="5789704"/>
        </p:xfrm>
        <a:graphic>
          <a:graphicData uri="http://schemas.openxmlformats.org/drawingml/2006/table">
            <a:tbl>
              <a:tblPr/>
              <a:tblGrid>
                <a:gridCol w="3784600">
                  <a:extLst>
                    <a:ext uri="{9D8B030D-6E8A-4147-A177-3AD203B41FA5}">
                      <a16:colId xmlns:a16="http://schemas.microsoft.com/office/drawing/2014/main" val="20000"/>
                    </a:ext>
                  </a:extLst>
                </a:gridCol>
                <a:gridCol w="4994275">
                  <a:extLst>
                    <a:ext uri="{9D8B030D-6E8A-4147-A177-3AD203B41FA5}">
                      <a16:colId xmlns:a16="http://schemas.microsoft.com/office/drawing/2014/main" val="20001"/>
                    </a:ext>
                  </a:extLst>
                </a:gridCol>
              </a:tblGrid>
              <a:tr h="14020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rgbClr val="C0504D"/>
                          </a:solidFill>
                          <a:effectLst/>
                          <a:latin typeface="HGS創英角ｺﾞｼｯｸUB" pitchFamily="50" charset="-128"/>
                          <a:ea typeface="HGS創英角ｺﾞｼｯｸUB" pitchFamily="50" charset="-128"/>
                        </a:rPr>
                        <a:t>一　標準型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幹線道路</a:t>
                      </a:r>
                      <a:r>
                        <a:rPr kumimoji="1" lang="en-US" altLang="ja-JP" sz="1400" b="0" i="0" u="none" strike="noStrike" cap="none" normalizeH="0" baseline="30000" dirty="0">
                          <a:ln>
                            <a:noFill/>
                          </a:ln>
                          <a:solidFill>
                            <a:schemeClr val="tx1"/>
                          </a:solidFill>
                          <a:effectLst/>
                          <a:latin typeface="HG丸ｺﾞｼｯｸM-PRO" pitchFamily="50" charset="-128"/>
                          <a:ea typeface="HG丸ｺﾞｼｯｸM-PRO" pitchFamily="50" charset="-128"/>
                        </a:rPr>
                        <a:t>(※1)</a:t>
                      </a: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と２箇所以上において交差し、</a:t>
                      </a: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　かつ幹線道路同士の間隔が３５０ｍ以上</a:t>
                      </a:r>
                    </a:p>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◇道路と３箇所以上で立体交差</a:t>
                      </a:r>
                    </a:p>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◇２箇所以上の踏切を除却</a:t>
                      </a:r>
                      <a:r>
                        <a:rPr kumimoji="1" lang="en-US" altLang="ja-JP" sz="1400" b="0" i="0" u="none" strike="noStrike" cap="none" normalizeH="0" baseline="30000" dirty="0">
                          <a:ln>
                            <a:noFill/>
                          </a:ln>
                          <a:solidFill>
                            <a:schemeClr val="tx1"/>
                          </a:solidFill>
                          <a:effectLst/>
                          <a:latin typeface="HG丸ｺﾞｼｯｸM-PRO" pitchFamily="50" charset="-128"/>
                          <a:ea typeface="HG丸ｺﾞｼｯｸM-PRO" pitchFamily="50"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4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rgbClr val="C0504D"/>
                          </a:solidFill>
                          <a:effectLst/>
                          <a:latin typeface="Arial" pitchFamily="34" charset="0"/>
                          <a:ea typeface="HGS創英角ｺﾞｼｯｸUB" pitchFamily="50" charset="-128"/>
                        </a:rPr>
                        <a:t>二　幹線道路のﾎﾞﾄﾙﾈｯｸ踏切の除却</a:t>
                      </a:r>
                      <a:endParaRPr kumimoji="1" lang="en-US" altLang="ja-JP" sz="1600" b="0" i="0" u="none" strike="noStrike" cap="none" normalizeH="0" baseline="0" dirty="0">
                        <a:ln>
                          <a:noFill/>
                        </a:ln>
                        <a:solidFill>
                          <a:srgbClr val="C0504D"/>
                        </a:solidFill>
                        <a:effectLst/>
                        <a:latin typeface="Arial" pitchFamily="34" charset="0"/>
                        <a:ea typeface="HGS創英角ｺﾞｼｯｸUB"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幹線道路のﾎﾞﾄﾙﾈｯｸ踏切を除却</a:t>
                      </a:r>
                    </a:p>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　・</a:t>
                      </a:r>
                      <a:r>
                        <a:rPr kumimoji="1" lang="ja-JP" altLang="en-US" sz="1100" b="1" i="0" u="none" strike="noStrike" cap="none" normalizeH="0" baseline="0" dirty="0">
                          <a:ln>
                            <a:noFill/>
                          </a:ln>
                          <a:solidFill>
                            <a:schemeClr val="tx1"/>
                          </a:solidFill>
                          <a:effectLst/>
                          <a:latin typeface="HG丸ｺﾞｼｯｸM-PRO" pitchFamily="50" charset="-128"/>
                          <a:ea typeface="HG丸ｺﾞｼｯｸM-PRO" pitchFamily="50" charset="-128"/>
                        </a:rPr>
                        <a:t>開かずの踏切</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：ピーク時遮断時間４０分／時以上</a:t>
                      </a:r>
                      <a:endParaRPr kumimoji="1" lang="en-US" altLang="ja-JP" sz="11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　・</a:t>
                      </a:r>
                      <a:r>
                        <a:rPr kumimoji="1" lang="ja-JP" altLang="en-US" sz="1100" b="1" i="0" u="none" strike="noStrike" cap="none" normalizeH="0" baseline="0" dirty="0">
                          <a:ln>
                            <a:noFill/>
                          </a:ln>
                          <a:solidFill>
                            <a:schemeClr val="tx1"/>
                          </a:solidFill>
                          <a:effectLst/>
                          <a:latin typeface="HG丸ｺﾞｼｯｸM-PRO" pitchFamily="50" charset="-128"/>
                          <a:ea typeface="HG丸ｺﾞｼｯｸM-PRO" pitchFamily="50" charset="-128"/>
                        </a:rPr>
                        <a:t>自動車ﾎﾞﾄﾙﾈｯｸ踏切</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：一日踏切交通遮断量が５万台時／日以上　　　　　　　　　　　　 </a:t>
                      </a:r>
                    </a:p>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◇道路と３箇所以上で立体交差</a:t>
                      </a: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090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rgbClr val="C0504D"/>
                          </a:solidFill>
                          <a:effectLst/>
                          <a:latin typeface="Arial" pitchFamily="34" charset="0"/>
                          <a:ea typeface="HGS創英角ｺﾞｼｯｸUB" pitchFamily="50" charset="-128"/>
                        </a:rPr>
                        <a:t>三　歩行者ﾎﾞﾄﾙﾈｯｸ踏切の除却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09550" marR="0" lvl="0" indent="-20955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生活道路の歩行者ﾎﾞﾄﾙﾈｯｸ踏切を除却</a:t>
                      </a:r>
                    </a:p>
                    <a:p>
                      <a:pPr marL="1616075" marR="0" lvl="0" indent="-1616075"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　・</a:t>
                      </a:r>
                      <a:r>
                        <a:rPr kumimoji="1" lang="ja-JP" altLang="en-US" sz="1100" b="1" i="0" u="none" strike="noStrike" cap="none" normalizeH="0" baseline="0" dirty="0">
                          <a:ln>
                            <a:noFill/>
                          </a:ln>
                          <a:solidFill>
                            <a:schemeClr val="tx1"/>
                          </a:solidFill>
                          <a:effectLst/>
                          <a:latin typeface="HG丸ｺﾞｼｯｸM-PRO" pitchFamily="50" charset="-128"/>
                          <a:ea typeface="HG丸ｺﾞｼｯｸM-PRO" pitchFamily="50" charset="-128"/>
                        </a:rPr>
                        <a:t>歩行者ﾎﾞﾄﾙﾈｯｸ踏切</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100" b="0" i="0" u="sng" strike="noStrike" cap="none" normalizeH="0" baseline="0" dirty="0">
                          <a:ln>
                            <a:noFill/>
                          </a:ln>
                          <a:solidFill>
                            <a:schemeClr val="tx1"/>
                          </a:solidFill>
                          <a:effectLst/>
                          <a:latin typeface="HG丸ｺﾞｼｯｸM-PRO" pitchFamily="50" charset="-128"/>
                          <a:ea typeface="HG丸ｺﾞｼｯｸM-PRO" pitchFamily="50" charset="-128"/>
                        </a:rPr>
                        <a:t>自動車、歩行者及び軽車両</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にかかる一日踏切交通遮断量が５万台</a:t>
                      </a:r>
                      <a:r>
                        <a:rPr kumimoji="1" lang="en-US" altLang="ja-JP" sz="11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人</a:t>
                      </a:r>
                      <a:r>
                        <a:rPr kumimoji="1" lang="en-US" altLang="ja-JP" sz="11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時／日以上　かつ　</a:t>
                      </a:r>
                      <a:endParaRPr kumimoji="1" lang="en-US" altLang="ja-JP" sz="11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1616075" marR="0" lvl="0" indent="-1616075"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　　　　　　　　　　　  </a:t>
                      </a:r>
                      <a:r>
                        <a:rPr kumimoji="1" lang="ja-JP" altLang="en-US" sz="1100" b="0" i="0" u="sng" strike="noStrike" cap="none" normalizeH="0" baseline="0" dirty="0">
                          <a:ln>
                            <a:noFill/>
                          </a:ln>
                          <a:solidFill>
                            <a:schemeClr val="tx1"/>
                          </a:solidFill>
                          <a:effectLst/>
                          <a:latin typeface="HG丸ｺﾞｼｯｸM-PRO" pitchFamily="50" charset="-128"/>
                          <a:ea typeface="HG丸ｺﾞｼｯｸM-PRO" pitchFamily="50" charset="-128"/>
                        </a:rPr>
                        <a:t>歩行者及び軽車両</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にかかる一日踏切交通遮断量が２万台</a:t>
                      </a:r>
                      <a:r>
                        <a:rPr kumimoji="1" lang="en-US" altLang="ja-JP" sz="11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人</a:t>
                      </a:r>
                      <a:r>
                        <a:rPr kumimoji="1" lang="en-US" altLang="ja-JP" sz="11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a:ln>
                            <a:noFill/>
                          </a:ln>
                          <a:solidFill>
                            <a:schemeClr val="tx1"/>
                          </a:solidFill>
                          <a:effectLst/>
                          <a:latin typeface="HG丸ｺﾞｼｯｸM-PRO" pitchFamily="50" charset="-128"/>
                          <a:ea typeface="HG丸ｺﾞｼｯｸM-PRO" pitchFamily="50" charset="-128"/>
                        </a:rPr>
                        <a:t>時／日以上</a:t>
                      </a:r>
                    </a:p>
                    <a:p>
                      <a:pPr marL="209550" marR="0" lvl="0" indent="-20955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◇道路と３箇所以上で立体交差</a:t>
                      </a: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209550" marR="0" lvl="0" indent="-20955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71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a:ln>
                            <a:noFill/>
                          </a:ln>
                          <a:solidFill>
                            <a:srgbClr val="C0504D"/>
                          </a:solidFill>
                          <a:effectLst/>
                          <a:latin typeface="Arial" pitchFamily="34" charset="0"/>
                          <a:ea typeface="HGS創英角ｺﾞｼｯｸUB" pitchFamily="50" charset="-128"/>
                        </a:rPr>
                        <a:t>四　段階施行型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rPr>
                        <a:t>整備済み区間に隣接する未整備区間について、整備済み区間と併せた全体の区間として、一又は二に合致</a:t>
                      </a: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en-US" altLang="ja-JP"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ja-JP" altLang="en-US" sz="1400" b="0" i="0" u="none" strike="noStrike" cap="none" normalizeH="0" baseline="0" dirty="0">
                        <a:ln>
                          <a:noFill/>
                        </a:ln>
                        <a:solidFill>
                          <a:schemeClr val="tx1"/>
                        </a:solidFill>
                        <a:effectLst/>
                        <a:latin typeface="HG丸ｺﾞｼｯｸM-PRO" pitchFamily="50" charset="-128"/>
                        <a:ea typeface="HG丸ｺﾞｼｯｸM-PRO"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47" name="Picture 4" descr="ボトルネック"/>
          <p:cNvPicPr>
            <a:picLocks noChangeAspect="1" noChangeArrowheads="1"/>
          </p:cNvPicPr>
          <p:nvPr/>
        </p:nvPicPr>
        <p:blipFill>
          <a:blip r:embed="rId4"/>
          <a:stretch>
            <a:fillRect/>
          </a:stretch>
        </p:blipFill>
        <p:spPr>
          <a:xfrm>
            <a:off x="1632100" y="2411364"/>
            <a:ext cx="1717675" cy="906463"/>
          </a:xfrm>
          <a:prstGeom prst="rect">
            <a:avLst/>
          </a:prstGeom>
          <a:noFill/>
          <a:ln w="9525">
            <a:noFill/>
            <a:miter lim="800000"/>
            <a:headEnd/>
            <a:tailEnd/>
          </a:ln>
        </p:spPr>
      </p:pic>
      <p:pic>
        <p:nvPicPr>
          <p:cNvPr id="48" name="Picture 8"/>
          <p:cNvPicPr>
            <a:picLocks noChangeAspect="1" noChangeArrowheads="1"/>
          </p:cNvPicPr>
          <p:nvPr/>
        </p:nvPicPr>
        <p:blipFill>
          <a:blip r:embed="rId5"/>
          <a:stretch>
            <a:fillRect/>
          </a:stretch>
        </p:blipFill>
        <p:spPr>
          <a:xfrm>
            <a:off x="1017589" y="757238"/>
            <a:ext cx="3317875" cy="1168400"/>
          </a:xfrm>
          <a:prstGeom prst="rect">
            <a:avLst/>
          </a:prstGeom>
          <a:noFill/>
          <a:ln w="9525">
            <a:noFill/>
            <a:miter lim="800000"/>
            <a:headEnd/>
            <a:tailEnd/>
          </a:ln>
        </p:spPr>
      </p:pic>
      <p:sp>
        <p:nvSpPr>
          <p:cNvPr id="49" name="Text Box 33"/>
          <p:cNvSpPr txBox="1">
            <a:spLocks noChangeArrowheads="1"/>
          </p:cNvSpPr>
          <p:nvPr/>
        </p:nvSpPr>
        <p:spPr>
          <a:xfrm>
            <a:off x="7256464" y="3052192"/>
            <a:ext cx="2016125" cy="304800"/>
          </a:xfrm>
          <a:prstGeom prst="rect">
            <a:avLst/>
          </a:prstGeom>
          <a:noFill/>
          <a:ln w="9525">
            <a:noFill/>
            <a:miter lim="800000"/>
            <a:headEnd/>
            <a:tailEnd/>
          </a:ln>
        </p:spPr>
        <p:txBody>
          <a:bodyPr>
            <a:spAutoFit/>
          </a:bodyPr>
          <a:lstStyle/>
          <a:p>
            <a:pPr eaLnBrk="1" hangingPunct="1">
              <a:spcBef>
                <a:spcPct val="50000"/>
              </a:spcBef>
            </a:pPr>
            <a:r>
              <a:rPr lang="ja-JP" altLang="en-US" sz="1400" dirty="0">
                <a:solidFill>
                  <a:srgbClr val="FF3300"/>
                </a:solidFill>
                <a:ea typeface="HGS創英角ｺﾞｼｯｸUB" pitchFamily="50" charset="-128"/>
              </a:rPr>
              <a:t>幹線道路が１本でも可</a:t>
            </a:r>
          </a:p>
        </p:txBody>
      </p:sp>
      <p:sp>
        <p:nvSpPr>
          <p:cNvPr id="50" name="Text Box 34"/>
          <p:cNvSpPr txBox="1">
            <a:spLocks noChangeArrowheads="1"/>
          </p:cNvSpPr>
          <p:nvPr/>
        </p:nvSpPr>
        <p:spPr>
          <a:xfrm>
            <a:off x="7761289" y="4653136"/>
            <a:ext cx="1512192" cy="304800"/>
          </a:xfrm>
          <a:prstGeom prst="rect">
            <a:avLst/>
          </a:prstGeom>
          <a:noFill/>
          <a:ln w="9525">
            <a:noFill/>
            <a:miter lim="800000"/>
            <a:headEnd/>
            <a:tailEnd/>
          </a:ln>
        </p:spPr>
        <p:txBody>
          <a:bodyPr wrap="square">
            <a:spAutoFit/>
          </a:bodyPr>
          <a:lstStyle/>
          <a:p>
            <a:pPr eaLnBrk="1" hangingPunct="1">
              <a:spcBef>
                <a:spcPct val="50000"/>
              </a:spcBef>
            </a:pPr>
            <a:r>
              <a:rPr lang="ja-JP" altLang="en-US" sz="1400" dirty="0">
                <a:solidFill>
                  <a:srgbClr val="FF3300"/>
                </a:solidFill>
                <a:ea typeface="HGS創英角ｺﾞｼｯｸUB" pitchFamily="50" charset="-128"/>
              </a:rPr>
              <a:t>幹線道路が不要</a:t>
            </a:r>
          </a:p>
        </p:txBody>
      </p:sp>
      <p:sp>
        <p:nvSpPr>
          <p:cNvPr id="51" name="Text Box 7"/>
          <p:cNvSpPr txBox="1">
            <a:spLocks noChangeArrowheads="1"/>
          </p:cNvSpPr>
          <p:nvPr/>
        </p:nvSpPr>
        <p:spPr>
          <a:xfrm>
            <a:off x="776536" y="6423139"/>
            <a:ext cx="7853432" cy="400110"/>
          </a:xfrm>
          <a:prstGeom prst="rect">
            <a:avLst/>
          </a:prstGeom>
          <a:noFill/>
          <a:ln w="9525">
            <a:noFill/>
            <a:miter lim="800000"/>
            <a:headEnd/>
            <a:tailEnd/>
          </a:ln>
        </p:spPr>
        <p:txBody>
          <a:bodyPr wrap="none">
            <a:spAutoFit/>
          </a:bodyPr>
          <a:lstStyle/>
          <a:p>
            <a:pPr eaLnBrk="1" hangingPunct="1"/>
            <a:r>
              <a:rPr lang="en-US" altLang="ja-JP" sz="1000" dirty="0">
                <a:solidFill>
                  <a:prstClr val="black"/>
                </a:solidFill>
                <a:latin typeface="HG丸ｺﾞｼｯｸM-PRO" pitchFamily="50" charset="-128"/>
                <a:ea typeface="HG丸ｺﾞｼｯｸM-PRO" pitchFamily="50" charset="-128"/>
              </a:rPr>
              <a:t>(※1) </a:t>
            </a:r>
            <a:r>
              <a:rPr lang="ja-JP" altLang="en-US" sz="1000" dirty="0">
                <a:solidFill>
                  <a:prstClr val="black"/>
                </a:solidFill>
                <a:latin typeface="HG丸ｺﾞｼｯｸM-PRO" pitchFamily="50" charset="-128"/>
                <a:ea typeface="HG丸ｺﾞｼｯｸM-PRO" pitchFamily="50" charset="-128"/>
              </a:rPr>
              <a:t>幹線道路：道路法による一般国道及び都道府県道、都市計画法により都市計画決定された道路</a:t>
            </a:r>
            <a:endParaRPr lang="en-US" altLang="ja-JP" sz="1000" dirty="0">
              <a:solidFill>
                <a:prstClr val="black"/>
              </a:solidFill>
              <a:latin typeface="HG丸ｺﾞｼｯｸM-PRO" pitchFamily="50" charset="-128"/>
              <a:ea typeface="HG丸ｺﾞｼｯｸM-PRO" pitchFamily="50" charset="-128"/>
            </a:endParaRPr>
          </a:p>
          <a:p>
            <a:pPr eaLnBrk="1" hangingPunct="1"/>
            <a:r>
              <a:rPr lang="en-US" altLang="ja-JP" sz="1000" dirty="0">
                <a:solidFill>
                  <a:prstClr val="black"/>
                </a:solidFill>
                <a:latin typeface="HG丸ｺﾞｼｯｸM-PRO" pitchFamily="50" charset="-128"/>
                <a:ea typeface="HG丸ｺﾞｼｯｸM-PRO" pitchFamily="50" charset="-128"/>
              </a:rPr>
              <a:t>(※2) </a:t>
            </a:r>
            <a:r>
              <a:rPr lang="ja-JP" altLang="en-US" sz="1000" dirty="0">
                <a:solidFill>
                  <a:prstClr val="black"/>
                </a:solidFill>
                <a:latin typeface="HG丸ｺﾞｼｯｸM-PRO" pitchFamily="50" charset="-128"/>
                <a:ea typeface="HG丸ｺﾞｼｯｸM-PRO" pitchFamily="50" charset="-128"/>
              </a:rPr>
              <a:t>既に立体交差箇所において行われる車線増加を伴う改築又は道路構造令に適していない構造を適合させるために行う改築を含む</a:t>
            </a:r>
          </a:p>
        </p:txBody>
      </p:sp>
      <p:pic>
        <p:nvPicPr>
          <p:cNvPr id="52" name="Picture 6"/>
          <p:cNvPicPr>
            <a:picLocks noChangeAspect="1" noChangeArrowheads="1"/>
          </p:cNvPicPr>
          <p:nvPr/>
        </p:nvPicPr>
        <p:blipFill>
          <a:blip r:embed="rId6"/>
          <a:srcRect r="16853"/>
          <a:stretch>
            <a:fillRect/>
          </a:stretch>
        </p:blipFill>
        <p:spPr>
          <a:xfrm>
            <a:off x="1496617" y="3844206"/>
            <a:ext cx="1844675" cy="1096963"/>
          </a:xfrm>
          <a:prstGeom prst="rect">
            <a:avLst/>
          </a:prstGeom>
          <a:noFill/>
          <a:ln w="9525">
            <a:noFill/>
            <a:miter lim="800000"/>
            <a:headEnd/>
            <a:tailEnd/>
          </a:ln>
        </p:spPr>
      </p:pic>
      <p:sp>
        <p:nvSpPr>
          <p:cNvPr id="2" name="スライド番号プレースホルダー 2">
            <a:extLst>
              <a:ext uri="{FF2B5EF4-FFF2-40B4-BE49-F238E27FC236}">
                <a16:creationId xmlns:a16="http://schemas.microsoft.com/office/drawing/2014/main" id="{8B545596-FAEA-3EE1-938A-8ACE8B8D6513}"/>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2</a:t>
            </a:fld>
            <a:endParaRPr lang="en-US" altLang="ja-JP" sz="1200" dirty="0">
              <a:solidFill>
                <a:prstClr val="black"/>
              </a:solidFill>
            </a:endParaRPr>
          </a:p>
        </p:txBody>
      </p:sp>
    </p:spTree>
    <p:extLst>
      <p:ext uri="{BB962C8B-B14F-4D97-AF65-F5344CB8AC3E}">
        <p14:creationId xmlns:p14="http://schemas.microsoft.com/office/powerpoint/2010/main" val="3811728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058218" y="3413968"/>
            <a:ext cx="504000" cy="2941961"/>
          </a:xfrm>
          <a:prstGeom prst="rect">
            <a:avLst/>
          </a:prstGeom>
          <a:solidFill>
            <a:srgbClr val="FFCC99"/>
          </a:solidFill>
          <a:ln w="9525">
            <a:solidFill>
              <a:schemeClr val="tx1"/>
            </a:solidFill>
            <a:miter lim="800000"/>
            <a:headEnd/>
            <a:tailEnd/>
          </a:ln>
        </p:spPr>
        <p:txBody>
          <a:bodyPr vert="eaVert" wrap="none" anchor="ctr"/>
          <a:lstStyle/>
          <a:p>
            <a:pPr algn="ctr"/>
            <a:r>
              <a:rPr lang="ja-JP" altLang="en-US" sz="2000" dirty="0">
                <a:solidFill>
                  <a:prstClr val="black"/>
                </a:solidFill>
              </a:rPr>
              <a:t>自治体による事前調査</a:t>
            </a:r>
          </a:p>
        </p:txBody>
      </p:sp>
      <p:sp>
        <p:nvSpPr>
          <p:cNvPr id="12292" name="Rectangle 4"/>
          <p:cNvSpPr>
            <a:spLocks noChangeArrowheads="1"/>
          </p:cNvSpPr>
          <p:nvPr/>
        </p:nvSpPr>
        <p:spPr bwMode="auto">
          <a:xfrm>
            <a:off x="2199631" y="3379040"/>
            <a:ext cx="504000" cy="2988000"/>
          </a:xfrm>
          <a:prstGeom prst="rect">
            <a:avLst/>
          </a:prstGeom>
          <a:solidFill>
            <a:srgbClr val="FFCC99"/>
          </a:solidFill>
          <a:ln w="9525">
            <a:solidFill>
              <a:schemeClr val="tx1"/>
            </a:solidFill>
            <a:miter lim="800000"/>
            <a:headEnd/>
            <a:tailEnd/>
          </a:ln>
        </p:spPr>
        <p:txBody>
          <a:bodyPr vert="eaVert" wrap="none" anchor="ctr"/>
          <a:lstStyle/>
          <a:p>
            <a:pPr algn="ctr"/>
            <a:r>
              <a:rPr lang="ja-JP" altLang="en-US" sz="2000" dirty="0">
                <a:solidFill>
                  <a:prstClr val="black"/>
                </a:solidFill>
              </a:rPr>
              <a:t>補助調査採択</a:t>
            </a:r>
          </a:p>
        </p:txBody>
      </p:sp>
      <p:sp>
        <p:nvSpPr>
          <p:cNvPr id="12294" name="Rectangle 6"/>
          <p:cNvSpPr>
            <a:spLocks noChangeArrowheads="1"/>
          </p:cNvSpPr>
          <p:nvPr/>
        </p:nvSpPr>
        <p:spPr bwMode="auto">
          <a:xfrm>
            <a:off x="6863856" y="3361350"/>
            <a:ext cx="537417" cy="2988000"/>
          </a:xfrm>
          <a:prstGeom prst="rect">
            <a:avLst/>
          </a:prstGeom>
          <a:solidFill>
            <a:srgbClr val="FFCC99"/>
          </a:solidFill>
          <a:ln w="9525">
            <a:solidFill>
              <a:schemeClr val="tx1"/>
            </a:solidFill>
            <a:miter lim="800000"/>
            <a:headEnd/>
            <a:tailEnd/>
          </a:ln>
        </p:spPr>
        <p:txBody>
          <a:bodyPr vert="eaVert" wrap="none" anchor="ctr"/>
          <a:lstStyle/>
          <a:p>
            <a:pPr algn="ctr"/>
            <a:r>
              <a:rPr lang="ja-JP" altLang="en-US" sz="2000" dirty="0">
                <a:solidFill>
                  <a:prstClr val="black"/>
                </a:solidFill>
              </a:rPr>
              <a:t>都市計画事業認可</a:t>
            </a:r>
            <a:endParaRPr lang="en-US" altLang="ja-JP" sz="2000" dirty="0">
              <a:solidFill>
                <a:prstClr val="black"/>
              </a:solidFill>
            </a:endParaRPr>
          </a:p>
        </p:txBody>
      </p:sp>
      <p:sp>
        <p:nvSpPr>
          <p:cNvPr id="12295" name="Rectangle 7"/>
          <p:cNvSpPr>
            <a:spLocks noChangeArrowheads="1"/>
          </p:cNvSpPr>
          <p:nvPr/>
        </p:nvSpPr>
        <p:spPr bwMode="auto">
          <a:xfrm>
            <a:off x="5207781" y="3367928"/>
            <a:ext cx="504000" cy="2988000"/>
          </a:xfrm>
          <a:prstGeom prst="rect">
            <a:avLst/>
          </a:prstGeom>
          <a:solidFill>
            <a:srgbClr val="FFCC99"/>
          </a:solidFill>
          <a:ln w="9525">
            <a:solidFill>
              <a:schemeClr val="tx1"/>
            </a:solidFill>
            <a:miter lim="800000"/>
            <a:headEnd/>
            <a:tailEnd/>
          </a:ln>
        </p:spPr>
        <p:txBody>
          <a:bodyPr vert="eaVert" wrap="none" anchor="ctr"/>
          <a:lstStyle/>
          <a:p>
            <a:pPr algn="ctr"/>
            <a:r>
              <a:rPr lang="ja-JP" altLang="en-US" sz="2000" dirty="0">
                <a:solidFill>
                  <a:prstClr val="black"/>
                </a:solidFill>
              </a:rPr>
              <a:t>都市計画決定</a:t>
            </a:r>
          </a:p>
        </p:txBody>
      </p:sp>
      <p:sp>
        <p:nvSpPr>
          <p:cNvPr id="12297" name="Rectangle 9"/>
          <p:cNvSpPr>
            <a:spLocks noChangeArrowheads="1"/>
          </p:cNvSpPr>
          <p:nvPr/>
        </p:nvSpPr>
        <p:spPr bwMode="auto">
          <a:xfrm>
            <a:off x="8481448" y="3376900"/>
            <a:ext cx="504000" cy="2988000"/>
          </a:xfrm>
          <a:prstGeom prst="rect">
            <a:avLst/>
          </a:prstGeom>
          <a:solidFill>
            <a:srgbClr val="FFCC99"/>
          </a:solidFill>
          <a:ln w="9525">
            <a:solidFill>
              <a:schemeClr val="tx1"/>
            </a:solidFill>
            <a:miter lim="800000"/>
            <a:headEnd/>
            <a:tailEnd/>
          </a:ln>
        </p:spPr>
        <p:txBody>
          <a:bodyPr vert="eaVert" wrap="none" anchor="ctr"/>
          <a:lstStyle/>
          <a:p>
            <a:pPr algn="ctr"/>
            <a:r>
              <a:rPr lang="ja-JP" altLang="en-US" sz="2000">
                <a:solidFill>
                  <a:prstClr val="black"/>
                </a:solidFill>
              </a:rPr>
              <a:t>事業完了</a:t>
            </a:r>
          </a:p>
        </p:txBody>
      </p:sp>
      <p:sp>
        <p:nvSpPr>
          <p:cNvPr id="12298" name="AutoShape 10"/>
          <p:cNvSpPr>
            <a:spLocks noChangeArrowheads="1"/>
          </p:cNvSpPr>
          <p:nvPr/>
        </p:nvSpPr>
        <p:spPr bwMode="auto">
          <a:xfrm rot="5400000">
            <a:off x="1673375" y="4582020"/>
            <a:ext cx="479425" cy="300037"/>
          </a:xfrm>
          <a:prstGeom prst="triangle">
            <a:avLst>
              <a:gd name="adj" fmla="val 50000"/>
            </a:avLst>
          </a:prstGeom>
          <a:solidFill>
            <a:srgbClr val="0070C0"/>
          </a:solidFill>
          <a:ln w="9525">
            <a:solidFill>
              <a:schemeClr val="tx1"/>
            </a:solidFill>
            <a:miter lim="800000"/>
            <a:headEnd/>
            <a:tailEnd/>
          </a:ln>
        </p:spPr>
        <p:txBody>
          <a:bodyPr wrap="none" anchor="ctr"/>
          <a:lstStyle/>
          <a:p>
            <a:endParaRPr lang="ja-JP" altLang="en-US">
              <a:solidFill>
                <a:prstClr val="black"/>
              </a:solidFill>
            </a:endParaRPr>
          </a:p>
        </p:txBody>
      </p:sp>
      <p:sp>
        <p:nvSpPr>
          <p:cNvPr id="12299" name="AutoShape 11"/>
          <p:cNvSpPr>
            <a:spLocks noChangeArrowheads="1"/>
          </p:cNvSpPr>
          <p:nvPr/>
        </p:nvSpPr>
        <p:spPr bwMode="auto">
          <a:xfrm>
            <a:off x="2832374" y="4546502"/>
            <a:ext cx="781050" cy="390525"/>
          </a:xfrm>
          <a:prstGeom prst="rightArrow">
            <a:avLst>
              <a:gd name="adj1" fmla="val 49593"/>
              <a:gd name="adj2" fmla="val 57722"/>
            </a:avLst>
          </a:prstGeom>
          <a:solidFill>
            <a:srgbClr val="0070C0"/>
          </a:solidFill>
          <a:ln w="9525">
            <a:solidFill>
              <a:schemeClr val="tx1"/>
            </a:solidFill>
            <a:miter lim="800000"/>
            <a:headEnd/>
            <a:tailEnd/>
          </a:ln>
        </p:spPr>
        <p:txBody>
          <a:bodyPr wrap="none" anchor="ctr"/>
          <a:lstStyle/>
          <a:p>
            <a:endParaRPr lang="ja-JP" altLang="en-US">
              <a:solidFill>
                <a:prstClr val="black"/>
              </a:solidFill>
            </a:endParaRPr>
          </a:p>
        </p:txBody>
      </p:sp>
      <p:sp>
        <p:nvSpPr>
          <p:cNvPr id="12302" name="AutoShape 14"/>
          <p:cNvSpPr>
            <a:spLocks noChangeArrowheads="1"/>
          </p:cNvSpPr>
          <p:nvPr/>
        </p:nvSpPr>
        <p:spPr bwMode="auto">
          <a:xfrm>
            <a:off x="4330254" y="4520902"/>
            <a:ext cx="781050" cy="390525"/>
          </a:xfrm>
          <a:prstGeom prst="rightArrow">
            <a:avLst>
              <a:gd name="adj1" fmla="val 49593"/>
              <a:gd name="adj2" fmla="val 57722"/>
            </a:avLst>
          </a:prstGeom>
          <a:solidFill>
            <a:srgbClr val="0070C0"/>
          </a:solidFill>
          <a:ln w="9525">
            <a:solidFill>
              <a:schemeClr val="tx1"/>
            </a:solidFill>
            <a:miter lim="800000"/>
            <a:headEnd/>
            <a:tailEnd/>
          </a:ln>
        </p:spPr>
        <p:txBody>
          <a:bodyPr wrap="none" anchor="ctr"/>
          <a:lstStyle/>
          <a:p>
            <a:endParaRPr lang="ja-JP" altLang="en-US">
              <a:solidFill>
                <a:prstClr val="black"/>
              </a:solidFill>
            </a:endParaRPr>
          </a:p>
        </p:txBody>
      </p:sp>
      <p:sp>
        <p:nvSpPr>
          <p:cNvPr id="12305" name="AutoShape 17"/>
          <p:cNvSpPr>
            <a:spLocks noChangeArrowheads="1"/>
          </p:cNvSpPr>
          <p:nvPr/>
        </p:nvSpPr>
        <p:spPr bwMode="auto">
          <a:xfrm>
            <a:off x="5828134" y="4524261"/>
            <a:ext cx="781050" cy="390525"/>
          </a:xfrm>
          <a:prstGeom prst="rightArrow">
            <a:avLst>
              <a:gd name="adj1" fmla="val 49593"/>
              <a:gd name="adj2" fmla="val 57722"/>
            </a:avLst>
          </a:prstGeom>
          <a:solidFill>
            <a:srgbClr val="0070C0"/>
          </a:solidFill>
          <a:ln w="9525">
            <a:solidFill>
              <a:schemeClr val="tx1"/>
            </a:solidFill>
            <a:miter lim="800000"/>
            <a:headEnd/>
            <a:tailEnd/>
          </a:ln>
        </p:spPr>
        <p:txBody>
          <a:bodyPr wrap="none" anchor="ctr"/>
          <a:lstStyle/>
          <a:p>
            <a:endParaRPr lang="ja-JP" altLang="en-US">
              <a:solidFill>
                <a:prstClr val="black"/>
              </a:solidFill>
            </a:endParaRPr>
          </a:p>
        </p:txBody>
      </p:sp>
      <p:sp>
        <p:nvSpPr>
          <p:cNvPr id="24" name="テキスト ボックス 23"/>
          <p:cNvSpPr txBox="1"/>
          <p:nvPr/>
        </p:nvSpPr>
        <p:spPr>
          <a:xfrm>
            <a:off x="635781" y="861673"/>
            <a:ext cx="9144000" cy="1200329"/>
          </a:xfrm>
          <a:prstGeom prst="rect">
            <a:avLst/>
          </a:prstGeom>
          <a:noFill/>
        </p:spPr>
        <p:txBody>
          <a:bodyPr>
            <a:spAutoFit/>
          </a:bodyPr>
          <a:lstStyle/>
          <a:p>
            <a:pPr>
              <a:defRPr/>
            </a:pPr>
            <a:r>
              <a:rPr lang="ja-JP" altLang="en-US" dirty="0">
                <a:solidFill>
                  <a:prstClr val="black"/>
                </a:solidFill>
                <a:latin typeface="ＭＳ Ｐゴシック"/>
                <a:ea typeface="ＭＳ Ｐゴシック"/>
              </a:rPr>
              <a:t>■　平成３１年度より、連続立体交差事業を</a:t>
            </a:r>
            <a:r>
              <a:rPr lang="ja-JP" altLang="en-US" dirty="0">
                <a:solidFill>
                  <a:prstClr val="black"/>
                </a:solidFill>
              </a:rPr>
              <a:t>計画的かつ集中的に支援するため、</a:t>
            </a:r>
            <a:endParaRPr lang="en-US" altLang="ja-JP" dirty="0">
              <a:solidFill>
                <a:prstClr val="black"/>
              </a:solidFill>
            </a:endParaRPr>
          </a:p>
          <a:p>
            <a:pPr>
              <a:defRPr/>
            </a:pPr>
            <a:r>
              <a:rPr lang="ja-JP" altLang="en-US" b="1" dirty="0">
                <a:solidFill>
                  <a:prstClr val="black"/>
                </a:solidFill>
                <a:latin typeface="ＭＳ Ｐゴシック"/>
                <a:ea typeface="ＭＳ Ｐゴシック"/>
              </a:rPr>
              <a:t>　　 </a:t>
            </a:r>
            <a:r>
              <a:rPr lang="ja-JP" altLang="en-US" b="1" dirty="0">
                <a:solidFill>
                  <a:srgbClr val="FF0000"/>
                </a:solidFill>
                <a:latin typeface="ＭＳ Ｐゴシック"/>
                <a:ea typeface="ＭＳ Ｐゴシック"/>
              </a:rPr>
              <a:t>個別補助制度を創設</a:t>
            </a:r>
            <a:r>
              <a:rPr lang="ja-JP" altLang="en-US" dirty="0">
                <a:solidFill>
                  <a:prstClr val="black"/>
                </a:solidFill>
                <a:latin typeface="ＭＳ Ｐゴシック"/>
                <a:ea typeface="ＭＳ Ｐゴシック"/>
              </a:rPr>
              <a:t>。</a:t>
            </a:r>
            <a:endParaRPr lang="en-US" altLang="ja-JP" dirty="0">
              <a:solidFill>
                <a:prstClr val="black"/>
              </a:solidFill>
              <a:latin typeface="ＭＳ Ｐゴシック"/>
              <a:ea typeface="ＭＳ Ｐゴシック"/>
            </a:endParaRPr>
          </a:p>
          <a:p>
            <a:pPr>
              <a:defRPr/>
            </a:pPr>
            <a:r>
              <a:rPr lang="ja-JP" altLang="en-US" dirty="0">
                <a:solidFill>
                  <a:prstClr val="black"/>
                </a:solidFill>
                <a:latin typeface="ＭＳ Ｐゴシック"/>
                <a:ea typeface="ＭＳ Ｐゴシック"/>
              </a:rPr>
              <a:t>■　関係者間の調整を図るために、事業化前に事業の計画や事業費等に関する十分な</a:t>
            </a:r>
            <a:endParaRPr lang="en-US" altLang="ja-JP" dirty="0">
              <a:solidFill>
                <a:prstClr val="black"/>
              </a:solidFill>
              <a:latin typeface="ＭＳ Ｐゴシック"/>
              <a:ea typeface="ＭＳ Ｐゴシック"/>
            </a:endParaRPr>
          </a:p>
          <a:p>
            <a:pPr>
              <a:defRPr/>
            </a:pPr>
            <a:r>
              <a:rPr lang="ja-JP" altLang="en-US" dirty="0">
                <a:solidFill>
                  <a:prstClr val="black"/>
                </a:solidFill>
                <a:latin typeface="ＭＳ Ｐゴシック"/>
                <a:ea typeface="ＭＳ Ｐゴシック"/>
              </a:rPr>
              <a:t>　　 調査・検討を行うことが重要であるため、</a:t>
            </a:r>
            <a:r>
              <a:rPr lang="ja-JP" altLang="en-US" b="1" dirty="0">
                <a:solidFill>
                  <a:srgbClr val="FF0000"/>
                </a:solidFill>
                <a:latin typeface="ＭＳ Ｐゴシック"/>
                <a:ea typeface="ＭＳ Ｐゴシック"/>
              </a:rPr>
              <a:t>連続立体交差事業補助調査で支援。</a:t>
            </a:r>
            <a:endParaRPr lang="en-US" altLang="ja-JP" dirty="0">
              <a:solidFill>
                <a:srgbClr val="333399"/>
              </a:solidFill>
              <a:latin typeface="ＭＳ Ｐゴシック"/>
              <a:ea typeface="ＭＳ Ｐゴシック"/>
            </a:endParaRPr>
          </a:p>
        </p:txBody>
      </p:sp>
      <p:sp>
        <p:nvSpPr>
          <p:cNvPr id="29" name="Rectangle 111"/>
          <p:cNvSpPr>
            <a:spLocks noChangeArrowheads="1"/>
          </p:cNvSpPr>
          <p:nvPr/>
        </p:nvSpPr>
        <p:spPr bwMode="auto">
          <a:xfrm>
            <a:off x="488504" y="2708920"/>
            <a:ext cx="3604394" cy="468144"/>
          </a:xfrm>
          <a:prstGeom prst="rect">
            <a:avLst/>
          </a:prstGeom>
          <a:noFill/>
          <a:ln w="9525">
            <a:noFill/>
            <a:miter lim="800000"/>
            <a:headEnd/>
            <a:tailEnd/>
          </a:ln>
        </p:spPr>
        <p:txBody>
          <a:bodyPr anchor="ctr"/>
          <a:lstStyle/>
          <a:p>
            <a:pPr algn="ctr"/>
            <a:r>
              <a:rPr lang="ja-JP" altLang="en-US" b="1" dirty="0">
                <a:solidFill>
                  <a:prstClr val="black"/>
                </a:solidFill>
              </a:rPr>
              <a:t>＜連続立体交差事業の進め方＞　　　　　　</a:t>
            </a:r>
            <a:endParaRPr lang="en-US" altLang="ja-JP" b="1" dirty="0">
              <a:solidFill>
                <a:srgbClr val="C0504D"/>
              </a:solidFill>
            </a:endParaRPr>
          </a:p>
        </p:txBody>
      </p:sp>
      <p:sp>
        <p:nvSpPr>
          <p:cNvPr id="21" name="Rectangle 2"/>
          <p:cNvSpPr txBox="1">
            <a:spLocks noChangeArrowheads="1"/>
          </p:cNvSpPr>
          <p:nvPr/>
        </p:nvSpPr>
        <p:spPr>
          <a:xfrm>
            <a:off x="381001" y="0"/>
            <a:ext cx="8532813" cy="476250"/>
          </a:xfrm>
          <a:prstGeom prst="rect">
            <a:avLst/>
          </a:prstGeom>
        </p:spPr>
        <p:txBody>
          <a:bodyPr/>
          <a:lstStyle/>
          <a:p>
            <a:pPr>
              <a:defRPr/>
            </a:pPr>
            <a:r>
              <a:rPr lang="ja-JP" altLang="en-US" sz="2800" kern="0" dirty="0">
                <a:solidFill>
                  <a:srgbClr val="4087C8"/>
                </a:solidFill>
                <a:latin typeface="HGP創英角ｺﾞｼｯｸUB"/>
                <a:ea typeface="HGP創英角ｺﾞｼｯｸUB"/>
              </a:rPr>
              <a:t>連続立体交差事業の進め方</a:t>
            </a:r>
          </a:p>
        </p:txBody>
      </p:sp>
      <p:sp>
        <p:nvSpPr>
          <p:cNvPr id="26" name="AutoShape 17"/>
          <p:cNvSpPr>
            <a:spLocks noChangeArrowheads="1"/>
          </p:cNvSpPr>
          <p:nvPr/>
        </p:nvSpPr>
        <p:spPr bwMode="auto">
          <a:xfrm>
            <a:off x="7571238" y="4520901"/>
            <a:ext cx="781050" cy="390525"/>
          </a:xfrm>
          <a:prstGeom prst="rightArrow">
            <a:avLst>
              <a:gd name="adj1" fmla="val 49593"/>
              <a:gd name="adj2" fmla="val 57722"/>
            </a:avLst>
          </a:prstGeom>
          <a:solidFill>
            <a:srgbClr val="0070C0"/>
          </a:solidFill>
          <a:ln w="9525">
            <a:solidFill>
              <a:schemeClr val="tx1"/>
            </a:solidFill>
            <a:miter lim="800000"/>
            <a:headEnd/>
            <a:tailEnd/>
          </a:ln>
        </p:spPr>
        <p:txBody>
          <a:bodyPr wrap="none" anchor="ctr"/>
          <a:lstStyle/>
          <a:p>
            <a:endParaRPr lang="ja-JP" altLang="en-US">
              <a:solidFill>
                <a:prstClr val="black"/>
              </a:solidFill>
            </a:endParaRPr>
          </a:p>
        </p:txBody>
      </p:sp>
      <p:sp>
        <p:nvSpPr>
          <p:cNvPr id="17" name="Rectangle 4"/>
          <p:cNvSpPr>
            <a:spLocks noChangeArrowheads="1"/>
          </p:cNvSpPr>
          <p:nvPr/>
        </p:nvSpPr>
        <p:spPr bwMode="auto">
          <a:xfrm>
            <a:off x="3711270" y="3393328"/>
            <a:ext cx="504000" cy="2988000"/>
          </a:xfrm>
          <a:prstGeom prst="rect">
            <a:avLst/>
          </a:prstGeom>
          <a:solidFill>
            <a:srgbClr val="FFCC99"/>
          </a:solidFill>
          <a:ln w="9525">
            <a:solidFill>
              <a:schemeClr val="tx1"/>
            </a:solidFill>
            <a:miter lim="800000"/>
            <a:headEnd/>
            <a:tailEnd/>
          </a:ln>
        </p:spPr>
        <p:txBody>
          <a:bodyPr vert="eaVert" wrap="none" anchor="ctr"/>
          <a:lstStyle/>
          <a:p>
            <a:pPr algn="ctr"/>
            <a:r>
              <a:rPr lang="ja-JP" altLang="en-US" sz="2000" dirty="0">
                <a:solidFill>
                  <a:prstClr val="black"/>
                </a:solidFill>
              </a:rPr>
              <a:t>着工準備採択</a:t>
            </a:r>
          </a:p>
        </p:txBody>
      </p:sp>
      <p:sp>
        <p:nvSpPr>
          <p:cNvPr id="2" name="スライド番号プレースホルダー 2">
            <a:extLst>
              <a:ext uri="{FF2B5EF4-FFF2-40B4-BE49-F238E27FC236}">
                <a16:creationId xmlns:a16="http://schemas.microsoft.com/office/drawing/2014/main" id="{46495F9F-6361-B285-BBA0-AFAC3680CBE8}"/>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3</a:t>
            </a:fld>
            <a:endParaRPr lang="en-US" altLang="ja-JP" sz="1200" dirty="0">
              <a:solidFill>
                <a:prstClr val="black"/>
              </a:solidFill>
            </a:endParaRPr>
          </a:p>
        </p:txBody>
      </p:sp>
    </p:spTree>
    <p:extLst>
      <p:ext uri="{BB962C8B-B14F-4D97-AF65-F5344CB8AC3E}">
        <p14:creationId xmlns:p14="http://schemas.microsoft.com/office/powerpoint/2010/main" val="318986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タイトル 3"/>
          <p:cNvSpPr>
            <a:spLocks noGrp="1"/>
          </p:cNvSpPr>
          <p:nvPr>
            <p:ph type="title"/>
          </p:nvPr>
        </p:nvSpPr>
        <p:spPr/>
        <p:txBody>
          <a:bodyPr/>
          <a:lstStyle/>
          <a:p>
            <a:r>
              <a:rPr lang="ja-JP" altLang="en-US" dirty="0"/>
              <a:t>連続立体交差事業の施工方法</a:t>
            </a:r>
            <a:endParaRPr kumimoji="1" lang="ja-JP" altLang="en-US" dirty="0"/>
          </a:p>
        </p:txBody>
      </p:sp>
      <p:sp>
        <p:nvSpPr>
          <p:cNvPr id="1228" name="Text Box 3"/>
          <p:cNvSpPr txBox="1">
            <a:spLocks noChangeArrowheads="1"/>
          </p:cNvSpPr>
          <p:nvPr/>
        </p:nvSpPr>
        <p:spPr>
          <a:xfrm>
            <a:off x="1157288" y="1144589"/>
            <a:ext cx="7766050" cy="485775"/>
          </a:xfrm>
          <a:prstGeom prst="rect">
            <a:avLst/>
          </a:prstGeom>
          <a:noFill/>
          <a:ln w="9525">
            <a:noFill/>
            <a:miter lim="800000"/>
            <a:headEnd/>
            <a:tailEnd/>
          </a:ln>
        </p:spPr>
        <p:txBody>
          <a:bodyPr/>
          <a:lstStyle/>
          <a:p>
            <a:r>
              <a:rPr kumimoji="0" lang="en-US" altLang="ja-JP" sz="2000">
                <a:solidFill>
                  <a:prstClr val="black"/>
                </a:solidFill>
                <a:latin typeface="ＭＳ ゴシック" pitchFamily="49" charset="-128"/>
                <a:ea typeface="ＭＳ ゴシック" pitchFamily="49" charset="-128"/>
              </a:rPr>
              <a:t>① </a:t>
            </a:r>
            <a:r>
              <a:rPr kumimoji="0" lang="ja-JP" altLang="en-US" sz="2000">
                <a:solidFill>
                  <a:prstClr val="black"/>
                </a:solidFill>
                <a:latin typeface="ＭＳ ゴシック" pitchFamily="49" charset="-128"/>
                <a:ea typeface="ＭＳ ゴシック" pitchFamily="49" charset="-128"/>
              </a:rPr>
              <a:t>仮線方式　　　　　　② 別線方式　　　　　　③ 直上方式</a:t>
            </a: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en-US" altLang="ja-JP" sz="1400">
              <a:solidFill>
                <a:prstClr val="black"/>
              </a:solidFill>
              <a:latin typeface="Century" pitchFamily="18" charset="0"/>
              <a:ea typeface="ＭＳ 明朝" pitchFamily="17" charset="-128"/>
            </a:endParaRPr>
          </a:p>
        </p:txBody>
      </p:sp>
      <p:pic>
        <p:nvPicPr>
          <p:cNvPr id="1229" name="Picture 4"/>
          <p:cNvPicPr>
            <a:picLocks noChangeAspect="1" noChangeArrowheads="1"/>
          </p:cNvPicPr>
          <p:nvPr/>
        </p:nvPicPr>
        <p:blipFill>
          <a:blip r:embed="rId2"/>
          <a:stretch>
            <a:fillRect/>
          </a:stretch>
        </p:blipFill>
        <p:spPr>
          <a:xfrm>
            <a:off x="6945313" y="4098926"/>
            <a:ext cx="1046162" cy="912813"/>
          </a:xfrm>
          <a:prstGeom prst="rect">
            <a:avLst/>
          </a:prstGeom>
          <a:noFill/>
          <a:ln w="9525">
            <a:noFill/>
            <a:miter lim="800000"/>
            <a:headEnd/>
            <a:tailEnd/>
          </a:ln>
        </p:spPr>
      </p:pic>
      <p:pic>
        <p:nvPicPr>
          <p:cNvPr id="1230" name="Picture 5"/>
          <p:cNvPicPr>
            <a:picLocks noChangeAspect="1" noChangeArrowheads="1"/>
          </p:cNvPicPr>
          <p:nvPr/>
        </p:nvPicPr>
        <p:blipFill>
          <a:blip r:embed="rId3"/>
          <a:stretch>
            <a:fillRect/>
          </a:stretch>
        </p:blipFill>
        <p:spPr>
          <a:xfrm>
            <a:off x="6942138" y="2960689"/>
            <a:ext cx="1052512" cy="803275"/>
          </a:xfrm>
          <a:prstGeom prst="rect">
            <a:avLst/>
          </a:prstGeom>
          <a:noFill/>
          <a:ln w="9525">
            <a:noFill/>
            <a:miter lim="800000"/>
            <a:headEnd/>
            <a:tailEnd/>
          </a:ln>
        </p:spPr>
      </p:pic>
      <p:pic>
        <p:nvPicPr>
          <p:cNvPr id="1231" name="Picture 6"/>
          <p:cNvPicPr>
            <a:picLocks noChangeAspect="1" noChangeArrowheads="1"/>
          </p:cNvPicPr>
          <p:nvPr/>
        </p:nvPicPr>
        <p:blipFill>
          <a:blip r:embed="rId4"/>
          <a:stretch>
            <a:fillRect/>
          </a:stretch>
        </p:blipFill>
        <p:spPr>
          <a:xfrm>
            <a:off x="6958013" y="2084389"/>
            <a:ext cx="1033462" cy="388937"/>
          </a:xfrm>
          <a:prstGeom prst="rect">
            <a:avLst/>
          </a:prstGeom>
          <a:noFill/>
          <a:ln w="9525">
            <a:noFill/>
            <a:miter lim="800000"/>
            <a:headEnd/>
            <a:tailEnd/>
          </a:ln>
        </p:spPr>
      </p:pic>
      <p:sp>
        <p:nvSpPr>
          <p:cNvPr id="1232" name="Text Box 7"/>
          <p:cNvSpPr txBox="1">
            <a:spLocks noChangeArrowheads="1"/>
          </p:cNvSpPr>
          <p:nvPr/>
        </p:nvSpPr>
        <p:spPr>
          <a:xfrm>
            <a:off x="7970839" y="2319339"/>
            <a:ext cx="593725" cy="185737"/>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高架化前</a:t>
            </a:r>
          </a:p>
        </p:txBody>
      </p:sp>
      <p:sp>
        <p:nvSpPr>
          <p:cNvPr id="1233" name="Text Box 8"/>
          <p:cNvSpPr txBox="1">
            <a:spLocks noChangeArrowheads="1"/>
          </p:cNvSpPr>
          <p:nvPr/>
        </p:nvSpPr>
        <p:spPr>
          <a:xfrm>
            <a:off x="7970839" y="3149600"/>
            <a:ext cx="808037" cy="687388"/>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既設線を使用しながら高架橋を構築します</a:t>
            </a:r>
          </a:p>
        </p:txBody>
      </p:sp>
      <p:sp>
        <p:nvSpPr>
          <p:cNvPr id="1234" name="Text Box 9"/>
          <p:cNvSpPr txBox="1">
            <a:spLocks noChangeArrowheads="1"/>
          </p:cNvSpPr>
          <p:nvPr/>
        </p:nvSpPr>
        <p:spPr>
          <a:xfrm>
            <a:off x="7943851" y="4375151"/>
            <a:ext cx="792163" cy="506413"/>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既設線を高架線に切替えます</a:t>
            </a:r>
          </a:p>
        </p:txBody>
      </p:sp>
      <p:pic>
        <p:nvPicPr>
          <p:cNvPr id="1235" name="Picture 10"/>
          <p:cNvPicPr>
            <a:picLocks noChangeAspect="1" noChangeArrowheads="1"/>
          </p:cNvPicPr>
          <p:nvPr/>
        </p:nvPicPr>
        <p:blipFill>
          <a:blip r:embed="rId5"/>
          <a:stretch>
            <a:fillRect/>
          </a:stretch>
        </p:blipFill>
        <p:spPr>
          <a:xfrm>
            <a:off x="6942139" y="5337176"/>
            <a:ext cx="1049337" cy="887413"/>
          </a:xfrm>
          <a:prstGeom prst="rect">
            <a:avLst/>
          </a:prstGeom>
          <a:noFill/>
          <a:ln w="9525">
            <a:noFill/>
            <a:miter lim="800000"/>
            <a:headEnd/>
            <a:tailEnd/>
          </a:ln>
        </p:spPr>
      </p:pic>
      <p:sp>
        <p:nvSpPr>
          <p:cNvPr id="1236" name="Text Box 11"/>
          <p:cNvSpPr txBox="1">
            <a:spLocks noChangeArrowheads="1"/>
          </p:cNvSpPr>
          <p:nvPr/>
        </p:nvSpPr>
        <p:spPr>
          <a:xfrm>
            <a:off x="7970839" y="5913438"/>
            <a:ext cx="765175" cy="393700"/>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既設線を撤去します</a:t>
            </a:r>
          </a:p>
        </p:txBody>
      </p:sp>
      <p:pic>
        <p:nvPicPr>
          <p:cNvPr id="1237" name="Picture 12"/>
          <p:cNvPicPr>
            <a:picLocks noChangeAspect="1" noChangeArrowheads="1"/>
          </p:cNvPicPr>
          <p:nvPr/>
        </p:nvPicPr>
        <p:blipFill>
          <a:blip r:embed="rId6"/>
          <a:stretch>
            <a:fillRect/>
          </a:stretch>
        </p:blipFill>
        <p:spPr>
          <a:xfrm>
            <a:off x="3952875" y="4154488"/>
            <a:ext cx="1581150" cy="881062"/>
          </a:xfrm>
          <a:prstGeom prst="rect">
            <a:avLst/>
          </a:prstGeom>
          <a:noFill/>
          <a:ln w="9525">
            <a:noFill/>
            <a:miter lim="800000"/>
            <a:headEnd/>
            <a:tailEnd/>
          </a:ln>
        </p:spPr>
      </p:pic>
      <p:pic>
        <p:nvPicPr>
          <p:cNvPr id="1238" name="Picture 13"/>
          <p:cNvPicPr>
            <a:picLocks noChangeAspect="1" noChangeArrowheads="1"/>
          </p:cNvPicPr>
          <p:nvPr/>
        </p:nvPicPr>
        <p:blipFill>
          <a:blip r:embed="rId7"/>
          <a:stretch>
            <a:fillRect/>
          </a:stretch>
        </p:blipFill>
        <p:spPr>
          <a:xfrm>
            <a:off x="3933826" y="3165476"/>
            <a:ext cx="1590675" cy="582613"/>
          </a:xfrm>
          <a:prstGeom prst="rect">
            <a:avLst/>
          </a:prstGeom>
          <a:noFill/>
          <a:ln w="9525">
            <a:noFill/>
            <a:miter lim="800000"/>
            <a:headEnd/>
            <a:tailEnd/>
          </a:ln>
        </p:spPr>
      </p:pic>
      <p:pic>
        <p:nvPicPr>
          <p:cNvPr id="1239" name="Picture 14"/>
          <p:cNvPicPr>
            <a:picLocks noChangeAspect="1" noChangeArrowheads="1"/>
          </p:cNvPicPr>
          <p:nvPr/>
        </p:nvPicPr>
        <p:blipFill>
          <a:blip r:embed="rId4"/>
          <a:stretch>
            <a:fillRect/>
          </a:stretch>
        </p:blipFill>
        <p:spPr>
          <a:xfrm>
            <a:off x="3924300" y="2116139"/>
            <a:ext cx="1035050" cy="388937"/>
          </a:xfrm>
          <a:prstGeom prst="rect">
            <a:avLst/>
          </a:prstGeom>
          <a:noFill/>
          <a:ln w="9525">
            <a:noFill/>
            <a:miter lim="800000"/>
            <a:headEnd/>
            <a:tailEnd/>
          </a:ln>
        </p:spPr>
      </p:pic>
      <p:pic>
        <p:nvPicPr>
          <p:cNvPr id="1240" name="Picture 15"/>
          <p:cNvPicPr>
            <a:picLocks noChangeAspect="1" noChangeArrowheads="1"/>
          </p:cNvPicPr>
          <p:nvPr/>
        </p:nvPicPr>
        <p:blipFill>
          <a:blip r:embed="rId8"/>
          <a:stretch>
            <a:fillRect/>
          </a:stretch>
        </p:blipFill>
        <p:spPr>
          <a:xfrm>
            <a:off x="3949700" y="5580063"/>
            <a:ext cx="1595438" cy="685800"/>
          </a:xfrm>
          <a:prstGeom prst="rect">
            <a:avLst/>
          </a:prstGeom>
          <a:noFill/>
          <a:ln w="9525">
            <a:noFill/>
            <a:miter lim="800000"/>
            <a:headEnd/>
            <a:tailEnd/>
          </a:ln>
        </p:spPr>
      </p:pic>
      <p:sp>
        <p:nvSpPr>
          <p:cNvPr id="1241" name="Text Box 16"/>
          <p:cNvSpPr txBox="1">
            <a:spLocks noChangeArrowheads="1"/>
          </p:cNvSpPr>
          <p:nvPr/>
        </p:nvSpPr>
        <p:spPr>
          <a:xfrm>
            <a:off x="5524500" y="2351089"/>
            <a:ext cx="636588" cy="185737"/>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高架化前</a:t>
            </a:r>
          </a:p>
        </p:txBody>
      </p:sp>
      <p:sp>
        <p:nvSpPr>
          <p:cNvPr id="1242" name="Text Box 17"/>
          <p:cNvSpPr txBox="1">
            <a:spLocks noChangeArrowheads="1"/>
          </p:cNvSpPr>
          <p:nvPr/>
        </p:nvSpPr>
        <p:spPr>
          <a:xfrm>
            <a:off x="5530850" y="3297239"/>
            <a:ext cx="769938" cy="606425"/>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既設線の横に高架橋を構築します</a:t>
            </a:r>
          </a:p>
        </p:txBody>
      </p:sp>
      <p:sp>
        <p:nvSpPr>
          <p:cNvPr id="1243" name="Text Box 18"/>
          <p:cNvSpPr txBox="1">
            <a:spLocks noChangeArrowheads="1"/>
          </p:cNvSpPr>
          <p:nvPr/>
        </p:nvSpPr>
        <p:spPr>
          <a:xfrm>
            <a:off x="5524501" y="4522788"/>
            <a:ext cx="722313" cy="431800"/>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既設線を高架線に切替えます</a:t>
            </a:r>
          </a:p>
        </p:txBody>
      </p:sp>
      <p:sp>
        <p:nvSpPr>
          <p:cNvPr id="1244" name="Text Box 19"/>
          <p:cNvSpPr txBox="1">
            <a:spLocks noChangeArrowheads="1"/>
          </p:cNvSpPr>
          <p:nvPr/>
        </p:nvSpPr>
        <p:spPr>
          <a:xfrm>
            <a:off x="5524501" y="5975350"/>
            <a:ext cx="722313" cy="376238"/>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既設線を撤去します</a:t>
            </a:r>
          </a:p>
        </p:txBody>
      </p:sp>
      <p:pic>
        <p:nvPicPr>
          <p:cNvPr id="1245" name="Picture 20"/>
          <p:cNvPicPr>
            <a:picLocks noChangeAspect="1" noChangeArrowheads="1"/>
          </p:cNvPicPr>
          <p:nvPr/>
        </p:nvPicPr>
        <p:blipFill>
          <a:blip r:embed="rId9"/>
          <a:stretch>
            <a:fillRect/>
          </a:stretch>
        </p:blipFill>
        <p:spPr>
          <a:xfrm>
            <a:off x="876300" y="5483226"/>
            <a:ext cx="1741488" cy="868363"/>
          </a:xfrm>
          <a:prstGeom prst="rect">
            <a:avLst/>
          </a:prstGeom>
          <a:noFill/>
          <a:ln w="9525">
            <a:noFill/>
            <a:miter lim="800000"/>
            <a:headEnd/>
            <a:tailEnd/>
          </a:ln>
        </p:spPr>
      </p:pic>
      <p:pic>
        <p:nvPicPr>
          <p:cNvPr id="1246" name="Picture 21"/>
          <p:cNvPicPr>
            <a:picLocks noChangeAspect="1" noChangeArrowheads="1"/>
          </p:cNvPicPr>
          <p:nvPr/>
        </p:nvPicPr>
        <p:blipFill>
          <a:blip r:embed="rId10"/>
          <a:stretch>
            <a:fillRect/>
          </a:stretch>
        </p:blipFill>
        <p:spPr>
          <a:xfrm>
            <a:off x="912813" y="3608389"/>
            <a:ext cx="1733550" cy="623887"/>
          </a:xfrm>
          <a:prstGeom prst="rect">
            <a:avLst/>
          </a:prstGeom>
          <a:noFill/>
          <a:ln w="9525">
            <a:noFill/>
            <a:miter lim="800000"/>
            <a:headEnd/>
            <a:tailEnd/>
          </a:ln>
        </p:spPr>
      </p:pic>
      <p:pic>
        <p:nvPicPr>
          <p:cNvPr id="1247" name="Picture 22"/>
          <p:cNvPicPr>
            <a:picLocks noChangeAspect="1" noChangeArrowheads="1"/>
          </p:cNvPicPr>
          <p:nvPr/>
        </p:nvPicPr>
        <p:blipFill>
          <a:blip r:embed="rId4"/>
          <a:stretch>
            <a:fillRect/>
          </a:stretch>
        </p:blipFill>
        <p:spPr>
          <a:xfrm>
            <a:off x="1481138" y="2084389"/>
            <a:ext cx="1035050" cy="388937"/>
          </a:xfrm>
          <a:prstGeom prst="rect">
            <a:avLst/>
          </a:prstGeom>
          <a:noFill/>
          <a:ln w="9525">
            <a:noFill/>
            <a:miter lim="800000"/>
            <a:headEnd/>
            <a:tailEnd/>
          </a:ln>
        </p:spPr>
      </p:pic>
      <p:pic>
        <p:nvPicPr>
          <p:cNvPr id="1248" name="Picture 23"/>
          <p:cNvPicPr>
            <a:picLocks noChangeAspect="1" noChangeArrowheads="1"/>
          </p:cNvPicPr>
          <p:nvPr/>
        </p:nvPicPr>
        <p:blipFill>
          <a:blip r:embed="rId11"/>
          <a:stretch>
            <a:fillRect/>
          </a:stretch>
        </p:blipFill>
        <p:spPr>
          <a:xfrm>
            <a:off x="887413" y="2846389"/>
            <a:ext cx="1719262" cy="407987"/>
          </a:xfrm>
          <a:prstGeom prst="rect">
            <a:avLst/>
          </a:prstGeom>
          <a:noFill/>
          <a:ln w="9525">
            <a:noFill/>
            <a:miter lim="800000"/>
            <a:headEnd/>
            <a:tailEnd/>
          </a:ln>
        </p:spPr>
      </p:pic>
      <p:pic>
        <p:nvPicPr>
          <p:cNvPr id="1249" name="Picture 24"/>
          <p:cNvPicPr>
            <a:picLocks noChangeAspect="1" noChangeArrowheads="1"/>
          </p:cNvPicPr>
          <p:nvPr/>
        </p:nvPicPr>
        <p:blipFill>
          <a:blip r:embed="rId12"/>
          <a:stretch>
            <a:fillRect/>
          </a:stretch>
        </p:blipFill>
        <p:spPr>
          <a:xfrm>
            <a:off x="919164" y="4568826"/>
            <a:ext cx="1716087" cy="569913"/>
          </a:xfrm>
          <a:prstGeom prst="rect">
            <a:avLst/>
          </a:prstGeom>
          <a:noFill/>
          <a:ln w="9525">
            <a:noFill/>
            <a:miter lim="800000"/>
            <a:headEnd/>
            <a:tailEnd/>
          </a:ln>
        </p:spPr>
      </p:pic>
      <p:sp>
        <p:nvSpPr>
          <p:cNvPr id="1250" name="Text Box 25"/>
          <p:cNvSpPr txBox="1">
            <a:spLocks noChangeArrowheads="1"/>
          </p:cNvSpPr>
          <p:nvPr/>
        </p:nvSpPr>
        <p:spPr>
          <a:xfrm>
            <a:off x="2538413" y="2319339"/>
            <a:ext cx="615950" cy="185737"/>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高架化前</a:t>
            </a:r>
          </a:p>
        </p:txBody>
      </p:sp>
      <p:sp>
        <p:nvSpPr>
          <p:cNvPr id="1251" name="Text Box 26"/>
          <p:cNvSpPr txBox="1">
            <a:spLocks noChangeArrowheads="1"/>
          </p:cNvSpPr>
          <p:nvPr/>
        </p:nvSpPr>
        <p:spPr>
          <a:xfrm>
            <a:off x="2538413" y="2973389"/>
            <a:ext cx="722312" cy="339725"/>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仮線を構築します</a:t>
            </a:r>
          </a:p>
        </p:txBody>
      </p:sp>
      <p:sp>
        <p:nvSpPr>
          <p:cNvPr id="1252" name="Text Box 27"/>
          <p:cNvSpPr txBox="1">
            <a:spLocks noChangeArrowheads="1"/>
          </p:cNvSpPr>
          <p:nvPr/>
        </p:nvSpPr>
        <p:spPr>
          <a:xfrm>
            <a:off x="2538413" y="3803651"/>
            <a:ext cx="722312" cy="461963"/>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既設線を仮線に切替えます</a:t>
            </a:r>
          </a:p>
        </p:txBody>
      </p:sp>
      <p:sp>
        <p:nvSpPr>
          <p:cNvPr id="1253" name="Text Box 28"/>
          <p:cNvSpPr txBox="1">
            <a:spLocks noChangeArrowheads="1"/>
          </p:cNvSpPr>
          <p:nvPr/>
        </p:nvSpPr>
        <p:spPr>
          <a:xfrm>
            <a:off x="2538413" y="4711700"/>
            <a:ext cx="722312" cy="566738"/>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既設線跡地に高架橋を構築します</a:t>
            </a:r>
          </a:p>
        </p:txBody>
      </p:sp>
      <p:sp>
        <p:nvSpPr>
          <p:cNvPr id="1254" name="Text Box 29"/>
          <p:cNvSpPr txBox="1">
            <a:spLocks noChangeArrowheads="1"/>
          </p:cNvSpPr>
          <p:nvPr/>
        </p:nvSpPr>
        <p:spPr>
          <a:xfrm>
            <a:off x="2538413" y="5824539"/>
            <a:ext cx="722312" cy="523875"/>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仮線を高架線に切替えます</a:t>
            </a:r>
          </a:p>
        </p:txBody>
      </p:sp>
      <p:sp>
        <p:nvSpPr>
          <p:cNvPr id="1255" name="Line 30"/>
          <p:cNvSpPr>
            <a:spLocks noChangeShapeType="1"/>
          </p:cNvSpPr>
          <p:nvPr/>
        </p:nvSpPr>
        <p:spPr>
          <a:xfrm>
            <a:off x="3543300" y="1550989"/>
            <a:ext cx="0" cy="4956175"/>
          </a:xfrm>
          <a:prstGeom prst="line">
            <a:avLst/>
          </a:prstGeom>
          <a:noFill/>
          <a:ln w="9525">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256" name="Line 31"/>
          <p:cNvSpPr>
            <a:spLocks noChangeShapeType="1"/>
          </p:cNvSpPr>
          <p:nvPr/>
        </p:nvSpPr>
        <p:spPr>
          <a:xfrm>
            <a:off x="6515100" y="1550989"/>
            <a:ext cx="0" cy="4956175"/>
          </a:xfrm>
          <a:prstGeom prst="line">
            <a:avLst/>
          </a:prstGeom>
          <a:noFill/>
          <a:ln w="9525">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257" name="Text Box 32"/>
          <p:cNvSpPr txBox="1">
            <a:spLocks noChangeArrowheads="1"/>
          </p:cNvSpPr>
          <p:nvPr/>
        </p:nvSpPr>
        <p:spPr>
          <a:xfrm>
            <a:off x="1182688" y="1525588"/>
            <a:ext cx="1816100" cy="336550"/>
          </a:xfrm>
          <a:prstGeom prst="rect">
            <a:avLst/>
          </a:prstGeom>
          <a:noFill/>
          <a:ln w="9525">
            <a:noFill/>
            <a:miter lim="800000"/>
            <a:headEnd/>
            <a:tailEnd/>
          </a:ln>
        </p:spPr>
        <p:txBody>
          <a:bodyPr>
            <a:spAutoFit/>
          </a:bodyPr>
          <a:lstStyle/>
          <a:p>
            <a:pPr eaLnBrk="1" hangingPunct="1">
              <a:spcBef>
                <a:spcPct val="50000"/>
              </a:spcBef>
            </a:pPr>
            <a:r>
              <a:rPr lang="ja-JP" altLang="en-US" sz="1600">
                <a:solidFill>
                  <a:prstClr val="black"/>
                </a:solidFill>
                <a:ea typeface="HGSｺﾞｼｯｸM" pitchFamily="50" charset="-128"/>
              </a:rPr>
              <a:t>例）ＪＲ中央線</a:t>
            </a:r>
          </a:p>
        </p:txBody>
      </p:sp>
      <p:sp>
        <p:nvSpPr>
          <p:cNvPr id="1258" name="Text Box 33"/>
          <p:cNvSpPr txBox="1">
            <a:spLocks noChangeArrowheads="1"/>
          </p:cNvSpPr>
          <p:nvPr/>
        </p:nvSpPr>
        <p:spPr>
          <a:xfrm>
            <a:off x="7177088" y="1538288"/>
            <a:ext cx="2006600" cy="336550"/>
          </a:xfrm>
          <a:prstGeom prst="rect">
            <a:avLst/>
          </a:prstGeom>
          <a:noFill/>
          <a:ln w="9525">
            <a:noFill/>
            <a:miter lim="800000"/>
            <a:headEnd/>
            <a:tailEnd/>
          </a:ln>
        </p:spPr>
        <p:txBody>
          <a:bodyPr>
            <a:spAutoFit/>
          </a:bodyPr>
          <a:lstStyle/>
          <a:p>
            <a:pPr eaLnBrk="1" hangingPunct="1">
              <a:spcBef>
                <a:spcPct val="50000"/>
              </a:spcBef>
            </a:pPr>
            <a:r>
              <a:rPr lang="ja-JP" altLang="en-US" sz="1600">
                <a:solidFill>
                  <a:prstClr val="black"/>
                </a:solidFill>
                <a:ea typeface="HGSｺﾞｼｯｸM" pitchFamily="50" charset="-128"/>
              </a:rPr>
              <a:t>例）京急蒲田</a:t>
            </a:r>
          </a:p>
        </p:txBody>
      </p:sp>
      <p:sp>
        <p:nvSpPr>
          <p:cNvPr id="1259" name="Text Box 34"/>
          <p:cNvSpPr txBox="1">
            <a:spLocks noChangeArrowheads="1"/>
          </p:cNvSpPr>
          <p:nvPr/>
        </p:nvSpPr>
        <p:spPr>
          <a:xfrm>
            <a:off x="3036888" y="6491288"/>
            <a:ext cx="6311900" cy="366712"/>
          </a:xfrm>
          <a:prstGeom prst="rect">
            <a:avLst/>
          </a:prstGeom>
          <a:noFill/>
          <a:ln w="9525">
            <a:noFill/>
            <a:miter lim="800000"/>
            <a:headEnd/>
            <a:tailEnd/>
          </a:ln>
        </p:spPr>
        <p:txBody>
          <a:bodyPr>
            <a:spAutoFit/>
          </a:bodyPr>
          <a:lstStyle/>
          <a:p>
            <a:pPr eaLnBrk="1" hangingPunct="1">
              <a:spcBef>
                <a:spcPct val="50000"/>
              </a:spcBef>
            </a:pPr>
            <a:r>
              <a:rPr lang="en-US" altLang="ja-JP" dirty="0">
                <a:solidFill>
                  <a:prstClr val="black"/>
                </a:solidFill>
                <a:ea typeface="HGSｺﾞｼｯｸM" pitchFamily="50" charset="-128"/>
              </a:rPr>
              <a:t>※</a:t>
            </a:r>
            <a:r>
              <a:rPr lang="ja-JP" altLang="en-US" dirty="0">
                <a:solidFill>
                  <a:prstClr val="black"/>
                </a:solidFill>
                <a:ea typeface="HGSｺﾞｼｯｸM" pitchFamily="50" charset="-128"/>
              </a:rPr>
              <a:t>　その他「地下式方式」として、例えば小田急下北沢</a:t>
            </a:r>
          </a:p>
        </p:txBody>
      </p:sp>
      <p:sp>
        <p:nvSpPr>
          <p:cNvPr id="1260" name="Text Box 35"/>
          <p:cNvSpPr txBox="1">
            <a:spLocks noChangeArrowheads="1"/>
          </p:cNvSpPr>
          <p:nvPr/>
        </p:nvSpPr>
        <p:spPr>
          <a:xfrm>
            <a:off x="560388" y="687389"/>
            <a:ext cx="4622800" cy="396875"/>
          </a:xfrm>
          <a:prstGeom prst="rect">
            <a:avLst/>
          </a:prstGeom>
          <a:noFill/>
          <a:ln w="9525">
            <a:noFill/>
            <a:miter lim="800000"/>
            <a:headEnd/>
            <a:tailEnd/>
          </a:ln>
        </p:spPr>
        <p:txBody>
          <a:bodyPr>
            <a:spAutoFit/>
          </a:bodyPr>
          <a:lstStyle/>
          <a:p>
            <a:pPr eaLnBrk="1" hangingPunct="1">
              <a:spcBef>
                <a:spcPct val="50000"/>
              </a:spcBef>
            </a:pPr>
            <a:r>
              <a:rPr lang="en-US" altLang="ja-JP" sz="2000">
                <a:solidFill>
                  <a:prstClr val="black"/>
                </a:solidFill>
                <a:ea typeface="HGSｺﾞｼｯｸM" pitchFamily="50" charset="-128"/>
              </a:rPr>
              <a:t>○</a:t>
            </a:r>
            <a:r>
              <a:rPr lang="ja-JP" altLang="en-US" sz="2000">
                <a:solidFill>
                  <a:prstClr val="black"/>
                </a:solidFill>
                <a:ea typeface="HGSｺﾞｼｯｸM" pitchFamily="50" charset="-128"/>
              </a:rPr>
              <a:t>　高架方式における施工方法</a:t>
            </a:r>
          </a:p>
        </p:txBody>
      </p:sp>
      <p:sp>
        <p:nvSpPr>
          <p:cNvPr id="2" name="スライド番号プレースホルダー 2">
            <a:extLst>
              <a:ext uri="{FF2B5EF4-FFF2-40B4-BE49-F238E27FC236}">
                <a16:creationId xmlns:a16="http://schemas.microsoft.com/office/drawing/2014/main" id="{1815B968-863D-8A78-C212-8F9A21CE0152}"/>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4</a:t>
            </a:fld>
            <a:endParaRPr lang="en-US" altLang="ja-JP" sz="1200" dirty="0">
              <a:solidFill>
                <a:prstClr val="black"/>
              </a:solidFill>
            </a:endParaRPr>
          </a:p>
        </p:txBody>
      </p:sp>
    </p:spTree>
    <p:extLst>
      <p:ext uri="{BB962C8B-B14F-4D97-AF65-F5344CB8AC3E}">
        <p14:creationId xmlns:p14="http://schemas.microsoft.com/office/powerpoint/2010/main" val="243424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F0AFCCD-3EE3-7F1E-2F17-F26CA0CE48AB}"/>
              </a:ext>
            </a:extLst>
          </p:cNvPr>
          <p:cNvSpPr/>
          <p:nvPr/>
        </p:nvSpPr>
        <p:spPr>
          <a:xfrm>
            <a:off x="5087941" y="4359565"/>
            <a:ext cx="3369056" cy="219347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FD9C9D8B-ACD9-1995-A866-11DAD141FA8E}"/>
              </a:ext>
            </a:extLst>
          </p:cNvPr>
          <p:cNvSpPr/>
          <p:nvPr/>
        </p:nvSpPr>
        <p:spPr>
          <a:xfrm>
            <a:off x="898396" y="4359565"/>
            <a:ext cx="3598212" cy="219347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highlight>
                <a:srgbClr val="FFFFCC"/>
              </a:highlight>
            </a:endParaRPr>
          </a:p>
        </p:txBody>
      </p:sp>
      <p:sp>
        <p:nvSpPr>
          <p:cNvPr id="3113" name="Text Box 3"/>
          <p:cNvSpPr txBox="1">
            <a:spLocks noChangeArrowheads="1"/>
          </p:cNvSpPr>
          <p:nvPr/>
        </p:nvSpPr>
        <p:spPr>
          <a:xfrm>
            <a:off x="732694" y="1055078"/>
            <a:ext cx="8440615" cy="2407710"/>
          </a:xfrm>
          <a:prstGeom prst="rect">
            <a:avLst/>
          </a:prstGeom>
          <a:noFill/>
          <a:ln w="12700">
            <a:noFill/>
            <a:miter lim="800000"/>
            <a:headEnd/>
            <a:tailEnd/>
          </a:ln>
        </p:spPr>
        <p:txBody>
          <a:bodyPr>
            <a:spAutoFit/>
          </a:bodyPr>
          <a:lstStyle/>
          <a:p>
            <a:pPr marL="79133" indent="-79133">
              <a:lnSpc>
                <a:spcPts val="2308"/>
              </a:lnSpc>
              <a:spcBef>
                <a:spcPts val="2215"/>
              </a:spcBef>
            </a:pPr>
            <a:r>
              <a:rPr lang="ja-JP" altLang="en-US" sz="1477" dirty="0"/>
              <a:t>＜事業概要＞</a:t>
            </a:r>
            <a:endParaRPr lang="en-US" altLang="ja-JP" sz="1477" dirty="0"/>
          </a:p>
          <a:p>
            <a:pPr marL="79133" indent="-79133"/>
            <a:r>
              <a:rPr lang="ja-JP" altLang="en-US" sz="1477" dirty="0"/>
              <a:t>　○事業区間：鹿児島本線約２．１</a:t>
            </a:r>
            <a:r>
              <a:rPr lang="zh-TW" altLang="en-US" sz="1477" dirty="0"/>
              <a:t>ｋｍ</a:t>
            </a:r>
            <a:r>
              <a:rPr lang="ja-JP" altLang="en-US" sz="1477" dirty="0"/>
              <a:t>、筑豊本線約２．４ｋｍ</a:t>
            </a:r>
            <a:endParaRPr lang="en-US" altLang="ja-JP" sz="1477" dirty="0"/>
          </a:p>
          <a:p>
            <a:pPr marL="79133" indent="-79133">
              <a:lnSpc>
                <a:spcPts val="2308"/>
              </a:lnSpc>
              <a:spcBef>
                <a:spcPct val="10000"/>
              </a:spcBef>
            </a:pPr>
            <a:r>
              <a:rPr lang="ja-JP" altLang="en-US" sz="1477" dirty="0"/>
              <a:t>　○総事業費：約５０１億円</a:t>
            </a:r>
            <a:endParaRPr lang="en-US" altLang="ja-JP" sz="1477" dirty="0"/>
          </a:p>
          <a:p>
            <a:pPr marL="79133" indent="-79133">
              <a:lnSpc>
                <a:spcPts val="2308"/>
              </a:lnSpc>
              <a:spcBef>
                <a:spcPct val="10000"/>
              </a:spcBef>
            </a:pPr>
            <a:r>
              <a:rPr lang="ja-JP" altLang="en-US" sz="1477" dirty="0"/>
              <a:t>　○事業期間：平成１６年度～令和６年度</a:t>
            </a:r>
            <a:endParaRPr lang="en-US" altLang="ja-JP" sz="1477" dirty="0"/>
          </a:p>
          <a:p>
            <a:pPr marL="79133" indent="-79133">
              <a:lnSpc>
                <a:spcPts val="2308"/>
              </a:lnSpc>
              <a:spcBef>
                <a:spcPct val="10000"/>
              </a:spcBef>
            </a:pPr>
            <a:r>
              <a:rPr lang="en-US" altLang="ja-JP" sz="1477" dirty="0"/>
              <a:t>  </a:t>
            </a:r>
            <a:r>
              <a:rPr lang="ja-JP" altLang="en-US" sz="1477" dirty="0"/>
              <a:t>○除却踏切：９箇所の踏切</a:t>
            </a:r>
            <a:endParaRPr lang="en-US" altLang="ja-JP" sz="1477" dirty="0"/>
          </a:p>
          <a:p>
            <a:pPr marL="79133" indent="-79133">
              <a:lnSpc>
                <a:spcPts val="2308"/>
              </a:lnSpc>
              <a:spcBef>
                <a:spcPct val="10000"/>
              </a:spcBef>
            </a:pPr>
            <a:r>
              <a:rPr lang="ja-JP" altLang="en-US" sz="1477" dirty="0">
                <a:solidFill>
                  <a:srgbClr val="FF0000"/>
                </a:solidFill>
              </a:rPr>
              <a:t>　</a:t>
            </a:r>
            <a:r>
              <a:rPr lang="ja-JP" altLang="en-US" sz="1477" u="sng" dirty="0">
                <a:solidFill>
                  <a:srgbClr val="FF0000"/>
                </a:solidFill>
              </a:rPr>
              <a:t>＊令和２年５月に筑豊本線高架化</a:t>
            </a:r>
            <a:endParaRPr lang="en-US" altLang="ja-JP" sz="1477" u="sng" dirty="0">
              <a:solidFill>
                <a:srgbClr val="FF0000"/>
              </a:solidFill>
            </a:endParaRPr>
          </a:p>
          <a:p>
            <a:pPr marL="79133" indent="-79133">
              <a:lnSpc>
                <a:spcPts val="2308"/>
              </a:lnSpc>
              <a:spcBef>
                <a:spcPts val="0"/>
              </a:spcBef>
            </a:pPr>
            <a:r>
              <a:rPr lang="ja-JP" altLang="en-US" sz="1477" dirty="0">
                <a:solidFill>
                  <a:srgbClr val="FF0000"/>
                </a:solidFill>
              </a:rPr>
              <a:t>　</a:t>
            </a:r>
            <a:r>
              <a:rPr lang="ja-JP" altLang="en-US" sz="1477" u="sng" dirty="0">
                <a:solidFill>
                  <a:srgbClr val="FF0000"/>
                </a:solidFill>
              </a:rPr>
              <a:t>＊令和３年１月に鹿児島本線高架化及び新駅舎開業</a:t>
            </a:r>
            <a:endParaRPr lang="en-US" altLang="zh-TW" sz="1477" u="sng" dirty="0">
              <a:solidFill>
                <a:srgbClr val="FF0000"/>
              </a:solidFill>
            </a:endParaRPr>
          </a:p>
          <a:p>
            <a:pPr marL="79133" indent="-79133"/>
            <a:r>
              <a:rPr lang="ja-JP" altLang="en-US" sz="1477" dirty="0">
                <a:solidFill>
                  <a:srgbClr val="FF0000"/>
                </a:solidFill>
              </a:rPr>
              <a:t>　</a:t>
            </a:r>
            <a:r>
              <a:rPr lang="ja-JP" altLang="en-US" sz="1477" u="sng" dirty="0">
                <a:solidFill>
                  <a:srgbClr val="FF0000"/>
                </a:solidFill>
              </a:rPr>
              <a:t>＊令和４年３月に短絡線高架化により、全線高架化完了</a:t>
            </a:r>
            <a:endParaRPr lang="en-US" altLang="ja-JP" sz="1477" dirty="0"/>
          </a:p>
        </p:txBody>
      </p:sp>
      <p:sp>
        <p:nvSpPr>
          <p:cNvPr id="3115" name="Rectangle 3"/>
          <p:cNvSpPr>
            <a:spLocks noChangeArrowheads="1"/>
          </p:cNvSpPr>
          <p:nvPr/>
        </p:nvSpPr>
        <p:spPr>
          <a:xfrm>
            <a:off x="732694" y="715109"/>
            <a:ext cx="8440615" cy="404854"/>
          </a:xfrm>
          <a:prstGeom prst="rect">
            <a:avLst/>
          </a:prstGeom>
          <a:noFill/>
          <a:ln w="9525">
            <a:noFill/>
            <a:miter lim="800000"/>
            <a:headEnd/>
            <a:tailEnd/>
          </a:ln>
        </p:spPr>
        <p:txBody>
          <a:bodyPr>
            <a:spAutoFit/>
          </a:bodyPr>
          <a:lstStyle/>
          <a:p>
            <a:pPr>
              <a:spcBef>
                <a:spcPct val="50000"/>
              </a:spcBef>
            </a:pPr>
            <a:r>
              <a:rPr lang="ja-JP" altLang="en-US" sz="2031" dirty="0">
                <a:latin typeface="HGP創英角ｺﾞｼｯｸUB" pitchFamily="50" charset="-128"/>
                <a:ea typeface="HGP創英角ｺﾞｼｯｸUB" pitchFamily="50" charset="-128"/>
              </a:rPr>
              <a:t>■ＪＲ筑豊本線・鹿児島本線（折尾駅付近）　北九州市</a:t>
            </a:r>
          </a:p>
        </p:txBody>
      </p:sp>
      <p:pic>
        <p:nvPicPr>
          <p:cNvPr id="10" name="図 9">
            <a:extLst>
              <a:ext uri="{FF2B5EF4-FFF2-40B4-BE49-F238E27FC236}">
                <a16:creationId xmlns:a16="http://schemas.microsoft.com/office/drawing/2014/main" id="{1BABFA4A-A186-AD28-3DDC-ADF7B7365B30}"/>
              </a:ext>
            </a:extLst>
          </p:cNvPr>
          <p:cNvPicPr>
            <a:picLocks noChangeAspect="1"/>
          </p:cNvPicPr>
          <p:nvPr/>
        </p:nvPicPr>
        <p:blipFill>
          <a:blip r:embed="rId3"/>
          <a:stretch>
            <a:fillRect/>
          </a:stretch>
        </p:blipFill>
        <p:spPr>
          <a:xfrm>
            <a:off x="5759921" y="1076972"/>
            <a:ext cx="3415524" cy="2740828"/>
          </a:xfrm>
          <a:prstGeom prst="rect">
            <a:avLst/>
          </a:prstGeom>
        </p:spPr>
      </p:pic>
      <p:sp>
        <p:nvSpPr>
          <p:cNvPr id="11" name="テキスト ボックス 10">
            <a:extLst>
              <a:ext uri="{FF2B5EF4-FFF2-40B4-BE49-F238E27FC236}">
                <a16:creationId xmlns:a16="http://schemas.microsoft.com/office/drawing/2014/main" id="{5B1E059D-34B7-4161-A441-FCC8CF9A351B}"/>
              </a:ext>
            </a:extLst>
          </p:cNvPr>
          <p:cNvSpPr txBox="1"/>
          <p:nvPr/>
        </p:nvSpPr>
        <p:spPr>
          <a:xfrm>
            <a:off x="5065560" y="4012295"/>
            <a:ext cx="3369056" cy="256863"/>
          </a:xfrm>
          <a:prstGeom prst="rect">
            <a:avLst/>
          </a:prstGeom>
          <a:solidFill>
            <a:schemeClr val="bg1">
              <a:lumMod val="85000"/>
            </a:schemeClr>
          </a:solidFill>
          <a:ln w="28575">
            <a:noFill/>
            <a:miter lim="800000"/>
          </a:ln>
          <a:effectLst>
            <a:outerShdw dist="38100" dir="2700000" algn="tl" rotWithShape="0">
              <a:schemeClr val="bg1">
                <a:lumMod val="50000"/>
              </a:schemeClr>
            </a:outerShdw>
          </a:effectLst>
          <a:scene3d>
            <a:camera prst="orthographicFront"/>
            <a:lightRig rig="threePt" dir="t"/>
          </a:scene3d>
          <a:sp3d>
            <a:bevelT/>
          </a:sp3d>
        </p:spPr>
        <p:txBody>
          <a:bodyPr wrap="square" lIns="49846" tIns="66462" rIns="49846" bIns="33231" rtlCol="0">
            <a:spAutoFit/>
          </a:bodyPr>
          <a:lstStyle/>
          <a:p>
            <a:pPr algn="ctr"/>
            <a:r>
              <a:rPr lang="en-US" altLang="ja-JP" sz="1015" b="1" spc="-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spc="-92" dirty="0">
                <a:latin typeface="Meiryo UI" panose="020B0604030504040204" pitchFamily="50" charset="-128"/>
                <a:ea typeface="Meiryo UI" panose="020B0604030504040204" pitchFamily="50" charset="-128"/>
                <a:cs typeface="Meiryo UI" panose="020B0604030504040204" pitchFamily="50" charset="-128"/>
              </a:rPr>
              <a:t>効果</a:t>
            </a:r>
            <a:r>
              <a:rPr lang="en-US" altLang="ja-JP" sz="1015" b="1" spc="-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spc="-92" dirty="0">
                <a:latin typeface="Meiryo UI" panose="020B0604030504040204" pitchFamily="50" charset="-128"/>
                <a:ea typeface="Meiryo UI" panose="020B0604030504040204" pitchFamily="50" charset="-128"/>
                <a:cs typeface="Meiryo UI" panose="020B0604030504040204" pitchFamily="50" charset="-128"/>
              </a:rPr>
              <a:t>　踏切待ち時間が解消</a:t>
            </a:r>
          </a:p>
        </p:txBody>
      </p:sp>
      <p:grpSp>
        <p:nvGrpSpPr>
          <p:cNvPr id="12" name="グループ化 11">
            <a:extLst>
              <a:ext uri="{FF2B5EF4-FFF2-40B4-BE49-F238E27FC236}">
                <a16:creationId xmlns:a16="http://schemas.microsoft.com/office/drawing/2014/main" id="{AA6E8F93-D388-8DE8-4F8F-07E2887E460A}"/>
              </a:ext>
            </a:extLst>
          </p:cNvPr>
          <p:cNvGrpSpPr/>
          <p:nvPr/>
        </p:nvGrpSpPr>
        <p:grpSpPr>
          <a:xfrm>
            <a:off x="5093571" y="4636393"/>
            <a:ext cx="1945056" cy="1676036"/>
            <a:chOff x="9442069" y="992412"/>
            <a:chExt cx="2312756" cy="1988911"/>
          </a:xfrm>
        </p:grpSpPr>
        <p:graphicFrame>
          <p:nvGraphicFramePr>
            <p:cNvPr id="13" name="グラフ 12">
              <a:extLst>
                <a:ext uri="{FF2B5EF4-FFF2-40B4-BE49-F238E27FC236}">
                  <a16:creationId xmlns:a16="http://schemas.microsoft.com/office/drawing/2014/main" id="{2D496629-4542-EA03-AC9B-794F84CA0B63}"/>
                </a:ext>
              </a:extLst>
            </p:cNvPr>
            <p:cNvGraphicFramePr/>
            <p:nvPr/>
          </p:nvGraphicFramePr>
          <p:xfrm>
            <a:off x="9626895" y="992412"/>
            <a:ext cx="1988910" cy="1988911"/>
          </p:xfrm>
          <a:graphic>
            <a:graphicData uri="http://schemas.openxmlformats.org/drawingml/2006/chart">
              <c:chart xmlns:c="http://schemas.openxmlformats.org/drawingml/2006/chart" xmlns:r="http://schemas.openxmlformats.org/officeDocument/2006/relationships" r:id="rId4"/>
            </a:graphicData>
          </a:graphic>
        </p:graphicFrame>
        <p:sp>
          <p:nvSpPr>
            <p:cNvPr id="14" name="アーチ 13">
              <a:extLst>
                <a:ext uri="{FF2B5EF4-FFF2-40B4-BE49-F238E27FC236}">
                  <a16:creationId xmlns:a16="http://schemas.microsoft.com/office/drawing/2014/main" id="{5C4C463B-2357-28E2-5788-744DB57021B6}"/>
                </a:ext>
              </a:extLst>
            </p:cNvPr>
            <p:cNvSpPr/>
            <p:nvPr/>
          </p:nvSpPr>
          <p:spPr>
            <a:xfrm rot="5400000">
              <a:off x="9724394" y="1115910"/>
              <a:ext cx="1754152" cy="1720419"/>
            </a:xfrm>
            <a:prstGeom prst="blockArc">
              <a:avLst>
                <a:gd name="adj1" fmla="val 10800000"/>
                <a:gd name="adj2" fmla="val 20092280"/>
                <a:gd name="adj3" fmla="val 27006"/>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a:extLst>
                <a:ext uri="{FF2B5EF4-FFF2-40B4-BE49-F238E27FC236}">
                  <a16:creationId xmlns:a16="http://schemas.microsoft.com/office/drawing/2014/main" id="{25C29E51-13A9-B4F4-6FA4-8856D8FE9F98}"/>
                </a:ext>
              </a:extLst>
            </p:cNvPr>
            <p:cNvSpPr txBox="1"/>
            <p:nvPr/>
          </p:nvSpPr>
          <p:spPr>
            <a:xfrm>
              <a:off x="10707088" y="1625055"/>
              <a:ext cx="1047737" cy="595022"/>
            </a:xfrm>
            <a:prstGeom prst="rect">
              <a:avLst/>
            </a:prstGeom>
            <a:noFill/>
          </p:spPr>
          <p:txBody>
            <a:bodyPr wrap="square" rtlCol="0">
              <a:spAutoFit/>
            </a:bodyPr>
            <a:lstStyle/>
            <a:p>
              <a:pPr algn="ctr">
                <a:lnSpc>
                  <a:spcPts val="1108"/>
                </a:lnSpc>
              </a:pPr>
              <a:r>
                <a:rPr lang="ja-JP" altLang="en-US"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rPr>
                <a:t>遮 断</a:t>
              </a:r>
              <a:endParaRPr lang="en-US" altLang="ja-JP"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en-US" altLang="ja-JP"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831" b="1" dirty="0">
                  <a:ln w="6350">
                    <a:noFill/>
                  </a:ln>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テキスト ボックス 16">
              <a:extLst>
                <a:ext uri="{FF2B5EF4-FFF2-40B4-BE49-F238E27FC236}">
                  <a16:creationId xmlns:a16="http://schemas.microsoft.com/office/drawing/2014/main" id="{CAAC6DFD-986D-5464-30E1-707A83F61929}"/>
                </a:ext>
              </a:extLst>
            </p:cNvPr>
            <p:cNvSpPr txBox="1"/>
            <p:nvPr/>
          </p:nvSpPr>
          <p:spPr>
            <a:xfrm>
              <a:off x="9442069" y="1717544"/>
              <a:ext cx="1035828" cy="595022"/>
            </a:xfrm>
            <a:prstGeom prst="rect">
              <a:avLst/>
            </a:prstGeom>
            <a:noFill/>
          </p:spPr>
          <p:txBody>
            <a:bodyPr wrap="square" rtlCol="0">
              <a:spAutoFit/>
            </a:bodyPr>
            <a:lstStyle/>
            <a:p>
              <a:pPr algn="ctr">
                <a:lnSpc>
                  <a:spcPts val="1108"/>
                </a:lnSpc>
              </a:pPr>
              <a:r>
                <a:rPr lang="ja-JP" altLang="en-US"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rPr>
                <a:t>開 放</a:t>
              </a:r>
              <a:endParaRPr lang="en-US" altLang="ja-JP"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en-US" altLang="ja-JP"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rPr>
                <a:t>34</a:t>
              </a:r>
              <a:r>
                <a:rPr lang="ja-JP" altLang="en-US"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rPr>
                <a:t>分</a:t>
              </a:r>
              <a:endParaRPr lang="en-US" altLang="ja-JP"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rPr>
                <a:t>57</a:t>
              </a:r>
              <a:r>
                <a:rPr lang="ja-JP" altLang="en-US" sz="831" b="1" dirty="0">
                  <a:ln w="6350">
                    <a:noFill/>
                  </a:ln>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テキスト ボックス 17">
              <a:extLst>
                <a:ext uri="{FF2B5EF4-FFF2-40B4-BE49-F238E27FC236}">
                  <a16:creationId xmlns:a16="http://schemas.microsoft.com/office/drawing/2014/main" id="{CA3F742D-1897-3436-EC9C-B6AB9F0D67FE}"/>
                </a:ext>
              </a:extLst>
            </p:cNvPr>
            <p:cNvSpPr txBox="1"/>
            <p:nvPr/>
          </p:nvSpPr>
          <p:spPr>
            <a:xfrm>
              <a:off x="10114110" y="1715054"/>
              <a:ext cx="958964" cy="581832"/>
            </a:xfrm>
            <a:prstGeom prst="rect">
              <a:avLst/>
            </a:prstGeom>
            <a:noFill/>
          </p:spPr>
          <p:txBody>
            <a:bodyPr wrap="square" lIns="33231" tIns="33231" rIns="33231" bIns="33231" rtlCol="0">
              <a:spAutoFit/>
            </a:bodyPr>
            <a:lstStyle/>
            <a:p>
              <a:pPr algn="ctr">
                <a:lnSpc>
                  <a:spcPts val="1108"/>
                </a:lnSpc>
              </a:pPr>
              <a:r>
                <a:rPr lang="ja-JP" altLang="en-US" sz="1015" b="1" dirty="0">
                  <a:ln w="6350">
                    <a:noFill/>
                  </a:ln>
                  <a:latin typeface="Meiryo UI" panose="020B0604030504040204" pitchFamily="50" charset="-128"/>
                  <a:ea typeface="Meiryo UI" panose="020B0604030504040204" pitchFamily="50" charset="-128"/>
                  <a:cs typeface="Meiryo UI" panose="020B0604030504040204" pitchFamily="50" charset="-128"/>
                </a:rPr>
                <a:t>踏切遮断</a:t>
              </a:r>
              <a:endParaRPr lang="en-US" altLang="ja-JP" sz="1015" b="1" dirty="0">
                <a:ln w="6350">
                  <a:noFill/>
                </a:ln>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1015" b="1" dirty="0">
                  <a:ln w="6350">
                    <a:noFill/>
                  </a:ln>
                  <a:latin typeface="Meiryo UI" panose="020B0604030504040204" pitchFamily="50" charset="-128"/>
                  <a:ea typeface="Meiryo UI" panose="020B0604030504040204" pitchFamily="50" charset="-128"/>
                  <a:cs typeface="Meiryo UI" panose="020B0604030504040204" pitchFamily="50" charset="-128"/>
                </a:rPr>
                <a:t>時　間</a:t>
              </a:r>
              <a:endParaRPr lang="en-US" altLang="ja-JP" sz="1015" b="1" dirty="0">
                <a:ln w="6350">
                  <a:noFill/>
                </a:ln>
                <a:latin typeface="Meiryo UI" panose="020B0604030504040204" pitchFamily="50" charset="-128"/>
                <a:ea typeface="Meiryo UI" panose="020B0604030504040204" pitchFamily="50" charset="-128"/>
                <a:cs typeface="Meiryo UI" panose="020B0604030504040204" pitchFamily="50" charset="-128"/>
              </a:endParaRPr>
            </a:p>
            <a:p>
              <a:pPr algn="ctr">
                <a:lnSpc>
                  <a:spcPts val="1108"/>
                </a:lnSpc>
              </a:pPr>
              <a:r>
                <a:rPr lang="ja-JP" altLang="en-US" sz="1015" b="1" dirty="0">
                  <a:ln w="6350">
                    <a:noFill/>
                  </a:ln>
                  <a:latin typeface="Meiryo UI" panose="020B0604030504040204" pitchFamily="50" charset="-128"/>
                  <a:ea typeface="Meiryo UI" panose="020B0604030504040204" pitchFamily="50" charset="-128"/>
                  <a:cs typeface="Meiryo UI" panose="020B0604030504040204" pitchFamily="50" charset="-128"/>
                </a:rPr>
                <a:t>（ピーク時）</a:t>
              </a:r>
            </a:p>
          </p:txBody>
        </p:sp>
      </p:grpSp>
      <p:graphicFrame>
        <p:nvGraphicFramePr>
          <p:cNvPr id="19" name="表 18">
            <a:extLst>
              <a:ext uri="{FF2B5EF4-FFF2-40B4-BE49-F238E27FC236}">
                <a16:creationId xmlns:a16="http://schemas.microsoft.com/office/drawing/2014/main" id="{AC3F2D7B-8A40-0B39-4109-399BDC1CD20C}"/>
              </a:ext>
            </a:extLst>
          </p:cNvPr>
          <p:cNvGraphicFramePr>
            <a:graphicFrameLocks noGrp="1"/>
          </p:cNvGraphicFramePr>
          <p:nvPr/>
        </p:nvGraphicFramePr>
        <p:xfrm>
          <a:off x="7112719" y="4557673"/>
          <a:ext cx="1178112" cy="975635"/>
        </p:xfrm>
        <a:graphic>
          <a:graphicData uri="http://schemas.openxmlformats.org/drawingml/2006/table">
            <a:tbl>
              <a:tblPr firstRow="1" bandRow="1">
                <a:tableStyleId>{B301B821-A1FF-4177-AEE7-76D212191A09}</a:tableStyleId>
              </a:tblPr>
              <a:tblGrid>
                <a:gridCol w="1178112">
                  <a:extLst>
                    <a:ext uri="{9D8B030D-6E8A-4147-A177-3AD203B41FA5}">
                      <a16:colId xmlns:a16="http://schemas.microsoft.com/office/drawing/2014/main" val="20000"/>
                    </a:ext>
                  </a:extLst>
                </a:gridCol>
              </a:tblGrid>
              <a:tr h="284025">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整備前</a:t>
                      </a:r>
                    </a:p>
                  </a:txBody>
                  <a:tcPr marL="80233" marR="80233" marT="40117" marB="40117"/>
                </a:tc>
                <a:extLst>
                  <a:ext uri="{0D108BD9-81ED-4DB2-BD59-A6C34878D82A}">
                    <a16:rowId xmlns:a16="http://schemas.microsoft.com/office/drawing/2014/main" val="10000"/>
                  </a:ext>
                </a:extLst>
              </a:tr>
              <a:tr h="691610">
                <a:tc>
                  <a:txBody>
                    <a:bodyPr/>
                    <a:lstStyle/>
                    <a:p>
                      <a:pPr algn="ct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１時間のうち</a:t>
                      </a:r>
                      <a:endParaRPr kumimoji="1"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300" b="1"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約４割</a:t>
                      </a: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が</a:t>
                      </a:r>
                      <a:endParaRPr kumimoji="1"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踏切で遮断</a:t>
                      </a:r>
                    </a:p>
                  </a:txBody>
                  <a:tcPr marL="80233" marR="80233" marT="40117" marB="40117"/>
                </a:tc>
                <a:extLst>
                  <a:ext uri="{0D108BD9-81ED-4DB2-BD59-A6C34878D82A}">
                    <a16:rowId xmlns:a16="http://schemas.microsoft.com/office/drawing/2014/main" val="10001"/>
                  </a:ext>
                </a:extLst>
              </a:tr>
            </a:tbl>
          </a:graphicData>
        </a:graphic>
      </p:graphicFrame>
      <p:graphicFrame>
        <p:nvGraphicFramePr>
          <p:cNvPr id="20" name="表 19">
            <a:extLst>
              <a:ext uri="{FF2B5EF4-FFF2-40B4-BE49-F238E27FC236}">
                <a16:creationId xmlns:a16="http://schemas.microsoft.com/office/drawing/2014/main" id="{519BA398-1F6C-7829-A42A-1366D925D07D}"/>
              </a:ext>
            </a:extLst>
          </p:cNvPr>
          <p:cNvGraphicFramePr>
            <a:graphicFrameLocks noGrp="1"/>
          </p:cNvGraphicFramePr>
          <p:nvPr/>
        </p:nvGraphicFramePr>
        <p:xfrm>
          <a:off x="7124314" y="5862393"/>
          <a:ext cx="1178112" cy="568050"/>
        </p:xfrm>
        <a:graphic>
          <a:graphicData uri="http://schemas.openxmlformats.org/drawingml/2006/table">
            <a:tbl>
              <a:tblPr firstRow="1" bandRow="1">
                <a:tableStyleId>{9DCAF9ED-07DC-4A11-8D7F-57B35C25682E}</a:tableStyleId>
              </a:tblPr>
              <a:tblGrid>
                <a:gridCol w="1178112">
                  <a:extLst>
                    <a:ext uri="{9D8B030D-6E8A-4147-A177-3AD203B41FA5}">
                      <a16:colId xmlns:a16="http://schemas.microsoft.com/office/drawing/2014/main" val="20000"/>
                    </a:ext>
                  </a:extLst>
                </a:gridCol>
              </a:tblGrid>
              <a:tr h="284025">
                <a:tc>
                  <a:txBody>
                    <a:bodyPr/>
                    <a:lstStyle/>
                    <a:p>
                      <a:pPr algn="ctr"/>
                      <a:r>
                        <a:rPr kumimoji="1" lang="ja-JP" altLang="en-US" sz="1300" dirty="0">
                          <a:latin typeface="Meiryo UI" panose="020B0604030504040204" pitchFamily="50" charset="-128"/>
                          <a:ea typeface="Meiryo UI" panose="020B0604030504040204" pitchFamily="50" charset="-128"/>
                          <a:cs typeface="Meiryo UI" panose="020B0604030504040204" pitchFamily="50" charset="-128"/>
                        </a:rPr>
                        <a:t>整備後</a:t>
                      </a:r>
                    </a:p>
                  </a:txBody>
                  <a:tcPr marL="80233" marR="80233" marT="40117" marB="40117">
                    <a:lnL w="12700" cap="flat" cmpd="sng" algn="ctr">
                      <a:solidFill>
                        <a:srgbClr val="FF5050"/>
                      </a:solidFill>
                      <a:prstDash val="solid"/>
                      <a:round/>
                      <a:headEnd type="none" w="med" len="med"/>
                      <a:tailEnd type="none" w="med" len="med"/>
                    </a:lnL>
                    <a:lnR w="12700" cap="flat" cmpd="sng" algn="ctr">
                      <a:solidFill>
                        <a:srgbClr val="FF5050"/>
                      </a:solidFill>
                      <a:prstDash val="solid"/>
                      <a:round/>
                      <a:headEnd type="none" w="med" len="med"/>
                      <a:tailEnd type="none" w="med" len="med"/>
                    </a:lnR>
                    <a:lnT w="12700" cap="flat" cmpd="sng" algn="ctr">
                      <a:solidFill>
                        <a:srgbClr val="FF5050"/>
                      </a:solidFill>
                      <a:prstDash val="solid"/>
                      <a:round/>
                      <a:headEnd type="none" w="med" len="med"/>
                      <a:tailEnd type="none" w="med" len="med"/>
                    </a:lnT>
                    <a:lnB w="12700" cap="flat" cmpd="sng" algn="ctr">
                      <a:solidFill>
                        <a:srgbClr val="FF5050"/>
                      </a:solidFill>
                      <a:prstDash val="solid"/>
                      <a:round/>
                      <a:headEnd type="none" w="med" len="med"/>
                      <a:tailEnd type="none" w="med" len="med"/>
                    </a:lnB>
                    <a:solidFill>
                      <a:srgbClr val="FF5050"/>
                    </a:solidFill>
                  </a:tcPr>
                </a:tc>
                <a:extLst>
                  <a:ext uri="{0D108BD9-81ED-4DB2-BD59-A6C34878D82A}">
                    <a16:rowId xmlns:a16="http://schemas.microsoft.com/office/drawing/2014/main" val="10000"/>
                  </a:ext>
                </a:extLst>
              </a:tr>
              <a:tr h="284025">
                <a:tc>
                  <a:txBody>
                    <a:bodyPr/>
                    <a:lstStyle/>
                    <a:p>
                      <a:pPr algn="ctr"/>
                      <a:r>
                        <a:rPr kumimoji="1"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解　消</a:t>
                      </a:r>
                    </a:p>
                  </a:txBody>
                  <a:tcPr marL="80233" marR="80233" marT="40117" marB="40117">
                    <a:lnL w="12700" cap="flat" cmpd="sng" algn="ctr">
                      <a:solidFill>
                        <a:srgbClr val="FF5050"/>
                      </a:solidFill>
                      <a:prstDash val="solid"/>
                      <a:round/>
                      <a:headEnd type="none" w="med" len="med"/>
                      <a:tailEnd type="none" w="med" len="med"/>
                    </a:lnL>
                    <a:lnR w="12700" cap="flat" cmpd="sng" algn="ctr">
                      <a:solidFill>
                        <a:srgbClr val="FF5050"/>
                      </a:solidFill>
                      <a:prstDash val="solid"/>
                      <a:round/>
                      <a:headEnd type="none" w="med" len="med"/>
                      <a:tailEnd type="none" w="med" len="med"/>
                    </a:lnR>
                    <a:lnT w="12700" cap="flat" cmpd="sng" algn="ctr">
                      <a:solidFill>
                        <a:srgbClr val="FF5050"/>
                      </a:solidFill>
                      <a:prstDash val="solid"/>
                      <a:round/>
                      <a:headEnd type="none" w="med" len="med"/>
                      <a:tailEnd type="none" w="med" len="med"/>
                    </a:lnT>
                    <a:lnB w="12700" cap="flat" cmpd="sng" algn="ctr">
                      <a:solidFill>
                        <a:srgbClr val="FF505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1" name="下矢印 27">
            <a:extLst>
              <a:ext uri="{FF2B5EF4-FFF2-40B4-BE49-F238E27FC236}">
                <a16:creationId xmlns:a16="http://schemas.microsoft.com/office/drawing/2014/main" id="{26DE9EA4-F31F-B448-20D8-9341274EDB46}"/>
              </a:ext>
            </a:extLst>
          </p:cNvPr>
          <p:cNvSpPr/>
          <p:nvPr/>
        </p:nvSpPr>
        <p:spPr>
          <a:xfrm>
            <a:off x="7499852" y="5592983"/>
            <a:ext cx="444257" cy="192668"/>
          </a:xfrm>
          <a:prstGeom prst="downArrow">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表 21">
            <a:extLst>
              <a:ext uri="{FF2B5EF4-FFF2-40B4-BE49-F238E27FC236}">
                <a16:creationId xmlns:a16="http://schemas.microsoft.com/office/drawing/2014/main" id="{08A820B9-744B-E509-F5CA-77EE61EAA542}"/>
              </a:ext>
            </a:extLst>
          </p:cNvPr>
          <p:cNvGraphicFramePr>
            <a:graphicFrameLocks noGrp="1"/>
          </p:cNvGraphicFramePr>
          <p:nvPr/>
        </p:nvGraphicFramePr>
        <p:xfrm>
          <a:off x="1046381" y="4572254"/>
          <a:ext cx="1463864" cy="668768"/>
        </p:xfrm>
        <a:graphic>
          <a:graphicData uri="http://schemas.openxmlformats.org/drawingml/2006/table">
            <a:tbl>
              <a:tblPr firstRow="1" bandRow="1">
                <a:tableStyleId>{B301B821-A1FF-4177-AEE7-76D212191A09}</a:tableStyleId>
              </a:tblPr>
              <a:tblGrid>
                <a:gridCol w="1463864">
                  <a:extLst>
                    <a:ext uri="{9D8B030D-6E8A-4147-A177-3AD203B41FA5}">
                      <a16:colId xmlns:a16="http://schemas.microsoft.com/office/drawing/2014/main" val="20000"/>
                    </a:ext>
                  </a:extLst>
                </a:gridCol>
              </a:tblGrid>
              <a:tr h="213887">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整備前</a:t>
                      </a:r>
                    </a:p>
                  </a:txBody>
                  <a:tcPr marL="40595" marR="40595" marT="20297" marB="20297" anchor="ctr"/>
                </a:tc>
                <a:extLst>
                  <a:ext uri="{0D108BD9-81ED-4DB2-BD59-A6C34878D82A}">
                    <a16:rowId xmlns:a16="http://schemas.microsoft.com/office/drawing/2014/main" val="10000"/>
                  </a:ext>
                </a:extLst>
              </a:tr>
              <a:tr h="454881">
                <a:tc>
                  <a:txBody>
                    <a:bodyPr/>
                    <a:lstStyle/>
                    <a:p>
                      <a:pPr algn="ctr"/>
                      <a:r>
                        <a:rPr kumimoji="1" lang="ja-JP" altLang="en-US" sz="1300" b="1" dirty="0">
                          <a:latin typeface="Meiryo UI" panose="020B0604030504040204" pitchFamily="50" charset="-128"/>
                          <a:ea typeface="Meiryo UI" panose="020B0604030504040204" pitchFamily="50" charset="-128"/>
                          <a:cs typeface="Meiryo UI" panose="020B0604030504040204" pitchFamily="50" charset="-128"/>
                        </a:rPr>
                        <a:t>渋滞</a:t>
                      </a:r>
                      <a:endParaRPr kumimoji="1"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４００ｍ</a:t>
                      </a:r>
                    </a:p>
                  </a:txBody>
                  <a:tcPr marL="40595" marR="40595" marT="20297" marB="20297" anchor="ctr"/>
                </a:tc>
                <a:extLst>
                  <a:ext uri="{0D108BD9-81ED-4DB2-BD59-A6C34878D82A}">
                    <a16:rowId xmlns:a16="http://schemas.microsoft.com/office/drawing/2014/main" val="10001"/>
                  </a:ext>
                </a:extLst>
              </a:tr>
            </a:tbl>
          </a:graphicData>
        </a:graphic>
      </p:graphicFrame>
      <p:graphicFrame>
        <p:nvGraphicFramePr>
          <p:cNvPr id="23" name="表 22">
            <a:extLst>
              <a:ext uri="{FF2B5EF4-FFF2-40B4-BE49-F238E27FC236}">
                <a16:creationId xmlns:a16="http://schemas.microsoft.com/office/drawing/2014/main" id="{19FCA968-B8BF-E439-5F3B-CE9680DD60DC}"/>
              </a:ext>
            </a:extLst>
          </p:cNvPr>
          <p:cNvGraphicFramePr>
            <a:graphicFrameLocks noGrp="1"/>
          </p:cNvGraphicFramePr>
          <p:nvPr/>
        </p:nvGraphicFramePr>
        <p:xfrm>
          <a:off x="2907785" y="4570588"/>
          <a:ext cx="1461459" cy="670651"/>
        </p:xfrm>
        <a:graphic>
          <a:graphicData uri="http://schemas.openxmlformats.org/drawingml/2006/table">
            <a:tbl>
              <a:tblPr firstRow="1" bandRow="1">
                <a:tableStyleId>{9DCAF9ED-07DC-4A11-8D7F-57B35C25682E}</a:tableStyleId>
              </a:tblPr>
              <a:tblGrid>
                <a:gridCol w="1461459">
                  <a:extLst>
                    <a:ext uri="{9D8B030D-6E8A-4147-A177-3AD203B41FA5}">
                      <a16:colId xmlns:a16="http://schemas.microsoft.com/office/drawing/2014/main" val="20000"/>
                    </a:ext>
                  </a:extLst>
                </a:gridCol>
              </a:tblGrid>
              <a:tr h="251996">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整備後</a:t>
                      </a:r>
                    </a:p>
                  </a:txBody>
                  <a:tcPr marL="39020" marR="39020" marT="19509" marB="19509" anchor="ctr">
                    <a:lnL w="12700" cap="flat" cmpd="sng" algn="ctr">
                      <a:solidFill>
                        <a:srgbClr val="FF5050"/>
                      </a:solidFill>
                      <a:prstDash val="solid"/>
                      <a:round/>
                      <a:headEnd type="none" w="med" len="med"/>
                      <a:tailEnd type="none" w="med" len="med"/>
                    </a:lnL>
                    <a:lnR w="12700" cap="flat" cmpd="sng" algn="ctr">
                      <a:solidFill>
                        <a:srgbClr val="FF5050"/>
                      </a:solidFill>
                      <a:prstDash val="solid"/>
                      <a:round/>
                      <a:headEnd type="none" w="med" len="med"/>
                      <a:tailEnd type="none" w="med" len="med"/>
                    </a:lnR>
                    <a:lnT w="12700" cap="flat" cmpd="sng" algn="ctr">
                      <a:solidFill>
                        <a:srgbClr val="FF5050"/>
                      </a:solidFill>
                      <a:prstDash val="solid"/>
                      <a:round/>
                      <a:headEnd type="none" w="med" len="med"/>
                      <a:tailEnd type="none" w="med" len="med"/>
                    </a:lnT>
                    <a:lnB w="12700" cap="flat" cmpd="sng" algn="ctr">
                      <a:solidFill>
                        <a:srgbClr val="FF5050"/>
                      </a:solidFill>
                      <a:prstDash val="solid"/>
                      <a:round/>
                      <a:headEnd type="none" w="med" len="med"/>
                      <a:tailEnd type="none" w="med" len="med"/>
                    </a:lnB>
                    <a:solidFill>
                      <a:srgbClr val="FF5050"/>
                    </a:solidFill>
                  </a:tcPr>
                </a:tc>
                <a:extLst>
                  <a:ext uri="{0D108BD9-81ED-4DB2-BD59-A6C34878D82A}">
                    <a16:rowId xmlns:a16="http://schemas.microsoft.com/office/drawing/2014/main" val="10000"/>
                  </a:ext>
                </a:extLst>
              </a:tr>
              <a:tr h="418655">
                <a:tc>
                  <a:txBody>
                    <a:bodyPr/>
                    <a:lstStyle/>
                    <a:p>
                      <a:pPr algn="ctr"/>
                      <a:r>
                        <a:rPr kumimoji="1" lang="ja-JP" altLang="en-US" sz="13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解　消</a:t>
                      </a:r>
                    </a:p>
                  </a:txBody>
                  <a:tcPr marL="39020" marR="39020" marT="19509" marB="19509" anchor="ctr">
                    <a:lnL w="12700" cap="flat" cmpd="sng" algn="ctr">
                      <a:solidFill>
                        <a:srgbClr val="FF5050"/>
                      </a:solidFill>
                      <a:prstDash val="solid"/>
                      <a:round/>
                      <a:headEnd type="none" w="med" len="med"/>
                      <a:tailEnd type="none" w="med" len="med"/>
                    </a:lnL>
                    <a:lnR w="12700" cap="flat" cmpd="sng" algn="ctr">
                      <a:solidFill>
                        <a:srgbClr val="FF5050"/>
                      </a:solidFill>
                      <a:prstDash val="solid"/>
                      <a:round/>
                      <a:headEnd type="none" w="med" len="med"/>
                      <a:tailEnd type="none" w="med" len="med"/>
                    </a:lnR>
                    <a:lnT w="12700" cap="flat" cmpd="sng" algn="ctr">
                      <a:solidFill>
                        <a:srgbClr val="FF5050"/>
                      </a:solidFill>
                      <a:prstDash val="solid"/>
                      <a:round/>
                      <a:headEnd type="none" w="med" len="med"/>
                      <a:tailEnd type="none" w="med" len="med"/>
                    </a:lnT>
                    <a:lnB w="12700" cap="flat" cmpd="sng" algn="ctr">
                      <a:solidFill>
                        <a:srgbClr val="FF505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pic>
        <p:nvPicPr>
          <p:cNvPr id="24" name="図 23" descr="道路を走る車&#10;&#10;自動的に生成された説明">
            <a:extLst>
              <a:ext uri="{FF2B5EF4-FFF2-40B4-BE49-F238E27FC236}">
                <a16:creationId xmlns:a16="http://schemas.microsoft.com/office/drawing/2014/main" id="{D520518F-FFA9-4184-F1BC-0ED0C76352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05" t="-383" r="6292" b="383"/>
          <a:stretch/>
        </p:blipFill>
        <p:spPr>
          <a:xfrm>
            <a:off x="1051047" y="5270462"/>
            <a:ext cx="1459198" cy="1153975"/>
          </a:xfrm>
          <a:prstGeom prst="rect">
            <a:avLst/>
          </a:prstGeom>
        </p:spPr>
      </p:pic>
      <p:pic>
        <p:nvPicPr>
          <p:cNvPr id="25" name="図 24">
            <a:extLst>
              <a:ext uri="{FF2B5EF4-FFF2-40B4-BE49-F238E27FC236}">
                <a16:creationId xmlns:a16="http://schemas.microsoft.com/office/drawing/2014/main" id="{7D5A02FD-4BB9-7B22-D824-89BE01EDF1EC}"/>
              </a:ext>
            </a:extLst>
          </p:cNvPr>
          <p:cNvPicPr>
            <a:picLocks noChangeAspect="1"/>
          </p:cNvPicPr>
          <p:nvPr/>
        </p:nvPicPr>
        <p:blipFill>
          <a:blip r:embed="rId6" cstate="print">
            <a:extLst>
              <a:ext uri="{28A0092B-C50C-407E-A947-70E740481C1C}">
                <a14:useLocalDpi xmlns:a14="http://schemas.microsoft.com/office/drawing/2010/main" val="0"/>
              </a:ext>
            </a:extLst>
          </a:blip>
          <a:srcRect l="10562" r="10562"/>
          <a:stretch/>
        </p:blipFill>
        <p:spPr>
          <a:xfrm>
            <a:off x="2899322" y="5258550"/>
            <a:ext cx="1474259" cy="1165886"/>
          </a:xfrm>
          <a:prstGeom prst="rect">
            <a:avLst/>
          </a:prstGeom>
        </p:spPr>
      </p:pic>
      <p:sp>
        <p:nvSpPr>
          <p:cNvPr id="26" name="テキスト ボックス 25">
            <a:extLst>
              <a:ext uri="{FF2B5EF4-FFF2-40B4-BE49-F238E27FC236}">
                <a16:creationId xmlns:a16="http://schemas.microsoft.com/office/drawing/2014/main" id="{F103248C-BA6A-143C-991C-628FB0F80D09}"/>
              </a:ext>
            </a:extLst>
          </p:cNvPr>
          <p:cNvSpPr txBox="1"/>
          <p:nvPr/>
        </p:nvSpPr>
        <p:spPr>
          <a:xfrm>
            <a:off x="979051" y="4329100"/>
            <a:ext cx="1609139" cy="248530"/>
          </a:xfrm>
          <a:prstGeom prst="rect">
            <a:avLst/>
          </a:prstGeom>
          <a:noFill/>
        </p:spPr>
        <p:txBody>
          <a:bodyPr wrap="square" rtlCol="0">
            <a:spAutoFit/>
          </a:bodyPr>
          <a:lstStyle/>
          <a:p>
            <a:r>
              <a:rPr lang="ja-JP" altLang="en-US" sz="1015" b="1" dirty="0">
                <a:latin typeface="Meiryo UI" panose="020B0604030504040204" pitchFamily="50" charset="-128"/>
                <a:ea typeface="Meiryo UI" panose="020B0604030504040204" pitchFamily="50" charset="-128"/>
              </a:rPr>
              <a:t>国道踏切の事例</a:t>
            </a:r>
          </a:p>
        </p:txBody>
      </p:sp>
      <p:sp>
        <p:nvSpPr>
          <p:cNvPr id="27" name="下矢印 27">
            <a:extLst>
              <a:ext uri="{FF2B5EF4-FFF2-40B4-BE49-F238E27FC236}">
                <a16:creationId xmlns:a16="http://schemas.microsoft.com/office/drawing/2014/main" id="{A2539413-CC5A-CF24-0569-53B23A3C86E8}"/>
              </a:ext>
            </a:extLst>
          </p:cNvPr>
          <p:cNvSpPr/>
          <p:nvPr/>
        </p:nvSpPr>
        <p:spPr>
          <a:xfrm rot="16200000">
            <a:off x="2518074" y="5628813"/>
            <a:ext cx="378039" cy="237806"/>
          </a:xfrm>
          <a:prstGeom prst="downArrow">
            <a:avLst/>
          </a:prstGeom>
          <a:solidFill>
            <a:schemeClr val="bg1">
              <a:lumMod val="8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0AF7F3EF-1312-3B51-4955-04219CB8D9C8}"/>
              </a:ext>
            </a:extLst>
          </p:cNvPr>
          <p:cNvSpPr txBox="1"/>
          <p:nvPr/>
        </p:nvSpPr>
        <p:spPr>
          <a:xfrm>
            <a:off x="898396" y="4012295"/>
            <a:ext cx="3598212" cy="256863"/>
          </a:xfrm>
          <a:prstGeom prst="rect">
            <a:avLst/>
          </a:prstGeom>
          <a:solidFill>
            <a:schemeClr val="bg1">
              <a:lumMod val="85000"/>
            </a:schemeClr>
          </a:solidFill>
          <a:ln w="28575">
            <a:noFill/>
            <a:miter lim="800000"/>
          </a:ln>
          <a:effectLst>
            <a:outerShdw dist="38100" dir="2700000" algn="tl" rotWithShape="0">
              <a:schemeClr val="bg1">
                <a:lumMod val="50000"/>
              </a:schemeClr>
            </a:outerShdw>
          </a:effectLst>
          <a:scene3d>
            <a:camera prst="orthographicFront"/>
            <a:lightRig rig="threePt" dir="t"/>
          </a:scene3d>
          <a:sp3d>
            <a:bevelT/>
          </a:sp3d>
        </p:spPr>
        <p:txBody>
          <a:bodyPr wrap="square" lIns="49846" tIns="66462" rIns="49846" bIns="33231" rtlCol="0">
            <a:spAutoFit/>
          </a:bodyPr>
          <a:lstStyle/>
          <a:p>
            <a:pPr algn="ct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効果</a:t>
            </a: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9</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箇所の踏切を除去</a:t>
            </a:r>
          </a:p>
        </p:txBody>
      </p:sp>
      <p:sp>
        <p:nvSpPr>
          <p:cNvPr id="30" name="テキスト ボックス 29">
            <a:extLst>
              <a:ext uri="{FF2B5EF4-FFF2-40B4-BE49-F238E27FC236}">
                <a16:creationId xmlns:a16="http://schemas.microsoft.com/office/drawing/2014/main" id="{68F7D569-B8FF-7979-D430-6739FDC23621}"/>
              </a:ext>
            </a:extLst>
          </p:cNvPr>
          <p:cNvSpPr txBox="1"/>
          <p:nvPr/>
        </p:nvSpPr>
        <p:spPr>
          <a:xfrm>
            <a:off x="5087940" y="4344905"/>
            <a:ext cx="1236806" cy="248530"/>
          </a:xfrm>
          <a:prstGeom prst="rect">
            <a:avLst/>
          </a:prstGeom>
          <a:noFill/>
        </p:spPr>
        <p:txBody>
          <a:bodyPr wrap="square" rtlCol="0">
            <a:spAutoFit/>
          </a:bodyPr>
          <a:lstStyle/>
          <a:p>
            <a:r>
              <a:rPr lang="ja-JP" altLang="en-US" sz="1015" b="1" dirty="0">
                <a:latin typeface="Meiryo UI" panose="020B0604030504040204" pitchFamily="50" charset="-128"/>
                <a:ea typeface="Meiryo UI" panose="020B0604030504040204" pitchFamily="50" charset="-128"/>
              </a:rPr>
              <a:t>国道踏切の事例</a:t>
            </a:r>
          </a:p>
        </p:txBody>
      </p:sp>
      <p:sp>
        <p:nvSpPr>
          <p:cNvPr id="31" name="テキスト ボックス 30">
            <a:extLst>
              <a:ext uri="{FF2B5EF4-FFF2-40B4-BE49-F238E27FC236}">
                <a16:creationId xmlns:a16="http://schemas.microsoft.com/office/drawing/2014/main" id="{7F45B3DA-DFBE-CC24-5A91-E3872DCA0717}"/>
              </a:ext>
            </a:extLst>
          </p:cNvPr>
          <p:cNvSpPr txBox="1"/>
          <p:nvPr/>
        </p:nvSpPr>
        <p:spPr>
          <a:xfrm>
            <a:off x="6893188" y="766544"/>
            <a:ext cx="2542883" cy="248530"/>
          </a:xfrm>
          <a:prstGeom prst="rect">
            <a:avLst/>
          </a:prstGeom>
          <a:noFill/>
        </p:spPr>
        <p:txBody>
          <a:bodyPr wrap="square" rtlCol="0">
            <a:spAutoFit/>
          </a:bodyPr>
          <a:lstStyle/>
          <a:p>
            <a:pPr algn="r"/>
            <a:r>
              <a:rPr lang="en-US" altLang="ja-JP" sz="1015" b="1" dirty="0">
                <a:latin typeface="Meiryo UI" panose="020B0604030504040204" pitchFamily="50" charset="-128"/>
                <a:ea typeface="Meiryo UI" panose="020B0604030504040204" pitchFamily="50" charset="-128"/>
              </a:rPr>
              <a:t>【</a:t>
            </a:r>
            <a:r>
              <a:rPr lang="ja-JP" altLang="en-US" sz="1015" b="1" dirty="0">
                <a:latin typeface="Meiryo UI" panose="020B0604030504040204" pitchFamily="50" charset="-128"/>
                <a:ea typeface="Meiryo UI" panose="020B0604030504040204" pitchFamily="50" charset="-128"/>
              </a:rPr>
              <a:t>出典：北九州市</a:t>
            </a:r>
            <a:r>
              <a:rPr lang="en-US" altLang="ja-JP" sz="1015" b="1" dirty="0">
                <a:latin typeface="Meiryo UI" panose="020B0604030504040204" pitchFamily="50" charset="-128"/>
                <a:ea typeface="Meiryo UI" panose="020B0604030504040204" pitchFamily="50" charset="-128"/>
              </a:rPr>
              <a:t>HP</a:t>
            </a:r>
            <a:r>
              <a:rPr lang="ja-JP" altLang="en-US" sz="1015" b="1" dirty="0">
                <a:latin typeface="Meiryo UI" panose="020B0604030504040204" pitchFamily="50" charset="-128"/>
                <a:ea typeface="Meiryo UI" panose="020B0604030504040204" pitchFamily="50" charset="-128"/>
              </a:rPr>
              <a:t>及び提供資料より</a:t>
            </a:r>
            <a:r>
              <a:rPr lang="en-US" altLang="ja-JP" sz="1015" b="1" dirty="0">
                <a:latin typeface="Meiryo UI" panose="020B0604030504040204" pitchFamily="50" charset="-128"/>
                <a:ea typeface="Meiryo UI" panose="020B0604030504040204" pitchFamily="50" charset="-128"/>
              </a:rPr>
              <a:t>】</a:t>
            </a:r>
            <a:endParaRPr lang="ja-JP" altLang="en-US" sz="1015" b="1" dirty="0">
              <a:latin typeface="Meiryo UI" panose="020B0604030504040204" pitchFamily="50" charset="-128"/>
              <a:ea typeface="Meiryo UI" panose="020B0604030504040204" pitchFamily="50" charset="-128"/>
            </a:endParaRPr>
          </a:p>
        </p:txBody>
      </p:sp>
      <p:sp>
        <p:nvSpPr>
          <p:cNvPr id="5" name="タイトル 3">
            <a:extLst>
              <a:ext uri="{FF2B5EF4-FFF2-40B4-BE49-F238E27FC236}">
                <a16:creationId xmlns:a16="http://schemas.microsoft.com/office/drawing/2014/main" id="{CC443EE6-BCF1-3BE5-9F4D-7E39FD7A649F}"/>
              </a:ext>
            </a:extLst>
          </p:cNvPr>
          <p:cNvSpPr>
            <a:spLocks noGrp="1"/>
          </p:cNvSpPr>
          <p:nvPr>
            <p:ph type="title"/>
          </p:nvPr>
        </p:nvSpPr>
        <p:spPr>
          <a:xfrm>
            <a:off x="0" y="0"/>
            <a:ext cx="7617296" cy="476250"/>
          </a:xfrm>
        </p:spPr>
        <p:txBody>
          <a:bodyPr/>
          <a:lstStyle/>
          <a:p>
            <a:r>
              <a:rPr lang="zh-TW" altLang="en-US" dirty="0"/>
              <a:t>連続立体交差事業　事例１</a:t>
            </a:r>
            <a:endParaRPr kumimoji="1" lang="ja-JP" altLang="en-US" dirty="0"/>
          </a:p>
        </p:txBody>
      </p:sp>
      <p:sp>
        <p:nvSpPr>
          <p:cNvPr id="6" name="スライド番号プレースホルダー 2">
            <a:extLst>
              <a:ext uri="{FF2B5EF4-FFF2-40B4-BE49-F238E27FC236}">
                <a16:creationId xmlns:a16="http://schemas.microsoft.com/office/drawing/2014/main" id="{096CEB26-BC33-429B-AA69-40F005606B7C}"/>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5</a:t>
            </a:fld>
            <a:endParaRPr lang="en-US" altLang="ja-JP" sz="1200" dirty="0">
              <a:solidFill>
                <a:prstClr val="black"/>
              </a:solidFill>
            </a:endParaRPr>
          </a:p>
        </p:txBody>
      </p:sp>
    </p:spTree>
    <p:extLst>
      <p:ext uri="{BB962C8B-B14F-4D97-AF65-F5344CB8AC3E}">
        <p14:creationId xmlns:p14="http://schemas.microsoft.com/office/powerpoint/2010/main" val="3140477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正方形/長方形 3080">
            <a:extLst>
              <a:ext uri="{FF2B5EF4-FFF2-40B4-BE49-F238E27FC236}">
                <a16:creationId xmlns:a16="http://schemas.microsoft.com/office/drawing/2014/main" id="{AEA27922-15DA-ED12-6EBE-A0189279B6B8}"/>
              </a:ext>
            </a:extLst>
          </p:cNvPr>
          <p:cNvSpPr/>
          <p:nvPr/>
        </p:nvSpPr>
        <p:spPr>
          <a:xfrm>
            <a:off x="3381813" y="5436361"/>
            <a:ext cx="5689694" cy="109299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82" name="テキスト ボックス 3081">
            <a:extLst>
              <a:ext uri="{FF2B5EF4-FFF2-40B4-BE49-F238E27FC236}">
                <a16:creationId xmlns:a16="http://schemas.microsoft.com/office/drawing/2014/main" id="{3F8CAFD0-71A5-32A3-1F4F-46931096333D}"/>
              </a:ext>
            </a:extLst>
          </p:cNvPr>
          <p:cNvSpPr txBox="1"/>
          <p:nvPr/>
        </p:nvSpPr>
        <p:spPr>
          <a:xfrm>
            <a:off x="3302863" y="5439028"/>
            <a:ext cx="6143188" cy="1285801"/>
          </a:xfrm>
          <a:prstGeom prst="rect">
            <a:avLst/>
          </a:prstGeom>
          <a:noFill/>
        </p:spPr>
        <p:txBody>
          <a:bodyPr wrap="square" rtlCol="0">
            <a:spAutoFit/>
          </a:bodyPr>
          <a:lstStyle/>
          <a:p>
            <a:r>
              <a:rPr lang="ja-JP" altLang="en-US" sz="1108" b="1" dirty="0">
                <a:latin typeface="Meiryo UI" panose="020B0604030504040204" pitchFamily="50" charset="-128"/>
                <a:ea typeface="Meiryo UI" panose="020B0604030504040204" pitchFamily="50" charset="-128"/>
              </a:rPr>
              <a:t>・鉄道の高架化やトンネル化により、鉄道による市街地の分断が解消。</a:t>
            </a:r>
            <a:r>
              <a:rPr lang="ja-JP" altLang="en-US" sz="1108" b="1" dirty="0">
                <a:solidFill>
                  <a:srgbClr val="FF0000"/>
                </a:solidFill>
                <a:latin typeface="Meiryo UI" panose="020B0604030504040204" pitchFamily="50" charset="-128"/>
                <a:ea typeface="Meiryo UI" panose="020B0604030504040204" pitchFamily="50" charset="-128"/>
              </a:rPr>
              <a:t>まちの一体的な活用</a:t>
            </a:r>
            <a:r>
              <a:rPr lang="ja-JP" altLang="en-US" sz="1108" b="1" dirty="0">
                <a:latin typeface="Meiryo UI" panose="020B0604030504040204" pitchFamily="50" charset="-128"/>
                <a:ea typeface="Meiryo UI" panose="020B0604030504040204" pitchFamily="50" charset="-128"/>
              </a:rPr>
              <a:t>が可能。</a:t>
            </a:r>
          </a:p>
          <a:p>
            <a:r>
              <a:rPr lang="ja-JP" altLang="en-US" sz="1108" b="1" dirty="0">
                <a:latin typeface="Meiryo UI" panose="020B0604030504040204" pitchFamily="50" charset="-128"/>
                <a:ea typeface="Meiryo UI" panose="020B0604030504040204" pitchFamily="50" charset="-128"/>
              </a:rPr>
              <a:t>・駅の南北に広く便利な駅前広場ができ、鉄道とバスの乗換や自家用車等での</a:t>
            </a:r>
            <a:r>
              <a:rPr lang="ja-JP" altLang="en-US" sz="1108" b="1" dirty="0">
                <a:solidFill>
                  <a:srgbClr val="FF0000"/>
                </a:solidFill>
                <a:latin typeface="Meiryo UI" panose="020B0604030504040204" pitchFamily="50" charset="-128"/>
                <a:ea typeface="Meiryo UI" panose="020B0604030504040204" pitchFamily="50" charset="-128"/>
              </a:rPr>
              <a:t>送迎がスムーズ</a:t>
            </a:r>
            <a:endParaRPr lang="en-US" altLang="ja-JP" sz="1108" b="1" dirty="0">
              <a:solidFill>
                <a:srgbClr val="FF0000"/>
              </a:solidFill>
              <a:latin typeface="Meiryo UI" panose="020B0604030504040204" pitchFamily="50" charset="-128"/>
              <a:ea typeface="Meiryo UI" panose="020B0604030504040204" pitchFamily="50" charset="-128"/>
            </a:endParaRPr>
          </a:p>
          <a:p>
            <a:r>
              <a:rPr lang="ja-JP" altLang="en-US" sz="1108" b="1" dirty="0">
                <a:latin typeface="Meiryo UI" panose="020B0604030504040204" pitchFamily="50" charset="-128"/>
                <a:ea typeface="Meiryo UI" panose="020B0604030504040204" pitchFamily="50" charset="-128"/>
              </a:rPr>
              <a:t>　になる。また、高架下に新しい道路や通路ができ</a:t>
            </a:r>
            <a:r>
              <a:rPr lang="ja-JP" altLang="en-US" sz="1108" b="1" dirty="0">
                <a:solidFill>
                  <a:srgbClr val="FF0000"/>
                </a:solidFill>
                <a:latin typeface="Meiryo UI" panose="020B0604030504040204" pitchFamily="50" charset="-128"/>
                <a:ea typeface="Meiryo UI" panose="020B0604030504040204" pitchFamily="50" charset="-128"/>
              </a:rPr>
              <a:t>回遊性が向上</a:t>
            </a:r>
            <a:r>
              <a:rPr lang="ja-JP" altLang="en-US" sz="1108" b="1" dirty="0">
                <a:latin typeface="Meiryo UI" panose="020B0604030504040204" pitchFamily="50" charset="-128"/>
                <a:ea typeface="Meiryo UI" panose="020B0604030504040204" pitchFamily="50" charset="-128"/>
              </a:rPr>
              <a:t>。</a:t>
            </a:r>
          </a:p>
          <a:p>
            <a:r>
              <a:rPr lang="ja-JP" altLang="en-US" sz="1108" b="1" dirty="0">
                <a:latin typeface="Meiryo UI" panose="020B0604030504040204" pitchFamily="50" charset="-128"/>
                <a:ea typeface="Meiryo UI" panose="020B0604030504040204" pitchFamily="50" charset="-128"/>
              </a:rPr>
              <a:t>・駅周辺が、学園都市の玄関口としてふさわしい、</a:t>
            </a:r>
            <a:r>
              <a:rPr lang="ja-JP" altLang="en-US" sz="1108" b="1" dirty="0">
                <a:solidFill>
                  <a:srgbClr val="FF0000"/>
                </a:solidFill>
                <a:latin typeface="Meiryo UI" panose="020B0604030504040204" pitchFamily="50" charset="-128"/>
                <a:ea typeface="Meiryo UI" panose="020B0604030504040204" pitchFamily="50" charset="-128"/>
              </a:rPr>
              <a:t>魅力的で、賑わいのある空間</a:t>
            </a:r>
            <a:r>
              <a:rPr lang="ja-JP" altLang="en-US" sz="1108" b="1" dirty="0">
                <a:latin typeface="Meiryo UI" panose="020B0604030504040204" pitchFamily="50" charset="-128"/>
                <a:ea typeface="Meiryo UI" panose="020B0604030504040204" pitchFamily="50" charset="-128"/>
              </a:rPr>
              <a:t>の創出。</a:t>
            </a:r>
            <a:endParaRPr lang="en-US" altLang="ja-JP" sz="1108" b="1" dirty="0">
              <a:latin typeface="Meiryo UI" panose="020B0604030504040204" pitchFamily="50" charset="-128"/>
              <a:ea typeface="Meiryo UI" panose="020B0604030504040204" pitchFamily="50" charset="-128"/>
            </a:endParaRPr>
          </a:p>
          <a:p>
            <a:r>
              <a:rPr lang="ja-JP" altLang="en-US" sz="1108" b="1" dirty="0">
                <a:latin typeface="Meiryo UI" panose="020B0604030504040204" pitchFamily="50" charset="-128"/>
                <a:ea typeface="Meiryo UI" panose="020B0604030504040204" pitchFamily="50" charset="-128"/>
              </a:rPr>
              <a:t>　・折尾駅北側駅前広場：</a:t>
            </a:r>
            <a:r>
              <a:rPr lang="en-US" altLang="ja-JP" sz="1108" b="1" dirty="0">
                <a:latin typeface="Meiryo UI" panose="020B0604030504040204" pitchFamily="50" charset="-128"/>
                <a:ea typeface="Meiryo UI" panose="020B0604030504040204" pitchFamily="50" charset="-128"/>
              </a:rPr>
              <a:t>R5</a:t>
            </a:r>
            <a:r>
              <a:rPr lang="ja-JP" altLang="en-US" sz="1108" b="1" dirty="0">
                <a:latin typeface="Meiryo UI" panose="020B0604030504040204" pitchFamily="50" charset="-128"/>
                <a:ea typeface="Meiryo UI" panose="020B0604030504040204" pitchFamily="50" charset="-128"/>
              </a:rPr>
              <a:t>年</a:t>
            </a:r>
            <a:r>
              <a:rPr lang="en-US" altLang="ja-JP" sz="1108" b="1" dirty="0">
                <a:latin typeface="Meiryo UI" panose="020B0604030504040204" pitchFamily="50" charset="-128"/>
                <a:ea typeface="Meiryo UI" panose="020B0604030504040204" pitchFamily="50" charset="-128"/>
              </a:rPr>
              <a:t>4</a:t>
            </a:r>
            <a:r>
              <a:rPr lang="ja-JP" altLang="en-US" sz="1108" b="1" dirty="0">
                <a:latin typeface="Meiryo UI" panose="020B0604030504040204" pitchFamily="50" charset="-128"/>
                <a:ea typeface="Meiryo UI" panose="020B0604030504040204" pitchFamily="50" charset="-128"/>
              </a:rPr>
              <a:t>月供用</a:t>
            </a:r>
            <a:endParaRPr lang="en-US" altLang="ja-JP" sz="1108" b="1" dirty="0">
              <a:latin typeface="Meiryo UI" panose="020B0604030504040204" pitchFamily="50" charset="-128"/>
              <a:ea typeface="Meiryo UI" panose="020B0604030504040204" pitchFamily="50" charset="-128"/>
            </a:endParaRPr>
          </a:p>
          <a:p>
            <a:r>
              <a:rPr lang="ja-JP" altLang="en-US" sz="1108" b="1" dirty="0">
                <a:latin typeface="Meiryo UI" panose="020B0604030504040204" pitchFamily="50" charset="-128"/>
                <a:ea typeface="Meiryo UI" panose="020B0604030504040204" pitchFamily="50" charset="-128"/>
              </a:rPr>
              <a:t>　・折尾駅南側駅前広場：</a:t>
            </a:r>
            <a:r>
              <a:rPr lang="en-US" altLang="ja-JP" sz="1108" b="1" dirty="0">
                <a:latin typeface="Meiryo UI" panose="020B0604030504040204" pitchFamily="50" charset="-128"/>
                <a:ea typeface="Meiryo UI" panose="020B0604030504040204" pitchFamily="50" charset="-128"/>
              </a:rPr>
              <a:t>R8</a:t>
            </a:r>
            <a:r>
              <a:rPr lang="ja-JP" altLang="en-US" sz="1108" b="1" dirty="0">
                <a:latin typeface="Meiryo UI" panose="020B0604030504040204" pitchFamily="50" charset="-128"/>
                <a:ea typeface="Meiryo UI" panose="020B0604030504040204" pitchFamily="50" charset="-128"/>
              </a:rPr>
              <a:t>年春供用予定</a:t>
            </a:r>
            <a:endParaRPr lang="en-US" altLang="ja-JP" sz="1108" b="1" dirty="0">
              <a:latin typeface="Meiryo UI" panose="020B0604030504040204" pitchFamily="50" charset="-128"/>
              <a:ea typeface="Meiryo UI" panose="020B0604030504040204" pitchFamily="50" charset="-128"/>
            </a:endParaRPr>
          </a:p>
          <a:p>
            <a:endParaRPr lang="ja-JP" altLang="en-US" sz="1108" b="1" dirty="0">
              <a:latin typeface="Meiryo UI" panose="020B0604030504040204" pitchFamily="50" charset="-128"/>
              <a:ea typeface="Meiryo UI" panose="020B0604030504040204" pitchFamily="50" charset="-128"/>
            </a:endParaRPr>
          </a:p>
        </p:txBody>
      </p:sp>
      <p:pic>
        <p:nvPicPr>
          <p:cNvPr id="18" name="図 17" descr="店の前を歩く人々&#10;&#10;中程度の精度で自動的に生成された説明">
            <a:extLst>
              <a:ext uri="{FF2B5EF4-FFF2-40B4-BE49-F238E27FC236}">
                <a16:creationId xmlns:a16="http://schemas.microsoft.com/office/drawing/2014/main" id="{05BCDD68-18B3-9041-BBFF-4B6FB4195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67" b="7498"/>
          <a:stretch/>
        </p:blipFill>
        <p:spPr>
          <a:xfrm>
            <a:off x="3557596" y="2304017"/>
            <a:ext cx="1392219" cy="909823"/>
          </a:xfrm>
          <a:prstGeom prst="rect">
            <a:avLst/>
          </a:prstGeom>
        </p:spPr>
      </p:pic>
      <p:pic>
        <p:nvPicPr>
          <p:cNvPr id="16" name="図 15" descr="建物, 大きい, 電車, 駅 が含まれている画像&#10;&#10;自動的に生成された説明">
            <a:extLst>
              <a:ext uri="{FF2B5EF4-FFF2-40B4-BE49-F238E27FC236}">
                <a16:creationId xmlns:a16="http://schemas.microsoft.com/office/drawing/2014/main" id="{250AA8D9-C631-9783-FDAB-9AE2D609BB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410" y="1495404"/>
            <a:ext cx="1398591" cy="786707"/>
          </a:xfrm>
          <a:prstGeom prst="rect">
            <a:avLst/>
          </a:prstGeom>
        </p:spPr>
      </p:pic>
      <p:sp>
        <p:nvSpPr>
          <p:cNvPr id="2" name="Rectangle 3">
            <a:extLst>
              <a:ext uri="{FF2B5EF4-FFF2-40B4-BE49-F238E27FC236}">
                <a16:creationId xmlns:a16="http://schemas.microsoft.com/office/drawing/2014/main" id="{3AD86D22-EF67-8704-A9EC-2C2C1E446181}"/>
              </a:ext>
            </a:extLst>
          </p:cNvPr>
          <p:cNvSpPr>
            <a:spLocks noChangeArrowheads="1"/>
          </p:cNvSpPr>
          <p:nvPr/>
        </p:nvSpPr>
        <p:spPr>
          <a:xfrm>
            <a:off x="732694" y="715109"/>
            <a:ext cx="8440615" cy="404854"/>
          </a:xfrm>
          <a:prstGeom prst="rect">
            <a:avLst/>
          </a:prstGeom>
          <a:noFill/>
          <a:ln w="9525">
            <a:noFill/>
            <a:miter lim="800000"/>
            <a:headEnd/>
            <a:tailEnd/>
          </a:ln>
        </p:spPr>
        <p:txBody>
          <a:bodyPr>
            <a:spAutoFit/>
          </a:bodyPr>
          <a:lstStyle/>
          <a:p>
            <a:pPr>
              <a:spcBef>
                <a:spcPct val="50000"/>
              </a:spcBef>
            </a:pPr>
            <a:r>
              <a:rPr lang="ja-JP" altLang="en-US" sz="2031" dirty="0">
                <a:latin typeface="HGP創英角ｺﾞｼｯｸUB" pitchFamily="50" charset="-128"/>
                <a:ea typeface="HGP創英角ｺﾞｼｯｸUB" pitchFamily="50" charset="-128"/>
              </a:rPr>
              <a:t>■ＪＲ筑豊本線・鹿児島本線（折尾駅付近）　北九州市</a:t>
            </a:r>
          </a:p>
        </p:txBody>
      </p:sp>
      <p:sp>
        <p:nvSpPr>
          <p:cNvPr id="3" name="正方形/長方形 2">
            <a:extLst>
              <a:ext uri="{FF2B5EF4-FFF2-40B4-BE49-F238E27FC236}">
                <a16:creationId xmlns:a16="http://schemas.microsoft.com/office/drawing/2014/main" id="{A0F2335D-372A-1176-89B0-355CC22B74E1}"/>
              </a:ext>
            </a:extLst>
          </p:cNvPr>
          <p:cNvSpPr/>
          <p:nvPr/>
        </p:nvSpPr>
        <p:spPr>
          <a:xfrm>
            <a:off x="591939" y="1452606"/>
            <a:ext cx="2514754" cy="93390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5" name="グラフ 4">
            <a:extLst>
              <a:ext uri="{FF2B5EF4-FFF2-40B4-BE49-F238E27FC236}">
                <a16:creationId xmlns:a16="http://schemas.microsoft.com/office/drawing/2014/main" id="{68E1E8AC-5BF5-583B-DEAC-372B0C1D60D5}"/>
              </a:ext>
            </a:extLst>
          </p:cNvPr>
          <p:cNvGraphicFramePr>
            <a:graphicFrameLocks noChangeAspect="1"/>
          </p:cNvGraphicFramePr>
          <p:nvPr/>
        </p:nvGraphicFramePr>
        <p:xfrm>
          <a:off x="735330" y="4742111"/>
          <a:ext cx="2345811" cy="1702502"/>
        </p:xfrm>
        <a:graphic>
          <a:graphicData uri="http://schemas.openxmlformats.org/drawingml/2006/chart">
            <c:chart xmlns:c="http://schemas.openxmlformats.org/drawingml/2006/chart" xmlns:r="http://schemas.openxmlformats.org/officeDocument/2006/relationships" r:id="rId5"/>
          </a:graphicData>
        </a:graphic>
      </p:graphicFrame>
      <p:sp>
        <p:nvSpPr>
          <p:cNvPr id="12" name="テキスト ボックス 11">
            <a:extLst>
              <a:ext uri="{FF2B5EF4-FFF2-40B4-BE49-F238E27FC236}">
                <a16:creationId xmlns:a16="http://schemas.microsoft.com/office/drawing/2014/main" id="{D6D50C2D-B39E-42BB-003D-8659A6FA2403}"/>
              </a:ext>
            </a:extLst>
          </p:cNvPr>
          <p:cNvSpPr txBox="1"/>
          <p:nvPr/>
        </p:nvSpPr>
        <p:spPr>
          <a:xfrm>
            <a:off x="554155" y="1154442"/>
            <a:ext cx="2552539" cy="256863"/>
          </a:xfrm>
          <a:prstGeom prst="rect">
            <a:avLst/>
          </a:prstGeom>
          <a:solidFill>
            <a:schemeClr val="bg1">
              <a:lumMod val="85000"/>
            </a:schemeClr>
          </a:solidFill>
          <a:ln w="28575">
            <a:noFill/>
            <a:miter lim="800000"/>
          </a:ln>
          <a:effectLst>
            <a:outerShdw dist="38100" dir="2700000" algn="tl" rotWithShape="0">
              <a:schemeClr val="bg1">
                <a:lumMod val="50000"/>
              </a:schemeClr>
            </a:outerShdw>
          </a:effectLst>
          <a:scene3d>
            <a:camera prst="orthographicFront"/>
            <a:lightRig rig="threePt" dir="t"/>
          </a:scene3d>
          <a:sp3d>
            <a:bevelT/>
          </a:sp3d>
        </p:spPr>
        <p:txBody>
          <a:bodyPr wrap="square" lIns="49846" tIns="66462" rIns="49846" bIns="33231" rtlCol="0">
            <a:spAutoFit/>
          </a:bodyPr>
          <a:lstStyle/>
          <a:p>
            <a:pPr algn="ctr"/>
            <a:r>
              <a:rPr lang="en-US" altLang="ja-JP" sz="1015" b="1" spc="-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spc="-92" dirty="0">
                <a:latin typeface="Meiryo UI" panose="020B0604030504040204" pitchFamily="50" charset="-128"/>
                <a:ea typeface="Meiryo UI" panose="020B0604030504040204" pitchFamily="50" charset="-128"/>
                <a:cs typeface="Meiryo UI" panose="020B0604030504040204" pitchFamily="50" charset="-128"/>
              </a:rPr>
              <a:t>効果</a:t>
            </a:r>
            <a:r>
              <a:rPr lang="en-US" altLang="ja-JP" sz="1015" b="1" spc="-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spc="-92" dirty="0">
                <a:latin typeface="Meiryo UI" panose="020B0604030504040204" pitchFamily="50" charset="-128"/>
                <a:ea typeface="Meiryo UI" panose="020B0604030504040204" pitchFamily="50" charset="-128"/>
                <a:cs typeface="Meiryo UI" panose="020B0604030504040204" pitchFamily="50" charset="-128"/>
              </a:rPr>
              <a:t>　折尾地区 公示地価の推移</a:t>
            </a:r>
          </a:p>
        </p:txBody>
      </p:sp>
      <p:sp>
        <p:nvSpPr>
          <p:cNvPr id="13" name="テキスト ボックス 12">
            <a:extLst>
              <a:ext uri="{FF2B5EF4-FFF2-40B4-BE49-F238E27FC236}">
                <a16:creationId xmlns:a16="http://schemas.microsoft.com/office/drawing/2014/main" id="{B5377E1E-A394-ADCB-06DC-32F818522F5D}"/>
              </a:ext>
            </a:extLst>
          </p:cNvPr>
          <p:cNvSpPr txBox="1"/>
          <p:nvPr/>
        </p:nvSpPr>
        <p:spPr>
          <a:xfrm>
            <a:off x="619906" y="1458931"/>
            <a:ext cx="2416989" cy="944810"/>
          </a:xfrm>
          <a:prstGeom prst="rect">
            <a:avLst/>
          </a:prstGeom>
          <a:noFill/>
        </p:spPr>
        <p:txBody>
          <a:bodyPr wrap="square" rtlCol="0">
            <a:spAutoFit/>
          </a:bodyPr>
          <a:lstStyle/>
          <a:p>
            <a:r>
              <a:rPr lang="ja-JP" altLang="en-US" sz="1108" b="1" dirty="0">
                <a:latin typeface="Meiryo UI" panose="020B0604030504040204" pitchFamily="50" charset="-128"/>
                <a:ea typeface="Meiryo UI" panose="020B0604030504040204" pitchFamily="50" charset="-128"/>
              </a:rPr>
              <a:t>・</a:t>
            </a:r>
            <a:r>
              <a:rPr lang="en-US" altLang="ja-JP" sz="1108" b="1" dirty="0">
                <a:latin typeface="Meiryo UI" panose="020B0604030504040204" pitchFamily="50" charset="-128"/>
                <a:ea typeface="Meiryo UI" panose="020B0604030504040204" pitchFamily="50" charset="-128"/>
              </a:rPr>
              <a:t>H28</a:t>
            </a:r>
            <a:r>
              <a:rPr lang="ja-JP" altLang="ja-JP" sz="1108" b="1" dirty="0">
                <a:latin typeface="Meiryo UI" panose="020B0604030504040204" pitchFamily="50" charset="-128"/>
                <a:ea typeface="Meiryo UI" panose="020B0604030504040204" pitchFamily="50" charset="-128"/>
              </a:rPr>
              <a:t>年度以降、折尾駅北側の公示地価は</a:t>
            </a:r>
            <a:r>
              <a:rPr lang="en-US" altLang="ja-JP" sz="1108" b="1" dirty="0">
                <a:solidFill>
                  <a:srgbClr val="FF0000"/>
                </a:solidFill>
                <a:latin typeface="Meiryo UI" panose="020B0604030504040204" pitchFamily="50" charset="-128"/>
                <a:ea typeface="Meiryo UI" panose="020B0604030504040204" pitchFamily="50" charset="-128"/>
              </a:rPr>
              <a:t>6</a:t>
            </a:r>
            <a:r>
              <a:rPr lang="ja-JP" altLang="ja-JP" sz="1108" b="1" dirty="0">
                <a:solidFill>
                  <a:srgbClr val="FF0000"/>
                </a:solidFill>
                <a:latin typeface="Meiryo UI" panose="020B0604030504040204" pitchFamily="50" charset="-128"/>
                <a:ea typeface="Meiryo UI" panose="020B0604030504040204" pitchFamily="50" charset="-128"/>
              </a:rPr>
              <a:t>カ年連続で上昇</a:t>
            </a:r>
            <a:r>
              <a:rPr lang="ja-JP" altLang="en-US" sz="1108" b="1" dirty="0">
                <a:latin typeface="Meiryo UI" panose="020B0604030504040204" pitchFamily="50" charset="-128"/>
                <a:ea typeface="Meiryo UI" panose="020B0604030504040204" pitchFamily="50" charset="-128"/>
              </a:rPr>
              <a:t>。</a:t>
            </a:r>
            <a:endParaRPr lang="en-US" altLang="ja-JP" sz="1108" b="1" dirty="0">
              <a:latin typeface="Meiryo UI" panose="020B0604030504040204" pitchFamily="50" charset="-128"/>
              <a:ea typeface="Meiryo UI" panose="020B0604030504040204" pitchFamily="50" charset="-128"/>
            </a:endParaRPr>
          </a:p>
          <a:p>
            <a:r>
              <a:rPr lang="ja-JP" altLang="en-US" sz="1108" b="1" dirty="0">
                <a:latin typeface="Meiryo UI" panose="020B0604030504040204" pitchFamily="50" charset="-128"/>
                <a:ea typeface="Meiryo UI" panose="020B0604030504040204" pitchFamily="50" charset="-128"/>
              </a:rPr>
              <a:t>・</a:t>
            </a:r>
            <a:r>
              <a:rPr lang="ja-JP" altLang="ja-JP" sz="1108" b="1" dirty="0">
                <a:solidFill>
                  <a:srgbClr val="FF0000"/>
                </a:solidFill>
                <a:latin typeface="Meiryo UI" panose="020B0604030504040204" pitchFamily="50" charset="-128"/>
                <a:ea typeface="Meiryo UI" panose="020B0604030504040204" pitchFamily="50" charset="-128"/>
              </a:rPr>
              <a:t>交通環境</a:t>
            </a:r>
            <a:r>
              <a:rPr lang="ja-JP" altLang="en-US" sz="1108" b="1" dirty="0">
                <a:solidFill>
                  <a:srgbClr val="FF0000"/>
                </a:solidFill>
                <a:latin typeface="Meiryo UI" panose="020B0604030504040204" pitchFamily="50" charset="-128"/>
                <a:ea typeface="Meiryo UI" panose="020B0604030504040204" pitchFamily="50" charset="-128"/>
              </a:rPr>
              <a:t>等が改善</a:t>
            </a:r>
            <a:r>
              <a:rPr lang="ja-JP" altLang="en-US" sz="1108" b="1" dirty="0">
                <a:latin typeface="Meiryo UI" panose="020B0604030504040204" pitchFamily="50" charset="-128"/>
                <a:ea typeface="Meiryo UI" panose="020B0604030504040204" pitchFamily="50" charset="-128"/>
              </a:rPr>
              <a:t>されたことや、</a:t>
            </a:r>
            <a:r>
              <a:rPr lang="ja-JP" altLang="en-US" sz="1108" b="1" dirty="0">
                <a:solidFill>
                  <a:srgbClr val="FF0000"/>
                </a:solidFill>
                <a:latin typeface="Meiryo UI" panose="020B0604030504040204" pitchFamily="50" charset="-128"/>
                <a:ea typeface="Meiryo UI" panose="020B0604030504040204" pitchFamily="50" charset="-128"/>
              </a:rPr>
              <a:t>将来の利便性向上やまちの魅力向上への期待感が高まったもの</a:t>
            </a:r>
            <a:r>
              <a:rPr lang="ja-JP" altLang="en-US" sz="1108" b="1" dirty="0">
                <a:latin typeface="Meiryo UI" panose="020B0604030504040204" pitchFamily="50" charset="-128"/>
                <a:ea typeface="Meiryo UI" panose="020B0604030504040204" pitchFamily="50" charset="-128"/>
              </a:rPr>
              <a:t>だと推察。</a:t>
            </a:r>
            <a:endParaRPr lang="ja-JP" altLang="ja-JP" sz="1108" b="1" dirty="0">
              <a:latin typeface="Meiryo UI" panose="020B0604030504040204" pitchFamily="50" charset="-128"/>
              <a:ea typeface="Meiryo UI" panose="020B0604030504040204" pitchFamily="50" charset="-128"/>
            </a:endParaRPr>
          </a:p>
        </p:txBody>
      </p:sp>
      <p:sp>
        <p:nvSpPr>
          <p:cNvPr id="47" name="テキスト ボックス 46">
            <a:extLst>
              <a:ext uri="{FF2B5EF4-FFF2-40B4-BE49-F238E27FC236}">
                <a16:creationId xmlns:a16="http://schemas.microsoft.com/office/drawing/2014/main" id="{B2DF46AB-1306-5B90-C874-860C7B0CB792}"/>
              </a:ext>
            </a:extLst>
          </p:cNvPr>
          <p:cNvSpPr txBox="1"/>
          <p:nvPr/>
        </p:nvSpPr>
        <p:spPr>
          <a:xfrm>
            <a:off x="3370271" y="1157933"/>
            <a:ext cx="5655414" cy="256863"/>
          </a:xfrm>
          <a:prstGeom prst="rect">
            <a:avLst/>
          </a:prstGeom>
          <a:solidFill>
            <a:schemeClr val="bg1">
              <a:lumMod val="85000"/>
            </a:schemeClr>
          </a:solidFill>
          <a:ln w="28575">
            <a:noFill/>
            <a:miter lim="800000"/>
          </a:ln>
          <a:effectLst>
            <a:outerShdw dist="38100" dir="2700000" algn="tl" rotWithShape="0">
              <a:schemeClr val="bg1">
                <a:lumMod val="50000"/>
              </a:schemeClr>
            </a:outerShdw>
          </a:effectLst>
          <a:scene3d>
            <a:camera prst="orthographicFront"/>
            <a:lightRig rig="threePt" dir="t"/>
          </a:scene3d>
          <a:sp3d>
            <a:bevelT/>
          </a:sp3d>
        </p:spPr>
        <p:txBody>
          <a:bodyPr wrap="square" lIns="49846" tIns="66462" rIns="49846" bIns="33231" rtlCol="0">
            <a:spAutoFit/>
          </a:bodyPr>
          <a:lstStyle/>
          <a:p>
            <a:pPr algn="ct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効果</a:t>
            </a:r>
            <a:r>
              <a:rPr lang="en-US" altLang="ja-JP" sz="1015"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dirty="0">
                <a:latin typeface="Meiryo UI" panose="020B0604030504040204" pitchFamily="50" charset="-128"/>
                <a:ea typeface="Meiryo UI" panose="020B0604030504040204" pitchFamily="50" charset="-128"/>
                <a:cs typeface="Meiryo UI" panose="020B0604030504040204" pitchFamily="50" charset="-128"/>
              </a:rPr>
              <a:t>　高架下の有効活用による賑わいの創出</a:t>
            </a:r>
          </a:p>
        </p:txBody>
      </p:sp>
      <p:sp>
        <p:nvSpPr>
          <p:cNvPr id="52" name="Text Box 467">
            <a:extLst>
              <a:ext uri="{FF2B5EF4-FFF2-40B4-BE49-F238E27FC236}">
                <a16:creationId xmlns:a16="http://schemas.microsoft.com/office/drawing/2014/main" id="{3FB554DB-402A-2EA6-A5DA-83459D815AB2}"/>
              </a:ext>
            </a:extLst>
          </p:cNvPr>
          <p:cNvSpPr txBox="1">
            <a:spLocks noChangeArrowheads="1"/>
          </p:cNvSpPr>
          <p:nvPr/>
        </p:nvSpPr>
        <p:spPr bwMode="auto">
          <a:xfrm>
            <a:off x="4320791" y="1508411"/>
            <a:ext cx="597310" cy="133478"/>
          </a:xfrm>
          <a:prstGeom prst="rect">
            <a:avLst/>
          </a:prstGeom>
          <a:solidFill>
            <a:srgbClr xmlns:mc="http://schemas.openxmlformats.org/markup-compatibility/2006" xmlns:a14="http://schemas.microsoft.com/office/drawing/2010/main" val="FFFFFF" mc:Ignorable="a14" a14:legacySpreadsheetColorIndex="9"/>
          </a:solidFill>
          <a:ln w="3175">
            <a:solidFill>
              <a:srgbClr xmlns:mc="http://schemas.openxmlformats.org/markup-compatibility/2006" xmlns:a14="http://schemas.microsoft.com/office/drawing/2010/main" val="000000" mc:Ignorable="a14" a14:legacySpreadsheetColorIndex="64"/>
            </a:solidFill>
            <a:miter lim="800000"/>
            <a:headEnd/>
            <a:tailEnd/>
          </a:ln>
        </p:spPr>
        <p:txBody>
          <a:bodyPr wrap="square" lIns="16881" tIns="16881" rIns="16881" bIns="16881"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646" dirty="0">
                <a:solidFill>
                  <a:srgbClr val="000000"/>
                </a:solidFill>
                <a:latin typeface="Meiryo UI" panose="020B0604030504040204" pitchFamily="50" charset="-128"/>
                <a:ea typeface="Meiryo UI" panose="020B0604030504040204" pitchFamily="50" charset="-128"/>
              </a:rPr>
              <a:t>複合公共施設</a:t>
            </a:r>
            <a:endParaRPr lang="en-US" altLang="ja-JP" sz="646" dirty="0">
              <a:solidFill>
                <a:srgbClr val="000000"/>
              </a:solidFill>
              <a:latin typeface="Meiryo UI" panose="020B0604030504040204" pitchFamily="50" charset="-128"/>
              <a:ea typeface="Meiryo UI" panose="020B0604030504040204" pitchFamily="50" charset="-128"/>
            </a:endParaRPr>
          </a:p>
        </p:txBody>
      </p:sp>
      <p:sp>
        <p:nvSpPr>
          <p:cNvPr id="53" name="Text Box 467">
            <a:extLst>
              <a:ext uri="{FF2B5EF4-FFF2-40B4-BE49-F238E27FC236}">
                <a16:creationId xmlns:a16="http://schemas.microsoft.com/office/drawing/2014/main" id="{D1C19F52-F965-500F-35C2-E59C2670FDFF}"/>
              </a:ext>
            </a:extLst>
          </p:cNvPr>
          <p:cNvSpPr txBox="1">
            <a:spLocks noChangeArrowheads="1"/>
          </p:cNvSpPr>
          <p:nvPr/>
        </p:nvSpPr>
        <p:spPr bwMode="auto">
          <a:xfrm>
            <a:off x="4320645" y="2327756"/>
            <a:ext cx="597310" cy="133478"/>
          </a:xfrm>
          <a:prstGeom prst="rect">
            <a:avLst/>
          </a:prstGeom>
          <a:solidFill>
            <a:srgbClr xmlns:mc="http://schemas.openxmlformats.org/markup-compatibility/2006" xmlns:a14="http://schemas.microsoft.com/office/drawing/2010/main" val="FFFFFF" mc:Ignorable="a14" a14:legacySpreadsheetColorIndex="9"/>
          </a:solidFill>
          <a:ln w="3175">
            <a:solidFill>
              <a:srgbClr xmlns:mc="http://schemas.openxmlformats.org/markup-compatibility/2006" xmlns:a14="http://schemas.microsoft.com/office/drawing/2010/main" val="000000" mc:Ignorable="a14" a14:legacySpreadsheetColorIndex="64"/>
            </a:solidFill>
            <a:miter lim="800000"/>
            <a:headEnd/>
            <a:tailEnd/>
          </a:ln>
        </p:spPr>
        <p:txBody>
          <a:bodyPr wrap="square" lIns="16881" tIns="16881" rIns="16881" bIns="16881"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646" dirty="0">
                <a:solidFill>
                  <a:srgbClr val="000000"/>
                </a:solidFill>
                <a:latin typeface="Meiryo UI" panose="020B0604030504040204" pitchFamily="50" charset="-128"/>
                <a:ea typeface="Meiryo UI" panose="020B0604030504040204" pitchFamily="50" charset="-128"/>
              </a:rPr>
              <a:t>商業施設</a:t>
            </a:r>
            <a:endParaRPr lang="en-US" altLang="ja-JP" sz="646" dirty="0">
              <a:solidFill>
                <a:srgbClr val="000000"/>
              </a:solidFill>
              <a:latin typeface="Meiryo UI" panose="020B0604030504040204" pitchFamily="50" charset="-128"/>
              <a:ea typeface="Meiryo UI" panose="020B0604030504040204" pitchFamily="50" charset="-128"/>
            </a:endParaRPr>
          </a:p>
        </p:txBody>
      </p:sp>
      <p:graphicFrame>
        <p:nvGraphicFramePr>
          <p:cNvPr id="54" name="表 53">
            <a:extLst>
              <a:ext uri="{FF2B5EF4-FFF2-40B4-BE49-F238E27FC236}">
                <a16:creationId xmlns:a16="http://schemas.microsoft.com/office/drawing/2014/main" id="{EDF7476D-847E-58CB-9501-7BCCB305599B}"/>
              </a:ext>
            </a:extLst>
          </p:cNvPr>
          <p:cNvGraphicFramePr>
            <a:graphicFrameLocks noGrp="1"/>
          </p:cNvGraphicFramePr>
          <p:nvPr/>
        </p:nvGraphicFramePr>
        <p:xfrm>
          <a:off x="5066368" y="1539648"/>
          <a:ext cx="3967039" cy="1453789"/>
        </p:xfrm>
        <a:graphic>
          <a:graphicData uri="http://schemas.openxmlformats.org/drawingml/2006/table">
            <a:tbl>
              <a:tblPr firstRow="1" bandRow="1">
                <a:tableStyleId>{9DCAF9ED-07DC-4A11-8D7F-57B35C25682E}</a:tableStyleId>
              </a:tblPr>
              <a:tblGrid>
                <a:gridCol w="3967039">
                  <a:extLst>
                    <a:ext uri="{9D8B030D-6E8A-4147-A177-3AD203B41FA5}">
                      <a16:colId xmlns:a16="http://schemas.microsoft.com/office/drawing/2014/main" val="20000"/>
                    </a:ext>
                  </a:extLst>
                </a:gridCol>
              </a:tblGrid>
              <a:tr h="215886">
                <a:tc>
                  <a:txBody>
                    <a:bodyPr/>
                    <a:lstStyle/>
                    <a:p>
                      <a:pPr algn="ct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整備後 </a:t>
                      </a:r>
                    </a:p>
                  </a:txBody>
                  <a:tcPr marL="32796" marR="32796" marT="16398" marB="16398" anchor="ctr">
                    <a:lnL w="12700" cap="flat" cmpd="sng" algn="ctr">
                      <a:solidFill>
                        <a:srgbClr val="FF5050"/>
                      </a:solidFill>
                      <a:prstDash val="solid"/>
                      <a:round/>
                      <a:headEnd type="none" w="med" len="med"/>
                      <a:tailEnd type="none" w="med" len="med"/>
                    </a:lnL>
                    <a:lnR w="12700" cap="flat" cmpd="sng" algn="ctr">
                      <a:solidFill>
                        <a:srgbClr val="FF5050"/>
                      </a:solidFill>
                      <a:prstDash val="solid"/>
                      <a:round/>
                      <a:headEnd type="none" w="med" len="med"/>
                      <a:tailEnd type="none" w="med" len="med"/>
                    </a:lnR>
                    <a:lnT w="12700" cap="flat" cmpd="sng" algn="ctr">
                      <a:solidFill>
                        <a:srgbClr val="FF5050"/>
                      </a:solidFill>
                      <a:prstDash val="solid"/>
                      <a:round/>
                      <a:headEnd type="none" w="med" len="med"/>
                      <a:tailEnd type="none" w="med" len="med"/>
                    </a:lnT>
                    <a:lnB w="12700" cap="flat" cmpd="sng" algn="ctr">
                      <a:solidFill>
                        <a:srgbClr val="FF5050"/>
                      </a:solidFill>
                      <a:prstDash val="solid"/>
                      <a:round/>
                      <a:headEnd type="none" w="med" len="med"/>
                      <a:tailEnd type="none" w="med" len="med"/>
                    </a:lnB>
                    <a:solidFill>
                      <a:srgbClr val="FF5050"/>
                    </a:solidFill>
                  </a:tcPr>
                </a:tc>
                <a:extLst>
                  <a:ext uri="{0D108BD9-81ED-4DB2-BD59-A6C34878D82A}">
                    <a16:rowId xmlns:a16="http://schemas.microsoft.com/office/drawing/2014/main" val="10000"/>
                  </a:ext>
                </a:extLst>
              </a:tr>
              <a:tr h="1237903">
                <a:tc>
                  <a:txBody>
                    <a:bodyPr/>
                    <a:lstStyle/>
                    <a:p>
                      <a:pPr algn="l"/>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・鉄道高架化によって生まれた</a:t>
                      </a:r>
                      <a:r>
                        <a:rPr kumimoji="1"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高架下スペースの有効活用</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により、</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新しい賑わいが創出</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・駐輪場（</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月供用開始）</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・バス待機場（</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R3</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月供用開始）</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・複合公共施設（まちづくり記念館</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日開館</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図書館</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日開館</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・商業施設（</a:t>
                      </a:r>
                      <a:r>
                        <a:rPr kumimoji="1" lang="en-US" altLang="ja-JP"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R5</a:t>
                      </a:r>
                      <a:r>
                        <a:rPr kumimoji="1" lang="ja-JP" altLang="en-US"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日開業（</a:t>
                      </a:r>
                      <a:r>
                        <a:rPr kumimoji="1" lang="en-US" altLang="ja-JP"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JR</a:t>
                      </a:r>
                      <a:r>
                        <a:rPr kumimoji="1" lang="ja-JP" altLang="en-US" sz="1100" b="1"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九州施工））</a:t>
                      </a:r>
                      <a:endParaRPr kumimoji="1"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2796" marR="32796" marT="16398" marB="16398" anchor="ctr">
                    <a:lnL w="12700" cap="flat" cmpd="sng" algn="ctr">
                      <a:solidFill>
                        <a:srgbClr val="FF5050"/>
                      </a:solidFill>
                      <a:prstDash val="solid"/>
                      <a:round/>
                      <a:headEnd type="none" w="med" len="med"/>
                      <a:tailEnd type="none" w="med" len="med"/>
                    </a:lnL>
                    <a:lnR w="12700" cap="flat" cmpd="sng" algn="ctr">
                      <a:solidFill>
                        <a:srgbClr val="FF5050"/>
                      </a:solidFill>
                      <a:prstDash val="solid"/>
                      <a:round/>
                      <a:headEnd type="none" w="med" len="med"/>
                      <a:tailEnd type="none" w="med" len="med"/>
                    </a:lnR>
                    <a:lnT w="12700" cap="flat" cmpd="sng" algn="ctr">
                      <a:solidFill>
                        <a:srgbClr val="FF5050"/>
                      </a:solidFill>
                      <a:prstDash val="solid"/>
                      <a:round/>
                      <a:headEnd type="none" w="med" len="med"/>
                      <a:tailEnd type="none" w="med" len="med"/>
                    </a:lnT>
                    <a:lnB w="12700" cap="flat" cmpd="sng" algn="ctr">
                      <a:solidFill>
                        <a:srgbClr val="FF505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5" name="大かっこ 54">
            <a:extLst>
              <a:ext uri="{FF2B5EF4-FFF2-40B4-BE49-F238E27FC236}">
                <a16:creationId xmlns:a16="http://schemas.microsoft.com/office/drawing/2014/main" id="{B2276D25-E484-37C2-D5CE-EFAA6B1754EA}"/>
              </a:ext>
            </a:extLst>
          </p:cNvPr>
          <p:cNvSpPr/>
          <p:nvPr/>
        </p:nvSpPr>
        <p:spPr>
          <a:xfrm>
            <a:off x="5130380" y="2111273"/>
            <a:ext cx="3662156" cy="846061"/>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075" name="図 3074">
            <a:extLst>
              <a:ext uri="{FF2B5EF4-FFF2-40B4-BE49-F238E27FC236}">
                <a16:creationId xmlns:a16="http://schemas.microsoft.com/office/drawing/2014/main" id="{21181D0A-4FF6-4DFC-233B-8F698E8A8185}"/>
              </a:ext>
            </a:extLst>
          </p:cNvPr>
          <p:cNvPicPr/>
          <p:nvPr/>
        </p:nvPicPr>
        <p:blipFill rotWithShape="1">
          <a:blip r:embed="rId6" cstate="print">
            <a:extLst>
              <a:ext uri="{28A0092B-C50C-407E-A947-70E740481C1C}">
                <a14:useLocalDpi xmlns:a14="http://schemas.microsoft.com/office/drawing/2010/main" val="0"/>
              </a:ext>
            </a:extLst>
          </a:blip>
          <a:srcRect l="3861"/>
          <a:stretch/>
        </p:blipFill>
        <p:spPr bwMode="auto">
          <a:xfrm>
            <a:off x="6317144" y="3582371"/>
            <a:ext cx="2628314" cy="1797734"/>
          </a:xfrm>
          <a:prstGeom prst="rect">
            <a:avLst/>
          </a:prstGeom>
          <a:noFill/>
          <a:ln>
            <a:noFill/>
          </a:ln>
        </p:spPr>
      </p:pic>
      <p:sp>
        <p:nvSpPr>
          <p:cNvPr id="3077" name="テキスト ボックス 3076">
            <a:extLst>
              <a:ext uri="{FF2B5EF4-FFF2-40B4-BE49-F238E27FC236}">
                <a16:creationId xmlns:a16="http://schemas.microsoft.com/office/drawing/2014/main" id="{ABA6DCA3-1CBC-F042-6491-C266C9FA0162}"/>
              </a:ext>
            </a:extLst>
          </p:cNvPr>
          <p:cNvSpPr txBox="1"/>
          <p:nvPr/>
        </p:nvSpPr>
        <p:spPr>
          <a:xfrm>
            <a:off x="3370273" y="3257997"/>
            <a:ext cx="5700185" cy="256863"/>
          </a:xfrm>
          <a:prstGeom prst="rect">
            <a:avLst/>
          </a:prstGeom>
          <a:solidFill>
            <a:schemeClr val="bg1">
              <a:lumMod val="85000"/>
            </a:schemeClr>
          </a:solidFill>
          <a:ln w="28575">
            <a:noFill/>
            <a:miter lim="800000"/>
          </a:ln>
          <a:effectLst>
            <a:outerShdw dist="38100" dir="2700000" algn="tl" rotWithShape="0">
              <a:schemeClr val="bg1">
                <a:lumMod val="50000"/>
              </a:schemeClr>
            </a:outerShdw>
          </a:effectLst>
          <a:scene3d>
            <a:camera prst="orthographicFront"/>
            <a:lightRig rig="threePt" dir="t"/>
          </a:scene3d>
          <a:sp3d>
            <a:bevelT/>
          </a:sp3d>
        </p:spPr>
        <p:txBody>
          <a:bodyPr wrap="square" lIns="49846" tIns="66462" rIns="49846" bIns="33231" rtlCol="0">
            <a:spAutoFit/>
          </a:bodyPr>
          <a:lstStyle/>
          <a:p>
            <a:pPr algn="ctr"/>
            <a:r>
              <a:rPr lang="en-US" altLang="ja-JP" sz="1015" b="1" spc="-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spc="-92" dirty="0">
                <a:latin typeface="Meiryo UI" panose="020B0604030504040204" pitchFamily="50" charset="-128"/>
                <a:ea typeface="Meiryo UI" panose="020B0604030504040204" pitchFamily="50" charset="-128"/>
                <a:cs typeface="Meiryo UI" panose="020B0604030504040204" pitchFamily="50" charset="-128"/>
              </a:rPr>
              <a:t>効果</a:t>
            </a:r>
            <a:r>
              <a:rPr lang="en-US" altLang="ja-JP" sz="1015" b="1" spc="-92" dirty="0">
                <a:latin typeface="Meiryo UI" panose="020B0604030504040204" pitchFamily="50" charset="-128"/>
                <a:ea typeface="Meiryo UI" panose="020B0604030504040204" pitchFamily="50" charset="-128"/>
                <a:cs typeface="Meiryo UI" panose="020B0604030504040204" pitchFamily="50" charset="-128"/>
              </a:rPr>
              <a:t>】</a:t>
            </a:r>
            <a:r>
              <a:rPr lang="ja-JP" altLang="en-US" sz="1015" b="1" spc="-92" dirty="0">
                <a:latin typeface="Meiryo UI" panose="020B0604030504040204" pitchFamily="50" charset="-128"/>
                <a:ea typeface="Meiryo UI" panose="020B0604030504040204" pitchFamily="50" charset="-128"/>
                <a:cs typeface="Meiryo UI" panose="020B0604030504040204" pitchFamily="50" charset="-128"/>
              </a:rPr>
              <a:t>　駅前広場による回遊性の向上、魅力的で賑わいある空間の創出</a:t>
            </a:r>
          </a:p>
        </p:txBody>
      </p:sp>
      <p:sp>
        <p:nvSpPr>
          <p:cNvPr id="3080" name="Text Box 467">
            <a:extLst>
              <a:ext uri="{FF2B5EF4-FFF2-40B4-BE49-F238E27FC236}">
                <a16:creationId xmlns:a16="http://schemas.microsoft.com/office/drawing/2014/main" id="{0E662F93-ED7C-7DD0-9449-4E8A3DC6642C}"/>
              </a:ext>
            </a:extLst>
          </p:cNvPr>
          <p:cNvSpPr txBox="1">
            <a:spLocks noChangeArrowheads="1"/>
          </p:cNvSpPr>
          <p:nvPr/>
        </p:nvSpPr>
        <p:spPr bwMode="auto">
          <a:xfrm>
            <a:off x="8326639" y="3559123"/>
            <a:ext cx="597310" cy="232864"/>
          </a:xfrm>
          <a:prstGeom prst="rect">
            <a:avLst/>
          </a:prstGeom>
          <a:solidFill>
            <a:srgbClr xmlns:mc="http://schemas.openxmlformats.org/markup-compatibility/2006" xmlns:a14="http://schemas.microsoft.com/office/drawing/2010/main" val="FFFFFF" mc:Ignorable="a14" a14:legacySpreadsheetColorIndex="9"/>
          </a:solidFill>
          <a:ln w="3175">
            <a:solidFill>
              <a:srgbClr xmlns:mc="http://schemas.openxmlformats.org/markup-compatibility/2006" xmlns:a14="http://schemas.microsoft.com/office/drawing/2010/main" val="000000" mc:Ignorable="a14" a14:legacySpreadsheetColorIndex="64"/>
            </a:solidFill>
            <a:miter lim="800000"/>
            <a:headEnd/>
            <a:tailEnd/>
          </a:ln>
        </p:spPr>
        <p:txBody>
          <a:bodyPr wrap="square" lIns="16881" tIns="16881" rIns="16881" bIns="16881"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646" dirty="0">
                <a:solidFill>
                  <a:srgbClr val="000000"/>
                </a:solidFill>
                <a:latin typeface="Meiryo UI" panose="020B0604030504040204" pitchFamily="50" charset="-128"/>
                <a:ea typeface="Meiryo UI" panose="020B0604030504040204" pitchFamily="50" charset="-128"/>
              </a:rPr>
              <a:t>南側駅前広場</a:t>
            </a:r>
            <a:endParaRPr lang="en-US" altLang="ja-JP" sz="646" dirty="0">
              <a:solidFill>
                <a:srgbClr val="000000"/>
              </a:solidFill>
              <a:latin typeface="Meiryo UI" panose="020B0604030504040204" pitchFamily="50" charset="-128"/>
              <a:ea typeface="Meiryo UI" panose="020B0604030504040204" pitchFamily="50" charset="-128"/>
            </a:endParaRPr>
          </a:p>
          <a:p>
            <a:pPr algn="ctr" rtl="0">
              <a:defRPr sz="1000"/>
            </a:pPr>
            <a:r>
              <a:rPr lang="ja-JP" altLang="en-US" sz="646" dirty="0">
                <a:solidFill>
                  <a:srgbClr val="000000"/>
                </a:solidFill>
                <a:latin typeface="Meiryo UI" panose="020B0604030504040204" pitchFamily="50" charset="-128"/>
                <a:ea typeface="Meiryo UI" panose="020B0604030504040204" pitchFamily="50" charset="-128"/>
              </a:rPr>
              <a:t>イメージ</a:t>
            </a:r>
            <a:endParaRPr lang="ja-JP" altLang="en-US" sz="738" dirty="0">
              <a:latin typeface="Meiryo UI" panose="020B0604030504040204" pitchFamily="50" charset="-128"/>
              <a:ea typeface="Meiryo UI" panose="020B0604030504040204" pitchFamily="50" charset="-128"/>
            </a:endParaRPr>
          </a:p>
        </p:txBody>
      </p:sp>
      <p:sp>
        <p:nvSpPr>
          <p:cNvPr id="3083" name="大かっこ 3082">
            <a:extLst>
              <a:ext uri="{FF2B5EF4-FFF2-40B4-BE49-F238E27FC236}">
                <a16:creationId xmlns:a16="http://schemas.microsoft.com/office/drawing/2014/main" id="{0151969C-6FCC-84D4-D865-3244DC96B987}"/>
              </a:ext>
            </a:extLst>
          </p:cNvPr>
          <p:cNvSpPr/>
          <p:nvPr/>
        </p:nvSpPr>
        <p:spPr>
          <a:xfrm>
            <a:off x="3462066" y="6179894"/>
            <a:ext cx="2642192" cy="322019"/>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3085" name="図 3084">
            <a:extLst>
              <a:ext uri="{FF2B5EF4-FFF2-40B4-BE49-F238E27FC236}">
                <a16:creationId xmlns:a16="http://schemas.microsoft.com/office/drawing/2014/main" id="{95E1504D-9C1A-84F2-34E5-3A30E6E100C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870" t="11041" r="18935" b="17561"/>
          <a:stretch/>
        </p:blipFill>
        <p:spPr bwMode="auto">
          <a:xfrm>
            <a:off x="769168" y="2444034"/>
            <a:ext cx="2267726" cy="2240552"/>
          </a:xfrm>
          <a:prstGeom prst="rect">
            <a:avLst/>
          </a:prstGeom>
          <a:solidFill>
            <a:schemeClr val="bg1"/>
          </a:solidFill>
          <a:ln>
            <a:noFill/>
          </a:ln>
        </p:spPr>
      </p:pic>
      <p:sp>
        <p:nvSpPr>
          <p:cNvPr id="3086" name="四角形吹き出し 135">
            <a:extLst>
              <a:ext uri="{FF2B5EF4-FFF2-40B4-BE49-F238E27FC236}">
                <a16:creationId xmlns:a16="http://schemas.microsoft.com/office/drawing/2014/main" id="{73616E0C-7C9A-EFA6-EA11-6557CFB368A7}"/>
              </a:ext>
            </a:extLst>
          </p:cNvPr>
          <p:cNvSpPr/>
          <p:nvPr/>
        </p:nvSpPr>
        <p:spPr>
          <a:xfrm>
            <a:off x="782552" y="3590030"/>
            <a:ext cx="430113" cy="247871"/>
          </a:xfrm>
          <a:prstGeom prst="wedgeRectCallout">
            <a:avLst>
              <a:gd name="adj1" fmla="val 63366"/>
              <a:gd name="adj2" fmla="val -127596"/>
            </a:avLst>
          </a:prstGeom>
          <a:solidFill>
            <a:srgbClr val="00B0F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7" name="テキスト ボックス 3086">
            <a:extLst>
              <a:ext uri="{FF2B5EF4-FFF2-40B4-BE49-F238E27FC236}">
                <a16:creationId xmlns:a16="http://schemas.microsoft.com/office/drawing/2014/main" id="{40B908B2-0924-2984-7851-DA128A3D8379}"/>
              </a:ext>
            </a:extLst>
          </p:cNvPr>
          <p:cNvSpPr txBox="1"/>
          <p:nvPr/>
        </p:nvSpPr>
        <p:spPr>
          <a:xfrm>
            <a:off x="767605" y="3613355"/>
            <a:ext cx="471873" cy="198772"/>
          </a:xfrm>
          <a:prstGeom prst="rect">
            <a:avLst/>
          </a:prstGeom>
          <a:noFill/>
        </p:spPr>
        <p:txBody>
          <a:bodyPr wrap="square" lIns="0" tIns="0" rIns="0" bIns="0" rtlCol="0">
            <a:spAutoFit/>
          </a:bodyPr>
          <a:lstStyle/>
          <a:p>
            <a:pPr algn="ctr"/>
            <a:r>
              <a:rPr lang="ja-JP" altLang="en-US" sz="646" dirty="0">
                <a:solidFill>
                  <a:schemeClr val="bg1"/>
                </a:solidFill>
                <a:latin typeface="Meiryo UI" panose="020B0604030504040204" pitchFamily="50" charset="-128"/>
                <a:ea typeface="Meiryo UI" panose="020B0604030504040204" pitchFamily="50" charset="-128"/>
              </a:rPr>
              <a:t>折尾</a:t>
            </a:r>
            <a:r>
              <a:rPr lang="en-US" altLang="ja-JP" sz="646" dirty="0">
                <a:solidFill>
                  <a:schemeClr val="bg1"/>
                </a:solidFill>
                <a:latin typeface="Meiryo UI" panose="020B0604030504040204" pitchFamily="50" charset="-128"/>
                <a:ea typeface="Meiryo UI" panose="020B0604030504040204" pitchFamily="50" charset="-128"/>
              </a:rPr>
              <a:t>4</a:t>
            </a:r>
            <a:r>
              <a:rPr lang="ja-JP" altLang="en-US" sz="646" dirty="0">
                <a:solidFill>
                  <a:schemeClr val="bg1"/>
                </a:solidFill>
                <a:latin typeface="Meiryo UI" panose="020B0604030504040204" pitchFamily="50" charset="-128"/>
                <a:ea typeface="Meiryo UI" panose="020B0604030504040204" pitchFamily="50" charset="-128"/>
              </a:rPr>
              <a:t>丁目</a:t>
            </a:r>
            <a:endParaRPr lang="en-US" altLang="ja-JP" sz="646" dirty="0">
              <a:solidFill>
                <a:schemeClr val="bg1"/>
              </a:solidFill>
              <a:latin typeface="Meiryo UI" panose="020B0604030504040204" pitchFamily="50" charset="-128"/>
              <a:ea typeface="Meiryo UI" panose="020B0604030504040204" pitchFamily="50" charset="-128"/>
            </a:endParaRPr>
          </a:p>
          <a:p>
            <a:pPr algn="ctr"/>
            <a:r>
              <a:rPr lang="ja-JP" altLang="en-US" sz="646" dirty="0">
                <a:solidFill>
                  <a:schemeClr val="bg1"/>
                </a:solidFill>
                <a:latin typeface="Meiryo UI" panose="020B0604030504040204" pitchFamily="50" charset="-128"/>
                <a:ea typeface="Meiryo UI" panose="020B0604030504040204" pitchFamily="50" charset="-128"/>
              </a:rPr>
              <a:t>（住宅地）</a:t>
            </a:r>
          </a:p>
        </p:txBody>
      </p:sp>
      <p:sp>
        <p:nvSpPr>
          <p:cNvPr id="3088" name="四角形吹き出し 193">
            <a:extLst>
              <a:ext uri="{FF2B5EF4-FFF2-40B4-BE49-F238E27FC236}">
                <a16:creationId xmlns:a16="http://schemas.microsoft.com/office/drawing/2014/main" id="{02D20614-A4BD-CFB6-5774-A9745D77D3C5}"/>
              </a:ext>
            </a:extLst>
          </p:cNvPr>
          <p:cNvSpPr/>
          <p:nvPr/>
        </p:nvSpPr>
        <p:spPr>
          <a:xfrm>
            <a:off x="2312106" y="2970393"/>
            <a:ext cx="502184" cy="246142"/>
          </a:xfrm>
          <a:prstGeom prst="wedgeRectCallout">
            <a:avLst>
              <a:gd name="adj1" fmla="val -71169"/>
              <a:gd name="adj2" fmla="val 98226"/>
            </a:avLst>
          </a:prstGeom>
          <a:solidFill>
            <a:schemeClr val="accent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89" name="テキスト ボックス 3088">
            <a:extLst>
              <a:ext uri="{FF2B5EF4-FFF2-40B4-BE49-F238E27FC236}">
                <a16:creationId xmlns:a16="http://schemas.microsoft.com/office/drawing/2014/main" id="{66B5D9A4-09C8-E6AB-FA79-0474DCCD2F35}"/>
              </a:ext>
            </a:extLst>
          </p:cNvPr>
          <p:cNvSpPr txBox="1"/>
          <p:nvPr/>
        </p:nvSpPr>
        <p:spPr>
          <a:xfrm>
            <a:off x="2301277" y="2997151"/>
            <a:ext cx="502184" cy="198772"/>
          </a:xfrm>
          <a:prstGeom prst="rect">
            <a:avLst/>
          </a:prstGeom>
          <a:noFill/>
        </p:spPr>
        <p:txBody>
          <a:bodyPr wrap="square" lIns="0" tIns="0" rIns="0" bIns="0" rtlCol="0">
            <a:spAutoFit/>
          </a:bodyPr>
          <a:lstStyle/>
          <a:p>
            <a:pPr algn="ctr"/>
            <a:r>
              <a:rPr lang="ja-JP" altLang="en-US" sz="646" dirty="0">
                <a:solidFill>
                  <a:schemeClr val="bg1"/>
                </a:solidFill>
                <a:latin typeface="Meiryo UI" panose="020B0604030504040204" pitchFamily="50" charset="-128"/>
                <a:ea typeface="Meiryo UI" panose="020B0604030504040204" pitchFamily="50" charset="-128"/>
              </a:rPr>
              <a:t>光明</a:t>
            </a:r>
            <a:r>
              <a:rPr lang="en-US" altLang="ja-JP" sz="646" dirty="0">
                <a:solidFill>
                  <a:schemeClr val="bg1"/>
                </a:solidFill>
                <a:latin typeface="Meiryo UI" panose="020B0604030504040204" pitchFamily="50" charset="-128"/>
                <a:ea typeface="Meiryo UI" panose="020B0604030504040204" pitchFamily="50" charset="-128"/>
              </a:rPr>
              <a:t>2</a:t>
            </a:r>
            <a:r>
              <a:rPr lang="ja-JP" altLang="en-US" sz="646" dirty="0">
                <a:solidFill>
                  <a:schemeClr val="bg1"/>
                </a:solidFill>
                <a:latin typeface="Meiryo UI" panose="020B0604030504040204" pitchFamily="50" charset="-128"/>
                <a:ea typeface="Meiryo UI" panose="020B0604030504040204" pitchFamily="50" charset="-128"/>
              </a:rPr>
              <a:t>丁目</a:t>
            </a:r>
            <a:endParaRPr lang="en-US" altLang="ja-JP" sz="646" dirty="0">
              <a:solidFill>
                <a:schemeClr val="bg1"/>
              </a:solidFill>
              <a:latin typeface="Meiryo UI" panose="020B0604030504040204" pitchFamily="50" charset="-128"/>
              <a:ea typeface="Meiryo UI" panose="020B0604030504040204" pitchFamily="50" charset="-128"/>
            </a:endParaRPr>
          </a:p>
          <a:p>
            <a:pPr algn="ctr"/>
            <a:r>
              <a:rPr lang="ja-JP" altLang="en-US" sz="646" dirty="0">
                <a:solidFill>
                  <a:schemeClr val="bg1"/>
                </a:solidFill>
                <a:latin typeface="Meiryo UI" panose="020B0604030504040204" pitchFamily="50" charset="-128"/>
                <a:ea typeface="Meiryo UI" panose="020B0604030504040204" pitchFamily="50" charset="-128"/>
              </a:rPr>
              <a:t>（商業地）</a:t>
            </a:r>
          </a:p>
        </p:txBody>
      </p:sp>
      <p:sp>
        <p:nvSpPr>
          <p:cNvPr id="3090" name="Text Box 467">
            <a:extLst>
              <a:ext uri="{FF2B5EF4-FFF2-40B4-BE49-F238E27FC236}">
                <a16:creationId xmlns:a16="http://schemas.microsoft.com/office/drawing/2014/main" id="{F4B5A02D-A029-9923-92D6-A9B575636D9E}"/>
              </a:ext>
            </a:extLst>
          </p:cNvPr>
          <p:cNvSpPr txBox="1">
            <a:spLocks noChangeArrowheads="1"/>
          </p:cNvSpPr>
          <p:nvPr/>
        </p:nvSpPr>
        <p:spPr bwMode="auto">
          <a:xfrm>
            <a:off x="789210" y="2454357"/>
            <a:ext cx="1395847" cy="147649"/>
          </a:xfrm>
          <a:prstGeom prst="rect">
            <a:avLst/>
          </a:prstGeom>
          <a:solidFill>
            <a:srgbClr xmlns:mc="http://schemas.openxmlformats.org/markup-compatibility/2006" xmlns:a14="http://schemas.microsoft.com/office/drawing/2010/main" val="FFFFFF" mc:Ignorable="a14" a14:legacySpreadsheetColorIndex="9"/>
          </a:solidFill>
          <a:ln w="3175">
            <a:solidFill>
              <a:srgbClr xmlns:mc="http://schemas.openxmlformats.org/markup-compatibility/2006" xmlns:a14="http://schemas.microsoft.com/office/drawing/2010/main" val="000000" mc:Ignorable="a14" a14:legacySpreadsheetColorIndex="64"/>
            </a:solidFill>
            <a:miter lim="800000"/>
            <a:headEnd/>
            <a:tailEnd/>
          </a:ln>
        </p:spPr>
        <p:txBody>
          <a:bodyPr wrap="square" lIns="16881" tIns="16881" rIns="16881" bIns="16881"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738" dirty="0">
                <a:latin typeface="Meiryo UI" panose="020B0604030504040204" pitchFamily="50" charset="-128"/>
                <a:ea typeface="Meiryo UI" panose="020B0604030504040204" pitchFamily="50" charset="-128"/>
              </a:rPr>
              <a:t>折尾地区 公示地価標準位置図</a:t>
            </a:r>
          </a:p>
        </p:txBody>
      </p:sp>
      <p:sp>
        <p:nvSpPr>
          <p:cNvPr id="14" name="テキスト ボックス 13">
            <a:extLst>
              <a:ext uri="{FF2B5EF4-FFF2-40B4-BE49-F238E27FC236}">
                <a16:creationId xmlns:a16="http://schemas.microsoft.com/office/drawing/2014/main" id="{6BD0F95D-BF57-DD60-4040-A6C63136DEF6}"/>
              </a:ext>
            </a:extLst>
          </p:cNvPr>
          <p:cNvSpPr txBox="1"/>
          <p:nvPr/>
        </p:nvSpPr>
        <p:spPr>
          <a:xfrm>
            <a:off x="6893188" y="766544"/>
            <a:ext cx="2542883" cy="248530"/>
          </a:xfrm>
          <a:prstGeom prst="rect">
            <a:avLst/>
          </a:prstGeom>
          <a:noFill/>
        </p:spPr>
        <p:txBody>
          <a:bodyPr wrap="square" rtlCol="0">
            <a:spAutoFit/>
          </a:bodyPr>
          <a:lstStyle/>
          <a:p>
            <a:pPr algn="r"/>
            <a:r>
              <a:rPr lang="en-US" altLang="ja-JP" sz="1015" b="1" dirty="0">
                <a:latin typeface="Meiryo UI" panose="020B0604030504040204" pitchFamily="50" charset="-128"/>
                <a:ea typeface="Meiryo UI" panose="020B0604030504040204" pitchFamily="50" charset="-128"/>
              </a:rPr>
              <a:t>【</a:t>
            </a:r>
            <a:r>
              <a:rPr lang="ja-JP" altLang="en-US" sz="1015" b="1" dirty="0">
                <a:latin typeface="Meiryo UI" panose="020B0604030504040204" pitchFamily="50" charset="-128"/>
                <a:ea typeface="Meiryo UI" panose="020B0604030504040204" pitchFamily="50" charset="-128"/>
              </a:rPr>
              <a:t>出典：北九州市</a:t>
            </a:r>
            <a:r>
              <a:rPr lang="en-US" altLang="ja-JP" sz="1015" b="1" dirty="0">
                <a:latin typeface="Meiryo UI" panose="020B0604030504040204" pitchFamily="50" charset="-128"/>
                <a:ea typeface="Meiryo UI" panose="020B0604030504040204" pitchFamily="50" charset="-128"/>
              </a:rPr>
              <a:t>HP</a:t>
            </a:r>
            <a:r>
              <a:rPr lang="ja-JP" altLang="en-US" sz="1015" b="1" dirty="0">
                <a:latin typeface="Meiryo UI" panose="020B0604030504040204" pitchFamily="50" charset="-128"/>
                <a:ea typeface="Meiryo UI" panose="020B0604030504040204" pitchFamily="50" charset="-128"/>
              </a:rPr>
              <a:t>及び提供資料より</a:t>
            </a:r>
            <a:r>
              <a:rPr lang="en-US" altLang="ja-JP" sz="1015" b="1" dirty="0">
                <a:latin typeface="Meiryo UI" panose="020B0604030504040204" pitchFamily="50" charset="-128"/>
                <a:ea typeface="Meiryo UI" panose="020B0604030504040204" pitchFamily="50" charset="-128"/>
              </a:rPr>
              <a:t>】</a:t>
            </a:r>
            <a:endParaRPr lang="ja-JP" altLang="en-US" sz="1015" b="1" dirty="0">
              <a:latin typeface="Meiryo UI" panose="020B0604030504040204" pitchFamily="50" charset="-128"/>
              <a:ea typeface="Meiryo UI" panose="020B0604030504040204" pitchFamily="50" charset="-128"/>
            </a:endParaRPr>
          </a:p>
        </p:txBody>
      </p:sp>
      <p:pic>
        <p:nvPicPr>
          <p:cNvPr id="20" name="図 19" descr="電車と建物&#10;&#10;中程度の精度で自動的に生成された説明">
            <a:extLst>
              <a:ext uri="{FF2B5EF4-FFF2-40B4-BE49-F238E27FC236}">
                <a16:creationId xmlns:a16="http://schemas.microsoft.com/office/drawing/2014/main" id="{F2D780C2-5F0B-6ABD-8EBD-83CAB981C3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9399" y="3577267"/>
            <a:ext cx="2638434" cy="1800170"/>
          </a:xfrm>
          <a:prstGeom prst="rect">
            <a:avLst/>
          </a:prstGeom>
        </p:spPr>
      </p:pic>
      <p:sp>
        <p:nvSpPr>
          <p:cNvPr id="3079" name="Text Box 467">
            <a:extLst>
              <a:ext uri="{FF2B5EF4-FFF2-40B4-BE49-F238E27FC236}">
                <a16:creationId xmlns:a16="http://schemas.microsoft.com/office/drawing/2014/main" id="{4DA61CEB-0C4A-E762-AABF-A846013B1D27}"/>
              </a:ext>
            </a:extLst>
          </p:cNvPr>
          <p:cNvSpPr txBox="1">
            <a:spLocks noChangeArrowheads="1"/>
          </p:cNvSpPr>
          <p:nvPr/>
        </p:nvSpPr>
        <p:spPr bwMode="auto">
          <a:xfrm>
            <a:off x="5582402" y="3605098"/>
            <a:ext cx="597310" cy="133478"/>
          </a:xfrm>
          <a:prstGeom prst="rect">
            <a:avLst/>
          </a:prstGeom>
          <a:solidFill>
            <a:srgbClr xmlns:mc="http://schemas.openxmlformats.org/markup-compatibility/2006" xmlns:a14="http://schemas.microsoft.com/office/drawing/2010/main" val="FFFFFF" mc:Ignorable="a14" a14:legacySpreadsheetColorIndex="9"/>
          </a:solidFill>
          <a:ln w="3175">
            <a:solidFill>
              <a:srgbClr xmlns:mc="http://schemas.openxmlformats.org/markup-compatibility/2006" xmlns:a14="http://schemas.microsoft.com/office/drawing/2010/main" val="000000" mc:Ignorable="a14" a14:legacySpreadsheetColorIndex="64"/>
            </a:solidFill>
            <a:miter lim="800000"/>
            <a:headEnd/>
            <a:tailEnd/>
          </a:ln>
        </p:spPr>
        <p:txBody>
          <a:bodyPr wrap="square" lIns="16881" tIns="16881" rIns="16881" bIns="16881" anchor="ctr"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ja-JP" altLang="en-US" sz="646" dirty="0">
                <a:solidFill>
                  <a:srgbClr val="000000"/>
                </a:solidFill>
                <a:latin typeface="Meiryo UI" panose="020B0604030504040204" pitchFamily="50" charset="-128"/>
                <a:ea typeface="Meiryo UI" panose="020B0604030504040204" pitchFamily="50" charset="-128"/>
              </a:rPr>
              <a:t>北側駅前広場</a:t>
            </a:r>
            <a:endParaRPr lang="ja-JP" altLang="en-US" sz="738" dirty="0">
              <a:latin typeface="Meiryo UI" panose="020B0604030504040204" pitchFamily="50" charset="-128"/>
              <a:ea typeface="Meiryo UI" panose="020B0604030504040204" pitchFamily="50" charset="-128"/>
            </a:endParaRPr>
          </a:p>
        </p:txBody>
      </p:sp>
      <p:sp>
        <p:nvSpPr>
          <p:cNvPr id="7" name="タイトル 3">
            <a:extLst>
              <a:ext uri="{FF2B5EF4-FFF2-40B4-BE49-F238E27FC236}">
                <a16:creationId xmlns:a16="http://schemas.microsoft.com/office/drawing/2014/main" id="{93661C6F-94C5-49CD-C09D-D267D320D523}"/>
              </a:ext>
            </a:extLst>
          </p:cNvPr>
          <p:cNvSpPr>
            <a:spLocks noGrp="1"/>
          </p:cNvSpPr>
          <p:nvPr>
            <p:ph type="title"/>
          </p:nvPr>
        </p:nvSpPr>
        <p:spPr>
          <a:xfrm>
            <a:off x="0" y="0"/>
            <a:ext cx="7617296" cy="476250"/>
          </a:xfrm>
        </p:spPr>
        <p:txBody>
          <a:bodyPr/>
          <a:lstStyle/>
          <a:p>
            <a:r>
              <a:rPr lang="zh-TW" altLang="en-US" dirty="0"/>
              <a:t>連続立体交差事業　事例１</a:t>
            </a:r>
            <a:endParaRPr kumimoji="1" lang="ja-JP" altLang="en-US" dirty="0"/>
          </a:p>
        </p:txBody>
      </p:sp>
      <p:sp>
        <p:nvSpPr>
          <p:cNvPr id="3099" name="スライド番号プレースホルダー 2">
            <a:extLst>
              <a:ext uri="{FF2B5EF4-FFF2-40B4-BE49-F238E27FC236}">
                <a16:creationId xmlns:a16="http://schemas.microsoft.com/office/drawing/2014/main" id="{FF3275F3-9218-F036-0B6A-52D938F6F098}"/>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6</a:t>
            </a:fld>
            <a:endParaRPr lang="en-US" altLang="ja-JP" sz="1200" dirty="0">
              <a:solidFill>
                <a:prstClr val="black"/>
              </a:solidFill>
            </a:endParaRPr>
          </a:p>
        </p:txBody>
      </p:sp>
    </p:spTree>
    <p:extLst>
      <p:ext uri="{BB962C8B-B14F-4D97-AF65-F5344CB8AC3E}">
        <p14:creationId xmlns:p14="http://schemas.microsoft.com/office/powerpoint/2010/main" val="42186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タイトル 3"/>
          <p:cNvSpPr>
            <a:spLocks noGrp="1"/>
          </p:cNvSpPr>
          <p:nvPr>
            <p:ph type="title"/>
          </p:nvPr>
        </p:nvSpPr>
        <p:spPr/>
        <p:txBody>
          <a:bodyPr/>
          <a:lstStyle/>
          <a:p>
            <a:r>
              <a:rPr lang="zh-TW" altLang="en-US" dirty="0"/>
              <a:t>連続立体交差事業　事例２</a:t>
            </a:r>
            <a:endParaRPr kumimoji="1" lang="ja-JP" altLang="en-US" dirty="0"/>
          </a:p>
        </p:txBody>
      </p:sp>
      <p:sp>
        <p:nvSpPr>
          <p:cNvPr id="1279" name="正方形/長方形 45"/>
          <p:cNvSpPr/>
          <p:nvPr/>
        </p:nvSpPr>
        <p:spPr>
          <a:xfrm>
            <a:off x="508389" y="3592977"/>
            <a:ext cx="9011514" cy="318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80" name="Rectangle 3"/>
          <p:cNvSpPr>
            <a:spLocks noChangeArrowheads="1"/>
          </p:cNvSpPr>
          <p:nvPr/>
        </p:nvSpPr>
        <p:spPr>
          <a:xfrm>
            <a:off x="381000" y="476672"/>
            <a:ext cx="9144000" cy="46166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r>
              <a:rPr kumimoji="1" lang="en-US" altLang="ja-JP"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JR</a:t>
            </a:r>
            <a:r>
              <a:rPr kumimoji="1" lang="ja-JP" altLang="en-US"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信越本線等（新潟駅付近）連続立体交差事業　</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977" y="4797368"/>
            <a:ext cx="3885288" cy="2016224"/>
          </a:xfrm>
          <a:prstGeom prst="rect">
            <a:avLst/>
          </a:prstGeom>
        </p:spPr>
      </p:pic>
      <p:sp>
        <p:nvSpPr>
          <p:cNvPr id="1281" name="テキスト ボックス 47"/>
          <p:cNvSpPr txBox="1"/>
          <p:nvPr/>
        </p:nvSpPr>
        <p:spPr>
          <a:xfrm>
            <a:off x="6234555" y="1171069"/>
            <a:ext cx="3460322" cy="1015663"/>
          </a:xfrm>
          <a:prstGeom prst="rect">
            <a:avLst/>
          </a:prstGeom>
          <a:solidFill>
            <a:srgbClr val="E7F9FF"/>
          </a:solidFill>
          <a:ln w="19050">
            <a:solidFill>
              <a:srgbClr val="00B0F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新幹線と在来線の同一ホームを供用</a:t>
            </a: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することにより、</a:t>
            </a:r>
            <a:endPar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乗り換え利便性を向上</a:t>
            </a:r>
            <a:endPar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1282" name="Picture 3"/>
          <p:cNvPicPr>
            <a:picLocks noChangeAspect="1" noChangeArrowheads="1"/>
          </p:cNvPicPr>
          <p:nvPr/>
        </p:nvPicPr>
        <p:blipFill>
          <a:blip r:embed="rId3"/>
          <a:stretch>
            <a:fillRect/>
          </a:stretch>
        </p:blipFill>
        <p:spPr>
          <a:xfrm>
            <a:off x="6759281" y="2499501"/>
            <a:ext cx="2377440" cy="1430869"/>
          </a:xfrm>
          <a:prstGeom prst="rect">
            <a:avLst/>
          </a:prstGeom>
          <a:noFill/>
          <a:ln>
            <a:solidFill>
              <a:srgbClr val="00B0F0"/>
            </a:solidFill>
          </a:ln>
          <a:effectLst/>
        </p:spPr>
      </p:pic>
      <p:cxnSp>
        <p:nvCxnSpPr>
          <p:cNvPr id="1283" name="直線コネクタ 49"/>
          <p:cNvCxnSpPr/>
          <p:nvPr/>
        </p:nvCxnSpPr>
        <p:spPr>
          <a:xfrm flipV="1">
            <a:off x="7915754" y="3670663"/>
            <a:ext cx="337" cy="350513"/>
          </a:xfrm>
          <a:prstGeom prst="line">
            <a:avLst/>
          </a:prstGeom>
          <a:ln>
            <a:solidFill>
              <a:srgbClr val="00B0F0"/>
            </a:solidFill>
            <a:tailEnd type="oval"/>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284" name="Picture 4" descr="\\172.24.43.181\share\08整備第3係\☆新しい共有フォルダ（H24.1.19～）\99　picture\20180420　新潟駅ホームＪＲ細川さんより\154A0444.JPG"/>
          <p:cNvPicPr>
            <a:picLocks noChangeAspect="1" noChangeArrowheads="1"/>
          </p:cNvPicPr>
          <p:nvPr/>
        </p:nvPicPr>
        <p:blipFill>
          <a:blip r:embed="rId4"/>
          <a:stretch>
            <a:fillRect/>
          </a:stretch>
        </p:blipFill>
        <p:spPr>
          <a:xfrm>
            <a:off x="5433578" y="4795628"/>
            <a:ext cx="4343958" cy="2008492"/>
          </a:xfrm>
          <a:prstGeom prst="rect">
            <a:avLst/>
          </a:prstGeom>
          <a:noFill/>
          <a:ln>
            <a:solidFill>
              <a:srgbClr val="00B0F0"/>
            </a:solidFill>
          </a:ln>
        </p:spPr>
      </p:pic>
      <p:sp>
        <p:nvSpPr>
          <p:cNvPr id="1285" name="テキスト ボックス 51"/>
          <p:cNvSpPr txBox="1"/>
          <p:nvPr/>
        </p:nvSpPr>
        <p:spPr>
          <a:xfrm>
            <a:off x="8553400" y="4768522"/>
            <a:ext cx="124906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H30.4</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供用</a:t>
            </a:r>
          </a:p>
        </p:txBody>
      </p:sp>
      <p:cxnSp>
        <p:nvCxnSpPr>
          <p:cNvPr id="1286" name="直線コネクタ 52"/>
          <p:cNvCxnSpPr/>
          <p:nvPr/>
        </p:nvCxnSpPr>
        <p:spPr>
          <a:xfrm flipV="1">
            <a:off x="5455281" y="5922280"/>
            <a:ext cx="3412958" cy="652272"/>
          </a:xfrm>
          <a:prstGeom prst="line">
            <a:avLst/>
          </a:prstGeom>
          <a:ln w="28575">
            <a:solidFill>
              <a:srgbClr val="00B0F0"/>
            </a:solidFill>
            <a:prstDash val="dash"/>
          </a:ln>
          <a:effectLst>
            <a:glow rad="88900">
              <a:schemeClr val="bg1"/>
            </a:glow>
          </a:effectLst>
        </p:spPr>
        <p:style>
          <a:lnRef idx="1">
            <a:schemeClr val="accent1"/>
          </a:lnRef>
          <a:fillRef idx="0">
            <a:schemeClr val="accent1"/>
          </a:fillRef>
          <a:effectRef idx="0">
            <a:schemeClr val="accent1"/>
          </a:effectRef>
          <a:fontRef idx="minor">
            <a:schemeClr val="tx1"/>
          </a:fontRef>
        </p:style>
      </p:cxnSp>
      <p:sp>
        <p:nvSpPr>
          <p:cNvPr id="1287" name="テキスト ボックス 53"/>
          <p:cNvSpPr txBox="1"/>
          <p:nvPr/>
        </p:nvSpPr>
        <p:spPr>
          <a:xfrm>
            <a:off x="6346600" y="6395912"/>
            <a:ext cx="8771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新幹線</a:t>
            </a:r>
          </a:p>
        </p:txBody>
      </p:sp>
      <p:sp>
        <p:nvSpPr>
          <p:cNvPr id="1288" name="テキスト ボックス 54"/>
          <p:cNvSpPr txBox="1"/>
          <p:nvPr/>
        </p:nvSpPr>
        <p:spPr>
          <a:xfrm>
            <a:off x="5585392" y="6048447"/>
            <a:ext cx="8771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在来線</a:t>
            </a:r>
          </a:p>
        </p:txBody>
      </p:sp>
      <p:cxnSp>
        <p:nvCxnSpPr>
          <p:cNvPr id="1289" name="直線コネクタ 55"/>
          <p:cNvCxnSpPr/>
          <p:nvPr/>
        </p:nvCxnSpPr>
        <p:spPr>
          <a:xfrm>
            <a:off x="5522020" y="6395912"/>
            <a:ext cx="1785963" cy="0"/>
          </a:xfrm>
          <a:prstGeom prst="line">
            <a:avLst/>
          </a:prstGeom>
          <a:ln w="28575">
            <a:solidFill>
              <a:srgbClr val="00B0F0"/>
            </a:solidFill>
            <a:headEnd type="triangle" w="lg" len="lg"/>
            <a:tailEnd type="triangle"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290" name="テキスト ボックス 56"/>
          <p:cNvSpPr txBox="1"/>
          <p:nvPr/>
        </p:nvSpPr>
        <p:spPr>
          <a:xfrm>
            <a:off x="5915299" y="5145027"/>
            <a:ext cx="64633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65100">
                    <a:schemeClr val="bg1"/>
                  </a:glow>
                </a:effectLst>
                <a:uLnTx/>
                <a:uFillTx/>
                <a:latin typeface="Meiryo UI" panose="020B0604030504040204" pitchFamily="50" charset="-128"/>
                <a:ea typeface="Meiryo UI" panose="020B0604030504040204" pitchFamily="50" charset="-128"/>
              </a:rPr>
              <a:t>５番線</a:t>
            </a:r>
            <a:endParaRPr kumimoji="1" lang="en-US" altLang="ja-JP" sz="1200" b="0" i="0" u="none" strike="noStrike" kern="1200" cap="none" spc="0" normalizeH="0" baseline="0" noProof="0" dirty="0">
              <a:ln>
                <a:noFill/>
              </a:ln>
              <a:solidFill>
                <a:srgbClr val="000000"/>
              </a:solidFill>
              <a:effectLst>
                <a:glow rad="165100">
                  <a:schemeClr val="bg1"/>
                </a:glow>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200" dirty="0">
                <a:solidFill>
                  <a:srgbClr val="000000"/>
                </a:solidFill>
                <a:effectLst>
                  <a:glow rad="127000">
                    <a:schemeClr val="bg1"/>
                  </a:glow>
                </a:effectLst>
                <a:latin typeface="Meiryo UI" panose="020B0604030504040204" pitchFamily="50" charset="-128"/>
                <a:ea typeface="Meiryo UI" panose="020B0604030504040204" pitchFamily="50" charset="-128"/>
              </a:rPr>
              <a:t>▼</a:t>
            </a:r>
            <a:endParaRPr kumimoji="1" lang="ja-JP" altLang="en-US" sz="1200" b="0" i="0" u="none" strike="noStrike" kern="1200" cap="none" spc="0" normalizeH="0" baseline="0" noProof="0" dirty="0">
              <a:ln>
                <a:noFill/>
              </a:ln>
              <a:solidFill>
                <a:srgbClr val="000000"/>
              </a:solidFill>
              <a:effectLst>
                <a:glow rad="127000">
                  <a:schemeClr val="bg1"/>
                </a:glow>
              </a:effectLst>
              <a:uLnTx/>
              <a:uFillTx/>
              <a:latin typeface="Meiryo UI" panose="020B0604030504040204" pitchFamily="50" charset="-128"/>
              <a:ea typeface="Meiryo UI" panose="020B0604030504040204" pitchFamily="50" charset="-128"/>
            </a:endParaRPr>
          </a:p>
        </p:txBody>
      </p:sp>
      <p:sp>
        <p:nvSpPr>
          <p:cNvPr id="1291" name="テキスト ボックス 57"/>
          <p:cNvSpPr txBox="1"/>
          <p:nvPr/>
        </p:nvSpPr>
        <p:spPr>
          <a:xfrm>
            <a:off x="8837952" y="5136212"/>
            <a:ext cx="800219" cy="461665"/>
          </a:xfrm>
          <a:prstGeom prst="rect">
            <a:avLst/>
          </a:prstGeom>
          <a:noFill/>
        </p:spPr>
        <p:txBody>
          <a:bodyPr wrap="none" rtlCol="0">
            <a:spAutoFit/>
          </a:bodyPr>
          <a:lstStyle>
            <a:defPPr>
              <a:defRPr lang="ja-JP"/>
            </a:defPPr>
            <a:lvl1pPr marL="0" marR="0" lvl="0" indent="0" algn="ctr" defTabSz="914400" eaLnBrk="1" latinLnBrk="0" hangingPunct="1">
              <a:lnSpc>
                <a:spcPct val="100000"/>
              </a:lnSpc>
              <a:buClrTx/>
              <a:buSzTx/>
              <a:buFontTx/>
              <a:buNone/>
              <a:tabLst/>
              <a:defRPr sz="1200" b="0" i="0" u="none" strike="noStrike" cap="none" spc="0" normalizeH="0" baseline="0">
                <a:ln>
                  <a:noFill/>
                </a:ln>
                <a:solidFill>
                  <a:srgbClr val="000000"/>
                </a:solidFill>
                <a:effectLst>
                  <a:glow rad="127000">
                    <a:schemeClr val="bg1"/>
                  </a:glow>
                </a:effectLst>
                <a:uLnTx/>
                <a:uFillTx/>
                <a:latin typeface="Meiryo UI" panose="020B0604030504040204" pitchFamily="50" charset="-128"/>
                <a:ea typeface="Meiryo UI" panose="020B0604030504040204" pitchFamily="50" charset="-128"/>
              </a:defRPr>
            </a:lvl1pPr>
          </a:lstStyle>
          <a:p>
            <a:r>
              <a:rPr lang="ja-JP" altLang="en-US" dirty="0">
                <a:effectLst>
                  <a:glow rad="165100">
                    <a:schemeClr val="bg1"/>
                  </a:glow>
                </a:effectLst>
              </a:rPr>
              <a:t>１１番線</a:t>
            </a:r>
            <a:endParaRPr lang="en-US" altLang="ja-JP" dirty="0">
              <a:effectLst>
                <a:glow rad="165100">
                  <a:schemeClr val="bg1"/>
                </a:glow>
              </a:effectLst>
            </a:endParaRPr>
          </a:p>
          <a:p>
            <a:r>
              <a:rPr lang="ja-JP" altLang="en-US" dirty="0"/>
              <a:t>▼</a:t>
            </a:r>
          </a:p>
        </p:txBody>
      </p:sp>
      <p:grpSp>
        <p:nvGrpSpPr>
          <p:cNvPr id="1292" name="グループ化 58"/>
          <p:cNvGrpSpPr/>
          <p:nvPr/>
        </p:nvGrpSpPr>
        <p:grpSpPr>
          <a:xfrm>
            <a:off x="696012" y="2410959"/>
            <a:ext cx="5698638" cy="2265093"/>
            <a:chOff x="1593085" y="971941"/>
            <a:chExt cx="6075259" cy="2519590"/>
          </a:xfrm>
        </p:grpSpPr>
        <p:pic>
          <p:nvPicPr>
            <p:cNvPr id="1293" name="Picture 9" descr="\\jre\fs\上信所\上信所各課室共有フォルダ\42D01_担当課（新潟連立）\●予算管理\10 事業費見直し\20150129一件一葉補足説明（本社）\常務会資料素材・補足\断面図\パワーポイント用0318.eps"/>
            <p:cNvPicPr preferRelativeResize="0">
              <a:picLocks noChangeAspect="1" noChangeArrowheads="1"/>
            </p:cNvPicPr>
            <p:nvPr/>
          </p:nvPicPr>
          <p:blipFill rotWithShape="1">
            <a:blip r:embed="rId5" cstate="print">
              <a:extLst>
                <a:ext uri="{28A0092B-C50C-407E-A947-70E740481C1C}">
                  <a14:useLocalDpi xmlns:a14="http://schemas.microsoft.com/office/drawing/2010/main"/>
                </a:ext>
              </a:extLst>
            </a:blip>
            <a:srcRect l="9250" t="58856" r="35422" b="14993"/>
            <a:stretch/>
          </p:blipFill>
          <p:spPr>
            <a:xfrm>
              <a:off x="1593085" y="1457155"/>
              <a:ext cx="6075259" cy="2030049"/>
            </a:xfrm>
            <a:prstGeom prst="rect">
              <a:avLst/>
            </a:prstGeom>
            <a:noFill/>
          </p:spPr>
        </p:pic>
        <p:sp>
          <p:nvSpPr>
            <p:cNvPr id="1294" name="正方形/長方形 60"/>
            <p:cNvSpPr/>
            <p:nvPr/>
          </p:nvSpPr>
          <p:spPr>
            <a:xfrm>
              <a:off x="1869976" y="2879635"/>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5" name="正方形/長方形 61"/>
            <p:cNvSpPr/>
            <p:nvPr/>
          </p:nvSpPr>
          <p:spPr>
            <a:xfrm>
              <a:off x="2098309" y="2881524"/>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6" name="正方形/長方形 62"/>
            <p:cNvSpPr/>
            <p:nvPr/>
          </p:nvSpPr>
          <p:spPr>
            <a:xfrm>
              <a:off x="2795937" y="2893147"/>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7" name="正方形/長方形 63"/>
            <p:cNvSpPr/>
            <p:nvPr/>
          </p:nvSpPr>
          <p:spPr>
            <a:xfrm>
              <a:off x="3016112" y="2893184"/>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8" name="正方形/長方形 64"/>
            <p:cNvSpPr/>
            <p:nvPr/>
          </p:nvSpPr>
          <p:spPr>
            <a:xfrm>
              <a:off x="3704244" y="2894926"/>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9" name="正方形/長方形 65"/>
            <p:cNvSpPr/>
            <p:nvPr/>
          </p:nvSpPr>
          <p:spPr>
            <a:xfrm>
              <a:off x="3920132" y="2894926"/>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0" name="正方形/長方形 66"/>
            <p:cNvSpPr/>
            <p:nvPr/>
          </p:nvSpPr>
          <p:spPr>
            <a:xfrm>
              <a:off x="4563458" y="2909891"/>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1" name="正方形/長方形 67"/>
            <p:cNvSpPr/>
            <p:nvPr/>
          </p:nvSpPr>
          <p:spPr>
            <a:xfrm>
              <a:off x="5181694" y="2021740"/>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2" name="正方形/長方形 68"/>
            <p:cNvSpPr/>
            <p:nvPr/>
          </p:nvSpPr>
          <p:spPr>
            <a:xfrm>
              <a:off x="5951458" y="2019126"/>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3" name="正方形/長方形 69"/>
            <p:cNvSpPr/>
            <p:nvPr/>
          </p:nvSpPr>
          <p:spPr>
            <a:xfrm>
              <a:off x="6208291" y="2025228"/>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4" name="正方形/長方形 70"/>
            <p:cNvSpPr/>
            <p:nvPr/>
          </p:nvSpPr>
          <p:spPr>
            <a:xfrm>
              <a:off x="6970308" y="2024910"/>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5" name="正方形/長方形 71"/>
            <p:cNvSpPr/>
            <p:nvPr/>
          </p:nvSpPr>
          <p:spPr>
            <a:xfrm>
              <a:off x="1593085" y="3155963"/>
              <a:ext cx="5904583" cy="335568"/>
            </a:xfrm>
            <a:prstGeom prst="rect">
              <a:avLst/>
            </a:prstGeom>
            <a:gradFill flip="none" rotWithShape="1">
              <a:gsLst>
                <a:gs pos="0">
                  <a:schemeClr val="accent6">
                    <a:lumMod val="50000"/>
                    <a:alpha val="50000"/>
                  </a:schemeClr>
                </a:gs>
                <a:gs pos="100000">
                  <a:schemeClr val="accent6">
                    <a:lumMod val="40000"/>
                    <a:lumOff val="60000"/>
                    <a:alpha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6" name="フリーフォーム 72"/>
            <p:cNvSpPr/>
            <p:nvPr/>
          </p:nvSpPr>
          <p:spPr>
            <a:xfrm>
              <a:off x="4386802" y="1953604"/>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7" name="フリーフォーム 73"/>
            <p:cNvSpPr/>
            <p:nvPr/>
          </p:nvSpPr>
          <p:spPr>
            <a:xfrm>
              <a:off x="4160160" y="1955347"/>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8" name="フリーフォーム 74"/>
            <p:cNvSpPr/>
            <p:nvPr/>
          </p:nvSpPr>
          <p:spPr>
            <a:xfrm>
              <a:off x="3536026" y="1955346"/>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9" name="フリーフォーム 75"/>
            <p:cNvSpPr/>
            <p:nvPr/>
          </p:nvSpPr>
          <p:spPr>
            <a:xfrm>
              <a:off x="3309384" y="1957090"/>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10" name="フリーフォーム 76"/>
            <p:cNvSpPr/>
            <p:nvPr/>
          </p:nvSpPr>
          <p:spPr>
            <a:xfrm>
              <a:off x="2686993" y="1955857"/>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11" name="フリーフォーム 77"/>
            <p:cNvSpPr/>
            <p:nvPr/>
          </p:nvSpPr>
          <p:spPr>
            <a:xfrm>
              <a:off x="2954240" y="2796860"/>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2" name="フリーフォーム 78"/>
            <p:cNvSpPr/>
            <p:nvPr/>
          </p:nvSpPr>
          <p:spPr>
            <a:xfrm>
              <a:off x="2731086" y="2796860"/>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3" name="フリーフォーム 79"/>
            <p:cNvSpPr/>
            <p:nvPr/>
          </p:nvSpPr>
          <p:spPr>
            <a:xfrm>
              <a:off x="2035471" y="2798604"/>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4" name="フリーフォーム 80"/>
            <p:cNvSpPr/>
            <p:nvPr/>
          </p:nvSpPr>
          <p:spPr>
            <a:xfrm>
              <a:off x="1812316" y="2798604"/>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5" name="テキスト ボックス 81"/>
            <p:cNvSpPr txBox="1"/>
            <p:nvPr/>
          </p:nvSpPr>
          <p:spPr>
            <a:xfrm>
              <a:off x="2714738"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1</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6" name="テキスト ボックス 82"/>
            <p:cNvSpPr txBox="1"/>
            <p:nvPr/>
          </p:nvSpPr>
          <p:spPr>
            <a:xfrm>
              <a:off x="3342883"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2</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7" name="テキスト ボックス 83"/>
            <p:cNvSpPr txBox="1"/>
            <p:nvPr/>
          </p:nvSpPr>
          <p:spPr>
            <a:xfrm>
              <a:off x="3563581"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3</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8" name="テキスト ボックス 84"/>
            <p:cNvSpPr txBox="1"/>
            <p:nvPr/>
          </p:nvSpPr>
          <p:spPr>
            <a:xfrm>
              <a:off x="4189388"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4</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9" name="テキスト ボックス 85"/>
            <p:cNvSpPr txBox="1"/>
            <p:nvPr/>
          </p:nvSpPr>
          <p:spPr>
            <a:xfrm>
              <a:off x="4415172"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5</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20" name="テキスト ボックス 86"/>
            <p:cNvSpPr txBox="1"/>
            <p:nvPr/>
          </p:nvSpPr>
          <p:spPr>
            <a:xfrm>
              <a:off x="5125607" y="2027848"/>
              <a:ext cx="160297" cy="188081"/>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11</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1" name="テキスト ボックス 87"/>
            <p:cNvSpPr txBox="1"/>
            <p:nvPr/>
          </p:nvSpPr>
          <p:spPr>
            <a:xfrm>
              <a:off x="5873923" y="2029555"/>
              <a:ext cx="169919" cy="184666"/>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12</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2" name="テキスト ボックス 88"/>
            <p:cNvSpPr txBox="1"/>
            <p:nvPr/>
          </p:nvSpPr>
          <p:spPr>
            <a:xfrm>
              <a:off x="6144592" y="2029555"/>
              <a:ext cx="169919" cy="184666"/>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13</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3" name="テキスト ボックス 89"/>
            <p:cNvSpPr txBox="1"/>
            <p:nvPr/>
          </p:nvSpPr>
          <p:spPr>
            <a:xfrm>
              <a:off x="6900572" y="2029555"/>
              <a:ext cx="169919" cy="184666"/>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14</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4" name="テキスト ボックス 90"/>
            <p:cNvSpPr txBox="1"/>
            <p:nvPr/>
          </p:nvSpPr>
          <p:spPr>
            <a:xfrm>
              <a:off x="1823595"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5" name="テキスト ボックス 91"/>
            <p:cNvSpPr txBox="1"/>
            <p:nvPr/>
          </p:nvSpPr>
          <p:spPr>
            <a:xfrm>
              <a:off x="2050075"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2</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6" name="テキスト ボックス 92"/>
            <p:cNvSpPr txBox="1"/>
            <p:nvPr/>
          </p:nvSpPr>
          <p:spPr>
            <a:xfrm>
              <a:off x="2746122"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3</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7" name="テキスト ボックス 93"/>
            <p:cNvSpPr txBox="1"/>
            <p:nvPr/>
          </p:nvSpPr>
          <p:spPr>
            <a:xfrm>
              <a:off x="2967218"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4</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8" name="Text Box 546"/>
            <p:cNvSpPr txBox="1">
              <a:spLocks noChangeArrowheads="1"/>
            </p:cNvSpPr>
            <p:nvPr/>
          </p:nvSpPr>
          <p:spPr>
            <a:xfrm>
              <a:off x="2754279" y="1021084"/>
              <a:ext cx="1040748" cy="239650"/>
            </a:xfrm>
            <a:prstGeom prst="rect">
              <a:avLst/>
            </a:prstGeom>
            <a:noFill/>
            <a:ln>
              <a:noFill/>
            </a:ln>
            <a:effectLst/>
          </p:spPr>
          <p:txBody>
            <a:bodyPr wrap="none" lIns="0" tIns="0" rIns="0" bIns="0">
              <a:spAutoFit/>
            </a:bodyPr>
            <a:lstStyle>
              <a:lvl1pPr defTabSz="1398588" eaLnBrk="0" hangingPunct="0">
                <a:defRPr kumimoji="1" sz="2800">
                  <a:solidFill>
                    <a:schemeClr val="tx1"/>
                  </a:solidFill>
                  <a:latin typeface="Arial" charset="0"/>
                  <a:ea typeface="ＭＳ Ｐゴシック" charset="-128"/>
                </a:defRPr>
              </a:lvl1pPr>
              <a:lvl2pPr marL="742950" indent="-285750" defTabSz="1398588" eaLnBrk="0" hangingPunct="0">
                <a:defRPr kumimoji="1" sz="2800">
                  <a:solidFill>
                    <a:schemeClr val="tx1"/>
                  </a:solidFill>
                  <a:latin typeface="Arial" charset="0"/>
                  <a:ea typeface="ＭＳ Ｐゴシック" charset="-128"/>
                </a:defRPr>
              </a:lvl2pPr>
              <a:lvl3pPr marL="1143000" indent="-228600" defTabSz="1398588" eaLnBrk="0" hangingPunct="0">
                <a:defRPr kumimoji="1" sz="2800">
                  <a:solidFill>
                    <a:schemeClr val="tx1"/>
                  </a:solidFill>
                  <a:latin typeface="Arial" charset="0"/>
                  <a:ea typeface="ＭＳ Ｐゴシック" charset="-128"/>
                </a:defRPr>
              </a:lvl3pPr>
              <a:lvl4pPr marL="1600200" indent="-228600" defTabSz="1398588" eaLnBrk="0" hangingPunct="0">
                <a:defRPr kumimoji="1" sz="2800">
                  <a:solidFill>
                    <a:schemeClr val="tx1"/>
                  </a:solidFill>
                  <a:latin typeface="Arial" charset="0"/>
                  <a:ea typeface="ＭＳ Ｐゴシック" charset="-128"/>
                </a:defRPr>
              </a:lvl4pPr>
              <a:lvl5pPr marL="2057400" indent="-228600" defTabSz="1398588" eaLnBrk="0" hangingPunct="0">
                <a:defRPr kumimoji="1" sz="2800">
                  <a:solidFill>
                    <a:schemeClr val="tx1"/>
                  </a:solidFill>
                  <a:latin typeface="Arial" charset="0"/>
                  <a:ea typeface="ＭＳ Ｐゴシック" charset="-128"/>
                </a:defRPr>
              </a:lvl5pPr>
              <a:lvl6pPr marL="2514600" indent="-228600" defTabSz="1398588" eaLnBrk="0" fontAlgn="base" hangingPunct="0">
                <a:spcBef>
                  <a:spcPct val="0"/>
                </a:spcBef>
                <a:spcAft>
                  <a:spcPct val="0"/>
                </a:spcAft>
                <a:defRPr kumimoji="1" sz="2800">
                  <a:solidFill>
                    <a:schemeClr val="tx1"/>
                  </a:solidFill>
                  <a:latin typeface="Arial" charset="0"/>
                  <a:ea typeface="ＭＳ Ｐゴシック" charset="-128"/>
                </a:defRPr>
              </a:lvl6pPr>
              <a:lvl7pPr marL="2971800" indent="-228600" defTabSz="1398588" eaLnBrk="0" fontAlgn="base" hangingPunct="0">
                <a:spcBef>
                  <a:spcPct val="0"/>
                </a:spcBef>
                <a:spcAft>
                  <a:spcPct val="0"/>
                </a:spcAft>
                <a:defRPr kumimoji="1" sz="2800">
                  <a:solidFill>
                    <a:schemeClr val="tx1"/>
                  </a:solidFill>
                  <a:latin typeface="Arial" charset="0"/>
                  <a:ea typeface="ＭＳ Ｐゴシック" charset="-128"/>
                </a:defRPr>
              </a:lvl7pPr>
              <a:lvl8pPr marL="3429000" indent="-228600" defTabSz="1398588" eaLnBrk="0" fontAlgn="base" hangingPunct="0">
                <a:spcBef>
                  <a:spcPct val="0"/>
                </a:spcBef>
                <a:spcAft>
                  <a:spcPct val="0"/>
                </a:spcAft>
                <a:defRPr kumimoji="1" sz="2800">
                  <a:solidFill>
                    <a:schemeClr val="tx1"/>
                  </a:solidFill>
                  <a:latin typeface="Arial" charset="0"/>
                  <a:ea typeface="ＭＳ Ｐゴシック" charset="-128"/>
                </a:defRPr>
              </a:lvl8pPr>
              <a:lvl9pPr marL="3886200" indent="-228600" defTabSz="1398588" eaLnBrk="0" fontAlgn="base" hangingPunct="0">
                <a:spcBef>
                  <a:spcPct val="0"/>
                </a:spcBef>
                <a:spcAft>
                  <a:spcPct val="0"/>
                </a:spcAft>
                <a:defRPr kumimoji="1" sz="2800">
                  <a:solidFill>
                    <a:schemeClr val="tx1"/>
                  </a:solidFill>
                  <a:latin typeface="Arial" charset="0"/>
                  <a:ea typeface="ＭＳ Ｐゴシック"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cs typeface="Meiryo UI" panose="020B0604030504040204" pitchFamily="50" charset="-128"/>
                </a:rPr>
                <a:t>在来線ホーム</a:t>
              </a:r>
            </a:p>
          </p:txBody>
        </p:sp>
        <p:sp>
          <p:nvSpPr>
            <p:cNvPr id="1329" name="Text Box 547"/>
            <p:cNvSpPr txBox="1">
              <a:spLocks noChangeArrowheads="1"/>
            </p:cNvSpPr>
            <p:nvPr/>
          </p:nvSpPr>
          <p:spPr>
            <a:xfrm>
              <a:off x="5996070" y="1016895"/>
              <a:ext cx="1040748" cy="239650"/>
            </a:xfrm>
            <a:prstGeom prst="rect">
              <a:avLst/>
            </a:prstGeom>
            <a:noFill/>
            <a:ln>
              <a:noFill/>
            </a:ln>
            <a:effectLst/>
          </p:spPr>
          <p:txBody>
            <a:bodyPr wrap="none" lIns="0" tIns="0" rIns="0" bIns="0">
              <a:spAutoFit/>
            </a:bodyPr>
            <a:lstStyle>
              <a:lvl1pPr defTabSz="1398588" eaLnBrk="0" hangingPunct="0">
                <a:defRPr kumimoji="1" sz="2800">
                  <a:solidFill>
                    <a:schemeClr val="tx1"/>
                  </a:solidFill>
                  <a:latin typeface="Arial" charset="0"/>
                  <a:ea typeface="ＭＳ Ｐゴシック" charset="-128"/>
                </a:defRPr>
              </a:lvl1pPr>
              <a:lvl2pPr marL="742950" indent="-285750" defTabSz="1398588" eaLnBrk="0" hangingPunct="0">
                <a:defRPr kumimoji="1" sz="2800">
                  <a:solidFill>
                    <a:schemeClr val="tx1"/>
                  </a:solidFill>
                  <a:latin typeface="Arial" charset="0"/>
                  <a:ea typeface="ＭＳ Ｐゴシック" charset="-128"/>
                </a:defRPr>
              </a:lvl2pPr>
              <a:lvl3pPr marL="1143000" indent="-228600" defTabSz="1398588" eaLnBrk="0" hangingPunct="0">
                <a:defRPr kumimoji="1" sz="2800">
                  <a:solidFill>
                    <a:schemeClr val="tx1"/>
                  </a:solidFill>
                  <a:latin typeface="Arial" charset="0"/>
                  <a:ea typeface="ＭＳ Ｐゴシック" charset="-128"/>
                </a:defRPr>
              </a:lvl3pPr>
              <a:lvl4pPr marL="1600200" indent="-228600" defTabSz="1398588" eaLnBrk="0" hangingPunct="0">
                <a:defRPr kumimoji="1" sz="2800">
                  <a:solidFill>
                    <a:schemeClr val="tx1"/>
                  </a:solidFill>
                  <a:latin typeface="Arial" charset="0"/>
                  <a:ea typeface="ＭＳ Ｐゴシック" charset="-128"/>
                </a:defRPr>
              </a:lvl4pPr>
              <a:lvl5pPr marL="2057400" indent="-228600" defTabSz="1398588" eaLnBrk="0" hangingPunct="0">
                <a:defRPr kumimoji="1" sz="2800">
                  <a:solidFill>
                    <a:schemeClr val="tx1"/>
                  </a:solidFill>
                  <a:latin typeface="Arial" charset="0"/>
                  <a:ea typeface="ＭＳ Ｐゴシック" charset="-128"/>
                </a:defRPr>
              </a:lvl5pPr>
              <a:lvl6pPr marL="2514600" indent="-228600" defTabSz="1398588" eaLnBrk="0" fontAlgn="base" hangingPunct="0">
                <a:spcBef>
                  <a:spcPct val="0"/>
                </a:spcBef>
                <a:spcAft>
                  <a:spcPct val="0"/>
                </a:spcAft>
                <a:defRPr kumimoji="1" sz="2800">
                  <a:solidFill>
                    <a:schemeClr val="tx1"/>
                  </a:solidFill>
                  <a:latin typeface="Arial" charset="0"/>
                  <a:ea typeface="ＭＳ Ｐゴシック" charset="-128"/>
                </a:defRPr>
              </a:lvl6pPr>
              <a:lvl7pPr marL="2971800" indent="-228600" defTabSz="1398588" eaLnBrk="0" fontAlgn="base" hangingPunct="0">
                <a:spcBef>
                  <a:spcPct val="0"/>
                </a:spcBef>
                <a:spcAft>
                  <a:spcPct val="0"/>
                </a:spcAft>
                <a:defRPr kumimoji="1" sz="2800">
                  <a:solidFill>
                    <a:schemeClr val="tx1"/>
                  </a:solidFill>
                  <a:latin typeface="Arial" charset="0"/>
                  <a:ea typeface="ＭＳ Ｐゴシック" charset="-128"/>
                </a:defRPr>
              </a:lvl7pPr>
              <a:lvl8pPr marL="3429000" indent="-228600" defTabSz="1398588" eaLnBrk="0" fontAlgn="base" hangingPunct="0">
                <a:spcBef>
                  <a:spcPct val="0"/>
                </a:spcBef>
                <a:spcAft>
                  <a:spcPct val="0"/>
                </a:spcAft>
                <a:defRPr kumimoji="1" sz="2800">
                  <a:solidFill>
                    <a:schemeClr val="tx1"/>
                  </a:solidFill>
                  <a:latin typeface="Arial" charset="0"/>
                  <a:ea typeface="ＭＳ Ｐゴシック" charset="-128"/>
                </a:defRPr>
              </a:lvl8pPr>
              <a:lvl9pPr marL="3886200" indent="-228600" defTabSz="1398588" eaLnBrk="0" fontAlgn="base" hangingPunct="0">
                <a:spcBef>
                  <a:spcPct val="0"/>
                </a:spcBef>
                <a:spcAft>
                  <a:spcPct val="0"/>
                </a:spcAft>
                <a:defRPr kumimoji="1" sz="2800">
                  <a:solidFill>
                    <a:schemeClr val="tx1"/>
                  </a:solidFill>
                  <a:latin typeface="Arial" charset="0"/>
                  <a:ea typeface="ＭＳ Ｐゴシック"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新幹線ホーム</a:t>
              </a:r>
            </a:p>
          </p:txBody>
        </p:sp>
        <p:sp>
          <p:nvSpPr>
            <p:cNvPr id="1330" name="フリーフォーム 96"/>
            <p:cNvSpPr/>
            <p:nvPr/>
          </p:nvSpPr>
          <p:spPr>
            <a:xfrm>
              <a:off x="3632997" y="2803913"/>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1" name="テキスト ボックス 97"/>
            <p:cNvSpPr txBox="1"/>
            <p:nvPr/>
          </p:nvSpPr>
          <p:spPr>
            <a:xfrm>
              <a:off x="3649373" y="2866790"/>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5</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32" name="フリーフォーム 98"/>
            <p:cNvSpPr/>
            <p:nvPr/>
          </p:nvSpPr>
          <p:spPr>
            <a:xfrm>
              <a:off x="3860905" y="2810966"/>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3" name="テキスト ボックス 99"/>
            <p:cNvSpPr txBox="1"/>
            <p:nvPr/>
          </p:nvSpPr>
          <p:spPr>
            <a:xfrm>
              <a:off x="3880680" y="2873843"/>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6</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34" name="フリーフォーム 100"/>
            <p:cNvSpPr/>
            <p:nvPr/>
          </p:nvSpPr>
          <p:spPr>
            <a:xfrm>
              <a:off x="4493148" y="2803913"/>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5" name="テキスト ボックス 101"/>
            <p:cNvSpPr txBox="1"/>
            <p:nvPr/>
          </p:nvSpPr>
          <p:spPr>
            <a:xfrm>
              <a:off x="4519721" y="2866790"/>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7</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36" name="円/楕円 60"/>
            <p:cNvSpPr/>
            <p:nvPr/>
          </p:nvSpPr>
          <p:spPr>
            <a:xfrm>
              <a:off x="4652406" y="1743249"/>
              <a:ext cx="757103" cy="739864"/>
            </a:xfrm>
            <a:prstGeom prst="ellipse">
              <a:avLst/>
            </a:prstGeom>
            <a:noFill/>
            <a:ln w="38100" cap="flat" cmpd="sng" algn="ctr">
              <a:solidFill>
                <a:srgbClr val="00B0F0"/>
              </a:solidFill>
              <a:prstDash val="sysDash"/>
              <a:round/>
              <a:headEnd type="none" w="med" len="med"/>
              <a:tailEnd type="none" w="med" len="med"/>
            </a:ln>
            <a:effectLst>
              <a:glow rad="63500">
                <a:schemeClr val="bg1"/>
              </a:glow>
            </a:effectLst>
          </p:spPr>
          <p:txBody>
            <a:bodyPr vert="horz" wrap="square" lIns="91440" tIns="45720" rIns="91440" bIns="45720" numCol="1" rtlCol="0" anchor="t" anchorCtr="0" compatLnSpc="1">
              <a:prstTxWarp prst="textNoShape">
                <a:avLst/>
              </a:prstTxWarp>
            </a:bodyPr>
            <a:lstStyle/>
            <a:p>
              <a:pPr marL="0" marR="0" lvl="0" indent="0" algn="ctr" defTabSz="142875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srgbClr val="FFFFFF"/>
                </a:solidFill>
                <a:uLnTx/>
                <a:uFillTx/>
                <a:latin typeface="Arial" charset="0"/>
                <a:ea typeface="ＭＳ Ｐゴシック" pitchFamily="50" charset="-128"/>
                <a:cs typeface="+mn-cs"/>
              </a:endParaRPr>
            </a:p>
          </p:txBody>
        </p:sp>
        <p:sp>
          <p:nvSpPr>
            <p:cNvPr id="1337" name="正方形/長方形 103"/>
            <p:cNvSpPr/>
            <p:nvPr/>
          </p:nvSpPr>
          <p:spPr>
            <a:xfrm>
              <a:off x="4179313" y="971941"/>
              <a:ext cx="1687334" cy="3081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cs typeface="Meiryo UI" panose="020B0604030504040204" pitchFamily="50" charset="-128"/>
                </a:rPr>
                <a:t>同一乗換ホーム</a:t>
              </a:r>
            </a:p>
          </p:txBody>
        </p:sp>
        <p:cxnSp>
          <p:nvCxnSpPr>
            <p:cNvPr id="1338" name="直線矢印コネクタ 104"/>
            <p:cNvCxnSpPr>
              <a:stCxn id="1337" idx="2"/>
            </p:cNvCxnSpPr>
            <p:nvPr/>
          </p:nvCxnSpPr>
          <p:spPr>
            <a:xfrm>
              <a:off x="5022980" y="1280063"/>
              <a:ext cx="11631" cy="451781"/>
            </a:xfrm>
            <a:prstGeom prst="straightConnector1">
              <a:avLst/>
            </a:prstGeom>
            <a:solidFill>
              <a:schemeClr val="accent1"/>
            </a:solidFill>
            <a:ln w="38100" cap="flat" cmpd="sng" algn="ctr">
              <a:solidFill>
                <a:srgbClr val="00B0F0"/>
              </a:solidFill>
              <a:prstDash val="solid"/>
              <a:round/>
              <a:headEnd type="none" w="med" len="med"/>
              <a:tailEnd type="arrow"/>
            </a:ln>
            <a:effectLst/>
          </p:spPr>
        </p:cxnSp>
      </p:grpSp>
      <p:sp>
        <p:nvSpPr>
          <p:cNvPr id="1339" name="テキスト ボックス 105"/>
          <p:cNvSpPr txBox="1"/>
          <p:nvPr/>
        </p:nvSpPr>
        <p:spPr>
          <a:xfrm>
            <a:off x="227685" y="2361065"/>
            <a:ext cx="1101752" cy="33202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断面図</a:t>
            </a:r>
          </a:p>
        </p:txBody>
      </p:sp>
      <p:sp>
        <p:nvSpPr>
          <p:cNvPr id="1340" name="フリーフォーム 106"/>
          <p:cNvSpPr/>
          <p:nvPr/>
        </p:nvSpPr>
        <p:spPr>
          <a:xfrm>
            <a:off x="1549530" y="3113885"/>
            <a:ext cx="618150" cy="1235112"/>
          </a:xfrm>
          <a:custGeom>
            <a:avLst/>
            <a:gdLst>
              <a:gd name="connsiteX0" fmla="*/ 714777 w 714777"/>
              <a:gd name="connsiteY0" fmla="*/ 0 h 1384479"/>
              <a:gd name="connsiteX1" fmla="*/ 547352 w 714777"/>
              <a:gd name="connsiteY1" fmla="*/ 45076 h 1384479"/>
              <a:gd name="connsiteX2" fmla="*/ 206062 w 714777"/>
              <a:gd name="connsiteY2" fmla="*/ 160986 h 1384479"/>
              <a:gd name="connsiteX3" fmla="*/ 115910 w 714777"/>
              <a:gd name="connsiteY3" fmla="*/ 212501 h 1384479"/>
              <a:gd name="connsiteX4" fmla="*/ 64394 w 714777"/>
              <a:gd name="connsiteY4" fmla="*/ 231820 h 1384479"/>
              <a:gd name="connsiteX5" fmla="*/ 64394 w 714777"/>
              <a:gd name="connsiteY5" fmla="*/ 70834 h 1384479"/>
              <a:gd name="connsiteX6" fmla="*/ 0 w 714777"/>
              <a:gd name="connsiteY6" fmla="*/ 70834 h 1384479"/>
              <a:gd name="connsiteX7" fmla="*/ 0 w 714777"/>
              <a:gd name="connsiteY7" fmla="*/ 547352 h 1384479"/>
              <a:gd name="connsiteX8" fmla="*/ 90152 w 714777"/>
              <a:gd name="connsiteY8" fmla="*/ 547352 h 1384479"/>
              <a:gd name="connsiteX9" fmla="*/ 90152 w 714777"/>
              <a:gd name="connsiteY9" fmla="*/ 1384479 h 1384479"/>
              <a:gd name="connsiteX10" fmla="*/ 180304 w 714777"/>
              <a:gd name="connsiteY10" fmla="*/ 1384479 h 1384479"/>
              <a:gd name="connsiteX11" fmla="*/ 180304 w 714777"/>
              <a:gd name="connsiteY11" fmla="*/ 991673 h 1384479"/>
              <a:gd name="connsiteX12" fmla="*/ 689020 w 714777"/>
              <a:gd name="connsiteY12" fmla="*/ 991673 h 1384479"/>
              <a:gd name="connsiteX13" fmla="*/ 714777 w 714777"/>
              <a:gd name="connsiteY13" fmla="*/ 0 h 1384479"/>
              <a:gd name="connsiteX0" fmla="*/ 650465 w 689020"/>
              <a:gd name="connsiteY0" fmla="*/ 0 h 1373884"/>
              <a:gd name="connsiteX1" fmla="*/ 547352 w 689020"/>
              <a:gd name="connsiteY1" fmla="*/ 34481 h 1373884"/>
              <a:gd name="connsiteX2" fmla="*/ 206062 w 689020"/>
              <a:gd name="connsiteY2" fmla="*/ 150391 h 1373884"/>
              <a:gd name="connsiteX3" fmla="*/ 115910 w 689020"/>
              <a:gd name="connsiteY3" fmla="*/ 201906 h 1373884"/>
              <a:gd name="connsiteX4" fmla="*/ 64394 w 689020"/>
              <a:gd name="connsiteY4" fmla="*/ 221225 h 1373884"/>
              <a:gd name="connsiteX5" fmla="*/ 64394 w 689020"/>
              <a:gd name="connsiteY5" fmla="*/ 60239 h 1373884"/>
              <a:gd name="connsiteX6" fmla="*/ 0 w 689020"/>
              <a:gd name="connsiteY6" fmla="*/ 60239 h 1373884"/>
              <a:gd name="connsiteX7" fmla="*/ 0 w 689020"/>
              <a:gd name="connsiteY7" fmla="*/ 536757 h 1373884"/>
              <a:gd name="connsiteX8" fmla="*/ 90152 w 689020"/>
              <a:gd name="connsiteY8" fmla="*/ 536757 h 1373884"/>
              <a:gd name="connsiteX9" fmla="*/ 90152 w 689020"/>
              <a:gd name="connsiteY9" fmla="*/ 1373884 h 1373884"/>
              <a:gd name="connsiteX10" fmla="*/ 180304 w 689020"/>
              <a:gd name="connsiteY10" fmla="*/ 1373884 h 1373884"/>
              <a:gd name="connsiteX11" fmla="*/ 180304 w 689020"/>
              <a:gd name="connsiteY11" fmla="*/ 981078 h 1373884"/>
              <a:gd name="connsiteX12" fmla="*/ 689020 w 689020"/>
              <a:gd name="connsiteY12" fmla="*/ 981078 h 1373884"/>
              <a:gd name="connsiteX13" fmla="*/ 650465 w 689020"/>
              <a:gd name="connsiteY13" fmla="*/ 0 h 1373884"/>
              <a:gd name="connsiteX0" fmla="*/ 650465 w 651787"/>
              <a:gd name="connsiteY0" fmla="*/ 0 h 1373884"/>
              <a:gd name="connsiteX1" fmla="*/ 547352 w 651787"/>
              <a:gd name="connsiteY1" fmla="*/ 34481 h 1373884"/>
              <a:gd name="connsiteX2" fmla="*/ 206062 w 651787"/>
              <a:gd name="connsiteY2" fmla="*/ 150391 h 1373884"/>
              <a:gd name="connsiteX3" fmla="*/ 115910 w 651787"/>
              <a:gd name="connsiteY3" fmla="*/ 201906 h 1373884"/>
              <a:gd name="connsiteX4" fmla="*/ 64394 w 651787"/>
              <a:gd name="connsiteY4" fmla="*/ 221225 h 1373884"/>
              <a:gd name="connsiteX5" fmla="*/ 64394 w 651787"/>
              <a:gd name="connsiteY5" fmla="*/ 60239 h 1373884"/>
              <a:gd name="connsiteX6" fmla="*/ 0 w 651787"/>
              <a:gd name="connsiteY6" fmla="*/ 60239 h 1373884"/>
              <a:gd name="connsiteX7" fmla="*/ 0 w 651787"/>
              <a:gd name="connsiteY7" fmla="*/ 536757 h 1373884"/>
              <a:gd name="connsiteX8" fmla="*/ 90152 w 651787"/>
              <a:gd name="connsiteY8" fmla="*/ 536757 h 1373884"/>
              <a:gd name="connsiteX9" fmla="*/ 90152 w 651787"/>
              <a:gd name="connsiteY9" fmla="*/ 1373884 h 1373884"/>
              <a:gd name="connsiteX10" fmla="*/ 180304 w 651787"/>
              <a:gd name="connsiteY10" fmla="*/ 1373884 h 1373884"/>
              <a:gd name="connsiteX11" fmla="*/ 180304 w 651787"/>
              <a:gd name="connsiteY11" fmla="*/ 981078 h 1373884"/>
              <a:gd name="connsiteX12" fmla="*/ 651787 w 651787"/>
              <a:gd name="connsiteY12" fmla="*/ 981078 h 1373884"/>
              <a:gd name="connsiteX13" fmla="*/ 650465 w 651787"/>
              <a:gd name="connsiteY13" fmla="*/ 0 h 1373884"/>
              <a:gd name="connsiteX0" fmla="*/ 650465 w 687214"/>
              <a:gd name="connsiteY0" fmla="*/ 0 h 1373884"/>
              <a:gd name="connsiteX1" fmla="*/ 547352 w 687214"/>
              <a:gd name="connsiteY1" fmla="*/ 34481 h 1373884"/>
              <a:gd name="connsiteX2" fmla="*/ 206062 w 687214"/>
              <a:gd name="connsiteY2" fmla="*/ 150391 h 1373884"/>
              <a:gd name="connsiteX3" fmla="*/ 115910 w 687214"/>
              <a:gd name="connsiteY3" fmla="*/ 201906 h 1373884"/>
              <a:gd name="connsiteX4" fmla="*/ 64394 w 687214"/>
              <a:gd name="connsiteY4" fmla="*/ 221225 h 1373884"/>
              <a:gd name="connsiteX5" fmla="*/ 64394 w 687214"/>
              <a:gd name="connsiteY5" fmla="*/ 60239 h 1373884"/>
              <a:gd name="connsiteX6" fmla="*/ 0 w 687214"/>
              <a:gd name="connsiteY6" fmla="*/ 60239 h 1373884"/>
              <a:gd name="connsiteX7" fmla="*/ 0 w 687214"/>
              <a:gd name="connsiteY7" fmla="*/ 536757 h 1373884"/>
              <a:gd name="connsiteX8" fmla="*/ 90152 w 687214"/>
              <a:gd name="connsiteY8" fmla="*/ 536757 h 1373884"/>
              <a:gd name="connsiteX9" fmla="*/ 90152 w 687214"/>
              <a:gd name="connsiteY9" fmla="*/ 1373884 h 1373884"/>
              <a:gd name="connsiteX10" fmla="*/ 180304 w 687214"/>
              <a:gd name="connsiteY10" fmla="*/ 1373884 h 1373884"/>
              <a:gd name="connsiteX11" fmla="*/ 180304 w 687214"/>
              <a:gd name="connsiteY11" fmla="*/ 981078 h 1373884"/>
              <a:gd name="connsiteX12" fmla="*/ 651787 w 687214"/>
              <a:gd name="connsiteY12" fmla="*/ 981078 h 1373884"/>
              <a:gd name="connsiteX13" fmla="*/ 653136 w 687214"/>
              <a:gd name="connsiteY13" fmla="*/ 668376 h 1373884"/>
              <a:gd name="connsiteX14" fmla="*/ 650465 w 687214"/>
              <a:gd name="connsiteY14" fmla="*/ 0 h 1373884"/>
              <a:gd name="connsiteX0" fmla="*/ 650465 w 795297"/>
              <a:gd name="connsiteY0" fmla="*/ 0 h 1373884"/>
              <a:gd name="connsiteX1" fmla="*/ 547352 w 795297"/>
              <a:gd name="connsiteY1" fmla="*/ 34481 h 1373884"/>
              <a:gd name="connsiteX2" fmla="*/ 206062 w 795297"/>
              <a:gd name="connsiteY2" fmla="*/ 150391 h 1373884"/>
              <a:gd name="connsiteX3" fmla="*/ 115910 w 795297"/>
              <a:gd name="connsiteY3" fmla="*/ 201906 h 1373884"/>
              <a:gd name="connsiteX4" fmla="*/ 64394 w 795297"/>
              <a:gd name="connsiteY4" fmla="*/ 221225 h 1373884"/>
              <a:gd name="connsiteX5" fmla="*/ 64394 w 795297"/>
              <a:gd name="connsiteY5" fmla="*/ 60239 h 1373884"/>
              <a:gd name="connsiteX6" fmla="*/ 0 w 795297"/>
              <a:gd name="connsiteY6" fmla="*/ 60239 h 1373884"/>
              <a:gd name="connsiteX7" fmla="*/ 0 w 795297"/>
              <a:gd name="connsiteY7" fmla="*/ 536757 h 1373884"/>
              <a:gd name="connsiteX8" fmla="*/ 90152 w 795297"/>
              <a:gd name="connsiteY8" fmla="*/ 536757 h 1373884"/>
              <a:gd name="connsiteX9" fmla="*/ 90152 w 795297"/>
              <a:gd name="connsiteY9" fmla="*/ 1373884 h 1373884"/>
              <a:gd name="connsiteX10" fmla="*/ 180304 w 795297"/>
              <a:gd name="connsiteY10" fmla="*/ 1373884 h 1373884"/>
              <a:gd name="connsiteX11" fmla="*/ 180304 w 795297"/>
              <a:gd name="connsiteY11" fmla="*/ 981078 h 1373884"/>
              <a:gd name="connsiteX12" fmla="*/ 651787 w 795297"/>
              <a:gd name="connsiteY12" fmla="*/ 981078 h 1373884"/>
              <a:gd name="connsiteX13" fmla="*/ 795297 w 795297"/>
              <a:gd name="connsiteY13" fmla="*/ 678971 h 1373884"/>
              <a:gd name="connsiteX14" fmla="*/ 653136 w 795297"/>
              <a:gd name="connsiteY14" fmla="*/ 668376 h 1373884"/>
              <a:gd name="connsiteX15" fmla="*/ 650465 w 795297"/>
              <a:gd name="connsiteY15" fmla="*/ 0 h 1373884"/>
              <a:gd name="connsiteX0" fmla="*/ 650465 w 805764"/>
              <a:gd name="connsiteY0" fmla="*/ 0 h 1373884"/>
              <a:gd name="connsiteX1" fmla="*/ 547352 w 805764"/>
              <a:gd name="connsiteY1" fmla="*/ 34481 h 1373884"/>
              <a:gd name="connsiteX2" fmla="*/ 206062 w 805764"/>
              <a:gd name="connsiteY2" fmla="*/ 150391 h 1373884"/>
              <a:gd name="connsiteX3" fmla="*/ 115910 w 805764"/>
              <a:gd name="connsiteY3" fmla="*/ 201906 h 1373884"/>
              <a:gd name="connsiteX4" fmla="*/ 64394 w 805764"/>
              <a:gd name="connsiteY4" fmla="*/ 221225 h 1373884"/>
              <a:gd name="connsiteX5" fmla="*/ 64394 w 805764"/>
              <a:gd name="connsiteY5" fmla="*/ 60239 h 1373884"/>
              <a:gd name="connsiteX6" fmla="*/ 0 w 805764"/>
              <a:gd name="connsiteY6" fmla="*/ 60239 h 1373884"/>
              <a:gd name="connsiteX7" fmla="*/ 0 w 805764"/>
              <a:gd name="connsiteY7" fmla="*/ 536757 h 1373884"/>
              <a:gd name="connsiteX8" fmla="*/ 90152 w 805764"/>
              <a:gd name="connsiteY8" fmla="*/ 536757 h 1373884"/>
              <a:gd name="connsiteX9" fmla="*/ 90152 w 805764"/>
              <a:gd name="connsiteY9" fmla="*/ 1373884 h 1373884"/>
              <a:gd name="connsiteX10" fmla="*/ 180304 w 805764"/>
              <a:gd name="connsiteY10" fmla="*/ 1373884 h 1373884"/>
              <a:gd name="connsiteX11" fmla="*/ 180304 w 805764"/>
              <a:gd name="connsiteY11" fmla="*/ 981078 h 1373884"/>
              <a:gd name="connsiteX12" fmla="*/ 651787 w 805764"/>
              <a:gd name="connsiteY12" fmla="*/ 981078 h 1373884"/>
              <a:gd name="connsiteX13" fmla="*/ 788527 w 805764"/>
              <a:gd name="connsiteY13" fmla="*/ 950914 h 1373884"/>
              <a:gd name="connsiteX14" fmla="*/ 795297 w 805764"/>
              <a:gd name="connsiteY14" fmla="*/ 678971 h 1373884"/>
              <a:gd name="connsiteX15" fmla="*/ 653136 w 805764"/>
              <a:gd name="connsiteY15" fmla="*/ 668376 h 1373884"/>
              <a:gd name="connsiteX16" fmla="*/ 650465 w 805764"/>
              <a:gd name="connsiteY16" fmla="*/ 0 h 1373884"/>
              <a:gd name="connsiteX0" fmla="*/ 650465 w 798947"/>
              <a:gd name="connsiteY0" fmla="*/ 0 h 1373884"/>
              <a:gd name="connsiteX1" fmla="*/ 547352 w 798947"/>
              <a:gd name="connsiteY1" fmla="*/ 34481 h 1373884"/>
              <a:gd name="connsiteX2" fmla="*/ 206062 w 798947"/>
              <a:gd name="connsiteY2" fmla="*/ 150391 h 1373884"/>
              <a:gd name="connsiteX3" fmla="*/ 115910 w 798947"/>
              <a:gd name="connsiteY3" fmla="*/ 201906 h 1373884"/>
              <a:gd name="connsiteX4" fmla="*/ 64394 w 798947"/>
              <a:gd name="connsiteY4" fmla="*/ 221225 h 1373884"/>
              <a:gd name="connsiteX5" fmla="*/ 64394 w 798947"/>
              <a:gd name="connsiteY5" fmla="*/ 60239 h 1373884"/>
              <a:gd name="connsiteX6" fmla="*/ 0 w 798947"/>
              <a:gd name="connsiteY6" fmla="*/ 60239 h 1373884"/>
              <a:gd name="connsiteX7" fmla="*/ 0 w 798947"/>
              <a:gd name="connsiteY7" fmla="*/ 536757 h 1373884"/>
              <a:gd name="connsiteX8" fmla="*/ 90152 w 798947"/>
              <a:gd name="connsiteY8" fmla="*/ 536757 h 1373884"/>
              <a:gd name="connsiteX9" fmla="*/ 90152 w 798947"/>
              <a:gd name="connsiteY9" fmla="*/ 1373884 h 1373884"/>
              <a:gd name="connsiteX10" fmla="*/ 180304 w 798947"/>
              <a:gd name="connsiteY10" fmla="*/ 1373884 h 1373884"/>
              <a:gd name="connsiteX11" fmla="*/ 180304 w 798947"/>
              <a:gd name="connsiteY11" fmla="*/ 981078 h 1373884"/>
              <a:gd name="connsiteX12" fmla="*/ 651787 w 798947"/>
              <a:gd name="connsiteY12" fmla="*/ 981078 h 1373884"/>
              <a:gd name="connsiteX13" fmla="*/ 788527 w 798947"/>
              <a:gd name="connsiteY13" fmla="*/ 950914 h 1373884"/>
              <a:gd name="connsiteX14" fmla="*/ 795297 w 798947"/>
              <a:gd name="connsiteY14" fmla="*/ 678971 h 1373884"/>
              <a:gd name="connsiteX15" fmla="*/ 653136 w 798947"/>
              <a:gd name="connsiteY15" fmla="*/ 668376 h 1373884"/>
              <a:gd name="connsiteX16" fmla="*/ 650465 w 798947"/>
              <a:gd name="connsiteY16" fmla="*/ 0 h 1373884"/>
              <a:gd name="connsiteX0" fmla="*/ 650465 w 798947"/>
              <a:gd name="connsiteY0" fmla="*/ 0 h 1373884"/>
              <a:gd name="connsiteX1" fmla="*/ 547352 w 798947"/>
              <a:gd name="connsiteY1" fmla="*/ 34481 h 1373884"/>
              <a:gd name="connsiteX2" fmla="*/ 206062 w 798947"/>
              <a:gd name="connsiteY2" fmla="*/ 150391 h 1373884"/>
              <a:gd name="connsiteX3" fmla="*/ 115910 w 798947"/>
              <a:gd name="connsiteY3" fmla="*/ 201906 h 1373884"/>
              <a:gd name="connsiteX4" fmla="*/ 64394 w 798947"/>
              <a:gd name="connsiteY4" fmla="*/ 221225 h 1373884"/>
              <a:gd name="connsiteX5" fmla="*/ 64394 w 798947"/>
              <a:gd name="connsiteY5" fmla="*/ 60239 h 1373884"/>
              <a:gd name="connsiteX6" fmla="*/ 0 w 798947"/>
              <a:gd name="connsiteY6" fmla="*/ 60239 h 1373884"/>
              <a:gd name="connsiteX7" fmla="*/ 0 w 798947"/>
              <a:gd name="connsiteY7" fmla="*/ 536757 h 1373884"/>
              <a:gd name="connsiteX8" fmla="*/ 90152 w 798947"/>
              <a:gd name="connsiteY8" fmla="*/ 536757 h 1373884"/>
              <a:gd name="connsiteX9" fmla="*/ 90152 w 798947"/>
              <a:gd name="connsiteY9" fmla="*/ 1373884 h 1373884"/>
              <a:gd name="connsiteX10" fmla="*/ 180304 w 798947"/>
              <a:gd name="connsiteY10" fmla="*/ 1373884 h 1373884"/>
              <a:gd name="connsiteX11" fmla="*/ 180304 w 798947"/>
              <a:gd name="connsiteY11" fmla="*/ 981078 h 1373884"/>
              <a:gd name="connsiteX12" fmla="*/ 651787 w 798947"/>
              <a:gd name="connsiteY12" fmla="*/ 981078 h 1373884"/>
              <a:gd name="connsiteX13" fmla="*/ 788527 w 798947"/>
              <a:gd name="connsiteY13" fmla="*/ 950914 h 1373884"/>
              <a:gd name="connsiteX14" fmla="*/ 795297 w 798947"/>
              <a:gd name="connsiteY14" fmla="*/ 678971 h 1373884"/>
              <a:gd name="connsiteX15" fmla="*/ 653136 w 798947"/>
              <a:gd name="connsiteY15" fmla="*/ 668376 h 1373884"/>
              <a:gd name="connsiteX16" fmla="*/ 650465 w 798947"/>
              <a:gd name="connsiteY16" fmla="*/ 0 h 1373884"/>
              <a:gd name="connsiteX0" fmla="*/ 650465 w 788527"/>
              <a:gd name="connsiteY0" fmla="*/ 0 h 1373884"/>
              <a:gd name="connsiteX1" fmla="*/ 547352 w 788527"/>
              <a:gd name="connsiteY1" fmla="*/ 34481 h 1373884"/>
              <a:gd name="connsiteX2" fmla="*/ 206062 w 788527"/>
              <a:gd name="connsiteY2" fmla="*/ 150391 h 1373884"/>
              <a:gd name="connsiteX3" fmla="*/ 115910 w 788527"/>
              <a:gd name="connsiteY3" fmla="*/ 201906 h 1373884"/>
              <a:gd name="connsiteX4" fmla="*/ 64394 w 788527"/>
              <a:gd name="connsiteY4" fmla="*/ 221225 h 1373884"/>
              <a:gd name="connsiteX5" fmla="*/ 64394 w 788527"/>
              <a:gd name="connsiteY5" fmla="*/ 60239 h 1373884"/>
              <a:gd name="connsiteX6" fmla="*/ 0 w 788527"/>
              <a:gd name="connsiteY6" fmla="*/ 60239 h 1373884"/>
              <a:gd name="connsiteX7" fmla="*/ 0 w 788527"/>
              <a:gd name="connsiteY7" fmla="*/ 536757 h 1373884"/>
              <a:gd name="connsiteX8" fmla="*/ 90152 w 788527"/>
              <a:gd name="connsiteY8" fmla="*/ 536757 h 1373884"/>
              <a:gd name="connsiteX9" fmla="*/ 90152 w 788527"/>
              <a:gd name="connsiteY9" fmla="*/ 1373884 h 1373884"/>
              <a:gd name="connsiteX10" fmla="*/ 180304 w 788527"/>
              <a:gd name="connsiteY10" fmla="*/ 1373884 h 1373884"/>
              <a:gd name="connsiteX11" fmla="*/ 180304 w 788527"/>
              <a:gd name="connsiteY11" fmla="*/ 981078 h 1373884"/>
              <a:gd name="connsiteX12" fmla="*/ 651787 w 788527"/>
              <a:gd name="connsiteY12" fmla="*/ 981078 h 1373884"/>
              <a:gd name="connsiteX13" fmla="*/ 788527 w 788527"/>
              <a:gd name="connsiteY13" fmla="*/ 950914 h 1373884"/>
              <a:gd name="connsiteX14" fmla="*/ 653136 w 788527"/>
              <a:gd name="connsiteY14" fmla="*/ 668376 h 1373884"/>
              <a:gd name="connsiteX15" fmla="*/ 650465 w 788527"/>
              <a:gd name="connsiteY15" fmla="*/ 0 h 1373884"/>
              <a:gd name="connsiteX0" fmla="*/ 650465 w 687214"/>
              <a:gd name="connsiteY0" fmla="*/ 0 h 1373884"/>
              <a:gd name="connsiteX1" fmla="*/ 547352 w 687214"/>
              <a:gd name="connsiteY1" fmla="*/ 34481 h 1373884"/>
              <a:gd name="connsiteX2" fmla="*/ 206062 w 687214"/>
              <a:gd name="connsiteY2" fmla="*/ 150391 h 1373884"/>
              <a:gd name="connsiteX3" fmla="*/ 115910 w 687214"/>
              <a:gd name="connsiteY3" fmla="*/ 201906 h 1373884"/>
              <a:gd name="connsiteX4" fmla="*/ 64394 w 687214"/>
              <a:gd name="connsiteY4" fmla="*/ 221225 h 1373884"/>
              <a:gd name="connsiteX5" fmla="*/ 64394 w 687214"/>
              <a:gd name="connsiteY5" fmla="*/ 60239 h 1373884"/>
              <a:gd name="connsiteX6" fmla="*/ 0 w 687214"/>
              <a:gd name="connsiteY6" fmla="*/ 60239 h 1373884"/>
              <a:gd name="connsiteX7" fmla="*/ 0 w 687214"/>
              <a:gd name="connsiteY7" fmla="*/ 536757 h 1373884"/>
              <a:gd name="connsiteX8" fmla="*/ 90152 w 687214"/>
              <a:gd name="connsiteY8" fmla="*/ 536757 h 1373884"/>
              <a:gd name="connsiteX9" fmla="*/ 90152 w 687214"/>
              <a:gd name="connsiteY9" fmla="*/ 1373884 h 1373884"/>
              <a:gd name="connsiteX10" fmla="*/ 180304 w 687214"/>
              <a:gd name="connsiteY10" fmla="*/ 1373884 h 1373884"/>
              <a:gd name="connsiteX11" fmla="*/ 180304 w 687214"/>
              <a:gd name="connsiteY11" fmla="*/ 981078 h 1373884"/>
              <a:gd name="connsiteX12" fmla="*/ 651787 w 687214"/>
              <a:gd name="connsiteY12" fmla="*/ 981078 h 1373884"/>
              <a:gd name="connsiteX13" fmla="*/ 653136 w 687214"/>
              <a:gd name="connsiteY13" fmla="*/ 668376 h 1373884"/>
              <a:gd name="connsiteX14" fmla="*/ 650465 w 687214"/>
              <a:gd name="connsiteY14" fmla="*/ 0 h 1373884"/>
              <a:gd name="connsiteX0" fmla="*/ 650465 w 659002"/>
              <a:gd name="connsiteY0" fmla="*/ 0 h 1373884"/>
              <a:gd name="connsiteX1" fmla="*/ 547352 w 659002"/>
              <a:gd name="connsiteY1" fmla="*/ 34481 h 1373884"/>
              <a:gd name="connsiteX2" fmla="*/ 206062 w 659002"/>
              <a:gd name="connsiteY2" fmla="*/ 150391 h 1373884"/>
              <a:gd name="connsiteX3" fmla="*/ 115910 w 659002"/>
              <a:gd name="connsiteY3" fmla="*/ 201906 h 1373884"/>
              <a:gd name="connsiteX4" fmla="*/ 64394 w 659002"/>
              <a:gd name="connsiteY4" fmla="*/ 221225 h 1373884"/>
              <a:gd name="connsiteX5" fmla="*/ 64394 w 659002"/>
              <a:gd name="connsiteY5" fmla="*/ 60239 h 1373884"/>
              <a:gd name="connsiteX6" fmla="*/ 0 w 659002"/>
              <a:gd name="connsiteY6" fmla="*/ 60239 h 1373884"/>
              <a:gd name="connsiteX7" fmla="*/ 0 w 659002"/>
              <a:gd name="connsiteY7" fmla="*/ 536757 h 1373884"/>
              <a:gd name="connsiteX8" fmla="*/ 90152 w 659002"/>
              <a:gd name="connsiteY8" fmla="*/ 536757 h 1373884"/>
              <a:gd name="connsiteX9" fmla="*/ 90152 w 659002"/>
              <a:gd name="connsiteY9" fmla="*/ 1373884 h 1373884"/>
              <a:gd name="connsiteX10" fmla="*/ 180304 w 659002"/>
              <a:gd name="connsiteY10" fmla="*/ 1373884 h 1373884"/>
              <a:gd name="connsiteX11" fmla="*/ 180304 w 659002"/>
              <a:gd name="connsiteY11" fmla="*/ 981078 h 1373884"/>
              <a:gd name="connsiteX12" fmla="*/ 651787 w 659002"/>
              <a:gd name="connsiteY12" fmla="*/ 981078 h 1373884"/>
              <a:gd name="connsiteX13" fmla="*/ 653136 w 659002"/>
              <a:gd name="connsiteY13" fmla="*/ 668376 h 1373884"/>
              <a:gd name="connsiteX14" fmla="*/ 650465 w 659002"/>
              <a:gd name="connsiteY14" fmla="*/ 0 h 137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9002" h="1373884">
                <a:moveTo>
                  <a:pt x="650465" y="0"/>
                </a:moveTo>
                <a:lnTo>
                  <a:pt x="547352" y="34481"/>
                </a:lnTo>
                <a:lnTo>
                  <a:pt x="206062" y="150391"/>
                </a:lnTo>
                <a:lnTo>
                  <a:pt x="115910" y="201906"/>
                </a:lnTo>
                <a:lnTo>
                  <a:pt x="64394" y="221225"/>
                </a:lnTo>
                <a:lnTo>
                  <a:pt x="64394" y="60239"/>
                </a:lnTo>
                <a:lnTo>
                  <a:pt x="0" y="60239"/>
                </a:lnTo>
                <a:lnTo>
                  <a:pt x="0" y="536757"/>
                </a:lnTo>
                <a:lnTo>
                  <a:pt x="90152" y="536757"/>
                </a:lnTo>
                <a:lnTo>
                  <a:pt x="90152" y="1373884"/>
                </a:lnTo>
                <a:lnTo>
                  <a:pt x="180304" y="1373884"/>
                </a:lnTo>
                <a:lnTo>
                  <a:pt x="180304" y="981078"/>
                </a:lnTo>
                <a:lnTo>
                  <a:pt x="651787" y="981078"/>
                </a:lnTo>
                <a:cubicBezTo>
                  <a:pt x="652741" y="886580"/>
                  <a:pt x="653356" y="831889"/>
                  <a:pt x="653136" y="668376"/>
                </a:cubicBezTo>
                <a:cubicBezTo>
                  <a:pt x="652916" y="504863"/>
                  <a:pt x="668096" y="105649"/>
                  <a:pt x="650465" y="0"/>
                </a:cubicBez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41" name="テキスト ボックス 107"/>
          <p:cNvSpPr txBox="1"/>
          <p:nvPr/>
        </p:nvSpPr>
        <p:spPr>
          <a:xfrm>
            <a:off x="-15552" y="2726270"/>
            <a:ext cx="186504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Ｒ４年度</a:t>
            </a:r>
            <a:endParaRPr kumimoji="1" lang="en-US" altLang="ja-JP"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b="1" dirty="0">
                <a:solidFill>
                  <a:srgbClr val="FF0000"/>
                </a:solidFill>
                <a:latin typeface="Meiryo UI" panose="020B0604030504040204" pitchFamily="50" charset="-128"/>
                <a:ea typeface="Meiryo UI" panose="020B0604030504040204" pitchFamily="50" charset="-128"/>
              </a:rPr>
              <a:t>高架化完了</a:t>
            </a:r>
            <a:endParaRPr kumimoji="1" lang="en-US" altLang="ja-JP"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endParaRPr>
          </a:p>
        </p:txBody>
      </p:sp>
      <p:cxnSp>
        <p:nvCxnSpPr>
          <p:cNvPr id="1342" name="直線コネクタ 108"/>
          <p:cNvCxnSpPr/>
          <p:nvPr/>
        </p:nvCxnSpPr>
        <p:spPr>
          <a:xfrm rot="16200000" flipH="1" flipV="1">
            <a:off x="1406592" y="3086976"/>
            <a:ext cx="0" cy="252000"/>
          </a:xfrm>
          <a:prstGeom prst="line">
            <a:avLst/>
          </a:prstGeom>
          <a:ln w="15875">
            <a:solidFill>
              <a:srgbClr val="FF0000"/>
            </a:solidFill>
            <a:headEnd type="ova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343" name="テキスト ボックス 109"/>
          <p:cNvSpPr txBox="1"/>
          <p:nvPr/>
        </p:nvSpPr>
        <p:spPr>
          <a:xfrm>
            <a:off x="763556" y="3867158"/>
            <a:ext cx="738582" cy="19368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旧地上ホーム</a:t>
            </a:r>
          </a:p>
        </p:txBody>
      </p:sp>
      <p:sp>
        <p:nvSpPr>
          <p:cNvPr id="1344" name="テキスト ボックス 110"/>
          <p:cNvSpPr txBox="1"/>
          <p:nvPr/>
        </p:nvSpPr>
        <p:spPr>
          <a:xfrm>
            <a:off x="2460541" y="2716410"/>
            <a:ext cx="1107996"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effectLst>
                  <a:glow rad="63500">
                    <a:srgbClr val="FFFFFF"/>
                  </a:glow>
                </a:effectLst>
                <a:uLnTx/>
                <a:uFillTx/>
                <a:latin typeface="Meiryo UI" panose="020B0604030504040204" pitchFamily="50" charset="-128"/>
                <a:ea typeface="Meiryo UI" panose="020B0604030504040204" pitchFamily="50" charset="-128"/>
              </a:rPr>
              <a:t>Ｈ３０第一期開業</a:t>
            </a:r>
          </a:p>
        </p:txBody>
      </p:sp>
      <p:sp>
        <p:nvSpPr>
          <p:cNvPr id="1347" name="テキスト ボックス 113"/>
          <p:cNvSpPr txBox="1"/>
          <p:nvPr/>
        </p:nvSpPr>
        <p:spPr>
          <a:xfrm>
            <a:off x="3081221" y="4958793"/>
            <a:ext cx="102143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新幹線ホーム</a:t>
            </a:r>
          </a:p>
        </p:txBody>
      </p:sp>
      <p:cxnSp>
        <p:nvCxnSpPr>
          <p:cNvPr id="1352" name="直線コネクタ 118"/>
          <p:cNvCxnSpPr/>
          <p:nvPr/>
        </p:nvCxnSpPr>
        <p:spPr>
          <a:xfrm>
            <a:off x="7903029" y="4650377"/>
            <a:ext cx="0" cy="972000"/>
          </a:xfrm>
          <a:prstGeom prst="line">
            <a:avLst/>
          </a:prstGeom>
          <a:ln>
            <a:solidFill>
              <a:srgbClr val="00B0F0"/>
            </a:solidFill>
            <a:tailEnd type="ova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353" name="テキスト ボックス 119"/>
          <p:cNvSpPr txBox="1"/>
          <p:nvPr/>
        </p:nvSpPr>
        <p:spPr>
          <a:xfrm>
            <a:off x="6991835" y="4087019"/>
            <a:ext cx="1980029" cy="52322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rPr>
              <a:t>新在分離柵・乗換改札</a:t>
            </a:r>
            <a:endParaRPr kumimoji="1" lang="en-US" altLang="ja-JP" sz="1400" b="1" i="0" u="none" strike="noStrike" kern="120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endParaRPr>
          </a:p>
          <a:p>
            <a:pPr eaLnBrk="1" hangingPunct="1">
              <a:defRPr/>
            </a:pPr>
            <a:r>
              <a:rPr lang="ja-JP" altLang="en-US" sz="1400" b="1" dirty="0">
                <a:solidFill>
                  <a:srgbClr val="00B0F0"/>
                </a:solidFill>
                <a:latin typeface="HG丸ｺﾞｼｯｸM-PRO" panose="020F0600000000000000" pitchFamily="50" charset="-128"/>
                <a:ea typeface="HG丸ｺﾞｼｯｸM-PRO" panose="020F0600000000000000" pitchFamily="50" charset="-128"/>
              </a:rPr>
              <a:t>　　　 分離扉</a:t>
            </a:r>
          </a:p>
        </p:txBody>
      </p:sp>
      <p:sp>
        <p:nvSpPr>
          <p:cNvPr id="1354" name="テキスト ボックス 120"/>
          <p:cNvSpPr txBox="1"/>
          <p:nvPr/>
        </p:nvSpPr>
        <p:spPr>
          <a:xfrm>
            <a:off x="560512" y="903687"/>
            <a:ext cx="5539208" cy="1495426"/>
          </a:xfrm>
          <a:prstGeom prst="rect">
            <a:avLst/>
          </a:prstGeom>
          <a:noFill/>
        </p:spPr>
        <p:txBody>
          <a:bodyPr wrap="non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○事業主体：</a:t>
            </a:r>
            <a:r>
              <a:rPr lang="ja-JP" altLang="en-US" dirty="0">
                <a:solidFill>
                  <a:prstClr val="black"/>
                </a:solidFill>
              </a:rPr>
              <a:t>新潟市</a:t>
            </a:r>
            <a:endParaRPr lang="en-US" altLang="ja-JP" dirty="0">
              <a:solidFill>
                <a:prstClr val="black"/>
              </a:solidFill>
            </a:endParaRPr>
          </a:p>
          <a:p>
            <a:pPr eaLnBrk="1" hangingPunct="1">
              <a:defRPr/>
            </a:pPr>
            <a:r>
              <a:rPr lang="ja-JP" altLang="en-US" dirty="0">
                <a:solidFill>
                  <a:prstClr val="black"/>
                </a:solidFill>
              </a:rPr>
              <a:t>○事業区間：</a:t>
            </a:r>
            <a:r>
              <a:rPr lang="en-US" altLang="ja-JP" dirty="0">
                <a:solidFill>
                  <a:prstClr val="black"/>
                </a:solidFill>
              </a:rPr>
              <a:t>JR</a:t>
            </a:r>
            <a:r>
              <a:rPr lang="ja-JP" altLang="en-US" dirty="0">
                <a:solidFill>
                  <a:prstClr val="black"/>
                </a:solidFill>
              </a:rPr>
              <a:t>信越本線等（新潟駅付近）　約</a:t>
            </a:r>
            <a:r>
              <a:rPr lang="en-US" altLang="ja-JP" dirty="0">
                <a:solidFill>
                  <a:prstClr val="black"/>
                </a:solidFill>
              </a:rPr>
              <a:t>2.5</a:t>
            </a:r>
            <a:r>
              <a:rPr lang="ja-JP" altLang="en-US" dirty="0">
                <a:solidFill>
                  <a:prstClr val="black"/>
                </a:solidFill>
              </a:rPr>
              <a:t>ｋｍ</a:t>
            </a:r>
            <a:endPar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○除却踏切数：２箇所（うち開かずの踏切０箇所）</a:t>
            </a:r>
            <a:endPar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lvl="0" eaLnBrk="1" hangingPunct="1">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○事業施行期間：Ｈ１８年度～</a:t>
            </a:r>
            <a:r>
              <a:rPr lang="en-US" altLang="ja-JP" dirty="0">
                <a:solidFill>
                  <a:prstClr val="black"/>
                </a:solidFill>
              </a:rPr>
              <a:t> R </a:t>
            </a:r>
            <a:r>
              <a:rPr lang="ja-JP" altLang="en-US" dirty="0">
                <a:solidFill>
                  <a:prstClr val="black"/>
                </a:solidFill>
                <a:latin typeface="ＭＳ Ｐゴシック" panose="020B0600070205080204" pitchFamily="50" charset="-128"/>
              </a:rPr>
              <a:t>６</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年度</a:t>
            </a:r>
            <a:endPar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solidFill>
                  <a:prstClr val="black"/>
                </a:solidFill>
              </a:rPr>
              <a:t>　　　　　　　　　　　 </a:t>
            </a:r>
            <a:r>
              <a:rPr lang="en-US" altLang="ja-JP" dirty="0">
                <a:solidFill>
                  <a:prstClr val="black"/>
                </a:solidFill>
              </a:rPr>
              <a:t>R</a:t>
            </a:r>
            <a:r>
              <a:rPr lang="ja-JP" altLang="en-US" dirty="0">
                <a:solidFill>
                  <a:prstClr val="black"/>
                </a:solidFill>
              </a:rPr>
              <a:t>４年度　高架化完了</a:t>
            </a:r>
            <a:endParaRPr lang="ja-JP" altLang="en-US" dirty="0">
              <a:solidFill>
                <a:prstClr val="black"/>
              </a:solidFill>
              <a:highlight>
                <a:srgbClr val="FFFF00"/>
              </a:highlight>
            </a:endParaRPr>
          </a:p>
        </p:txBody>
      </p:sp>
      <p:sp>
        <p:nvSpPr>
          <p:cNvPr id="4" name="フリーフォーム 3"/>
          <p:cNvSpPr/>
          <p:nvPr/>
        </p:nvSpPr>
        <p:spPr>
          <a:xfrm>
            <a:off x="236590" y="4816444"/>
            <a:ext cx="3820562" cy="1919334"/>
          </a:xfrm>
          <a:custGeom>
            <a:avLst/>
            <a:gdLst>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525917 w 3820562"/>
              <a:gd name="connsiteY8" fmla="*/ 1004934 h 1919334"/>
              <a:gd name="connsiteX9" fmla="*/ 2806574 w 3820562"/>
              <a:gd name="connsiteY9" fmla="*/ 1095469 h 1919334"/>
              <a:gd name="connsiteX10" fmla="*/ 2770360 w 3820562"/>
              <a:gd name="connsiteY10" fmla="*/ 1448554 h 1919334"/>
              <a:gd name="connsiteX11" fmla="*/ 3820562 w 3820562"/>
              <a:gd name="connsiteY11"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25917 w 3820562"/>
              <a:gd name="connsiteY9" fmla="*/ 1004934 h 1919334"/>
              <a:gd name="connsiteX10" fmla="*/ 2806574 w 3820562"/>
              <a:gd name="connsiteY10" fmla="*/ 1095469 h 1919334"/>
              <a:gd name="connsiteX11" fmla="*/ 2770360 w 3820562"/>
              <a:gd name="connsiteY11" fmla="*/ 1448554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25917 w 3820562"/>
              <a:gd name="connsiteY9" fmla="*/ 1004934 h 1919334"/>
              <a:gd name="connsiteX10" fmla="*/ 2806574 w 3820562"/>
              <a:gd name="connsiteY10" fmla="*/ 1095469 h 1919334"/>
              <a:gd name="connsiteX11" fmla="*/ 2770360 w 3820562"/>
              <a:gd name="connsiteY11" fmla="*/ 1448554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48554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62842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6284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6284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530035 w 3820562"/>
              <a:gd name="connsiteY5" fmla="*/ 697116 h 1919334"/>
              <a:gd name="connsiteX6" fmla="*/ 1530035 w 3820562"/>
              <a:gd name="connsiteY6" fmla="*/ 8781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6535 w 3820562"/>
              <a:gd name="connsiteY5" fmla="*/ 722516 h 1919334"/>
              <a:gd name="connsiteX6" fmla="*/ 1530035 w 3820562"/>
              <a:gd name="connsiteY6" fmla="*/ 8781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6535 w 3820562"/>
              <a:gd name="connsiteY5" fmla="*/ 722516 h 1919334"/>
              <a:gd name="connsiteX6" fmla="*/ 1447485 w 3820562"/>
              <a:gd name="connsiteY6" fmla="*/ 862311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6535 w 3820562"/>
              <a:gd name="connsiteY5" fmla="*/ 722516 h 1919334"/>
              <a:gd name="connsiteX6" fmla="*/ 1457010 w 3820562"/>
              <a:gd name="connsiteY6" fmla="*/ 8654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0185 w 3820562"/>
              <a:gd name="connsiteY5" fmla="*/ 722516 h 1919334"/>
              <a:gd name="connsiteX6" fmla="*/ 1457010 w 3820562"/>
              <a:gd name="connsiteY6" fmla="*/ 8654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2553 w 3820562"/>
              <a:gd name="connsiteY3" fmla="*/ 650560 h 1919334"/>
              <a:gd name="connsiteX4" fmla="*/ 1319160 w 3820562"/>
              <a:gd name="connsiteY4" fmla="*/ 644556 h 1919334"/>
              <a:gd name="connsiteX5" fmla="*/ 1460185 w 3820562"/>
              <a:gd name="connsiteY5" fmla="*/ 722516 h 1919334"/>
              <a:gd name="connsiteX6" fmla="*/ 1457010 w 3820562"/>
              <a:gd name="connsiteY6" fmla="*/ 8654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3191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191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064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064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0382 w 3820562"/>
              <a:gd name="connsiteY8" fmla="*/ 1050956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064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0382 w 3820562"/>
              <a:gd name="connsiteY8" fmla="*/ 1050956 h 1919334"/>
              <a:gd name="connsiteX9" fmla="*/ 2544967 w 3820562"/>
              <a:gd name="connsiteY9" fmla="*/ 1023984 h 1919334"/>
              <a:gd name="connsiteX10" fmla="*/ 2822449 w 3820562"/>
              <a:gd name="connsiteY10" fmla="*/ 1098644 h 1919334"/>
              <a:gd name="connsiteX11" fmla="*/ 2779885 w 3820562"/>
              <a:gd name="connsiteY11" fmla="*/ 1443792 h 1919334"/>
              <a:gd name="connsiteX12" fmla="*/ 2700432 w 3820562"/>
              <a:gd name="connsiteY12" fmla="*/ 1484344 h 1919334"/>
              <a:gd name="connsiteX13" fmla="*/ 3820562 w 3820562"/>
              <a:gd name="connsiteY13" fmla="*/ 1919334 h 191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0562" h="1919334">
                <a:moveTo>
                  <a:pt x="0" y="0"/>
                </a:moveTo>
                <a:lnTo>
                  <a:pt x="1249378" y="298764"/>
                </a:lnTo>
                <a:lnTo>
                  <a:pt x="1249378" y="650560"/>
                </a:lnTo>
                <a:lnTo>
                  <a:pt x="1306460" y="644556"/>
                </a:lnTo>
                <a:lnTo>
                  <a:pt x="1460185" y="722516"/>
                </a:lnTo>
                <a:cubicBezTo>
                  <a:pt x="1459127" y="770173"/>
                  <a:pt x="1458068" y="817829"/>
                  <a:pt x="1457010" y="865486"/>
                </a:cubicBezTo>
                <a:lnTo>
                  <a:pt x="2299580" y="1104522"/>
                </a:lnTo>
                <a:lnTo>
                  <a:pt x="2299580" y="1104522"/>
                </a:lnTo>
                <a:cubicBezTo>
                  <a:pt x="2301301" y="1097182"/>
                  <a:pt x="2303290" y="1041823"/>
                  <a:pt x="2300382" y="1050956"/>
                </a:cubicBezTo>
                <a:lnTo>
                  <a:pt x="2544967" y="1023984"/>
                </a:lnTo>
                <a:lnTo>
                  <a:pt x="2822449" y="1098644"/>
                </a:lnTo>
                <a:lnTo>
                  <a:pt x="2779885" y="1443792"/>
                </a:lnTo>
                <a:cubicBezTo>
                  <a:pt x="2797851" y="1457310"/>
                  <a:pt x="2734854" y="1480351"/>
                  <a:pt x="2700432" y="1484344"/>
                </a:cubicBezTo>
                <a:lnTo>
                  <a:pt x="3820562" y="1919334"/>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8" name="テキスト ボックス 114"/>
          <p:cNvSpPr txBox="1"/>
          <p:nvPr/>
        </p:nvSpPr>
        <p:spPr>
          <a:xfrm>
            <a:off x="1050664" y="4978758"/>
            <a:ext cx="132921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高架在来線ホーム</a:t>
            </a:r>
          </a:p>
        </p:txBody>
      </p:sp>
      <p:sp>
        <p:nvSpPr>
          <p:cNvPr id="8" name="正方形/長方形 7"/>
          <p:cNvSpPr/>
          <p:nvPr/>
        </p:nvSpPr>
        <p:spPr>
          <a:xfrm>
            <a:off x="128464" y="6550204"/>
            <a:ext cx="1396536" cy="253916"/>
          </a:xfrm>
          <a:prstGeom prst="rect">
            <a:avLst/>
          </a:prstGeom>
        </p:spPr>
        <p:txBody>
          <a:bodyPr wrap="none">
            <a:spAutoFit/>
          </a:bodyPr>
          <a:lstStyle/>
          <a:p>
            <a:pPr lvl="0" eaLnBrk="1" hangingPunct="1">
              <a:defRPr/>
            </a:pPr>
            <a:r>
              <a:rPr lang="ja-JP" altLang="en-US" sz="1050" dirty="0">
                <a:solidFill>
                  <a:srgbClr val="000000"/>
                </a:solidFill>
                <a:effectLst>
                  <a:glow rad="127000">
                    <a:srgbClr val="FFFFFF"/>
                  </a:glow>
                </a:effectLst>
                <a:latin typeface="Meiryo UI" panose="020B0604030504040204" pitchFamily="50" charset="-128"/>
                <a:ea typeface="Meiryo UI" panose="020B0604030504040204" pitchFamily="50" charset="-128"/>
              </a:rPr>
              <a:t>（Ｒ４．１０撮影）</a:t>
            </a:r>
          </a:p>
        </p:txBody>
      </p:sp>
      <p:cxnSp>
        <p:nvCxnSpPr>
          <p:cNvPr id="10" name="直線コネクタ 9"/>
          <p:cNvCxnSpPr/>
          <p:nvPr/>
        </p:nvCxnSpPr>
        <p:spPr>
          <a:xfrm flipV="1">
            <a:off x="2618259" y="6395913"/>
            <a:ext cx="500801" cy="238843"/>
          </a:xfrm>
          <a:prstGeom prst="line">
            <a:avLst/>
          </a:prstGeom>
          <a:ln w="19050">
            <a:solidFill>
              <a:srgbClr val="FF0000"/>
            </a:solidFill>
            <a:headEnd type="triangle" w="lg" len="med"/>
            <a:tailEnd type="triangle" w="lg" len="med"/>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3151020" y="5974325"/>
            <a:ext cx="858524" cy="397535"/>
          </a:xfrm>
          <a:prstGeom prst="line">
            <a:avLst/>
          </a:prstGeom>
          <a:ln>
            <a:solidFill>
              <a:schemeClr val="tx1"/>
            </a:solidFill>
            <a:headEnd type="triangle" w="med" len="med"/>
            <a:tailEnd type="triangle" w="med" len="med"/>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91" name="テキスト ボックス 107"/>
          <p:cNvSpPr txBox="1"/>
          <p:nvPr/>
        </p:nvSpPr>
        <p:spPr>
          <a:xfrm>
            <a:off x="3029446" y="6465939"/>
            <a:ext cx="2252540" cy="307777"/>
          </a:xfrm>
          <a:prstGeom prst="rect">
            <a:avLst/>
          </a:prstGeom>
          <a:noFill/>
        </p:spPr>
        <p:txBody>
          <a:bodyPr wrap="none" rtlCol="0">
            <a:spAutoFit/>
          </a:bodyPr>
          <a:lstStyle>
            <a:defPPr>
              <a:defRPr lang="ja-JP"/>
            </a:defPPr>
            <a:lvl1pPr marL="0" marR="0" lvl="0" indent="0" defTabSz="914400" eaLnBrk="1" latinLnBrk="0" hangingPunct="1">
              <a:lnSpc>
                <a:spcPct val="100000"/>
              </a:lnSpc>
              <a:buClrTx/>
              <a:buSzTx/>
              <a:buFontTx/>
              <a:buNone/>
              <a:tabLst/>
              <a:defRPr sz="900" b="1" i="0" u="none" strike="noStrike" cap="none" spc="0" normalizeH="0" baseline="0">
                <a:ln>
                  <a:noFill/>
                </a:ln>
                <a:solidFill>
                  <a:srgbClr val="FF0000"/>
                </a:solidFill>
                <a:effectLst>
                  <a:glow rad="177800">
                    <a:srgbClr val="FFFFFF"/>
                  </a:glow>
                </a:effectLst>
                <a:uLnTx/>
                <a:uFillTx/>
                <a:latin typeface="Meiryo UI" panose="020B0604030504040204" pitchFamily="50" charset="-128"/>
                <a:ea typeface="Meiryo UI" panose="020B0604030504040204" pitchFamily="50" charset="-128"/>
              </a:defRPr>
            </a:lvl1pPr>
          </a:lstStyle>
          <a:p>
            <a:r>
              <a:rPr lang="ja-JP" altLang="en-US" sz="1400" dirty="0"/>
              <a:t>Ｒ４供用開始・高架化完了</a:t>
            </a:r>
            <a:endParaRPr lang="en-US" altLang="ja-JP" sz="1400" dirty="0"/>
          </a:p>
        </p:txBody>
      </p:sp>
      <p:sp>
        <p:nvSpPr>
          <p:cNvPr id="92" name="テキスト ボックス 110"/>
          <p:cNvSpPr txBox="1"/>
          <p:nvPr/>
        </p:nvSpPr>
        <p:spPr>
          <a:xfrm>
            <a:off x="3336776" y="6212557"/>
            <a:ext cx="1107996" cy="230832"/>
          </a:xfrm>
          <a:prstGeom prst="rect">
            <a:avLst/>
          </a:prstGeom>
          <a:noFill/>
        </p:spPr>
        <p:txBody>
          <a:bodyPr wrap="none" rtlCol="0">
            <a:spAutoFit/>
          </a:bodyPr>
          <a:lstStyle>
            <a:defPPr>
              <a:defRPr lang="ja-JP"/>
            </a:defPPr>
            <a:lvl1pPr marL="0" marR="0" lvl="0" indent="0" defTabSz="914400" eaLnBrk="1" latinLnBrk="0" hangingPunct="1">
              <a:lnSpc>
                <a:spcPct val="100000"/>
              </a:lnSpc>
              <a:buClrTx/>
              <a:buSzTx/>
              <a:buFontTx/>
              <a:buNone/>
              <a:tabLst/>
              <a:defRPr sz="900" b="1" i="0" u="none" strike="noStrike" cap="none" spc="0" normalizeH="0" baseline="0">
                <a:ln>
                  <a:noFill/>
                </a:ln>
                <a:solidFill>
                  <a:srgbClr val="FF0000"/>
                </a:solidFill>
                <a:effectLst>
                  <a:glow rad="127000">
                    <a:srgbClr val="FFFFFF"/>
                  </a:glow>
                </a:effectLst>
                <a:uLnTx/>
                <a:uFillTx/>
                <a:latin typeface="Meiryo UI" panose="020B0604030504040204" pitchFamily="50" charset="-128"/>
                <a:ea typeface="Meiryo UI" panose="020B0604030504040204" pitchFamily="50" charset="-128"/>
              </a:defRPr>
            </a:lvl1pPr>
          </a:lstStyle>
          <a:p>
            <a:r>
              <a:rPr lang="ja-JP" altLang="en-US" dirty="0">
                <a:solidFill>
                  <a:schemeClr val="tx1"/>
                </a:solidFill>
                <a:effectLst>
                  <a:glow rad="177800">
                    <a:srgbClr val="FFFFFF"/>
                  </a:glow>
                </a:effectLst>
              </a:rPr>
              <a:t>Ｈ３０第一期開業</a:t>
            </a:r>
          </a:p>
        </p:txBody>
      </p:sp>
      <p:sp>
        <p:nvSpPr>
          <p:cNvPr id="14" name="フリーフォーム 13"/>
          <p:cNvSpPr/>
          <p:nvPr/>
        </p:nvSpPr>
        <p:spPr>
          <a:xfrm>
            <a:off x="200025" y="5829300"/>
            <a:ext cx="2257425" cy="978694"/>
          </a:xfrm>
          <a:custGeom>
            <a:avLst/>
            <a:gdLst>
              <a:gd name="connsiteX0" fmla="*/ 2228850 w 2228850"/>
              <a:gd name="connsiteY0" fmla="*/ 990600 h 990600"/>
              <a:gd name="connsiteX1" fmla="*/ 1390650 w 2228850"/>
              <a:gd name="connsiteY1" fmla="*/ 552450 h 990600"/>
              <a:gd name="connsiteX2" fmla="*/ 1295400 w 2228850"/>
              <a:gd name="connsiteY2" fmla="*/ 552450 h 990600"/>
              <a:gd name="connsiteX3" fmla="*/ 1295400 w 2228850"/>
              <a:gd name="connsiteY3" fmla="*/ 552450 h 990600"/>
              <a:gd name="connsiteX4" fmla="*/ 628650 w 2228850"/>
              <a:gd name="connsiteY4" fmla="*/ 123825 h 990600"/>
              <a:gd name="connsiteX5" fmla="*/ 466725 w 2228850"/>
              <a:gd name="connsiteY5" fmla="*/ 161925 h 990600"/>
              <a:gd name="connsiteX6" fmla="*/ 285750 w 2228850"/>
              <a:gd name="connsiteY6" fmla="*/ 16192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8650 w 2228850"/>
              <a:gd name="connsiteY4" fmla="*/ 123825 h 990600"/>
              <a:gd name="connsiteX5" fmla="*/ 466725 w 2228850"/>
              <a:gd name="connsiteY5" fmla="*/ 161925 h 990600"/>
              <a:gd name="connsiteX6" fmla="*/ 285750 w 2228850"/>
              <a:gd name="connsiteY6" fmla="*/ 16192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6725 w 2228850"/>
              <a:gd name="connsiteY5" fmla="*/ 161925 h 990600"/>
              <a:gd name="connsiteX6" fmla="*/ 285750 w 2228850"/>
              <a:gd name="connsiteY6" fmla="*/ 16192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6725 w 2228850"/>
              <a:gd name="connsiteY5" fmla="*/ 161925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57425 w 2257425"/>
              <a:gd name="connsiteY0" fmla="*/ 978694 h 978694"/>
              <a:gd name="connsiteX1" fmla="*/ 1390650 w 2257425"/>
              <a:gd name="connsiteY1" fmla="*/ 552450 h 978694"/>
              <a:gd name="connsiteX2" fmla="*/ 1295400 w 2257425"/>
              <a:gd name="connsiteY2" fmla="*/ 552450 h 978694"/>
              <a:gd name="connsiteX3" fmla="*/ 1257300 w 2257425"/>
              <a:gd name="connsiteY3" fmla="*/ 609600 h 978694"/>
              <a:gd name="connsiteX4" fmla="*/ 621506 w 2257425"/>
              <a:gd name="connsiteY4" fmla="*/ 157162 h 978694"/>
              <a:gd name="connsiteX5" fmla="*/ 461963 w 2257425"/>
              <a:gd name="connsiteY5" fmla="*/ 173832 h 978694"/>
              <a:gd name="connsiteX6" fmla="*/ 252412 w 2257425"/>
              <a:gd name="connsiteY6" fmla="*/ 180975 h 978694"/>
              <a:gd name="connsiteX7" fmla="*/ 0 w 2257425"/>
              <a:gd name="connsiteY7" fmla="*/ 0 h 97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425" h="978694">
                <a:moveTo>
                  <a:pt x="2257425" y="978694"/>
                </a:moveTo>
                <a:lnTo>
                  <a:pt x="1390650" y="552450"/>
                </a:lnTo>
                <a:cubicBezTo>
                  <a:pt x="1358900" y="552450"/>
                  <a:pt x="1298278" y="547798"/>
                  <a:pt x="1295400" y="552450"/>
                </a:cubicBezTo>
                <a:cubicBezTo>
                  <a:pt x="1281485" y="574937"/>
                  <a:pt x="1269603" y="618331"/>
                  <a:pt x="1257300" y="609600"/>
                </a:cubicBezTo>
                <a:lnTo>
                  <a:pt x="621506" y="157162"/>
                </a:lnTo>
                <a:lnTo>
                  <a:pt x="461963" y="173832"/>
                </a:lnTo>
                <a:lnTo>
                  <a:pt x="252412" y="180975"/>
                </a:lnTo>
                <a:lnTo>
                  <a:pt x="0" y="0"/>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スライド番号プレースホルダー 2">
            <a:extLst>
              <a:ext uri="{FF2B5EF4-FFF2-40B4-BE49-F238E27FC236}">
                <a16:creationId xmlns:a16="http://schemas.microsoft.com/office/drawing/2014/main" id="{BEC690E4-843C-9EE0-9559-C6AFC71FAF5A}"/>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7</a:t>
            </a:fld>
            <a:endParaRPr lang="en-US" altLang="ja-JP" sz="1200" dirty="0">
              <a:solidFill>
                <a:prstClr val="black"/>
              </a:solidFill>
            </a:endParaRPr>
          </a:p>
        </p:txBody>
      </p:sp>
    </p:spTree>
    <p:extLst>
      <p:ext uri="{BB962C8B-B14F-4D97-AF65-F5344CB8AC3E}">
        <p14:creationId xmlns:p14="http://schemas.microsoft.com/office/powerpoint/2010/main" val="50853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p:cNvGrpSpPr>
            <a:grpSpLocks noChangeAspect="1"/>
          </p:cNvGrpSpPr>
          <p:nvPr/>
        </p:nvGrpSpPr>
        <p:grpSpPr>
          <a:xfrm>
            <a:off x="5600729" y="1430466"/>
            <a:ext cx="3528735" cy="5455050"/>
            <a:chOff x="624115" y="762000"/>
            <a:chExt cx="5422106" cy="8382000"/>
          </a:xfrm>
        </p:grpSpPr>
        <p:pic>
          <p:nvPicPr>
            <p:cNvPr id="34" name="図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3771" y="762000"/>
              <a:ext cx="5206482" cy="8382000"/>
            </a:xfrm>
            <a:prstGeom prst="rect">
              <a:avLst/>
            </a:prstGeom>
          </p:spPr>
        </p:pic>
        <p:sp>
          <p:nvSpPr>
            <p:cNvPr id="35" name="フリーフォーム 34"/>
            <p:cNvSpPr/>
            <p:nvPr/>
          </p:nvSpPr>
          <p:spPr>
            <a:xfrm>
              <a:off x="5655469" y="2512219"/>
              <a:ext cx="376237" cy="357187"/>
            </a:xfrm>
            <a:custGeom>
              <a:avLst/>
              <a:gdLst>
                <a:gd name="connsiteX0" fmla="*/ 376237 w 376237"/>
                <a:gd name="connsiteY0" fmla="*/ 0 h 357187"/>
                <a:gd name="connsiteX1" fmla="*/ 242887 w 376237"/>
                <a:gd name="connsiteY1" fmla="*/ 30956 h 357187"/>
                <a:gd name="connsiteX2" fmla="*/ 0 w 376237"/>
                <a:gd name="connsiteY2" fmla="*/ 107156 h 357187"/>
                <a:gd name="connsiteX3" fmla="*/ 7144 w 376237"/>
                <a:gd name="connsiteY3" fmla="*/ 357187 h 357187"/>
                <a:gd name="connsiteX4" fmla="*/ 257175 w 376237"/>
                <a:gd name="connsiteY4" fmla="*/ 354806 h 357187"/>
                <a:gd name="connsiteX5" fmla="*/ 257175 w 376237"/>
                <a:gd name="connsiteY5" fmla="*/ 214312 h 357187"/>
                <a:gd name="connsiteX6" fmla="*/ 373856 w 376237"/>
                <a:gd name="connsiteY6" fmla="*/ 188119 h 357187"/>
                <a:gd name="connsiteX7" fmla="*/ 376237 w 376237"/>
                <a:gd name="connsiteY7" fmla="*/ 0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37" h="357187">
                  <a:moveTo>
                    <a:pt x="376237" y="0"/>
                  </a:moveTo>
                  <a:lnTo>
                    <a:pt x="242887" y="30956"/>
                  </a:lnTo>
                  <a:lnTo>
                    <a:pt x="0" y="107156"/>
                  </a:lnTo>
                  <a:lnTo>
                    <a:pt x="7144" y="357187"/>
                  </a:lnTo>
                  <a:lnTo>
                    <a:pt x="257175" y="354806"/>
                  </a:lnTo>
                  <a:lnTo>
                    <a:pt x="257175" y="214312"/>
                  </a:lnTo>
                  <a:lnTo>
                    <a:pt x="373856" y="188119"/>
                  </a:lnTo>
                  <a:cubicBezTo>
                    <a:pt x="373062" y="127794"/>
                    <a:pt x="372269" y="67469"/>
                    <a:pt x="376237" y="0"/>
                  </a:cubicBezTo>
                  <a:close/>
                </a:path>
              </a:pathLst>
            </a:custGeom>
            <a:solidFill>
              <a:srgbClr val="B2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3650" r="24340" b="15672"/>
            <a:stretch/>
          </p:blipFill>
          <p:spPr>
            <a:xfrm>
              <a:off x="624115" y="762000"/>
              <a:ext cx="5422106" cy="3519714"/>
            </a:xfrm>
            <a:prstGeom prst="rect">
              <a:avLst/>
            </a:prstGeom>
          </p:spPr>
        </p:pic>
      </p:grpSp>
      <p:sp>
        <p:nvSpPr>
          <p:cNvPr id="1356" name="タイトル 1"/>
          <p:cNvSpPr>
            <a:spLocks noGrp="1"/>
          </p:cNvSpPr>
          <p:nvPr>
            <p:ph type="title"/>
          </p:nvPr>
        </p:nvSpPr>
        <p:spPr/>
        <p:txBody>
          <a:bodyPr/>
          <a:lstStyle/>
          <a:p>
            <a:r>
              <a:rPr lang="zh-TW" altLang="en-US" dirty="0"/>
              <a:t>連続立体交差事業　事例２</a:t>
            </a:r>
            <a:endParaRPr kumimoji="1" lang="ja-JP" altLang="en-US" dirty="0"/>
          </a:p>
        </p:txBody>
      </p:sp>
      <p:pic>
        <p:nvPicPr>
          <p:cNvPr id="1357" name="Picture 2"/>
          <p:cNvPicPr>
            <a:picLocks noChangeAspect="1" noChangeArrowheads="1"/>
          </p:cNvPicPr>
          <p:nvPr/>
        </p:nvPicPr>
        <p:blipFill>
          <a:blip r:embed="rId5"/>
          <a:stretch>
            <a:fillRect/>
          </a:stretch>
        </p:blipFill>
        <p:spPr>
          <a:xfrm>
            <a:off x="902804" y="1298476"/>
            <a:ext cx="4194212" cy="3924516"/>
          </a:xfrm>
          <a:prstGeom prst="rect">
            <a:avLst/>
          </a:prstGeom>
          <a:noFill/>
          <a:ln w="9525">
            <a:noFill/>
            <a:miter lim="800000"/>
            <a:headEnd/>
            <a:tailEnd/>
          </a:ln>
          <a:effectLst/>
        </p:spPr>
      </p:pic>
      <p:sp>
        <p:nvSpPr>
          <p:cNvPr id="1361" name="角丸四角形 125"/>
          <p:cNvSpPr/>
          <p:nvPr/>
        </p:nvSpPr>
        <p:spPr>
          <a:xfrm>
            <a:off x="5471850" y="1486991"/>
            <a:ext cx="1520481" cy="349553"/>
          </a:xfrm>
          <a:prstGeom prst="roundRect">
            <a:avLst/>
          </a:prstGeom>
          <a:solidFill>
            <a:srgbClr val="FF6600"/>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HG丸ｺﾞｼｯｸM-PRO" pitchFamily="50" charset="-128"/>
                <a:ea typeface="HG丸ｺﾞｼｯｸM-PRO" pitchFamily="50" charset="-128"/>
                <a:cs typeface="+mn-cs"/>
              </a:rPr>
              <a:t>整備計画図</a:t>
            </a:r>
          </a:p>
        </p:txBody>
      </p:sp>
      <p:sp>
        <p:nvSpPr>
          <p:cNvPr id="1362" name="テキスト ボックス 7"/>
          <p:cNvSpPr txBox="1">
            <a:spLocks noChangeArrowheads="1"/>
          </p:cNvSpPr>
          <p:nvPr/>
        </p:nvSpPr>
        <p:spPr>
          <a:xfrm>
            <a:off x="7388866" y="5561462"/>
            <a:ext cx="844226" cy="267790"/>
          </a:xfrm>
          <a:prstGeom prst="rect">
            <a:avLst/>
          </a:prstGeom>
          <a:noFill/>
          <a:ln w="9525">
            <a:noFill/>
            <a:miter lim="800000"/>
            <a:headEnd/>
            <a:tailEnd/>
          </a:ln>
        </p:spPr>
        <p:txBody>
          <a:bodyPr wrap="square" lIns="51840" tIns="25920" rIns="51840" bIns="2592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lumMod val="65000"/>
                    <a:lumOff val="35000"/>
                  </a:schemeClr>
                </a:solidFill>
                <a:effectLst>
                  <a:glow rad="127000">
                    <a:srgbClr val="FFFFFF"/>
                  </a:glow>
                </a:effectLst>
                <a:uLnTx/>
                <a:uFillTx/>
                <a:latin typeface="ＭＳ Ｐゴシック"/>
                <a:ea typeface="ＭＳ Ｐゴシック" pitchFamily="50" charset="-128"/>
                <a:cs typeface="+mn-cs"/>
              </a:rPr>
              <a:t>南口広場</a:t>
            </a:r>
          </a:p>
        </p:txBody>
      </p:sp>
      <p:sp>
        <p:nvSpPr>
          <p:cNvPr id="1363" name="フリーフォーム 127"/>
          <p:cNvSpPr/>
          <p:nvPr/>
        </p:nvSpPr>
        <p:spPr>
          <a:xfrm>
            <a:off x="6025903" y="3442069"/>
            <a:ext cx="2975955" cy="265425"/>
          </a:xfrm>
          <a:custGeom>
            <a:avLst/>
            <a:gdLst>
              <a:gd name="connsiteX0" fmla="*/ 0 w 4530090"/>
              <a:gd name="connsiteY0" fmla="*/ 289560 h 510540"/>
              <a:gd name="connsiteX1" fmla="*/ 26670 w 4530090"/>
              <a:gd name="connsiteY1" fmla="*/ 510540 h 510540"/>
              <a:gd name="connsiteX2" fmla="*/ 4530090 w 4530090"/>
              <a:gd name="connsiteY2" fmla="*/ 502920 h 510540"/>
              <a:gd name="connsiteX3" fmla="*/ 4526280 w 4530090"/>
              <a:gd name="connsiteY3" fmla="*/ 289560 h 510540"/>
              <a:gd name="connsiteX4" fmla="*/ 3406140 w 4530090"/>
              <a:gd name="connsiteY4" fmla="*/ 293370 h 510540"/>
              <a:gd name="connsiteX5" fmla="*/ 3364230 w 4530090"/>
              <a:gd name="connsiteY5" fmla="*/ 0 h 510540"/>
              <a:gd name="connsiteX6" fmla="*/ 1813560 w 4530090"/>
              <a:gd name="connsiteY6" fmla="*/ 213360 h 510540"/>
              <a:gd name="connsiteX7" fmla="*/ 1824990 w 4530090"/>
              <a:gd name="connsiteY7" fmla="*/ 289560 h 510540"/>
              <a:gd name="connsiteX8" fmla="*/ 0 w 4530090"/>
              <a:gd name="connsiteY8" fmla="*/ 289560 h 51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090" h="510540">
                <a:moveTo>
                  <a:pt x="0" y="289560"/>
                </a:moveTo>
                <a:lnTo>
                  <a:pt x="26670" y="510540"/>
                </a:lnTo>
                <a:lnTo>
                  <a:pt x="4530090" y="502920"/>
                </a:lnTo>
                <a:lnTo>
                  <a:pt x="4526280" y="289560"/>
                </a:lnTo>
                <a:lnTo>
                  <a:pt x="3406140" y="293370"/>
                </a:lnTo>
                <a:lnTo>
                  <a:pt x="3364230" y="0"/>
                </a:lnTo>
                <a:lnTo>
                  <a:pt x="1813560" y="213360"/>
                </a:lnTo>
                <a:lnTo>
                  <a:pt x="1824990" y="289560"/>
                </a:lnTo>
                <a:lnTo>
                  <a:pt x="0" y="289560"/>
                </a:lnTo>
                <a:close/>
              </a:path>
            </a:pathLst>
          </a:cu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正方形/長方形 3"/>
          <p:cNvSpPr/>
          <p:nvPr/>
        </p:nvSpPr>
        <p:spPr>
          <a:xfrm>
            <a:off x="8271620" y="1479792"/>
            <a:ext cx="1433908" cy="35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4" name="テキスト ボックス 7"/>
          <p:cNvSpPr txBox="1">
            <a:spLocks noChangeArrowheads="1"/>
          </p:cNvSpPr>
          <p:nvPr/>
        </p:nvSpPr>
        <p:spPr>
          <a:xfrm>
            <a:off x="7240579" y="2539232"/>
            <a:ext cx="825546" cy="452456"/>
          </a:xfrm>
          <a:prstGeom prst="rect">
            <a:avLst/>
          </a:prstGeom>
          <a:noFill/>
          <a:ln w="9525">
            <a:noFill/>
            <a:miter lim="800000"/>
            <a:headEnd/>
            <a:tailEnd/>
          </a:ln>
        </p:spPr>
        <p:txBody>
          <a:bodyPr wrap="square" lIns="51840" tIns="25920" rIns="51840" bIns="2592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glow rad="127000">
                    <a:srgbClr val="FFFFFF"/>
                  </a:glow>
                </a:effectLst>
                <a:uLnTx/>
                <a:uFillTx/>
                <a:latin typeface="Meiryo UI" panose="020B0604030504040204" pitchFamily="50" charset="-128"/>
                <a:ea typeface="Meiryo UI" panose="020B0604030504040204" pitchFamily="50" charset="-128"/>
              </a:rPr>
              <a:t>万代広場</a:t>
            </a:r>
            <a:endParaRPr kumimoji="1" lang="en-US" altLang="ja-JP" sz="1400" b="1" i="0" u="none" strike="noStrike" kern="1200" cap="none" spc="0" normalizeH="0" baseline="0" noProof="0" dirty="0">
              <a:ln>
                <a:noFill/>
              </a:ln>
              <a:effectLst>
                <a:glow rad="127000">
                  <a:srgbClr val="FFFFFF"/>
                </a:glow>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b="1" dirty="0">
                <a:effectLst>
                  <a:glow rad="127000">
                    <a:srgbClr val="FFFFFF"/>
                  </a:glow>
                </a:effectLst>
                <a:latin typeface="Meiryo UI" panose="020B0604030504040204" pitchFamily="50" charset="-128"/>
                <a:ea typeface="Meiryo UI" panose="020B0604030504040204" pitchFamily="50" charset="-128"/>
              </a:rPr>
              <a:t>（整備中）</a:t>
            </a:r>
            <a:endParaRPr kumimoji="1" lang="ja-JP" altLang="en-US" sz="1100" b="1" i="0" u="none" strike="noStrike" kern="1200" cap="none" spc="0" normalizeH="0" baseline="0" noProof="0" dirty="0">
              <a:ln>
                <a:noFill/>
              </a:ln>
              <a:effectLst>
                <a:glow rad="127000">
                  <a:srgbClr val="FFFFFF"/>
                </a:glow>
              </a:effectLst>
              <a:uLnTx/>
              <a:uFillTx/>
              <a:latin typeface="Meiryo UI" panose="020B0604030504040204" pitchFamily="50" charset="-128"/>
              <a:ea typeface="Meiryo UI" panose="020B0604030504040204" pitchFamily="50" charset="-128"/>
            </a:endParaRPr>
          </a:p>
        </p:txBody>
      </p:sp>
      <p:sp>
        <p:nvSpPr>
          <p:cNvPr id="1369" name="正方形/長方形 133"/>
          <p:cNvSpPr/>
          <p:nvPr/>
        </p:nvSpPr>
        <p:spPr>
          <a:xfrm>
            <a:off x="6176946" y="5329433"/>
            <a:ext cx="263822" cy="8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1370" name="直線コネクタ 134"/>
          <p:cNvCxnSpPr/>
          <p:nvPr/>
        </p:nvCxnSpPr>
        <p:spPr>
          <a:xfrm>
            <a:off x="6178056" y="5325371"/>
            <a:ext cx="0" cy="10844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71" name="AutoShape 6"/>
          <p:cNvSpPr>
            <a:spLocks noChangeArrowheads="1"/>
          </p:cNvSpPr>
          <p:nvPr/>
        </p:nvSpPr>
        <p:spPr>
          <a:xfrm>
            <a:off x="470757" y="1008316"/>
            <a:ext cx="8964487" cy="351459"/>
          </a:xfrm>
          <a:prstGeom prst="roundRect">
            <a:avLst>
              <a:gd name="adj" fmla="val 7764"/>
            </a:avLst>
          </a:prstGeom>
          <a:solidFill>
            <a:schemeClr val="bg1"/>
          </a:solidFill>
          <a:ln w="15875" cap="sq">
            <a:solidFill>
              <a:schemeClr val="tx1"/>
            </a:solidFill>
            <a:round/>
            <a:headEnd type="none" w="sm" len="sm"/>
            <a:tailEnd type="none" w="sm" len="sm"/>
          </a:ln>
          <a:effectLst/>
        </p:spPr>
        <p:txBody>
          <a:bodyPr wrap="square" lIns="91440" tIns="169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sz="1000"/>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Times New Roman"/>
              </a:rPr>
              <a:t>高架下空間にバス乗降場を整備し、新潟駅の南北市街地の一体的利用を促進</a:t>
            </a:r>
          </a:p>
        </p:txBody>
      </p:sp>
      <p:sp>
        <p:nvSpPr>
          <p:cNvPr id="1372" name="AutoShape 6"/>
          <p:cNvSpPr>
            <a:spLocks noChangeArrowheads="1"/>
          </p:cNvSpPr>
          <p:nvPr/>
        </p:nvSpPr>
        <p:spPr>
          <a:xfrm>
            <a:off x="447226" y="1506923"/>
            <a:ext cx="1464751" cy="258539"/>
          </a:xfrm>
          <a:prstGeom prst="roundRect">
            <a:avLst>
              <a:gd name="adj" fmla="val 7764"/>
            </a:avLst>
          </a:prstGeom>
          <a:solidFill>
            <a:schemeClr val="bg1"/>
          </a:solidFill>
          <a:ln w="15875" cap="sq">
            <a:noFill/>
            <a:round/>
            <a:headEnd type="none" w="sm" len="sm"/>
            <a:tailEnd type="none" w="sm" len="sm"/>
          </a:ln>
          <a:effectLst/>
        </p:spPr>
        <p:txBody>
          <a:bodyPr wrap="square" lIns="91440" tIns="169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sz="1000"/>
            </a:pPr>
            <a:endPar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Times New Roman"/>
            </a:endParaRPr>
          </a:p>
        </p:txBody>
      </p:sp>
      <p:sp>
        <p:nvSpPr>
          <p:cNvPr id="1373" name="Rectangle 3"/>
          <p:cNvSpPr>
            <a:spLocks noChangeArrowheads="1"/>
          </p:cNvSpPr>
          <p:nvPr/>
        </p:nvSpPr>
        <p:spPr>
          <a:xfrm>
            <a:off x="381000" y="531813"/>
            <a:ext cx="9144000" cy="46196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■駅前広場整備事業（関連事業）</a:t>
            </a:r>
          </a:p>
        </p:txBody>
      </p:sp>
      <p:sp>
        <p:nvSpPr>
          <p:cNvPr id="1375" name="正方形/長方形 139"/>
          <p:cNvSpPr/>
          <p:nvPr/>
        </p:nvSpPr>
        <p:spPr>
          <a:xfrm>
            <a:off x="8119484" y="3642210"/>
            <a:ext cx="904435" cy="143625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76" name="四角形吹き出し 140"/>
          <p:cNvSpPr/>
          <p:nvPr/>
        </p:nvSpPr>
        <p:spPr>
          <a:xfrm>
            <a:off x="5523732" y="3508369"/>
            <a:ext cx="2205069" cy="1451043"/>
          </a:xfrm>
          <a:prstGeom prst="wedgeRectCallout">
            <a:avLst>
              <a:gd name="adj1" fmla="val 70166"/>
              <a:gd name="adj2" fmla="val -19552"/>
            </a:avLst>
          </a:prstGeom>
          <a:solidFill>
            <a:schemeClr val="bg1"/>
          </a:solidFill>
          <a:ln>
            <a:solidFill>
              <a:srgbClr val="FF0000"/>
            </a:solidFill>
          </a:ln>
          <a:effectLst>
            <a:glow rad="762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377" name="Picture 5" descr="\\172.24.43.181\share\05拠点形成G\40 成果品\H29 協定 高架下バス空間施設整備に関する昇降設備等に係る実施設計（H31.3）〔JR〕\実施設計（イ）作業〔昇降設備他〕（建築）\06 透視図　　　　　○\20190417　修正後最終版\新潟駅バスバース_車道_190404.jpg"/>
          <p:cNvPicPr>
            <a:picLocks noChangeAspect="1" noChangeArrowheads="1"/>
          </p:cNvPicPr>
          <p:nvPr/>
        </p:nvPicPr>
        <p:blipFill>
          <a:blip r:embed="rId6"/>
          <a:stretch>
            <a:fillRect/>
          </a:stretch>
        </p:blipFill>
        <p:spPr>
          <a:xfrm>
            <a:off x="5584103" y="3751681"/>
            <a:ext cx="2077496" cy="1169630"/>
          </a:xfrm>
          <a:prstGeom prst="rect">
            <a:avLst/>
          </a:prstGeom>
          <a:noFill/>
        </p:spPr>
      </p:pic>
      <p:sp>
        <p:nvSpPr>
          <p:cNvPr id="1378" name="テキスト ボックス 7"/>
          <p:cNvSpPr txBox="1">
            <a:spLocks noChangeArrowheads="1"/>
          </p:cNvSpPr>
          <p:nvPr/>
        </p:nvSpPr>
        <p:spPr>
          <a:xfrm>
            <a:off x="5457056" y="3489318"/>
            <a:ext cx="2332642" cy="267790"/>
          </a:xfrm>
          <a:prstGeom prst="rect">
            <a:avLst/>
          </a:prstGeom>
          <a:noFill/>
          <a:ln w="9525">
            <a:noFill/>
            <a:miter lim="800000"/>
            <a:headEnd/>
            <a:tailEnd/>
          </a:ln>
        </p:spPr>
        <p:txBody>
          <a:bodyPr vert="horz" wrap="square" lIns="51840" tIns="25920" rIns="51840" bIns="2592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新潟駅　高架下交通広場</a:t>
            </a:r>
          </a:p>
        </p:txBody>
      </p:sp>
      <p:sp>
        <p:nvSpPr>
          <p:cNvPr id="1379" name="角丸四角形 143"/>
          <p:cNvSpPr/>
          <p:nvPr/>
        </p:nvSpPr>
        <p:spPr>
          <a:xfrm>
            <a:off x="535630" y="1484651"/>
            <a:ext cx="1969098" cy="371825"/>
          </a:xfrm>
          <a:prstGeom prst="roundRect">
            <a:avLst/>
          </a:prstGeom>
          <a:solidFill>
            <a:srgbClr val="FF6600"/>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HG丸ｺﾞｼｯｸM-PRO" pitchFamily="50" charset="-128"/>
                <a:ea typeface="HG丸ｺﾞｼｯｸM-PRO" pitchFamily="50" charset="-128"/>
                <a:cs typeface="+mn-cs"/>
              </a:rPr>
              <a:t>基幹公共交通軸</a:t>
            </a:r>
          </a:p>
        </p:txBody>
      </p:sp>
      <p:sp>
        <p:nvSpPr>
          <p:cNvPr id="1380" name="フリーフォーム 144"/>
          <p:cNvSpPr/>
          <p:nvPr/>
        </p:nvSpPr>
        <p:spPr>
          <a:xfrm>
            <a:off x="8576693" y="3390900"/>
            <a:ext cx="466725" cy="2000250"/>
          </a:xfrm>
          <a:custGeom>
            <a:avLst/>
            <a:gdLst>
              <a:gd name="connsiteX0" fmla="*/ 266700 w 466725"/>
              <a:gd name="connsiteY0" fmla="*/ 0 h 2000250"/>
              <a:gd name="connsiteX1" fmla="*/ 466725 w 466725"/>
              <a:gd name="connsiteY1" fmla="*/ 85725 h 2000250"/>
              <a:gd name="connsiteX2" fmla="*/ 0 w 466725"/>
              <a:gd name="connsiteY2" fmla="*/ 85725 h 2000250"/>
              <a:gd name="connsiteX3" fmla="*/ 0 w 466725"/>
              <a:gd name="connsiteY3" fmla="*/ 1933575 h 2000250"/>
              <a:gd name="connsiteX4" fmla="*/ 466725 w 466725"/>
              <a:gd name="connsiteY4" fmla="*/ 1933575 h 2000250"/>
              <a:gd name="connsiteX5" fmla="*/ 285750 w 466725"/>
              <a:gd name="connsiteY5"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2000250">
                <a:moveTo>
                  <a:pt x="266700" y="0"/>
                </a:moveTo>
                <a:lnTo>
                  <a:pt x="466725" y="85725"/>
                </a:lnTo>
                <a:lnTo>
                  <a:pt x="0" y="85725"/>
                </a:lnTo>
                <a:lnTo>
                  <a:pt x="0" y="1933575"/>
                </a:lnTo>
                <a:lnTo>
                  <a:pt x="466725" y="1933575"/>
                </a:lnTo>
                <a:lnTo>
                  <a:pt x="285750" y="2000250"/>
                </a:lnTo>
              </a:path>
            </a:pathLst>
          </a:custGeom>
          <a:noFill/>
          <a:ln w="190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81" name="テキスト ボックス 145"/>
          <p:cNvSpPr txBox="1"/>
          <p:nvPr/>
        </p:nvSpPr>
        <p:spPr>
          <a:xfrm>
            <a:off x="9038406" y="3236451"/>
            <a:ext cx="3177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ａ</a:t>
            </a:r>
          </a:p>
        </p:txBody>
      </p:sp>
      <p:sp>
        <p:nvSpPr>
          <p:cNvPr id="1382" name="テキスト ボックス 146"/>
          <p:cNvSpPr txBox="1"/>
          <p:nvPr/>
        </p:nvSpPr>
        <p:spPr>
          <a:xfrm>
            <a:off x="9033105" y="5113759"/>
            <a:ext cx="3241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ｂ</a:t>
            </a:r>
          </a:p>
        </p:txBody>
      </p:sp>
      <p:sp>
        <p:nvSpPr>
          <p:cNvPr id="57" name="正方形/長方形 56"/>
          <p:cNvSpPr/>
          <p:nvPr/>
        </p:nvSpPr>
        <p:spPr>
          <a:xfrm>
            <a:off x="8360155" y="6471105"/>
            <a:ext cx="1460716" cy="35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6" name="フリーフォーム 150"/>
          <p:cNvSpPr/>
          <p:nvPr/>
        </p:nvSpPr>
        <p:spPr>
          <a:xfrm>
            <a:off x="5524501" y="5238750"/>
            <a:ext cx="3038475" cy="0"/>
          </a:xfrm>
          <a:custGeom>
            <a:avLst/>
            <a:gdLst>
              <a:gd name="connsiteX0" fmla="*/ 3038475 w 3038475"/>
              <a:gd name="connsiteY0" fmla="*/ 0 h 0"/>
              <a:gd name="connsiteX1" fmla="*/ 0 w 3038475"/>
              <a:gd name="connsiteY1" fmla="*/ 0 h 0"/>
            </a:gdLst>
            <a:ahLst/>
            <a:cxnLst>
              <a:cxn ang="0">
                <a:pos x="connsiteX0" y="connsiteY0"/>
              </a:cxn>
              <a:cxn ang="0">
                <a:pos x="connsiteX1" y="connsiteY1"/>
              </a:cxn>
            </a:cxnLst>
            <a:rect l="l" t="t" r="r" b="b"/>
            <a:pathLst>
              <a:path w="3038475">
                <a:moveTo>
                  <a:pt x="3038475" y="0"/>
                </a:moveTo>
                <a:lnTo>
                  <a:pt x="0" y="0"/>
                </a:lnTo>
              </a:path>
            </a:pathLst>
          </a:custGeom>
          <a:noFill/>
          <a:ln w="12700">
            <a:solidFill>
              <a:srgbClr val="FF0000"/>
            </a:solidFill>
            <a:headEnd type="oval"/>
          </a:ln>
          <a:effectLst>
            <a:glow rad="889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9" name="上矢印 38"/>
          <p:cNvSpPr/>
          <p:nvPr/>
        </p:nvSpPr>
        <p:spPr>
          <a:xfrm flipV="1">
            <a:off x="8367495" y="6520848"/>
            <a:ext cx="267071" cy="246357"/>
          </a:xfrm>
          <a:prstGeom prst="upArrow">
            <a:avLst>
              <a:gd name="adj1" fmla="val 50000"/>
              <a:gd name="adj2" fmla="val 68859"/>
            </a:avLst>
          </a:prstGeom>
          <a:solidFill>
            <a:srgbClr val="CA4F8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74" name="Picture 3"/>
          <p:cNvPicPr>
            <a:picLocks noChangeAspect="1" noChangeArrowheads="1"/>
          </p:cNvPicPr>
          <p:nvPr/>
        </p:nvPicPr>
        <p:blipFill>
          <a:blip r:embed="rId7"/>
          <a:stretch>
            <a:fillRect/>
          </a:stretch>
        </p:blipFill>
        <p:spPr>
          <a:xfrm>
            <a:off x="1943055" y="5126014"/>
            <a:ext cx="3429807" cy="1703353"/>
          </a:xfrm>
          <a:prstGeom prst="rect">
            <a:avLst/>
          </a:prstGeom>
          <a:noFill/>
          <a:ln w="9525">
            <a:noFill/>
            <a:miter lim="800000"/>
            <a:headEnd/>
            <a:tailEnd/>
          </a:ln>
          <a:effectLst/>
        </p:spPr>
      </p:pic>
      <p:sp>
        <p:nvSpPr>
          <p:cNvPr id="1383" name="テキスト ボックス 147"/>
          <p:cNvSpPr txBox="1"/>
          <p:nvPr/>
        </p:nvSpPr>
        <p:spPr>
          <a:xfrm>
            <a:off x="5189182" y="5608526"/>
            <a:ext cx="3241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ｂ</a:t>
            </a:r>
          </a:p>
        </p:txBody>
      </p:sp>
      <p:sp>
        <p:nvSpPr>
          <p:cNvPr id="1384" name="テキスト ボックス 148"/>
          <p:cNvSpPr txBox="1"/>
          <p:nvPr/>
        </p:nvSpPr>
        <p:spPr>
          <a:xfrm>
            <a:off x="1963845" y="5606139"/>
            <a:ext cx="3177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ａ</a:t>
            </a:r>
          </a:p>
        </p:txBody>
      </p:sp>
      <p:sp>
        <p:nvSpPr>
          <p:cNvPr id="17" name="正方形/長方形 16"/>
          <p:cNvSpPr/>
          <p:nvPr/>
        </p:nvSpPr>
        <p:spPr>
          <a:xfrm>
            <a:off x="1520179" y="5957169"/>
            <a:ext cx="698097" cy="664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5" name="テキスト ボックス 149"/>
          <p:cNvSpPr txBox="1"/>
          <p:nvPr/>
        </p:nvSpPr>
        <p:spPr>
          <a:xfrm>
            <a:off x="574354" y="5166895"/>
            <a:ext cx="1023257" cy="63239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65837" tIns="32918" rIns="65837" bIns="32918" rtlCol="0" anchor="ctr"/>
          <a:lstStyle>
            <a:defPPr>
              <a:defRPr lang="ja-JP"/>
            </a:defPPr>
            <a:lvl1pPr algn="ctr">
              <a:defRPr sz="1200" b="1">
                <a:solidFill>
                  <a:schemeClr val="bg1"/>
                </a:solidFill>
                <a:latin typeface="HG丸ｺﾞｼｯｸM-PRO" pitchFamily="50" charset="-128"/>
                <a:ea typeface="HG丸ｺﾞｼｯｸM-PRO"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高架下</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交通広場</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断面図</a:t>
            </a:r>
          </a:p>
        </p:txBody>
      </p:sp>
      <p:sp>
        <p:nvSpPr>
          <p:cNvPr id="7" name="正方形/長方形 6"/>
          <p:cNvSpPr/>
          <p:nvPr/>
        </p:nvSpPr>
        <p:spPr>
          <a:xfrm>
            <a:off x="2570263" y="5166895"/>
            <a:ext cx="798561" cy="21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682099" y="5130419"/>
            <a:ext cx="896399" cy="246221"/>
          </a:xfrm>
          <a:prstGeom prst="rect">
            <a:avLst/>
          </a:prstGeom>
          <a:noFill/>
        </p:spPr>
        <p:txBody>
          <a:bodyPr wrap="none" rtlCol="0">
            <a:spAutoFit/>
          </a:bodyPr>
          <a:lstStyle/>
          <a:p>
            <a:r>
              <a:rPr kumimoji="1" lang="ja-JP" altLang="en-US" sz="1000" b="1" dirty="0">
                <a:latin typeface="Meiryo UI" panose="020B0604030504040204" pitchFamily="50" charset="-128"/>
                <a:ea typeface="Meiryo UI" panose="020B0604030504040204" pitchFamily="50" charset="-128"/>
              </a:rPr>
              <a:t>在来線ホーム</a:t>
            </a:r>
          </a:p>
        </p:txBody>
      </p:sp>
      <p:sp>
        <p:nvSpPr>
          <p:cNvPr id="40" name="テキスト ボックス 7"/>
          <p:cNvSpPr txBox="1">
            <a:spLocks noChangeArrowheads="1"/>
          </p:cNvSpPr>
          <p:nvPr/>
        </p:nvSpPr>
        <p:spPr>
          <a:xfrm>
            <a:off x="1961574" y="5170112"/>
            <a:ext cx="765527" cy="360123"/>
          </a:xfrm>
          <a:prstGeom prst="rect">
            <a:avLst/>
          </a:prstGeom>
          <a:noFill/>
          <a:ln w="9525">
            <a:noFill/>
            <a:miter lim="800000"/>
            <a:headEnd/>
            <a:tailEnd/>
          </a:ln>
        </p:spPr>
        <p:txBody>
          <a:bodyPr vert="horz" wrap="square" lIns="51840" tIns="25920" rIns="51840" bIns="25920" anchor="ctr" anchorCtr="0">
            <a:spAutoFit/>
          </a:body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en-US" altLang="ja-JP" sz="1000" i="0" u="none" strike="noStrike" kern="1200" cap="none" spc="0" normalizeH="0" baseline="0" noProof="0" dirty="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R</a:t>
            </a:r>
            <a:r>
              <a:rPr kumimoji="1" lang="ja-JP" altLang="en-US" sz="1000" i="0" u="none" strike="noStrike" kern="1200" cap="none" spc="0" normalizeH="0" baseline="0" noProof="0" dirty="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４</a:t>
            </a:r>
            <a:r>
              <a:rPr lang="ja-JP" altLang="en-US" sz="1000" dirty="0">
                <a:solidFill>
                  <a:schemeClr val="tx1">
                    <a:lumMod val="65000"/>
                    <a:lumOff val="35000"/>
                  </a:schemeClr>
                </a:solidFill>
                <a:latin typeface="Meiryo UI" panose="020B0604030504040204" pitchFamily="50" charset="-128"/>
                <a:ea typeface="Meiryo UI" panose="020B0604030504040204" pitchFamily="50" charset="-128"/>
              </a:rPr>
              <a:t>年度</a:t>
            </a:r>
            <a:endParaRPr lang="en-US" altLang="ja-JP" sz="1000" dirty="0">
              <a:solidFill>
                <a:schemeClr val="tx1">
                  <a:lumMod val="65000"/>
                  <a:lumOff val="35000"/>
                </a:schemeClr>
              </a:solidFill>
              <a:latin typeface="Meiryo UI" panose="020B0604030504040204" pitchFamily="50" charset="-128"/>
              <a:ea typeface="Meiryo UI" panose="020B0604030504040204" pitchFamily="50" charset="-128"/>
            </a:endParaRPr>
          </a:p>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000" i="0" u="none" strike="noStrike" kern="1200" cap="none" spc="0" normalizeH="0" baseline="0" noProof="0" dirty="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高架化完了</a:t>
            </a:r>
          </a:p>
        </p:txBody>
      </p:sp>
      <p:cxnSp>
        <p:nvCxnSpPr>
          <p:cNvPr id="50" name="直線コネクタ 49"/>
          <p:cNvCxnSpPr/>
          <p:nvPr/>
        </p:nvCxnSpPr>
        <p:spPr>
          <a:xfrm flipH="1">
            <a:off x="2880643" y="6086543"/>
            <a:ext cx="0" cy="360000"/>
          </a:xfrm>
          <a:prstGeom prst="line">
            <a:avLst/>
          </a:prstGeom>
          <a:ln w="19050">
            <a:solidFill>
              <a:srgbClr val="2F74FF"/>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208584" y="5975457"/>
            <a:ext cx="507831" cy="762741"/>
          </a:xfrm>
          <a:prstGeom prst="rect">
            <a:avLst/>
          </a:prstGeom>
          <a:noFill/>
        </p:spPr>
        <p:txBody>
          <a:bodyPr vert="eaVert" wrap="square" rtlCol="0">
            <a:spAutoFit/>
          </a:bodyPr>
          <a:lstStyle/>
          <a:p>
            <a:r>
              <a:rPr kumimoji="1" lang="ja-JP" altLang="en-US" sz="1100" b="1" dirty="0">
                <a:latin typeface="Meiryo UI" panose="020B0604030504040204" pitchFamily="50" charset="-128"/>
                <a:ea typeface="Meiryo UI" panose="020B0604030504040204" pitchFamily="50" charset="-128"/>
              </a:rPr>
              <a:t>万代広場</a:t>
            </a:r>
            <a:endParaRPr kumimoji="1" lang="en-US" altLang="ja-JP" sz="1100" b="1" dirty="0">
              <a:latin typeface="Meiryo UI" panose="020B0604030504040204" pitchFamily="50" charset="-128"/>
              <a:ea typeface="Meiryo UI" panose="020B0604030504040204" pitchFamily="50" charset="-128"/>
            </a:endParaRPr>
          </a:p>
          <a:p>
            <a:r>
              <a:rPr lang="ja-JP" altLang="en-US" sz="1000" b="1" dirty="0">
                <a:latin typeface="Meiryo UI" panose="020B0604030504040204" pitchFamily="50" charset="-128"/>
                <a:ea typeface="Meiryo UI" panose="020B0604030504040204" pitchFamily="50" charset="-128"/>
              </a:rPr>
              <a:t>（整備中）</a:t>
            </a:r>
            <a:endParaRPr kumimoji="1" lang="ja-JP" altLang="en-US" sz="1000" b="1" dirty="0">
              <a:latin typeface="Meiryo UI" panose="020B0604030504040204" pitchFamily="50" charset="-128"/>
              <a:ea typeface="Meiryo UI" panose="020B0604030504040204" pitchFamily="50" charset="-128"/>
            </a:endParaRPr>
          </a:p>
        </p:txBody>
      </p:sp>
      <p:cxnSp>
        <p:nvCxnSpPr>
          <p:cNvPr id="19" name="直線矢印コネクタ 18"/>
          <p:cNvCxnSpPr/>
          <p:nvPr/>
        </p:nvCxnSpPr>
        <p:spPr>
          <a:xfrm flipH="1">
            <a:off x="7625698" y="4824584"/>
            <a:ext cx="587032" cy="0"/>
          </a:xfrm>
          <a:prstGeom prst="straightConnector1">
            <a:avLst/>
          </a:prstGeom>
          <a:noFill/>
          <a:ln w="12700">
            <a:solidFill>
              <a:srgbClr val="FF0000"/>
            </a:solidFill>
            <a:headEnd type="oval"/>
          </a:ln>
          <a:effectLst>
            <a:glow rad="88900">
              <a:schemeClr val="bg1"/>
            </a:glow>
          </a:effectLst>
        </p:spPr>
        <p:style>
          <a:lnRef idx="2">
            <a:schemeClr val="accent1">
              <a:shade val="50000"/>
            </a:schemeClr>
          </a:lnRef>
          <a:fillRef idx="1">
            <a:schemeClr val="accent1"/>
          </a:fillRef>
          <a:effectRef idx="0">
            <a:schemeClr val="accent1"/>
          </a:effectRef>
          <a:fontRef idx="minor">
            <a:schemeClr val="lt1"/>
          </a:fontRef>
        </p:style>
      </p:cxnSp>
      <p:sp>
        <p:nvSpPr>
          <p:cNvPr id="59" name="テキスト ボックス 7"/>
          <p:cNvSpPr txBox="1">
            <a:spLocks noChangeArrowheads="1"/>
          </p:cNvSpPr>
          <p:nvPr/>
        </p:nvSpPr>
        <p:spPr>
          <a:xfrm>
            <a:off x="5490200" y="4709925"/>
            <a:ext cx="2153786" cy="221623"/>
          </a:xfrm>
          <a:prstGeom prst="rect">
            <a:avLst/>
          </a:prstGeom>
          <a:noFill/>
          <a:ln w="9525">
            <a:noFill/>
            <a:miter lim="800000"/>
            <a:headEnd/>
            <a:tailEnd/>
          </a:ln>
        </p:spPr>
        <p:txBody>
          <a:bodyPr vert="horz" wrap="square" lIns="51840" tIns="25920" rIns="51840" bIns="25920" anchor="ctr" anchorCtr="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a:ln>
                  <a:noFill/>
                </a:ln>
                <a:solidFill>
                  <a:srgbClr val="FF0000"/>
                </a:solidFill>
                <a:effectLst>
                  <a:glow rad="127000">
                    <a:schemeClr val="bg1"/>
                  </a:glow>
                </a:effectLst>
                <a:uLnTx/>
                <a:uFillTx/>
                <a:latin typeface="Meiryo UI" panose="020B0604030504040204" pitchFamily="50" charset="-128"/>
                <a:ea typeface="Meiryo UI" panose="020B0604030504040204" pitchFamily="50" charset="-128"/>
              </a:rPr>
              <a:t>R</a:t>
            </a:r>
            <a:r>
              <a:rPr lang="ja-JP" altLang="en-US" sz="1100" b="1" dirty="0">
                <a:solidFill>
                  <a:srgbClr val="FF0000"/>
                </a:solidFill>
                <a:effectLst>
                  <a:glow rad="127000">
                    <a:schemeClr val="bg1"/>
                  </a:glow>
                </a:effectLst>
                <a:latin typeface="Meiryo UI" panose="020B0604030504040204" pitchFamily="50" charset="-128"/>
                <a:ea typeface="Meiryo UI" panose="020B0604030504040204" pitchFamily="50" charset="-128"/>
              </a:rPr>
              <a:t>５年３</a:t>
            </a:r>
            <a:r>
              <a:rPr kumimoji="1" lang="ja-JP" altLang="en-US" sz="1100" b="1" i="0" u="none" strike="noStrike" kern="1200" cap="none" spc="0" normalizeH="0" baseline="0" noProof="0" dirty="0">
                <a:ln>
                  <a:noFill/>
                </a:ln>
                <a:solidFill>
                  <a:srgbClr val="FF0000"/>
                </a:solidFill>
                <a:effectLst>
                  <a:glow rad="127000">
                    <a:schemeClr val="bg1"/>
                  </a:glow>
                </a:effectLst>
                <a:uLnTx/>
                <a:uFillTx/>
                <a:latin typeface="Meiryo UI" panose="020B0604030504040204" pitchFamily="50" charset="-128"/>
                <a:ea typeface="Meiryo UI" panose="020B0604030504040204" pitchFamily="50" charset="-128"/>
              </a:rPr>
              <a:t>月 歩道部先行供用開始</a:t>
            </a:r>
          </a:p>
        </p:txBody>
      </p:sp>
      <p:sp>
        <p:nvSpPr>
          <p:cNvPr id="3" name="正方形/長方形 2"/>
          <p:cNvSpPr/>
          <p:nvPr/>
        </p:nvSpPr>
        <p:spPr>
          <a:xfrm>
            <a:off x="1208585" y="6641162"/>
            <a:ext cx="4248000" cy="177243"/>
          </a:xfrm>
          <a:prstGeom prst="rect">
            <a:avLst/>
          </a:prstGeom>
          <a:gradFill flip="none" rotWithShape="1">
            <a:gsLst>
              <a:gs pos="0">
                <a:schemeClr val="accent1">
                  <a:shade val="30000"/>
                  <a:satMod val="11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8" name="正方形/長方形 122"/>
          <p:cNvSpPr/>
          <p:nvPr/>
        </p:nvSpPr>
        <p:spPr>
          <a:xfrm>
            <a:off x="535630" y="5126014"/>
            <a:ext cx="4987206" cy="17033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5" name="直線コネクタ 4"/>
          <p:cNvCxnSpPr/>
          <p:nvPr/>
        </p:nvCxnSpPr>
        <p:spPr>
          <a:xfrm flipV="1">
            <a:off x="1208584" y="6647130"/>
            <a:ext cx="42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341552" y="6654750"/>
            <a:ext cx="1080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280592" y="6615283"/>
            <a:ext cx="1213794" cy="230832"/>
          </a:xfrm>
          <a:prstGeom prst="rect">
            <a:avLst/>
          </a:prstGeom>
          <a:noFill/>
          <a:ln>
            <a:noFill/>
          </a:ln>
        </p:spPr>
        <p:txBody>
          <a:bodyPr wrap="none" rtlCol="0">
            <a:spAutoFit/>
          </a:bodyPr>
          <a:lstStyle/>
          <a:p>
            <a:r>
              <a:rPr kumimoji="1" lang="ja-JP" altLang="en-US" sz="900" b="1" dirty="0">
                <a:latin typeface="Meiryo UI" panose="020B0604030504040204" pitchFamily="50" charset="-128"/>
                <a:ea typeface="Meiryo UI" panose="020B0604030504040204" pitchFamily="50" charset="-128"/>
              </a:rPr>
              <a:t>万代広場の拡張整備</a:t>
            </a:r>
          </a:p>
        </p:txBody>
      </p:sp>
      <p:sp>
        <p:nvSpPr>
          <p:cNvPr id="14" name="角丸四角形吹き出し 13"/>
          <p:cNvSpPr/>
          <p:nvPr/>
        </p:nvSpPr>
        <p:spPr>
          <a:xfrm>
            <a:off x="1961574" y="5166896"/>
            <a:ext cx="765039" cy="364806"/>
          </a:xfrm>
          <a:prstGeom prst="wedgeRoundRectCallout">
            <a:avLst>
              <a:gd name="adj1" fmla="val 56799"/>
              <a:gd name="adj2" fmla="val 83116"/>
              <a:gd name="adj3" fmla="val 16667"/>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p:cNvGrpSpPr/>
          <p:nvPr/>
        </p:nvGrpSpPr>
        <p:grpSpPr>
          <a:xfrm>
            <a:off x="2028009" y="5904209"/>
            <a:ext cx="188687" cy="423346"/>
            <a:chOff x="2421552" y="-1755576"/>
            <a:chExt cx="914400" cy="914400"/>
          </a:xfrm>
        </p:grpSpPr>
        <p:cxnSp>
          <p:nvCxnSpPr>
            <p:cNvPr id="20" name="直線コネクタ 19"/>
            <p:cNvCxnSpPr/>
            <p:nvPr/>
          </p:nvCxnSpPr>
          <p:spPr>
            <a:xfrm>
              <a:off x="2421552" y="-1755576"/>
              <a:ext cx="9144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5400000">
              <a:off x="2414406" y="-1298376"/>
              <a:ext cx="914400" cy="0"/>
            </a:xfrm>
            <a:prstGeom prst="line">
              <a:avLst/>
            </a:prstGeom>
            <a:ln w="952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5255718" y="5904209"/>
            <a:ext cx="188687" cy="423346"/>
            <a:chOff x="2421552" y="-1755576"/>
            <a:chExt cx="914400" cy="914400"/>
          </a:xfrm>
        </p:grpSpPr>
        <p:cxnSp>
          <p:nvCxnSpPr>
            <p:cNvPr id="61" name="直線コネクタ 60"/>
            <p:cNvCxnSpPr/>
            <p:nvPr/>
          </p:nvCxnSpPr>
          <p:spPr>
            <a:xfrm>
              <a:off x="2421552" y="-1755576"/>
              <a:ext cx="9144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rot="5400000">
              <a:off x="2414406" y="-1298376"/>
              <a:ext cx="914400" cy="0"/>
            </a:xfrm>
            <a:prstGeom prst="line">
              <a:avLst/>
            </a:prstGeom>
            <a:ln w="952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23" name="正方形/長方形 22"/>
          <p:cNvSpPr/>
          <p:nvPr/>
        </p:nvSpPr>
        <p:spPr>
          <a:xfrm>
            <a:off x="3226088" y="6309320"/>
            <a:ext cx="1188000" cy="211528"/>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3167909" y="6302660"/>
            <a:ext cx="1329210" cy="230832"/>
          </a:xfrm>
          <a:prstGeom prst="rect">
            <a:avLst/>
          </a:prstGeom>
          <a:noFill/>
          <a:ln>
            <a:noFill/>
          </a:ln>
        </p:spPr>
        <p:txBody>
          <a:bodyPr wrap="none" rtlCol="0">
            <a:spAutoFit/>
          </a:bodyPr>
          <a:lstStyle/>
          <a:p>
            <a:r>
              <a:rPr kumimoji="1" lang="ja-JP" altLang="en-US" sz="900" b="1" dirty="0">
                <a:solidFill>
                  <a:srgbClr val="FF0000"/>
                </a:solidFill>
                <a:latin typeface="Meiryo UI" panose="020B0604030504040204" pitchFamily="50" charset="-128"/>
                <a:ea typeface="Meiryo UI" panose="020B0604030504040204" pitchFamily="50" charset="-128"/>
              </a:rPr>
              <a:t>高架下交通広場の整備</a:t>
            </a:r>
          </a:p>
        </p:txBody>
      </p:sp>
      <p:sp>
        <p:nvSpPr>
          <p:cNvPr id="1365" name="テキスト ボックス 7"/>
          <p:cNvSpPr txBox="1">
            <a:spLocks noChangeArrowheads="1"/>
          </p:cNvSpPr>
          <p:nvPr/>
        </p:nvSpPr>
        <p:spPr>
          <a:xfrm>
            <a:off x="8661544" y="6523628"/>
            <a:ext cx="1188000" cy="213929"/>
          </a:xfrm>
          <a:prstGeom prst="rect">
            <a:avLst/>
          </a:prstGeom>
          <a:noFill/>
          <a:ln w="19050">
            <a:solidFill>
              <a:srgbClr val="E28700"/>
            </a:solidFill>
            <a:miter lim="800000"/>
            <a:headEnd/>
            <a:tailEnd/>
          </a:ln>
        </p:spPr>
        <p:txBody>
          <a:bodyPr wrap="square" lIns="51840" tIns="25920" rIns="51840" bIns="25920" anchor="ctr" anchorCtr="0">
            <a:spAutoFit/>
          </a:bodyPr>
          <a:lstStyle>
            <a:defPPr>
              <a:defRPr lang="ja-JP"/>
            </a:defPPr>
            <a:lvl1pPr algn="ctr" eaLnBrk="1" hangingPunct="1">
              <a:defRPr sz="1050" b="1" i="0" u="none" strike="noStrike" cap="none" spc="0" normalizeH="0" baseline="0">
                <a:solidFill>
                  <a:srgbClr val="FF9900"/>
                </a:solidFill>
                <a:effectLst/>
                <a:uLnTx/>
                <a:uFillTx/>
                <a:latin typeface="ＭＳ Ｐゴシック"/>
              </a:defRPr>
            </a:lvl1pPr>
          </a:lstStyle>
          <a:p>
            <a:r>
              <a:rPr lang="ja-JP" altLang="en-US" dirty="0">
                <a:solidFill>
                  <a:srgbClr val="E28700"/>
                </a:solidFill>
              </a:rPr>
              <a:t>鳥屋野潟南部方面</a:t>
            </a:r>
          </a:p>
        </p:txBody>
      </p:sp>
      <p:sp>
        <p:nvSpPr>
          <p:cNvPr id="1367" name="テキスト ボックス 7"/>
          <p:cNvSpPr txBox="1">
            <a:spLocks noChangeArrowheads="1"/>
          </p:cNvSpPr>
          <p:nvPr/>
        </p:nvSpPr>
        <p:spPr>
          <a:xfrm>
            <a:off x="8616655" y="1546219"/>
            <a:ext cx="1056484" cy="221623"/>
          </a:xfrm>
          <a:prstGeom prst="rect">
            <a:avLst/>
          </a:prstGeom>
          <a:noFill/>
          <a:ln w="19050">
            <a:solidFill>
              <a:srgbClr val="E28700"/>
            </a:solidFill>
            <a:miter lim="800000"/>
            <a:headEnd/>
            <a:tailEnd/>
          </a:ln>
        </p:spPr>
        <p:txBody>
          <a:bodyPr wrap="square" lIns="51840" tIns="25920" rIns="51840" bIns="25920" anchor="ctr" anchorCtr="0">
            <a:spAutoFit/>
          </a:bodyPr>
          <a:lstStyle/>
          <a:p>
            <a:pPr algn="ctr" eaLnBrk="1" hangingPunct="1">
              <a:defRPr/>
            </a:pPr>
            <a:r>
              <a:rPr kumimoji="1" lang="ja-JP" altLang="en-US" sz="1050" b="1" i="0" u="none" strike="noStrike" kern="1200" cap="none" spc="0" normalizeH="0" baseline="0" noProof="0" dirty="0">
                <a:solidFill>
                  <a:srgbClr val="E28700"/>
                </a:solidFill>
                <a:effectLst/>
                <a:uLnTx/>
                <a:uFillTx/>
                <a:latin typeface="ＭＳ Ｐゴシック"/>
              </a:rPr>
              <a:t>古町・</a:t>
            </a:r>
            <a:r>
              <a:rPr lang="ja-JP" altLang="en-US" sz="1050" b="1" dirty="0">
                <a:solidFill>
                  <a:srgbClr val="E28700"/>
                </a:solidFill>
                <a:effectLst/>
                <a:latin typeface="ＭＳ Ｐゴシック"/>
              </a:rPr>
              <a:t>万代地区</a:t>
            </a:r>
          </a:p>
        </p:txBody>
      </p:sp>
      <p:sp>
        <p:nvSpPr>
          <p:cNvPr id="64" name="上矢印 63"/>
          <p:cNvSpPr/>
          <p:nvPr/>
        </p:nvSpPr>
        <p:spPr>
          <a:xfrm>
            <a:off x="8314076" y="1539894"/>
            <a:ext cx="267071" cy="246357"/>
          </a:xfrm>
          <a:prstGeom prst="upArrow">
            <a:avLst>
              <a:gd name="adj1" fmla="val 50000"/>
              <a:gd name="adj2" fmla="val 68859"/>
            </a:avLst>
          </a:prstGeom>
          <a:solidFill>
            <a:srgbClr val="CA4F8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2">
            <a:extLst>
              <a:ext uri="{FF2B5EF4-FFF2-40B4-BE49-F238E27FC236}">
                <a16:creationId xmlns:a16="http://schemas.microsoft.com/office/drawing/2014/main" id="{E475E9B4-7A56-416D-5A84-32FA358E1837}"/>
              </a:ext>
            </a:extLst>
          </p:cNvPr>
          <p:cNvSpPr>
            <a:spLocks noGrp="1"/>
          </p:cNvSpPr>
          <p:nvPr>
            <p:ph type="sldNum" sz="quarter" idx="12"/>
          </p:nvPr>
        </p:nvSpPr>
        <p:spPr>
          <a:xfrm>
            <a:off x="7772400" y="6381328"/>
            <a:ext cx="2133600" cy="476250"/>
          </a:xfrm>
        </p:spPr>
        <p:txBody>
          <a:bodyPr anchor="b"/>
          <a:lstStyle/>
          <a:p>
            <a:pPr eaLnBrk="1" hangingPunct="1">
              <a:defRPr/>
            </a:pPr>
            <a:fld id="{7FE94AE7-32BA-46F7-9CB1-FA4E93BF6AEE}" type="slidenum">
              <a:rPr lang="en-US" altLang="ja-JP" sz="1200">
                <a:solidFill>
                  <a:prstClr val="black"/>
                </a:solidFill>
              </a:rPr>
              <a:pPr eaLnBrk="1" hangingPunct="1">
                <a:defRPr/>
              </a:pPr>
              <a:t>8</a:t>
            </a:fld>
            <a:endParaRPr lang="en-US" altLang="ja-JP" sz="1200" dirty="0">
              <a:solidFill>
                <a:prstClr val="black"/>
              </a:solidFill>
            </a:endParaRPr>
          </a:p>
        </p:txBody>
      </p:sp>
    </p:spTree>
    <p:extLst>
      <p:ext uri="{BB962C8B-B14F-4D97-AF65-F5344CB8AC3E}">
        <p14:creationId xmlns:p14="http://schemas.microsoft.com/office/powerpoint/2010/main" val="2635888123"/>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1992</Words>
  <PresentationFormat>A4 210 x 297 mm</PresentationFormat>
  <Paragraphs>337</Paragraphs>
  <Slides>11</Slides>
  <Notes>4</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11</vt:i4>
      </vt:variant>
    </vt:vector>
  </HeadingPairs>
  <TitlesOfParts>
    <vt:vector size="27" baseType="lpstr">
      <vt:lpstr>HGP創英角ｺﾞｼｯｸUB</vt:lpstr>
      <vt:lpstr>HGSｺﾞｼｯｸM</vt:lpstr>
      <vt:lpstr>HGS創英角ｺﾞｼｯｸUB</vt:lpstr>
      <vt:lpstr>HGｺﾞｼｯｸM</vt:lpstr>
      <vt:lpstr>HG丸ｺﾞｼｯｸM-PRO</vt:lpstr>
      <vt:lpstr>HG創英角ﾎﾟｯﾌﾟ体</vt:lpstr>
      <vt:lpstr>Meiryo UI</vt:lpstr>
      <vt:lpstr>ＭＳ Ｐゴシック</vt:lpstr>
      <vt:lpstr>ＭＳ Ｐ明朝</vt:lpstr>
      <vt:lpstr>ＭＳ ゴシック</vt:lpstr>
      <vt:lpstr>Arial</vt:lpstr>
      <vt:lpstr>Calibri</vt:lpstr>
      <vt:lpstr>Century</vt:lpstr>
      <vt:lpstr>Times New Roman</vt:lpstr>
      <vt:lpstr>標準デザイン</vt:lpstr>
      <vt:lpstr>1_標準デザイン</vt:lpstr>
      <vt:lpstr>連続立体交差事業</vt:lpstr>
      <vt:lpstr>PowerPoint プレゼンテーション</vt:lpstr>
      <vt:lpstr>連続立体交差化の条件</vt:lpstr>
      <vt:lpstr>PowerPoint プレゼンテーション</vt:lpstr>
      <vt:lpstr>連続立体交差事業の施工方法</vt:lpstr>
      <vt:lpstr>連続立体交差事業　事例１</vt:lpstr>
      <vt:lpstr>連続立体交差事業　事例１</vt:lpstr>
      <vt:lpstr>連続立体交差事業　事例２</vt:lpstr>
      <vt:lpstr>連続立体交差事業　事例２</vt:lpstr>
      <vt:lpstr>連続立体交差事業　事例３</vt:lpstr>
      <vt:lpstr>連続立体交差事業　事例３</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