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ms-office.chartcolorstyle+xml" PartName="/ppt/charts/colors1.xml"/>
  <Override ContentType="application/vnd.ms-office.chartcolorstyle+xml" PartName="/ppt/charts/colors2.xml"/>
  <Override ContentType="application/vnd.ms-office.chartstyle+xml" PartName="/ppt/charts/style1.xml"/>
  <Override ContentType="application/vnd.ms-office.chartstyle+xml" PartName="/ppt/charts/style2.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942" r:id="rId2"/>
    <p:sldMasterId id="2147483957" r:id="rId3"/>
    <p:sldMasterId id="2147484002" r:id="rId4"/>
    <p:sldMasterId id="2147484016" r:id="rId5"/>
    <p:sldMasterId id="2147484032" r:id="rId6"/>
  </p:sldMasterIdLst>
  <p:notesMasterIdLst>
    <p:notesMasterId r:id="rId65"/>
  </p:notesMasterIdLst>
  <p:sldIdLst>
    <p:sldId id="658" r:id="rId7"/>
    <p:sldId id="2147477268" r:id="rId8"/>
    <p:sldId id="1056" r:id="rId9"/>
    <p:sldId id="2170" r:id="rId10"/>
    <p:sldId id="2171" r:id="rId11"/>
    <p:sldId id="2147477269" r:id="rId12"/>
    <p:sldId id="763" r:id="rId13"/>
    <p:sldId id="885" r:id="rId14"/>
    <p:sldId id="709" r:id="rId15"/>
    <p:sldId id="1050" r:id="rId16"/>
    <p:sldId id="764" r:id="rId17"/>
    <p:sldId id="2280" r:id="rId18"/>
    <p:sldId id="1796" r:id="rId19"/>
    <p:sldId id="2256" r:id="rId20"/>
    <p:sldId id="2147477348" r:id="rId21"/>
    <p:sldId id="2147477277" r:id="rId22"/>
    <p:sldId id="2147477349" r:id="rId23"/>
    <p:sldId id="792" r:id="rId24"/>
    <p:sldId id="793" r:id="rId25"/>
    <p:sldId id="794" r:id="rId26"/>
    <p:sldId id="795" r:id="rId27"/>
    <p:sldId id="796" r:id="rId28"/>
    <p:sldId id="797" r:id="rId29"/>
    <p:sldId id="798" r:id="rId30"/>
    <p:sldId id="756" r:id="rId31"/>
    <p:sldId id="2147477330" r:id="rId32"/>
    <p:sldId id="969" r:id="rId33"/>
    <p:sldId id="879" r:id="rId34"/>
    <p:sldId id="974" r:id="rId35"/>
    <p:sldId id="850" r:id="rId36"/>
    <p:sldId id="604" r:id="rId37"/>
    <p:sldId id="784" r:id="rId38"/>
    <p:sldId id="777" r:id="rId39"/>
    <p:sldId id="778" r:id="rId40"/>
    <p:sldId id="779" r:id="rId41"/>
    <p:sldId id="791" r:id="rId42"/>
    <p:sldId id="780" r:id="rId43"/>
    <p:sldId id="786" r:id="rId44"/>
    <p:sldId id="2147477351" r:id="rId45"/>
    <p:sldId id="2253" r:id="rId46"/>
    <p:sldId id="1065" r:id="rId47"/>
    <p:sldId id="1066" r:id="rId48"/>
    <p:sldId id="917" r:id="rId49"/>
    <p:sldId id="2254" r:id="rId50"/>
    <p:sldId id="923" r:id="rId51"/>
    <p:sldId id="924" r:id="rId52"/>
    <p:sldId id="925" r:id="rId53"/>
    <p:sldId id="921" r:id="rId54"/>
    <p:sldId id="1064" r:id="rId55"/>
    <p:sldId id="914" r:id="rId56"/>
    <p:sldId id="1083" r:id="rId57"/>
    <p:sldId id="1843" r:id="rId58"/>
    <p:sldId id="787" r:id="rId59"/>
    <p:sldId id="957" r:id="rId60"/>
    <p:sldId id="954" r:id="rId61"/>
    <p:sldId id="955" r:id="rId62"/>
    <p:sldId id="2147477350" r:id="rId63"/>
    <p:sldId id="2147477283" r:id="rId64"/>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7C8"/>
    <a:srgbClr val="008000"/>
    <a:srgbClr val="CCFF66"/>
    <a:srgbClr val="FFCC66"/>
    <a:srgbClr val="FF7C80"/>
    <a:srgbClr val="EAEAEA"/>
    <a:srgbClr val="FFFFFF"/>
    <a:srgbClr val="DAE3F3"/>
    <a:srgbClr val="FF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7" autoAdjust="0"/>
    <p:restoredTop sz="96000" autoAdjust="0"/>
  </p:normalViewPr>
  <p:slideViewPr>
    <p:cSldViewPr snapToGrid="0">
      <p:cViewPr varScale="1">
        <p:scale>
          <a:sx n="110" d="100"/>
          <a:sy n="110" d="100"/>
        </p:scale>
        <p:origin x="1194" y="114"/>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10134"/>
    </p:cViewPr>
  </p:sorterViewPr>
  <p:notesViewPr>
    <p:cSldViewPr snapToGrid="0">
      <p:cViewPr>
        <p:scale>
          <a:sx n="75" d="100"/>
          <a:sy n="75" d="100"/>
        </p:scale>
        <p:origin x="2376" y="-1098"/>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4.xml" Type="http://schemas.openxmlformats.org/officeDocument/2006/relationships/slide"/><Relationship Id="rId11" Target="slides/slide5.xml" Type="http://schemas.openxmlformats.org/officeDocument/2006/relationships/slide"/><Relationship Id="rId12" Target="slides/slide6.xml" Type="http://schemas.openxmlformats.org/officeDocument/2006/relationships/slide"/><Relationship Id="rId13" Target="slides/slide7.xml" Type="http://schemas.openxmlformats.org/officeDocument/2006/relationships/slide"/><Relationship Id="rId14" Target="slides/slide8.xml" Type="http://schemas.openxmlformats.org/officeDocument/2006/relationships/slide"/><Relationship Id="rId15" Target="slides/slide9.xml" Type="http://schemas.openxmlformats.org/officeDocument/2006/relationships/slide"/><Relationship Id="rId16" Target="slides/slide10.xml" Type="http://schemas.openxmlformats.org/officeDocument/2006/relationships/slide"/><Relationship Id="rId17" Target="slides/slide11.xml" Type="http://schemas.openxmlformats.org/officeDocument/2006/relationships/slide"/><Relationship Id="rId18" Target="slides/slide12.xml" Type="http://schemas.openxmlformats.org/officeDocument/2006/relationships/slide"/><Relationship Id="rId19" Target="slides/slide13.xml" Type="http://schemas.openxmlformats.org/officeDocument/2006/relationships/slide"/><Relationship Id="rId2" Target="slideMasters/slideMaster2.xml" Type="http://schemas.openxmlformats.org/officeDocument/2006/relationships/slideMaster"/><Relationship Id="rId20" Target="slides/slide14.xml" Type="http://schemas.openxmlformats.org/officeDocument/2006/relationships/slide"/><Relationship Id="rId21" Target="slides/slide15.xml" Type="http://schemas.openxmlformats.org/officeDocument/2006/relationships/slide"/><Relationship Id="rId22" Target="slides/slide16.xml" Type="http://schemas.openxmlformats.org/officeDocument/2006/relationships/slide"/><Relationship Id="rId23" Target="slides/slide17.xml" Type="http://schemas.openxmlformats.org/officeDocument/2006/relationships/slide"/><Relationship Id="rId24" Target="slides/slide18.xml" Type="http://schemas.openxmlformats.org/officeDocument/2006/relationships/slide"/><Relationship Id="rId25" Target="slides/slide19.xml" Type="http://schemas.openxmlformats.org/officeDocument/2006/relationships/slide"/><Relationship Id="rId26" Target="slides/slide20.xml" Type="http://schemas.openxmlformats.org/officeDocument/2006/relationships/slide"/><Relationship Id="rId27" Target="slides/slide21.xml" Type="http://schemas.openxmlformats.org/officeDocument/2006/relationships/slide"/><Relationship Id="rId28" Target="slides/slide22.xml" Type="http://schemas.openxmlformats.org/officeDocument/2006/relationships/slide"/><Relationship Id="rId29" Target="slides/slide23.xml" Type="http://schemas.openxmlformats.org/officeDocument/2006/relationships/slide"/><Relationship Id="rId3" Target="slideMasters/slideMaster3.xml" Type="http://schemas.openxmlformats.org/officeDocument/2006/relationships/slideMaster"/><Relationship Id="rId30" Target="slides/slide24.xml" Type="http://schemas.openxmlformats.org/officeDocument/2006/relationships/slide"/><Relationship Id="rId31" Target="slides/slide25.xml" Type="http://schemas.openxmlformats.org/officeDocument/2006/relationships/slide"/><Relationship Id="rId32" Target="slides/slide26.xml" Type="http://schemas.openxmlformats.org/officeDocument/2006/relationships/slide"/><Relationship Id="rId33" Target="slides/slide27.xml" Type="http://schemas.openxmlformats.org/officeDocument/2006/relationships/slide"/><Relationship Id="rId34" Target="slides/slide28.xml" Type="http://schemas.openxmlformats.org/officeDocument/2006/relationships/slide"/><Relationship Id="rId35" Target="slides/slide29.xml" Type="http://schemas.openxmlformats.org/officeDocument/2006/relationships/slide"/><Relationship Id="rId36" Target="slides/slide30.xml" Type="http://schemas.openxmlformats.org/officeDocument/2006/relationships/slide"/><Relationship Id="rId37" Target="slides/slide31.xml" Type="http://schemas.openxmlformats.org/officeDocument/2006/relationships/slide"/><Relationship Id="rId38" Target="slides/slide32.xml" Type="http://schemas.openxmlformats.org/officeDocument/2006/relationships/slide"/><Relationship Id="rId39" Target="slides/slide33.xml" Type="http://schemas.openxmlformats.org/officeDocument/2006/relationships/slide"/><Relationship Id="rId4" Target="slideMasters/slideMaster4.xml" Type="http://schemas.openxmlformats.org/officeDocument/2006/relationships/slideMaster"/><Relationship Id="rId40" Target="slides/slide34.xml" Type="http://schemas.openxmlformats.org/officeDocument/2006/relationships/slide"/><Relationship Id="rId41" Target="slides/slide35.xml" Type="http://schemas.openxmlformats.org/officeDocument/2006/relationships/slide"/><Relationship Id="rId42" Target="slides/slide36.xml" Type="http://schemas.openxmlformats.org/officeDocument/2006/relationships/slide"/><Relationship Id="rId43" Target="slides/slide37.xml" Type="http://schemas.openxmlformats.org/officeDocument/2006/relationships/slide"/><Relationship Id="rId44" Target="slides/slide38.xml" Type="http://schemas.openxmlformats.org/officeDocument/2006/relationships/slide"/><Relationship Id="rId45" Target="slides/slide39.xml" Type="http://schemas.openxmlformats.org/officeDocument/2006/relationships/slide"/><Relationship Id="rId46" Target="slides/slide40.xml" Type="http://schemas.openxmlformats.org/officeDocument/2006/relationships/slide"/><Relationship Id="rId47" Target="slides/slide41.xml" Type="http://schemas.openxmlformats.org/officeDocument/2006/relationships/slide"/><Relationship Id="rId48" Target="slides/slide42.xml" Type="http://schemas.openxmlformats.org/officeDocument/2006/relationships/slide"/><Relationship Id="rId49" Target="slides/slide43.xml" Type="http://schemas.openxmlformats.org/officeDocument/2006/relationships/slide"/><Relationship Id="rId5" Target="slideMasters/slideMaster5.xml" Type="http://schemas.openxmlformats.org/officeDocument/2006/relationships/slideMaster"/><Relationship Id="rId50" Target="slides/slide44.xml" Type="http://schemas.openxmlformats.org/officeDocument/2006/relationships/slide"/><Relationship Id="rId51" Target="slides/slide45.xml" Type="http://schemas.openxmlformats.org/officeDocument/2006/relationships/slide"/><Relationship Id="rId52" Target="slides/slide46.xml" Type="http://schemas.openxmlformats.org/officeDocument/2006/relationships/slide"/><Relationship Id="rId53" Target="slides/slide47.xml" Type="http://schemas.openxmlformats.org/officeDocument/2006/relationships/slide"/><Relationship Id="rId54" Target="slides/slide48.xml" Type="http://schemas.openxmlformats.org/officeDocument/2006/relationships/slide"/><Relationship Id="rId55" Target="slides/slide49.xml" Type="http://schemas.openxmlformats.org/officeDocument/2006/relationships/slide"/><Relationship Id="rId56" Target="slides/slide50.xml" Type="http://schemas.openxmlformats.org/officeDocument/2006/relationships/slide"/><Relationship Id="rId57" Target="slides/slide51.xml" Type="http://schemas.openxmlformats.org/officeDocument/2006/relationships/slide"/><Relationship Id="rId58" Target="slides/slide52.xml" Type="http://schemas.openxmlformats.org/officeDocument/2006/relationships/slide"/><Relationship Id="rId59" Target="slides/slide53.xml" Type="http://schemas.openxmlformats.org/officeDocument/2006/relationships/slide"/><Relationship Id="rId6" Target="slideMasters/slideMaster6.xml" Type="http://schemas.openxmlformats.org/officeDocument/2006/relationships/slideMaster"/><Relationship Id="rId60" Target="slides/slide54.xml" Type="http://schemas.openxmlformats.org/officeDocument/2006/relationships/slide"/><Relationship Id="rId61" Target="slides/slide55.xml" Type="http://schemas.openxmlformats.org/officeDocument/2006/relationships/slide"/><Relationship Id="rId62" Target="slides/slide56.xml" Type="http://schemas.openxmlformats.org/officeDocument/2006/relationships/slide"/><Relationship Id="rId63" Target="slides/slide57.xml" Type="http://schemas.openxmlformats.org/officeDocument/2006/relationships/slide"/><Relationship Id="rId64" Target="slides/slide58.xml" Type="http://schemas.openxmlformats.org/officeDocument/2006/relationships/slide"/><Relationship Id="rId65" Target="notesMasters/notesMaster1.xml" Type="http://schemas.openxmlformats.org/officeDocument/2006/relationships/notesMaster"/><Relationship Id="rId66" Target="presProps.xml" Type="http://schemas.openxmlformats.org/officeDocument/2006/relationships/presProps"/><Relationship Id="rId67" Target="viewProps.xml" Type="http://schemas.openxmlformats.org/officeDocument/2006/relationships/viewProps"/><Relationship Id="rId68" Target="theme/theme1.xml" Type="http://schemas.openxmlformats.org/officeDocument/2006/relationships/theme"/><Relationship Id="rId69" Target="tableStyles.xml" Type="http://schemas.openxmlformats.org/officeDocument/2006/relationships/tableStyles"/><Relationship Id="rId7" Target="slides/slide1.xml" Type="http://schemas.openxmlformats.org/officeDocument/2006/relationships/slide"/><Relationship Id="rId8" Target="slides/slide2.xml" Type="http://schemas.openxmlformats.org/officeDocument/2006/relationships/slide"/><Relationship Id="rId9" Target="slides/slide3.xml" Type="http://schemas.openxmlformats.org/officeDocument/2006/relationships/slide"/></Relationships>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theme/themeOverride1.xml" Type="http://schemas.openxmlformats.org/officeDocument/2006/relationships/themeOverride"/><Relationship Id="rId4"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theme/themeOverride2.xml" Type="http://schemas.openxmlformats.org/officeDocument/2006/relationships/themeOverride"/><Relationship Id="rId4" Target="../embeddings/Microsoft_Excel_Worksheet1.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68415298054632"/>
          <c:y val="0.14588247366726551"/>
          <c:w val="0.61948477936215618"/>
          <c:h val="0.72676450476756482"/>
        </c:manualLayout>
      </c:layout>
      <c:pieChart>
        <c:varyColors val="1"/>
        <c:ser>
          <c:idx val="0"/>
          <c:order val="0"/>
          <c:tx>
            <c:strRef>
              <c:f>Sheet2!$E$18</c:f>
              <c:strCache>
                <c:ptCount val="1"/>
                <c:pt idx="0">
                  <c:v>台数</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A74-4D19-9F27-182C51FF92C5}"/>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A74-4D19-9F27-182C51FF92C5}"/>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A74-4D19-9F27-182C51FF92C5}"/>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A74-4D19-9F27-182C51FF92C5}"/>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A74-4D19-9F27-182C51FF92C5}"/>
              </c:ext>
            </c:extLst>
          </c:dPt>
          <c:dLbls>
            <c:dLbl>
              <c:idx val="0"/>
              <c:layout>
                <c:manualLayout>
                  <c:x val="-0.1052951217060297"/>
                  <c:y val="-0.2475687997097538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74-4D19-9F27-182C51FF92C5}"/>
                </c:ext>
              </c:extLst>
            </c:dLbl>
            <c:dLbl>
              <c:idx val="1"/>
              <c:layout>
                <c:manualLayout>
                  <c:x val="2.760452561749473E-2"/>
                  <c:y val="-1.215843313785815E-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621654729419519"/>
                      <c:h val="0.26219174724465583"/>
                    </c:manualLayout>
                  </c15:layout>
                </c:ext>
                <c:ext xmlns:c16="http://schemas.microsoft.com/office/drawing/2014/chart" uri="{C3380CC4-5D6E-409C-BE32-E72D297353CC}">
                  <c16:uniqueId val="{00000003-7A74-4D19-9F27-182C51FF92C5}"/>
                </c:ext>
              </c:extLst>
            </c:dLbl>
            <c:dLbl>
              <c:idx val="2"/>
              <c:layout>
                <c:manualLayout>
                  <c:x val="-4.8505840070407126E-2"/>
                  <c:y val="0.1916659375911344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300126748106281"/>
                      <c:h val="0.28472222222222221"/>
                    </c:manualLayout>
                  </c15:layout>
                </c:ext>
                <c:ext xmlns:c16="http://schemas.microsoft.com/office/drawing/2014/chart" uri="{C3380CC4-5D6E-409C-BE32-E72D297353CC}">
                  <c16:uniqueId val="{00000005-7A74-4D19-9F27-182C51FF92C5}"/>
                </c:ext>
              </c:extLst>
            </c:dLbl>
            <c:dLbl>
              <c:idx val="3"/>
              <c:layout>
                <c:manualLayout>
                  <c:x val="1.732351431085968E-2"/>
                  <c:y val="-9.268919510061242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60000"/>
                        </a:schemeClr>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4686007892975056"/>
                      <c:h val="0.28472222222222221"/>
                    </c:manualLayout>
                  </c15:layout>
                </c:ext>
                <c:ext xmlns:c16="http://schemas.microsoft.com/office/drawing/2014/chart" uri="{C3380CC4-5D6E-409C-BE32-E72D297353CC}">
                  <c16:uniqueId val="{00000007-7A74-4D19-9F27-182C51FF92C5}"/>
                </c:ext>
              </c:extLst>
            </c:dLbl>
            <c:dLbl>
              <c:idx val="4"/>
              <c:layout>
                <c:manualLayout>
                  <c:x val="5.9064999462561871E-2"/>
                  <c:y val="-3.0008748906386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lumMod val="60000"/>
                        </a:schemeClr>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A74-4D19-9F27-182C51FF92C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メイリオ" panose="020B0604030504040204" pitchFamily="50" charset="-128"/>
                    <a:ea typeface="メイリオ" panose="020B060403050404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Sheet2!$F$17:$J$17</c:f>
              <c:strCache>
                <c:ptCount val="5"/>
                <c:pt idx="0">
                  <c:v>50cc以下</c:v>
                </c:pt>
                <c:pt idx="1">
                  <c:v>125cc以下</c:v>
                </c:pt>
                <c:pt idx="2">
                  <c:v>250cc以下</c:v>
                </c:pt>
                <c:pt idx="3">
                  <c:v>400cc以下</c:v>
                </c:pt>
                <c:pt idx="4">
                  <c:v>限定無し</c:v>
                </c:pt>
              </c:strCache>
            </c:strRef>
          </c:cat>
          <c:val>
            <c:numRef>
              <c:f>Sheet2!$F$18:$J$18</c:f>
              <c:numCache>
                <c:formatCode>General</c:formatCode>
                <c:ptCount val="5"/>
                <c:pt idx="0">
                  <c:v>198272</c:v>
                </c:pt>
                <c:pt idx="1">
                  <c:v>136484</c:v>
                </c:pt>
                <c:pt idx="2">
                  <c:v>2367</c:v>
                </c:pt>
                <c:pt idx="3">
                  <c:v>650</c:v>
                </c:pt>
                <c:pt idx="4">
                  <c:v>96498</c:v>
                </c:pt>
              </c:numCache>
            </c:numRef>
          </c:val>
          <c:extLst>
            <c:ext xmlns:c16="http://schemas.microsoft.com/office/drawing/2014/chart" uri="{C3380CC4-5D6E-409C-BE32-E72D297353CC}">
              <c16:uniqueId val="{0000000A-7A74-4D19-9F27-182C51FF92C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Sheet1!$C$19</c:f>
              <c:strCache>
                <c:ptCount val="1"/>
                <c:pt idx="0">
                  <c:v>～50cc</c:v>
                </c:pt>
              </c:strCache>
            </c:strRef>
          </c:tx>
          <c:spPr>
            <a:solidFill>
              <a:schemeClr val="accent2"/>
            </a:solidFill>
            <a:ln>
              <a:noFill/>
            </a:ln>
            <a:effectLst/>
          </c:spPr>
          <c:invertIfNegative val="0"/>
          <c:cat>
            <c:strRef>
              <c:f>Sheet1!$A$20:$A$24</c:f>
              <c:strCache>
                <c:ptCount val="5"/>
                <c:pt idx="0">
                  <c:v>H30</c:v>
                </c:pt>
                <c:pt idx="1">
                  <c:v>R1</c:v>
                </c:pt>
                <c:pt idx="2">
                  <c:v>R2</c:v>
                </c:pt>
                <c:pt idx="3">
                  <c:v>R3</c:v>
                </c:pt>
                <c:pt idx="4">
                  <c:v>R4</c:v>
                </c:pt>
              </c:strCache>
            </c:strRef>
          </c:cat>
          <c:val>
            <c:numRef>
              <c:f>Sheet1!$C$20:$C$24</c:f>
              <c:numCache>
                <c:formatCode>#,##0_);[Red]\(#,##0\)</c:formatCode>
                <c:ptCount val="5"/>
                <c:pt idx="0">
                  <c:v>169672</c:v>
                </c:pt>
                <c:pt idx="1">
                  <c:v>172474</c:v>
                </c:pt>
                <c:pt idx="2">
                  <c:v>189665</c:v>
                </c:pt>
                <c:pt idx="3">
                  <c:v>197249</c:v>
                </c:pt>
                <c:pt idx="4">
                  <c:v>198272</c:v>
                </c:pt>
              </c:numCache>
            </c:numRef>
          </c:val>
          <c:extLst>
            <c:ext xmlns:c16="http://schemas.microsoft.com/office/drawing/2014/chart" uri="{C3380CC4-5D6E-409C-BE32-E72D297353CC}">
              <c16:uniqueId val="{00000001-65CC-4941-ACEC-5912CD6C8E55}"/>
            </c:ext>
          </c:extLst>
        </c:ser>
        <c:ser>
          <c:idx val="2"/>
          <c:order val="1"/>
          <c:tx>
            <c:strRef>
              <c:f>Sheet1!$D$19</c:f>
              <c:strCache>
                <c:ptCount val="1"/>
                <c:pt idx="0">
                  <c:v>～125cc</c:v>
                </c:pt>
              </c:strCache>
            </c:strRef>
          </c:tx>
          <c:spPr>
            <a:solidFill>
              <a:schemeClr val="accent3"/>
            </a:solidFill>
            <a:ln>
              <a:noFill/>
            </a:ln>
            <a:effectLst/>
          </c:spPr>
          <c:invertIfNegative val="0"/>
          <c:cat>
            <c:strRef>
              <c:f>Sheet1!$A$20:$A$24</c:f>
              <c:strCache>
                <c:ptCount val="5"/>
                <c:pt idx="0">
                  <c:v>H30</c:v>
                </c:pt>
                <c:pt idx="1">
                  <c:v>R1</c:v>
                </c:pt>
                <c:pt idx="2">
                  <c:v>R2</c:v>
                </c:pt>
                <c:pt idx="3">
                  <c:v>R3</c:v>
                </c:pt>
                <c:pt idx="4">
                  <c:v>R4</c:v>
                </c:pt>
              </c:strCache>
            </c:strRef>
          </c:cat>
          <c:val>
            <c:numRef>
              <c:f>Sheet1!$D$20:$D$24</c:f>
              <c:numCache>
                <c:formatCode>#,##0_);[Red]\(#,##0\)</c:formatCode>
                <c:ptCount val="5"/>
                <c:pt idx="0">
                  <c:v>139596</c:v>
                </c:pt>
                <c:pt idx="1">
                  <c:v>141112</c:v>
                </c:pt>
                <c:pt idx="2">
                  <c:v>136589</c:v>
                </c:pt>
                <c:pt idx="3">
                  <c:v>138868</c:v>
                </c:pt>
                <c:pt idx="4">
                  <c:v>136484</c:v>
                </c:pt>
              </c:numCache>
            </c:numRef>
          </c:val>
          <c:extLst>
            <c:ext xmlns:c16="http://schemas.microsoft.com/office/drawing/2014/chart" uri="{C3380CC4-5D6E-409C-BE32-E72D297353CC}">
              <c16:uniqueId val="{00000002-65CC-4941-ACEC-5912CD6C8E55}"/>
            </c:ext>
          </c:extLst>
        </c:ser>
        <c:ser>
          <c:idx val="3"/>
          <c:order val="2"/>
          <c:tx>
            <c:strRef>
              <c:f>Sheet1!$E$19</c:f>
              <c:strCache>
                <c:ptCount val="1"/>
                <c:pt idx="0">
                  <c:v>～250cc</c:v>
                </c:pt>
              </c:strCache>
            </c:strRef>
          </c:tx>
          <c:spPr>
            <a:solidFill>
              <a:schemeClr val="accent4"/>
            </a:solidFill>
            <a:ln>
              <a:noFill/>
            </a:ln>
            <a:effectLst/>
          </c:spPr>
          <c:invertIfNegative val="0"/>
          <c:cat>
            <c:strRef>
              <c:f>Sheet1!$A$20:$A$24</c:f>
              <c:strCache>
                <c:ptCount val="5"/>
                <c:pt idx="0">
                  <c:v>H30</c:v>
                </c:pt>
                <c:pt idx="1">
                  <c:v>R1</c:v>
                </c:pt>
                <c:pt idx="2">
                  <c:v>R2</c:v>
                </c:pt>
                <c:pt idx="3">
                  <c:v>R3</c:v>
                </c:pt>
                <c:pt idx="4">
                  <c:v>R4</c:v>
                </c:pt>
              </c:strCache>
            </c:strRef>
          </c:cat>
          <c:val>
            <c:numRef>
              <c:f>Sheet1!$E$20:$E$24</c:f>
              <c:numCache>
                <c:formatCode>#,##0_);[Red]\(#,##0\)</c:formatCode>
                <c:ptCount val="5"/>
                <c:pt idx="0">
                  <c:v>2126</c:v>
                </c:pt>
                <c:pt idx="1">
                  <c:v>2157</c:v>
                </c:pt>
                <c:pt idx="2">
                  <c:v>5197</c:v>
                </c:pt>
                <c:pt idx="3">
                  <c:v>2423</c:v>
                </c:pt>
                <c:pt idx="4">
                  <c:v>2367</c:v>
                </c:pt>
              </c:numCache>
            </c:numRef>
          </c:val>
          <c:extLst>
            <c:ext xmlns:c16="http://schemas.microsoft.com/office/drawing/2014/chart" uri="{C3380CC4-5D6E-409C-BE32-E72D297353CC}">
              <c16:uniqueId val="{00000003-65CC-4941-ACEC-5912CD6C8E55}"/>
            </c:ext>
          </c:extLst>
        </c:ser>
        <c:ser>
          <c:idx val="4"/>
          <c:order val="3"/>
          <c:tx>
            <c:strRef>
              <c:f>Sheet1!$F$19</c:f>
              <c:strCache>
                <c:ptCount val="1"/>
                <c:pt idx="0">
                  <c:v>～400cc</c:v>
                </c:pt>
              </c:strCache>
            </c:strRef>
          </c:tx>
          <c:spPr>
            <a:solidFill>
              <a:schemeClr val="accent5"/>
            </a:solidFill>
            <a:ln>
              <a:noFill/>
            </a:ln>
            <a:effectLst/>
          </c:spPr>
          <c:invertIfNegative val="0"/>
          <c:cat>
            <c:strRef>
              <c:f>Sheet1!$A$20:$A$24</c:f>
              <c:strCache>
                <c:ptCount val="5"/>
                <c:pt idx="0">
                  <c:v>H30</c:v>
                </c:pt>
                <c:pt idx="1">
                  <c:v>R1</c:v>
                </c:pt>
                <c:pt idx="2">
                  <c:v>R2</c:v>
                </c:pt>
                <c:pt idx="3">
                  <c:v>R3</c:v>
                </c:pt>
                <c:pt idx="4">
                  <c:v>R4</c:v>
                </c:pt>
              </c:strCache>
            </c:strRef>
          </c:cat>
          <c:val>
            <c:numRef>
              <c:f>Sheet1!$F$20:$F$24</c:f>
              <c:numCache>
                <c:formatCode>#,##0_);[Red]\(#,##0\)</c:formatCode>
                <c:ptCount val="5"/>
                <c:pt idx="0">
                  <c:v>349</c:v>
                </c:pt>
                <c:pt idx="1">
                  <c:v>429</c:v>
                </c:pt>
                <c:pt idx="2">
                  <c:v>1261</c:v>
                </c:pt>
                <c:pt idx="3">
                  <c:v>682</c:v>
                </c:pt>
                <c:pt idx="4">
                  <c:v>650</c:v>
                </c:pt>
              </c:numCache>
            </c:numRef>
          </c:val>
          <c:extLst>
            <c:ext xmlns:c16="http://schemas.microsoft.com/office/drawing/2014/chart" uri="{C3380CC4-5D6E-409C-BE32-E72D297353CC}">
              <c16:uniqueId val="{00000004-65CC-4941-ACEC-5912CD6C8E55}"/>
            </c:ext>
          </c:extLst>
        </c:ser>
        <c:ser>
          <c:idx val="5"/>
          <c:order val="4"/>
          <c:tx>
            <c:strRef>
              <c:f>Sheet1!$G$19</c:f>
              <c:strCache>
                <c:ptCount val="1"/>
                <c:pt idx="0">
                  <c:v>400cc～</c:v>
                </c:pt>
              </c:strCache>
            </c:strRef>
          </c:tx>
          <c:spPr>
            <a:solidFill>
              <a:schemeClr val="accent6"/>
            </a:solidFill>
            <a:ln>
              <a:noFill/>
            </a:ln>
            <a:effectLst/>
          </c:spPr>
          <c:invertIfNegative val="0"/>
          <c:cat>
            <c:strRef>
              <c:f>Sheet1!$A$20:$A$24</c:f>
              <c:strCache>
                <c:ptCount val="5"/>
                <c:pt idx="0">
                  <c:v>H30</c:v>
                </c:pt>
                <c:pt idx="1">
                  <c:v>R1</c:v>
                </c:pt>
                <c:pt idx="2">
                  <c:v>R2</c:v>
                </c:pt>
                <c:pt idx="3">
                  <c:v>R3</c:v>
                </c:pt>
                <c:pt idx="4">
                  <c:v>R4</c:v>
                </c:pt>
              </c:strCache>
            </c:strRef>
          </c:cat>
          <c:val>
            <c:numRef>
              <c:f>Sheet1!$G$20:$G$24</c:f>
              <c:numCache>
                <c:formatCode>#,##0_);[Red]\(#,##0\)</c:formatCode>
                <c:ptCount val="5"/>
                <c:pt idx="0">
                  <c:v>274</c:v>
                </c:pt>
                <c:pt idx="1">
                  <c:v>255</c:v>
                </c:pt>
                <c:pt idx="2">
                  <c:v>259</c:v>
                </c:pt>
                <c:pt idx="3">
                  <c:v>309</c:v>
                </c:pt>
                <c:pt idx="4">
                  <c:v>259</c:v>
                </c:pt>
              </c:numCache>
            </c:numRef>
          </c:val>
          <c:extLst>
            <c:ext xmlns:c16="http://schemas.microsoft.com/office/drawing/2014/chart" uri="{C3380CC4-5D6E-409C-BE32-E72D297353CC}">
              <c16:uniqueId val="{00000005-65CC-4941-ACEC-5912CD6C8E55}"/>
            </c:ext>
          </c:extLst>
        </c:ser>
        <c:ser>
          <c:idx val="0"/>
          <c:order val="5"/>
          <c:tx>
            <c:strRef>
              <c:f>Sheet1!$B$19</c:f>
              <c:strCache>
                <c:ptCount val="1"/>
                <c:pt idx="0">
                  <c:v>限定無し</c:v>
                </c:pt>
              </c:strCache>
            </c:strRef>
          </c:tx>
          <c:spPr>
            <a:solidFill>
              <a:schemeClr val="accent1"/>
            </a:solidFill>
            <a:ln>
              <a:noFill/>
            </a:ln>
            <a:effectLst/>
          </c:spPr>
          <c:invertIfNegative val="0"/>
          <c:cat>
            <c:strRef>
              <c:f>Sheet1!$A$20:$A$24</c:f>
              <c:strCache>
                <c:ptCount val="5"/>
                <c:pt idx="0">
                  <c:v>H30</c:v>
                </c:pt>
                <c:pt idx="1">
                  <c:v>R1</c:v>
                </c:pt>
                <c:pt idx="2">
                  <c:v>R2</c:v>
                </c:pt>
                <c:pt idx="3">
                  <c:v>R3</c:v>
                </c:pt>
                <c:pt idx="4">
                  <c:v>R4</c:v>
                </c:pt>
              </c:strCache>
            </c:strRef>
          </c:cat>
          <c:val>
            <c:numRef>
              <c:f>Sheet1!$B$20:$B$24</c:f>
              <c:numCache>
                <c:formatCode>#,##0_);[Red]\(#,##0\)</c:formatCode>
                <c:ptCount val="5"/>
                <c:pt idx="0">
                  <c:v>93344</c:v>
                </c:pt>
                <c:pt idx="1">
                  <c:v>95218</c:v>
                </c:pt>
                <c:pt idx="2">
                  <c:v>97503</c:v>
                </c:pt>
                <c:pt idx="3">
                  <c:v>86090</c:v>
                </c:pt>
                <c:pt idx="4">
                  <c:v>96239</c:v>
                </c:pt>
              </c:numCache>
            </c:numRef>
          </c:val>
          <c:extLst>
            <c:ext xmlns:c16="http://schemas.microsoft.com/office/drawing/2014/chart" uri="{C3380CC4-5D6E-409C-BE32-E72D297353CC}">
              <c16:uniqueId val="{00000000-65CC-4941-ACEC-5912CD6C8E55}"/>
            </c:ext>
          </c:extLst>
        </c:ser>
        <c:dLbls>
          <c:showLegendKey val="0"/>
          <c:showVal val="0"/>
          <c:showCatName val="0"/>
          <c:showSerName val="0"/>
          <c:showPercent val="0"/>
          <c:showBubbleSize val="0"/>
        </c:dLbls>
        <c:gapWidth val="150"/>
        <c:overlap val="100"/>
        <c:axId val="1680109376"/>
        <c:axId val="1680128096"/>
      </c:barChart>
      <c:catAx>
        <c:axId val="168010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80128096"/>
        <c:crosses val="autoZero"/>
        <c:auto val="1"/>
        <c:lblAlgn val="ctr"/>
        <c:lblOffset val="100"/>
        <c:noMultiLvlLbl val="0"/>
      </c:catAx>
      <c:valAx>
        <c:axId val="168012809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80109376"/>
        <c:crosses val="autoZero"/>
        <c:crossBetween val="between"/>
        <c:dispUnits>
          <c:builtInUnit val="tenThousands"/>
          <c:dispUnitsLbl>
            <c:layout>
              <c:manualLayout>
                <c:xMode val="edge"/>
                <c:yMode val="edge"/>
                <c:x val="8.9827185642295582E-2"/>
                <c:y val="5.072021288428568E-2"/>
              </c:manualLayout>
            </c:layout>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a:t>万台</a:t>
                  </a:r>
                </a:p>
              </c:rich>
            </c:tx>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dispUnitsLbl>
        </c:dispUnits>
      </c:valAx>
      <c:spPr>
        <a:noFill/>
        <a:ln>
          <a:noFill/>
        </a:ln>
        <a:effectLst/>
      </c:spPr>
    </c:plotArea>
    <c:legend>
      <c:legendPos val="t"/>
      <c:layout>
        <c:manualLayout>
          <c:xMode val="edge"/>
          <c:yMode val="edge"/>
          <c:x val="0.13949716746882884"/>
          <c:y val="2.4710246418230324E-2"/>
          <c:w val="0.83725261118766603"/>
          <c:h val="7.131208489947761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7.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2919413" cy="493713"/>
          </a:xfrm>
          <a:prstGeom prst="rect">
            <a:avLst/>
          </a:prstGeom>
        </p:spPr>
        <p:txBody>
          <a:bodyPr vert="horz" lIns="91366" tIns="45683" rIns="91366" bIns="45683"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3814763" y="4"/>
            <a:ext cx="2919412" cy="493713"/>
          </a:xfrm>
          <a:prstGeom prst="rect">
            <a:avLst/>
          </a:prstGeom>
        </p:spPr>
        <p:txBody>
          <a:bodyPr vert="horz" lIns="91366" tIns="45683" rIns="91366" bIns="45683" rtlCol="0"/>
          <a:lstStyle>
            <a:lvl1pPr algn="r">
              <a:defRPr sz="1200"/>
            </a:lvl1pPr>
          </a:lstStyle>
          <a:p>
            <a:pPr>
              <a:defRPr/>
            </a:pPr>
            <a:fld id="{915C1488-2985-49E9-8E47-33FE80A7789F}" type="datetimeFigureOut">
              <a:rPr lang="ja-JP" altLang="en-US"/>
              <a:pPr>
                <a:defRPr/>
              </a:pPr>
              <a:t>2025/3/12</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366" tIns="45683" rIns="91366" bIns="45683" rtlCol="0" anchor="ctr"/>
          <a:lstStyle/>
          <a:p>
            <a:pPr lvl="0"/>
            <a:endParaRPr lang="ja-JP" altLang="en-US" noProof="0"/>
          </a:p>
        </p:txBody>
      </p:sp>
      <p:sp>
        <p:nvSpPr>
          <p:cNvPr id="5" name="ノート プレースホルダ 4"/>
          <p:cNvSpPr>
            <a:spLocks noGrp="1"/>
          </p:cNvSpPr>
          <p:nvPr>
            <p:ph type="body" sz="quarter" idx="3"/>
          </p:nvPr>
        </p:nvSpPr>
        <p:spPr>
          <a:xfrm>
            <a:off x="673104" y="4686300"/>
            <a:ext cx="5389563" cy="4440238"/>
          </a:xfrm>
          <a:prstGeom prst="rect">
            <a:avLst/>
          </a:prstGeom>
        </p:spPr>
        <p:txBody>
          <a:bodyPr vert="horz" lIns="91366" tIns="45683" rIns="91366" bIns="45683"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4" y="9371013"/>
            <a:ext cx="2919413" cy="493712"/>
          </a:xfrm>
          <a:prstGeom prst="rect">
            <a:avLst/>
          </a:prstGeom>
        </p:spPr>
        <p:txBody>
          <a:bodyPr vert="horz" lIns="91366" tIns="45683" rIns="91366" bIns="45683"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366" tIns="45683" rIns="91366" bIns="45683" rtlCol="0" anchor="b"/>
          <a:lstStyle>
            <a:lvl1pPr algn="r">
              <a:defRPr sz="1200"/>
            </a:lvl1pPr>
          </a:lstStyle>
          <a:p>
            <a:pPr>
              <a:defRPr/>
            </a:pPr>
            <a:fld id="{062CF905-0F47-41AF-93FA-CF83236ACE24}" type="slidenum">
              <a:rPr lang="ja-JP" altLang="en-US"/>
              <a:pPr>
                <a:defRPr/>
              </a:pPr>
              <a:t>‹#›</a:t>
            </a:fld>
            <a:endParaRPr lang="ja-JP" altLang="en-US"/>
          </a:p>
        </p:txBody>
      </p:sp>
    </p:spTree>
    <p:extLst>
      <p:ext uri="{BB962C8B-B14F-4D97-AF65-F5344CB8AC3E}">
        <p14:creationId xmlns:p14="http://schemas.microsoft.com/office/powerpoint/2010/main" val="4082412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245" rtl="0" eaLnBrk="1" fontAlgn="base" latinLnBrk="0" hangingPunct="1">
              <a:lnSpc>
                <a:spcPct val="100000"/>
              </a:lnSpc>
              <a:spcBef>
                <a:spcPct val="0"/>
              </a:spcBef>
              <a:spcAft>
                <a:spcPct val="0"/>
              </a:spcAft>
              <a:buClrTx/>
              <a:buSzTx/>
              <a:buFontTx/>
              <a:buNone/>
              <a:tabLst/>
              <a:defRPr/>
            </a:pPr>
            <a:fld id="{BC940DD9-033B-4771-840B-6044932D985D}"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245" rtl="0" eaLnBrk="1" fontAlgn="base" latinLnBrk="0" hangingPunct="1">
                <a:lnSpc>
                  <a:spcPct val="100000"/>
                </a:lnSpc>
                <a:spcBef>
                  <a:spcPct val="0"/>
                </a:spcBef>
                <a:spcAft>
                  <a:spcPct val="0"/>
                </a:spcAft>
                <a:buClrTx/>
                <a:buSzTx/>
                <a:buFontTx/>
                <a:buNone/>
                <a:tabLst/>
                <a:defRPr/>
              </a:pPr>
              <a:t>1</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3777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44778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95074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ChangeArrowheads="1" noTextEdit="1"/>
          </p:cNvSpPr>
          <p:nvPr>
            <p:ph type="sldImg"/>
          </p:nvPr>
        </p:nvSpPr>
        <p:spPr>
          <a:ln/>
        </p:spPr>
      </p:sp>
      <p:sp>
        <p:nvSpPr>
          <p:cNvPr id="16387" name="ノート プレースホル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
        <p:nvSpPr>
          <p:cNvPr id="16388" name="スライド番号プレースホルダ 3"/>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8636EBA-CBDC-45FA-B537-C4DB55686340}" type="slidenum">
              <a:rPr lang="ja-JP" altLang="en-US" smtClean="0">
                <a:solidFill>
                  <a:srgbClr val="000000"/>
                </a:solidFill>
              </a:rPr>
              <a:pPr/>
              <a:t>18</a:t>
            </a:fld>
            <a:endParaRPr lang="ja-JP" altLang="en-US">
              <a:solidFill>
                <a:srgbClr val="000000"/>
              </a:solidFill>
            </a:endParaRPr>
          </a:p>
        </p:txBody>
      </p:sp>
    </p:spTree>
    <p:extLst>
      <p:ext uri="{BB962C8B-B14F-4D97-AF65-F5344CB8AC3E}">
        <p14:creationId xmlns:p14="http://schemas.microsoft.com/office/powerpoint/2010/main" val="362532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703263" y="741363"/>
            <a:ext cx="5338762" cy="3697287"/>
          </a:xfrm>
          <a:ln/>
        </p:spPr>
      </p:sp>
      <p:sp>
        <p:nvSpPr>
          <p:cNvPr id="18435"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latin typeface="Arial" panose="020B0604020202020204" pitchFamily="34" charset="0"/>
            </a:endParaRPr>
          </a:p>
        </p:txBody>
      </p:sp>
      <p:sp>
        <p:nvSpPr>
          <p:cNvPr id="18436"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7E3F8A4-E87A-4022-881E-88D18C283017}" type="slidenum">
              <a:rPr lang="ja-JP" altLang="en-US" sz="900" smtClean="0">
                <a:solidFill>
                  <a:srgbClr val="000000"/>
                </a:solidFill>
                <a:latin typeface="Arial" panose="020B0604020202020204" pitchFamily="34" charset="0"/>
              </a:rPr>
              <a:pPr>
                <a:spcBef>
                  <a:spcPct val="0"/>
                </a:spcBef>
              </a:pPr>
              <a:t>19</a:t>
            </a:fld>
            <a:endParaRPr lang="ja-JP" altLang="en-US" sz="900">
              <a:solidFill>
                <a:srgbClr val="000000"/>
              </a:solidFill>
              <a:latin typeface="Arial" panose="020B0604020202020204" pitchFamily="34" charset="0"/>
            </a:endParaRPr>
          </a:p>
        </p:txBody>
      </p:sp>
    </p:spTree>
    <p:extLst>
      <p:ext uri="{BB962C8B-B14F-4D97-AF65-F5344CB8AC3E}">
        <p14:creationId xmlns:p14="http://schemas.microsoft.com/office/powerpoint/2010/main" val="17015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03263" y="741363"/>
            <a:ext cx="5338762" cy="3697287"/>
          </a:xfrm>
          <a:ln/>
        </p:spPr>
      </p:sp>
      <p:sp>
        <p:nvSpPr>
          <p:cNvPr id="20483"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latin typeface="Arial" panose="020B0604020202020204" pitchFamily="34" charset="0"/>
            </a:endParaRPr>
          </a:p>
        </p:txBody>
      </p:sp>
      <p:sp>
        <p:nvSpPr>
          <p:cNvPr id="20484"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6F8E667-F720-46ED-8567-F2A5EA2EE1A0}" type="slidenum">
              <a:rPr lang="ja-JP" altLang="en-US" sz="900" smtClean="0">
                <a:solidFill>
                  <a:srgbClr val="000000"/>
                </a:solidFill>
                <a:latin typeface="Arial" panose="020B0604020202020204" pitchFamily="34" charset="0"/>
              </a:rPr>
              <a:pPr>
                <a:spcBef>
                  <a:spcPct val="0"/>
                </a:spcBef>
              </a:pPr>
              <a:t>20</a:t>
            </a:fld>
            <a:endParaRPr lang="ja-JP" altLang="en-US" sz="900">
              <a:solidFill>
                <a:srgbClr val="000000"/>
              </a:solidFill>
              <a:latin typeface="Arial" panose="020B0604020202020204" pitchFamily="34" charset="0"/>
            </a:endParaRPr>
          </a:p>
        </p:txBody>
      </p:sp>
    </p:spTree>
    <p:extLst>
      <p:ext uri="{BB962C8B-B14F-4D97-AF65-F5344CB8AC3E}">
        <p14:creationId xmlns:p14="http://schemas.microsoft.com/office/powerpoint/2010/main" val="41341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703263" y="741363"/>
            <a:ext cx="5338762" cy="3697287"/>
          </a:xfrm>
          <a:ln/>
        </p:spPr>
      </p:sp>
      <p:sp>
        <p:nvSpPr>
          <p:cNvPr id="24579"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latin typeface="Arial" panose="020B0604020202020204" pitchFamily="34" charset="0"/>
            </a:endParaRPr>
          </a:p>
        </p:txBody>
      </p:sp>
      <p:sp>
        <p:nvSpPr>
          <p:cNvPr id="24580"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A13A268-D893-4E88-ABE2-3A6C76C48344}" type="slidenum">
              <a:rPr lang="ja-JP" altLang="en-US" sz="900" smtClean="0">
                <a:solidFill>
                  <a:srgbClr val="000000"/>
                </a:solidFill>
                <a:latin typeface="Arial" panose="020B0604020202020204" pitchFamily="34" charset="0"/>
              </a:rPr>
              <a:pPr>
                <a:spcBef>
                  <a:spcPct val="0"/>
                </a:spcBef>
              </a:pPr>
              <a:t>21</a:t>
            </a:fld>
            <a:endParaRPr lang="ja-JP" altLang="en-US" sz="900">
              <a:solidFill>
                <a:srgbClr val="000000"/>
              </a:solidFill>
              <a:latin typeface="Arial" panose="020B0604020202020204" pitchFamily="34" charset="0"/>
            </a:endParaRPr>
          </a:p>
        </p:txBody>
      </p:sp>
    </p:spTree>
    <p:extLst>
      <p:ext uri="{BB962C8B-B14F-4D97-AF65-F5344CB8AC3E}">
        <p14:creationId xmlns:p14="http://schemas.microsoft.com/office/powerpoint/2010/main" val="277560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33B81BE-6404-4FB0-B5C9-816799F8DE0A}" type="slidenum">
              <a:rPr lang="ja-JP" altLang="en-US" smtClean="0"/>
              <a:pPr/>
              <a:t>22</a:t>
            </a:fld>
            <a:endParaRPr lang="ja-JP" altLang="en-US"/>
          </a:p>
        </p:txBody>
      </p:sp>
    </p:spTree>
    <p:extLst>
      <p:ext uri="{BB962C8B-B14F-4D97-AF65-F5344CB8AC3E}">
        <p14:creationId xmlns:p14="http://schemas.microsoft.com/office/powerpoint/2010/main" val="100736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703263" y="741363"/>
            <a:ext cx="5338762" cy="3697287"/>
          </a:xfrm>
          <a:ln/>
        </p:spPr>
      </p:sp>
      <p:sp>
        <p:nvSpPr>
          <p:cNvPr id="22531"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latin typeface="Arial" panose="020B0604020202020204" pitchFamily="34" charset="0"/>
            </a:endParaRPr>
          </a:p>
        </p:txBody>
      </p:sp>
      <p:sp>
        <p:nvSpPr>
          <p:cNvPr id="22532"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3ED0032-4B2D-4868-BE5B-BD594B5734F1}" type="slidenum">
              <a:rPr lang="ja-JP" altLang="en-US" sz="900" smtClean="0">
                <a:solidFill>
                  <a:srgbClr val="000000"/>
                </a:solidFill>
                <a:latin typeface="Arial" panose="020B0604020202020204" pitchFamily="34" charset="0"/>
              </a:rPr>
              <a:pPr>
                <a:spcBef>
                  <a:spcPct val="0"/>
                </a:spcBef>
              </a:pPr>
              <a:t>23</a:t>
            </a:fld>
            <a:endParaRPr lang="ja-JP" altLang="en-US" sz="900">
              <a:solidFill>
                <a:srgbClr val="000000"/>
              </a:solidFill>
              <a:latin typeface="Arial" panose="020B0604020202020204" pitchFamily="34" charset="0"/>
            </a:endParaRPr>
          </a:p>
        </p:txBody>
      </p:sp>
    </p:spTree>
    <p:extLst>
      <p:ext uri="{BB962C8B-B14F-4D97-AF65-F5344CB8AC3E}">
        <p14:creationId xmlns:p14="http://schemas.microsoft.com/office/powerpoint/2010/main" val="249014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83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2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0815" eaLnBrk="1" hangingPunct="1">
              <a:spcBef>
                <a:spcPct val="0"/>
              </a:spcBef>
              <a:defRPr/>
            </a:pPr>
            <a:endParaRPr lang="en-US" altLang="ja-JP"/>
          </a:p>
        </p:txBody>
      </p:sp>
    </p:spTree>
    <p:extLst>
      <p:ext uri="{BB962C8B-B14F-4D97-AF65-F5344CB8AC3E}">
        <p14:creationId xmlns:p14="http://schemas.microsoft.com/office/powerpoint/2010/main" val="208164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8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 name="スライド イメージ プレースホルダー 1"/>
          <p:cNvSpPr>
            <a:spLocks noGrp="1" noRot="1" noChangeAspect="1"/>
          </p:cNvSpPr>
          <p:nvPr>
            <p:ph type="sldImg"/>
          </p:nvPr>
        </p:nvSpPr>
        <p:spPr/>
      </p:sp>
      <p:sp>
        <p:nvSpPr>
          <p:cNvPr id="2388"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40568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14316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6" name="四角形 0"/>
          <p:cNvSpPr>
            <a:spLocks noGrp="1" noRot="1" noChangeAspect="1"/>
          </p:cNvSpPr>
          <p:nvPr>
            <p:ph type="sldImg" idx="2"/>
          </p:nvPr>
        </p:nvSpPr>
        <p:spPr>
          <a:prstGeom prst="rect">
            <a:avLst/>
          </a:prstGeom>
        </p:spPr>
        <p:txBody>
          <a:bodyPr/>
          <a:lstStyle/>
          <a:p>
            <a:endParaRPr kumimoji="1" lang="ja-JP" altLang="en-US"/>
          </a:p>
        </p:txBody>
      </p:sp>
      <p:sp>
        <p:nvSpPr>
          <p:cNvPr id="2497" name="四角形 0"/>
          <p:cNvSpPr>
            <a:spLocks noGrp="1"/>
          </p:cNvSpPr>
          <p:nvPr>
            <p:ph type="body" sz="quarter" idx="3"/>
          </p:nvPr>
        </p:nvSpPr>
        <p:spPr>
          <a:prstGeom prst="rect">
            <a:avLst/>
          </a:prstGeom>
        </p:spPr>
        <p:txBody>
          <a:bodyPr/>
          <a:lstStyle/>
          <a:p>
            <a:endParaRPr kumimoji="1" lang="ja-JP" altLang="en-US"/>
          </a:p>
        </p:txBody>
      </p:sp>
    </p:spTree>
    <p:extLst>
      <p:ext uri="{BB962C8B-B14F-4D97-AF65-F5344CB8AC3E}">
        <p14:creationId xmlns:p14="http://schemas.microsoft.com/office/powerpoint/2010/main" val="3742928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77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728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1" name="スライド イメージ プレースホルダー 1"/>
          <p:cNvSpPr>
            <a:spLocks noGrp="1" noRot="1" noChangeAspect="1"/>
          </p:cNvSpPr>
          <p:nvPr>
            <p:ph type="sldImg"/>
          </p:nvPr>
        </p:nvSpPr>
        <p:spPr/>
      </p:sp>
      <p:sp>
        <p:nvSpPr>
          <p:cNvPr id="2582"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60308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17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0" name="スライド イメージ プレースホルダー 1"/>
          <p:cNvSpPr>
            <a:spLocks noGrp="1" noRot="1" noChangeAspect="1"/>
          </p:cNvSpPr>
          <p:nvPr>
            <p:ph type="sldImg"/>
          </p:nvPr>
        </p:nvSpPr>
        <p:spPr/>
      </p:sp>
      <p:sp>
        <p:nvSpPr>
          <p:cNvPr id="2641"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06440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5" name="スライド イメージ プレースホルダー 1"/>
          <p:cNvSpPr>
            <a:spLocks noGrp="1" noRot="1" noChangeAspect="1"/>
          </p:cNvSpPr>
          <p:nvPr>
            <p:ph type="sldImg"/>
          </p:nvPr>
        </p:nvSpPr>
        <p:spPr/>
      </p:sp>
      <p:sp>
        <p:nvSpPr>
          <p:cNvPr id="2666"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8348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953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5" name="スライド イメージ プレースホルダー 1"/>
          <p:cNvSpPr>
            <a:spLocks noGrp="1" noRot="1" noChangeAspect="1"/>
          </p:cNvSpPr>
          <p:nvPr>
            <p:ph type="sldImg"/>
          </p:nvPr>
        </p:nvSpPr>
        <p:spPr/>
      </p:sp>
      <p:sp>
        <p:nvSpPr>
          <p:cNvPr id="4396"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28373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373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585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473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916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 name="Rectangle 7"/>
          <p:cNvSpPr txBox="1">
            <a:spLocks noGrp="1" noChangeArrowheads="1"/>
          </p:cNvSpPr>
          <p:nvPr/>
        </p:nvSpPr>
        <p:spPr>
          <a:xfrm>
            <a:off x="3814763" y="9371013"/>
            <a:ext cx="2919412" cy="493712"/>
          </a:xfrm>
          <a:prstGeom prst="rect">
            <a:avLst/>
          </a:prstGeom>
          <a:noFill/>
          <a:ln w="9525">
            <a:noFill/>
            <a:miter lim="800000"/>
            <a:headEnd/>
            <a:tailEnd/>
          </a:ln>
        </p:spPr>
        <p:txBody>
          <a:bodyPr lIns="90559" tIns="45279" rIns="90559" bIns="45279" anchor="b"/>
          <a:lstStyle/>
          <a:p>
            <a:pPr algn="r" defTabSz="904138"/>
            <a:fld id="{28EA2FA6-31F9-412D-96AB-71127A5A70BB}" type="slidenum">
              <a:rPr lang="en-US" altLang="ja-JP" sz="1200"/>
              <a:pPr algn="r" defTabSz="904138"/>
              <a:t>44</a:t>
            </a:fld>
            <a:endParaRPr lang="en-US" altLang="ja-JP" sz="1200"/>
          </a:p>
        </p:txBody>
      </p:sp>
      <p:sp>
        <p:nvSpPr>
          <p:cNvPr id="4332" name="Rectangle 2"/>
          <p:cNvSpPr>
            <a:spLocks noGrp="1" noRot="1" noChangeAspect="1" noChangeArrowheads="1" noTextEdit="1"/>
          </p:cNvSpPr>
          <p:nvPr>
            <p:ph type="sldImg"/>
          </p:nvPr>
        </p:nvSpPr>
        <p:spPr>
          <a:xfrm>
            <a:off x="700088" y="741363"/>
            <a:ext cx="5338762" cy="3697287"/>
          </a:xfrm>
          <a:ln/>
        </p:spPr>
      </p:sp>
      <p:sp>
        <p:nvSpPr>
          <p:cNvPr id="4333" name="Rectangle 3"/>
          <p:cNvSpPr>
            <a:spLocks noGrp="1" noChangeArrowheads="1"/>
          </p:cNvSpPr>
          <p:nvPr>
            <p:ph type="body" idx="1"/>
          </p:nvPr>
        </p:nvSpPr>
        <p:spPr>
          <a:xfrm>
            <a:off x="674692" y="4686304"/>
            <a:ext cx="5386387" cy="4438650"/>
          </a:xfrm>
          <a:noFill/>
          <a:ln/>
        </p:spPr>
        <p:txBody>
          <a:bodyPr lIns="90559" tIns="45279" rIns="90559" bIns="45279"/>
          <a:lstStyle/>
          <a:p>
            <a:pPr eaLnBrk="1" hangingPunct="1"/>
            <a:endParaRPr lang="ja-JP" altLang="ja-JP">
              <a:latin typeface="Arial" pitchFamily="34" charset="0"/>
            </a:endParaRPr>
          </a:p>
        </p:txBody>
      </p:sp>
    </p:spTree>
    <p:extLst>
      <p:ext uri="{BB962C8B-B14F-4D97-AF65-F5344CB8AC3E}">
        <p14:creationId xmlns:p14="http://schemas.microsoft.com/office/powerpoint/2010/main" val="427077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17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217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508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8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359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584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23298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スライド イメージ プレースホルダー 1"/>
          <p:cNvSpPr>
            <a:spLocks noGrp="1" noRot="1" noChangeAspect="1"/>
          </p:cNvSpPr>
          <p:nvPr>
            <p:ph type="sldImg"/>
          </p:nvPr>
        </p:nvSpPr>
        <p:spPr/>
      </p:sp>
      <p:sp>
        <p:nvSpPr>
          <p:cNvPr id="1530"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28933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スライド イメージ プレースホルダー 1"/>
          <p:cNvSpPr>
            <a:spLocks noGrp="1" noRot="1" noChangeAspect="1"/>
          </p:cNvSpPr>
          <p:nvPr>
            <p:ph type="sldImg"/>
          </p:nvPr>
        </p:nvSpPr>
        <p:spPr/>
      </p:sp>
      <p:sp>
        <p:nvSpPr>
          <p:cNvPr id="1465"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4262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54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6" name="Rectangle 7"/>
          <p:cNvSpPr txBox="1">
            <a:spLocks noGrp="1" noChangeArrowheads="1"/>
          </p:cNvSpPr>
          <p:nvPr/>
        </p:nvSpPr>
        <p:spPr>
          <a:xfrm>
            <a:off x="3814763" y="9371013"/>
            <a:ext cx="2919412" cy="493712"/>
          </a:xfrm>
          <a:prstGeom prst="rect">
            <a:avLst/>
          </a:prstGeom>
          <a:noFill/>
          <a:ln w="9525">
            <a:noFill/>
            <a:miter lim="800000"/>
            <a:headEnd/>
            <a:tailEnd/>
          </a:ln>
        </p:spPr>
        <p:txBody>
          <a:bodyPr lIns="90575" tIns="45286" rIns="90575" bIns="45286" anchor="b"/>
          <a:lstStyle/>
          <a:p>
            <a:pPr algn="r" defTabSz="904285" eaLnBrk="0" hangingPunct="0">
              <a:defRPr/>
            </a:pPr>
            <a:fld id="{6391A197-A5E0-4C55-9922-495E66A31784}" type="slidenum">
              <a:rPr lang="en-US" altLang="ja-JP" sz="1200">
                <a:solidFill>
                  <a:prstClr val="black"/>
                </a:solidFill>
                <a:latin typeface="Arial" panose="020B0604020202020204" pitchFamily="34" charset="0"/>
                <a:ea typeface="ＭＳ Ｐゴシック" panose="020B0600070205080204" pitchFamily="50" charset="-128"/>
              </a:rPr>
              <a:pPr algn="r" defTabSz="904285" eaLnBrk="0" hangingPunct="0">
                <a:defRPr/>
              </a:pPr>
              <a:t>57</a:t>
            </a:fld>
            <a:endParaRPr lang="en-US" altLang="ja-JP" sz="1200">
              <a:solidFill>
                <a:prstClr val="black"/>
              </a:solidFill>
              <a:latin typeface="Arial" panose="020B0604020202020204" pitchFamily="34" charset="0"/>
              <a:ea typeface="ＭＳ Ｐゴシック" panose="020B0600070205080204" pitchFamily="50" charset="-128"/>
            </a:endParaRPr>
          </a:p>
        </p:txBody>
      </p:sp>
      <p:sp>
        <p:nvSpPr>
          <p:cNvPr id="4857" name="Rectangle 2"/>
          <p:cNvSpPr>
            <a:spLocks noGrp="1" noRot="1" noChangeAspect="1" noChangeArrowheads="1" noTextEdit="1"/>
          </p:cNvSpPr>
          <p:nvPr>
            <p:ph type="sldImg"/>
          </p:nvPr>
        </p:nvSpPr>
        <p:spPr>
          <a:xfrm>
            <a:off x="700088" y="741363"/>
            <a:ext cx="5338762" cy="3697287"/>
          </a:xfrm>
          <a:ln/>
        </p:spPr>
      </p:sp>
      <p:sp>
        <p:nvSpPr>
          <p:cNvPr id="4858" name="Rectangle 3"/>
          <p:cNvSpPr>
            <a:spLocks noGrp="1" noChangeArrowheads="1"/>
          </p:cNvSpPr>
          <p:nvPr>
            <p:ph type="body" idx="1"/>
          </p:nvPr>
        </p:nvSpPr>
        <p:spPr>
          <a:xfrm>
            <a:off x="674691" y="4686303"/>
            <a:ext cx="5386387" cy="4438650"/>
          </a:xfrm>
          <a:noFill/>
          <a:ln/>
        </p:spPr>
        <p:txBody>
          <a:bodyPr lIns="90575" tIns="45286" rIns="90575" bIns="45286"/>
          <a:lstStyle/>
          <a:p>
            <a:pPr eaLnBrk="1" hangingPunct="1"/>
            <a:endParaRPr lang="ja-JP" altLang="ja-JP">
              <a:latin typeface="Arial" pitchFamily="34" charset="0"/>
            </a:endParaRPr>
          </a:p>
        </p:txBody>
      </p:sp>
    </p:spTree>
    <p:extLst>
      <p:ext uri="{BB962C8B-B14F-4D97-AF65-F5344CB8AC3E}">
        <p14:creationId xmlns:p14="http://schemas.microsoft.com/office/powerpoint/2010/main" val="144581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スライド イメージ プレースホルダー 1"/>
          <p:cNvSpPr>
            <a:spLocks noGrp="1" noRot="1" noChangeAspect="1"/>
          </p:cNvSpPr>
          <p:nvPr>
            <p:ph type="sldImg"/>
          </p:nvPr>
        </p:nvSpPr>
        <p:spPr/>
      </p:sp>
      <p:sp>
        <p:nvSpPr>
          <p:cNvPr id="1328" name="ノート プレースホルダー 2"/>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201625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0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7" name="スライド イメージ プレースホルダー 1"/>
          <p:cNvSpPr>
            <a:spLocks noGrp="1" noRot="1" noChangeAspect="1"/>
          </p:cNvSpPr>
          <p:nvPr>
            <p:ph type="sldImg"/>
          </p:nvPr>
        </p:nvSpPr>
        <p:spPr/>
      </p:sp>
      <p:sp>
        <p:nvSpPr>
          <p:cNvPr id="2818"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4226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023891"/>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a:latin typeface="+mn-lt"/>
              <a:ea typeface="+mn-ea"/>
            </a:endParaRPr>
          </a:p>
        </p:txBody>
      </p:sp>
      <p:pic>
        <p:nvPicPr>
          <p:cNvPr id="6"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p:nvSpPr>
        <p:spPr bwMode="auto">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a:solidFill>
                  <a:schemeClr val="bg1"/>
                </a:solidFill>
                <a:latin typeface="Times New Roman" pitchFamily="18" charset="0"/>
                <a:ea typeface="+mn-ea"/>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fld id="{33BBE3CA-F923-45DA-8692-4F46B911B18A}" type="datetime1">
              <a:rPr lang="ja-JP" altLang="en-US" smtClean="0"/>
              <a:t>2025/3/12</a:t>
            </a:fld>
            <a:endParaRPr lang="ja-JP" altLang="en-US"/>
          </a:p>
        </p:txBody>
      </p:sp>
      <p:sp>
        <p:nvSpPr>
          <p:cNvPr id="9" name="Rectangle 5"/>
          <p:cNvSpPr>
            <a:spLocks noGrp="1" noChangeArrowheads="1"/>
          </p:cNvSpPr>
          <p:nvPr>
            <p:ph type="ftr" sz="quarter" idx="11"/>
          </p:nvPr>
        </p:nvSpPr>
        <p:spPr/>
        <p:txBody>
          <a:bodyPr/>
          <a:lstStyle>
            <a:lvl1pPr>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94E14AE-30B9-41FB-B3D7-50D4A0DC3FB1}"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1A6F7E97-1DC8-400C-8287-C2ADA80357D3}"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96012" y="217488"/>
            <a:ext cx="8447617" cy="4318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9530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573BD5DC-4079-4E3E-9756-38C36A4242B8}" type="datetime1">
              <a:rPr lang="ja-JP" altLang="en-US" smtClean="0"/>
              <a:t>2025/3/12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82"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083"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pic>
        <p:nvPicPr>
          <p:cNvPr id="1084" name="Picture 9"/>
          <p:cNvPicPr>
            <a:picLocks noChangeAspect="1" noChangeArrowheads="1"/>
          </p:cNvPicPr>
          <p:nvPr/>
        </p:nvPicPr>
        <p:blipFill>
          <a:blip r:embed="rId3"/>
          <a:stretch>
            <a:fillRect/>
          </a:stretch>
        </p:blipFill>
        <p:spPr>
          <a:xfrm>
            <a:off x="0" y="6051550"/>
            <a:ext cx="2303463" cy="473075"/>
          </a:xfrm>
          <a:prstGeom prst="rect">
            <a:avLst/>
          </a:prstGeom>
          <a:noFill/>
          <a:ln>
            <a:noFill/>
          </a:ln>
        </p:spPr>
      </p:pic>
      <p:sp>
        <p:nvSpPr>
          <p:cNvPr id="1085" name="Text Box 10"/>
          <p:cNvSpPr txBox="1">
            <a:spLocks noChangeArrowheads="1"/>
          </p:cNvSpPr>
          <p:nvPr/>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rgbClr val="FFFFFF"/>
                </a:solidFill>
                <a:latin typeface="Times New Roman" panose="02020603050405020304" pitchFamily="18" charset="0"/>
              </a:rPr>
              <a:t>Ministry of Land, Infrastructure, Transport and Tourism</a:t>
            </a:r>
          </a:p>
        </p:txBody>
      </p:sp>
      <p:sp>
        <p:nvSpPr>
          <p:cNvPr id="1086" name="Rectangle 2"/>
          <p:cNvSpPr>
            <a:spLocks noGrp="1" noChangeArrowheads="1"/>
          </p:cNvSpPr>
          <p:nvPr>
            <p:ph type="ctrTitle"/>
          </p:nvPr>
        </p:nvSpPr>
        <p:spPr>
          <a:xfrm>
            <a:off x="1754187" y="2133609"/>
            <a:ext cx="8151813" cy="1470025"/>
          </a:xfrm>
        </p:spPr>
        <p:txBody>
          <a:bodyPr/>
          <a:lstStyle>
            <a:lvl1pPr>
              <a:defRPr sz="4000"/>
            </a:lvl1pPr>
          </a:lstStyle>
          <a:p>
            <a:r>
              <a:rPr lang="ja-JP" altLang="en-US"/>
              <a:t>マスタ タイトルの書式設定</a:t>
            </a:r>
          </a:p>
        </p:txBody>
      </p:sp>
      <p:sp>
        <p:nvSpPr>
          <p:cNvPr id="108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88" name="Rectangle 4"/>
          <p:cNvSpPr>
            <a:spLocks noGrp="1" noChangeArrowheads="1"/>
          </p:cNvSpPr>
          <p:nvPr>
            <p:ph type="dt" sz="half" idx="10"/>
          </p:nvPr>
        </p:nvSpPr>
        <p:spPr/>
        <p:txBody>
          <a:bodyPr/>
          <a:lstStyle>
            <a:lvl1pPr>
              <a:defRPr/>
            </a:lvl1pPr>
          </a:lstStyle>
          <a:p>
            <a:pPr>
              <a:defRPr/>
            </a:pPr>
            <a:fld id="{E27B3FF9-A0C6-40D0-965C-EE214887DCCF}" type="datetime1">
              <a:rPr lang="ja-JP" altLang="en-US" smtClean="0"/>
              <a:t>2025/3/12</a:t>
            </a:fld>
            <a:endParaRPr lang="en-US" altLang="ja-JP"/>
          </a:p>
        </p:txBody>
      </p:sp>
      <p:sp>
        <p:nvSpPr>
          <p:cNvPr id="108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D5B2A76D-565D-49CC-8B25-2437E363B002}" type="slidenum">
              <a:rPr lang="ja-JP" altLang="en-US"/>
              <a:pPr>
                <a:defRPr/>
              </a:pPr>
              <a:t>‹#›</a:t>
            </a:fld>
            <a:endParaRPr lang="en-US" altLang="ja-JP"/>
          </a:p>
        </p:txBody>
      </p:sp>
    </p:spTree>
    <p:extLst>
      <p:ext uri="{BB962C8B-B14F-4D97-AF65-F5344CB8AC3E}">
        <p14:creationId xmlns:p14="http://schemas.microsoft.com/office/powerpoint/2010/main" val="348880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92" name="タイトル 1"/>
          <p:cNvSpPr>
            <a:spLocks noGrp="1"/>
          </p:cNvSpPr>
          <p:nvPr>
            <p:ph type="title"/>
          </p:nvPr>
        </p:nvSpPr>
        <p:spPr/>
        <p:txBody>
          <a:bodyPr/>
          <a:lstStyle/>
          <a:p>
            <a:r>
              <a:rPr lang="ja-JP" altLang="en-US" dirty="0"/>
              <a:t>マスタ タイトルの書式設定</a:t>
            </a:r>
          </a:p>
        </p:txBody>
      </p:sp>
      <p:sp>
        <p:nvSpPr>
          <p:cNvPr id="10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4" name="Rectangle 3"/>
          <p:cNvSpPr>
            <a:spLocks noGrp="1" noChangeArrowheads="1"/>
          </p:cNvSpPr>
          <p:nvPr>
            <p:ph type="dt" sz="half" idx="10"/>
          </p:nvPr>
        </p:nvSpPr>
        <p:spPr>
          <a:ln/>
        </p:spPr>
        <p:txBody>
          <a:bodyPr/>
          <a:lstStyle>
            <a:lvl1pPr>
              <a:defRPr/>
            </a:lvl1pPr>
          </a:lstStyle>
          <a:p>
            <a:pPr>
              <a:defRPr/>
            </a:pPr>
            <a:fld id="{3CF43F4A-3710-4A14-AE5E-C4744C654E56}" type="datetime1">
              <a:rPr lang="ja-JP" altLang="en-US" smtClean="0"/>
              <a:t>2025/3/12</a:t>
            </a:fld>
            <a:endParaRPr lang="en-US" altLang="ja-JP"/>
          </a:p>
        </p:txBody>
      </p:sp>
      <p:sp>
        <p:nvSpPr>
          <p:cNvPr id="109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5"/>
          <p:cNvSpPr>
            <a:spLocks noGrp="1" noChangeArrowheads="1"/>
          </p:cNvSpPr>
          <p:nvPr>
            <p:ph type="sldNum" sz="quarter" idx="12"/>
          </p:nvPr>
        </p:nvSpPr>
        <p:spPr>
          <a:ln/>
        </p:spPr>
        <p:txBody>
          <a:bodyPr/>
          <a:lstStyle>
            <a:lvl1pPr>
              <a:defRPr/>
            </a:lvl1pPr>
          </a:lstStyle>
          <a:p>
            <a:pPr>
              <a:defRPr/>
            </a:pPr>
            <a:fld id="{701BAAC1-980F-4041-801E-7586ABF6FCE4}" type="slidenum">
              <a:rPr lang="ja-JP" altLang="en-US"/>
              <a:pPr>
                <a:defRPr/>
              </a:pPr>
              <a:t>‹#›</a:t>
            </a:fld>
            <a:endParaRPr lang="en-US" altLang="ja-JP"/>
          </a:p>
        </p:txBody>
      </p:sp>
    </p:spTree>
    <p:extLst>
      <p:ext uri="{BB962C8B-B14F-4D97-AF65-F5344CB8AC3E}">
        <p14:creationId xmlns:p14="http://schemas.microsoft.com/office/powerpoint/2010/main" val="300935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98"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1099"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00" name="Rectangle 3"/>
          <p:cNvSpPr>
            <a:spLocks noGrp="1" noChangeArrowheads="1"/>
          </p:cNvSpPr>
          <p:nvPr>
            <p:ph type="dt" sz="half" idx="10"/>
          </p:nvPr>
        </p:nvSpPr>
        <p:spPr>
          <a:ln/>
        </p:spPr>
        <p:txBody>
          <a:bodyPr/>
          <a:lstStyle>
            <a:lvl1pPr>
              <a:defRPr/>
            </a:lvl1pPr>
          </a:lstStyle>
          <a:p>
            <a:pPr>
              <a:defRPr/>
            </a:pPr>
            <a:fld id="{D5DA0C53-14D6-4465-87E4-5877DFE33A54}" type="datetime1">
              <a:rPr lang="ja-JP" altLang="en-US" smtClean="0"/>
              <a:t>2025/3/12</a:t>
            </a:fld>
            <a:endParaRPr lang="en-US" altLang="ja-JP"/>
          </a:p>
        </p:txBody>
      </p:sp>
      <p:sp>
        <p:nvSpPr>
          <p:cNvPr id="1101"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5"/>
          <p:cNvSpPr>
            <a:spLocks noGrp="1" noChangeArrowheads="1"/>
          </p:cNvSpPr>
          <p:nvPr>
            <p:ph type="sldNum" sz="quarter" idx="12"/>
          </p:nvPr>
        </p:nvSpPr>
        <p:spPr>
          <a:ln/>
        </p:spPr>
        <p:txBody>
          <a:bodyPr/>
          <a:lstStyle>
            <a:lvl1pPr>
              <a:defRPr/>
            </a:lvl1pPr>
          </a:lstStyle>
          <a:p>
            <a:pPr>
              <a:defRPr/>
            </a:pPr>
            <a:fld id="{1F03C062-3274-4172-91BA-97BD39FC7AA5}" type="slidenum">
              <a:rPr lang="ja-JP" altLang="en-US"/>
              <a:pPr>
                <a:defRPr/>
              </a:pPr>
              <a:t>‹#›</a:t>
            </a:fld>
            <a:endParaRPr lang="en-US" altLang="ja-JP"/>
          </a:p>
        </p:txBody>
      </p:sp>
    </p:spTree>
    <p:extLst>
      <p:ext uri="{BB962C8B-B14F-4D97-AF65-F5344CB8AC3E}">
        <p14:creationId xmlns:p14="http://schemas.microsoft.com/office/powerpoint/2010/main" val="420438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04" name="タイトル 1"/>
          <p:cNvSpPr>
            <a:spLocks noGrp="1"/>
          </p:cNvSpPr>
          <p:nvPr>
            <p:ph type="title"/>
          </p:nvPr>
        </p:nvSpPr>
        <p:spPr/>
        <p:txBody>
          <a:bodyPr/>
          <a:lstStyle/>
          <a:p>
            <a:r>
              <a:rPr lang="ja-JP" altLang="en-US"/>
              <a:t>マスタ タイトルの書式設定</a:t>
            </a:r>
          </a:p>
        </p:txBody>
      </p:sp>
      <p:sp>
        <p:nvSpPr>
          <p:cNvPr id="1105"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3"/>
          <p:cNvSpPr>
            <a:spLocks noGrp="1" noChangeArrowheads="1"/>
          </p:cNvSpPr>
          <p:nvPr>
            <p:ph type="dt" sz="half" idx="10"/>
          </p:nvPr>
        </p:nvSpPr>
        <p:spPr>
          <a:ln/>
        </p:spPr>
        <p:txBody>
          <a:bodyPr/>
          <a:lstStyle>
            <a:lvl1pPr>
              <a:defRPr/>
            </a:lvl1pPr>
          </a:lstStyle>
          <a:p>
            <a:pPr>
              <a:defRPr/>
            </a:pPr>
            <a:fld id="{946167D9-1D61-4BD2-A606-7A4EA5B0C521}" type="datetime1">
              <a:rPr lang="ja-JP" altLang="en-US" smtClean="0"/>
              <a:t>2025/3/12</a:t>
            </a:fld>
            <a:endParaRPr lang="en-US" altLang="ja-JP"/>
          </a:p>
        </p:txBody>
      </p:sp>
      <p:sp>
        <p:nvSpPr>
          <p:cNvPr id="1108"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5"/>
          <p:cNvSpPr>
            <a:spLocks noGrp="1" noChangeArrowheads="1"/>
          </p:cNvSpPr>
          <p:nvPr>
            <p:ph type="sldNum" sz="quarter" idx="12"/>
          </p:nvPr>
        </p:nvSpPr>
        <p:spPr>
          <a:ln/>
        </p:spPr>
        <p:txBody>
          <a:bodyPr/>
          <a:lstStyle>
            <a:lvl1pPr>
              <a:defRPr/>
            </a:lvl1pPr>
          </a:lstStyle>
          <a:p>
            <a:pPr>
              <a:defRPr/>
            </a:pPr>
            <a:fld id="{2257EF10-A9BB-4C26-9A90-CFF3A48049B3}" type="slidenum">
              <a:rPr lang="ja-JP" altLang="en-US"/>
              <a:pPr>
                <a:defRPr/>
              </a:pPr>
              <a:t>‹#›</a:t>
            </a:fld>
            <a:endParaRPr lang="en-US" altLang="ja-JP"/>
          </a:p>
        </p:txBody>
      </p:sp>
    </p:spTree>
    <p:extLst>
      <p:ext uri="{BB962C8B-B14F-4D97-AF65-F5344CB8AC3E}">
        <p14:creationId xmlns:p14="http://schemas.microsoft.com/office/powerpoint/2010/main" val="274164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12"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3"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5"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3"/>
          <p:cNvSpPr>
            <a:spLocks noGrp="1" noChangeArrowheads="1"/>
          </p:cNvSpPr>
          <p:nvPr>
            <p:ph type="dt" sz="half" idx="10"/>
          </p:nvPr>
        </p:nvSpPr>
        <p:spPr>
          <a:ln/>
        </p:spPr>
        <p:txBody>
          <a:bodyPr/>
          <a:lstStyle>
            <a:lvl1pPr>
              <a:defRPr/>
            </a:lvl1pPr>
          </a:lstStyle>
          <a:p>
            <a:pPr>
              <a:defRPr/>
            </a:pPr>
            <a:fld id="{E35ABEF2-087B-4DCE-8B73-095EBB155FE5}" type="datetime1">
              <a:rPr lang="ja-JP" altLang="en-US" smtClean="0"/>
              <a:t>2025/3/12</a:t>
            </a:fld>
            <a:endParaRPr lang="en-US" altLang="ja-JP"/>
          </a:p>
        </p:txBody>
      </p:sp>
      <p:sp>
        <p:nvSpPr>
          <p:cNvPr id="111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5"/>
          <p:cNvSpPr>
            <a:spLocks noGrp="1" noChangeArrowheads="1"/>
          </p:cNvSpPr>
          <p:nvPr>
            <p:ph type="sldNum" sz="quarter" idx="12"/>
          </p:nvPr>
        </p:nvSpPr>
        <p:spPr>
          <a:ln/>
        </p:spPr>
        <p:txBody>
          <a:bodyPr/>
          <a:lstStyle>
            <a:lvl1pPr>
              <a:defRPr/>
            </a:lvl1pPr>
          </a:lstStyle>
          <a:p>
            <a:pPr>
              <a:defRPr/>
            </a:pPr>
            <a:fld id="{B01D5F31-547A-457D-93AF-BAD3ADC56561}" type="slidenum">
              <a:rPr lang="ja-JP" altLang="en-US"/>
              <a:pPr>
                <a:defRPr/>
              </a:pPr>
              <a:t>‹#›</a:t>
            </a:fld>
            <a:endParaRPr lang="en-US" altLang="ja-JP"/>
          </a:p>
        </p:txBody>
      </p:sp>
    </p:spTree>
    <p:extLst>
      <p:ext uri="{BB962C8B-B14F-4D97-AF65-F5344CB8AC3E}">
        <p14:creationId xmlns:p14="http://schemas.microsoft.com/office/powerpoint/2010/main" val="1474715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3"/>
          <p:cNvSpPr>
            <a:spLocks noGrp="1" noChangeArrowheads="1"/>
          </p:cNvSpPr>
          <p:nvPr>
            <p:ph type="dt" sz="half" idx="10"/>
          </p:nvPr>
        </p:nvSpPr>
        <p:spPr>
          <a:ln/>
        </p:spPr>
        <p:txBody>
          <a:bodyPr/>
          <a:lstStyle>
            <a:lvl1pPr>
              <a:defRPr/>
            </a:lvl1pPr>
          </a:lstStyle>
          <a:p>
            <a:pPr>
              <a:defRPr/>
            </a:pPr>
            <a:fld id="{41C0A286-FC03-4ED5-A8D0-FBFA4251C1DA}" type="datetime1">
              <a:rPr lang="ja-JP" altLang="en-US" smtClean="0"/>
              <a:t>2025/3/12</a:t>
            </a:fld>
            <a:endParaRPr lang="en-US" altLang="ja-JP"/>
          </a:p>
        </p:txBody>
      </p:sp>
      <p:sp>
        <p:nvSpPr>
          <p:cNvPr id="112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5"/>
          <p:cNvSpPr>
            <a:spLocks noGrp="1" noChangeArrowheads="1"/>
          </p:cNvSpPr>
          <p:nvPr>
            <p:ph type="sldNum" sz="quarter" idx="12"/>
          </p:nvPr>
        </p:nvSpPr>
        <p:spPr>
          <a:ln/>
        </p:spPr>
        <p:txBody>
          <a:bodyPr/>
          <a:lstStyle>
            <a:lvl1pPr>
              <a:defRPr/>
            </a:lvl1pPr>
          </a:lstStyle>
          <a:p>
            <a:pPr>
              <a:defRPr/>
            </a:pPr>
            <a:fld id="{E1A13BD9-928F-40D2-93F8-D19A2AE0F872}" type="slidenum">
              <a:rPr lang="ja-JP" altLang="en-US"/>
              <a:pPr>
                <a:defRPr/>
              </a:pPr>
              <a:t>‹#›</a:t>
            </a:fld>
            <a:endParaRPr lang="en-US" altLang="ja-JP"/>
          </a:p>
        </p:txBody>
      </p:sp>
    </p:spTree>
    <p:extLst>
      <p:ext uri="{BB962C8B-B14F-4D97-AF65-F5344CB8AC3E}">
        <p14:creationId xmlns:p14="http://schemas.microsoft.com/office/powerpoint/2010/main" val="2059043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25" name="Rectangle 3"/>
          <p:cNvSpPr>
            <a:spLocks noGrp="1" noChangeArrowheads="1"/>
          </p:cNvSpPr>
          <p:nvPr>
            <p:ph type="dt" sz="half" idx="10"/>
          </p:nvPr>
        </p:nvSpPr>
        <p:spPr>
          <a:ln/>
        </p:spPr>
        <p:txBody>
          <a:bodyPr/>
          <a:lstStyle>
            <a:lvl1pPr>
              <a:defRPr/>
            </a:lvl1pPr>
          </a:lstStyle>
          <a:p>
            <a:pPr>
              <a:defRPr/>
            </a:pPr>
            <a:fld id="{BCFBFDFB-659B-4A81-BCC3-5EE85A5933D0}" type="datetime1">
              <a:rPr lang="ja-JP" altLang="en-US" smtClean="0"/>
              <a:t>2025/3/12</a:t>
            </a:fld>
            <a:endParaRPr lang="en-US" altLang="ja-JP"/>
          </a:p>
        </p:txBody>
      </p:sp>
      <p:sp>
        <p:nvSpPr>
          <p:cNvPr id="112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7" name="Rectangle 5"/>
          <p:cNvSpPr>
            <a:spLocks noGrp="1" noChangeArrowheads="1"/>
          </p:cNvSpPr>
          <p:nvPr>
            <p:ph type="sldNum" sz="quarter" idx="12"/>
          </p:nvPr>
        </p:nvSpPr>
        <p:spPr>
          <a:ln/>
        </p:spPr>
        <p:txBody>
          <a:bodyPr/>
          <a:lstStyle>
            <a:lvl1pPr>
              <a:defRPr/>
            </a:lvl1pPr>
          </a:lstStyle>
          <a:p>
            <a:pPr>
              <a:defRPr/>
            </a:pPr>
            <a:fld id="{B8B49E06-56D4-4921-BC95-5542EDA337E2}" type="slidenum">
              <a:rPr lang="ja-JP" altLang="en-US"/>
              <a:pPr>
                <a:defRPr/>
              </a:pPr>
              <a:t>‹#›</a:t>
            </a:fld>
            <a:endParaRPr lang="en-US" altLang="ja-JP"/>
          </a:p>
        </p:txBody>
      </p:sp>
    </p:spTree>
    <p:extLst>
      <p:ext uri="{BB962C8B-B14F-4D97-AF65-F5344CB8AC3E}">
        <p14:creationId xmlns:p14="http://schemas.microsoft.com/office/powerpoint/2010/main" val="337483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7D9A1AC7-429D-4350-810C-67051B963146}"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29"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30"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1"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2" name="Rectangle 3"/>
          <p:cNvSpPr>
            <a:spLocks noGrp="1" noChangeArrowheads="1"/>
          </p:cNvSpPr>
          <p:nvPr>
            <p:ph type="dt" sz="half" idx="10"/>
          </p:nvPr>
        </p:nvSpPr>
        <p:spPr>
          <a:ln/>
        </p:spPr>
        <p:txBody>
          <a:bodyPr/>
          <a:lstStyle>
            <a:lvl1pPr>
              <a:defRPr/>
            </a:lvl1pPr>
          </a:lstStyle>
          <a:p>
            <a:pPr>
              <a:defRPr/>
            </a:pPr>
            <a:fld id="{72DB25A6-D445-41C9-A21B-AF8FC6FD1DD5}" type="datetime1">
              <a:rPr lang="ja-JP" altLang="en-US" smtClean="0"/>
              <a:t>2025/3/12</a:t>
            </a:fld>
            <a:endParaRPr lang="en-US" altLang="ja-JP"/>
          </a:p>
        </p:txBody>
      </p:sp>
      <p:sp>
        <p:nvSpPr>
          <p:cNvPr id="1133"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34" name="Rectangle 5"/>
          <p:cNvSpPr>
            <a:spLocks noGrp="1" noChangeArrowheads="1"/>
          </p:cNvSpPr>
          <p:nvPr>
            <p:ph type="sldNum" sz="quarter" idx="12"/>
          </p:nvPr>
        </p:nvSpPr>
        <p:spPr>
          <a:ln/>
        </p:spPr>
        <p:txBody>
          <a:bodyPr/>
          <a:lstStyle>
            <a:lvl1pPr>
              <a:defRPr/>
            </a:lvl1pPr>
          </a:lstStyle>
          <a:p>
            <a:pPr>
              <a:defRPr/>
            </a:pPr>
            <a:fld id="{00CDA698-D2E2-426F-B2BB-B3B1D1AA2F04}" type="slidenum">
              <a:rPr lang="ja-JP" altLang="en-US"/>
              <a:pPr>
                <a:defRPr/>
              </a:pPr>
              <a:t>‹#›</a:t>
            </a:fld>
            <a:endParaRPr lang="en-US" altLang="ja-JP"/>
          </a:p>
        </p:txBody>
      </p:sp>
    </p:spTree>
    <p:extLst>
      <p:ext uri="{BB962C8B-B14F-4D97-AF65-F5344CB8AC3E}">
        <p14:creationId xmlns:p14="http://schemas.microsoft.com/office/powerpoint/2010/main" val="810210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36"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37"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38"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9" name="Rectangle 3"/>
          <p:cNvSpPr>
            <a:spLocks noGrp="1" noChangeArrowheads="1"/>
          </p:cNvSpPr>
          <p:nvPr>
            <p:ph type="dt" sz="half" idx="10"/>
          </p:nvPr>
        </p:nvSpPr>
        <p:spPr>
          <a:ln/>
        </p:spPr>
        <p:txBody>
          <a:bodyPr/>
          <a:lstStyle>
            <a:lvl1pPr>
              <a:defRPr/>
            </a:lvl1pPr>
          </a:lstStyle>
          <a:p>
            <a:pPr>
              <a:defRPr/>
            </a:pPr>
            <a:fld id="{EC72421D-1C19-4679-BBAE-D4019A823416}" type="datetime1">
              <a:rPr lang="ja-JP" altLang="en-US" smtClean="0"/>
              <a:t>2025/3/12</a:t>
            </a:fld>
            <a:endParaRPr lang="en-US" altLang="ja-JP"/>
          </a:p>
        </p:txBody>
      </p:sp>
      <p:sp>
        <p:nvSpPr>
          <p:cNvPr id="1140"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1" name="Rectangle 5"/>
          <p:cNvSpPr>
            <a:spLocks noGrp="1" noChangeArrowheads="1"/>
          </p:cNvSpPr>
          <p:nvPr>
            <p:ph type="sldNum" sz="quarter" idx="12"/>
          </p:nvPr>
        </p:nvSpPr>
        <p:spPr>
          <a:ln/>
        </p:spPr>
        <p:txBody>
          <a:bodyPr/>
          <a:lstStyle>
            <a:lvl1pPr>
              <a:defRPr/>
            </a:lvl1pPr>
          </a:lstStyle>
          <a:p>
            <a:pPr>
              <a:defRPr/>
            </a:pPr>
            <a:fld id="{3FEB93C8-D912-464D-B24D-D5D7911CB9AF}" type="slidenum">
              <a:rPr lang="ja-JP" altLang="en-US"/>
              <a:pPr>
                <a:defRPr/>
              </a:pPr>
              <a:t>‹#›</a:t>
            </a:fld>
            <a:endParaRPr lang="en-US" altLang="ja-JP"/>
          </a:p>
        </p:txBody>
      </p:sp>
    </p:spTree>
    <p:extLst>
      <p:ext uri="{BB962C8B-B14F-4D97-AF65-F5344CB8AC3E}">
        <p14:creationId xmlns:p14="http://schemas.microsoft.com/office/powerpoint/2010/main" val="173100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43" name="タイトル 1"/>
          <p:cNvSpPr>
            <a:spLocks noGrp="1"/>
          </p:cNvSpPr>
          <p:nvPr>
            <p:ph type="title"/>
          </p:nvPr>
        </p:nvSpPr>
        <p:spPr/>
        <p:txBody>
          <a:bodyPr/>
          <a:lstStyle/>
          <a:p>
            <a:r>
              <a:rPr lang="ja-JP" altLang="en-US"/>
              <a:t>マスタ タイトルの書式設定</a:t>
            </a:r>
          </a:p>
        </p:txBody>
      </p:sp>
      <p:sp>
        <p:nvSpPr>
          <p:cNvPr id="11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10"/>
          </p:nvPr>
        </p:nvSpPr>
        <p:spPr>
          <a:ln/>
        </p:spPr>
        <p:txBody>
          <a:bodyPr/>
          <a:lstStyle>
            <a:lvl1pPr>
              <a:defRPr/>
            </a:lvl1pPr>
          </a:lstStyle>
          <a:p>
            <a:pPr>
              <a:defRPr/>
            </a:pPr>
            <a:fld id="{22650240-6509-4663-9F81-D294A10034B4}" type="datetime1">
              <a:rPr lang="ja-JP" altLang="en-US" smtClean="0"/>
              <a:t>2025/3/12</a:t>
            </a:fld>
            <a:endParaRPr lang="en-US" altLang="ja-JP"/>
          </a:p>
        </p:txBody>
      </p:sp>
      <p:sp>
        <p:nvSpPr>
          <p:cNvPr id="114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7" name="Rectangle 5"/>
          <p:cNvSpPr>
            <a:spLocks noGrp="1" noChangeArrowheads="1"/>
          </p:cNvSpPr>
          <p:nvPr>
            <p:ph type="sldNum" sz="quarter" idx="12"/>
          </p:nvPr>
        </p:nvSpPr>
        <p:spPr>
          <a:ln/>
        </p:spPr>
        <p:txBody>
          <a:bodyPr/>
          <a:lstStyle>
            <a:lvl1pPr>
              <a:defRPr/>
            </a:lvl1pPr>
          </a:lstStyle>
          <a:p>
            <a:pPr>
              <a:defRPr/>
            </a:pPr>
            <a:fld id="{B7DCC6E7-DE6F-4CBE-8917-06A9FE4D2C38}" type="slidenum">
              <a:rPr lang="ja-JP" altLang="en-US"/>
              <a:pPr>
                <a:defRPr/>
              </a:pPr>
              <a:t>‹#›</a:t>
            </a:fld>
            <a:endParaRPr lang="en-US" altLang="ja-JP"/>
          </a:p>
        </p:txBody>
      </p:sp>
    </p:spTree>
    <p:extLst>
      <p:ext uri="{BB962C8B-B14F-4D97-AF65-F5344CB8AC3E}">
        <p14:creationId xmlns:p14="http://schemas.microsoft.com/office/powerpoint/2010/main" val="3763141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49"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50"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3"/>
          <p:cNvSpPr>
            <a:spLocks noGrp="1" noChangeArrowheads="1"/>
          </p:cNvSpPr>
          <p:nvPr>
            <p:ph type="dt" sz="half" idx="10"/>
          </p:nvPr>
        </p:nvSpPr>
        <p:spPr>
          <a:ln/>
        </p:spPr>
        <p:txBody>
          <a:bodyPr/>
          <a:lstStyle>
            <a:lvl1pPr>
              <a:defRPr/>
            </a:lvl1pPr>
          </a:lstStyle>
          <a:p>
            <a:pPr>
              <a:defRPr/>
            </a:pPr>
            <a:fld id="{1620B3ED-7E01-43DC-96B9-B45910E2A654}" type="datetime1">
              <a:rPr lang="ja-JP" altLang="en-US" smtClean="0"/>
              <a:t>2025/3/12</a:t>
            </a:fld>
            <a:endParaRPr lang="en-US" altLang="ja-JP"/>
          </a:p>
        </p:txBody>
      </p:sp>
      <p:sp>
        <p:nvSpPr>
          <p:cNvPr id="115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3" name="Rectangle 5"/>
          <p:cNvSpPr>
            <a:spLocks noGrp="1" noChangeArrowheads="1"/>
          </p:cNvSpPr>
          <p:nvPr>
            <p:ph type="sldNum" sz="quarter" idx="12"/>
          </p:nvPr>
        </p:nvSpPr>
        <p:spPr>
          <a:ln/>
        </p:spPr>
        <p:txBody>
          <a:bodyPr/>
          <a:lstStyle>
            <a:lvl1pPr>
              <a:defRPr/>
            </a:lvl1pPr>
          </a:lstStyle>
          <a:p>
            <a:pPr>
              <a:defRPr/>
            </a:pPr>
            <a:fld id="{8FB12190-E6AA-438A-B238-28D18787464D}" type="slidenum">
              <a:rPr lang="ja-JP" altLang="en-US"/>
              <a:pPr>
                <a:defRPr/>
              </a:pPr>
              <a:t>‹#›</a:t>
            </a:fld>
            <a:endParaRPr lang="en-US" altLang="ja-JP"/>
          </a:p>
        </p:txBody>
      </p:sp>
    </p:spTree>
    <p:extLst>
      <p:ext uri="{BB962C8B-B14F-4D97-AF65-F5344CB8AC3E}">
        <p14:creationId xmlns:p14="http://schemas.microsoft.com/office/powerpoint/2010/main" val="2940514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5" name="コンテンツ プレースホルダ 1"/>
          <p:cNvSpPr>
            <a:spLocks noGrp="1"/>
          </p:cNvSpPr>
          <p:nvPr>
            <p:ph/>
          </p:nvPr>
        </p:nvSpPr>
        <p:spPr>
          <a:xfrm>
            <a:off x="0" y="0"/>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Rectangle 3"/>
          <p:cNvSpPr>
            <a:spLocks noGrp="1" noChangeArrowheads="1"/>
          </p:cNvSpPr>
          <p:nvPr>
            <p:ph type="dt" sz="half" idx="10"/>
          </p:nvPr>
        </p:nvSpPr>
        <p:spPr>
          <a:ln/>
        </p:spPr>
        <p:txBody>
          <a:bodyPr/>
          <a:lstStyle>
            <a:lvl1pPr>
              <a:defRPr/>
            </a:lvl1pPr>
          </a:lstStyle>
          <a:p>
            <a:pPr>
              <a:defRPr/>
            </a:pPr>
            <a:fld id="{E1410EBD-2A23-450B-86F3-44AC80FE5BA7}" type="datetime1">
              <a:rPr lang="ja-JP" altLang="en-US" smtClean="0"/>
              <a:t>2025/3/12</a:t>
            </a:fld>
            <a:endParaRPr lang="en-US" altLang="ja-JP"/>
          </a:p>
        </p:txBody>
      </p:sp>
      <p:sp>
        <p:nvSpPr>
          <p:cNvPr id="115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8" name="Rectangle 5"/>
          <p:cNvSpPr>
            <a:spLocks noGrp="1" noChangeArrowheads="1"/>
          </p:cNvSpPr>
          <p:nvPr>
            <p:ph type="sldNum" sz="quarter" idx="12"/>
          </p:nvPr>
        </p:nvSpPr>
        <p:spPr>
          <a:ln/>
        </p:spPr>
        <p:txBody>
          <a:bodyPr/>
          <a:lstStyle>
            <a:lvl1pPr>
              <a:defRPr/>
            </a:lvl1pPr>
          </a:lstStyle>
          <a:p>
            <a:pPr>
              <a:defRPr/>
            </a:pPr>
            <a:fld id="{5F53337E-DFD6-4AD5-84CD-841EE2C3E4CC}" type="slidenum">
              <a:rPr lang="ja-JP" altLang="en-US"/>
              <a:pPr>
                <a:defRPr/>
              </a:pPr>
              <a:t>‹#›</a:t>
            </a:fld>
            <a:endParaRPr lang="en-US" altLang="ja-JP"/>
          </a:p>
        </p:txBody>
      </p:sp>
    </p:spTree>
    <p:extLst>
      <p:ext uri="{BB962C8B-B14F-4D97-AF65-F5344CB8AC3E}">
        <p14:creationId xmlns:p14="http://schemas.microsoft.com/office/powerpoint/2010/main" val="304710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0" name="タイトル 1"/>
          <p:cNvSpPr>
            <a:spLocks noGrp="1"/>
          </p:cNvSpPr>
          <p:nvPr>
            <p:ph type="title" sz="quarter"/>
          </p:nvPr>
        </p:nvSpPr>
        <p:spPr>
          <a:xfrm>
            <a:off x="5" y="0"/>
            <a:ext cx="7604919" cy="476250"/>
          </a:xfrm>
        </p:spPr>
        <p:txBody>
          <a:bodyPr/>
          <a:lstStyle/>
          <a:p>
            <a:r>
              <a:rPr lang="ja-JP" altLang="en-US"/>
              <a:t>マスタ タイトルの書式設定</a:t>
            </a:r>
          </a:p>
        </p:txBody>
      </p:sp>
      <p:sp>
        <p:nvSpPr>
          <p:cNvPr id="1161" name="コンテンツ プレースホルダ 2"/>
          <p:cNvSpPr>
            <a:spLocks noGrp="1"/>
          </p:cNvSpPr>
          <p:nvPr>
            <p:ph sz="quarter" idx="1"/>
          </p:nvPr>
        </p:nvSpPr>
        <p:spPr>
          <a:xfrm>
            <a:off x="49530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2"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4"/>
          <p:cNvSpPr>
            <a:spLocks noGrp="1"/>
          </p:cNvSpPr>
          <p:nvPr>
            <p:ph sz="quarter" idx="3"/>
          </p:nvPr>
        </p:nvSpPr>
        <p:spPr>
          <a:xfrm>
            <a:off x="49530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5"/>
          <p:cNvSpPr>
            <a:spLocks noGrp="1"/>
          </p:cNvSpPr>
          <p:nvPr>
            <p:ph sz="quarter" idx="4"/>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Rectangle 3"/>
          <p:cNvSpPr>
            <a:spLocks noGrp="1" noChangeArrowheads="1"/>
          </p:cNvSpPr>
          <p:nvPr>
            <p:ph type="dt" sz="half" idx="10"/>
          </p:nvPr>
        </p:nvSpPr>
        <p:spPr>
          <a:ln/>
        </p:spPr>
        <p:txBody>
          <a:bodyPr/>
          <a:lstStyle>
            <a:lvl1pPr>
              <a:defRPr/>
            </a:lvl1pPr>
          </a:lstStyle>
          <a:p>
            <a:pPr>
              <a:defRPr/>
            </a:pPr>
            <a:fld id="{D948B950-34FB-4767-A5E9-F36DE2CCEA0F}" type="datetime1">
              <a:rPr lang="ja-JP" altLang="en-US" smtClean="0"/>
              <a:t>2025/3/12</a:t>
            </a:fld>
            <a:endParaRPr lang="en-US" altLang="ja-JP"/>
          </a:p>
        </p:txBody>
      </p:sp>
      <p:sp>
        <p:nvSpPr>
          <p:cNvPr id="116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67" name="Rectangle 5"/>
          <p:cNvSpPr>
            <a:spLocks noGrp="1" noChangeArrowheads="1"/>
          </p:cNvSpPr>
          <p:nvPr>
            <p:ph type="sldNum" sz="quarter" idx="12"/>
          </p:nvPr>
        </p:nvSpPr>
        <p:spPr>
          <a:ln/>
        </p:spPr>
        <p:txBody>
          <a:bodyPr/>
          <a:lstStyle>
            <a:lvl1pPr>
              <a:defRPr/>
            </a:lvl1pPr>
          </a:lstStyle>
          <a:p>
            <a:pPr>
              <a:defRPr/>
            </a:pPr>
            <a:fld id="{DA90B37E-78E8-4869-A3B1-86E71415EAA5}" type="slidenum">
              <a:rPr lang="ja-JP" altLang="en-US"/>
              <a:pPr>
                <a:defRPr/>
              </a:pPr>
              <a:t>‹#›</a:t>
            </a:fld>
            <a:endParaRPr lang="en-US" altLang="ja-JP"/>
          </a:p>
        </p:txBody>
      </p:sp>
    </p:spTree>
    <p:extLst>
      <p:ext uri="{BB962C8B-B14F-4D97-AF65-F5344CB8AC3E}">
        <p14:creationId xmlns:p14="http://schemas.microsoft.com/office/powerpoint/2010/main" val="1730412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005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6"/>
            <a:ext cx="9906000" cy="333375"/>
          </a:xfrm>
          <a:prstGeom prst="rect">
            <a:avLst/>
          </a:prstGeom>
          <a:noFill/>
          <a:ln w="9525">
            <a:noFill/>
            <a:miter lim="800000"/>
            <a:headEnd/>
            <a:tailEnd/>
          </a:ln>
        </p:spPr>
      </p:pic>
      <p:sp>
        <p:nvSpPr>
          <p:cNvPr id="1039" name="Rectangle 9"/>
          <p:cNvSpPr>
            <a:spLocks noChangeArrowheads="1"/>
          </p:cNvSpPr>
          <p:nvPr/>
        </p:nvSpPr>
        <p:spPr>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dirty="0">
              <a:latin typeface="+mn-lt"/>
              <a:ea typeface="+mn-ea"/>
            </a:endParaRPr>
          </a:p>
        </p:txBody>
      </p:sp>
      <p:pic>
        <p:nvPicPr>
          <p:cNvPr id="1040" name="Picture 11"/>
          <p:cNvPicPr>
            <a:picLocks noChangeAspect="1" noChangeArrowheads="1"/>
          </p:cNvPicPr>
          <p:nvPr/>
        </p:nvPicPr>
        <p:blipFill>
          <a:blip r:embed="rId3"/>
          <a:stretch>
            <a:fillRect/>
          </a:stretch>
        </p:blipFill>
        <p:spPr>
          <a:xfrm>
            <a:off x="1" y="6051551"/>
            <a:ext cx="2301081" cy="473075"/>
          </a:xfrm>
          <a:prstGeom prst="rect">
            <a:avLst/>
          </a:prstGeom>
          <a:noFill/>
          <a:ln w="9525">
            <a:noFill/>
            <a:miter lim="800000"/>
            <a:headEnd/>
            <a:tailEnd/>
          </a:ln>
        </p:spPr>
      </p:pic>
      <p:sp>
        <p:nvSpPr>
          <p:cNvPr id="1041" name="Text Box 12"/>
          <p:cNvSpPr txBox="1">
            <a:spLocks noChangeArrowheads="1"/>
          </p:cNvSpPr>
          <p:nvPr/>
        </p:nvSpPr>
        <p:spPr>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dirty="0">
                <a:solidFill>
                  <a:schemeClr val="bg1"/>
                </a:solidFill>
                <a:latin typeface="Times New Roman" pitchFamily="18" charset="0"/>
                <a:ea typeface="+mn-ea"/>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fld id="{24CFF80E-DDF5-4395-85A6-EE4ED8601FAC}" type="datetime1">
              <a:rPr lang="ja-JP" altLang="en-US" smtClean="0"/>
              <a:t>2025/3/12</a:t>
            </a:fld>
            <a:endParaRPr lang="ja-JP" altLang="en-US" dirty="0"/>
          </a:p>
        </p:txBody>
      </p:sp>
      <p:sp>
        <p:nvSpPr>
          <p:cNvPr id="1045" name="Rectangle 5"/>
          <p:cNvSpPr>
            <a:spLocks noGrp="1" noChangeArrowheads="1"/>
          </p:cNvSpPr>
          <p:nvPr>
            <p:ph type="ftr" sz="quarter" idx="11"/>
          </p:nvPr>
        </p:nvSpPr>
        <p:spPr/>
        <p:txBody>
          <a:bodyPr/>
          <a:lstStyle>
            <a:lvl1pPr>
              <a:defRPr/>
            </a:lvl1pPr>
          </a:lstStyle>
          <a:p>
            <a:pPr>
              <a:defRPr/>
            </a:pPr>
            <a:endParaRPr lang="ja-JP" altLang="en-US" dirty="0"/>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dirty="0"/>
          </a:p>
        </p:txBody>
      </p:sp>
    </p:spTree>
    <p:extLst>
      <p:ext uri="{BB962C8B-B14F-4D97-AF65-F5344CB8AC3E}">
        <p14:creationId xmlns:p14="http://schemas.microsoft.com/office/powerpoint/2010/main" val="387342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fld id="{9B2506BE-EAFB-48C0-B7A7-8824F995CCDE}" type="datetime1">
              <a:rPr lang="ja-JP" altLang="en-US" smtClean="0"/>
              <a:t>2025/3/12</a:t>
            </a:fld>
            <a:endParaRPr lang="ja-JP" altLang="en-US" dirty="0"/>
          </a:p>
        </p:txBody>
      </p:sp>
      <p:sp>
        <p:nvSpPr>
          <p:cNvPr id="1051"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2"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dirty="0"/>
          </a:p>
        </p:txBody>
      </p:sp>
    </p:spTree>
    <p:extLst>
      <p:ext uri="{BB962C8B-B14F-4D97-AF65-F5344CB8AC3E}">
        <p14:creationId xmlns:p14="http://schemas.microsoft.com/office/powerpoint/2010/main" val="4066841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fld id="{25A43880-4CF4-41F5-BE3C-65C788517BE6}" type="datetime1">
              <a:rPr lang="ja-JP" altLang="en-US" smtClean="0"/>
              <a:t>2025/3/12</a:t>
            </a:fld>
            <a:endParaRPr lang="ja-JP" altLang="en-US" dirty="0"/>
          </a:p>
        </p:txBody>
      </p:sp>
      <p:sp>
        <p:nvSpPr>
          <p:cNvPr id="1057"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8"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dirty="0"/>
          </a:p>
        </p:txBody>
      </p:sp>
    </p:spTree>
    <p:extLst>
      <p:ext uri="{BB962C8B-B14F-4D97-AF65-F5344CB8AC3E}">
        <p14:creationId xmlns:p14="http://schemas.microsoft.com/office/powerpoint/2010/main" val="16213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649D868-E2E4-4405-94CB-285A3C465D5E}"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fld id="{DCBF9480-04F6-4783-8A12-F397BCA5A60B}" type="datetime1">
              <a:rPr lang="ja-JP" altLang="en-US" smtClean="0"/>
              <a:t>2025/3/12</a:t>
            </a:fld>
            <a:endParaRPr lang="ja-JP" altLang="en-US" dirty="0"/>
          </a:p>
        </p:txBody>
      </p:sp>
      <p:sp>
        <p:nvSpPr>
          <p:cNvPr id="1064"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65"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dirty="0"/>
          </a:p>
        </p:txBody>
      </p:sp>
    </p:spTree>
    <p:extLst>
      <p:ext uri="{BB962C8B-B14F-4D97-AF65-F5344CB8AC3E}">
        <p14:creationId xmlns:p14="http://schemas.microsoft.com/office/powerpoint/2010/main" val="620505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fld id="{BD021C2C-77EA-46F0-96F1-3DEEC84ABF4A}" type="datetime1">
              <a:rPr lang="ja-JP" altLang="en-US" smtClean="0"/>
              <a:t>2025/3/12</a:t>
            </a:fld>
            <a:endParaRPr lang="ja-JP" altLang="en-US" dirty="0"/>
          </a:p>
        </p:txBody>
      </p:sp>
      <p:sp>
        <p:nvSpPr>
          <p:cNvPr id="1073"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4"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dirty="0"/>
          </a:p>
        </p:txBody>
      </p:sp>
    </p:spTree>
    <p:extLst>
      <p:ext uri="{BB962C8B-B14F-4D97-AF65-F5344CB8AC3E}">
        <p14:creationId xmlns:p14="http://schemas.microsoft.com/office/powerpoint/2010/main" val="3553709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fld id="{98C5EA52-1E99-46F0-9148-6DCECE752148}" type="datetime1">
              <a:rPr lang="ja-JP" altLang="en-US" smtClean="0"/>
              <a:t>2025/3/12</a:t>
            </a:fld>
            <a:endParaRPr lang="ja-JP" altLang="en-US" dirty="0"/>
          </a:p>
        </p:txBody>
      </p:sp>
      <p:sp>
        <p:nvSpPr>
          <p:cNvPr id="107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9"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dirty="0"/>
          </a:p>
        </p:txBody>
      </p:sp>
    </p:spTree>
    <p:extLst>
      <p:ext uri="{BB962C8B-B14F-4D97-AF65-F5344CB8AC3E}">
        <p14:creationId xmlns:p14="http://schemas.microsoft.com/office/powerpoint/2010/main" val="208994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fld id="{0D398C57-CBEA-4D3A-B7A5-008C5D689EA5}" type="datetime1">
              <a:rPr lang="ja-JP" altLang="en-US" smtClean="0"/>
              <a:t>2025/3/12</a:t>
            </a:fld>
            <a:endParaRPr lang="ja-JP" altLang="en-US" dirty="0"/>
          </a:p>
        </p:txBody>
      </p:sp>
      <p:sp>
        <p:nvSpPr>
          <p:cNvPr id="108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83"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dirty="0"/>
          </a:p>
        </p:txBody>
      </p:sp>
    </p:spTree>
    <p:extLst>
      <p:ext uri="{BB962C8B-B14F-4D97-AF65-F5344CB8AC3E}">
        <p14:creationId xmlns:p14="http://schemas.microsoft.com/office/powerpoint/2010/main" val="1610103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fld id="{848F3B21-E357-4E2E-91D5-BE2BA1046AFC}" type="datetime1">
              <a:rPr lang="ja-JP" altLang="en-US" smtClean="0"/>
              <a:t>2025/3/12</a:t>
            </a:fld>
            <a:endParaRPr lang="ja-JP" altLang="en-US" dirty="0"/>
          </a:p>
        </p:txBody>
      </p:sp>
      <p:sp>
        <p:nvSpPr>
          <p:cNvPr id="1089"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0"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dirty="0"/>
          </a:p>
        </p:txBody>
      </p:sp>
    </p:spTree>
    <p:extLst>
      <p:ext uri="{BB962C8B-B14F-4D97-AF65-F5344CB8AC3E}">
        <p14:creationId xmlns:p14="http://schemas.microsoft.com/office/powerpoint/2010/main" val="590906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fld id="{89CB7BAC-6976-490F-80AF-76B487093D0D}" type="datetime1">
              <a:rPr lang="ja-JP" altLang="en-US" smtClean="0"/>
              <a:t>2025/3/12</a:t>
            </a:fld>
            <a:endParaRPr lang="ja-JP" altLang="en-US" dirty="0"/>
          </a:p>
        </p:txBody>
      </p:sp>
      <p:sp>
        <p:nvSpPr>
          <p:cNvPr id="1096"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dirty="0"/>
          </a:p>
        </p:txBody>
      </p:sp>
    </p:spTree>
    <p:extLst>
      <p:ext uri="{BB962C8B-B14F-4D97-AF65-F5344CB8AC3E}">
        <p14:creationId xmlns:p14="http://schemas.microsoft.com/office/powerpoint/2010/main" val="2927070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fld id="{14218EBE-BBF1-4D80-BE8B-1C48574DD709}" type="datetime1">
              <a:rPr lang="ja-JP" altLang="en-US" smtClean="0"/>
              <a:t>2025/3/12</a:t>
            </a:fld>
            <a:endParaRPr lang="ja-JP" altLang="en-US" dirty="0"/>
          </a:p>
        </p:txBody>
      </p:sp>
      <p:sp>
        <p:nvSpPr>
          <p:cNvPr id="110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3"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dirty="0"/>
          </a:p>
        </p:txBody>
      </p:sp>
    </p:spTree>
    <p:extLst>
      <p:ext uri="{BB962C8B-B14F-4D97-AF65-F5344CB8AC3E}">
        <p14:creationId xmlns:p14="http://schemas.microsoft.com/office/powerpoint/2010/main" val="3898683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fld id="{5495A7FB-8C2F-4DDB-881D-7DB0C2E8D959}" type="datetime1">
              <a:rPr lang="ja-JP" altLang="en-US" smtClean="0"/>
              <a:t>2025/3/12</a:t>
            </a:fld>
            <a:endParaRPr lang="ja-JP" altLang="en-US" dirty="0"/>
          </a:p>
        </p:txBody>
      </p:sp>
      <p:sp>
        <p:nvSpPr>
          <p:cNvPr id="110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9"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dirty="0"/>
          </a:p>
        </p:txBody>
      </p:sp>
    </p:spTree>
    <p:extLst>
      <p:ext uri="{BB962C8B-B14F-4D97-AF65-F5344CB8AC3E}">
        <p14:creationId xmlns:p14="http://schemas.microsoft.com/office/powerpoint/2010/main" val="3430479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1111" name="タイトル 1"/>
          <p:cNvSpPr>
            <a:spLocks noGrp="1"/>
          </p:cNvSpPr>
          <p:nvPr>
            <p:ph type="title"/>
          </p:nvPr>
        </p:nvSpPr>
        <p:spPr>
          <a:xfrm>
            <a:off x="896012" y="217488"/>
            <a:ext cx="8447617" cy="431800"/>
          </a:xfrm>
        </p:spPr>
        <p:txBody>
          <a:bodyPr/>
          <a:lstStyle/>
          <a:p>
            <a:r>
              <a:rPr lang="ja-JP" altLang="en-US"/>
              <a:t>マスター タイトルの書式設定</a:t>
            </a:r>
          </a:p>
        </p:txBody>
      </p:sp>
      <p:sp>
        <p:nvSpPr>
          <p:cNvPr id="1112" name="テキスト プレースホルダー 2"/>
          <p:cNvSpPr>
            <a:spLocks noGrp="1"/>
          </p:cNvSpPr>
          <p:nvPr>
            <p:ph type="body" sz="half" idx="1"/>
          </p:nvPr>
        </p:nvSpPr>
        <p:spPr>
          <a:xfrm>
            <a:off x="49530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3" name="コンテンツ プレースホルダー 3"/>
          <p:cNvSpPr>
            <a:spLocks noGrp="1"/>
          </p:cNvSpPr>
          <p:nvPr>
            <p:ph sz="half" idx="2"/>
          </p:nvPr>
        </p:nvSpPr>
        <p:spPr>
          <a:xfrm>
            <a:off x="503555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Rectangle 4"/>
          <p:cNvSpPr>
            <a:spLocks noGrp="1" noChangeArrowheads="1"/>
          </p:cNvSpPr>
          <p:nvPr>
            <p:ph type="dt" sz="half" idx="10"/>
          </p:nvPr>
        </p:nvSpPr>
        <p:spPr>
          <a:ln/>
        </p:spPr>
        <p:txBody>
          <a:bodyPr/>
          <a:lstStyle>
            <a:lvl1pPr>
              <a:defRPr/>
            </a:lvl1pPr>
          </a:lstStyle>
          <a:p>
            <a:pPr>
              <a:defRPr/>
            </a:pPr>
            <a:fld id="{C233D4F4-CD12-4616-A068-F3D6DBC3D614}" type="datetime1">
              <a:rPr lang="ja-JP" altLang="en-US" smtClean="0"/>
              <a:t>2025/3/12</a:t>
            </a:fld>
            <a:endParaRPr lang="en-US" altLang="ja-JP" dirty="0"/>
          </a:p>
        </p:txBody>
      </p:sp>
      <p:sp>
        <p:nvSpPr>
          <p:cNvPr id="111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16"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dirty="0"/>
          </a:p>
        </p:txBody>
      </p:sp>
    </p:spTree>
    <p:extLst>
      <p:ext uri="{BB962C8B-B14F-4D97-AF65-F5344CB8AC3E}">
        <p14:creationId xmlns:p14="http://schemas.microsoft.com/office/powerpoint/2010/main" val="740608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118"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119"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120"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0785A3D-99EA-4209-926F-6A3B072443AA}" type="datetime1">
              <a:rPr kumimoji="1" lang="ja-JP" altLang="en-US"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t>2025/3/12</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1"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2"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0161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12404B51-AEF2-4335-937F-A40E40EAFA96}"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430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完全白紙">
    <p:spTree>
      <p:nvGrpSpPr>
        <p:cNvPr id="1" name=""/>
        <p:cNvGrpSpPr/>
        <p:nvPr/>
      </p:nvGrpSpPr>
      <p:grpSpPr>
        <a:xfrm>
          <a:off x="0" y="0"/>
          <a:ext cx="0" cy="0"/>
          <a:chOff x="0" y="0"/>
          <a:chExt cx="0" cy="0"/>
        </a:xfrm>
      </p:grpSpPr>
      <p:sp>
        <p:nvSpPr>
          <p:cNvPr id="1125" name="正方形/長方形 1"/>
          <p:cNvSpPr/>
          <p:nvPr userDrawn="1"/>
        </p:nvSpPr>
        <p:spPr>
          <a:xfrm>
            <a:off x="0" y="0"/>
            <a:ext cx="9906000" cy="682625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 name="Rectangle 6"/>
          <p:cNvSpPr>
            <a:spLocks noGrp="1" noChangeArrowheads="1"/>
          </p:cNvSpPr>
          <p:nvPr>
            <p:ph type="sldNum" sz="quarter" idx="10"/>
          </p:nvPr>
        </p:nvSpPr>
        <p:spPr/>
        <p:txBody>
          <a:bodyPr/>
          <a:lstStyle>
            <a:lvl1pPr algn="r" eaLnBrk="1" hangingPunct="1">
              <a:defRPr sz="1292"/>
            </a:lvl1pPr>
          </a:lstStyle>
          <a:p>
            <a:pPr>
              <a:defRPr/>
            </a:pPr>
            <a:fld id="{44E41169-6342-3A4D-A839-520CA82E3FEA}" type="slidenum">
              <a:rPr lang="en-US" altLang="ja-JP"/>
              <a:pPr>
                <a:defRPr/>
              </a:pPr>
              <a:t>‹#›</a:t>
            </a:fld>
            <a:endParaRPr lang="en-US" altLang="ja-JP" dirty="0"/>
          </a:p>
        </p:txBody>
      </p:sp>
    </p:spTree>
    <p:extLst>
      <p:ext uri="{BB962C8B-B14F-4D97-AF65-F5344CB8AC3E}">
        <p14:creationId xmlns:p14="http://schemas.microsoft.com/office/powerpoint/2010/main" val="938869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print"/>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a:latin typeface="+mn-lt"/>
              <a:ea typeface="+mn-ea"/>
            </a:endParaRPr>
          </a:p>
        </p:txBody>
      </p:sp>
      <p:pic>
        <p:nvPicPr>
          <p:cNvPr id="6" name="Picture 11"/>
          <p:cNvPicPr>
            <a:picLocks noChangeAspect="1" noChangeArrowheads="1"/>
          </p:cNvPicPr>
          <p:nvPr/>
        </p:nvPicPr>
        <p:blipFill>
          <a:blip r:embed="rId3" cstate="print"/>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p:nvSpPr>
        <p:spPr bwMode="auto">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a:solidFill>
                  <a:schemeClr val="bg1"/>
                </a:solidFill>
                <a:latin typeface="Times New Roman" pitchFamily="18" charset="0"/>
                <a:ea typeface="+mn-ea"/>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fld id="{05663BDF-67EF-4588-8BDC-BA8543BB8524}" type="datetime1">
              <a:rPr lang="ja-JP" altLang="en-US" smtClean="0"/>
              <a:t>2025/3/12</a:t>
            </a:fld>
            <a:endParaRPr lang="ja-JP" altLang="en-US"/>
          </a:p>
        </p:txBody>
      </p:sp>
      <p:sp>
        <p:nvSpPr>
          <p:cNvPr id="9" name="Rectangle 5"/>
          <p:cNvSpPr>
            <a:spLocks noGrp="1" noChangeArrowheads="1"/>
          </p:cNvSpPr>
          <p:nvPr>
            <p:ph type="ftr" sz="quarter" idx="11"/>
          </p:nvPr>
        </p:nvSpPr>
        <p:spPr/>
        <p:txBody>
          <a:bodyPr/>
          <a:lstStyle>
            <a:lvl1pPr>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a:p>
        </p:txBody>
      </p:sp>
    </p:spTree>
    <p:extLst>
      <p:ext uri="{BB962C8B-B14F-4D97-AF65-F5344CB8AC3E}">
        <p14:creationId xmlns:p14="http://schemas.microsoft.com/office/powerpoint/2010/main" val="1884756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7469926-EACA-43FA-A9EC-77E8B20D11F4}"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a:p>
        </p:txBody>
      </p:sp>
    </p:spTree>
    <p:extLst>
      <p:ext uri="{BB962C8B-B14F-4D97-AF65-F5344CB8AC3E}">
        <p14:creationId xmlns:p14="http://schemas.microsoft.com/office/powerpoint/2010/main" val="3506511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C0482EF-7701-4CF8-BC6C-13AF583190D1}"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a:p>
        </p:txBody>
      </p:sp>
    </p:spTree>
    <p:extLst>
      <p:ext uri="{BB962C8B-B14F-4D97-AF65-F5344CB8AC3E}">
        <p14:creationId xmlns:p14="http://schemas.microsoft.com/office/powerpoint/2010/main" val="318893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29DF8A51-9D39-4E54-A972-31712053A46C}"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a:p>
        </p:txBody>
      </p:sp>
    </p:spTree>
    <p:extLst>
      <p:ext uri="{BB962C8B-B14F-4D97-AF65-F5344CB8AC3E}">
        <p14:creationId xmlns:p14="http://schemas.microsoft.com/office/powerpoint/2010/main" val="2583903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A4F5EB0E-1580-492F-B49C-8A3DF750C263}" type="datetime1">
              <a:rPr lang="ja-JP" altLang="en-US" smtClean="0"/>
              <a:t>2025/3/12</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a:p>
        </p:txBody>
      </p:sp>
    </p:spTree>
    <p:extLst>
      <p:ext uri="{BB962C8B-B14F-4D97-AF65-F5344CB8AC3E}">
        <p14:creationId xmlns:p14="http://schemas.microsoft.com/office/powerpoint/2010/main" val="826926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EFA017F0-4BCB-4647-82B4-593FCFBC9C35}" type="datetime1">
              <a:rPr lang="ja-JP" altLang="en-US" smtClean="0"/>
              <a:t>2025/3/12</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a:p>
        </p:txBody>
      </p:sp>
    </p:spTree>
    <p:extLst>
      <p:ext uri="{BB962C8B-B14F-4D97-AF65-F5344CB8AC3E}">
        <p14:creationId xmlns:p14="http://schemas.microsoft.com/office/powerpoint/2010/main" val="221961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E4AFC21-2DE8-4DBB-86FC-8806A8AED6E4}" type="datetime1">
              <a:rPr lang="ja-JP" altLang="en-US" smtClean="0"/>
              <a:t>2025/3/12</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a:p>
        </p:txBody>
      </p:sp>
    </p:spTree>
    <p:extLst>
      <p:ext uri="{BB962C8B-B14F-4D97-AF65-F5344CB8AC3E}">
        <p14:creationId xmlns:p14="http://schemas.microsoft.com/office/powerpoint/2010/main" val="3973948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45285525-9CA0-4938-8131-2844DE1DA0AC}"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a:p>
        </p:txBody>
      </p:sp>
    </p:spTree>
    <p:extLst>
      <p:ext uri="{BB962C8B-B14F-4D97-AF65-F5344CB8AC3E}">
        <p14:creationId xmlns:p14="http://schemas.microsoft.com/office/powerpoint/2010/main" val="375864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FFAC5396-C48D-41BF-BD7E-58AD084BCB4D}" type="datetime1">
              <a:rPr lang="ja-JP" altLang="en-US" smtClean="0"/>
              <a:t>2025/3/12</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705C609-A306-4E34-96BE-FED784B98E47}"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a:p>
        </p:txBody>
      </p:sp>
    </p:spTree>
    <p:extLst>
      <p:ext uri="{BB962C8B-B14F-4D97-AF65-F5344CB8AC3E}">
        <p14:creationId xmlns:p14="http://schemas.microsoft.com/office/powerpoint/2010/main" val="379257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8695C86F-4ED2-4007-9427-517FB57D347D}"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a:p>
        </p:txBody>
      </p:sp>
    </p:spTree>
    <p:extLst>
      <p:ext uri="{BB962C8B-B14F-4D97-AF65-F5344CB8AC3E}">
        <p14:creationId xmlns:p14="http://schemas.microsoft.com/office/powerpoint/2010/main" val="2049046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5E98FDD6-785D-4AF9-BFB6-DE33A5DCC678}" type="datetime1">
              <a:rPr lang="ja-JP" altLang="en-US" smtClean="0"/>
              <a:t>2025/3/12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a:p>
        </p:txBody>
      </p:sp>
    </p:spTree>
    <p:extLst>
      <p:ext uri="{BB962C8B-B14F-4D97-AF65-F5344CB8AC3E}">
        <p14:creationId xmlns:p14="http://schemas.microsoft.com/office/powerpoint/2010/main" val="104574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96012" y="217488"/>
            <a:ext cx="8447617" cy="4318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9530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AE27DC4A-67FE-4B66-8290-FE5B08DCE207}" type="datetime1">
              <a:rPr lang="ja-JP" altLang="en-US" smtClean="0"/>
              <a:t>2025/3/12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a:p>
        </p:txBody>
      </p:sp>
    </p:spTree>
    <p:extLst>
      <p:ext uri="{BB962C8B-B14F-4D97-AF65-F5344CB8AC3E}">
        <p14:creationId xmlns:p14="http://schemas.microsoft.com/office/powerpoint/2010/main" val="3023881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064"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065" name="表プレースホルダ 2"/>
          <p:cNvSpPr>
            <a:spLocks noGrp="1"/>
          </p:cNvSpPr>
          <p:nvPr>
            <p:ph type="tbl" idx="1"/>
          </p:nvPr>
        </p:nvSpPr>
        <p:spPr>
          <a:xfrm>
            <a:off x="495300" y="1600200"/>
            <a:ext cx="8915400" cy="4525963"/>
          </a:xfrm>
        </p:spPr>
        <p:txBody>
          <a:bodyPr/>
          <a:lstStyle/>
          <a:p>
            <a:pPr lvl="0"/>
            <a:endParaRPr lang="ja-JP" altLang="en-US" noProof="0"/>
          </a:p>
        </p:txBody>
      </p:sp>
      <p:sp>
        <p:nvSpPr>
          <p:cNvPr id="106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9A7206C-06E3-4E4A-9DEA-C654C445004A}" type="datetime1">
              <a:rPr kumimoji="1" lang="ja-JP" altLang="en-US"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t>2025/3/12</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6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6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3429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82"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083" name="Rectangle 8"/>
          <p:cNvSpPr>
            <a:spLocks noChangeArrowheads="1"/>
          </p:cNvSpPr>
          <p:nvPr/>
        </p:nvSpPr>
        <p:spPr>
          <a:xfrm>
            <a:off x="1833563" y="3284542"/>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pic>
        <p:nvPicPr>
          <p:cNvPr id="1084" name="Picture 9"/>
          <p:cNvPicPr>
            <a:picLocks noChangeAspect="1" noChangeArrowheads="1"/>
          </p:cNvPicPr>
          <p:nvPr/>
        </p:nvPicPr>
        <p:blipFill>
          <a:blip r:embed="rId3"/>
          <a:stretch>
            <a:fillRect/>
          </a:stretch>
        </p:blipFill>
        <p:spPr>
          <a:xfrm>
            <a:off x="0" y="6051554"/>
            <a:ext cx="2303464" cy="473075"/>
          </a:xfrm>
          <a:prstGeom prst="rect">
            <a:avLst/>
          </a:prstGeom>
          <a:noFill/>
          <a:ln>
            <a:noFill/>
          </a:ln>
        </p:spPr>
      </p:pic>
      <p:sp>
        <p:nvSpPr>
          <p:cNvPr id="1085" name="Text Box 10"/>
          <p:cNvSpPr txBox="1">
            <a:spLocks noChangeArrowheads="1"/>
          </p:cNvSpPr>
          <p:nvPr/>
        </p:nvSpPr>
        <p:spPr>
          <a:xfrm>
            <a:off x="3" y="6524627"/>
            <a:ext cx="3161443" cy="249748"/>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023" i="1">
                <a:solidFill>
                  <a:srgbClr val="FFFFFF"/>
                </a:solidFill>
                <a:latin typeface="Times New Roman" panose="02020603050405020304" pitchFamily="18" charset="0"/>
              </a:rPr>
              <a:t>Ministry of Land, Infrastructure, Transport and Tourism</a:t>
            </a:r>
          </a:p>
        </p:txBody>
      </p:sp>
      <p:sp>
        <p:nvSpPr>
          <p:cNvPr id="1086" name="Rectangle 2"/>
          <p:cNvSpPr>
            <a:spLocks noGrp="1" noChangeArrowheads="1"/>
          </p:cNvSpPr>
          <p:nvPr>
            <p:ph type="ctrTitle"/>
          </p:nvPr>
        </p:nvSpPr>
        <p:spPr>
          <a:xfrm>
            <a:off x="1754187" y="2133613"/>
            <a:ext cx="8151813" cy="1470025"/>
          </a:xfrm>
        </p:spPr>
        <p:txBody>
          <a:bodyPr/>
          <a:lstStyle>
            <a:lvl1pPr>
              <a:defRPr sz="3408"/>
            </a:lvl1pPr>
          </a:lstStyle>
          <a:p>
            <a:r>
              <a:rPr lang="ja-JP" altLang="en-US"/>
              <a:t>マスタ タイトルの書式設定</a:t>
            </a:r>
          </a:p>
        </p:txBody>
      </p:sp>
      <p:sp>
        <p:nvSpPr>
          <p:cNvPr id="108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88" name="Rectangle 4"/>
          <p:cNvSpPr>
            <a:spLocks noGrp="1" noChangeArrowheads="1"/>
          </p:cNvSpPr>
          <p:nvPr>
            <p:ph type="dt" sz="half" idx="10"/>
          </p:nvPr>
        </p:nvSpPr>
        <p:spPr/>
        <p:txBody>
          <a:bodyPr/>
          <a:lstStyle>
            <a:lvl1pPr>
              <a:defRPr/>
            </a:lvl1pPr>
          </a:lstStyle>
          <a:p>
            <a:pPr>
              <a:defRPr/>
            </a:pPr>
            <a:fld id="{E27B3FF9-A0C6-40D0-965C-EE214887DCCF}" type="datetime1">
              <a:rPr lang="ja-JP" altLang="en-US" smtClean="0"/>
              <a:t>2025/3/12</a:t>
            </a:fld>
            <a:endParaRPr lang="en-US" altLang="ja-JP"/>
          </a:p>
        </p:txBody>
      </p:sp>
      <p:sp>
        <p:nvSpPr>
          <p:cNvPr id="108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D5B2A76D-565D-49CC-8B25-2437E363B002}" type="slidenum">
              <a:rPr lang="ja-JP" altLang="en-US"/>
              <a:pPr>
                <a:defRPr/>
              </a:pPr>
              <a:t>‹#›</a:t>
            </a:fld>
            <a:endParaRPr lang="en-US" altLang="ja-JP"/>
          </a:p>
        </p:txBody>
      </p:sp>
    </p:spTree>
    <p:extLst>
      <p:ext uri="{BB962C8B-B14F-4D97-AF65-F5344CB8AC3E}">
        <p14:creationId xmlns:p14="http://schemas.microsoft.com/office/powerpoint/2010/main" val="1346666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92" name="タイトル 1"/>
          <p:cNvSpPr>
            <a:spLocks noGrp="1"/>
          </p:cNvSpPr>
          <p:nvPr>
            <p:ph type="title"/>
          </p:nvPr>
        </p:nvSpPr>
        <p:spPr/>
        <p:txBody>
          <a:bodyPr/>
          <a:lstStyle/>
          <a:p>
            <a:r>
              <a:rPr lang="ja-JP" altLang="en-US"/>
              <a:t>マスタ タイトルの書式設定</a:t>
            </a:r>
          </a:p>
        </p:txBody>
      </p:sp>
      <p:sp>
        <p:nvSpPr>
          <p:cNvPr id="10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4" name="Rectangle 3"/>
          <p:cNvSpPr>
            <a:spLocks noGrp="1" noChangeArrowheads="1"/>
          </p:cNvSpPr>
          <p:nvPr>
            <p:ph type="dt" sz="half" idx="10"/>
          </p:nvPr>
        </p:nvSpPr>
        <p:spPr>
          <a:ln/>
        </p:spPr>
        <p:txBody>
          <a:bodyPr/>
          <a:lstStyle>
            <a:lvl1pPr>
              <a:defRPr/>
            </a:lvl1pPr>
          </a:lstStyle>
          <a:p>
            <a:pPr>
              <a:defRPr/>
            </a:pPr>
            <a:fld id="{3CF43F4A-3710-4A14-AE5E-C4744C654E56}" type="datetime1">
              <a:rPr lang="ja-JP" altLang="en-US" smtClean="0"/>
              <a:t>2025/3/12</a:t>
            </a:fld>
            <a:endParaRPr lang="en-US" altLang="ja-JP"/>
          </a:p>
        </p:txBody>
      </p:sp>
      <p:sp>
        <p:nvSpPr>
          <p:cNvPr id="109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5"/>
          <p:cNvSpPr>
            <a:spLocks noGrp="1" noChangeArrowheads="1"/>
          </p:cNvSpPr>
          <p:nvPr>
            <p:ph type="sldNum" sz="quarter" idx="12"/>
          </p:nvPr>
        </p:nvSpPr>
        <p:spPr>
          <a:ln/>
        </p:spPr>
        <p:txBody>
          <a:bodyPr/>
          <a:lstStyle>
            <a:lvl1pPr>
              <a:defRPr/>
            </a:lvl1pPr>
          </a:lstStyle>
          <a:p>
            <a:pPr>
              <a:defRPr/>
            </a:pPr>
            <a:fld id="{701BAAC1-980F-4041-801E-7586ABF6FCE4}" type="slidenum">
              <a:rPr lang="ja-JP" altLang="en-US"/>
              <a:pPr>
                <a:defRPr/>
              </a:pPr>
              <a:t>‹#›</a:t>
            </a:fld>
            <a:endParaRPr lang="en-US" altLang="ja-JP"/>
          </a:p>
        </p:txBody>
      </p:sp>
    </p:spTree>
    <p:extLst>
      <p:ext uri="{BB962C8B-B14F-4D97-AF65-F5344CB8AC3E}">
        <p14:creationId xmlns:p14="http://schemas.microsoft.com/office/powerpoint/2010/main" val="2525916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98" name="タイトル 1"/>
          <p:cNvSpPr>
            <a:spLocks noGrp="1"/>
          </p:cNvSpPr>
          <p:nvPr>
            <p:ph type="title"/>
          </p:nvPr>
        </p:nvSpPr>
        <p:spPr>
          <a:xfrm>
            <a:off x="782506" y="4406913"/>
            <a:ext cx="8420100" cy="1362075"/>
          </a:xfrm>
        </p:spPr>
        <p:txBody>
          <a:bodyPr anchor="t"/>
          <a:lstStyle>
            <a:lvl1pPr algn="l">
              <a:defRPr sz="3408" b="1" cap="all"/>
            </a:lvl1pPr>
          </a:lstStyle>
          <a:p>
            <a:r>
              <a:rPr lang="ja-JP" altLang="en-US"/>
              <a:t>マスタ タイトルの書式設定</a:t>
            </a:r>
          </a:p>
        </p:txBody>
      </p:sp>
      <p:sp>
        <p:nvSpPr>
          <p:cNvPr id="1099"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1100" name="Rectangle 3"/>
          <p:cNvSpPr>
            <a:spLocks noGrp="1" noChangeArrowheads="1"/>
          </p:cNvSpPr>
          <p:nvPr>
            <p:ph type="dt" sz="half" idx="10"/>
          </p:nvPr>
        </p:nvSpPr>
        <p:spPr>
          <a:ln/>
        </p:spPr>
        <p:txBody>
          <a:bodyPr/>
          <a:lstStyle>
            <a:lvl1pPr>
              <a:defRPr/>
            </a:lvl1pPr>
          </a:lstStyle>
          <a:p>
            <a:pPr>
              <a:defRPr/>
            </a:pPr>
            <a:fld id="{D5DA0C53-14D6-4465-87E4-5877DFE33A54}" type="datetime1">
              <a:rPr lang="ja-JP" altLang="en-US" smtClean="0"/>
              <a:t>2025/3/12</a:t>
            </a:fld>
            <a:endParaRPr lang="en-US" altLang="ja-JP"/>
          </a:p>
        </p:txBody>
      </p:sp>
      <p:sp>
        <p:nvSpPr>
          <p:cNvPr id="1101"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5"/>
          <p:cNvSpPr>
            <a:spLocks noGrp="1" noChangeArrowheads="1"/>
          </p:cNvSpPr>
          <p:nvPr>
            <p:ph type="sldNum" sz="quarter" idx="12"/>
          </p:nvPr>
        </p:nvSpPr>
        <p:spPr>
          <a:ln/>
        </p:spPr>
        <p:txBody>
          <a:bodyPr/>
          <a:lstStyle>
            <a:lvl1pPr>
              <a:defRPr/>
            </a:lvl1pPr>
          </a:lstStyle>
          <a:p>
            <a:pPr>
              <a:defRPr/>
            </a:pPr>
            <a:fld id="{1F03C062-3274-4172-91BA-97BD39FC7AA5}" type="slidenum">
              <a:rPr lang="ja-JP" altLang="en-US"/>
              <a:pPr>
                <a:defRPr/>
              </a:pPr>
              <a:t>‹#›</a:t>
            </a:fld>
            <a:endParaRPr lang="en-US" altLang="ja-JP"/>
          </a:p>
        </p:txBody>
      </p:sp>
    </p:spTree>
    <p:extLst>
      <p:ext uri="{BB962C8B-B14F-4D97-AF65-F5344CB8AC3E}">
        <p14:creationId xmlns:p14="http://schemas.microsoft.com/office/powerpoint/2010/main" val="2722441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04" name="タイトル 1"/>
          <p:cNvSpPr>
            <a:spLocks noGrp="1"/>
          </p:cNvSpPr>
          <p:nvPr>
            <p:ph type="title"/>
          </p:nvPr>
        </p:nvSpPr>
        <p:spPr/>
        <p:txBody>
          <a:bodyPr/>
          <a:lstStyle/>
          <a:p>
            <a:r>
              <a:rPr lang="ja-JP" altLang="en-US"/>
              <a:t>マスタ タイトルの書式設定</a:t>
            </a:r>
          </a:p>
        </p:txBody>
      </p:sp>
      <p:sp>
        <p:nvSpPr>
          <p:cNvPr id="1105" name="コンテンツ プレースホルダ 2"/>
          <p:cNvSpPr>
            <a:spLocks noGrp="1"/>
          </p:cNvSpPr>
          <p:nvPr>
            <p:ph sz="half" idx="1"/>
          </p:nvPr>
        </p:nvSpPr>
        <p:spPr>
          <a:xfrm>
            <a:off x="49530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コンテンツ プレースホルダ 3"/>
          <p:cNvSpPr>
            <a:spLocks noGrp="1"/>
          </p:cNvSpPr>
          <p:nvPr>
            <p:ph sz="half" idx="2"/>
          </p:nvPr>
        </p:nvSpPr>
        <p:spPr>
          <a:xfrm>
            <a:off x="503555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3"/>
          <p:cNvSpPr>
            <a:spLocks noGrp="1" noChangeArrowheads="1"/>
          </p:cNvSpPr>
          <p:nvPr>
            <p:ph type="dt" sz="half" idx="10"/>
          </p:nvPr>
        </p:nvSpPr>
        <p:spPr>
          <a:ln/>
        </p:spPr>
        <p:txBody>
          <a:bodyPr/>
          <a:lstStyle>
            <a:lvl1pPr>
              <a:defRPr/>
            </a:lvl1pPr>
          </a:lstStyle>
          <a:p>
            <a:pPr>
              <a:defRPr/>
            </a:pPr>
            <a:fld id="{946167D9-1D61-4BD2-A606-7A4EA5B0C521}" type="datetime1">
              <a:rPr lang="ja-JP" altLang="en-US" smtClean="0"/>
              <a:t>2025/3/12</a:t>
            </a:fld>
            <a:endParaRPr lang="en-US" altLang="ja-JP"/>
          </a:p>
        </p:txBody>
      </p:sp>
      <p:sp>
        <p:nvSpPr>
          <p:cNvPr id="1108"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5"/>
          <p:cNvSpPr>
            <a:spLocks noGrp="1" noChangeArrowheads="1"/>
          </p:cNvSpPr>
          <p:nvPr>
            <p:ph type="sldNum" sz="quarter" idx="12"/>
          </p:nvPr>
        </p:nvSpPr>
        <p:spPr>
          <a:ln/>
        </p:spPr>
        <p:txBody>
          <a:bodyPr/>
          <a:lstStyle>
            <a:lvl1pPr>
              <a:defRPr/>
            </a:lvl1pPr>
          </a:lstStyle>
          <a:p>
            <a:pPr>
              <a:defRPr/>
            </a:pPr>
            <a:fld id="{2257EF10-A9BB-4C26-9A90-CFF3A48049B3}" type="slidenum">
              <a:rPr lang="ja-JP" altLang="en-US"/>
              <a:pPr>
                <a:defRPr/>
              </a:pPr>
              <a:t>‹#›</a:t>
            </a:fld>
            <a:endParaRPr lang="en-US" altLang="ja-JP"/>
          </a:p>
        </p:txBody>
      </p:sp>
    </p:spTree>
    <p:extLst>
      <p:ext uri="{BB962C8B-B14F-4D97-AF65-F5344CB8AC3E}">
        <p14:creationId xmlns:p14="http://schemas.microsoft.com/office/powerpoint/2010/main" val="2010690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12"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113"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テキスト プレースホルダ 4"/>
          <p:cNvSpPr>
            <a:spLocks noGrp="1"/>
          </p:cNvSpPr>
          <p:nvPr>
            <p:ph type="body" sz="quarter" idx="3"/>
          </p:nvPr>
        </p:nvSpPr>
        <p:spPr>
          <a:xfrm>
            <a:off x="5032115"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115" name="コンテンツ プレースホルダ 5"/>
          <p:cNvSpPr>
            <a:spLocks noGrp="1"/>
          </p:cNvSpPr>
          <p:nvPr>
            <p:ph sz="quarter" idx="4"/>
          </p:nvPr>
        </p:nvSpPr>
        <p:spPr>
          <a:xfrm>
            <a:off x="5032115"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3"/>
          <p:cNvSpPr>
            <a:spLocks noGrp="1" noChangeArrowheads="1"/>
          </p:cNvSpPr>
          <p:nvPr>
            <p:ph type="dt" sz="half" idx="10"/>
          </p:nvPr>
        </p:nvSpPr>
        <p:spPr>
          <a:ln/>
        </p:spPr>
        <p:txBody>
          <a:bodyPr/>
          <a:lstStyle>
            <a:lvl1pPr>
              <a:defRPr/>
            </a:lvl1pPr>
          </a:lstStyle>
          <a:p>
            <a:pPr>
              <a:defRPr/>
            </a:pPr>
            <a:fld id="{E35ABEF2-087B-4DCE-8B73-095EBB155FE5}" type="datetime1">
              <a:rPr lang="ja-JP" altLang="en-US" smtClean="0"/>
              <a:t>2025/3/12</a:t>
            </a:fld>
            <a:endParaRPr lang="en-US" altLang="ja-JP"/>
          </a:p>
        </p:txBody>
      </p:sp>
      <p:sp>
        <p:nvSpPr>
          <p:cNvPr id="111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5"/>
          <p:cNvSpPr>
            <a:spLocks noGrp="1" noChangeArrowheads="1"/>
          </p:cNvSpPr>
          <p:nvPr>
            <p:ph type="sldNum" sz="quarter" idx="12"/>
          </p:nvPr>
        </p:nvSpPr>
        <p:spPr>
          <a:ln/>
        </p:spPr>
        <p:txBody>
          <a:bodyPr/>
          <a:lstStyle>
            <a:lvl1pPr>
              <a:defRPr/>
            </a:lvl1pPr>
          </a:lstStyle>
          <a:p>
            <a:pPr>
              <a:defRPr/>
            </a:pPr>
            <a:fld id="{B01D5F31-547A-457D-93AF-BAD3ADC56561}" type="slidenum">
              <a:rPr lang="ja-JP" altLang="en-US"/>
              <a:pPr>
                <a:defRPr/>
              </a:pPr>
              <a:t>‹#›</a:t>
            </a:fld>
            <a:endParaRPr lang="en-US" altLang="ja-JP"/>
          </a:p>
        </p:txBody>
      </p:sp>
    </p:spTree>
    <p:extLst>
      <p:ext uri="{BB962C8B-B14F-4D97-AF65-F5344CB8AC3E}">
        <p14:creationId xmlns:p14="http://schemas.microsoft.com/office/powerpoint/2010/main" val="3818585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3D536C1A-B2B6-4EC8-A760-52A32045D3A3}" type="datetime1">
              <a:rPr lang="ja-JP" altLang="en-US" smtClean="0"/>
              <a:t>2025/3/12</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3"/>
          <p:cNvSpPr>
            <a:spLocks noGrp="1" noChangeArrowheads="1"/>
          </p:cNvSpPr>
          <p:nvPr>
            <p:ph type="dt" sz="half" idx="10"/>
          </p:nvPr>
        </p:nvSpPr>
        <p:spPr>
          <a:ln/>
        </p:spPr>
        <p:txBody>
          <a:bodyPr/>
          <a:lstStyle>
            <a:lvl1pPr>
              <a:defRPr/>
            </a:lvl1pPr>
          </a:lstStyle>
          <a:p>
            <a:pPr>
              <a:defRPr/>
            </a:pPr>
            <a:fld id="{41C0A286-FC03-4ED5-A8D0-FBFA4251C1DA}" type="datetime1">
              <a:rPr lang="ja-JP" altLang="en-US" smtClean="0"/>
              <a:t>2025/3/12</a:t>
            </a:fld>
            <a:endParaRPr lang="en-US" altLang="ja-JP"/>
          </a:p>
        </p:txBody>
      </p:sp>
      <p:sp>
        <p:nvSpPr>
          <p:cNvPr id="112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5"/>
          <p:cNvSpPr>
            <a:spLocks noGrp="1" noChangeArrowheads="1"/>
          </p:cNvSpPr>
          <p:nvPr>
            <p:ph type="sldNum" sz="quarter" idx="12"/>
          </p:nvPr>
        </p:nvSpPr>
        <p:spPr>
          <a:ln/>
        </p:spPr>
        <p:txBody>
          <a:bodyPr/>
          <a:lstStyle>
            <a:lvl1pPr>
              <a:defRPr/>
            </a:lvl1pPr>
          </a:lstStyle>
          <a:p>
            <a:pPr>
              <a:defRPr/>
            </a:pPr>
            <a:fld id="{E1A13BD9-928F-40D2-93F8-D19A2AE0F872}" type="slidenum">
              <a:rPr lang="ja-JP" altLang="en-US"/>
              <a:pPr>
                <a:defRPr/>
              </a:pPr>
              <a:t>‹#›</a:t>
            </a:fld>
            <a:endParaRPr lang="en-US" altLang="ja-JP"/>
          </a:p>
        </p:txBody>
      </p:sp>
    </p:spTree>
    <p:extLst>
      <p:ext uri="{BB962C8B-B14F-4D97-AF65-F5344CB8AC3E}">
        <p14:creationId xmlns:p14="http://schemas.microsoft.com/office/powerpoint/2010/main" val="77283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25" name="Rectangle 3"/>
          <p:cNvSpPr>
            <a:spLocks noGrp="1" noChangeArrowheads="1"/>
          </p:cNvSpPr>
          <p:nvPr>
            <p:ph type="dt" sz="half" idx="10"/>
          </p:nvPr>
        </p:nvSpPr>
        <p:spPr>
          <a:ln/>
        </p:spPr>
        <p:txBody>
          <a:bodyPr/>
          <a:lstStyle>
            <a:lvl1pPr>
              <a:defRPr/>
            </a:lvl1pPr>
          </a:lstStyle>
          <a:p>
            <a:pPr>
              <a:defRPr/>
            </a:pPr>
            <a:fld id="{BCFBFDFB-659B-4A81-BCC3-5EE85A5933D0}" type="datetime1">
              <a:rPr lang="ja-JP" altLang="en-US" smtClean="0"/>
              <a:t>2025/3/12</a:t>
            </a:fld>
            <a:endParaRPr lang="en-US" altLang="ja-JP"/>
          </a:p>
        </p:txBody>
      </p:sp>
      <p:sp>
        <p:nvSpPr>
          <p:cNvPr id="112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7" name="Rectangle 5"/>
          <p:cNvSpPr>
            <a:spLocks noGrp="1" noChangeArrowheads="1"/>
          </p:cNvSpPr>
          <p:nvPr>
            <p:ph type="sldNum" sz="quarter" idx="12"/>
          </p:nvPr>
        </p:nvSpPr>
        <p:spPr>
          <a:ln/>
        </p:spPr>
        <p:txBody>
          <a:bodyPr/>
          <a:lstStyle>
            <a:lvl1pPr>
              <a:defRPr/>
            </a:lvl1pPr>
          </a:lstStyle>
          <a:p>
            <a:pPr>
              <a:defRPr/>
            </a:pPr>
            <a:fld id="{B8B49E06-56D4-4921-BC95-5542EDA337E2}" type="slidenum">
              <a:rPr lang="ja-JP" altLang="en-US"/>
              <a:pPr>
                <a:defRPr/>
              </a:pPr>
              <a:t>‹#›</a:t>
            </a:fld>
            <a:endParaRPr lang="en-US" altLang="ja-JP"/>
          </a:p>
        </p:txBody>
      </p:sp>
    </p:spTree>
    <p:extLst>
      <p:ext uri="{BB962C8B-B14F-4D97-AF65-F5344CB8AC3E}">
        <p14:creationId xmlns:p14="http://schemas.microsoft.com/office/powerpoint/2010/main" val="882900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29" name="タイトル 1"/>
          <p:cNvSpPr>
            <a:spLocks noGrp="1"/>
          </p:cNvSpPr>
          <p:nvPr>
            <p:ph type="title"/>
          </p:nvPr>
        </p:nvSpPr>
        <p:spPr>
          <a:xfrm>
            <a:off x="495300" y="273050"/>
            <a:ext cx="3259006" cy="1162050"/>
          </a:xfrm>
        </p:spPr>
        <p:txBody>
          <a:bodyPr anchor="b"/>
          <a:lstStyle>
            <a:lvl1pPr algn="l">
              <a:defRPr sz="1704" b="1"/>
            </a:lvl1pPr>
          </a:lstStyle>
          <a:p>
            <a:r>
              <a:rPr lang="ja-JP" altLang="en-US"/>
              <a:t>マスタ タイトルの書式設定</a:t>
            </a:r>
          </a:p>
        </p:txBody>
      </p:sp>
      <p:sp>
        <p:nvSpPr>
          <p:cNvPr id="1130" name="コンテンツ プレースホルダ 2"/>
          <p:cNvSpPr>
            <a:spLocks noGrp="1"/>
          </p:cNvSpPr>
          <p:nvPr>
            <p:ph idx="1"/>
          </p:nvPr>
        </p:nvSpPr>
        <p:spPr>
          <a:xfrm>
            <a:off x="3872972" y="273056"/>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1" name="テキスト プレースホルダ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132" name="Rectangle 3"/>
          <p:cNvSpPr>
            <a:spLocks noGrp="1" noChangeArrowheads="1"/>
          </p:cNvSpPr>
          <p:nvPr>
            <p:ph type="dt" sz="half" idx="10"/>
          </p:nvPr>
        </p:nvSpPr>
        <p:spPr>
          <a:ln/>
        </p:spPr>
        <p:txBody>
          <a:bodyPr/>
          <a:lstStyle>
            <a:lvl1pPr>
              <a:defRPr/>
            </a:lvl1pPr>
          </a:lstStyle>
          <a:p>
            <a:pPr>
              <a:defRPr/>
            </a:pPr>
            <a:fld id="{72DB25A6-D445-41C9-A21B-AF8FC6FD1DD5}" type="datetime1">
              <a:rPr lang="ja-JP" altLang="en-US" smtClean="0"/>
              <a:t>2025/3/12</a:t>
            </a:fld>
            <a:endParaRPr lang="en-US" altLang="ja-JP"/>
          </a:p>
        </p:txBody>
      </p:sp>
      <p:sp>
        <p:nvSpPr>
          <p:cNvPr id="1133"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34" name="Rectangle 5"/>
          <p:cNvSpPr>
            <a:spLocks noGrp="1" noChangeArrowheads="1"/>
          </p:cNvSpPr>
          <p:nvPr>
            <p:ph type="sldNum" sz="quarter" idx="12"/>
          </p:nvPr>
        </p:nvSpPr>
        <p:spPr>
          <a:ln/>
        </p:spPr>
        <p:txBody>
          <a:bodyPr/>
          <a:lstStyle>
            <a:lvl1pPr>
              <a:defRPr/>
            </a:lvl1pPr>
          </a:lstStyle>
          <a:p>
            <a:pPr>
              <a:defRPr/>
            </a:pPr>
            <a:fld id="{00CDA698-D2E2-426F-B2BB-B3B1D1AA2F04}" type="slidenum">
              <a:rPr lang="ja-JP" altLang="en-US"/>
              <a:pPr>
                <a:defRPr/>
              </a:pPr>
              <a:t>‹#›</a:t>
            </a:fld>
            <a:endParaRPr lang="en-US" altLang="ja-JP"/>
          </a:p>
        </p:txBody>
      </p:sp>
    </p:spTree>
    <p:extLst>
      <p:ext uri="{BB962C8B-B14F-4D97-AF65-F5344CB8AC3E}">
        <p14:creationId xmlns:p14="http://schemas.microsoft.com/office/powerpoint/2010/main" val="1230407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36"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1137"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endParaRPr lang="ja-JP" altLang="en-US" noProof="0"/>
          </a:p>
        </p:txBody>
      </p:sp>
      <p:sp>
        <p:nvSpPr>
          <p:cNvPr id="1138"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139" name="Rectangle 3"/>
          <p:cNvSpPr>
            <a:spLocks noGrp="1" noChangeArrowheads="1"/>
          </p:cNvSpPr>
          <p:nvPr>
            <p:ph type="dt" sz="half" idx="10"/>
          </p:nvPr>
        </p:nvSpPr>
        <p:spPr>
          <a:ln/>
        </p:spPr>
        <p:txBody>
          <a:bodyPr/>
          <a:lstStyle>
            <a:lvl1pPr>
              <a:defRPr/>
            </a:lvl1pPr>
          </a:lstStyle>
          <a:p>
            <a:pPr>
              <a:defRPr/>
            </a:pPr>
            <a:fld id="{EC72421D-1C19-4679-BBAE-D4019A823416}" type="datetime1">
              <a:rPr lang="ja-JP" altLang="en-US" smtClean="0"/>
              <a:t>2025/3/12</a:t>
            </a:fld>
            <a:endParaRPr lang="en-US" altLang="ja-JP"/>
          </a:p>
        </p:txBody>
      </p:sp>
      <p:sp>
        <p:nvSpPr>
          <p:cNvPr id="1140"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1" name="Rectangle 5"/>
          <p:cNvSpPr>
            <a:spLocks noGrp="1" noChangeArrowheads="1"/>
          </p:cNvSpPr>
          <p:nvPr>
            <p:ph type="sldNum" sz="quarter" idx="12"/>
          </p:nvPr>
        </p:nvSpPr>
        <p:spPr>
          <a:ln/>
        </p:spPr>
        <p:txBody>
          <a:bodyPr/>
          <a:lstStyle>
            <a:lvl1pPr>
              <a:defRPr/>
            </a:lvl1pPr>
          </a:lstStyle>
          <a:p>
            <a:pPr>
              <a:defRPr/>
            </a:pPr>
            <a:fld id="{3FEB93C8-D912-464D-B24D-D5D7911CB9AF}" type="slidenum">
              <a:rPr lang="ja-JP" altLang="en-US"/>
              <a:pPr>
                <a:defRPr/>
              </a:pPr>
              <a:t>‹#›</a:t>
            </a:fld>
            <a:endParaRPr lang="en-US" altLang="ja-JP"/>
          </a:p>
        </p:txBody>
      </p:sp>
    </p:spTree>
    <p:extLst>
      <p:ext uri="{BB962C8B-B14F-4D97-AF65-F5344CB8AC3E}">
        <p14:creationId xmlns:p14="http://schemas.microsoft.com/office/powerpoint/2010/main" val="1432837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43" name="タイトル 1"/>
          <p:cNvSpPr>
            <a:spLocks noGrp="1"/>
          </p:cNvSpPr>
          <p:nvPr>
            <p:ph type="title"/>
          </p:nvPr>
        </p:nvSpPr>
        <p:spPr/>
        <p:txBody>
          <a:bodyPr/>
          <a:lstStyle/>
          <a:p>
            <a:r>
              <a:rPr lang="ja-JP" altLang="en-US"/>
              <a:t>マスタ タイトルの書式設定</a:t>
            </a:r>
          </a:p>
        </p:txBody>
      </p:sp>
      <p:sp>
        <p:nvSpPr>
          <p:cNvPr id="11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10"/>
          </p:nvPr>
        </p:nvSpPr>
        <p:spPr>
          <a:ln/>
        </p:spPr>
        <p:txBody>
          <a:bodyPr/>
          <a:lstStyle>
            <a:lvl1pPr>
              <a:defRPr/>
            </a:lvl1pPr>
          </a:lstStyle>
          <a:p>
            <a:pPr>
              <a:defRPr/>
            </a:pPr>
            <a:fld id="{22650240-6509-4663-9F81-D294A10034B4}" type="datetime1">
              <a:rPr lang="ja-JP" altLang="en-US" smtClean="0"/>
              <a:t>2025/3/12</a:t>
            </a:fld>
            <a:endParaRPr lang="en-US" altLang="ja-JP"/>
          </a:p>
        </p:txBody>
      </p:sp>
      <p:sp>
        <p:nvSpPr>
          <p:cNvPr id="114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7" name="Rectangle 5"/>
          <p:cNvSpPr>
            <a:spLocks noGrp="1" noChangeArrowheads="1"/>
          </p:cNvSpPr>
          <p:nvPr>
            <p:ph type="sldNum" sz="quarter" idx="12"/>
          </p:nvPr>
        </p:nvSpPr>
        <p:spPr>
          <a:ln/>
        </p:spPr>
        <p:txBody>
          <a:bodyPr/>
          <a:lstStyle>
            <a:lvl1pPr>
              <a:defRPr/>
            </a:lvl1pPr>
          </a:lstStyle>
          <a:p>
            <a:pPr>
              <a:defRPr/>
            </a:pPr>
            <a:fld id="{B7DCC6E7-DE6F-4CBE-8917-06A9FE4D2C38}" type="slidenum">
              <a:rPr lang="ja-JP" altLang="en-US"/>
              <a:pPr>
                <a:defRPr/>
              </a:pPr>
              <a:t>‹#›</a:t>
            </a:fld>
            <a:endParaRPr lang="en-US" altLang="ja-JP"/>
          </a:p>
        </p:txBody>
      </p:sp>
    </p:spTree>
    <p:extLst>
      <p:ext uri="{BB962C8B-B14F-4D97-AF65-F5344CB8AC3E}">
        <p14:creationId xmlns:p14="http://schemas.microsoft.com/office/powerpoint/2010/main" val="2976694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49" name="縦書きタイトル 1"/>
          <p:cNvSpPr>
            <a:spLocks noGrp="1"/>
          </p:cNvSpPr>
          <p:nvPr>
            <p:ph type="title" orient="vert"/>
          </p:nvPr>
        </p:nvSpPr>
        <p:spPr>
          <a:xfrm>
            <a:off x="7058025" y="4"/>
            <a:ext cx="2352675" cy="6126163"/>
          </a:xfrm>
        </p:spPr>
        <p:txBody>
          <a:bodyPr vert="eaVert"/>
          <a:lstStyle/>
          <a:p>
            <a:r>
              <a:rPr lang="ja-JP" altLang="en-US"/>
              <a:t>マスタ タイトルの書式設定</a:t>
            </a:r>
          </a:p>
        </p:txBody>
      </p:sp>
      <p:sp>
        <p:nvSpPr>
          <p:cNvPr id="1150" name="縦書きテキスト プレースホルダ 2"/>
          <p:cNvSpPr>
            <a:spLocks noGrp="1"/>
          </p:cNvSpPr>
          <p:nvPr>
            <p:ph type="body" orient="vert" idx="1"/>
          </p:nvPr>
        </p:nvSpPr>
        <p:spPr>
          <a:xfrm>
            <a:off x="0"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3"/>
          <p:cNvSpPr>
            <a:spLocks noGrp="1" noChangeArrowheads="1"/>
          </p:cNvSpPr>
          <p:nvPr>
            <p:ph type="dt" sz="half" idx="10"/>
          </p:nvPr>
        </p:nvSpPr>
        <p:spPr>
          <a:ln/>
        </p:spPr>
        <p:txBody>
          <a:bodyPr/>
          <a:lstStyle>
            <a:lvl1pPr>
              <a:defRPr/>
            </a:lvl1pPr>
          </a:lstStyle>
          <a:p>
            <a:pPr>
              <a:defRPr/>
            </a:pPr>
            <a:fld id="{1620B3ED-7E01-43DC-96B9-B45910E2A654}" type="datetime1">
              <a:rPr lang="ja-JP" altLang="en-US" smtClean="0"/>
              <a:t>2025/3/12</a:t>
            </a:fld>
            <a:endParaRPr lang="en-US" altLang="ja-JP"/>
          </a:p>
        </p:txBody>
      </p:sp>
      <p:sp>
        <p:nvSpPr>
          <p:cNvPr id="115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3" name="Rectangle 5"/>
          <p:cNvSpPr>
            <a:spLocks noGrp="1" noChangeArrowheads="1"/>
          </p:cNvSpPr>
          <p:nvPr>
            <p:ph type="sldNum" sz="quarter" idx="12"/>
          </p:nvPr>
        </p:nvSpPr>
        <p:spPr>
          <a:ln/>
        </p:spPr>
        <p:txBody>
          <a:bodyPr/>
          <a:lstStyle>
            <a:lvl1pPr>
              <a:defRPr/>
            </a:lvl1pPr>
          </a:lstStyle>
          <a:p>
            <a:pPr>
              <a:defRPr/>
            </a:pPr>
            <a:fld id="{8FB12190-E6AA-438A-B238-28D18787464D}" type="slidenum">
              <a:rPr lang="ja-JP" altLang="en-US"/>
              <a:pPr>
                <a:defRPr/>
              </a:pPr>
              <a:t>‹#›</a:t>
            </a:fld>
            <a:endParaRPr lang="en-US" altLang="ja-JP"/>
          </a:p>
        </p:txBody>
      </p:sp>
    </p:spTree>
    <p:extLst>
      <p:ext uri="{BB962C8B-B14F-4D97-AF65-F5344CB8AC3E}">
        <p14:creationId xmlns:p14="http://schemas.microsoft.com/office/powerpoint/2010/main" val="301478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5" name="コンテンツ プレースホルダ 1"/>
          <p:cNvSpPr>
            <a:spLocks noGrp="1"/>
          </p:cNvSpPr>
          <p:nvPr>
            <p:ph/>
          </p:nvPr>
        </p:nvSpPr>
        <p:spPr>
          <a:xfrm>
            <a:off x="0" y="4"/>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Rectangle 3"/>
          <p:cNvSpPr>
            <a:spLocks noGrp="1" noChangeArrowheads="1"/>
          </p:cNvSpPr>
          <p:nvPr>
            <p:ph type="dt" sz="half" idx="10"/>
          </p:nvPr>
        </p:nvSpPr>
        <p:spPr>
          <a:ln/>
        </p:spPr>
        <p:txBody>
          <a:bodyPr/>
          <a:lstStyle>
            <a:lvl1pPr>
              <a:defRPr/>
            </a:lvl1pPr>
          </a:lstStyle>
          <a:p>
            <a:pPr>
              <a:defRPr/>
            </a:pPr>
            <a:fld id="{E1410EBD-2A23-450B-86F3-44AC80FE5BA7}" type="datetime1">
              <a:rPr lang="ja-JP" altLang="en-US" smtClean="0"/>
              <a:t>2025/3/12</a:t>
            </a:fld>
            <a:endParaRPr lang="en-US" altLang="ja-JP"/>
          </a:p>
        </p:txBody>
      </p:sp>
      <p:sp>
        <p:nvSpPr>
          <p:cNvPr id="115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8" name="Rectangle 5"/>
          <p:cNvSpPr>
            <a:spLocks noGrp="1" noChangeArrowheads="1"/>
          </p:cNvSpPr>
          <p:nvPr>
            <p:ph type="sldNum" sz="quarter" idx="12"/>
          </p:nvPr>
        </p:nvSpPr>
        <p:spPr>
          <a:ln/>
        </p:spPr>
        <p:txBody>
          <a:bodyPr/>
          <a:lstStyle>
            <a:lvl1pPr>
              <a:defRPr/>
            </a:lvl1pPr>
          </a:lstStyle>
          <a:p>
            <a:pPr>
              <a:defRPr/>
            </a:pPr>
            <a:fld id="{5F53337E-DFD6-4AD5-84CD-841EE2C3E4CC}" type="slidenum">
              <a:rPr lang="ja-JP" altLang="en-US"/>
              <a:pPr>
                <a:defRPr/>
              </a:pPr>
              <a:t>‹#›</a:t>
            </a:fld>
            <a:endParaRPr lang="en-US" altLang="ja-JP"/>
          </a:p>
        </p:txBody>
      </p:sp>
    </p:spTree>
    <p:extLst>
      <p:ext uri="{BB962C8B-B14F-4D97-AF65-F5344CB8AC3E}">
        <p14:creationId xmlns:p14="http://schemas.microsoft.com/office/powerpoint/2010/main" val="151259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0" name="タイトル 1"/>
          <p:cNvSpPr>
            <a:spLocks noGrp="1"/>
          </p:cNvSpPr>
          <p:nvPr>
            <p:ph type="title" sz="quarter"/>
          </p:nvPr>
        </p:nvSpPr>
        <p:spPr>
          <a:xfrm>
            <a:off x="7" y="0"/>
            <a:ext cx="7604919" cy="476250"/>
          </a:xfrm>
        </p:spPr>
        <p:txBody>
          <a:bodyPr/>
          <a:lstStyle/>
          <a:p>
            <a:r>
              <a:rPr lang="ja-JP" altLang="en-US"/>
              <a:t>マスタ タイトルの書式設定</a:t>
            </a:r>
          </a:p>
        </p:txBody>
      </p:sp>
      <p:sp>
        <p:nvSpPr>
          <p:cNvPr id="1161" name="コンテンツ プレースホルダ 2"/>
          <p:cNvSpPr>
            <a:spLocks noGrp="1"/>
          </p:cNvSpPr>
          <p:nvPr>
            <p:ph sz="quarter" idx="1"/>
          </p:nvPr>
        </p:nvSpPr>
        <p:spPr>
          <a:xfrm>
            <a:off x="49530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2"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4"/>
          <p:cNvSpPr>
            <a:spLocks noGrp="1"/>
          </p:cNvSpPr>
          <p:nvPr>
            <p:ph sz="quarter" idx="3"/>
          </p:nvPr>
        </p:nvSpPr>
        <p:spPr>
          <a:xfrm>
            <a:off x="495300" y="3938593"/>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5"/>
          <p:cNvSpPr>
            <a:spLocks noGrp="1"/>
          </p:cNvSpPr>
          <p:nvPr>
            <p:ph sz="quarter" idx="4"/>
          </p:nvPr>
        </p:nvSpPr>
        <p:spPr>
          <a:xfrm>
            <a:off x="5035550" y="3938593"/>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Rectangle 3"/>
          <p:cNvSpPr>
            <a:spLocks noGrp="1" noChangeArrowheads="1"/>
          </p:cNvSpPr>
          <p:nvPr>
            <p:ph type="dt" sz="half" idx="10"/>
          </p:nvPr>
        </p:nvSpPr>
        <p:spPr>
          <a:ln/>
        </p:spPr>
        <p:txBody>
          <a:bodyPr/>
          <a:lstStyle>
            <a:lvl1pPr>
              <a:defRPr/>
            </a:lvl1pPr>
          </a:lstStyle>
          <a:p>
            <a:pPr>
              <a:defRPr/>
            </a:pPr>
            <a:fld id="{D948B950-34FB-4767-A5E9-F36DE2CCEA0F}" type="datetime1">
              <a:rPr lang="ja-JP" altLang="en-US" smtClean="0"/>
              <a:t>2025/3/12</a:t>
            </a:fld>
            <a:endParaRPr lang="en-US" altLang="ja-JP"/>
          </a:p>
        </p:txBody>
      </p:sp>
      <p:sp>
        <p:nvSpPr>
          <p:cNvPr id="116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67" name="Rectangle 5"/>
          <p:cNvSpPr>
            <a:spLocks noGrp="1" noChangeArrowheads="1"/>
          </p:cNvSpPr>
          <p:nvPr>
            <p:ph type="sldNum" sz="quarter" idx="12"/>
          </p:nvPr>
        </p:nvSpPr>
        <p:spPr>
          <a:ln/>
        </p:spPr>
        <p:txBody>
          <a:bodyPr/>
          <a:lstStyle>
            <a:lvl1pPr>
              <a:defRPr/>
            </a:lvl1pPr>
          </a:lstStyle>
          <a:p>
            <a:pPr>
              <a:defRPr/>
            </a:pPr>
            <a:fld id="{DA90B37E-78E8-4869-A3B1-86E71415EAA5}" type="slidenum">
              <a:rPr lang="ja-JP" altLang="en-US"/>
              <a:pPr>
                <a:defRPr/>
              </a:pPr>
              <a:t>‹#›</a:t>
            </a:fld>
            <a:endParaRPr lang="en-US" altLang="ja-JP"/>
          </a:p>
        </p:txBody>
      </p:sp>
    </p:spTree>
    <p:extLst>
      <p:ext uri="{BB962C8B-B14F-4D97-AF65-F5344CB8AC3E}">
        <p14:creationId xmlns:p14="http://schemas.microsoft.com/office/powerpoint/2010/main" val="2384901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620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a:t>マスタ タイトルの書式設定</a:t>
            </a:r>
          </a:p>
        </p:txBody>
      </p:sp>
      <p:sp>
        <p:nvSpPr>
          <p:cNvPr id="14" name="Rectangle 6"/>
          <p:cNvSpPr>
            <a:spLocks noGrp="1" noChangeArrowheads="1"/>
          </p:cNvSpPr>
          <p:nvPr userDrawn="1">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43906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D6DEE70-355F-4CB5-BE4E-38B6B196C935}" type="datetime1">
              <a:rPr lang="ja-JP" altLang="en-US" smtClean="0"/>
              <a:t>2025/3/12</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7"/>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40"/>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51552"/>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2"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i="1">
                <a:solidFill>
                  <a:srgbClr val="FFFFFF"/>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a:xfrm>
            <a:off x="495300" y="6524627"/>
            <a:ext cx="2311400" cy="333374"/>
          </a:xfrm>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a:xfrm>
            <a:off x="3384550" y="6524627"/>
            <a:ext cx="3136900" cy="333374"/>
          </a:xfrm>
        </p:spPr>
        <p:txBody>
          <a:bodyPr/>
          <a:lstStyle>
            <a:lvl1pPr>
              <a:defRPr/>
            </a:lvl1pPr>
          </a:lstStyle>
          <a:p>
            <a:pPr>
              <a:defRPr/>
            </a:pPr>
            <a:endParaRPr lang="en-US" altLang="ja-JP">
              <a:solidFill>
                <a:srgbClr val="000000"/>
              </a:solidFill>
            </a:endParaRPr>
          </a:p>
        </p:txBody>
      </p:sp>
      <p:sp>
        <p:nvSpPr>
          <p:cNvPr id="12"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747539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95300" y="6605289"/>
            <a:ext cx="2311400" cy="260648"/>
          </a:xfrm>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xfrm>
            <a:off x="3384550" y="6605289"/>
            <a:ext cx="3136900" cy="260648"/>
          </a:xfrm>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816989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146715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2654437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 name="Rectangle 6"/>
          <p:cNvSpPr>
            <a:spLocks noGrp="1" noChangeArrowheads="1"/>
          </p:cNvSpPr>
          <p:nvPr>
            <p:ph type="sldNum" sz="quarter" idx="12"/>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783368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 y="0"/>
            <a:ext cx="9905999" cy="476250"/>
          </a:xfrm>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495300" y="6605289"/>
            <a:ext cx="2311400" cy="252710"/>
          </a:xfrm>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xfrm>
            <a:off x="3384550" y="6605289"/>
            <a:ext cx="3136900" cy="252710"/>
          </a:xfrm>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1958909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935277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8353433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2034975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98507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82ED1CF-F4DF-4AD7-AF46-C18F37A1E9F7}"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385052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41"/>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05842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11EFCED-CC61-4387-82DD-B45469463570}" type="datetime1">
              <a:rPr lang="ja-JP" altLang="en-US" smtClean="0"/>
              <a:t>2025/3/12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10" Target="../slideLayouts/slideLayout22.xml" Type="http://schemas.openxmlformats.org/officeDocument/2006/relationships/slideLayout"/><Relationship Id="rId11" Target="../slideLayouts/slideLayout23.xml" Type="http://schemas.openxmlformats.org/officeDocument/2006/relationships/slideLayout"/><Relationship Id="rId12" Target="../slideLayouts/slideLayout24.xml" Type="http://schemas.openxmlformats.org/officeDocument/2006/relationships/slideLayout"/><Relationship Id="rId13" Target="../slideLayouts/slideLayout25.xml" Type="http://schemas.openxmlformats.org/officeDocument/2006/relationships/slideLayout"/><Relationship Id="rId14" Target="../slideLayouts/slideLayout26.xml" Type="http://schemas.openxmlformats.org/officeDocument/2006/relationships/slideLayout"/><Relationship Id="rId15" Target="../theme/theme2.xml" Type="http://schemas.openxmlformats.org/officeDocument/2006/relationships/theme"/><Relationship Id="rId16" Target="../media/image5.png" Type="http://schemas.openxmlformats.org/officeDocument/2006/relationships/image"/><Relationship Id="rId17" Target="../media/image6.png" Type="http://schemas.openxmlformats.org/officeDocument/2006/relationships/image"/><Relationship Id="rId18" Target="../media/image7.png" Type="http://schemas.openxmlformats.org/officeDocument/2006/relationships/image"/><Relationship Id="rId19" Target="../media/image4.wmf" Type="http://schemas.openxmlformats.org/officeDocument/2006/relationships/image"/><Relationship Id="rId2" Target="../slideLayouts/slideLayout14.xml" Type="http://schemas.openxmlformats.org/officeDocument/2006/relationships/slideLayout"/><Relationship Id="rId3" Target="../slideLayouts/slideLayout15.xml" Type="http://schemas.openxmlformats.org/officeDocument/2006/relationships/slideLayout"/><Relationship Id="rId4" Target="../slideLayouts/slideLayout16.xml" Type="http://schemas.openxmlformats.org/officeDocument/2006/relationships/slideLayout"/><Relationship Id="rId5" Target="../slideLayouts/slideLayout17.xml" Type="http://schemas.openxmlformats.org/officeDocument/2006/relationships/slideLayout"/><Relationship Id="rId6" Target="../slideLayouts/slideLayout18.xml" Type="http://schemas.openxmlformats.org/officeDocument/2006/relationships/slideLayout"/><Relationship Id="rId7" Target="../slideLayouts/slideLayout19.xml" Type="http://schemas.openxmlformats.org/officeDocument/2006/relationships/slideLayout"/><Relationship Id="rId8" Target="../slideLayouts/slideLayout20.xml" Type="http://schemas.openxmlformats.org/officeDocument/2006/relationships/slideLayout"/><Relationship Id="rId9" Target="../slideLayouts/slideLayout21.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7.xml" Type="http://schemas.openxmlformats.org/officeDocument/2006/relationships/slideLayout"/><Relationship Id="rId10" Target="../slideLayouts/slideLayout36.xml" Type="http://schemas.openxmlformats.org/officeDocument/2006/relationships/slideLayout"/><Relationship Id="rId11" Target="../slideLayouts/slideLayout37.xml" Type="http://schemas.openxmlformats.org/officeDocument/2006/relationships/slideLayout"/><Relationship Id="rId12" Target="../slideLayouts/slideLayout38.xml" Type="http://schemas.openxmlformats.org/officeDocument/2006/relationships/slideLayout"/><Relationship Id="rId13" Target="../slideLayouts/slideLayout39.xml" Type="http://schemas.openxmlformats.org/officeDocument/2006/relationships/slideLayout"/><Relationship Id="rId14" Target="../slideLayouts/slideLayout40.xml" Type="http://schemas.openxmlformats.org/officeDocument/2006/relationships/slideLayout"/><Relationship Id="rId15" Target="../slideLayouts/slideLayout41.xml" Type="http://schemas.openxmlformats.org/officeDocument/2006/relationships/slideLayout"/><Relationship Id="rId16" Target="../theme/theme3.xml" Type="http://schemas.openxmlformats.org/officeDocument/2006/relationships/theme"/><Relationship Id="rId17" Target="../media/image8.png" Type="http://schemas.openxmlformats.org/officeDocument/2006/relationships/image"/><Relationship Id="rId18" Target="../media/image6.png" Type="http://schemas.openxmlformats.org/officeDocument/2006/relationships/image"/><Relationship Id="rId19" Target="../media/image7.png" Type="http://schemas.openxmlformats.org/officeDocument/2006/relationships/image"/><Relationship Id="rId2" Target="../slideLayouts/slideLayout28.xml" Type="http://schemas.openxmlformats.org/officeDocument/2006/relationships/slideLayout"/><Relationship Id="rId20" Target="../media/image4.wmf" Type="http://schemas.openxmlformats.org/officeDocument/2006/relationships/image"/><Relationship Id="rId3" Target="../slideLayouts/slideLayout29.xml" Type="http://schemas.openxmlformats.org/officeDocument/2006/relationships/slideLayout"/><Relationship Id="rId4" Target="../slideLayouts/slideLayout30.xml" Type="http://schemas.openxmlformats.org/officeDocument/2006/relationships/slideLayout"/><Relationship Id="rId5" Target="../slideLayouts/slideLayout31.xml" Type="http://schemas.openxmlformats.org/officeDocument/2006/relationships/slideLayout"/><Relationship Id="rId6" Target="../slideLayouts/slideLayout32.xml" Type="http://schemas.openxmlformats.org/officeDocument/2006/relationships/slideLayout"/><Relationship Id="rId7" Target="../slideLayouts/slideLayout33.xml" Type="http://schemas.openxmlformats.org/officeDocument/2006/relationships/slideLayout"/><Relationship Id="rId8" Target="../slideLayouts/slideLayout34.xml" Type="http://schemas.openxmlformats.org/officeDocument/2006/relationships/slideLayout"/><Relationship Id="rId9" Target="../slideLayouts/slideLayout35.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42.xml" Type="http://schemas.openxmlformats.org/officeDocument/2006/relationships/slideLayout"/><Relationship Id="rId10" Target="../slideLayouts/slideLayout51.xml" Type="http://schemas.openxmlformats.org/officeDocument/2006/relationships/slideLayout"/><Relationship Id="rId11" Target="../slideLayouts/slideLayout52.xml" Type="http://schemas.openxmlformats.org/officeDocument/2006/relationships/slideLayout"/><Relationship Id="rId12" Target="../slideLayouts/slideLayout53.xml" Type="http://schemas.openxmlformats.org/officeDocument/2006/relationships/slideLayout"/><Relationship Id="rId13" Target="../slideLayouts/slideLayout54.xml" Type="http://schemas.openxmlformats.org/officeDocument/2006/relationships/slideLayout"/><Relationship Id="rId14" Target="../theme/theme4.xml" Type="http://schemas.openxmlformats.org/officeDocument/2006/relationships/theme"/><Relationship Id="rId15" Target="../media/image9.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43.xml" Type="http://schemas.openxmlformats.org/officeDocument/2006/relationships/slideLayout"/><Relationship Id="rId3" Target="../slideLayouts/slideLayout44.xml" Type="http://schemas.openxmlformats.org/officeDocument/2006/relationships/slideLayout"/><Relationship Id="rId4" Target="../slideLayouts/slideLayout45.xml" Type="http://schemas.openxmlformats.org/officeDocument/2006/relationships/slideLayout"/><Relationship Id="rId5" Target="../slideLayouts/slideLayout46.xml" Type="http://schemas.openxmlformats.org/officeDocument/2006/relationships/slideLayout"/><Relationship Id="rId6" Target="../slideLayouts/slideLayout47.xml" Type="http://schemas.openxmlformats.org/officeDocument/2006/relationships/slideLayout"/><Relationship Id="rId7" Target="../slideLayouts/slideLayout48.xml" Type="http://schemas.openxmlformats.org/officeDocument/2006/relationships/slideLayout"/><Relationship Id="rId8" Target="../slideLayouts/slideLayout49.xml" Type="http://schemas.openxmlformats.org/officeDocument/2006/relationships/slideLayout"/><Relationship Id="rId9" Target="../slideLayouts/slideLayout50.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55.xml" Type="http://schemas.openxmlformats.org/officeDocument/2006/relationships/slideLayout"/><Relationship Id="rId10" Target="../slideLayouts/slideLayout64.xml" Type="http://schemas.openxmlformats.org/officeDocument/2006/relationships/slideLayout"/><Relationship Id="rId11" Target="../slideLayouts/slideLayout65.xml" Type="http://schemas.openxmlformats.org/officeDocument/2006/relationships/slideLayout"/><Relationship Id="rId12" Target="../slideLayouts/slideLayout66.xml" Type="http://schemas.openxmlformats.org/officeDocument/2006/relationships/slideLayout"/><Relationship Id="rId13" Target="../slideLayouts/slideLayout67.xml" Type="http://schemas.openxmlformats.org/officeDocument/2006/relationships/slideLayout"/><Relationship Id="rId14" Target="../slideLayouts/slideLayout68.xml" Type="http://schemas.openxmlformats.org/officeDocument/2006/relationships/slideLayout"/><Relationship Id="rId15" Target="../slideLayouts/slideLayout69.xml" Type="http://schemas.openxmlformats.org/officeDocument/2006/relationships/slideLayout"/><Relationship Id="rId16" Target="../theme/theme5.xml" Type="http://schemas.openxmlformats.org/officeDocument/2006/relationships/theme"/><Relationship Id="rId17" Target="../media/image5.png" Type="http://schemas.openxmlformats.org/officeDocument/2006/relationships/image"/><Relationship Id="rId18" Target="../media/image6.png" Type="http://schemas.openxmlformats.org/officeDocument/2006/relationships/image"/><Relationship Id="rId19" Target="../media/image7.png" Type="http://schemas.openxmlformats.org/officeDocument/2006/relationships/image"/><Relationship Id="rId2" Target="../slideLayouts/slideLayout56.xml" Type="http://schemas.openxmlformats.org/officeDocument/2006/relationships/slideLayout"/><Relationship Id="rId20" Target="../media/image4.wmf" Type="http://schemas.openxmlformats.org/officeDocument/2006/relationships/image"/><Relationship Id="rId3" Target="../slideLayouts/slideLayout57.xml" Type="http://schemas.openxmlformats.org/officeDocument/2006/relationships/slideLayout"/><Relationship Id="rId4" Target="../slideLayouts/slideLayout58.xml" Type="http://schemas.openxmlformats.org/officeDocument/2006/relationships/slideLayout"/><Relationship Id="rId5" Target="../slideLayouts/slideLayout59.xml" Type="http://schemas.openxmlformats.org/officeDocument/2006/relationships/slideLayout"/><Relationship Id="rId6" Target="../slideLayouts/slideLayout60.xml" Type="http://schemas.openxmlformats.org/officeDocument/2006/relationships/slideLayout"/><Relationship Id="rId7" Target="../slideLayouts/slideLayout61.xml" Type="http://schemas.openxmlformats.org/officeDocument/2006/relationships/slideLayout"/><Relationship Id="rId8" Target="../slideLayouts/slideLayout62.xml" Type="http://schemas.openxmlformats.org/officeDocument/2006/relationships/slideLayout"/><Relationship Id="rId9" Target="../slideLayouts/slideLayout63.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70.xml" Type="http://schemas.openxmlformats.org/officeDocument/2006/relationships/slideLayout"/><Relationship Id="rId10" Target="../slideLayouts/slideLayout79.xml" Type="http://schemas.openxmlformats.org/officeDocument/2006/relationships/slideLayout"/><Relationship Id="rId11" Target="../slideLayouts/slideLayout80.xml" Type="http://schemas.openxmlformats.org/officeDocument/2006/relationships/slideLayout"/><Relationship Id="rId12" Target="../slideLayouts/slideLayout81.xml" Type="http://schemas.openxmlformats.org/officeDocument/2006/relationships/slideLayout"/><Relationship Id="rId13" Target="../theme/theme6.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slideLayouts/slideLayout71.xml" Type="http://schemas.openxmlformats.org/officeDocument/2006/relationships/slideLayout"/><Relationship Id="rId3" Target="../slideLayouts/slideLayout72.xml" Type="http://schemas.openxmlformats.org/officeDocument/2006/relationships/slideLayout"/><Relationship Id="rId4" Target="../slideLayouts/slideLayout73.xml" Type="http://schemas.openxmlformats.org/officeDocument/2006/relationships/slideLayout"/><Relationship Id="rId5" Target="../slideLayouts/slideLayout74.xml" Type="http://schemas.openxmlformats.org/officeDocument/2006/relationships/slideLayout"/><Relationship Id="rId6" Target="../slideLayouts/slideLayout75.xml" Type="http://schemas.openxmlformats.org/officeDocument/2006/relationships/slideLayout"/><Relationship Id="rId7" Target="../slideLayouts/slideLayout76.xml" Type="http://schemas.openxmlformats.org/officeDocument/2006/relationships/slideLayout"/><Relationship Id="rId8" Target="../slideLayouts/slideLayout77.xml" Type="http://schemas.openxmlformats.org/officeDocument/2006/relationships/slideLayout"/><Relationship Id="rId9" Target="../slideLayouts/slideLayout78.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99B89F7C-3096-4E56-A48A-55D158DBE2C6}" type="datetime1">
              <a:rPr lang="ja-JP" altLang="en-US" smtClean="0"/>
              <a:t>2025/3/12</a:t>
            </a:fld>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1"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2"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 name="Rectangle 2"/>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50" charset="-128"/>
              </a:defRPr>
            </a:lvl1pPr>
          </a:lstStyle>
          <a:p>
            <a:pPr>
              <a:defRPr/>
            </a:pPr>
            <a:fld id="{47DA4394-C9FC-45D9-A11E-EB535B48B1C5}" type="datetime1">
              <a:rPr lang="ja-JP" altLang="en-US" smtClean="0"/>
              <a:t>2025/3/12</a:t>
            </a:fld>
            <a:endParaRPr lang="en-US" altLang="ja-JP"/>
          </a:p>
        </p:txBody>
      </p:sp>
      <p:sp>
        <p:nvSpPr>
          <p:cNvPr id="10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50" charset="-128"/>
              </a:defRPr>
            </a:lvl1pPr>
          </a:lstStyle>
          <a:p>
            <a:pPr>
              <a:defRPr/>
            </a:pPr>
            <a:endParaRPr lang="en-US" altLang="ja-JP"/>
          </a:p>
        </p:txBody>
      </p:sp>
      <p:sp>
        <p:nvSpPr>
          <p:cNvPr id="1072" name="Rectangle 5"/>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400">
                <a:solidFill>
                  <a:srgbClr val="000000"/>
                </a:solidFill>
              </a:defRPr>
            </a:lvl1pPr>
          </a:lstStyle>
          <a:p>
            <a:pPr>
              <a:defRPr/>
            </a:pPr>
            <a:fld id="{2AD793D1-7C66-4051-8747-4687227209FA}" type="slidenum">
              <a:rPr lang="ja-JP" altLang="en-US"/>
              <a:pPr>
                <a:defRPr/>
              </a:pPr>
              <a:t>‹#›</a:t>
            </a:fld>
            <a:endParaRPr lang="en-US" altLang="ja-JP"/>
          </a:p>
        </p:txBody>
      </p:sp>
      <p:grpSp>
        <p:nvGrpSpPr>
          <p:cNvPr id="1073" name="Group 6"/>
          <p:cNvGrpSpPr/>
          <p:nvPr/>
        </p:nvGrpSpPr>
        <p:grpSpPr>
          <a:xfrm>
            <a:off x="0" y="0"/>
            <a:ext cx="9906000" cy="546100"/>
            <a:chOff x="0" y="0"/>
            <a:chExt cx="5760" cy="344"/>
          </a:xfrm>
        </p:grpSpPr>
        <p:pic>
          <p:nvPicPr>
            <p:cNvPr id="1074" name="Picture 7"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075" name="Group 8"/>
            <p:cNvGrpSpPr/>
            <p:nvPr userDrawn="1"/>
          </p:nvGrpSpPr>
          <p:grpSpPr>
            <a:xfrm>
              <a:off x="0" y="0"/>
              <a:ext cx="5760" cy="318"/>
              <a:chOff x="0" y="0"/>
              <a:chExt cx="5760" cy="318"/>
            </a:xfrm>
          </p:grpSpPr>
          <p:pic>
            <p:nvPicPr>
              <p:cNvPr id="1076" name="Picture 9"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77" name="Picture 10"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78" name="Picture 11"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79" name="Rectangle 1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80" name="Picture 13"/>
          <p:cNvPicPr>
            <a:picLocks noChangeAspect="1" noChangeArrowheads="1"/>
          </p:cNvPicPr>
          <p:nvPr/>
        </p:nvPicPr>
        <p:blipFill>
          <a:blip r:embed="rId19"/>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80125747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740FDB1A-D9E3-4C84-A153-A970F6DBB2C1}" type="datetime1">
              <a:rPr lang="ja-JP" altLang="en-US" smtClean="0"/>
              <a:t>2025/3/12</a:t>
            </a:fld>
            <a:endParaRPr lang="ja-JP" altLang="en-US" dirty="0"/>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dirty="0"/>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dirty="0"/>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20"/>
          <a:srcRect t="3670"/>
          <a:stretch>
            <a:fillRect/>
          </a:stretch>
        </p:blipFill>
        <p:spPr>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49464257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CE4143EB-C5D6-4F6D-B09B-3C8E0B57F694}" type="datetime1">
              <a:rPr lang="ja-JP" altLang="en-US" smtClean="0"/>
              <a:t>2025/3/12</a:t>
            </a:fld>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7"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7"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8" cstate="print"/>
          <a:srcRect t="3670"/>
          <a:stretch>
            <a:fillRect/>
          </a:stretch>
        </p:blipFill>
        <p:spPr bwMode="auto">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116681114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 name="Rectangle 2"/>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solidFill>
                  <a:srgbClr val="000000"/>
                </a:solidFill>
                <a:latin typeface="Arial" pitchFamily="34" charset="0"/>
                <a:ea typeface="ＭＳ Ｐゴシック" pitchFamily="50" charset="-128"/>
              </a:defRPr>
            </a:lvl1pPr>
          </a:lstStyle>
          <a:p>
            <a:pPr>
              <a:defRPr/>
            </a:pPr>
            <a:fld id="{47DA4394-C9FC-45D9-A11E-EB535B48B1C5}" type="datetime1">
              <a:rPr lang="ja-JP" altLang="en-US" smtClean="0"/>
              <a:t>2025/3/12</a:t>
            </a:fld>
            <a:endParaRPr lang="en-US" altLang="ja-JP"/>
          </a:p>
        </p:txBody>
      </p:sp>
      <p:sp>
        <p:nvSpPr>
          <p:cNvPr id="10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solidFill>
                  <a:srgbClr val="000000"/>
                </a:solidFill>
                <a:latin typeface="Arial" pitchFamily="34" charset="0"/>
                <a:ea typeface="ＭＳ Ｐゴシック" pitchFamily="50" charset="-128"/>
              </a:defRPr>
            </a:lvl1pPr>
          </a:lstStyle>
          <a:p>
            <a:pPr>
              <a:defRPr/>
            </a:pPr>
            <a:endParaRPr lang="en-US" altLang="ja-JP"/>
          </a:p>
        </p:txBody>
      </p:sp>
      <p:sp>
        <p:nvSpPr>
          <p:cNvPr id="1072" name="Rectangle 5"/>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193">
                <a:solidFill>
                  <a:srgbClr val="000000"/>
                </a:solidFill>
              </a:defRPr>
            </a:lvl1pPr>
          </a:lstStyle>
          <a:p>
            <a:pPr>
              <a:defRPr/>
            </a:pPr>
            <a:fld id="{2AD793D1-7C66-4051-8747-4687227209FA}" type="slidenum">
              <a:rPr lang="ja-JP" altLang="en-US"/>
              <a:pPr>
                <a:defRPr/>
              </a:pPr>
              <a:t>‹#›</a:t>
            </a:fld>
            <a:endParaRPr lang="en-US" altLang="ja-JP"/>
          </a:p>
        </p:txBody>
      </p:sp>
      <p:grpSp>
        <p:nvGrpSpPr>
          <p:cNvPr id="1073" name="Group 6"/>
          <p:cNvGrpSpPr/>
          <p:nvPr/>
        </p:nvGrpSpPr>
        <p:grpSpPr>
          <a:xfrm>
            <a:off x="0" y="0"/>
            <a:ext cx="9906000" cy="546100"/>
            <a:chOff x="0" y="0"/>
            <a:chExt cx="5760" cy="344"/>
          </a:xfrm>
        </p:grpSpPr>
        <p:pic>
          <p:nvPicPr>
            <p:cNvPr id="1074" name="Picture 7" descr="mlit_top"/>
            <p:cNvPicPr>
              <a:picLocks noChangeAspect="1" noChangeArrowheads="1"/>
            </p:cNvPicPr>
            <p:nvPr userDrawn="1"/>
          </p:nvPicPr>
          <p:blipFill>
            <a:blip r:embed="rId17"/>
            <a:stretch>
              <a:fillRect/>
            </a:stretch>
          </p:blipFill>
          <p:spPr>
            <a:xfrm>
              <a:off x="0" y="300"/>
              <a:ext cx="5760" cy="44"/>
            </a:xfrm>
            <a:prstGeom prst="rect">
              <a:avLst/>
            </a:prstGeom>
            <a:noFill/>
            <a:ln>
              <a:noFill/>
            </a:ln>
          </p:spPr>
        </p:pic>
        <p:grpSp>
          <p:nvGrpSpPr>
            <p:cNvPr id="1075" name="Group 8"/>
            <p:cNvGrpSpPr/>
            <p:nvPr userDrawn="1"/>
          </p:nvGrpSpPr>
          <p:grpSpPr>
            <a:xfrm>
              <a:off x="0" y="0"/>
              <a:ext cx="5760" cy="318"/>
              <a:chOff x="0" y="0"/>
              <a:chExt cx="5760" cy="318"/>
            </a:xfrm>
          </p:grpSpPr>
          <p:pic>
            <p:nvPicPr>
              <p:cNvPr id="1076" name="Picture 9"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a:noFill/>
              </a:ln>
            </p:spPr>
          </p:pic>
          <p:pic>
            <p:nvPicPr>
              <p:cNvPr id="1077" name="Picture 10"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a:noFill/>
              </a:ln>
            </p:spPr>
          </p:pic>
          <p:pic>
            <p:nvPicPr>
              <p:cNvPr id="1078" name="Picture 11"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a:noFill/>
              </a:ln>
            </p:spPr>
          </p:pic>
        </p:grpSp>
      </p:grpSp>
      <p:sp>
        <p:nvSpPr>
          <p:cNvPr id="1079" name="Rectangle 1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80" name="Picture 13"/>
          <p:cNvPicPr>
            <a:picLocks noChangeAspect="1" noChangeArrowheads="1"/>
          </p:cNvPicPr>
          <p:nvPr/>
        </p:nvPicPr>
        <p:blipFill>
          <a:blip r:embed="rId20"/>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4113808421"/>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ＭＳ Ｐゴシック"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ＭＳ Ｐゴシック"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ＭＳ Ｐゴシック"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ＭＳ Ｐゴシック"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605289"/>
            <a:ext cx="2311400" cy="252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defRPr>
            </a:lvl1pPr>
          </a:lstStyle>
          <a:p>
            <a:pPr>
              <a:defRPr/>
            </a:pPr>
            <a:endParaRPr lang="en-US" altLang="ja-JP">
              <a:solidFill>
                <a:srgbClr val="000000"/>
              </a:solidFill>
              <a:ea typeface="ＭＳ Ｐゴシック" pitchFamily="50" charset="-128"/>
            </a:endParaRPr>
          </a:p>
        </p:txBody>
      </p:sp>
      <p:sp>
        <p:nvSpPr>
          <p:cNvPr id="1029" name="Rectangle 5"/>
          <p:cNvSpPr>
            <a:spLocks noGrp="1" noChangeArrowheads="1"/>
          </p:cNvSpPr>
          <p:nvPr>
            <p:ph type="ftr" sz="quarter" idx="3"/>
          </p:nvPr>
        </p:nvSpPr>
        <p:spPr bwMode="auto">
          <a:xfrm>
            <a:off x="3384550" y="6605289"/>
            <a:ext cx="3136900" cy="252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defRPr>
            </a:lvl1pPr>
          </a:lstStyle>
          <a:p>
            <a:pPr>
              <a:defRPr/>
            </a:pPr>
            <a:endParaRPr lang="en-US" altLang="ja-JP">
              <a:solidFill>
                <a:srgbClr val="000000"/>
              </a:solidFill>
              <a:ea typeface="ＭＳ Ｐゴシック" pitchFamily="50" charset="-128"/>
            </a:endParaRPr>
          </a:p>
        </p:txBody>
      </p:sp>
      <p:sp>
        <p:nvSpPr>
          <p:cNvPr id="1030"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98938581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7.xml" Type="http://schemas.openxmlformats.org/officeDocument/2006/relationships/notesSlide"/><Relationship Id="rId3"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8.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9.xml" Type="http://schemas.openxmlformats.org/officeDocument/2006/relationships/notesSlide"/><Relationship Id="rId3" Target="../media/image19.png" Type="http://schemas.openxmlformats.org/officeDocument/2006/relationships/image"/><Relationship Id="rId4" Target="../media/image20.em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10.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18.xml" Type="http://schemas.openxmlformats.org/officeDocument/2006/relationships/slideLayout"/><Relationship Id="rId2" Target="../charts/chart1.xml" Type="http://schemas.openxmlformats.org/officeDocument/2006/relationships/chart"/><Relationship Id="rId3" Target="../charts/chart2.xml" Type="http://schemas.openxmlformats.org/officeDocument/2006/relationships/chart"/></Relationships>
</file>

<file path=ppt/slides/_rels/slide16.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11.xml" Type="http://schemas.openxmlformats.org/officeDocument/2006/relationships/notesSlide"/><Relationship Id="rId3" Target="../media/image2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4.xml" Type="http://schemas.openxmlformats.org/officeDocument/2006/relationships/slideLayout"/><Relationship Id="rId2" Target="https://www.city.minato.tokyo.jp/reiki/reiki_honbun/g104RG00000274.html#e000000107" TargetMode="External" Type="http://schemas.openxmlformats.org/officeDocument/2006/relationships/hyperlink"/><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2.xml" Type="http://schemas.openxmlformats.org/officeDocument/2006/relationships/notesSlide"/><Relationship Id="rId3" Target="../media/image26.png" Type="http://schemas.openxmlformats.org/officeDocument/2006/relationships/image"/><Relationship Id="rId4" Target="../media/image27.jpeg" Type="http://schemas.openxmlformats.org/officeDocument/2006/relationships/image"/><Relationship Id="rId5" Target="http://www.jitensha.jp/jkalist/p-info/images/h25_01ootori-w1.jpg" TargetMode="External" Type="http://schemas.openxmlformats.org/officeDocument/2006/relationships/image"/><Relationship Id="rId6" Target="../media/image28.jpe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1.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3.xml" Type="http://schemas.openxmlformats.org/officeDocument/2006/relationships/notesSlide"/><Relationship Id="rId3" Target="../media/image3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4.xml" Type="http://schemas.openxmlformats.org/officeDocument/2006/relationships/notesSlide"/><Relationship Id="rId3" Target="../media/image3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5.xml" Type="http://schemas.openxmlformats.org/officeDocument/2006/relationships/notesSlide"/><Relationship Id="rId3" Target="../media/image26.pn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42.png" Type="http://schemas.openxmlformats.org/officeDocument/2006/relationships/image"/><Relationship Id="rId2" Target="../notesSlides/notesSlide16.xml" Type="http://schemas.openxmlformats.org/officeDocument/2006/relationships/notesSlid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jpeg"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7.xml" Type="http://schemas.openxmlformats.org/officeDocument/2006/relationships/notesSlide"/></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18.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19.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0.xml" Type="http://schemas.openxmlformats.org/officeDocument/2006/relationships/notesSlide"/><Relationship Id="rId3" Target="../media/image45.jpeg" Type="http://schemas.openxmlformats.org/officeDocument/2006/relationships/image"/><Relationship Id="rId4" Target="../media/image46.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1.xml" Type="http://schemas.openxmlformats.org/officeDocument/2006/relationships/notesSlid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xml" Type="http://schemas.openxmlformats.org/officeDocument/2006/relationships/notesSlide"/><Relationship Id="rId3" Target="../media/image10.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6.xml" Type="http://schemas.openxmlformats.org/officeDocument/2006/relationships/slideLayout"/><Relationship Id="rId2" Target="../notesSlides/notesSlide22.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3.xml" Type="http://schemas.openxmlformats.org/officeDocument/2006/relationships/notesSlide"/></Relationships>
</file>

<file path=ppt/slides/_rels/slide33.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4.xml" Type="http://schemas.openxmlformats.org/officeDocument/2006/relationships/notesSlide"/></Relationships>
</file>

<file path=ppt/slides/_rels/slide34.xml.rels><?xml version="1.0" encoding="UTF-8" standalone="yes"?><Relationships xmlns="http://schemas.openxmlformats.org/package/2006/relationships"><Relationship Id="rId1" Target="../slideLayouts/slideLayout33.xml" Type="http://schemas.openxmlformats.org/officeDocument/2006/relationships/slideLayout"/><Relationship Id="rId2" Target="../notesSlides/notesSlide25.xml" Type="http://schemas.openxmlformats.org/officeDocument/2006/relationships/notesSlide"/><Relationship Id="rId3" Target="../media/image56.emf" Type="http://schemas.openxmlformats.org/officeDocument/2006/relationships/image"/><Relationship Id="rId4" Target="../media/image57.emf" Type="http://schemas.openxmlformats.org/officeDocument/2006/relationships/image"/><Relationship Id="rId5" Target="../media/image58.emf" Type="http://schemas.openxmlformats.org/officeDocument/2006/relationships/image"/><Relationship Id="rId6" Target="../media/image59.emf" Type="http://schemas.openxmlformats.org/officeDocument/2006/relationships/image"/><Relationship Id="rId7" Target="../media/image60.emf" Type="http://schemas.openxmlformats.org/officeDocument/2006/relationships/image"/><Relationship Id="rId8" Target="../media/image61.emf"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6.xml" Type="http://schemas.openxmlformats.org/officeDocument/2006/relationships/notesSlide"/></Relationships>
</file>

<file path=ppt/slides/_rels/slide36.xml.rels><?xml version="1.0" encoding="UTF-8" standalone="yes"?><Relationships xmlns="http://schemas.openxmlformats.org/package/2006/relationships"><Relationship Id="rId1" Target="../slideLayouts/slideLayout33.xml" Type="http://schemas.openxmlformats.org/officeDocument/2006/relationships/slideLayout"/><Relationship Id="rId2" Target="../notesSlides/notesSlide27.xml" Type="http://schemas.openxmlformats.org/officeDocument/2006/relationships/notesSlide"/><Relationship Id="rId3" Target="../media/image62.emf" Type="http://schemas.openxmlformats.org/officeDocument/2006/relationships/image"/><Relationship Id="rId4" Target="../media/image63.emf"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8.xml" Type="http://schemas.openxmlformats.org/officeDocument/2006/relationships/notesSlide"/></Relationships>
</file>

<file path=ppt/slides/_rels/slide38.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29.xml" Type="http://schemas.openxmlformats.org/officeDocument/2006/relationships/notesSlide"/><Relationship Id="rId3" Target="../media/image64.png" Type="http://schemas.openxmlformats.org/officeDocument/2006/relationships/image"/><Relationship Id="rId4" Target="../media/image6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2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3.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30.xml" Type="http://schemas.openxmlformats.org/officeDocument/2006/relationships/notesSlide"/><Relationship Id="rId3" Target="../media/image66.png" Type="http://schemas.openxmlformats.org/officeDocument/2006/relationships/image"/><Relationship Id="rId4" Target="../media/image6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1.xml" Type="http://schemas.openxmlformats.org/officeDocument/2006/relationships/notesSlide"/><Relationship Id="rId3" Target="../media/image68.png" Type="http://schemas.openxmlformats.org/officeDocument/2006/relationships/image"/><Relationship Id="rId4" Target="../media/image69.png" Type="http://schemas.openxmlformats.org/officeDocument/2006/relationships/image"/><Relationship Id="rId5" Target="../media/image7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2.xml" Type="http://schemas.openxmlformats.org/officeDocument/2006/relationships/notesSlide"/><Relationship Id="rId3" Target="../media/image71.png" Type="http://schemas.openxmlformats.org/officeDocument/2006/relationships/image"/><Relationship Id="rId4" Target="../media/image7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33.xml" Type="http://schemas.openxmlformats.org/officeDocument/2006/relationships/notesSlide"/></Relationships>
</file>

<file path=ppt/slides/_rels/slide44.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4.xml" Type="http://schemas.openxmlformats.org/officeDocument/2006/relationships/notesSlide"/></Relationships>
</file>

<file path=ppt/slides/_rels/slide45.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35.xml" Type="http://schemas.openxmlformats.org/officeDocument/2006/relationships/notesSlide"/></Relationships>
</file>

<file path=ppt/slides/_rels/slide46.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6.xml" Type="http://schemas.openxmlformats.org/officeDocument/2006/relationships/notesSlide"/><Relationship Id="rId3" Target="../media/image73.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7.xml" Type="http://schemas.openxmlformats.org/officeDocument/2006/relationships/notesSlide"/><Relationship Id="rId3" Target="../media/image74.jpe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38.xml" Type="http://schemas.openxmlformats.org/officeDocument/2006/relationships/notesSlide"/><Relationship Id="rId3" Target="../media/image77.jpeg" Type="http://schemas.openxmlformats.org/officeDocument/2006/relationships/image"/><Relationship Id="rId4" Target="../media/image78.jpeg" Type="http://schemas.openxmlformats.org/officeDocument/2006/relationships/image"/><Relationship Id="rId5" Target="../media/image79.jpeg" Type="http://schemas.openxmlformats.org/officeDocument/2006/relationships/image"/><Relationship Id="rId6" Target="../media/image80.jpeg" Type="http://schemas.openxmlformats.org/officeDocument/2006/relationships/image"/><Relationship Id="rId7" Target="../media/image81.jpeg" Type="http://schemas.openxmlformats.org/officeDocument/2006/relationships/image"/><Relationship Id="rId8" Target="../media/image82.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28.xml" Type="http://schemas.openxmlformats.org/officeDocument/2006/relationships/slideLayout"/><Relationship Id="rId10" Target="../media/image90.png" Type="http://schemas.openxmlformats.org/officeDocument/2006/relationships/image"/><Relationship Id="rId11" Target="../media/image91.jpeg" Type="http://schemas.openxmlformats.org/officeDocument/2006/relationships/image"/><Relationship Id="rId12" Target="../media/image92.png" Type="http://schemas.openxmlformats.org/officeDocument/2006/relationships/image"/><Relationship Id="rId13" Target="../media/image93.png" Type="http://schemas.openxmlformats.org/officeDocument/2006/relationships/image"/><Relationship Id="rId14" Target="../media/image94.emf" Type="http://schemas.openxmlformats.org/officeDocument/2006/relationships/image"/><Relationship Id="rId2" Target="../notesSlides/notesSlide39.xml" Type="http://schemas.openxmlformats.org/officeDocument/2006/relationships/notesSlide"/><Relationship Id="rId3" Target="../media/image83.jpeg" Type="http://schemas.openxmlformats.org/officeDocument/2006/relationships/image"/><Relationship Id="rId4" Target="../media/image84.png" Type="http://schemas.openxmlformats.org/officeDocument/2006/relationships/image"/><Relationship Id="rId5" Target="../media/image85.png" Type="http://schemas.openxmlformats.org/officeDocument/2006/relationships/image"/><Relationship Id="rId6" Target="../media/image86.png" Type="http://schemas.openxmlformats.org/officeDocument/2006/relationships/image"/><Relationship Id="rId7" Target="../media/image87.png" Type="http://schemas.openxmlformats.org/officeDocument/2006/relationships/image"/><Relationship Id="rId8" Target="../media/image88.png" Type="http://schemas.openxmlformats.org/officeDocument/2006/relationships/image"/><Relationship Id="rId9" Target="../media/image8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4.xml" Type="http://schemas.openxmlformats.org/officeDocument/2006/relationships/notesSlide"/></Relationships>
</file>

<file path=ppt/slides/_rels/slide50.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0.xml" Type="http://schemas.openxmlformats.org/officeDocument/2006/relationships/notesSlide"/><Relationship Id="rId3" Target="../media/image95.emf" Type="http://schemas.openxmlformats.org/officeDocument/2006/relationships/image"/><Relationship Id="rId4" Target="../media/image96.emf"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28.xml" Type="http://schemas.openxmlformats.org/officeDocument/2006/relationships/slideLayout"/><Relationship Id="rId2" Target="../media/image97.png" Type="http://schemas.openxmlformats.org/officeDocument/2006/relationships/image"/><Relationship Id="rId3" Target="../media/image98.png" Type="http://schemas.openxmlformats.org/officeDocument/2006/relationships/image"/><Relationship Id="rId4" Target="../media/image99.png" Type="http://schemas.openxmlformats.org/officeDocument/2006/relationships/image"/><Relationship Id="rId5" Target="../media/image100.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1.xml" Type="http://schemas.openxmlformats.org/officeDocument/2006/relationships/notesSlide"/><Relationship Id="rId3" Target="../media/image101.png" Type="http://schemas.openxmlformats.org/officeDocument/2006/relationships/image"/><Relationship Id="rId4" Target="../media/image102.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4.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2.xml" Type="http://schemas.openxmlformats.org/officeDocument/2006/relationships/notesSlide"/></Relationships>
</file>

<file path=ppt/slides/_rels/slide55.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3.xml" Type="http://schemas.openxmlformats.org/officeDocument/2006/relationships/notesSlide"/><Relationship Id="rId3" Target="../media/image103.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28.xml" Type="http://schemas.openxmlformats.org/officeDocument/2006/relationships/slideLayout"/><Relationship Id="rId2" Target="../notesSlides/notesSlide44.xml" Type="http://schemas.openxmlformats.org/officeDocument/2006/relationships/notesSlide"/></Relationships>
</file>

<file path=ppt/slides/_rels/slide57.xml.rels><?xml version="1.0" encoding="UTF-8" standalone="yes"?><Relationships xmlns="http://schemas.openxmlformats.org/package/2006/relationships"><Relationship Id="rId1" Target="../slideLayouts/slideLayout28.xml" Type="http://schemas.openxmlformats.org/officeDocument/2006/relationships/slideLayout"/></Relationships>
</file>

<file path=ppt/slides/_rels/slide58.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45.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5.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43.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33.xml" Type="http://schemas.openxmlformats.org/officeDocument/2006/relationships/slideLayout"/><Relationship Id="rId2" Target="../notesSlides/notesSlide6.xml" Type="http://schemas.openxmlformats.org/officeDocument/2006/relationships/notesSlide"/><Relationship Id="rId3" Target="../media/image15.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１．駐車場の整備状況等</a:t>
            </a:r>
            <a:endParaRPr kumimoji="1" lang="ja-JP" altLang="en-US" dirty="0"/>
          </a:p>
        </p:txBody>
      </p:sp>
    </p:spTree>
    <p:extLst>
      <p:ext uri="{BB962C8B-B14F-4D97-AF65-F5344CB8AC3E}">
        <p14:creationId xmlns:p14="http://schemas.microsoft.com/office/powerpoint/2010/main" val="157879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 name="Rectangle 2"/>
          <p:cNvSpPr>
            <a:spLocks noGrp="1" noChangeArrowheads="1"/>
          </p:cNvSpPr>
          <p:nvPr>
            <p:ph type="title"/>
          </p:nvPr>
        </p:nvSpPr>
        <p:spPr/>
        <p:txBody>
          <a:bodyPr/>
          <a:lstStyle/>
          <a:p>
            <a:pPr eaLnBrk="1" hangingPunct="1"/>
            <a:r>
              <a:rPr lang="ja-JP" altLang="en-US">
                <a:latin typeface="+mn-ea"/>
                <a:ea typeface="+mn-ea"/>
              </a:rPr>
              <a:t>大都市における附置義務駐車場について</a:t>
            </a:r>
          </a:p>
        </p:txBody>
      </p:sp>
      <p:sp>
        <p:nvSpPr>
          <p:cNvPr id="2173" name="テキスト ボックス 1"/>
          <p:cNvSpPr txBox="1"/>
          <p:nvPr/>
        </p:nvSpPr>
        <p:spPr>
          <a:xfrm>
            <a:off x="179489" y="640693"/>
            <a:ext cx="9499600" cy="1384995"/>
          </a:xfrm>
          <a:prstGeom prst="rect">
            <a:avLst/>
          </a:prstGeom>
          <a:noFill/>
          <a:ln>
            <a:solidFill>
              <a:schemeClr val="tx1"/>
            </a:solidFill>
          </a:ln>
        </p:spPr>
        <p:txBody>
          <a:bodyPr wrap="square" tIns="0" bIns="0" rtlCol="0" anchor="ctr">
            <a:spAutoFit/>
          </a:bodyPr>
          <a:lstStyle>
            <a:defPPr>
              <a:defRPr lang="ja-JP"/>
            </a:defPPr>
            <a:lvl1pPr marL="180975" indent="-180975" eaLnBrk="1" hangingPunct="1">
              <a:defRPr sz="1600">
                <a:solidFill>
                  <a:srgbClr val="000000"/>
                </a:solidFill>
                <a:latin typeface="ＭＳ ゴシック" panose="020B0609070205080204" pitchFamily="49" charset="-128"/>
                <a:ea typeface="ＭＳ ゴシック" panose="020B0609070205080204" pitchFamily="49" charset="-128"/>
              </a:defRPr>
            </a:lvl1pPr>
          </a:lstStyle>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○全国において、平成</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22</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年度末時点と比較して駐車場台数は約</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1.18</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倍に増加している一方で、自動車保有台数は約</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1.03</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倍の増加にとどまっている。（令和４年度末現在）</a:t>
            </a:r>
            <a:endPar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○特に東京</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23</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区においては、平成</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22</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年度末時点と比較して駐車場台数は約</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1.28</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倍に増加している一方で、自動車保有台数は約</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0.96</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倍に減少している。（令和４年度末現在）</a:t>
            </a:r>
            <a:endPar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○駐車場の附置義務により、都心部に駐車場が過剰に整備されることで、社会的損失が発生</a:t>
            </a: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3" name="図 2">
            <a:extLst>
              <a:ext uri="{FF2B5EF4-FFF2-40B4-BE49-F238E27FC236}">
                <a16:creationId xmlns:a16="http://schemas.microsoft.com/office/drawing/2014/main" id="{FB48A782-9FA9-9F4C-2A1A-60816055C04B}"/>
              </a:ext>
            </a:extLst>
          </p:cNvPr>
          <p:cNvPicPr>
            <a:picLocks noChangeAspect="1"/>
          </p:cNvPicPr>
          <p:nvPr/>
        </p:nvPicPr>
        <p:blipFill>
          <a:blip r:embed="rId3"/>
          <a:stretch>
            <a:fillRect/>
          </a:stretch>
        </p:blipFill>
        <p:spPr>
          <a:xfrm>
            <a:off x="1309182" y="2068828"/>
            <a:ext cx="7287636" cy="4770510"/>
          </a:xfrm>
          <a:prstGeom prst="rect">
            <a:avLst/>
          </a:prstGeom>
        </p:spPr>
      </p:pic>
    </p:spTree>
    <p:extLst>
      <p:ext uri="{BB962C8B-B14F-4D97-AF65-F5344CB8AC3E}">
        <p14:creationId xmlns:p14="http://schemas.microsoft.com/office/powerpoint/2010/main" val="346529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３．自動二輪車等駐車場</a:t>
            </a:r>
            <a:endParaRPr kumimoji="1" lang="ja-JP" altLang="en-US" dirty="0"/>
          </a:p>
        </p:txBody>
      </p:sp>
    </p:spTree>
    <p:extLst>
      <p:ext uri="{BB962C8B-B14F-4D97-AF65-F5344CB8AC3E}">
        <p14:creationId xmlns:p14="http://schemas.microsoft.com/office/powerpoint/2010/main" val="1786748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9" name="Rectangle 2"/>
          <p:cNvSpPr>
            <a:spLocks noGrp="1" noChangeArrowheads="1"/>
          </p:cNvSpPr>
          <p:nvPr>
            <p:ph type="title"/>
          </p:nvPr>
        </p:nvSpPr>
        <p:spPr/>
        <p:txBody>
          <a:bodyPr/>
          <a:lstStyle/>
          <a:p>
            <a:pPr eaLnBrk="1" hangingPunct="1"/>
            <a:r>
              <a:rPr lang="ja-JP" altLang="en-US" sz="2400"/>
              <a:t>自動二輪車駐車場の整備状況</a:t>
            </a:r>
            <a:endParaRPr lang="ja-JP" altLang="en-US" sz="2400">
              <a:latin typeface="+mn-ea"/>
              <a:ea typeface="+mn-ea"/>
            </a:endParaRP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0" name="テキスト ボックス 11"/>
          <p:cNvSpPr txBox="1">
            <a:spLocks noChangeArrowheads="1"/>
          </p:cNvSpPr>
          <p:nvPr/>
        </p:nvSpPr>
        <p:spPr>
          <a:xfrm>
            <a:off x="1263638" y="6240099"/>
            <a:ext cx="8138361" cy="553998"/>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注１</a:t>
            </a:r>
            <a:r>
              <a:rPr kumimoji="1" lang="en-US" altLang="ja-JP"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駐車場の箇所数及び台数は、都市計画駐車場、届出駐車場、附置義務駐車施設、路上駐車場の合計値。</a:t>
            </a:r>
            <a:endParaRPr kumimoji="1" lang="en-US" altLang="ja-JP"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注２　専用は、自動二輪車のみが駐車可能なスペース。</a:t>
            </a:r>
            <a:endParaRPr kumimoji="1" lang="en-US" altLang="ja-JP"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注３　併用は、自動二輪車及び自動車（駐車場の場合）または自転車（駐輪場の場合）がともに駐車可能なスペース。</a:t>
            </a:r>
            <a:endParaRPr kumimoji="1" lang="en-US" altLang="ja-JP" sz="10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45" name="テキスト ボックス 15"/>
          <p:cNvSpPr txBox="1"/>
          <p:nvPr/>
        </p:nvSpPr>
        <p:spPr>
          <a:xfrm>
            <a:off x="166259" y="2208673"/>
            <a:ext cx="4126618"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1600" b="1">
                <a:solidFill>
                  <a:schemeClr val="dk1"/>
                </a:solidFill>
                <a:latin typeface="UD デジタル 教科書体 NP-R" panose="02020400000000000000" pitchFamily="18" charset="-128"/>
                <a:ea typeface="UD デジタル 教科書体 NP-R" panose="02020400000000000000" pitchFamily="18"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■自動二輪車駐車場の供用台数・個所数</a:t>
            </a:r>
          </a:p>
        </p:txBody>
      </p:sp>
      <p:sp>
        <p:nvSpPr>
          <p:cNvPr id="46" name="テキスト ボックス 34"/>
          <p:cNvSpPr txBox="1"/>
          <p:nvPr/>
        </p:nvSpPr>
        <p:spPr>
          <a:xfrm>
            <a:off x="4846901" y="2204864"/>
            <a:ext cx="4126618"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1400" b="1">
                <a:solidFill>
                  <a:schemeClr val="dk1"/>
                </a:solidFill>
                <a:latin typeface="UD デジタル 教科書体 NP-R" panose="02020400000000000000" pitchFamily="18" charset="-128"/>
                <a:ea typeface="UD デジタル 教科書体 NP-R" panose="02020400000000000000" pitchFamily="18"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■保有台数</a:t>
            </a:r>
            <a:r>
              <a:rPr kumimoji="1" lang="en-US" altLang="ja-JP" sz="14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1,000</a:t>
            </a:r>
            <a:r>
              <a:rPr kumimoji="1" lang="ja-JP" altLang="en-US" sz="1400" b="1"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台あたりの駐車場台数</a:t>
            </a:r>
          </a:p>
        </p:txBody>
      </p:sp>
      <p:sp>
        <p:nvSpPr>
          <p:cNvPr id="64" name="Text Box 104"/>
          <p:cNvSpPr txBox="1">
            <a:spLocks noChangeArrowheads="1"/>
          </p:cNvSpPr>
          <p:nvPr/>
        </p:nvSpPr>
        <p:spPr>
          <a:xfrm>
            <a:off x="174356" y="606716"/>
            <a:ext cx="9534070" cy="869469"/>
          </a:xfrm>
          <a:prstGeom prst="rect">
            <a:avLst/>
          </a:prstGeom>
          <a:noFill/>
          <a:ln w="12700" algn="ctr">
            <a:solidFill>
              <a:schemeClr val="tx1"/>
            </a:solidFill>
            <a:prstDash val="solid"/>
            <a:miter lim="800000"/>
            <a:headEnd/>
            <a:tailEnd/>
          </a:ln>
        </p:spPr>
        <p:txBody>
          <a:bodyPr wrap="square">
            <a:spAutoFit/>
          </a:bodyPr>
          <a:lstStyle/>
          <a:p>
            <a:pPr marL="268288" marR="0" lvl="0" indent="-268288" algn="l" defTabSz="914400" rtl="0" eaLnBrk="1" fontAlgn="base" latinLnBrk="0" hangingPunct="1">
              <a:lnSpc>
                <a:spcPct val="100000"/>
              </a:lnSpc>
              <a:spcBef>
                <a:spcPts val="300"/>
              </a:spcBef>
              <a:spcAft>
                <a:spcPct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18</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年の駐車場法改正により、駐車場法の対象に自動二輪車を追加。令和４年度末現在、自動二輪車　駐車場の供用台数は</a:t>
            </a:r>
            <a:r>
              <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1.9</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倍</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年比）</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に増加。</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（駐輪場受入含めた台数は平成</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24</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年比で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倍に増加）</a:t>
            </a:r>
            <a:endPar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8288" marR="0" lvl="0" indent="-268288"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自転車等駐車場での受入を含めて、保有台数</a:t>
            </a:r>
            <a:r>
              <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1,000</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台あたり</a:t>
            </a:r>
            <a:r>
              <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50.7</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台の駐車場を確保。</a:t>
            </a:r>
            <a:endPar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9" name="Text Box 104"/>
          <p:cNvSpPr txBox="1">
            <a:spLocks noChangeArrowheads="1"/>
          </p:cNvSpPr>
          <p:nvPr/>
        </p:nvSpPr>
        <p:spPr>
          <a:xfrm>
            <a:off x="197575" y="1629961"/>
            <a:ext cx="9510851" cy="430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a:t>
            </a:r>
            <a:r>
              <a:rPr kumimoji="1" lang="ja-JP" altLang="en-US" sz="1100" b="0"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　自動二輪車保有台数は、第二種原動機付自転車、軽二輪車及び小型二輪車（道路運送車両法第４条）をあわせた数値を算出している</a:t>
            </a:r>
            <a:r>
              <a:rPr kumimoji="1" lang="ja-JP" altLang="en-US" sz="1100" b="0" i="0" u="none" strike="noStrike" kern="1200" cap="none" spc="0" normalizeH="0" baseline="0" noProof="0" err="1">
                <a:ln>
                  <a:noFill/>
                </a:ln>
                <a:solidFill>
                  <a:srgbClr val="000000"/>
                </a:solidFill>
                <a:effectLst/>
                <a:uLnTx/>
                <a:uFillTx/>
                <a:latin typeface="Matura MT Script Capitals" panose="03020802060602070202" pitchFamily="66" charset="0"/>
                <a:ea typeface="Meiryo UI" panose="020B0604030504040204" pitchFamily="50" charset="-128"/>
                <a:cs typeface="+mn-cs"/>
              </a:rPr>
              <a:t>。</a:t>
            </a:r>
            <a:r>
              <a:rPr kumimoji="1" lang="ja-JP" altLang="en-US" sz="1100" b="0"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（出典：市町村税課税状況等の調（総務省）、わが国の自動車保有動向（一般財団法人　自動車検査登録情報協会））</a:t>
            </a:r>
            <a:endParaRPr kumimoji="1" lang="en-US" altLang="ja-JP" sz="1100" b="0"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endParaRPr>
          </a:p>
        </p:txBody>
      </p:sp>
      <p:sp>
        <p:nvSpPr>
          <p:cNvPr id="41" name="テキスト ボックス 8"/>
          <p:cNvSpPr txBox="1"/>
          <p:nvPr/>
        </p:nvSpPr>
        <p:spPr>
          <a:xfrm>
            <a:off x="8055356" y="2372519"/>
            <a:ext cx="1691648" cy="27610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atura MT Script Capitals" panose="03020802060602070202" pitchFamily="66" charset="0"/>
                <a:ea typeface="Meiryo UI" panose="020B0604030504040204" pitchFamily="50" charset="-128"/>
                <a:cs typeface="+mn-cs"/>
              </a:rPr>
              <a:t>（令和４年度末）</a:t>
            </a:r>
          </a:p>
        </p:txBody>
      </p:sp>
      <p:pic>
        <p:nvPicPr>
          <p:cNvPr id="12" name="図 11">
            <a:extLst>
              <a:ext uri="{FF2B5EF4-FFF2-40B4-BE49-F238E27FC236}">
                <a16:creationId xmlns:a16="http://schemas.microsoft.com/office/drawing/2014/main" id="{095D3B12-5795-5BD6-E324-2C5D30769B0C}"/>
              </a:ext>
            </a:extLst>
          </p:cNvPr>
          <p:cNvPicPr>
            <a:picLocks noChangeAspect="1"/>
          </p:cNvPicPr>
          <p:nvPr/>
        </p:nvPicPr>
        <p:blipFill>
          <a:blip r:embed="rId3"/>
          <a:stretch>
            <a:fillRect/>
          </a:stretch>
        </p:blipFill>
        <p:spPr>
          <a:xfrm>
            <a:off x="142533" y="2248702"/>
            <a:ext cx="4669941" cy="4005419"/>
          </a:xfrm>
          <a:prstGeom prst="rect">
            <a:avLst/>
          </a:prstGeom>
        </p:spPr>
      </p:pic>
      <p:pic>
        <p:nvPicPr>
          <p:cNvPr id="27" name="図 26">
            <a:extLst>
              <a:ext uri="{FF2B5EF4-FFF2-40B4-BE49-F238E27FC236}">
                <a16:creationId xmlns:a16="http://schemas.microsoft.com/office/drawing/2014/main" id="{7AA5205F-25D7-C4C0-1B0F-953189068F69}"/>
              </a:ext>
            </a:extLst>
          </p:cNvPr>
          <p:cNvPicPr>
            <a:picLocks noChangeAspect="1"/>
          </p:cNvPicPr>
          <p:nvPr/>
        </p:nvPicPr>
        <p:blipFill>
          <a:blip r:embed="rId4"/>
          <a:stretch>
            <a:fillRect/>
          </a:stretch>
        </p:blipFill>
        <p:spPr>
          <a:xfrm>
            <a:off x="4977692" y="2597299"/>
            <a:ext cx="4785775" cy="3859102"/>
          </a:xfrm>
          <a:prstGeom prst="rect">
            <a:avLst/>
          </a:prstGeom>
        </p:spPr>
      </p:pic>
    </p:spTree>
    <p:extLst>
      <p:ext uri="{BB962C8B-B14F-4D97-AF65-F5344CB8AC3E}">
        <p14:creationId xmlns:p14="http://schemas.microsoft.com/office/powerpoint/2010/main" val="14867033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523748" y="5779490"/>
            <a:ext cx="6264000" cy="193135"/>
          </a:xfrm>
          <a:prstGeom prst="rect">
            <a:avLst/>
          </a:prstGeom>
        </p:spPr>
      </p:pic>
      <p:sp>
        <p:nvSpPr>
          <p:cNvPr id="2972" name="Text Box 104"/>
          <p:cNvSpPr txBox="1">
            <a:spLocks noChangeArrowheads="1"/>
          </p:cNvSpPr>
          <p:nvPr/>
        </p:nvSpPr>
        <p:spPr>
          <a:xfrm>
            <a:off x="77929" y="672546"/>
            <a:ext cx="9720000" cy="707886"/>
          </a:xfrm>
          <a:prstGeom prst="rect">
            <a:avLst/>
          </a:prstGeom>
          <a:noFill/>
          <a:ln w="12700" algn="ctr">
            <a:solidFill>
              <a:schemeClr val="tx1"/>
            </a:solidFill>
            <a:prstDash val="solid"/>
            <a:miter lim="800000"/>
            <a:headEnd/>
            <a:tailEnd/>
          </a:ln>
        </p:spPr>
        <p:txBody>
          <a:bodyPr wrap="square" anchor="ctr">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一定規模以上の建築物に対しては</a:t>
            </a:r>
            <a:r>
              <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附置義務条例を制定・改正</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し、自動二輪車の駐車スペースを確保することが可能。</a:t>
            </a:r>
            <a:endParaRPr kumimoji="1" lang="en-US" altLang="ja-JP" sz="2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73" name="テキスト ボックス 11"/>
          <p:cNvSpPr txBox="1">
            <a:spLocks noChangeArrowheads="1"/>
          </p:cNvSpPr>
          <p:nvPr/>
        </p:nvSpPr>
        <p:spPr>
          <a:xfrm>
            <a:off x="200472" y="1470264"/>
            <a:ext cx="3520516" cy="307777"/>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◆附置義務駐車場条例の事例（福岡市）</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74" name="テキスト ボックス 7"/>
          <p:cNvSpPr txBox="1">
            <a:spLocks noChangeArrowheads="1"/>
          </p:cNvSpPr>
          <p:nvPr/>
        </p:nvSpPr>
        <p:spPr>
          <a:xfrm>
            <a:off x="3558642" y="6050477"/>
            <a:ext cx="5786846" cy="577081"/>
          </a:xfrm>
          <a:prstGeom prst="rect">
            <a:avLst/>
          </a:prstGeom>
          <a:noFill/>
          <a:ln>
            <a:noFill/>
          </a:ln>
        </p:spPr>
        <p:txBody>
          <a:bodyPr wrap="square" anchor="b">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　川越市、福岡市、那覇市：商業地域・近隣商業地域の場合 </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２　延床面積が</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6,000</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㎡未満の場合に緩和措置有</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３　駐車場年報による把握ベース。</a:t>
            </a:r>
            <a:endParaRPr kumimoji="1" lang="en-US" altLang="ja-JP"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75" name="Rectangle 2"/>
          <p:cNvSpPr>
            <a:spLocks noChangeArrowheads="1"/>
          </p:cNvSpPr>
          <p:nvPr/>
        </p:nvSpPr>
        <p:spPr>
          <a:xfrm>
            <a:off x="200472" y="3010603"/>
            <a:ext cx="3345890" cy="307777"/>
          </a:xfrm>
          <a:prstGeom prst="rect">
            <a:avLst/>
          </a:prstGeom>
          <a:noFill/>
          <a:ln>
            <a:noFill/>
          </a:ln>
        </p:spPr>
        <p:txBody>
          <a:bodyPr wrap="square" anchor="ctr">
            <a:spAutoFit/>
          </a:bodyPr>
          <a:lstStyle>
            <a:lvl1pPr>
              <a:spcBef>
                <a:spcPct val="20000"/>
              </a:spcBef>
              <a:buChar char="•"/>
              <a:tabLst>
                <a:tab pos="4953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4953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4953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◆附置義務駐車場条例の制定状況</a:t>
            </a:r>
          </a:p>
        </p:txBody>
      </p:sp>
      <p:sp>
        <p:nvSpPr>
          <p:cNvPr id="2976" name="テキスト ボックス 7"/>
          <p:cNvSpPr txBox="1">
            <a:spLocks noChangeArrowheads="1"/>
          </p:cNvSpPr>
          <p:nvPr/>
        </p:nvSpPr>
        <p:spPr>
          <a:xfrm>
            <a:off x="3531966" y="3059974"/>
            <a:ext cx="4032250" cy="253916"/>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対象区域：駐車場整備地区・商業地域・近隣商業地域の場合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77" name="タイトル 17"/>
          <p:cNvSpPr>
            <a:spLocks noGrp="1"/>
          </p:cNvSpPr>
          <p:nvPr>
            <p:ph type="title"/>
          </p:nvPr>
        </p:nvSpPr>
        <p:spPr>
          <a:xfrm>
            <a:off x="-2606" y="4202"/>
            <a:ext cx="8077200" cy="476250"/>
          </a:xfrm>
        </p:spPr>
        <p:txBody>
          <a:bodyPr/>
          <a:lstStyle/>
          <a:p>
            <a:r>
              <a:rPr lang="ja-JP" altLang="en-US" sz="2400" dirty="0"/>
              <a:t>自動二輪車駐車場の附置義務条例の策定・改正</a:t>
            </a:r>
          </a:p>
        </p:txBody>
      </p:sp>
      <p:sp>
        <p:nvSpPr>
          <p:cNvPr id="2978" name="テキスト ボックス 8"/>
          <p:cNvSpPr txBox="1">
            <a:spLocks noChangeArrowheads="1"/>
          </p:cNvSpPr>
          <p:nvPr/>
        </p:nvSpPr>
        <p:spPr>
          <a:xfrm>
            <a:off x="377986" y="1741279"/>
            <a:ext cx="5855540" cy="1092607"/>
          </a:xfrm>
          <a:prstGeom prst="rect">
            <a:avLst/>
          </a:prstGeom>
          <a:noFill/>
          <a:ln w="19050">
            <a:solidFill>
              <a:schemeClr val="tx1"/>
            </a:solidFill>
            <a:prstDash val="sysDot"/>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建築物における駐車施設の附置等に関する条例（抜粋）</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（駐車施設の附置）</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第３条の２　次の表の（あ）欄に掲げる地区又は地域内において，（い）欄に掲げる用途に供する建築物で</a:t>
            </a:r>
            <a:r>
              <a:rPr kumimoji="1" lang="ja-JP" altLang="en-US" sz="10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あつて</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欄に掲げる規模のものを新築しようとする者は，（え）欄により算定した台数を合計した台数以上の自動二輪車を収容することができる駐車施設を建築物又は建築物の敷地内に設けなければならない。ただし，規則で定めるものの用に供する建築物で，市長が特に認めるものについては，この限りでない。</a:t>
            </a:r>
            <a:endParaRPr kumimoji="1" lang="en-US" altLang="ja-JP" sz="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79" name="テキスト ボックス 11"/>
          <p:cNvSpPr txBox="1">
            <a:spLocks noChangeArrowheads="1"/>
          </p:cNvSpPr>
          <p:nvPr/>
        </p:nvSpPr>
        <p:spPr>
          <a:xfrm>
            <a:off x="6335780" y="1684969"/>
            <a:ext cx="1365250" cy="277813"/>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○条例化の背景　</a:t>
            </a:r>
          </a:p>
        </p:txBody>
      </p:sp>
      <p:sp>
        <p:nvSpPr>
          <p:cNvPr id="2980" name="テキスト ボックス 8"/>
          <p:cNvSpPr txBox="1">
            <a:spLocks noChangeArrowheads="1"/>
          </p:cNvSpPr>
          <p:nvPr/>
        </p:nvSpPr>
        <p:spPr>
          <a:xfrm>
            <a:off x="6414013" y="1906246"/>
            <a:ext cx="3367299" cy="646331"/>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自動二輪車の保有台数が増加しており、都心部においては、違法駐車も見られることから、自動二輪車の駐車施設の設置を新たに義務づけ</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81" name="Rectangle 2"/>
          <p:cNvSpPr>
            <a:spLocks noChangeArrowheads="1"/>
          </p:cNvSpPr>
          <p:nvPr/>
        </p:nvSpPr>
        <p:spPr>
          <a:xfrm>
            <a:off x="377986" y="3206168"/>
            <a:ext cx="3257926" cy="3247043"/>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自動二輪車附置義務適用：</a:t>
            </a:r>
            <a:endParaRPr kumimoji="1"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１１都市</a:t>
            </a:r>
            <a:r>
              <a:rPr kumimoji="1" lang="en-US" altLang="ja-JP"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（令和５年３月現在）</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endParaRPr kumimoji="1"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endPar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・塩竃市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(H19.2.22</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・横浜市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(H19.12.1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・川崎市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(H20.4.1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・大阪市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(H20.6.1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・さいたま市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(H21.4.1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・川越市（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H24.7.1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・京都市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(H26.10.1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・神戸市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(H27.12.18</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・福岡市（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H29.4.1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・那覇市（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R2.1.1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・千葉市（</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R5.4.1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982" name="図 2"/>
          <p:cNvPicPr>
            <a:picLocks noChangeAspect="1"/>
          </p:cNvPicPr>
          <p:nvPr/>
        </p:nvPicPr>
        <p:blipFill>
          <a:blip r:embed="rId4"/>
          <a:stretch>
            <a:fillRect/>
          </a:stretch>
        </p:blipFill>
        <p:spPr>
          <a:xfrm>
            <a:off x="3531966" y="3350301"/>
            <a:ext cx="6252240" cy="2458641"/>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3643387" y="5827285"/>
            <a:ext cx="724118" cy="12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p:cNvSpPr txBox="1"/>
          <p:nvPr/>
        </p:nvSpPr>
        <p:spPr>
          <a:xfrm>
            <a:off x="3722425" y="5776784"/>
            <a:ext cx="492443" cy="2154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千葉市</a:t>
            </a:r>
          </a:p>
        </p:txBody>
      </p:sp>
    </p:spTree>
    <p:extLst>
      <p:ext uri="{BB962C8B-B14F-4D97-AF65-F5344CB8AC3E}">
        <p14:creationId xmlns:p14="http://schemas.microsoft.com/office/powerpoint/2010/main" val="311682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B9D4B-BB26-95D6-C322-E9C2B10C0124}"/>
              </a:ext>
            </a:extLst>
          </p:cNvPr>
          <p:cNvSpPr>
            <a:spLocks noGrp="1"/>
          </p:cNvSpPr>
          <p:nvPr>
            <p:ph type="title"/>
          </p:nvPr>
        </p:nvSpPr>
        <p:spPr>
          <a:xfrm>
            <a:off x="0" y="0"/>
            <a:ext cx="8769424" cy="476250"/>
          </a:xfrm>
        </p:spPr>
        <p:txBody>
          <a:bodyPr/>
          <a:lstStyle/>
          <a:p>
            <a:r>
              <a:rPr kumimoji="1" lang="ja-JP" altLang="en-US" sz="2400" dirty="0"/>
              <a:t>新基準原付</a:t>
            </a:r>
            <a:r>
              <a:rPr kumimoji="1" lang="ja-JP" altLang="en-US" sz="1800" dirty="0"/>
              <a:t>（道路交通法施行規則等改正）</a:t>
            </a:r>
            <a:r>
              <a:rPr kumimoji="1" lang="ja-JP" altLang="en-US" sz="2400" dirty="0"/>
              <a:t>への駐車場の対応について</a:t>
            </a:r>
            <a:endParaRPr kumimoji="1" lang="ja-JP" altLang="en-US" dirty="0"/>
          </a:p>
        </p:txBody>
      </p:sp>
      <p:sp>
        <p:nvSpPr>
          <p:cNvPr id="3" name="コンテンツ プレースホルダー 2">
            <a:extLst>
              <a:ext uri="{FF2B5EF4-FFF2-40B4-BE49-F238E27FC236}">
                <a16:creationId xmlns:a16="http://schemas.microsoft.com/office/drawing/2014/main" id="{6FD04AB3-897A-8943-336A-B7A0A8AFD3A0}"/>
              </a:ext>
            </a:extLst>
          </p:cNvPr>
          <p:cNvSpPr>
            <a:spLocks noGrp="1"/>
          </p:cNvSpPr>
          <p:nvPr>
            <p:ph idx="1"/>
          </p:nvPr>
        </p:nvSpPr>
        <p:spPr>
          <a:xfrm>
            <a:off x="5085043" y="1556723"/>
            <a:ext cx="4629294" cy="867043"/>
          </a:xfrm>
        </p:spPr>
        <p:txBody>
          <a:bodyPr/>
          <a:lstStyle/>
          <a:p>
            <a:pPr algn="just"/>
            <a:r>
              <a:rPr kumimoji="1" lang="ja-JP" altLang="en-US" sz="1200" dirty="0">
                <a:latin typeface="Meiryo UI" panose="020B0604030504040204" pitchFamily="50" charset="-128"/>
                <a:ea typeface="Meiryo UI" panose="020B0604030504040204" pitchFamily="50" charset="-128"/>
              </a:rPr>
              <a:t>自治体が設置する自転車等駐車場</a:t>
            </a:r>
            <a:r>
              <a:rPr lang="ja-JP" altLang="en-US" sz="1200" dirty="0">
                <a:latin typeface="Meiryo UI" panose="020B0604030504040204" pitchFamily="50" charset="-128"/>
                <a:ea typeface="Meiryo UI" panose="020B0604030504040204" pitchFamily="50" charset="-128"/>
              </a:rPr>
              <a:t>における</a:t>
            </a:r>
            <a:r>
              <a:rPr lang="ja-JP" altLang="en-US" sz="1200" b="1" dirty="0">
                <a:latin typeface="Meiryo UI" panose="020B0604030504040204" pitchFamily="50" charset="-128"/>
                <a:ea typeface="Meiryo UI" panose="020B0604030504040204" pitchFamily="50" charset="-128"/>
              </a:rPr>
              <a:t>利用</a:t>
            </a:r>
            <a:r>
              <a:rPr kumimoji="1" lang="ja-JP" altLang="en-US" sz="1200" b="1" dirty="0">
                <a:latin typeface="Meiryo UI" panose="020B0604030504040204" pitchFamily="50" charset="-128"/>
                <a:ea typeface="Meiryo UI" panose="020B0604030504040204" pitchFamily="50" charset="-128"/>
              </a:rPr>
              <a:t>対象車両</a:t>
            </a:r>
            <a:r>
              <a:rPr kumimoji="1" lang="ja-JP" altLang="en-US" sz="1200" dirty="0">
                <a:latin typeface="Meiryo UI" panose="020B0604030504040204" pitchFamily="50" charset="-128"/>
                <a:ea typeface="Meiryo UI" panose="020B0604030504040204" pitchFamily="50" charset="-128"/>
              </a:rPr>
              <a:t>を定める</a:t>
            </a:r>
            <a:r>
              <a:rPr lang="ja-JP" altLang="en-US" sz="1200" dirty="0">
                <a:latin typeface="Meiryo UI" panose="020B0604030504040204" pitchFamily="50" charset="-128"/>
                <a:ea typeface="Meiryo UI" panose="020B0604030504040204" pitchFamily="50" charset="-128"/>
              </a:rPr>
              <a:t>条例等</a:t>
            </a:r>
            <a:r>
              <a:rPr kumimoji="1" lang="ja-JP" altLang="en-US" sz="1200" dirty="0">
                <a:latin typeface="Meiryo UI" panose="020B0604030504040204" pitchFamily="50" charset="-128"/>
                <a:ea typeface="Meiryo UI" panose="020B0604030504040204" pitchFamily="50" charset="-128"/>
              </a:rPr>
              <a:t>では、</a:t>
            </a:r>
            <a:r>
              <a:rPr kumimoji="1" lang="ja-JP" altLang="en-US" sz="1200" u="sng" dirty="0">
                <a:latin typeface="Meiryo UI" panose="020B0604030504040204" pitchFamily="50" charset="-128"/>
                <a:ea typeface="Meiryo UI" panose="020B0604030504040204" pitchFamily="50" charset="-128"/>
              </a:rPr>
              <a:t>大半が</a:t>
            </a:r>
            <a:r>
              <a:rPr kumimoji="1" lang="ja-JP" altLang="en-US" sz="1200" b="1" u="sng" dirty="0">
                <a:latin typeface="Meiryo UI" panose="020B0604030504040204" pitchFamily="50" charset="-128"/>
                <a:ea typeface="Meiryo UI" panose="020B0604030504040204" pitchFamily="50" charset="-128"/>
              </a:rPr>
              <a:t>道路交通法</a:t>
            </a:r>
            <a:r>
              <a:rPr kumimoji="1" lang="ja-JP" altLang="en-US" sz="1200" u="sng" dirty="0">
                <a:latin typeface="Meiryo UI" panose="020B0604030504040204" pitchFamily="50" charset="-128"/>
                <a:ea typeface="Meiryo UI" panose="020B0604030504040204" pitchFamily="50" charset="-128"/>
              </a:rPr>
              <a:t>の規定を引用</a:t>
            </a:r>
            <a:r>
              <a:rPr kumimoji="1"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gn="just"/>
            <a:r>
              <a:rPr lang="ja-JP" altLang="en-US" sz="1200" dirty="0">
                <a:latin typeface="Meiryo UI" panose="020B0604030504040204" pitchFamily="50" charset="-128"/>
                <a:ea typeface="Meiryo UI" panose="020B0604030504040204" pitchFamily="50" charset="-128"/>
              </a:rPr>
              <a:t>これらの、</a:t>
            </a:r>
            <a:r>
              <a:rPr lang="ja-JP" altLang="en-US" sz="1200" u="sng" dirty="0">
                <a:latin typeface="Meiryo UI" panose="020B0604030504040204" pitchFamily="50" charset="-128"/>
                <a:ea typeface="Meiryo UI" panose="020B0604030504040204" pitchFamily="50" charset="-128"/>
              </a:rPr>
              <a:t>現行原付を受け入れている自転車等駐車場</a:t>
            </a:r>
            <a:r>
              <a:rPr lang="ja-JP" altLang="en-US" sz="1200" dirty="0">
                <a:latin typeface="Meiryo UI" panose="020B0604030504040204" pitchFamily="50" charset="-128"/>
                <a:ea typeface="Meiryo UI" panose="020B0604030504040204" pitchFamily="50" charset="-128"/>
              </a:rPr>
              <a:t>は、</a:t>
            </a:r>
            <a:r>
              <a:rPr lang="ja-JP" altLang="en-US" sz="1200" u="sng" dirty="0">
                <a:latin typeface="Meiryo UI" panose="020B0604030504040204" pitchFamily="50" charset="-128"/>
                <a:ea typeface="Meiryo UI" panose="020B0604030504040204" pitchFamily="50" charset="-128"/>
              </a:rPr>
              <a:t>道路交通法・道路運送車両法の改正に伴い、新基準原付も駐車が可能</a:t>
            </a:r>
            <a:endParaRPr lang="en-US" altLang="ja-JP" sz="1200" u="sng" dirty="0">
              <a:latin typeface="Meiryo UI" panose="020B0604030504040204" pitchFamily="50" charset="-128"/>
              <a:ea typeface="Meiryo UI" panose="020B0604030504040204" pitchFamily="50" charset="-128"/>
            </a:endParaRPr>
          </a:p>
          <a:p>
            <a:pPr algn="just"/>
            <a:endParaRPr lang="en-US" altLang="ja-JP" sz="1300" dirty="0">
              <a:latin typeface="Meiryo UI" panose="020B0604030504040204" pitchFamily="50" charset="-128"/>
              <a:ea typeface="Meiryo UI" panose="020B0604030504040204" pitchFamily="50" charset="-128"/>
            </a:endParaRPr>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892C4908-E97B-6CF2-8E7D-4798401DC0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5" name="表 4">
            <a:extLst>
              <a:ext uri="{FF2B5EF4-FFF2-40B4-BE49-F238E27FC236}">
                <a16:creationId xmlns:a16="http://schemas.microsoft.com/office/drawing/2014/main" id="{FA83EF5B-4F08-61F4-331D-814F69D2BDF3}"/>
              </a:ext>
            </a:extLst>
          </p:cNvPr>
          <p:cNvGraphicFramePr>
            <a:graphicFrameLocks noGrp="1"/>
          </p:cNvGraphicFramePr>
          <p:nvPr/>
        </p:nvGraphicFramePr>
        <p:xfrm>
          <a:off x="5571093" y="2421648"/>
          <a:ext cx="3920922" cy="936104"/>
        </p:xfrm>
        <a:graphic>
          <a:graphicData uri="http://schemas.openxmlformats.org/drawingml/2006/table">
            <a:tbl>
              <a:tblPr/>
              <a:tblGrid>
                <a:gridCol w="2618249">
                  <a:extLst>
                    <a:ext uri="{9D8B030D-6E8A-4147-A177-3AD203B41FA5}">
                      <a16:colId xmlns:a16="http://schemas.microsoft.com/office/drawing/2014/main" val="3443982012"/>
                    </a:ext>
                  </a:extLst>
                </a:gridCol>
                <a:gridCol w="643734">
                  <a:extLst>
                    <a:ext uri="{9D8B030D-6E8A-4147-A177-3AD203B41FA5}">
                      <a16:colId xmlns:a16="http://schemas.microsoft.com/office/drawing/2014/main" val="2303073663"/>
                    </a:ext>
                  </a:extLst>
                </a:gridCol>
                <a:gridCol w="658939">
                  <a:extLst>
                    <a:ext uri="{9D8B030D-6E8A-4147-A177-3AD203B41FA5}">
                      <a16:colId xmlns:a16="http://schemas.microsoft.com/office/drawing/2014/main" val="2993874154"/>
                    </a:ext>
                  </a:extLst>
                </a:gridCol>
              </a:tblGrid>
              <a:tr h="23402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原動機付自転車の定義　</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n=39</a:t>
                      </a:r>
                      <a:r>
                        <a:rPr lang="ja-JP" altLang="en-US" sz="1050" dirty="0">
                          <a:latin typeface="Meiryo UI" panose="020B0604030504040204" pitchFamily="50" charset="-128"/>
                          <a:ea typeface="Meiryo UI" panose="020B0604030504040204" pitchFamily="50" charset="-128"/>
                        </a:rPr>
                        <a:t>）</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都市数</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割合</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71071273"/>
                  </a:ext>
                </a:extLst>
              </a:tr>
              <a:tr h="234026">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道路交通法</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84.6%</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55296"/>
                  </a:ext>
                </a:extLst>
              </a:tr>
              <a:tr h="234026">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道路運送車両法</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7.7%</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2872166"/>
                  </a:ext>
                </a:extLst>
              </a:tr>
              <a:tr h="234026">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定義無し</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7.7%</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04951"/>
                  </a:ext>
                </a:extLst>
              </a:tr>
            </a:tbl>
          </a:graphicData>
        </a:graphic>
      </p:graphicFrame>
      <p:sp>
        <p:nvSpPr>
          <p:cNvPr id="6" name="テキスト ボックス 6">
            <a:extLst>
              <a:ext uri="{FF2B5EF4-FFF2-40B4-BE49-F238E27FC236}">
                <a16:creationId xmlns:a16="http://schemas.microsoft.com/office/drawing/2014/main" id="{8FF2556C-D6A7-D019-1D07-A89BD70C7265}"/>
              </a:ext>
            </a:extLst>
          </p:cNvPr>
          <p:cNvSpPr txBox="1"/>
          <p:nvPr/>
        </p:nvSpPr>
        <p:spPr>
          <a:xfrm>
            <a:off x="128464" y="589286"/>
            <a:ext cx="9602094" cy="584775"/>
          </a:xfrm>
          <a:prstGeom prst="rect">
            <a:avLst/>
          </a:prstGeom>
          <a:solidFill>
            <a:schemeClr val="bg1"/>
          </a:solidFill>
          <a:ln>
            <a:solidFill>
              <a:schemeClr val="tx1"/>
            </a:solidFill>
          </a:ln>
        </p:spPr>
        <p:txBody>
          <a:bodyPr wrap="square" rtlCol="0" anchor="t">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zh-TW"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道路交通法施行規則等改正</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により、新基準原付の登場が今後見込まれることに伴い、駐車環境の確保が必要。</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従前から実施している、自動二輪車の駐車環境の確保と併せて、適切な対応を求めていく。</a:t>
            </a:r>
            <a:endParaRPr kumimoji="1" lang="ja-JP" altLang="en-US" sz="16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937E400A-BD32-B26A-7040-A06270189748}"/>
              </a:ext>
            </a:extLst>
          </p:cNvPr>
          <p:cNvSpPr txBox="1"/>
          <p:nvPr/>
        </p:nvSpPr>
        <p:spPr>
          <a:xfrm>
            <a:off x="5096569" y="1209115"/>
            <a:ext cx="3272069" cy="338554"/>
          </a:xfrm>
          <a:prstGeom prst="rect">
            <a:avLst/>
          </a:prstGeom>
          <a:solidFill>
            <a:schemeClr val="accent5"/>
          </a:solidFill>
          <a:ln w="12700" cap="flat" cmpd="sng" algn="ctr">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自転車等駐車場における状況</a:t>
            </a:r>
          </a:p>
        </p:txBody>
      </p:sp>
      <p:sp>
        <p:nvSpPr>
          <p:cNvPr id="9" name="テキスト ボックス 8">
            <a:extLst>
              <a:ext uri="{FF2B5EF4-FFF2-40B4-BE49-F238E27FC236}">
                <a16:creationId xmlns:a16="http://schemas.microsoft.com/office/drawing/2014/main" id="{6C1709E0-59E5-E130-D343-2D09A72A3521}"/>
              </a:ext>
            </a:extLst>
          </p:cNvPr>
          <p:cNvSpPr txBox="1"/>
          <p:nvPr/>
        </p:nvSpPr>
        <p:spPr>
          <a:xfrm>
            <a:off x="171541" y="1209341"/>
            <a:ext cx="1068305" cy="338554"/>
          </a:xfrm>
          <a:prstGeom prst="rect">
            <a:avLst/>
          </a:prstGeom>
          <a:solidFill>
            <a:schemeClr val="accent5"/>
          </a:solidFill>
          <a:ln w="12700" cap="flat" cmpd="sng" algn="ctr">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背景</a:t>
            </a:r>
          </a:p>
        </p:txBody>
      </p:sp>
      <p:sp>
        <p:nvSpPr>
          <p:cNvPr id="11" name="コンテンツ プレースホルダー 2">
            <a:extLst>
              <a:ext uri="{FF2B5EF4-FFF2-40B4-BE49-F238E27FC236}">
                <a16:creationId xmlns:a16="http://schemas.microsoft.com/office/drawing/2014/main" id="{13F88BB6-0C1D-7EA4-9032-F2DFD8E49777}"/>
              </a:ext>
            </a:extLst>
          </p:cNvPr>
          <p:cNvSpPr txBox="1">
            <a:spLocks/>
          </p:cNvSpPr>
          <p:nvPr/>
        </p:nvSpPr>
        <p:spPr>
          <a:xfrm>
            <a:off x="87717" y="1525684"/>
            <a:ext cx="4941491" cy="4563722"/>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just" defTabSz="914400" rtl="0" eaLnBrk="0" fontAlgn="base" latinLnBrk="0" hangingPunct="0">
              <a:lnSpc>
                <a:spcPct val="100000"/>
              </a:lnSpc>
              <a:spcBef>
                <a:spcPct val="20000"/>
              </a:spcBef>
              <a:spcAft>
                <a:spcPct val="0"/>
              </a:spcAft>
              <a:buClrTx/>
              <a:buSzTx/>
              <a:buFont typeface="Meiryo UI" panose="020B0604030504040204" pitchFamily="50" charset="-128"/>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中央環境審議会第</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次答申</a:t>
            </a:r>
            <a:r>
              <a:rPr kumimoji="1"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「今後の自動車排出ガス低減対策のあり方について」</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29</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年５月）を踏まえ 、令和７年</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月以降、</a:t>
            </a:r>
            <a:r>
              <a:rPr kumimoji="1" lang="ja-JP" altLang="en-US" sz="12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原動機付自転車に対して、新たな排出ガス規制が開始</a:t>
            </a:r>
            <a:endParaRPr kumimoji="1" lang="en-US" altLang="ja-JP" sz="12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just" defTabSz="914400" rtl="0" eaLnBrk="0" fontAlgn="base" latinLnBrk="0" hangingPunct="0">
              <a:lnSpc>
                <a:spcPct val="100000"/>
              </a:lnSpc>
              <a:spcBef>
                <a:spcPct val="20000"/>
              </a:spcBef>
              <a:spcAft>
                <a:spcPct val="0"/>
              </a:spcAft>
              <a:buClrTx/>
              <a:buSzTx/>
              <a:buFont typeface="Meiryo UI" panose="020B0604030504040204" pitchFamily="50" charset="-128"/>
              <a:buChar char="○"/>
              <a:tabLst/>
              <a:defRPr/>
            </a:pPr>
            <a:r>
              <a:rPr kumimoji="1" lang="ja-JP" altLang="en-US" sz="12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規制に対応した原付の開発等が困難</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である状況を踏まえ、警察庁の</a:t>
            </a:r>
            <a:r>
              <a:rPr kumimoji="1"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「二輪車車両区分見直しに関する有識者検討会」</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が、以下の方針を提示</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447675" marR="0" lvl="1" indent="-174625" algn="just"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en-US" sz="105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総排気量</a:t>
            </a:r>
            <a:r>
              <a:rPr kumimoji="1" lang="en-US" altLang="ja-JP" sz="105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a:t>
            </a:r>
            <a:r>
              <a:rPr kumimoji="1" lang="ja-JP" altLang="en-US" sz="105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㏄を超え</a:t>
            </a:r>
            <a:r>
              <a:rPr kumimoji="1" lang="en-US" altLang="ja-JP" sz="105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125</a:t>
            </a:r>
            <a:r>
              <a:rPr kumimoji="1" lang="ja-JP" altLang="en-US" sz="105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以下の二輪自動車のうち、「最高出力」を現行の原付と同等レベルに制御したもの</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を原付免許で運転できるよう、 道路交通法体系の見直しを行うこと</a:t>
            </a:r>
          </a:p>
          <a:p>
            <a:pPr marL="447675" marR="0" lvl="1" indent="-174625" algn="just"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新たな原付の扱いが、現行の原付と整合するように関係諸制度を改めること</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just" defTabSz="914400" rtl="0" eaLnBrk="0" fontAlgn="base" latinLnBrk="0" hangingPunct="0">
              <a:lnSpc>
                <a:spcPct val="100000"/>
              </a:lnSpc>
              <a:spcBef>
                <a:spcPct val="20000"/>
              </a:spcBef>
              <a:spcAft>
                <a:spcPct val="0"/>
              </a:spcAft>
              <a:buClrTx/>
              <a:buSzTx/>
              <a:buFont typeface="Meiryo UI" panose="020B0604030504040204" pitchFamily="50" charset="-128"/>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当該方針を踏まえて、以下の通り道路交通法施行規則及び道路運送車両法施行規則が改正</a:t>
            </a:r>
            <a:endParaRPr kumimoji="1" lang="en-US" altLang="ja-JP" sz="1200" b="0" i="0" u="none" strike="noStrike" kern="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endParaRPr>
          </a:p>
          <a:p>
            <a:pPr marL="447675" marR="0" lvl="0" indent="-174625"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tab pos="273050" algn="l"/>
              </a:tabLst>
              <a:defRPr/>
            </a:pPr>
            <a:r>
              <a:rPr kumimoji="1"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道路交通法施行規則の一部を改正する内閣府令</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R6.11.13</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公布・</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R7.4.1</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施行予定）</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73050" marR="0" lvl="0" indent="0" algn="just" defTabSz="914400" rtl="0" eaLnBrk="0" fontAlgn="base" latinLnBrk="0" hangingPunct="0">
              <a:lnSpc>
                <a:spcPct val="100000"/>
              </a:lnSpc>
              <a:spcBef>
                <a:spcPct val="20000"/>
              </a:spcBef>
              <a:spcAft>
                <a:spcPct val="0"/>
              </a:spcAft>
              <a:buClrTx/>
              <a:buSzTx/>
              <a:buFontTx/>
              <a:buNone/>
              <a:tabLst>
                <a:tab pos="273050" algn="l"/>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　道路交通法の「</a:t>
            </a:r>
            <a:r>
              <a:rPr kumimoji="1"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一般原動機付自転車</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」に新基準原付を追加　</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447675" marR="0" lvl="0" indent="-174625"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tab pos="273050" algn="l"/>
              </a:tabLst>
              <a:defRPr/>
            </a:pPr>
            <a:r>
              <a:rPr kumimoji="1"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道路運送車両法施行規則の一部を改正する省令</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R6. 11.13</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公布・施行）</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73050" marR="0" lvl="0" indent="0" algn="just" defTabSz="914400" rtl="0" eaLnBrk="0" fontAlgn="base" latinLnBrk="0" hangingPunct="0">
              <a:lnSpc>
                <a:spcPct val="100000"/>
              </a:lnSpc>
              <a:spcBef>
                <a:spcPct val="20000"/>
              </a:spcBef>
              <a:spcAft>
                <a:spcPct val="0"/>
              </a:spcAft>
              <a:buClrTx/>
              <a:buSzTx/>
              <a:buFontTx/>
              <a:buNone/>
              <a:tabLst>
                <a:tab pos="273050" algn="l"/>
              </a:tabLst>
              <a:defRPr/>
            </a:pPr>
            <a:r>
              <a:rPr kumimoji="1"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　第一種原動機付自転車</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に、新基準原付を追加　等</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574675" marR="0" lvl="1" indent="-214313" algn="l" defTabSz="914400" rtl="0" eaLnBrk="0" fontAlgn="base" latinLnBrk="0" hangingPunct="0">
              <a:lnSpc>
                <a:spcPct val="100000"/>
              </a:lnSpc>
              <a:spcBef>
                <a:spcPct val="20000"/>
              </a:spcBef>
              <a:spcAft>
                <a:spcPct val="0"/>
              </a:spcAft>
              <a:buClrTx/>
              <a:buSzTx/>
              <a:buFontTx/>
              <a:buNone/>
              <a:tabLst/>
              <a:defRPr/>
            </a:pP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一般原動機付自転車</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原動機付自転車のうち道路交通法第</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条第</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項第</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号イに該当するもの</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574675" marR="0" lvl="1" indent="-214313" algn="l" defTabSz="914400" rtl="0" eaLnBrk="0" fontAlgn="base" latinLnBrk="0" hangingPunct="0">
              <a:lnSpc>
                <a:spcPct val="100000"/>
              </a:lnSpc>
              <a:spcBef>
                <a:spcPct val="20000"/>
              </a:spcBef>
              <a:spcAft>
                <a:spcPct val="0"/>
              </a:spcAft>
              <a:buClrTx/>
              <a:buSzTx/>
              <a:buFontTx/>
              <a:buNone/>
              <a:tabLst/>
              <a:defRPr/>
            </a:pP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新基準原付：総排気量が</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㏄超</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125</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㏄以下かつ最高出力が</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4.0</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ｋＷ以下の二輪車</a:t>
            </a:r>
          </a:p>
        </p:txBody>
      </p:sp>
      <p:sp>
        <p:nvSpPr>
          <p:cNvPr id="13" name="コンテンツ プレースホルダー 2">
            <a:extLst>
              <a:ext uri="{FF2B5EF4-FFF2-40B4-BE49-F238E27FC236}">
                <a16:creationId xmlns:a16="http://schemas.microsoft.com/office/drawing/2014/main" id="{D25C518B-B114-DCD6-B957-797F861DE723}"/>
              </a:ext>
            </a:extLst>
          </p:cNvPr>
          <p:cNvSpPr txBox="1">
            <a:spLocks/>
          </p:cNvSpPr>
          <p:nvPr/>
        </p:nvSpPr>
        <p:spPr>
          <a:xfrm>
            <a:off x="5085043" y="3653829"/>
            <a:ext cx="4629294" cy="1078868"/>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他方、以下の場合は、実態として新基準原付の駐車ができない可能性がある。</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実際の施設の看板等では</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㏄以下の原付と看板に記載されている場合</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民間協定等による管理の為条例で規定していない場合</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コンテンツ プレースホルダー 2">
            <a:extLst>
              <a:ext uri="{FF2B5EF4-FFF2-40B4-BE49-F238E27FC236}">
                <a16:creationId xmlns:a16="http://schemas.microsoft.com/office/drawing/2014/main" id="{BDED59CE-4240-04D0-76E3-ED0F8EAAE1D8}"/>
              </a:ext>
            </a:extLst>
          </p:cNvPr>
          <p:cNvSpPr txBox="1">
            <a:spLocks/>
          </p:cNvSpPr>
          <p:nvPr/>
        </p:nvSpPr>
        <p:spPr>
          <a:xfrm>
            <a:off x="6105185" y="3344753"/>
            <a:ext cx="3872880" cy="26248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政令市・特別区の条例を国交省確認（令和</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月現在）</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a:extLst>
              <a:ext uri="{FF2B5EF4-FFF2-40B4-BE49-F238E27FC236}">
                <a16:creationId xmlns:a16="http://schemas.microsoft.com/office/drawing/2014/main" id="{63DFAEF7-1F19-BA08-3A18-0E8BB0CCEEDD}"/>
              </a:ext>
            </a:extLst>
          </p:cNvPr>
          <p:cNvSpPr/>
          <p:nvPr/>
        </p:nvSpPr>
        <p:spPr>
          <a:xfrm>
            <a:off x="413376" y="2527372"/>
            <a:ext cx="4615831" cy="724656"/>
          </a:xfrm>
          <a:prstGeom prst="rect">
            <a:avLst/>
          </a:prstGeom>
          <a:noFill/>
          <a:ln w="952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正方形/長方形 9">
            <a:extLst>
              <a:ext uri="{FF2B5EF4-FFF2-40B4-BE49-F238E27FC236}">
                <a16:creationId xmlns:a16="http://schemas.microsoft.com/office/drawing/2014/main" id="{0920A241-F64D-3AED-00DD-CD67959DB20D}"/>
              </a:ext>
            </a:extLst>
          </p:cNvPr>
          <p:cNvSpPr/>
          <p:nvPr/>
        </p:nvSpPr>
        <p:spPr>
          <a:xfrm>
            <a:off x="417581" y="3645002"/>
            <a:ext cx="4611626" cy="1929175"/>
          </a:xfrm>
          <a:prstGeom prst="rect">
            <a:avLst/>
          </a:prstGeom>
          <a:noFill/>
          <a:ln w="952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テキスト ボックス 11">
            <a:extLst>
              <a:ext uri="{FF2B5EF4-FFF2-40B4-BE49-F238E27FC236}">
                <a16:creationId xmlns:a16="http://schemas.microsoft.com/office/drawing/2014/main" id="{F40D43EC-74D2-E5E0-91F6-EFEB4C223BC7}"/>
              </a:ext>
            </a:extLst>
          </p:cNvPr>
          <p:cNvSpPr txBox="1"/>
          <p:nvPr/>
        </p:nvSpPr>
        <p:spPr>
          <a:xfrm>
            <a:off x="5099985" y="4990739"/>
            <a:ext cx="942216" cy="338554"/>
          </a:xfrm>
          <a:prstGeom prst="rect">
            <a:avLst/>
          </a:prstGeom>
          <a:solidFill>
            <a:schemeClr val="accent5"/>
          </a:solidFill>
          <a:ln w="12700" cap="flat" cmpd="sng" algn="ctr">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対応</a:t>
            </a:r>
          </a:p>
        </p:txBody>
      </p:sp>
      <p:sp>
        <p:nvSpPr>
          <p:cNvPr id="15" name="コンテンツ プレースホルダー 2">
            <a:extLst>
              <a:ext uri="{FF2B5EF4-FFF2-40B4-BE49-F238E27FC236}">
                <a16:creationId xmlns:a16="http://schemas.microsoft.com/office/drawing/2014/main" id="{9D34E7DC-4142-A1FD-AE50-C581124FDFAA}"/>
              </a:ext>
            </a:extLst>
          </p:cNvPr>
          <p:cNvSpPr txBox="1">
            <a:spLocks/>
          </p:cNvSpPr>
          <p:nvPr/>
        </p:nvSpPr>
        <p:spPr>
          <a:xfrm>
            <a:off x="5188990" y="5329293"/>
            <a:ext cx="4629294" cy="1383502"/>
          </a:xfrm>
          <a:prstGeom prst="rect">
            <a:avLst/>
          </a:prstGeom>
          <a:noFill/>
          <a:ln w="12700">
            <a:solidFill>
              <a:schemeClr val="tx1"/>
            </a:solidFill>
            <a:prstDash val="soli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地方公共団体に対して、以下の内容を</a:t>
            </a:r>
            <a:r>
              <a:rPr kumimoji="1" lang="ja-JP" altLang="en-US" sz="1200" b="1"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技術的助言</a:t>
            </a:r>
            <a:r>
              <a:rPr kumimoji="1" lang="ja-JP" altLang="en-US" sz="12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として</a:t>
            </a:r>
            <a:r>
              <a:rPr kumimoji="1" lang="ja-JP" altLang="en-US" sz="1200" b="1"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通知</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し、適切な対応を求めていくこととする。</a:t>
            </a: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第一種原付を受け入れている自転車等駐車場において、新基準原付が停められるよう、</a:t>
            </a:r>
            <a:r>
              <a:rPr kumimoji="1" lang="ja-JP" altLang="en-US" sz="11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規約や運用の確認</a:t>
            </a:r>
            <a:endParaRPr kumimoji="1" lang="en-US" altLang="ja-JP" sz="11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自転車等駐車場や自動車駐車場における、</a:t>
            </a:r>
            <a:r>
              <a:rPr kumimoji="1" lang="ja-JP" altLang="en-US" sz="11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原動機付自転車、自動二輪車の</a:t>
            </a:r>
            <a:r>
              <a:rPr kumimoji="1" lang="ja-JP" altLang="en-US" sz="11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柔軟な受入</a:t>
            </a: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（過去の通知内容の徹底）</a:t>
            </a:r>
            <a:endParaRPr kumimoji="1"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1" lang="ja-JP" altLang="en-US" sz="11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車両区分・</a:t>
            </a:r>
            <a:r>
              <a:rPr kumimoji="1" lang="ja-JP" altLang="en-US" sz="11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規格の</a:t>
            </a:r>
            <a:r>
              <a:rPr kumimoji="1" lang="ja-JP" altLang="en-US" sz="1100" b="0" i="0" u="sng"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みなおし</a:t>
            </a:r>
            <a:r>
              <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車両</a:t>
            </a:r>
            <a:r>
              <a:rPr kumimoji="1" lang="ja-JP" altLang="en-US" sz="11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を受け入れるための</a:t>
            </a:r>
            <a:r>
              <a:rPr kumimoji="1" lang="ja-JP" altLang="en-US" sz="11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改良</a:t>
            </a:r>
            <a:endParaRPr kumimoji="1" lang="en-US" altLang="ja-JP" sz="11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aphicFrame>
        <p:nvGraphicFramePr>
          <p:cNvPr id="19" name="表 18">
            <a:extLst>
              <a:ext uri="{FF2B5EF4-FFF2-40B4-BE49-F238E27FC236}">
                <a16:creationId xmlns:a16="http://schemas.microsoft.com/office/drawing/2014/main" id="{E204BC20-0F7B-BC59-05BF-2E274A38228C}"/>
              </a:ext>
            </a:extLst>
          </p:cNvPr>
          <p:cNvGraphicFramePr>
            <a:graphicFrameLocks noGrp="1"/>
          </p:cNvGraphicFramePr>
          <p:nvPr/>
        </p:nvGraphicFramePr>
        <p:xfrm>
          <a:off x="570741" y="5816744"/>
          <a:ext cx="4458466" cy="825120"/>
        </p:xfrm>
        <a:graphic>
          <a:graphicData uri="http://schemas.openxmlformats.org/drawingml/2006/table">
            <a:tbl>
              <a:tblPr/>
              <a:tblGrid>
                <a:gridCol w="856032">
                  <a:extLst>
                    <a:ext uri="{9D8B030D-6E8A-4147-A177-3AD203B41FA5}">
                      <a16:colId xmlns:a16="http://schemas.microsoft.com/office/drawing/2014/main" val="2196856727"/>
                    </a:ext>
                  </a:extLst>
                </a:gridCol>
                <a:gridCol w="1525419">
                  <a:extLst>
                    <a:ext uri="{9D8B030D-6E8A-4147-A177-3AD203B41FA5}">
                      <a16:colId xmlns:a16="http://schemas.microsoft.com/office/drawing/2014/main" val="3008665735"/>
                    </a:ext>
                  </a:extLst>
                </a:gridCol>
                <a:gridCol w="1294077">
                  <a:extLst>
                    <a:ext uri="{9D8B030D-6E8A-4147-A177-3AD203B41FA5}">
                      <a16:colId xmlns:a16="http://schemas.microsoft.com/office/drawing/2014/main" val="1149169423"/>
                    </a:ext>
                  </a:extLst>
                </a:gridCol>
                <a:gridCol w="292836">
                  <a:extLst>
                    <a:ext uri="{9D8B030D-6E8A-4147-A177-3AD203B41FA5}">
                      <a16:colId xmlns:a16="http://schemas.microsoft.com/office/drawing/2014/main" val="3869462636"/>
                    </a:ext>
                  </a:extLst>
                </a:gridCol>
                <a:gridCol w="490102">
                  <a:extLst>
                    <a:ext uri="{9D8B030D-6E8A-4147-A177-3AD203B41FA5}">
                      <a16:colId xmlns:a16="http://schemas.microsoft.com/office/drawing/2014/main" val="3944403332"/>
                    </a:ext>
                  </a:extLst>
                </a:gridCol>
              </a:tblGrid>
              <a:tr h="0">
                <a:tc>
                  <a:txBody>
                    <a:bodyPr/>
                    <a:lstStyle/>
                    <a:p>
                      <a:pPr algn="l" fontAlgn="ct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自転車法（道交法</a:t>
                      </a: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自転車等）</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駐車場法（道交法</a:t>
                      </a: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自動車）</a:t>
                      </a:r>
                      <a:endParaRPr kumimoji="1" lang="ja-JP" alt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848094358"/>
                  </a:ext>
                </a:extLst>
              </a:tr>
              <a:tr h="134121">
                <a:tc>
                  <a:txBody>
                    <a:bodyPr/>
                    <a:lstStyle/>
                    <a:p>
                      <a:pPr algn="l" fontAlgn="ct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lnL>
                      <a:noFill/>
                    </a:lnL>
                    <a:lnR>
                      <a:noFill/>
                    </a:lnR>
                    <a:lnT>
                      <a:noFill/>
                    </a:lnT>
                    <a:lnB>
                      <a:noFill/>
                    </a:lnB>
                    <a:noFill/>
                  </a:tcPr>
                </a:tc>
                <a:tc>
                  <a:txBody>
                    <a:bodyPr/>
                    <a:lstStyle/>
                    <a:p>
                      <a:pPr algn="r"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～50cc</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～125cc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endParaRPr kumimoji="1" lang="ja-JP" altLang="en-US" sz="800" dirty="0"/>
                    </a:p>
                  </a:txBody>
                  <a:tcPr marL="6350" marR="6350" marT="6350" marB="0" anchor="ctr">
                    <a:lnL w="6350" cap="flat" cmpd="sng" algn="ctr">
                      <a:solidFill>
                        <a:srgbClr val="000000"/>
                      </a:solidFill>
                      <a:prstDash val="solid"/>
                      <a:round/>
                      <a:headEnd type="none" w="med" len="med"/>
                      <a:tailEnd type="none" w="med" len="med"/>
                    </a:lnL>
                    <a:lnR>
                      <a:noFill/>
                    </a:lnR>
                    <a:lnB w="6350" cap="flat" cmpd="sng" algn="ctr">
                      <a:solidFill>
                        <a:srgbClr val="000000"/>
                      </a:solidFill>
                      <a:prstDash val="solid"/>
                      <a:round/>
                      <a:headEnd type="none" w="med" len="med"/>
                      <a:tailEnd type="none" w="med" len="med"/>
                    </a:lnB>
                    <a:noFill/>
                  </a:tcPr>
                </a:tc>
                <a:tc hMerge="1">
                  <a:txBody>
                    <a:bodyPr/>
                    <a:lstStyle/>
                    <a:p>
                      <a:pPr algn="l" fontAlgn="ctr"/>
                      <a:endParaRPr 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627560"/>
                  </a:ext>
                </a:extLst>
              </a:tr>
              <a:tr h="107406">
                <a:tc rowSpan="2">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道路交通法</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chemeClr val="accent5"/>
                    </a:solidFill>
                  </a:tcPr>
                </a:tc>
                <a:tc>
                  <a:txBody>
                    <a:bodyPr/>
                    <a:lstStyle/>
                    <a:p>
                      <a:pPr algn="ctr" fontAlgn="ctr"/>
                      <a:r>
                        <a:rPr lang="zh-TW" altLang="en-US" sz="800" b="1" i="0" u="none" strike="noStrike" dirty="0">
                          <a:solidFill>
                            <a:srgbClr val="000000"/>
                          </a:solidFill>
                          <a:effectLst/>
                          <a:latin typeface="Meiryo UI" panose="020B0604030504040204" pitchFamily="50" charset="-128"/>
                          <a:ea typeface="Meiryo UI" panose="020B0604030504040204" pitchFamily="50" charset="-128"/>
                        </a:rPr>
                        <a:t>原動機付自転車</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gridSpan="3">
                  <a:txBody>
                    <a:bodyPr/>
                    <a:lstStyle/>
                    <a:p>
                      <a:pPr 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自動二輪車（自動車）</a:t>
                      </a:r>
                      <a:endParaRPr kumimoji="1" lang="ja-JP" altLang="en-US"/>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2760579623"/>
                  </a:ext>
                </a:extLst>
              </a:tr>
              <a:tr h="107406">
                <a:tc v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800" b="0" i="0" u="none" strike="noStrike" dirty="0">
                          <a:solidFill>
                            <a:srgbClr val="FF0000"/>
                          </a:solidFill>
                          <a:effectLst/>
                          <a:latin typeface="Meiryo UI" panose="020B0604030504040204" pitchFamily="50" charset="-128"/>
                          <a:ea typeface="Meiryo UI" panose="020B0604030504040204" pitchFamily="50" charset="-128"/>
                        </a:rPr>
                        <a:t>一般原動機付自転車</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gridSpan="2">
                  <a:txBody>
                    <a:bodyPr/>
                    <a:lstStyle/>
                    <a:p>
                      <a:pPr 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（普通自動二輪車）</a:t>
                      </a:r>
                      <a:endParaRPr kumimoji="1" lang="ja-JP" alt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pPr algn="ctr"/>
                      <a:endParaRPr kumimoji="1" lang="ja-JP" alt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5"/>
                    </a:solidFill>
                  </a:tcPr>
                </a:tc>
                <a:tc>
                  <a:txBody>
                    <a:bodyPr/>
                    <a:lstStyle/>
                    <a:p>
                      <a:pPr algn="l" fontAlgn="ctr"/>
                      <a:endParaRPr lang="zh-TW"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861117429"/>
                  </a:ext>
                </a:extLst>
              </a:tr>
              <a:tr h="162173">
                <a:tc rowSpan="2">
                  <a:txBody>
                    <a:bodyPr/>
                    <a:lstStyle/>
                    <a:p>
                      <a:pPr algn="ctr" fontAlgn="ct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参考</a:t>
                      </a: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a:t>
                      </a:r>
                      <a:br>
                        <a:rPr lang="en-US" altLang="zh-TW" sz="8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道路運送</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車両</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法</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gridSpan="2">
                  <a:txBody>
                    <a:bodyPr/>
                    <a:lstStyle/>
                    <a:p>
                      <a:pPr algn="ctr" fontAlgn="ctr"/>
                      <a:r>
                        <a:rPr lang="zh-TW" altLang="en-US" sz="800" b="1" i="0" u="none" strike="noStrike" dirty="0">
                          <a:solidFill>
                            <a:srgbClr val="000000"/>
                          </a:solidFill>
                          <a:effectLst/>
                          <a:latin typeface="Meiryo UI" panose="020B0604030504040204" pitchFamily="50" charset="-128"/>
                          <a:ea typeface="Meiryo UI" panose="020B0604030504040204" pitchFamily="50" charset="-128"/>
                        </a:rPr>
                        <a:t>原動機付自転車</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zh-TW"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自動車</a:t>
                      </a:r>
                      <a:endParaRPr kumimoji="1" lang="ja-JP" alt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1304537015"/>
                  </a:ext>
                </a:extLst>
              </a:tr>
              <a:tr h="144016">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800" b="0" i="0" u="none" strike="noStrike" dirty="0">
                          <a:solidFill>
                            <a:srgbClr val="FF0000"/>
                          </a:solidFill>
                          <a:effectLst/>
                          <a:latin typeface="Meiryo UI" panose="020B0604030504040204" pitchFamily="50" charset="-128"/>
                          <a:ea typeface="Meiryo UI" panose="020B0604030504040204" pitchFamily="50" charset="-128"/>
                        </a:rPr>
                        <a:t>第一種原動機付自転車</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（第二種原動機付自転車）</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2">
                  <a:txBody>
                    <a:bodyPr/>
                    <a:lstStyle/>
                    <a:p>
                      <a:endParaRPr kumimoji="1" lang="ja-JP" altLang="en-US" sz="800" dirty="0"/>
                    </a:p>
                  </a:txBody>
                  <a:tcPr marL="6350" marR="6350" marT="635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1197472310"/>
                  </a:ext>
                </a:extLst>
              </a:tr>
            </a:tbl>
          </a:graphicData>
        </a:graphic>
      </p:graphicFrame>
      <p:sp>
        <p:nvSpPr>
          <p:cNvPr id="20" name="コンテンツ プレースホルダー 2">
            <a:extLst>
              <a:ext uri="{FF2B5EF4-FFF2-40B4-BE49-F238E27FC236}">
                <a16:creationId xmlns:a16="http://schemas.microsoft.com/office/drawing/2014/main" id="{B39BBDBD-F657-9EEA-F912-04056B988315}"/>
              </a:ext>
            </a:extLst>
          </p:cNvPr>
          <p:cNvSpPr txBox="1">
            <a:spLocks/>
          </p:cNvSpPr>
          <p:nvPr/>
        </p:nvSpPr>
        <p:spPr>
          <a:xfrm>
            <a:off x="257799" y="5569307"/>
            <a:ext cx="3872880" cy="26248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参考</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現行の法令における二輪車の区分</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1" name="コンテンツ プレースホルダー 2">
            <a:extLst>
              <a:ext uri="{FF2B5EF4-FFF2-40B4-BE49-F238E27FC236}">
                <a16:creationId xmlns:a16="http://schemas.microsoft.com/office/drawing/2014/main" id="{991ABC32-8104-EB2D-657A-DF3C6F57B224}"/>
              </a:ext>
            </a:extLst>
          </p:cNvPr>
          <p:cNvSpPr txBox="1">
            <a:spLocks/>
          </p:cNvSpPr>
          <p:nvPr/>
        </p:nvSpPr>
        <p:spPr>
          <a:xfrm>
            <a:off x="352485" y="6631882"/>
            <a:ext cx="4941491" cy="217126"/>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道路交通法上の原動機付自転車には、一般原動機付自転車の他に特定小型原動機付自転車がある</a:t>
            </a:r>
            <a:endParaRPr kumimoji="1" lang="en-US" altLang="ja-JP" sz="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2" name="コンテンツ プレースホルダー 2">
            <a:extLst>
              <a:ext uri="{FF2B5EF4-FFF2-40B4-BE49-F238E27FC236}">
                <a16:creationId xmlns:a16="http://schemas.microsoft.com/office/drawing/2014/main" id="{7D05291B-6A70-5F7D-E27E-7EA68D65CDC4}"/>
              </a:ext>
            </a:extLst>
          </p:cNvPr>
          <p:cNvSpPr txBox="1">
            <a:spLocks/>
          </p:cNvSpPr>
          <p:nvPr/>
        </p:nvSpPr>
        <p:spPr>
          <a:xfrm>
            <a:off x="6112978" y="4891885"/>
            <a:ext cx="3872880" cy="26248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道路交通法規則公布と同時に通知発出</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（令和６年１１月１３日国都街第</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89</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号）</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96884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121352" cy="476250"/>
          </a:xfrm>
        </p:spPr>
        <p:txBody>
          <a:bodyPr/>
          <a:lstStyle/>
          <a:p>
            <a:r>
              <a:rPr kumimoji="1" lang="en-US" altLang="ja-JP" sz="1800" dirty="0"/>
              <a:t>【</a:t>
            </a:r>
            <a:r>
              <a:rPr kumimoji="1" lang="ja-JP" altLang="en-US" sz="1800" dirty="0"/>
              <a:t>参考</a:t>
            </a:r>
            <a:r>
              <a:rPr kumimoji="1" lang="en-US" altLang="ja-JP" sz="1800" dirty="0"/>
              <a:t>】</a:t>
            </a:r>
            <a:r>
              <a:rPr kumimoji="1" lang="ja-JP" altLang="en-US" sz="1800" dirty="0"/>
              <a:t>自転車等駐車場における</a:t>
            </a:r>
            <a:r>
              <a:rPr lang="ja-JP" altLang="en-US" sz="1800" dirty="0"/>
              <a:t>原動機付自転車駐車場・自動二輪車駐車場規模</a:t>
            </a:r>
            <a:endParaRPr kumimoji="1" lang="ja-JP" altLang="en-US" sz="1800" dirty="0"/>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13BD9-928F-40D2-93F8-D19A2AE0F872}"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 name="コンテンツ プレースホルダー 2">
            <a:extLst>
              <a:ext uri="{FF2B5EF4-FFF2-40B4-BE49-F238E27FC236}">
                <a16:creationId xmlns:a16="http://schemas.microsoft.com/office/drawing/2014/main" id="{691AC981-6E91-B2D4-F77C-BB97BC17C0E4}"/>
              </a:ext>
            </a:extLst>
          </p:cNvPr>
          <p:cNvSpPr txBox="1">
            <a:spLocks/>
          </p:cNvSpPr>
          <p:nvPr/>
        </p:nvSpPr>
        <p:spPr>
          <a:xfrm>
            <a:off x="7981590" y="6353453"/>
            <a:ext cx="1728752" cy="243920"/>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出典：国土交通省調査</a:t>
            </a:r>
            <a:endPar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6">
            <a:extLst>
              <a:ext uri="{FF2B5EF4-FFF2-40B4-BE49-F238E27FC236}">
                <a16:creationId xmlns:a16="http://schemas.microsoft.com/office/drawing/2014/main" id="{6394F5D3-DEF1-C6FD-5A81-B3C3DB782AD5}"/>
              </a:ext>
            </a:extLst>
          </p:cNvPr>
          <p:cNvSpPr txBox="1"/>
          <p:nvPr/>
        </p:nvSpPr>
        <p:spPr>
          <a:xfrm>
            <a:off x="128464" y="589286"/>
            <a:ext cx="9602094" cy="769441"/>
          </a:xfrm>
          <a:prstGeom prst="rect">
            <a:avLst/>
          </a:prstGeom>
          <a:solidFill>
            <a:schemeClr val="bg1"/>
          </a:solidFill>
          <a:ln>
            <a:solidFill>
              <a:schemeClr val="tx1"/>
            </a:solidFill>
          </a:ln>
        </p:spPr>
        <p:txBody>
          <a:bodyPr wrap="square" rtlCol="0" anchor="t">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zh-TW"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50cc</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以下の二輪車（原動機付自転車）まで受け入れている自転車等駐車場は二輪車駐車場全体の５割弱。</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過去５年での二輪車駐車場は全体として増加しており、</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50cc</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以下の二輪車駐車場も、増加傾向となっている。</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自転車駐車場との併用による台数を含む</a:t>
            </a:r>
          </a:p>
        </p:txBody>
      </p:sp>
      <p:sp>
        <p:nvSpPr>
          <p:cNvPr id="4" name="テキスト ボックス 11">
            <a:extLst>
              <a:ext uri="{FF2B5EF4-FFF2-40B4-BE49-F238E27FC236}">
                <a16:creationId xmlns:a16="http://schemas.microsoft.com/office/drawing/2014/main" id="{FE28FC32-16D1-1FCD-98CC-71CDB3E4F73E}"/>
              </a:ext>
            </a:extLst>
          </p:cNvPr>
          <p:cNvSpPr txBox="1">
            <a:spLocks noChangeArrowheads="1"/>
          </p:cNvSpPr>
          <p:nvPr/>
        </p:nvSpPr>
        <p:spPr>
          <a:xfrm>
            <a:off x="5113723" y="5589240"/>
            <a:ext cx="5490445" cy="553998"/>
          </a:xfrm>
          <a:prstGeom prst="rect">
            <a:avLst/>
          </a:prstGeom>
          <a:noFill/>
          <a:ln>
            <a:noFill/>
          </a:ln>
        </p:spPr>
        <p:txBody>
          <a:bodyPr wrap="square">
            <a:spAutoFit/>
          </a:bodyPr>
          <a:lstStyle>
            <a:lvl1pPr marL="342900" indent="-342900">
              <a:tabLst>
                <a:tab pos="723900" algn="l"/>
              </a:tabLst>
              <a:defRPr kumimoj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Lst>
              <a:defRPr kumimoj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専用及び併用込み台数</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注１　専用は、自動二輪車のみが駐車可能なスペース。</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注２　併用は、自動二輪車及び自転車が駐車可能なスペース。</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グラフ 7">
            <a:extLst>
              <a:ext uri="{FF2B5EF4-FFF2-40B4-BE49-F238E27FC236}">
                <a16:creationId xmlns:a16="http://schemas.microsoft.com/office/drawing/2014/main" id="{4AAF188B-9ABF-A0A6-75BD-B2C8AC22CF79}"/>
              </a:ext>
            </a:extLst>
          </p:cNvPr>
          <p:cNvGraphicFramePr>
            <a:graphicFrameLocks/>
          </p:cNvGraphicFramePr>
          <p:nvPr/>
        </p:nvGraphicFramePr>
        <p:xfrm>
          <a:off x="128464" y="1844824"/>
          <a:ext cx="4824535" cy="4112372"/>
        </p:xfrm>
        <a:graphic>
          <a:graphicData uri="http://schemas.openxmlformats.org/drawingml/2006/chart">
            <c:chart xmlns:c="http://schemas.openxmlformats.org/drawingml/2006/chart" xmlns:r="http://schemas.openxmlformats.org/officeDocument/2006/relationships" r:id="rId2"/>
          </a:graphicData>
        </a:graphic>
      </p:graphicFrame>
      <p:sp>
        <p:nvSpPr>
          <p:cNvPr id="10" name="コンテンツ プレースホルダー 2">
            <a:extLst>
              <a:ext uri="{FF2B5EF4-FFF2-40B4-BE49-F238E27FC236}">
                <a16:creationId xmlns:a16="http://schemas.microsoft.com/office/drawing/2014/main" id="{E9713C5B-8253-44EA-59E4-756575F3ABEA}"/>
              </a:ext>
            </a:extLst>
          </p:cNvPr>
          <p:cNvSpPr txBox="1">
            <a:spLocks/>
          </p:cNvSpPr>
          <p:nvPr/>
        </p:nvSpPr>
        <p:spPr>
          <a:xfrm>
            <a:off x="632520" y="1504136"/>
            <a:ext cx="4190964" cy="321398"/>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二輪車駐車場　車両別割合（令和４年末）</a:t>
            </a:r>
            <a:endParaRPr kumimoji="1"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 name="コンテンツ プレースホルダー 2">
            <a:extLst>
              <a:ext uri="{FF2B5EF4-FFF2-40B4-BE49-F238E27FC236}">
                <a16:creationId xmlns:a16="http://schemas.microsoft.com/office/drawing/2014/main" id="{9B3174C3-1CD1-5929-129B-6791908281B5}"/>
              </a:ext>
            </a:extLst>
          </p:cNvPr>
          <p:cNvSpPr txBox="1">
            <a:spLocks/>
          </p:cNvSpPr>
          <p:nvPr/>
        </p:nvSpPr>
        <p:spPr>
          <a:xfrm>
            <a:off x="5097016" y="2171498"/>
            <a:ext cx="4740654" cy="321398"/>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二輪車駐車場　車両別台数の推移（令和４年末）</a:t>
            </a:r>
            <a:endParaRPr kumimoji="1"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5" name="グラフ 4">
            <a:extLst>
              <a:ext uri="{FF2B5EF4-FFF2-40B4-BE49-F238E27FC236}">
                <a16:creationId xmlns:a16="http://schemas.microsoft.com/office/drawing/2014/main" id="{3ACF43E9-15AC-A611-959F-630786A011A8}"/>
              </a:ext>
            </a:extLst>
          </p:cNvPr>
          <p:cNvGraphicFramePr>
            <a:graphicFrameLocks/>
          </p:cNvGraphicFramePr>
          <p:nvPr/>
        </p:nvGraphicFramePr>
        <p:xfrm>
          <a:off x="4953000" y="2500192"/>
          <a:ext cx="4807008" cy="3083741"/>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11">
            <a:extLst>
              <a:ext uri="{FF2B5EF4-FFF2-40B4-BE49-F238E27FC236}">
                <a16:creationId xmlns:a16="http://schemas.microsoft.com/office/drawing/2014/main" id="{0BFB56D8-01E5-EDB3-A685-25D9C5E7EBE2}"/>
              </a:ext>
            </a:extLst>
          </p:cNvPr>
          <p:cNvSpPr txBox="1">
            <a:spLocks noChangeArrowheads="1"/>
          </p:cNvSpPr>
          <p:nvPr/>
        </p:nvSpPr>
        <p:spPr>
          <a:xfrm>
            <a:off x="195658" y="5789295"/>
            <a:ext cx="4397302" cy="553998"/>
          </a:xfrm>
          <a:prstGeom prst="rect">
            <a:avLst/>
          </a:prstGeom>
          <a:noFill/>
          <a:ln>
            <a:noFill/>
          </a:ln>
        </p:spPr>
        <p:txBody>
          <a:bodyPr wrap="square">
            <a:spAutoFit/>
          </a:bodyPr>
          <a:lstStyle>
            <a:lvl1pPr marL="342900" indent="-342900">
              <a:tabLst>
                <a:tab pos="723900" algn="l"/>
              </a:tabLst>
              <a:defRPr kumimoj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Lst>
              <a:defRPr kumimoj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専用及び併用込み台数</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注１　専用は、自動二輪車のみが駐車可能なスペース。</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注２　併用は、自動二輪車及び自転車が駐車可能なスペース。</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11">
            <a:extLst>
              <a:ext uri="{FF2B5EF4-FFF2-40B4-BE49-F238E27FC236}">
                <a16:creationId xmlns:a16="http://schemas.microsoft.com/office/drawing/2014/main" id="{395CE05A-E6D4-E60C-0B5D-528855D67A29}"/>
              </a:ext>
            </a:extLst>
          </p:cNvPr>
          <p:cNvSpPr txBox="1">
            <a:spLocks noChangeArrowheads="1"/>
          </p:cNvSpPr>
          <p:nvPr/>
        </p:nvSpPr>
        <p:spPr>
          <a:xfrm>
            <a:off x="3197298" y="5437609"/>
            <a:ext cx="1395662" cy="246221"/>
          </a:xfrm>
          <a:prstGeom prst="rect">
            <a:avLst/>
          </a:prstGeom>
          <a:noFill/>
          <a:ln>
            <a:noFill/>
          </a:ln>
        </p:spPr>
        <p:txBody>
          <a:bodyPr wrap="square">
            <a:spAutoFit/>
          </a:bodyPr>
          <a:lstStyle>
            <a:lvl1pPr marL="342900" indent="-342900">
              <a:tabLst>
                <a:tab pos="723900" algn="l"/>
              </a:tabLst>
              <a:defRPr kumimoj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Lst>
              <a:defRPr kumimoj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Lst>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Lst>
              <a:defRPr kumimoji="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総台数：</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434,271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台</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70931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a:t>
            </a:r>
            <a:r>
              <a:rPr kumimoji="1" lang="ja-JP" altLang="en-US" sz="2400" dirty="0"/>
              <a:t>参考</a:t>
            </a:r>
            <a:r>
              <a:rPr kumimoji="1" lang="en-US" altLang="ja-JP" sz="2400" dirty="0"/>
              <a:t>】</a:t>
            </a:r>
            <a:r>
              <a:rPr kumimoji="1" lang="ja-JP" altLang="en-US" sz="2400" dirty="0"/>
              <a:t>　二輪車（</a:t>
            </a:r>
            <a:r>
              <a:rPr lang="ja-JP" altLang="en-US" sz="2400" dirty="0"/>
              <a:t>原動機付自転車・自動二輪車）保有台数</a:t>
            </a:r>
            <a:endParaRPr kumimoji="1" lang="ja-JP" altLang="en-US" sz="2400" dirty="0"/>
          </a:p>
        </p:txBody>
      </p:sp>
      <p:pic>
        <p:nvPicPr>
          <p:cNvPr id="12" name="図 11" descr="グラフ&#10;&#10;自動的に生成された説明">
            <a:extLst>
              <a:ext uri="{FF2B5EF4-FFF2-40B4-BE49-F238E27FC236}">
                <a16:creationId xmlns:a16="http://schemas.microsoft.com/office/drawing/2014/main" id="{C8C6CEA0-BCE1-AE85-25B5-0AD7DB029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32" y="1139600"/>
            <a:ext cx="9020826" cy="5496853"/>
          </a:xfrm>
          <a:prstGeom prst="rect">
            <a:avLst/>
          </a:prstGeom>
        </p:spPr>
      </p:pic>
      <p:sp>
        <p:nvSpPr>
          <p:cNvPr id="13" name="コンテンツ プレースホルダー 2">
            <a:extLst>
              <a:ext uri="{FF2B5EF4-FFF2-40B4-BE49-F238E27FC236}">
                <a16:creationId xmlns:a16="http://schemas.microsoft.com/office/drawing/2014/main" id="{691AC981-6E91-B2D4-F77C-BB97BC17C0E4}"/>
              </a:ext>
            </a:extLst>
          </p:cNvPr>
          <p:cNvSpPr txBox="1">
            <a:spLocks/>
          </p:cNvSpPr>
          <p:nvPr/>
        </p:nvSpPr>
        <p:spPr>
          <a:xfrm>
            <a:off x="128464" y="6582296"/>
            <a:ext cx="3872880" cy="26248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出典：日本自動車工業会</a:t>
            </a:r>
            <a:r>
              <a:rPr kumimoji="1"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p>
        </p:txBody>
      </p:sp>
      <p:sp>
        <p:nvSpPr>
          <p:cNvPr id="9" name="テキスト ボックス 6">
            <a:extLst>
              <a:ext uri="{FF2B5EF4-FFF2-40B4-BE49-F238E27FC236}">
                <a16:creationId xmlns:a16="http://schemas.microsoft.com/office/drawing/2014/main" id="{6394F5D3-DEF1-C6FD-5A81-B3C3DB782AD5}"/>
              </a:ext>
            </a:extLst>
          </p:cNvPr>
          <p:cNvSpPr txBox="1"/>
          <p:nvPr/>
        </p:nvSpPr>
        <p:spPr>
          <a:xfrm>
            <a:off x="128464" y="589286"/>
            <a:ext cx="9602094" cy="584775"/>
          </a:xfrm>
          <a:prstGeom prst="rect">
            <a:avLst/>
          </a:prstGeom>
          <a:solidFill>
            <a:schemeClr val="bg1"/>
          </a:solidFill>
          <a:ln>
            <a:solidFill>
              <a:schemeClr val="tx1"/>
            </a:solidFill>
          </a:ln>
        </p:spPr>
        <p:txBody>
          <a:bodyPr wrap="square" rtlCol="0" anchor="t">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zh-TW"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50cc</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以下の二輪車（原動機付自転車）の保有台数は約</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450</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万台と全体の４割超を占めている。</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二輪車の保有台数をみると、自動二輪車（</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51cc</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以上）については増加傾向となっている。</a:t>
            </a:r>
            <a:endParaRPr kumimoji="1" lang="ja-JP" altLang="en-US" sz="16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13BD9-928F-40D2-93F8-D19A2AE0F872}"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80672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59D173E8-CFEB-9947-7533-07E881D4F4F3}"/>
              </a:ext>
            </a:extLst>
          </p:cNvPr>
          <p:cNvSpPr txBox="1"/>
          <p:nvPr/>
        </p:nvSpPr>
        <p:spPr>
          <a:xfrm>
            <a:off x="170584" y="897945"/>
            <a:ext cx="6174409" cy="1985159"/>
          </a:xfrm>
          <a:prstGeom prst="rect">
            <a:avLst/>
          </a:prstGeom>
          <a:solidFill>
            <a:schemeClr val="lt1"/>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港区自転車等の放置防止及び自転車等駐車場の整備に関する条例（抄</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定義</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79388" marR="0" lvl="0"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第二条　この条例において、</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hlinkClick r:id="rId2">
                  <a:extLst>
                    <a:ext uri="{A12FA001-AC4F-418D-AE19-62706E023703}">
                      <ahyp:hlinkClr xmlns:ahyp="http://schemas.microsoft.com/office/drawing/2018/hyperlinkcolor" val="tx"/>
                    </a:ext>
                  </a:extLst>
                </a:hlinkClick>
              </a:rPr>
              <a:t>次の各号</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に掲げる用語の意義は、それぞれ</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hlinkClick r:id="rId2">
                  <a:extLst>
                    <a:ext uri="{A12FA001-AC4F-418D-AE19-62706E023703}">
                      <ahyp:hlinkClr xmlns:ahyp="http://schemas.microsoft.com/office/drawing/2018/hyperlinkcolor" val="tx"/>
                    </a:ext>
                  </a:extLst>
                </a:hlinkClick>
              </a:rPr>
              <a:t>当該各号</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に定めるところによる。</a:t>
            </a:r>
          </a:p>
          <a:p>
            <a:pPr marL="358775" marR="0" lvl="1"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　自転車　</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道路交通法</a:t>
            </a:r>
            <a:r>
              <a:rPr kumimoji="1" lang="en-US" altLang="ja-JP"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昭和三十五年法律第百五号</a:t>
            </a:r>
            <a:r>
              <a:rPr kumimoji="1" lang="en-US" altLang="ja-JP"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第二条第一項第十一号の二に規定する自転車</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をいう。</a:t>
            </a:r>
          </a:p>
          <a:p>
            <a:pPr marL="358775" marR="0" lvl="1"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　自転車等　</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自転車又は原動機付自転車</a:t>
            </a:r>
            <a:r>
              <a:rPr kumimoji="1" lang="en-US" altLang="ja-JP"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道路交通法第二条第一項第十号に規定する原動機付自転車をいう。</a:t>
            </a:r>
            <a:r>
              <a:rPr kumimoji="1" lang="en-US" altLang="ja-JP" sz="10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をいう。</a:t>
            </a:r>
          </a:p>
          <a:p>
            <a:pPr marL="358775" marR="0" lvl="1"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三　自転車等駐車場　一定の区画を限って設置される自転車等の駐車のための施設をいう。</a:t>
            </a:r>
          </a:p>
          <a:p>
            <a:pPr marL="358775" marR="0" lvl="1"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四・五　（略）</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9388" marR="0" lvl="0" indent="-179388" algn="l" defTabSz="914400" rtl="0" eaLnBrk="0" fontAlgn="base" latinLnBrk="0" hangingPunct="0">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9388" marR="0" lvl="0" indent="-179388"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区立駐車場の設置</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79388" marR="0" lvl="0" indent="-179388"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第十五条　区は、この条例の目的を達成するため、港区立自転車等駐車場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以下「区立駐車場」という。</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を設置する。</a:t>
            </a:r>
          </a:p>
          <a:p>
            <a:pPr marL="179388" marR="0" lvl="0" indent="-179388"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区立駐車場の名称及び位置並びに駐車可能な車両は、次のとおりとする。</a:t>
            </a:r>
          </a:p>
        </p:txBody>
      </p:sp>
      <p:sp>
        <p:nvSpPr>
          <p:cNvPr id="2" name="タイトル 1">
            <a:extLst>
              <a:ext uri="{FF2B5EF4-FFF2-40B4-BE49-F238E27FC236}">
                <a16:creationId xmlns:a16="http://schemas.microsoft.com/office/drawing/2014/main" id="{AF73CC30-2704-B83E-B4FC-D3CFF5D785F0}"/>
              </a:ext>
            </a:extLst>
          </p:cNvPr>
          <p:cNvSpPr>
            <a:spLocks noGrp="1"/>
          </p:cNvSpPr>
          <p:nvPr>
            <p:ph type="title"/>
          </p:nvPr>
        </p:nvSpPr>
        <p:spPr/>
        <p:txBody>
          <a:bodyPr/>
          <a:lstStyle/>
          <a:p>
            <a:r>
              <a:rPr kumimoji="1" lang="en-US" altLang="ja-JP" sz="1600" dirty="0"/>
              <a:t>【</a:t>
            </a:r>
            <a:r>
              <a:rPr kumimoji="1" lang="ja-JP" altLang="en-US" sz="1600" dirty="0"/>
              <a:t>参考</a:t>
            </a:r>
            <a:r>
              <a:rPr kumimoji="1" lang="en-US" altLang="ja-JP" sz="1600" dirty="0"/>
              <a:t>】</a:t>
            </a:r>
            <a:r>
              <a:rPr kumimoji="1" lang="ja-JP" altLang="en-US" sz="1600" dirty="0"/>
              <a:t>地方公共団体の条例等の例・車両の規格について</a:t>
            </a:r>
          </a:p>
        </p:txBody>
      </p:sp>
      <p:sp>
        <p:nvSpPr>
          <p:cNvPr id="4" name="スライド番号プレースホルダー 3">
            <a:extLst>
              <a:ext uri="{FF2B5EF4-FFF2-40B4-BE49-F238E27FC236}">
                <a16:creationId xmlns:a16="http://schemas.microsoft.com/office/drawing/2014/main" id="{022EC5EF-F81C-0540-AAB5-B6511189B58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1F45937D-438A-377D-1268-4BFED1FA817C}"/>
              </a:ext>
            </a:extLst>
          </p:cNvPr>
          <p:cNvPicPr>
            <a:picLocks noChangeAspect="1"/>
          </p:cNvPicPr>
          <p:nvPr/>
        </p:nvPicPr>
        <p:blipFill rotWithShape="1">
          <a:blip r:embed="rId3"/>
          <a:srcRect t="25806" b="33040"/>
          <a:stretch/>
        </p:blipFill>
        <p:spPr>
          <a:xfrm>
            <a:off x="6316067" y="928356"/>
            <a:ext cx="3557799" cy="1952251"/>
          </a:xfrm>
          <a:prstGeom prst="rect">
            <a:avLst/>
          </a:prstGeom>
        </p:spPr>
      </p:pic>
      <p:pic>
        <p:nvPicPr>
          <p:cNvPr id="7" name="図 6">
            <a:extLst>
              <a:ext uri="{FF2B5EF4-FFF2-40B4-BE49-F238E27FC236}">
                <a16:creationId xmlns:a16="http://schemas.microsoft.com/office/drawing/2014/main" id="{474E4BDD-7DCD-D81E-B0B4-760434DB6DC7}"/>
              </a:ext>
            </a:extLst>
          </p:cNvPr>
          <p:cNvPicPr>
            <a:picLocks noChangeAspect="1"/>
          </p:cNvPicPr>
          <p:nvPr/>
        </p:nvPicPr>
        <p:blipFill rotWithShape="1">
          <a:blip r:embed="rId4"/>
          <a:srcRect t="8409" b="53241"/>
          <a:stretch/>
        </p:blipFill>
        <p:spPr>
          <a:xfrm>
            <a:off x="406869" y="2839188"/>
            <a:ext cx="5606718" cy="947379"/>
          </a:xfrm>
          <a:prstGeom prst="rect">
            <a:avLst/>
          </a:prstGeom>
        </p:spPr>
      </p:pic>
      <p:sp>
        <p:nvSpPr>
          <p:cNvPr id="8" name="正方形/長方形 7">
            <a:extLst>
              <a:ext uri="{FF2B5EF4-FFF2-40B4-BE49-F238E27FC236}">
                <a16:creationId xmlns:a16="http://schemas.microsoft.com/office/drawing/2014/main" id="{C7AB25A5-88A2-7D51-7421-A209B7CDD741}"/>
              </a:ext>
            </a:extLst>
          </p:cNvPr>
          <p:cNvSpPr/>
          <p:nvPr/>
        </p:nvSpPr>
        <p:spPr>
          <a:xfrm>
            <a:off x="521485" y="3526163"/>
            <a:ext cx="5472608" cy="1440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正方形/長方形 13">
            <a:extLst>
              <a:ext uri="{FF2B5EF4-FFF2-40B4-BE49-F238E27FC236}">
                <a16:creationId xmlns:a16="http://schemas.microsoft.com/office/drawing/2014/main" id="{6F833BFD-BA7E-731E-90D5-9D3FEDA4C2BC}"/>
              </a:ext>
            </a:extLst>
          </p:cNvPr>
          <p:cNvSpPr/>
          <p:nvPr/>
        </p:nvSpPr>
        <p:spPr>
          <a:xfrm>
            <a:off x="6896047" y="1832473"/>
            <a:ext cx="1728192" cy="14401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 name="テキスト ボックス 6">
            <a:extLst>
              <a:ext uri="{FF2B5EF4-FFF2-40B4-BE49-F238E27FC236}">
                <a16:creationId xmlns:a16="http://schemas.microsoft.com/office/drawing/2014/main" id="{51D6EFE7-5994-7F0F-66C9-55B33A7FAEC7}"/>
              </a:ext>
            </a:extLst>
          </p:cNvPr>
          <p:cNvSpPr txBox="1"/>
          <p:nvPr/>
        </p:nvSpPr>
        <p:spPr>
          <a:xfrm>
            <a:off x="113017" y="585906"/>
            <a:ext cx="9679965" cy="292388"/>
          </a:xfrm>
          <a:prstGeom prst="rect">
            <a:avLst/>
          </a:prstGeom>
          <a:solidFill>
            <a:srgbClr val="FFFAEB"/>
          </a:solidFill>
          <a:ln>
            <a:solidFill>
              <a:schemeClr val="tx1"/>
            </a:solidFill>
          </a:ln>
        </p:spPr>
        <p:txBody>
          <a:bodyPr wrap="square" rtlCol="0" anchor="t">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条例では、「原動機付自転車」となっていても、現地での案内看板では、「</a:t>
            </a:r>
            <a:r>
              <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50cc</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以下」となっている場合がある。</a:t>
            </a:r>
            <a:endParaRPr kumimoji="1" lang="ja-JP" altLang="en-US" sz="13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endParaRPr>
          </a:p>
        </p:txBody>
      </p:sp>
      <p:sp>
        <p:nvSpPr>
          <p:cNvPr id="6" name="テキスト ボックス 6">
            <a:extLst>
              <a:ext uri="{FF2B5EF4-FFF2-40B4-BE49-F238E27FC236}">
                <a16:creationId xmlns:a16="http://schemas.microsoft.com/office/drawing/2014/main" id="{E0633E7C-86C2-C9EB-BF88-F220969D62AB}"/>
              </a:ext>
            </a:extLst>
          </p:cNvPr>
          <p:cNvSpPr txBox="1"/>
          <p:nvPr/>
        </p:nvSpPr>
        <p:spPr>
          <a:xfrm>
            <a:off x="108714" y="3868527"/>
            <a:ext cx="9502967" cy="292388"/>
          </a:xfrm>
          <a:prstGeom prst="rect">
            <a:avLst/>
          </a:prstGeom>
          <a:solidFill>
            <a:srgbClr val="FFFAEB"/>
          </a:solidFill>
          <a:ln>
            <a:solidFill>
              <a:schemeClr val="tx1"/>
            </a:solidFill>
          </a:ln>
        </p:spPr>
        <p:txBody>
          <a:bodyPr wrap="square" rtlCol="0" anchor="t">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新基準原付の車両の規格は現行の原付より大きく、小型自動二輪車に近い可能性がある。</a:t>
            </a:r>
            <a:endParaRPr kumimoji="1" lang="ja-JP" altLang="en-US" sz="13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813EC861-40EA-8D77-E38D-7900483B63C4}"/>
              </a:ext>
            </a:extLst>
          </p:cNvPr>
          <p:cNvSpPr txBox="1"/>
          <p:nvPr/>
        </p:nvSpPr>
        <p:spPr>
          <a:xfrm>
            <a:off x="5939767" y="4424101"/>
            <a:ext cx="3783443" cy="246221"/>
          </a:xfrm>
          <a:prstGeom prst="rect">
            <a:avLst/>
          </a:prstGeom>
          <a:solidFill>
            <a:schemeClr val="lt1"/>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8415C458-438B-AF40-D7D7-20344F2325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25440" y="4783762"/>
            <a:ext cx="3602844" cy="1029384"/>
          </a:xfrm>
          <a:prstGeom prst="rect">
            <a:avLst/>
          </a:prstGeom>
        </p:spPr>
      </p:pic>
      <p:pic>
        <p:nvPicPr>
          <p:cNvPr id="16" name="図 15" descr="テーブル&#10;&#10;自動的に生成された説明">
            <a:extLst>
              <a:ext uri="{FF2B5EF4-FFF2-40B4-BE49-F238E27FC236}">
                <a16:creationId xmlns:a16="http://schemas.microsoft.com/office/drawing/2014/main" id="{92B38A60-E216-A5A8-2D8B-808454E76F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69" y="4403681"/>
            <a:ext cx="5447681" cy="2285548"/>
          </a:xfrm>
          <a:prstGeom prst="rect">
            <a:avLst/>
          </a:prstGeom>
        </p:spPr>
      </p:pic>
      <p:sp>
        <p:nvSpPr>
          <p:cNvPr id="17" name="テキスト ボックス 16">
            <a:extLst>
              <a:ext uri="{FF2B5EF4-FFF2-40B4-BE49-F238E27FC236}">
                <a16:creationId xmlns:a16="http://schemas.microsoft.com/office/drawing/2014/main" id="{F6A07EFF-CF43-AE64-C53C-DAC906EB1562}"/>
              </a:ext>
            </a:extLst>
          </p:cNvPr>
          <p:cNvSpPr txBox="1"/>
          <p:nvPr/>
        </p:nvSpPr>
        <p:spPr>
          <a:xfrm>
            <a:off x="165574" y="4172161"/>
            <a:ext cx="5828519" cy="276999"/>
          </a:xfrm>
          <a:prstGeom prst="rect">
            <a:avLst/>
          </a:prstGeom>
          <a:solidFill>
            <a:schemeClr val="lt1"/>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二輪車車両区分見直しに関する検討の際の走行評価において使用された車両</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8" name="コンテンツ プレースホルダー 2">
            <a:extLst>
              <a:ext uri="{FF2B5EF4-FFF2-40B4-BE49-F238E27FC236}">
                <a16:creationId xmlns:a16="http://schemas.microsoft.com/office/drawing/2014/main" id="{9AA01DB6-BE04-4DC6-ACF0-F24FE6B1B876}"/>
              </a:ext>
            </a:extLst>
          </p:cNvPr>
          <p:cNvSpPr txBox="1">
            <a:spLocks/>
          </p:cNvSpPr>
          <p:nvPr/>
        </p:nvSpPr>
        <p:spPr>
          <a:xfrm>
            <a:off x="106638" y="6638397"/>
            <a:ext cx="5350418" cy="26248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二輪車車両区分見直しに関する有識者検討会報告書（令和５年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endPar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 name="コンテンツ プレースホルダー 2">
            <a:extLst>
              <a:ext uri="{FF2B5EF4-FFF2-40B4-BE49-F238E27FC236}">
                <a16:creationId xmlns:a16="http://schemas.microsoft.com/office/drawing/2014/main" id="{DE177E19-2A32-A2AA-0E58-3A968740E2E5}"/>
              </a:ext>
            </a:extLst>
          </p:cNvPr>
          <p:cNvSpPr txBox="1">
            <a:spLocks/>
          </p:cNvSpPr>
          <p:nvPr/>
        </p:nvSpPr>
        <p:spPr>
          <a:xfrm>
            <a:off x="6125440" y="5811652"/>
            <a:ext cx="3451826" cy="44771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出典：路上自転車・自動二輪車等駐車場設置指針</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18 </a:t>
            </a: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年道路局地方道・環境課長）</a:t>
            </a:r>
          </a:p>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a:extLst>
              <a:ext uri="{FF2B5EF4-FFF2-40B4-BE49-F238E27FC236}">
                <a16:creationId xmlns:a16="http://schemas.microsoft.com/office/drawing/2014/main" id="{4A339A75-6494-C1CD-86BE-4695AF4B772A}"/>
              </a:ext>
            </a:extLst>
          </p:cNvPr>
          <p:cNvSpPr/>
          <p:nvPr/>
        </p:nvSpPr>
        <p:spPr>
          <a:xfrm>
            <a:off x="2495782" y="5568043"/>
            <a:ext cx="2097178" cy="6115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テキスト ボックス 21">
            <a:extLst>
              <a:ext uri="{FF2B5EF4-FFF2-40B4-BE49-F238E27FC236}">
                <a16:creationId xmlns:a16="http://schemas.microsoft.com/office/drawing/2014/main" id="{FD3CA7D7-1CB4-520B-8F5B-97203308442D}"/>
              </a:ext>
            </a:extLst>
          </p:cNvPr>
          <p:cNvSpPr txBox="1"/>
          <p:nvPr/>
        </p:nvSpPr>
        <p:spPr>
          <a:xfrm>
            <a:off x="5975405" y="4193268"/>
            <a:ext cx="3783162" cy="461665"/>
          </a:xfrm>
          <a:prstGeom prst="rect">
            <a:avLst/>
          </a:prstGeom>
          <a:solidFill>
            <a:schemeClr val="lt1"/>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179388" marR="0" lvl="0" indent="-179388" algn="l"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参考</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道路上の自転車及び自動二輪車等（原動機付自転車を含む）の駐車場の整備に関する技術的指針</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37230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タイトル 3"/>
          <p:cNvSpPr>
            <a:spLocks noGrp="1"/>
          </p:cNvSpPr>
          <p:nvPr>
            <p:ph type="ctrTitle"/>
          </p:nvPr>
        </p:nvSpPr>
        <p:spPr>
          <a:xfrm>
            <a:off x="1754188" y="2133600"/>
            <a:ext cx="8151812" cy="1470025"/>
          </a:xfrm>
        </p:spPr>
        <p:txBody>
          <a:bodyPr/>
          <a:lstStyle/>
          <a:p>
            <a:r>
              <a:rPr lang="ja-JP" altLang="en-US" dirty="0"/>
              <a:t>４．自転車駐車施策について</a:t>
            </a:r>
          </a:p>
        </p:txBody>
      </p:sp>
    </p:spTree>
    <p:extLst>
      <p:ext uri="{BB962C8B-B14F-4D97-AF65-F5344CB8AC3E}">
        <p14:creationId xmlns:p14="http://schemas.microsoft.com/office/powerpoint/2010/main" val="410986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9FC3C7-3FD2-DD6C-96DC-8BCA25830E35}"/>
              </a:ext>
            </a:extLst>
          </p:cNvPr>
          <p:cNvPicPr>
            <a:picLocks noChangeAspect="1"/>
          </p:cNvPicPr>
          <p:nvPr/>
        </p:nvPicPr>
        <p:blipFill>
          <a:blip r:embed="rId3"/>
          <a:stretch>
            <a:fillRect/>
          </a:stretch>
        </p:blipFill>
        <p:spPr>
          <a:xfrm>
            <a:off x="5044416" y="1153884"/>
            <a:ext cx="4573316" cy="2920004"/>
          </a:xfrm>
          <a:prstGeom prst="rect">
            <a:avLst/>
          </a:prstGeom>
        </p:spPr>
      </p:pic>
      <p:pic>
        <p:nvPicPr>
          <p:cNvPr id="15363" name="図 23" descr="http://www.jitensha.jp/jkalist/p-info/images/h25_01ootori-w1.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252538" y="1435100"/>
            <a:ext cx="2944812"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テキスト ボックス 1"/>
          <p:cNvSpPr txBox="1">
            <a:spLocks noChangeArrowheads="1"/>
          </p:cNvSpPr>
          <p:nvPr/>
        </p:nvSpPr>
        <p:spPr bwMode="auto">
          <a:xfrm>
            <a:off x="836613" y="1116013"/>
            <a:ext cx="212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自転車等駐車場の整備</a:t>
            </a:r>
          </a:p>
        </p:txBody>
      </p:sp>
      <p:sp>
        <p:nvSpPr>
          <p:cNvPr id="15365" name="テキスト ボックス 25"/>
          <p:cNvSpPr txBox="1">
            <a:spLocks noChangeArrowheads="1"/>
          </p:cNvSpPr>
          <p:nvPr/>
        </p:nvSpPr>
        <p:spPr bwMode="auto">
          <a:xfrm>
            <a:off x="5394325" y="1119188"/>
            <a:ext cx="394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u="sng">
                <a:latin typeface="Meiryo UI" panose="020B0604030504040204" pitchFamily="50" charset="-128"/>
                <a:ea typeface="Meiryo UI" panose="020B0604030504040204" pitchFamily="50" charset="-128"/>
              </a:rPr>
              <a:t>○附置義務条例等による自転車等駐車場の設置</a:t>
            </a:r>
          </a:p>
        </p:txBody>
      </p:sp>
      <p:sp>
        <p:nvSpPr>
          <p:cNvPr id="15366" name="テキスト ボックス 29"/>
          <p:cNvSpPr txBox="1">
            <a:spLocks noChangeArrowheads="1"/>
          </p:cNvSpPr>
          <p:nvPr/>
        </p:nvSpPr>
        <p:spPr bwMode="auto">
          <a:xfrm>
            <a:off x="823273" y="4220230"/>
            <a:ext cx="3460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放置禁止区域の設定と放置自転車の撤去</a:t>
            </a:r>
          </a:p>
        </p:txBody>
      </p:sp>
      <p:grpSp>
        <p:nvGrpSpPr>
          <p:cNvPr id="15367" name="Group 2"/>
          <p:cNvGrpSpPr>
            <a:grpSpLocks/>
          </p:cNvGrpSpPr>
          <p:nvPr/>
        </p:nvGrpSpPr>
        <p:grpSpPr bwMode="auto">
          <a:xfrm>
            <a:off x="1167761" y="4804430"/>
            <a:ext cx="3116264" cy="1858963"/>
            <a:chOff x="1974" y="10971"/>
            <a:chExt cx="4011" cy="2227"/>
          </a:xfrm>
        </p:grpSpPr>
        <p:pic>
          <p:nvPicPr>
            <p:cNvPr id="15379" name="Picture 15" descr="瑞江駅前"/>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 y="11544"/>
              <a:ext cx="1616"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4" descr="瑞江駅エリア"/>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 y="10971"/>
              <a:ext cx="2167" cy="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AutoShape 19"/>
            <p:cNvSpPr>
              <a:spLocks noChangeArrowheads="1"/>
            </p:cNvSpPr>
            <p:nvPr/>
          </p:nvSpPr>
          <p:spPr bwMode="auto">
            <a:xfrm>
              <a:off x="3488" y="12124"/>
              <a:ext cx="481" cy="573"/>
            </a:xfrm>
            <a:prstGeom prst="rightArrow">
              <a:avLst>
                <a:gd name="adj1" fmla="val 50000"/>
                <a:gd name="adj2" fmla="val 63875"/>
              </a:avLst>
            </a:prstGeom>
            <a:solidFill>
              <a:srgbClr val="0000FF"/>
            </a:solidFill>
            <a:ln w="9525">
              <a:solidFill>
                <a:srgbClr val="0000FF"/>
              </a:solidFill>
              <a:miter lim="800000"/>
              <a:headEnd/>
              <a:tailEnd/>
            </a:ln>
          </p:spPr>
          <p:txBody>
            <a:bodyPr lIns="55708" tIns="27854" rIns="55708" bIns="27854"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kumimoji="0" lang="ja-JP" altLang="ja-JP" sz="1800"/>
            </a:p>
          </p:txBody>
        </p:sp>
      </p:grpSp>
      <p:sp>
        <p:nvSpPr>
          <p:cNvPr id="15368" name="テキスト ボックス 6"/>
          <p:cNvSpPr txBox="1">
            <a:spLocks noChangeArrowheads="1"/>
          </p:cNvSpPr>
          <p:nvPr/>
        </p:nvSpPr>
        <p:spPr bwMode="auto">
          <a:xfrm>
            <a:off x="5735637" y="1427847"/>
            <a:ext cx="2012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a:latin typeface="Meiryo UI" panose="020B0604030504040204" pitchFamily="50" charset="-128"/>
                <a:ea typeface="Meiryo UI" panose="020B0604030504040204" pitchFamily="50" charset="-128"/>
              </a:rPr>
              <a:t>附置義務条例等を制定した都市数</a:t>
            </a:r>
          </a:p>
        </p:txBody>
      </p:sp>
      <p:sp>
        <p:nvSpPr>
          <p:cNvPr id="15370" name="テキスト ボックス 11"/>
          <p:cNvSpPr txBox="1">
            <a:spLocks noChangeArrowheads="1"/>
          </p:cNvSpPr>
          <p:nvPr/>
        </p:nvSpPr>
        <p:spPr bwMode="auto">
          <a:xfrm>
            <a:off x="3039423" y="6663393"/>
            <a:ext cx="139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出典：江戸川区提供資料</a:t>
            </a:r>
          </a:p>
        </p:txBody>
      </p:sp>
      <p:sp>
        <p:nvSpPr>
          <p:cNvPr id="15371" name="テキスト ボックス 38"/>
          <p:cNvSpPr txBox="1">
            <a:spLocks noChangeArrowheads="1"/>
          </p:cNvSpPr>
          <p:nvPr/>
        </p:nvSpPr>
        <p:spPr bwMode="auto">
          <a:xfrm>
            <a:off x="2051050" y="3581400"/>
            <a:ext cx="21463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出典：（公財）自転車駐車場整備センター</a:t>
            </a:r>
          </a:p>
        </p:txBody>
      </p:sp>
      <p:sp>
        <p:nvSpPr>
          <p:cNvPr id="15372" name="テキスト ボックス 39"/>
          <p:cNvSpPr txBox="1">
            <a:spLocks noChangeArrowheads="1"/>
          </p:cNvSpPr>
          <p:nvPr/>
        </p:nvSpPr>
        <p:spPr bwMode="auto">
          <a:xfrm>
            <a:off x="5044416" y="3986920"/>
            <a:ext cx="5027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出典：駅周辺における放置自転車等の実態調査の集計結果＋令和</a:t>
            </a:r>
            <a:r>
              <a:rPr lang="en-US" altLang="ja-JP" sz="900"/>
              <a:t>5</a:t>
            </a:r>
            <a:r>
              <a:rPr lang="ja-JP" altLang="en-US" sz="900"/>
              <a:t>年都市局調べ</a:t>
            </a:r>
            <a:endParaRPr lang="en-US" altLang="ja-JP" sz="900"/>
          </a:p>
          <a:p>
            <a:pPr>
              <a:spcBef>
                <a:spcPct val="0"/>
              </a:spcBef>
              <a:buFontTx/>
              <a:buNone/>
            </a:pPr>
            <a:r>
              <a:rPr lang="ja-JP" altLang="en-US" sz="900"/>
              <a:t>　　　</a:t>
            </a:r>
            <a:r>
              <a:rPr lang="ja-JP" altLang="en-US" sz="800"/>
              <a:t>（内閣府調査（平成</a:t>
            </a:r>
            <a:r>
              <a:rPr lang="en-US" altLang="ja-JP" sz="800"/>
              <a:t>26</a:t>
            </a:r>
            <a:r>
              <a:rPr lang="ja-JP" altLang="en-US" sz="800"/>
              <a:t>年</a:t>
            </a:r>
            <a:r>
              <a:rPr lang="en-US" altLang="ja-JP" sz="800"/>
              <a:t>3</a:t>
            </a:r>
            <a:r>
              <a:rPr lang="ja-JP" altLang="en-US" sz="800"/>
              <a:t>月）に令和元年度国交省調査を追加）</a:t>
            </a:r>
            <a:endParaRPr lang="ja-JP" altLang="en-US" sz="900"/>
          </a:p>
        </p:txBody>
      </p:sp>
      <p:sp>
        <p:nvSpPr>
          <p:cNvPr id="15373" name="テキスト ボックス 41"/>
          <p:cNvSpPr txBox="1">
            <a:spLocks noChangeArrowheads="1"/>
          </p:cNvSpPr>
          <p:nvPr/>
        </p:nvSpPr>
        <p:spPr bwMode="auto">
          <a:xfrm>
            <a:off x="5335586" y="4303712"/>
            <a:ext cx="394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自転車利用者へのマナー・ルールの向上</a:t>
            </a:r>
          </a:p>
        </p:txBody>
      </p:sp>
      <p:pic>
        <p:nvPicPr>
          <p:cNvPr id="15374" name="Picture 4" descr="20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5637" y="4653617"/>
            <a:ext cx="3146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テキスト ボックス 43"/>
          <p:cNvSpPr txBox="1">
            <a:spLocks noChangeArrowheads="1"/>
          </p:cNvSpPr>
          <p:nvPr/>
        </p:nvSpPr>
        <p:spPr bwMode="auto">
          <a:xfrm>
            <a:off x="7573962" y="6685617"/>
            <a:ext cx="139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出典：江戸川区提供資料</a:t>
            </a:r>
          </a:p>
        </p:txBody>
      </p:sp>
      <p:sp>
        <p:nvSpPr>
          <p:cNvPr id="15376" name="テキスト ボックス 6"/>
          <p:cNvSpPr txBox="1">
            <a:spLocks noChangeArrowheads="1"/>
          </p:cNvSpPr>
          <p:nvPr/>
        </p:nvSpPr>
        <p:spPr bwMode="auto">
          <a:xfrm>
            <a:off x="831210" y="4494868"/>
            <a:ext cx="3957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latin typeface="Meiryo UI" panose="020B0604030504040204" pitchFamily="50" charset="-128"/>
                <a:ea typeface="Meiryo UI" panose="020B0604030504040204" pitchFamily="50" charset="-128"/>
              </a:rPr>
              <a:t>・放置禁止区域の拡大（路線単位からエリア単位での指定）</a:t>
            </a:r>
          </a:p>
        </p:txBody>
      </p:sp>
      <p:sp>
        <p:nvSpPr>
          <p:cNvPr id="15377" name="タイトル 20"/>
          <p:cNvSpPr>
            <a:spLocks noGrp="1"/>
          </p:cNvSpPr>
          <p:nvPr>
            <p:ph type="title"/>
          </p:nvPr>
        </p:nvSpPr>
        <p:spPr/>
        <p:txBody>
          <a:bodyPr/>
          <a:lstStyle/>
          <a:p>
            <a:r>
              <a:rPr lang="ja-JP" altLang="en-US"/>
              <a:t>自転車駐車施策</a:t>
            </a:r>
          </a:p>
        </p:txBody>
      </p:sp>
      <p:sp>
        <p:nvSpPr>
          <p:cNvPr id="24" name="正方形/長方形 23"/>
          <p:cNvSpPr/>
          <p:nvPr/>
        </p:nvSpPr>
        <p:spPr>
          <a:xfrm>
            <a:off x="196850" y="591909"/>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a:solidFill>
                  <a:srgbClr val="000000"/>
                </a:solidFill>
                <a:latin typeface="Meiryo UI" panose="020B0604030504040204" pitchFamily="50" charset="-128"/>
                <a:ea typeface="Meiryo UI" panose="020B0604030504040204" pitchFamily="50" charset="-128"/>
              </a:rPr>
              <a:t>○　これまでも自転車駐車施策として総合的な取組が行われてきたところ。</a:t>
            </a:r>
          </a:p>
        </p:txBody>
      </p:sp>
      <p:cxnSp>
        <p:nvCxnSpPr>
          <p:cNvPr id="15369" name="直線矢印コネクタ 9"/>
          <p:cNvCxnSpPr>
            <a:cxnSpLocks noChangeShapeType="1"/>
          </p:cNvCxnSpPr>
          <p:nvPr/>
        </p:nvCxnSpPr>
        <p:spPr bwMode="auto">
          <a:xfrm flipV="1">
            <a:off x="6742112" y="2761417"/>
            <a:ext cx="1524000" cy="266700"/>
          </a:xfrm>
          <a:prstGeom prst="straightConnector1">
            <a:avLst/>
          </a:prstGeom>
          <a:noFill/>
          <a:ln w="57150">
            <a:solidFill>
              <a:srgbClr val="FF9999"/>
            </a:solidFill>
            <a:prstDash val="sysDash"/>
            <a:round/>
            <a:headEnd/>
            <a:tailEnd type="triangle" w="med" len="med"/>
          </a:ln>
          <a:extLst>
            <a:ext uri="{909E8E84-426E-40DD-AFC4-6F175D3DCCD1}">
              <a14:hiddenFill xmlns:a14="http://schemas.microsoft.com/office/drawing/2010/main">
                <a:noFill/>
              </a14:hiddenFill>
            </a:ext>
          </a:extLst>
        </p:spPr>
      </p:cxnSp>
      <p:cxnSp>
        <p:nvCxnSpPr>
          <p:cNvPr id="4" name="直線矢印コネクタ 3">
            <a:extLst>
              <a:ext uri="{FF2B5EF4-FFF2-40B4-BE49-F238E27FC236}">
                <a16:creationId xmlns:a16="http://schemas.microsoft.com/office/drawing/2014/main" id="{D58E1866-77E9-1194-FBCC-3115B55E778E}"/>
              </a:ext>
            </a:extLst>
          </p:cNvPr>
          <p:cNvCxnSpPr>
            <a:cxnSpLocks/>
            <a:stCxn id="5" idx="2"/>
          </p:cNvCxnSpPr>
          <p:nvPr/>
        </p:nvCxnSpPr>
        <p:spPr>
          <a:xfrm>
            <a:off x="8650986" y="2478497"/>
            <a:ext cx="231076" cy="350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8A19D88-3B84-DD37-4A3F-43E20E30C271}"/>
              </a:ext>
            </a:extLst>
          </p:cNvPr>
          <p:cNvSpPr txBox="1"/>
          <p:nvPr/>
        </p:nvSpPr>
        <p:spPr>
          <a:xfrm>
            <a:off x="8019861" y="2324609"/>
            <a:ext cx="1262250" cy="153888"/>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000"/>
              <a:t>自転車法の附置義務</a:t>
            </a:r>
          </a:p>
        </p:txBody>
      </p:sp>
    </p:spTree>
    <p:extLst>
      <p:ext uri="{BB962C8B-B14F-4D97-AF65-F5344CB8AC3E}">
        <p14:creationId xmlns:p14="http://schemas.microsoft.com/office/powerpoint/2010/main" val="234265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dirty="0">
                <a:latin typeface="+mn-ea"/>
                <a:ea typeface="+mn-ea"/>
              </a:rPr>
              <a:t>①駐車場法の概要</a:t>
            </a:r>
            <a:r>
              <a:rPr lang="zh-CN" altLang="en-US" sz="2000" dirty="0">
                <a:latin typeface="+mn-ea"/>
                <a:ea typeface="+mn-ea"/>
              </a:rPr>
              <a:t>（昭和</a:t>
            </a:r>
            <a:r>
              <a:rPr lang="en-US" altLang="zh-CN" sz="2000" dirty="0">
                <a:latin typeface="+mn-ea"/>
                <a:ea typeface="+mn-ea"/>
              </a:rPr>
              <a:t>32</a:t>
            </a:r>
            <a:r>
              <a:rPr lang="zh-CN" altLang="en-US" sz="2000" dirty="0">
                <a:latin typeface="+mn-ea"/>
                <a:ea typeface="+mn-ea"/>
              </a:rPr>
              <a:t>年法律第</a:t>
            </a:r>
            <a:r>
              <a:rPr lang="en-US" altLang="zh-CN" sz="2000" dirty="0">
                <a:latin typeface="+mn-ea"/>
                <a:ea typeface="+mn-ea"/>
              </a:rPr>
              <a:t>106</a:t>
            </a:r>
            <a:r>
              <a:rPr lang="zh-CN" altLang="en-US" sz="2000" dirty="0">
                <a:latin typeface="+mn-ea"/>
                <a:ea typeface="+mn-ea"/>
              </a:rPr>
              <a:t>号）</a:t>
            </a:r>
            <a:endParaRPr lang="ja-JP" altLang="en-US" dirty="0">
              <a:latin typeface="+mn-ea"/>
              <a:ea typeface="+mn-ea"/>
            </a:endParaRPr>
          </a:p>
        </p:txBody>
      </p:sp>
      <p:sp>
        <p:nvSpPr>
          <p:cNvPr id="14" name="Rectangle 7"/>
          <p:cNvSpPr>
            <a:spLocks noChangeArrowheads="1"/>
          </p:cNvSpPr>
          <p:nvPr/>
        </p:nvSpPr>
        <p:spPr bwMode="auto">
          <a:xfrm>
            <a:off x="334330" y="3571576"/>
            <a:ext cx="3746075" cy="872988"/>
          </a:xfrm>
          <a:prstGeom prst="rect">
            <a:avLst/>
          </a:prstGeom>
          <a:solidFill>
            <a:schemeClr val="bg1"/>
          </a:solidFill>
          <a:ln w="12700">
            <a:solidFill>
              <a:schemeClr val="tx1"/>
            </a:solidFill>
            <a:prstDash val="dash"/>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＜主な技術的基準＞</a:t>
            </a:r>
            <a:r>
              <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政令で規定</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・出入口　　道路交通法で定める駐停車禁止場所、</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小学校等の出入口から</a:t>
            </a:r>
            <a:r>
              <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15"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ｍ</a:t>
            </a: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以内には設置不可 等</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・車路　　　一方通行以外の車路の幅員</a:t>
            </a:r>
            <a:r>
              <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1" lang="ja-JP" altLang="en-US" sz="1015"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ｍ</a:t>
            </a: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　等</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・高さ　　　駐車スペースの高さは、はり下</a:t>
            </a:r>
            <a:r>
              <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15"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ｍ</a:t>
            </a: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　</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角丸四角形 5"/>
          <p:cNvSpPr/>
          <p:nvPr/>
        </p:nvSpPr>
        <p:spPr>
          <a:xfrm>
            <a:off x="86851" y="578577"/>
            <a:ext cx="9694952" cy="420422"/>
          </a:xfrm>
          <a:prstGeom prst="roundRect">
            <a:avLst>
              <a:gd name="adj" fmla="val 0"/>
            </a:avLst>
          </a:prstGeom>
          <a:noFill/>
          <a:ln w="190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p:cNvSpPr txBox="1"/>
          <p:nvPr/>
        </p:nvSpPr>
        <p:spPr>
          <a:xfrm>
            <a:off x="41310" y="542639"/>
            <a:ext cx="531353" cy="276999"/>
          </a:xfrm>
          <a:prstGeom prst="rect">
            <a:avLst/>
          </a:prstGeom>
          <a:solidFill>
            <a:srgbClr val="00CC6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目的</a:t>
            </a:r>
          </a:p>
        </p:txBody>
      </p:sp>
      <p:sp>
        <p:nvSpPr>
          <p:cNvPr id="8" name="テキスト ボックス 7"/>
          <p:cNvSpPr txBox="1"/>
          <p:nvPr/>
        </p:nvSpPr>
        <p:spPr>
          <a:xfrm>
            <a:off x="523727" y="559309"/>
            <a:ext cx="921682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都市における自動車の駐車のための施設の整備に関し必要な事項を定めることにより、道路交通の円滑化を図り、もって公衆の利便に資するとともに、都市の機能の維持及び増進に寄与</a:t>
            </a:r>
          </a:p>
        </p:txBody>
      </p:sp>
      <p:sp>
        <p:nvSpPr>
          <p:cNvPr id="19" name="角丸四角形 18"/>
          <p:cNvSpPr/>
          <p:nvPr/>
        </p:nvSpPr>
        <p:spPr>
          <a:xfrm>
            <a:off x="80128" y="1091765"/>
            <a:ext cx="5639227" cy="1499230"/>
          </a:xfrm>
          <a:prstGeom prst="roundRect">
            <a:avLst>
              <a:gd name="adj" fmla="val 0"/>
            </a:avLst>
          </a:prstGeom>
          <a:noFill/>
          <a:ln w="190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っｘ</a:t>
            </a:r>
          </a:p>
        </p:txBody>
      </p:sp>
      <p:sp>
        <p:nvSpPr>
          <p:cNvPr id="20" name="テキスト ボックス 19"/>
          <p:cNvSpPr txBox="1"/>
          <p:nvPr/>
        </p:nvSpPr>
        <p:spPr>
          <a:xfrm>
            <a:off x="46735" y="1027739"/>
            <a:ext cx="2366980" cy="257369"/>
          </a:xfrm>
          <a:prstGeom prst="rect">
            <a:avLst/>
          </a:prstGeom>
          <a:solidFill>
            <a:srgbClr val="00CC66"/>
          </a:solidFill>
        </p:spPr>
        <p:txBody>
          <a:bodyPr wrap="square" lIns="36000" tIns="36000" rIns="3600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駐車場整備地区・駐車場整備計画</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p:cNvSpPr txBox="1"/>
          <p:nvPr/>
        </p:nvSpPr>
        <p:spPr>
          <a:xfrm>
            <a:off x="47615" y="1294270"/>
            <a:ext cx="5741668" cy="13465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○以下の区域においては、都市計画に</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駐車場整備地区</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を定めることができる。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商業地域、近隣商業地域、第一種・第二種住居地域、準住居地域、準工業地域内において、自動車</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交通が著しくふくそうする地区、又は当該地区の周辺の地域内において自動車交通が著しくふくそう</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する地区で、道路の効用を保持し、</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円滑な道路交通を確保する必要があると認められる区域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6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○市町村は、駐車場整備地区における</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駐車場整備計画</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を定めることができる。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○地方公共団体は、駐車場整備計画の達成のため、路上・路外駐車場の整備に関し必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要な措置を講ずるよう努める。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22"/>
          <p:cNvSpPr/>
          <p:nvPr/>
        </p:nvSpPr>
        <p:spPr>
          <a:xfrm>
            <a:off x="5030431" y="2655669"/>
            <a:ext cx="4757531" cy="4121278"/>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5003929" y="2629016"/>
            <a:ext cx="2221429" cy="276999"/>
          </a:xfrm>
          <a:prstGeom prst="rect">
            <a:avLst/>
          </a:prstGeom>
          <a:solidFill>
            <a:schemeClr val="accent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建築物における駐車施設の附置</a:t>
            </a:r>
          </a:p>
        </p:txBody>
      </p:sp>
      <p:sp>
        <p:nvSpPr>
          <p:cNvPr id="25" name="角丸四角形 24"/>
          <p:cNvSpPr/>
          <p:nvPr/>
        </p:nvSpPr>
        <p:spPr>
          <a:xfrm>
            <a:off x="66633" y="2665589"/>
            <a:ext cx="4845796" cy="4095926"/>
          </a:xfrm>
          <a:prstGeom prst="roundRect">
            <a:avLst>
              <a:gd name="adj"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71933" y="2622104"/>
            <a:ext cx="935940" cy="257369"/>
          </a:xfrm>
          <a:prstGeom prst="rect">
            <a:avLst/>
          </a:prstGeom>
          <a:solidFill>
            <a:schemeClr val="accent1">
              <a:lumMod val="75000"/>
            </a:schemeClr>
          </a:solidFill>
        </p:spPr>
        <p:txBody>
          <a:bodyPr wrap="square" lIns="36000" tIns="36000" rIns="36000" b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路外駐車場</a:t>
            </a:r>
          </a:p>
        </p:txBody>
      </p:sp>
      <p:sp>
        <p:nvSpPr>
          <p:cNvPr id="17" name="テキスト ボックス 16"/>
          <p:cNvSpPr txBox="1"/>
          <p:nvPr/>
        </p:nvSpPr>
        <p:spPr>
          <a:xfrm>
            <a:off x="158384" y="3339811"/>
            <a:ext cx="302433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構造及び設備の基準への適合義務</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1007873" y="2646166"/>
            <a:ext cx="3929794" cy="442035"/>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･･･道路の路面外に設置される自動車の駐車のための施設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であって、</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一般公共の用に供されるもの</a:t>
            </a:r>
          </a:p>
        </p:txBody>
      </p:sp>
      <p:sp>
        <p:nvSpPr>
          <p:cNvPr id="30" name="テキスト ボックス 29"/>
          <p:cNvSpPr txBox="1"/>
          <p:nvPr/>
        </p:nvSpPr>
        <p:spPr>
          <a:xfrm>
            <a:off x="301752" y="4812300"/>
            <a:ext cx="4170481"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都道府県知事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（市の区域内では市長）</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への届出義務</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○届出内容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・路外駐車場の位置、規模、構造設備その他必要な事項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・管理規程（駐車料金も含む）</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・休廃止、再開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○罰則･･･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万円以下の罰金、両罰規定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■路外駐車場管理者の責務</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角丸四角形 26"/>
          <p:cNvSpPr/>
          <p:nvPr/>
        </p:nvSpPr>
        <p:spPr>
          <a:xfrm>
            <a:off x="158382" y="3167174"/>
            <a:ext cx="4600964" cy="3514829"/>
          </a:xfrm>
          <a:prstGeom prst="roundRect">
            <a:avLst>
              <a:gd name="adj" fmla="val 339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231948" y="3093096"/>
            <a:ext cx="1993893" cy="276999"/>
          </a:xfrm>
          <a:prstGeom prst="rect">
            <a:avLst/>
          </a:prstGeom>
          <a:solidFill>
            <a:srgbClr val="00B0F0"/>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500</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㎡以上</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の路外駐車場</a:t>
            </a:r>
          </a:p>
        </p:txBody>
      </p:sp>
      <p:sp>
        <p:nvSpPr>
          <p:cNvPr id="34" name="角丸四角形 33"/>
          <p:cNvSpPr/>
          <p:nvPr/>
        </p:nvSpPr>
        <p:spPr>
          <a:xfrm>
            <a:off x="297749" y="4655490"/>
            <a:ext cx="4346442" cy="1552210"/>
          </a:xfrm>
          <a:prstGeom prst="roundRect">
            <a:avLst>
              <a:gd name="adj" fmla="val 3396"/>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p:cNvSpPr txBox="1"/>
          <p:nvPr/>
        </p:nvSpPr>
        <p:spPr>
          <a:xfrm>
            <a:off x="360465" y="4548403"/>
            <a:ext cx="4227868" cy="276999"/>
          </a:xfrm>
          <a:prstGeom prst="rect">
            <a:avLst/>
          </a:prstGeom>
          <a:solidFill>
            <a:schemeClr val="accent5">
              <a:lumMod val="50000"/>
            </a:schemeClr>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都市計画区域内・</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500</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㎡以上・駐車料金を徴収する</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路外駐車場</a:t>
            </a:r>
          </a:p>
        </p:txBody>
      </p:sp>
      <p:sp>
        <p:nvSpPr>
          <p:cNvPr id="29" name="テキスト ボックス 28"/>
          <p:cNvSpPr txBox="1"/>
          <p:nvPr/>
        </p:nvSpPr>
        <p:spPr>
          <a:xfrm>
            <a:off x="213990" y="6243382"/>
            <a:ext cx="42582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立入検査等</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（罰則･･･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万円以下の罰金、両罰規定）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是正命令</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（罰則･･･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万円以下の罰金、両罰規定）</a:t>
            </a:r>
          </a:p>
        </p:txBody>
      </p:sp>
      <p:sp>
        <p:nvSpPr>
          <p:cNvPr id="32" name="テキスト ボックス 31"/>
          <p:cNvSpPr txBox="1"/>
          <p:nvPr/>
        </p:nvSpPr>
        <p:spPr>
          <a:xfrm>
            <a:off x="5025105" y="2918104"/>
            <a:ext cx="481586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附置義務条例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○地方公共団体は、以下の地区内において、以下の規模以上の建築物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を新築等する者に対し、条例で</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当該建築物又はその建築物の敷地</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内に駐車施設を設け</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なければならない旨を定めることができる。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Rectangle 7"/>
          <p:cNvSpPr>
            <a:spLocks noChangeArrowheads="1"/>
          </p:cNvSpPr>
          <p:nvPr/>
        </p:nvSpPr>
        <p:spPr bwMode="auto">
          <a:xfrm>
            <a:off x="5101100" y="3744903"/>
            <a:ext cx="4616192" cy="2462797"/>
          </a:xfrm>
          <a:prstGeom prst="rect">
            <a:avLst/>
          </a:prstGeom>
          <a:solidFill>
            <a:schemeClr val="bg1"/>
          </a:solidFill>
          <a:ln w="12700">
            <a:solidFill>
              <a:schemeClr val="tx1"/>
            </a:solidFill>
            <a:prstDash val="dash"/>
            <a:miter lim="800000"/>
            <a:headEnd/>
            <a:tailEnd/>
          </a:ln>
        </p:spPr>
        <p:txBody>
          <a:bodyPr lIns="36000" tIns="36000" rIns="36000" bIns="36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対象地区及び建築物の規模</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①都市計画に定められた駐車場整備地区内、商業地域内、近隣商業地域内</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で条例で定める地区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・延べ面積が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㎡以上で条例で定める規模</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・延べ面積が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㎡未満であるが、特定用途の延べ面積が条例で定める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規模</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②これらの周辺地域又は自動車交通がふくそうすることが予想される地域内</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で条例で定める地区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・特定用途の延べ面積が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㎡以上で条例で定める規模</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特定用途･･･劇場、百貨店、事務所その他の自動車の駐車需要を生じさせ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る程度の大きい用途で政令で定めるもの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附置義務条例</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適用都市（</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R5.3</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時点）：</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197</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都市（制定は</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149</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うち　</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荷さばき</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に係る規定あり：</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89</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a:t>
            </a:r>
            <a:r>
              <a:rPr kumimoji="1" lang="zh-TW" altLang="en-US" sz="1100" b="1" i="0" u="none" strike="noStrike" kern="1200" cap="none" spc="0" normalizeH="0" baseline="0" noProof="0" dirty="0">
                <a:ln>
                  <a:noFill/>
                </a:ln>
                <a:solidFill>
                  <a:srgbClr val="000000"/>
                </a:solidFill>
                <a:effectLst/>
                <a:uLnTx/>
                <a:uFill>
                  <a:solidFill>
                    <a:srgbClr val="C00000"/>
                  </a:solidFill>
                </a:uFill>
                <a:latin typeface="Meiryo UI" panose="020B0604030504040204" pitchFamily="50" charset="-128"/>
                <a:ea typeface="Meiryo UI" panose="020B0604030504040204" pitchFamily="50" charset="-128"/>
                <a:cs typeface="+mn-cs"/>
              </a:rPr>
              <a:t>自動二輪車</a:t>
            </a:r>
            <a:r>
              <a:rPr kumimoji="1" lang="ja-JP" altLang="en-US" sz="1100" b="0" i="0" u="none" strike="noStrike" kern="1200" cap="none" spc="0" normalizeH="0" baseline="0" noProof="0" dirty="0">
                <a:ln>
                  <a:noFill/>
                </a:ln>
                <a:solidFill>
                  <a:srgbClr val="000000"/>
                </a:solidFill>
                <a:effectLst/>
                <a:uLnTx/>
                <a:uFill>
                  <a:solidFill>
                    <a:srgbClr val="C00000"/>
                  </a:solidFill>
                </a:uFill>
                <a:latin typeface="Meiryo UI" panose="020B0604030504040204" pitchFamily="50" charset="-128"/>
                <a:ea typeface="Meiryo UI" panose="020B0604030504040204" pitchFamily="50" charset="-128"/>
                <a:cs typeface="+mn-cs"/>
              </a:rPr>
              <a:t>に係る規定あり：</a:t>
            </a:r>
            <a:r>
              <a:rPr kumimoji="1" lang="en-US" altLang="ja-JP" sz="1100" b="0" i="0" u="none" strike="noStrike" kern="1200" cap="none" spc="0" normalizeH="0" baseline="0" noProof="0" dirty="0">
                <a:ln>
                  <a:noFill/>
                </a:ln>
                <a:solidFill>
                  <a:srgbClr val="000000"/>
                </a:solidFill>
                <a:effectLst/>
                <a:uLnTx/>
                <a:uFill>
                  <a:solidFill>
                    <a:srgbClr val="C00000"/>
                  </a:solidFill>
                </a:uFill>
                <a:latin typeface="Meiryo UI" panose="020B0604030504040204" pitchFamily="50" charset="-128"/>
                <a:ea typeface="Meiryo UI" panose="020B0604030504040204" pitchFamily="50" charset="-128"/>
                <a:cs typeface="+mn-cs"/>
              </a:rPr>
              <a:t>11</a:t>
            </a:r>
            <a:r>
              <a:rPr kumimoji="1" lang="ja-JP" altLang="en-US" sz="1100" b="0" i="0" u="none" strike="noStrike" kern="1200" cap="none" spc="0" normalizeH="0" baseline="0" noProof="0" dirty="0">
                <a:ln>
                  <a:noFill/>
                </a:ln>
                <a:solidFill>
                  <a:srgbClr val="000000"/>
                </a:solidFill>
                <a:effectLst/>
                <a:uLnTx/>
                <a:uFill>
                  <a:solidFill>
                    <a:srgbClr val="C00000"/>
                  </a:solidFill>
                </a:uFill>
                <a:latin typeface="Meiryo UI" panose="020B0604030504040204" pitchFamily="50" charset="-128"/>
                <a:ea typeface="Meiryo UI" panose="020B0604030504040204" pitchFamily="50" charset="-128"/>
                <a:cs typeface="+mn-cs"/>
              </a:rPr>
              <a:t>都市</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角丸四角形 39"/>
          <p:cNvSpPr/>
          <p:nvPr/>
        </p:nvSpPr>
        <p:spPr>
          <a:xfrm>
            <a:off x="5821796" y="1105016"/>
            <a:ext cx="3952915" cy="1485978"/>
          </a:xfrm>
          <a:prstGeom prst="roundRect">
            <a:avLst>
              <a:gd name="adj"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39" name="テキスト ボックス 38"/>
          <p:cNvSpPr txBox="1"/>
          <p:nvPr/>
        </p:nvSpPr>
        <p:spPr>
          <a:xfrm>
            <a:off x="5789157" y="1049775"/>
            <a:ext cx="955250" cy="257369"/>
          </a:xfrm>
          <a:prstGeom prst="rect">
            <a:avLst/>
          </a:prstGeom>
          <a:solidFill>
            <a:schemeClr val="accent1"/>
          </a:solidFill>
        </p:spPr>
        <p:txBody>
          <a:bodyPr wrap="square" lIns="36000" tIns="36000" rIns="36000" bIns="36000" rtlCol="0">
            <a:spAutoFit/>
          </a:bodyPr>
          <a:lstStyle>
            <a:defPPr>
              <a:defRPr lang="ja-JP"/>
            </a:defPPr>
            <a:lvl1pPr algn="ctr">
              <a:defRPr sz="1200" b="1">
                <a:solidFill>
                  <a:schemeClr val="bg1"/>
                </a:solidFill>
                <a:latin typeface="HGPｺﾞｼｯｸM" panose="020B0600000000000000" pitchFamily="50" charset="-128"/>
                <a:ea typeface="HGPｺﾞｼｯｸM" panose="020B0600000000000000"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路上駐車場</a:t>
            </a:r>
          </a:p>
        </p:txBody>
      </p:sp>
      <p:sp>
        <p:nvSpPr>
          <p:cNvPr id="35" name="テキスト ボックス 34"/>
          <p:cNvSpPr txBox="1"/>
          <p:nvPr/>
        </p:nvSpPr>
        <p:spPr>
          <a:xfrm>
            <a:off x="5826971" y="1603295"/>
            <a:ext cx="3942564" cy="996033"/>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路上駐車場の設置</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○地方公共団体は、駐車場整備計画に基づき路上駐車場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を設置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駐車料金等</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路上駐車場の表示</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5841660" y="1074707"/>
            <a:ext cx="3938226" cy="626701"/>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駐車場整備地区内の道路の路面に一定の</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区画を限って設置される自動車の駐車のための施設であって、</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一般公共の用に供されるもの</a:t>
            </a:r>
          </a:p>
        </p:txBody>
      </p:sp>
      <p:sp>
        <p:nvSpPr>
          <p:cNvPr id="2" name="スライド番号プレースホルダー 1">
            <a:extLst>
              <a:ext uri="{FF2B5EF4-FFF2-40B4-BE49-F238E27FC236}">
                <a16:creationId xmlns:a16="http://schemas.microsoft.com/office/drawing/2014/main" id="{F80E0ABE-33FB-018C-5FC9-2300F0512DCA}"/>
              </a:ext>
            </a:extLst>
          </p:cNvPr>
          <p:cNvSpPr>
            <a:spLocks noGrp="1"/>
          </p:cNvSpPr>
          <p:nvPr>
            <p:ph type="sldNum" sz="quarter" idx="12"/>
          </p:nvPr>
        </p:nvSpPr>
        <p:spPr>
          <a:xfrm>
            <a:off x="7468486" y="6060566"/>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504575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 折れ線グラフ&#10;&#10;自動的に生成された説明">
            <a:extLst>
              <a:ext uri="{FF2B5EF4-FFF2-40B4-BE49-F238E27FC236}">
                <a16:creationId xmlns:a16="http://schemas.microsoft.com/office/drawing/2014/main" id="{407BCF81-510B-973E-CC76-3530C77499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31929" y="1163637"/>
            <a:ext cx="6042141" cy="5705475"/>
          </a:xfrm>
          <a:prstGeom prst="rect">
            <a:avLst/>
          </a:prstGeom>
        </p:spPr>
      </p:pic>
      <p:sp>
        <p:nvSpPr>
          <p:cNvPr id="17410" name="テキスト ボックス 22"/>
          <p:cNvSpPr txBox="1">
            <a:spLocks noChangeArrowheads="1"/>
          </p:cNvSpPr>
          <p:nvPr/>
        </p:nvSpPr>
        <p:spPr bwMode="auto">
          <a:xfrm>
            <a:off x="4792662" y="6623049"/>
            <a:ext cx="5113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000">
                <a:solidFill>
                  <a:srgbClr val="000000"/>
                </a:solidFill>
              </a:rPr>
              <a:t>出典：駅周辺における放置自転車等の実態調査の集計結果（国土交通省：令和</a:t>
            </a:r>
            <a:r>
              <a:rPr lang="en-US" altLang="ja-JP" sz="1000">
                <a:solidFill>
                  <a:srgbClr val="000000"/>
                </a:solidFill>
              </a:rPr>
              <a:t>6</a:t>
            </a:r>
            <a:r>
              <a:rPr lang="ja-JP" altLang="en-US" sz="1000">
                <a:solidFill>
                  <a:srgbClr val="000000"/>
                </a:solidFill>
              </a:rPr>
              <a:t>年</a:t>
            </a:r>
            <a:r>
              <a:rPr lang="en-US" altLang="ja-JP" sz="1000">
                <a:solidFill>
                  <a:srgbClr val="000000"/>
                </a:solidFill>
              </a:rPr>
              <a:t>3</a:t>
            </a:r>
            <a:r>
              <a:rPr lang="ja-JP" altLang="en-US" sz="1000">
                <a:solidFill>
                  <a:srgbClr val="000000"/>
                </a:solidFill>
              </a:rPr>
              <a:t>月）</a:t>
            </a:r>
          </a:p>
        </p:txBody>
      </p:sp>
      <p:sp>
        <p:nvSpPr>
          <p:cNvPr id="17411" name="タイトル 20"/>
          <p:cNvSpPr>
            <a:spLocks noGrp="1"/>
          </p:cNvSpPr>
          <p:nvPr>
            <p:ph type="title"/>
          </p:nvPr>
        </p:nvSpPr>
        <p:spPr/>
        <p:txBody>
          <a:bodyPr/>
          <a:lstStyle/>
          <a:p>
            <a:r>
              <a:rPr lang="ja-JP" altLang="en-US"/>
              <a:t>自転車駐車施策</a:t>
            </a:r>
          </a:p>
        </p:txBody>
      </p:sp>
      <p:sp>
        <p:nvSpPr>
          <p:cNvPr id="2" name="正方形/長方形 1"/>
          <p:cNvSpPr/>
          <p:nvPr/>
        </p:nvSpPr>
        <p:spPr>
          <a:xfrm>
            <a:off x="196849" y="610394"/>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a:solidFill>
                  <a:srgbClr val="000000"/>
                </a:solidFill>
                <a:latin typeface="Meiryo UI" panose="020B0604030504040204" pitchFamily="50" charset="-128"/>
                <a:ea typeface="Meiryo UI" panose="020B0604030504040204" pitchFamily="50" charset="-128"/>
              </a:rPr>
              <a:t>○　駐車可能台数は着実に増加し、放置自転車の台数は減少傾向。</a:t>
            </a:r>
          </a:p>
        </p:txBody>
      </p:sp>
      <p:sp>
        <p:nvSpPr>
          <p:cNvPr id="17414" name="正方形/長方形 3"/>
          <p:cNvSpPr>
            <a:spLocks noChangeArrowheads="1"/>
          </p:cNvSpPr>
          <p:nvPr/>
        </p:nvSpPr>
        <p:spPr bwMode="auto">
          <a:xfrm>
            <a:off x="1806575" y="927894"/>
            <a:ext cx="629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自転車の放置台数及び、駅周辺の自転車等駐車場における駐車可能台数の推移</a:t>
            </a:r>
          </a:p>
        </p:txBody>
      </p:sp>
    </p:spTree>
    <p:extLst>
      <p:ext uri="{BB962C8B-B14F-4D97-AF65-F5344CB8AC3E}">
        <p14:creationId xmlns:p14="http://schemas.microsoft.com/office/powerpoint/2010/main" val="3107724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20"/>
          <p:cNvSpPr>
            <a:spLocks noGrp="1"/>
          </p:cNvSpPr>
          <p:nvPr>
            <p:ph type="title"/>
          </p:nvPr>
        </p:nvSpPr>
        <p:spPr/>
        <p:txBody>
          <a:bodyPr/>
          <a:lstStyle/>
          <a:p>
            <a:r>
              <a:rPr lang="ja-JP" altLang="en-US"/>
              <a:t>自転車駐車施策</a:t>
            </a:r>
          </a:p>
        </p:txBody>
      </p:sp>
      <p:sp>
        <p:nvSpPr>
          <p:cNvPr id="19459" name="テキスト ボックス 22"/>
          <p:cNvSpPr txBox="1">
            <a:spLocks noChangeArrowheads="1"/>
          </p:cNvSpPr>
          <p:nvPr/>
        </p:nvSpPr>
        <p:spPr bwMode="auto">
          <a:xfrm>
            <a:off x="4051300" y="6537325"/>
            <a:ext cx="5113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000">
                <a:solidFill>
                  <a:srgbClr val="000000"/>
                </a:solidFill>
              </a:rPr>
              <a:t>出典：駅周辺における放置自転車等の実態調査の集計結果（国土交通省：令和</a:t>
            </a:r>
            <a:r>
              <a:rPr lang="en-US" altLang="ja-JP" sz="1000">
                <a:solidFill>
                  <a:srgbClr val="000000"/>
                </a:solidFill>
              </a:rPr>
              <a:t>6</a:t>
            </a:r>
            <a:r>
              <a:rPr lang="ja-JP" altLang="en-US" sz="1000">
                <a:solidFill>
                  <a:srgbClr val="000000"/>
                </a:solidFill>
              </a:rPr>
              <a:t>年</a:t>
            </a:r>
            <a:r>
              <a:rPr lang="en-US" altLang="ja-JP" sz="1000">
                <a:solidFill>
                  <a:srgbClr val="000000"/>
                </a:solidFill>
              </a:rPr>
              <a:t>3</a:t>
            </a:r>
            <a:r>
              <a:rPr lang="ja-JP" altLang="en-US" sz="1000">
                <a:solidFill>
                  <a:srgbClr val="000000"/>
                </a:solidFill>
              </a:rPr>
              <a:t>月）</a:t>
            </a:r>
          </a:p>
        </p:txBody>
      </p:sp>
      <p:sp>
        <p:nvSpPr>
          <p:cNvPr id="19460" name="正方形/長方形 13"/>
          <p:cNvSpPr>
            <a:spLocks noChangeArrowheads="1"/>
          </p:cNvSpPr>
          <p:nvPr/>
        </p:nvSpPr>
        <p:spPr bwMode="auto">
          <a:xfrm>
            <a:off x="2144713" y="1166813"/>
            <a:ext cx="629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駅周辺における自転車等駐車場等の設置状況－</a:t>
            </a:r>
            <a:r>
              <a:rPr lang="zh-TW" altLang="en-US" sz="1400" b="1">
                <a:latin typeface="Meiryo UI" panose="020B0604030504040204" pitchFamily="50" charset="-128"/>
                <a:ea typeface="Meiryo UI" panose="020B0604030504040204" pitchFamily="50" charset="-128"/>
              </a:rPr>
              <a:t>設置主体別設置状況</a:t>
            </a:r>
            <a:endParaRPr lang="ja-JP" altLang="en-US" sz="1400" b="1">
              <a:latin typeface="Meiryo UI" panose="020B0604030504040204" pitchFamily="50" charset="-128"/>
              <a:ea typeface="Meiryo UI" panose="020B0604030504040204" pitchFamily="50" charset="-128"/>
            </a:endParaRPr>
          </a:p>
        </p:txBody>
      </p:sp>
      <p:sp>
        <p:nvSpPr>
          <p:cNvPr id="15" name="正方形/長方形 14"/>
          <p:cNvSpPr/>
          <p:nvPr/>
        </p:nvSpPr>
        <p:spPr>
          <a:xfrm>
            <a:off x="193675" y="692150"/>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a:solidFill>
                  <a:srgbClr val="000000"/>
                </a:solidFill>
                <a:latin typeface="Meiryo UI" panose="020B0604030504040204" pitchFamily="50" charset="-128"/>
                <a:ea typeface="Meiryo UI" panose="020B0604030504040204" pitchFamily="50" charset="-128"/>
              </a:rPr>
              <a:t>○　多様な主体により整備が進んでいる。市区町村等による整備が半数以上を占めている。</a:t>
            </a:r>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EC3C9C81-FA1E-321F-AC90-6AA35F0FF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753" y="1588127"/>
            <a:ext cx="8502769" cy="4949198"/>
          </a:xfrm>
          <a:prstGeom prst="rect">
            <a:avLst/>
          </a:prstGeom>
        </p:spPr>
      </p:pic>
    </p:spTree>
    <p:extLst>
      <p:ext uri="{BB962C8B-B14F-4D97-AF65-F5344CB8AC3E}">
        <p14:creationId xmlns:p14="http://schemas.microsoft.com/office/powerpoint/2010/main" val="70390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D560008-0CBB-3640-A7DD-3FB60BB3E875}"/>
              </a:ext>
            </a:extLst>
          </p:cNvPr>
          <p:cNvPicPr>
            <a:picLocks noChangeAspect="1"/>
          </p:cNvPicPr>
          <p:nvPr/>
        </p:nvPicPr>
        <p:blipFill>
          <a:blip r:embed="rId3"/>
          <a:stretch>
            <a:fillRect/>
          </a:stretch>
        </p:blipFill>
        <p:spPr>
          <a:xfrm>
            <a:off x="193675" y="2835175"/>
            <a:ext cx="6230938" cy="3978375"/>
          </a:xfrm>
          <a:prstGeom prst="rect">
            <a:avLst/>
          </a:prstGeom>
        </p:spPr>
      </p:pic>
      <p:sp>
        <p:nvSpPr>
          <p:cNvPr id="23554" name="タイトル 20"/>
          <p:cNvSpPr>
            <a:spLocks noGrp="1"/>
          </p:cNvSpPr>
          <p:nvPr>
            <p:ph type="title"/>
          </p:nvPr>
        </p:nvSpPr>
        <p:spPr/>
        <p:txBody>
          <a:bodyPr/>
          <a:lstStyle/>
          <a:p>
            <a:r>
              <a:rPr lang="ja-JP" altLang="en-US"/>
              <a:t>自転車駐車施策</a:t>
            </a:r>
          </a:p>
        </p:txBody>
      </p:sp>
      <p:sp>
        <p:nvSpPr>
          <p:cNvPr id="15" name="正方形/長方形 14"/>
          <p:cNvSpPr/>
          <p:nvPr/>
        </p:nvSpPr>
        <p:spPr>
          <a:xfrm>
            <a:off x="196850" y="549273"/>
            <a:ext cx="9512300" cy="95410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ja-JP" altLang="en-US" sz="1400">
                <a:solidFill>
                  <a:srgbClr val="000000"/>
                </a:solidFill>
                <a:latin typeface="Meiryo UI" panose="020B0604030504040204" pitchFamily="50" charset="-128"/>
                <a:ea typeface="Meiryo UI" panose="020B0604030504040204" pitchFamily="50" charset="-128"/>
              </a:rPr>
              <a:t>○　地方公共団体の条例で、大量の駐車需要が生じる施設の新築、増築の際に自転車等駐車場の設置を義務づけることが可能。</a:t>
            </a:r>
            <a:endParaRPr lang="en-US" altLang="ja-JP" sz="1400">
              <a:solidFill>
                <a:srgbClr val="000000"/>
              </a:solidFill>
              <a:latin typeface="Meiryo UI" panose="020B0604030504040204" pitchFamily="50" charset="-128"/>
              <a:ea typeface="Meiryo UI" panose="020B0604030504040204" pitchFamily="50" charset="-128"/>
            </a:endParaRPr>
          </a:p>
          <a:p>
            <a:pPr>
              <a:defRPr/>
            </a:pPr>
            <a:r>
              <a:rPr lang="ja-JP" altLang="en-US" sz="1400">
                <a:solidFill>
                  <a:srgbClr val="000000"/>
                </a:solidFill>
                <a:latin typeface="Meiryo UI" panose="020B0604030504040204" pitchFamily="50" charset="-128"/>
                <a:ea typeface="Meiryo UI" panose="020B0604030504040204" pitchFamily="50" charset="-128"/>
              </a:rPr>
              <a:t>○　条例のひな型として、標準自転車駐車場附置義務条例（</a:t>
            </a:r>
            <a:r>
              <a:rPr lang="en-US" altLang="ja-JP" sz="1400">
                <a:solidFill>
                  <a:srgbClr val="000000"/>
                </a:solidFill>
                <a:latin typeface="Meiryo UI" panose="020B0604030504040204" pitchFamily="50" charset="-128"/>
                <a:ea typeface="Meiryo UI" panose="020B0604030504040204" pitchFamily="50" charset="-128"/>
              </a:rPr>
              <a:t>S56</a:t>
            </a:r>
            <a:r>
              <a:rPr lang="ja-JP" altLang="en-US" sz="1400">
                <a:solidFill>
                  <a:srgbClr val="000000"/>
                </a:solidFill>
                <a:latin typeface="Meiryo UI" panose="020B0604030504040204" pitchFamily="50" charset="-128"/>
                <a:ea typeface="Meiryo UI" panose="020B0604030504040204" pitchFamily="50" charset="-128"/>
              </a:rPr>
              <a:t>）を作成して通知。</a:t>
            </a:r>
            <a:endParaRPr lang="en-US" altLang="ja-JP" sz="1400">
              <a:solidFill>
                <a:srgbClr val="000000"/>
              </a:solidFill>
              <a:latin typeface="Meiryo UI" panose="020B0604030504040204" pitchFamily="50" charset="-128"/>
              <a:ea typeface="Meiryo UI" panose="020B0604030504040204" pitchFamily="50" charset="-128"/>
            </a:endParaRPr>
          </a:p>
          <a:p>
            <a:pPr marL="288000" indent="-457200">
              <a:defRPr/>
            </a:pPr>
            <a:r>
              <a:rPr lang="ja-JP" altLang="en-US" sz="1400">
                <a:solidFill>
                  <a:srgbClr val="000000"/>
                </a:solidFill>
                <a:latin typeface="Meiryo UI" panose="020B0604030504040204" pitchFamily="50" charset="-128"/>
                <a:ea typeface="Meiryo UI" panose="020B0604030504040204" pitchFamily="50" charset="-128"/>
              </a:rPr>
              <a:t>○　自転車法に基づく附置義務条例の制定数は</a:t>
            </a:r>
            <a:r>
              <a:rPr lang="en-US" altLang="ja-JP" sz="1400">
                <a:solidFill>
                  <a:srgbClr val="000000"/>
                </a:solidFill>
                <a:latin typeface="Meiryo UI" panose="020B0604030504040204" pitchFamily="50" charset="-128"/>
                <a:ea typeface="Meiryo UI" panose="020B0604030504040204" pitchFamily="50" charset="-128"/>
              </a:rPr>
              <a:t>170</a:t>
            </a:r>
            <a:r>
              <a:rPr lang="ja-JP" altLang="en-US" sz="1400">
                <a:solidFill>
                  <a:srgbClr val="000000"/>
                </a:solidFill>
                <a:latin typeface="Meiryo UI" panose="020B0604030504040204" pitchFamily="50" charset="-128"/>
                <a:ea typeface="Meiryo UI" panose="020B0604030504040204" pitchFamily="50" charset="-128"/>
              </a:rPr>
              <a:t>自治体。その他、努力義務としての自転車駐車場附置や、住宅への附置を求めている自治体を含めると</a:t>
            </a:r>
            <a:r>
              <a:rPr lang="en-US" altLang="ja-JP" sz="1400">
                <a:solidFill>
                  <a:srgbClr val="000000"/>
                </a:solidFill>
                <a:latin typeface="Meiryo UI" panose="020B0604030504040204" pitchFamily="50" charset="-128"/>
                <a:ea typeface="Meiryo UI" panose="020B0604030504040204" pitchFamily="50" charset="-128"/>
              </a:rPr>
              <a:t>481</a:t>
            </a:r>
            <a:r>
              <a:rPr lang="ja-JP" altLang="en-US" sz="1400">
                <a:solidFill>
                  <a:srgbClr val="000000"/>
                </a:solidFill>
                <a:latin typeface="Meiryo UI" panose="020B0604030504040204" pitchFamily="50" charset="-128"/>
                <a:ea typeface="Meiryo UI" panose="020B0604030504040204" pitchFamily="50" charset="-128"/>
              </a:rPr>
              <a:t>自治体。（</a:t>
            </a:r>
            <a:r>
              <a:rPr lang="en-US" altLang="ja-JP" sz="1400">
                <a:solidFill>
                  <a:srgbClr val="000000"/>
                </a:solidFill>
                <a:latin typeface="Meiryo UI" panose="020B0604030504040204" pitchFamily="50" charset="-128"/>
                <a:ea typeface="Meiryo UI" panose="020B0604030504040204" pitchFamily="50" charset="-128"/>
              </a:rPr>
              <a:t>R5</a:t>
            </a:r>
            <a:r>
              <a:rPr lang="ja-JP" altLang="en-US" sz="1400">
                <a:solidFill>
                  <a:srgbClr val="000000"/>
                </a:solidFill>
                <a:latin typeface="Meiryo UI" panose="020B0604030504040204" pitchFamily="50" charset="-128"/>
                <a:ea typeface="Meiryo UI" panose="020B0604030504040204" pitchFamily="50" charset="-128"/>
              </a:rPr>
              <a:t>末時点）</a:t>
            </a:r>
          </a:p>
        </p:txBody>
      </p:sp>
      <p:sp>
        <p:nvSpPr>
          <p:cNvPr id="8" name="正方形/長方形 7"/>
          <p:cNvSpPr/>
          <p:nvPr/>
        </p:nvSpPr>
        <p:spPr>
          <a:xfrm>
            <a:off x="196850" y="1536701"/>
            <a:ext cx="9512300" cy="1296987"/>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a:lstStyle/>
          <a:p>
            <a:pPr>
              <a:spcBef>
                <a:spcPts val="600"/>
              </a:spcBef>
              <a:defRPr/>
            </a:pPr>
            <a:r>
              <a:rPr lang="ja-JP" altLang="en-US" sz="1200">
                <a:solidFill>
                  <a:srgbClr val="000000"/>
                </a:solidFill>
                <a:latin typeface="Meiryo UI" panose="020B0604030504040204" pitchFamily="50" charset="-128"/>
                <a:ea typeface="Meiryo UI" panose="020B0604030504040204" pitchFamily="50" charset="-128"/>
              </a:rPr>
              <a:t>「自転車の安全利用の促進及び自転車等の駐車対策の総合的推進に関する法律」</a:t>
            </a:r>
            <a:endParaRPr lang="en-US" altLang="ja-JP" sz="1200">
              <a:solidFill>
                <a:srgbClr val="000000"/>
              </a:solidFill>
              <a:latin typeface="Meiryo UI" panose="020B0604030504040204" pitchFamily="50" charset="-128"/>
              <a:ea typeface="Meiryo UI" panose="020B0604030504040204" pitchFamily="50" charset="-128"/>
            </a:endParaRPr>
          </a:p>
          <a:p>
            <a:pPr>
              <a:spcBef>
                <a:spcPts val="600"/>
              </a:spcBef>
              <a:defRPr/>
            </a:pPr>
            <a:r>
              <a:rPr lang="ja-JP" altLang="en-US" sz="1200">
                <a:solidFill>
                  <a:srgbClr val="000000"/>
                </a:solidFill>
                <a:latin typeface="Meiryo UI" panose="020B0604030504040204" pitchFamily="50" charset="-128"/>
                <a:ea typeface="Meiryo UI" panose="020B0604030504040204" pitchFamily="50" charset="-128"/>
              </a:rPr>
              <a:t>第</a:t>
            </a:r>
            <a:r>
              <a:rPr lang="en-US" altLang="ja-JP" sz="1200">
                <a:solidFill>
                  <a:srgbClr val="000000"/>
                </a:solidFill>
                <a:latin typeface="Meiryo UI" panose="020B0604030504040204" pitchFamily="50" charset="-128"/>
                <a:ea typeface="Meiryo UI" panose="020B0604030504040204" pitchFamily="50" charset="-128"/>
              </a:rPr>
              <a:t>5</a:t>
            </a:r>
            <a:r>
              <a:rPr lang="ja-JP" altLang="en-US" sz="1200">
                <a:solidFill>
                  <a:srgbClr val="000000"/>
                </a:solidFill>
                <a:latin typeface="Meiryo UI" panose="020B0604030504040204" pitchFamily="50" charset="-128"/>
                <a:ea typeface="Meiryo UI" panose="020B0604030504040204" pitchFamily="50" charset="-128"/>
              </a:rPr>
              <a:t>条（自転車等の駐車対策の総合的推進）</a:t>
            </a:r>
          </a:p>
          <a:p>
            <a:pPr marL="72000" indent="-457200">
              <a:spcBef>
                <a:spcPts val="600"/>
              </a:spcBef>
              <a:defRPr/>
            </a:pPr>
            <a:r>
              <a:rPr lang="en-US" altLang="ja-JP" sz="1200">
                <a:solidFill>
                  <a:srgbClr val="000000"/>
                </a:solidFill>
                <a:latin typeface="Meiryo UI" panose="020B0604030504040204" pitchFamily="50" charset="-128"/>
                <a:ea typeface="Meiryo UI" panose="020B0604030504040204" pitchFamily="50" charset="-128"/>
              </a:rPr>
              <a:t>4</a:t>
            </a:r>
            <a:r>
              <a:rPr lang="ja-JP" altLang="en-US" sz="1200">
                <a:solidFill>
                  <a:srgbClr val="000000"/>
                </a:solidFill>
                <a:latin typeface="Meiryo UI" panose="020B0604030504040204" pitchFamily="50" charset="-128"/>
                <a:ea typeface="Meiryo UI" panose="020B0604030504040204" pitchFamily="50" charset="-128"/>
              </a:rPr>
              <a:t>　</a:t>
            </a:r>
            <a:r>
              <a:rPr lang="ja-JP" altLang="en-US" sz="1200" u="sng">
                <a:solidFill>
                  <a:srgbClr val="000000"/>
                </a:solidFill>
                <a:latin typeface="Meiryo UI" panose="020B0604030504040204" pitchFamily="50" charset="-128"/>
                <a:ea typeface="Meiryo UI" panose="020B0604030504040204" pitchFamily="50" charset="-128"/>
              </a:rPr>
              <a:t>地方公共団体は</a:t>
            </a:r>
            <a:r>
              <a:rPr lang="ja-JP" altLang="en-US" sz="1200">
                <a:solidFill>
                  <a:srgbClr val="000000"/>
                </a:solidFill>
                <a:latin typeface="Meiryo UI" panose="020B0604030504040204" pitchFamily="50" charset="-128"/>
                <a:ea typeface="Meiryo UI" panose="020B0604030504040204" pitchFamily="50" charset="-128"/>
              </a:rPr>
              <a:t>、商業区域、近隣商業区域その他自転車等の駐車需要の著しい地域内で条例で定める区域内において百貨店、スーパーマーケット、銀行、遊技場等自転車等の</a:t>
            </a:r>
            <a:r>
              <a:rPr lang="ja-JP" altLang="en-US" sz="1200" u="sng">
                <a:solidFill>
                  <a:srgbClr val="000000"/>
                </a:solidFill>
                <a:latin typeface="Meiryo UI" panose="020B0604030504040204" pitchFamily="50" charset="-128"/>
                <a:ea typeface="Meiryo UI" panose="020B0604030504040204" pitchFamily="50" charset="-128"/>
              </a:rPr>
              <a:t>大量の駐車需要を生じさせる施設で条例で定めるものを新築し、又は増築しようとする者</a:t>
            </a:r>
            <a:r>
              <a:rPr lang="ja-JP" altLang="en-US" sz="1200">
                <a:solidFill>
                  <a:srgbClr val="000000"/>
                </a:solidFill>
                <a:latin typeface="Meiryo UI" panose="020B0604030504040204" pitchFamily="50" charset="-128"/>
                <a:ea typeface="Meiryo UI" panose="020B0604030504040204" pitchFamily="50" charset="-128"/>
              </a:rPr>
              <a:t>に対し、条例で、当該施設若しくはその敷地内又はその周辺に</a:t>
            </a:r>
            <a:r>
              <a:rPr lang="ja-JP" altLang="en-US" sz="1200" u="sng">
                <a:solidFill>
                  <a:srgbClr val="000000"/>
                </a:solidFill>
                <a:latin typeface="Meiryo UI" panose="020B0604030504040204" pitchFamily="50" charset="-128"/>
                <a:ea typeface="Meiryo UI" panose="020B0604030504040204" pitchFamily="50" charset="-128"/>
              </a:rPr>
              <a:t>自転車等駐車場を設置しなければならない旨を定めることができる</a:t>
            </a:r>
            <a:r>
              <a:rPr lang="ja-JP" altLang="en-US" sz="1200">
                <a:solidFill>
                  <a:srgbClr val="000000"/>
                </a:solidFill>
                <a:latin typeface="Meiryo UI" panose="020B0604030504040204" pitchFamily="50" charset="-128"/>
                <a:ea typeface="Meiryo UI" panose="020B0604030504040204" pitchFamily="50" charset="-128"/>
              </a:rPr>
              <a:t>。</a:t>
            </a:r>
          </a:p>
        </p:txBody>
      </p:sp>
      <p:sp>
        <p:nvSpPr>
          <p:cNvPr id="23558" name="正方形/長方形 9"/>
          <p:cNvSpPr>
            <a:spLocks noChangeArrowheads="1"/>
          </p:cNvSpPr>
          <p:nvPr/>
        </p:nvSpPr>
        <p:spPr bwMode="auto">
          <a:xfrm>
            <a:off x="2088773" y="2833688"/>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附置義務条例等を制定した都市数</a:t>
            </a:r>
          </a:p>
        </p:txBody>
      </p:sp>
      <p:pic>
        <p:nvPicPr>
          <p:cNvPr id="23559" name="Picture 3" descr="C:\Users\miwa-a2fy\Desktop\de50f0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934" y="4930775"/>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図 16" descr="附置義務駐輪施設（交計協提供）-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934" y="3087688"/>
            <a:ext cx="24368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a:off x="3029049" y="6517143"/>
            <a:ext cx="4275529" cy="369332"/>
          </a:xfrm>
          <a:prstGeom prst="rect">
            <a:avLst/>
          </a:prstGeom>
          <a:noFill/>
        </p:spPr>
        <p:txBody>
          <a:bodyPr wrap="none">
            <a:spAutoFit/>
          </a:bodyPr>
          <a:lstStyle/>
          <a:p>
            <a:pPr eaLnBrk="1" hangingPunct="1">
              <a:defRPr/>
            </a:pPr>
            <a:r>
              <a:rPr lang="ja-JP" altLang="en-US" sz="900">
                <a:latin typeface="+mn-ea"/>
                <a:ea typeface="+mn-ea"/>
              </a:rPr>
              <a:t>出典：駅周辺における放置自転車等の実態調査の集計結果</a:t>
            </a:r>
            <a:r>
              <a:rPr lang="en-US" altLang="ja-JP" sz="900">
                <a:latin typeface="+mn-ea"/>
                <a:ea typeface="+mn-ea"/>
              </a:rPr>
              <a:t>+</a:t>
            </a:r>
            <a:r>
              <a:rPr lang="ja-JP" altLang="en-US" sz="900">
                <a:latin typeface="+mn-ea"/>
                <a:ea typeface="+mn-ea"/>
              </a:rPr>
              <a:t>令和</a:t>
            </a:r>
            <a:r>
              <a:rPr lang="en-US" altLang="ja-JP" sz="900">
                <a:latin typeface="+mn-ea"/>
                <a:ea typeface="+mn-ea"/>
              </a:rPr>
              <a:t>5</a:t>
            </a:r>
            <a:r>
              <a:rPr lang="ja-JP" altLang="en-US" sz="900">
                <a:latin typeface="+mn-ea"/>
                <a:ea typeface="+mn-ea"/>
              </a:rPr>
              <a:t>年都市局調べ</a:t>
            </a:r>
            <a:endParaRPr lang="en-US" altLang="ja-JP" sz="900">
              <a:latin typeface="+mn-ea"/>
              <a:ea typeface="+mn-ea"/>
            </a:endParaRPr>
          </a:p>
          <a:p>
            <a:pPr eaLnBrk="1" hangingPunct="1">
              <a:defRPr/>
            </a:pPr>
            <a:r>
              <a:rPr lang="ja-JP" altLang="en-US" sz="900">
                <a:latin typeface="+mn-ea"/>
                <a:ea typeface="+mn-ea"/>
              </a:rPr>
              <a:t>（内閣府調査（平成</a:t>
            </a:r>
            <a:r>
              <a:rPr lang="en-US" altLang="ja-JP" sz="900">
                <a:latin typeface="+mn-ea"/>
                <a:ea typeface="+mn-ea"/>
              </a:rPr>
              <a:t>26</a:t>
            </a:r>
            <a:r>
              <a:rPr lang="ja-JP" altLang="en-US" sz="900">
                <a:latin typeface="+mn-ea"/>
                <a:ea typeface="+mn-ea"/>
              </a:rPr>
              <a:t>年</a:t>
            </a:r>
            <a:r>
              <a:rPr lang="en-US" altLang="ja-JP" sz="900">
                <a:latin typeface="+mn-ea"/>
                <a:ea typeface="+mn-ea"/>
              </a:rPr>
              <a:t>3</a:t>
            </a:r>
            <a:r>
              <a:rPr lang="ja-JP" altLang="en-US" sz="900">
                <a:latin typeface="+mn-ea"/>
                <a:ea typeface="+mn-ea"/>
              </a:rPr>
              <a:t>月）に令和元年度国交省調査を追加）</a:t>
            </a:r>
          </a:p>
        </p:txBody>
      </p:sp>
      <p:sp>
        <p:nvSpPr>
          <p:cNvPr id="17" name="テキスト ボックス 16"/>
          <p:cNvSpPr txBox="1"/>
          <p:nvPr/>
        </p:nvSpPr>
        <p:spPr>
          <a:xfrm>
            <a:off x="6828671" y="2833688"/>
            <a:ext cx="3013075" cy="254000"/>
          </a:xfrm>
          <a:prstGeom prst="rect">
            <a:avLst/>
          </a:prstGeom>
          <a:noFill/>
        </p:spPr>
        <p:txBody>
          <a:bodyPr wrap="none">
            <a:spAutoFit/>
          </a:bodyPr>
          <a:lstStyle/>
          <a:p>
            <a:pPr eaLnBrk="1" hangingPunct="1">
              <a:defRPr/>
            </a:pPr>
            <a:r>
              <a:rPr lang="ja-JP" altLang="en-US" sz="1050">
                <a:latin typeface="Meiryo UI" panose="020B0604030504040204" pitchFamily="50" charset="-128"/>
                <a:ea typeface="Meiryo UI" panose="020B0604030504040204" pitchFamily="50" charset="-128"/>
              </a:rPr>
              <a:t>■附置義務に基づく自転車等駐車場の整備イメージ</a:t>
            </a:r>
          </a:p>
        </p:txBody>
      </p:sp>
    </p:spTree>
    <p:extLst>
      <p:ext uri="{BB962C8B-B14F-4D97-AF65-F5344CB8AC3E}">
        <p14:creationId xmlns:p14="http://schemas.microsoft.com/office/powerpoint/2010/main" val="427048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3375025"/>
            <a:ext cx="2355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50838" y="3071813"/>
            <a:ext cx="4500562" cy="17287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角丸四角形 13"/>
          <p:cNvSpPr/>
          <p:nvPr/>
        </p:nvSpPr>
        <p:spPr>
          <a:xfrm>
            <a:off x="357188" y="2338388"/>
            <a:ext cx="9213850" cy="531812"/>
          </a:xfrm>
          <a:prstGeom prst="roundRect">
            <a:avLst/>
          </a:prstGeom>
          <a:solidFill>
            <a:srgbClr val="FFE1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93675" y="2105025"/>
            <a:ext cx="9512300" cy="460851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6" name="テキスト ボックス 9"/>
          <p:cNvSpPr txBox="1">
            <a:spLocks noChangeArrowheads="1"/>
          </p:cNvSpPr>
          <p:nvPr/>
        </p:nvSpPr>
        <p:spPr bwMode="auto">
          <a:xfrm>
            <a:off x="2889250" y="1947863"/>
            <a:ext cx="39751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まちづくりの観点からの自転車等駐車場施策の推進</a:t>
            </a:r>
          </a:p>
        </p:txBody>
      </p:sp>
      <p:sp>
        <p:nvSpPr>
          <p:cNvPr id="25607" name="テキスト ボックス 12"/>
          <p:cNvSpPr txBox="1">
            <a:spLocks noChangeArrowheads="1"/>
          </p:cNvSpPr>
          <p:nvPr/>
        </p:nvSpPr>
        <p:spPr bwMode="auto">
          <a:xfrm>
            <a:off x="344488" y="2354263"/>
            <a:ext cx="9215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latin typeface="Meiryo UI" panose="020B0604030504040204" pitchFamily="50" charset="-128"/>
                <a:ea typeface="Meiryo UI" panose="020B0604030504040204" pitchFamily="50" charset="-128"/>
              </a:rPr>
              <a:t>○自転車は環境にやさしく誰もが利用できる交通手段であり、「コンパクトシティ＋ネットワーク」を支える都市交通システムの一つとして重要な役割を担う　</a:t>
            </a:r>
            <a:endParaRPr lang="en-US" altLang="ja-JP" sz="1200">
              <a:latin typeface="Meiryo UI" panose="020B0604030504040204" pitchFamily="50" charset="-128"/>
              <a:ea typeface="Meiryo UI" panose="020B0604030504040204" pitchFamily="50" charset="-128"/>
            </a:endParaRPr>
          </a:p>
          <a:p>
            <a:pPr>
              <a:spcBef>
                <a:spcPct val="0"/>
              </a:spcBef>
              <a:buFontTx/>
              <a:buNone/>
            </a:pPr>
            <a:r>
              <a:rPr lang="ja-JP" altLang="en-US" sz="1200">
                <a:latin typeface="Meiryo UI" panose="020B0604030504040204" pitchFamily="50" charset="-128"/>
                <a:ea typeface="Meiryo UI" panose="020B0604030504040204" pitchFamily="50" charset="-128"/>
              </a:rPr>
              <a:t>　 ことから、環境負荷の低減や地域の活性化等まちづくりの観点を踏まえ、戦略的に自転車等駐車場の整備を進めていくことが必要。</a:t>
            </a:r>
          </a:p>
        </p:txBody>
      </p:sp>
      <p:sp>
        <p:nvSpPr>
          <p:cNvPr id="25608" name="テキスト ボックス 18"/>
          <p:cNvSpPr txBox="1">
            <a:spLocks noChangeArrowheads="1"/>
          </p:cNvSpPr>
          <p:nvPr/>
        </p:nvSpPr>
        <p:spPr bwMode="auto">
          <a:xfrm>
            <a:off x="368300" y="3257550"/>
            <a:ext cx="19923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・まちづくりの観点から、効果的に自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転車の活用を推進するためには、</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環境負荷の低減や地域の活性化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等、まちづくりにおける自転車の役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割を明確にすることが重要であり、</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都市計画マスタープランや都市・地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域交通戦略等の総合的な計画に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自転車の役割や活用方策を位置</a:t>
            </a:r>
            <a:endParaRPr lang="en-US" altLang="ja-JP" sz="1000">
              <a:latin typeface="Meiryo UI" panose="020B0604030504040204" pitchFamily="50" charset="-128"/>
              <a:ea typeface="Meiryo UI" panose="020B0604030504040204" pitchFamily="50" charset="-128"/>
            </a:endParaRPr>
          </a:p>
          <a:p>
            <a:pPr>
              <a:spcBef>
                <a:spcPct val="0"/>
              </a:spcBef>
              <a:buFontTx/>
              <a:buNone/>
            </a:pPr>
            <a:r>
              <a:rPr lang="ja-JP" altLang="en-US" sz="1000">
                <a:latin typeface="Meiryo UI" panose="020B0604030504040204" pitchFamily="50" charset="-128"/>
                <a:ea typeface="Meiryo UI" panose="020B0604030504040204" pitchFamily="50" charset="-128"/>
              </a:rPr>
              <a:t> 付け、計画的に推進。</a:t>
            </a:r>
          </a:p>
        </p:txBody>
      </p:sp>
      <p:sp>
        <p:nvSpPr>
          <p:cNvPr id="18" name="テキスト ボックス 17"/>
          <p:cNvSpPr txBox="1"/>
          <p:nvPr/>
        </p:nvSpPr>
        <p:spPr>
          <a:xfrm>
            <a:off x="817563" y="2941638"/>
            <a:ext cx="3100387" cy="254000"/>
          </a:xfrm>
          <a:prstGeom prst="rect">
            <a:avLst/>
          </a:prstGeom>
          <a:solidFill>
            <a:schemeClr val="bg1"/>
          </a:solidFill>
          <a:ln>
            <a:solidFill>
              <a:schemeClr val="tx1"/>
            </a:solidFill>
          </a:ln>
        </p:spPr>
        <p:txBody>
          <a:bodyPr wrap="none">
            <a:spAutoFit/>
          </a:bodyPr>
          <a:lstStyle/>
          <a:p>
            <a:pPr>
              <a:defRPr/>
            </a:pPr>
            <a:r>
              <a:rPr lang="ja-JP" altLang="en-US" sz="1050">
                <a:latin typeface="Meiryo UI" panose="020B0604030504040204" pitchFamily="50" charset="-128"/>
                <a:ea typeface="Meiryo UI" panose="020B0604030504040204" pitchFamily="50" charset="-128"/>
                <a:cs typeface="Meiryo UI" panose="020B0604030504040204" pitchFamily="50" charset="-128"/>
              </a:rPr>
              <a:t>都市交通計画等における自転車活用方策の位置づけ</a:t>
            </a:r>
          </a:p>
        </p:txBody>
      </p:sp>
      <p:sp>
        <p:nvSpPr>
          <p:cNvPr id="36" name="正方形/長方形 35"/>
          <p:cNvSpPr/>
          <p:nvPr/>
        </p:nvSpPr>
        <p:spPr>
          <a:xfrm>
            <a:off x="352425" y="4984750"/>
            <a:ext cx="4498975" cy="16557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11" name="テキスト ボックス 36"/>
          <p:cNvSpPr txBox="1">
            <a:spLocks noChangeArrowheads="1"/>
          </p:cNvSpPr>
          <p:nvPr/>
        </p:nvSpPr>
        <p:spPr bwMode="auto">
          <a:xfrm>
            <a:off x="5035550" y="3259138"/>
            <a:ext cx="2765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・買い物客等は目的地となる施設の直近に短時間</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駐輪する傾向があることを踏まえ、利便性の高い、 </a:t>
            </a:r>
            <a:endParaRPr lang="en-US" altLang="ja-JP" sz="1000">
              <a:latin typeface="Meiryo UI" panose="020B0604030504040204" pitchFamily="50" charset="-128"/>
              <a:ea typeface="Meiryo UI" panose="020B0604030504040204" pitchFamily="50" charset="-128"/>
            </a:endParaRPr>
          </a:p>
          <a:p>
            <a:pPr>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小規模な自転車等駐車場を面的に確保。</a:t>
            </a:r>
          </a:p>
        </p:txBody>
      </p:sp>
      <p:pic>
        <p:nvPicPr>
          <p:cNvPr id="25612" name="図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3297238"/>
            <a:ext cx="1704975" cy="1463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13" name="図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3787775"/>
            <a:ext cx="107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テキスト ボックス 28"/>
          <p:cNvSpPr txBox="1">
            <a:spLocks noChangeArrowheads="1"/>
          </p:cNvSpPr>
          <p:nvPr/>
        </p:nvSpPr>
        <p:spPr bwMode="auto">
          <a:xfrm>
            <a:off x="6754813" y="4602163"/>
            <a:ext cx="723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t>▲サインラック</a:t>
            </a:r>
          </a:p>
        </p:txBody>
      </p:sp>
      <p:sp>
        <p:nvSpPr>
          <p:cNvPr id="25615" name="テキスト ボックス 42"/>
          <p:cNvSpPr txBox="1">
            <a:spLocks noChangeArrowheads="1"/>
          </p:cNvSpPr>
          <p:nvPr/>
        </p:nvSpPr>
        <p:spPr bwMode="auto">
          <a:xfrm>
            <a:off x="5467350" y="4600575"/>
            <a:ext cx="81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t>▲自転車駐輪帯</a:t>
            </a:r>
          </a:p>
        </p:txBody>
      </p:sp>
      <p:sp>
        <p:nvSpPr>
          <p:cNvPr id="25616" name="テキスト ボックス 29"/>
          <p:cNvSpPr txBox="1">
            <a:spLocks noChangeArrowheads="1"/>
          </p:cNvSpPr>
          <p:nvPr/>
        </p:nvSpPr>
        <p:spPr bwMode="auto">
          <a:xfrm>
            <a:off x="8266113" y="3141663"/>
            <a:ext cx="1377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600"/>
              <a:t>小規模駐輪施設の配置（八王子市）</a:t>
            </a:r>
          </a:p>
        </p:txBody>
      </p:sp>
      <p:pic>
        <p:nvPicPr>
          <p:cNvPr id="25617" name="図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3803650"/>
            <a:ext cx="1127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テキスト ボックス 47"/>
          <p:cNvSpPr txBox="1">
            <a:spLocks noChangeArrowheads="1"/>
          </p:cNvSpPr>
          <p:nvPr/>
        </p:nvSpPr>
        <p:spPr bwMode="auto">
          <a:xfrm>
            <a:off x="357188" y="5203825"/>
            <a:ext cx="1377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・鉄道駅のみならず、自</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転車と公共交通の結</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節点となる電停やバス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停周辺において、公共</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交通の利用促進を図</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るために自転車等駐</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車場の整備を推進。</a:t>
            </a:r>
          </a:p>
        </p:txBody>
      </p:sp>
      <p:sp>
        <p:nvSpPr>
          <p:cNvPr id="58" name="正方形/長方形 57"/>
          <p:cNvSpPr/>
          <p:nvPr/>
        </p:nvSpPr>
        <p:spPr>
          <a:xfrm>
            <a:off x="5056188" y="3071813"/>
            <a:ext cx="4500562" cy="1727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テキスト ボックス 38"/>
          <p:cNvSpPr txBox="1"/>
          <p:nvPr/>
        </p:nvSpPr>
        <p:spPr>
          <a:xfrm>
            <a:off x="817563" y="4878388"/>
            <a:ext cx="2849562" cy="254000"/>
          </a:xfrm>
          <a:prstGeom prst="rect">
            <a:avLst/>
          </a:prstGeom>
          <a:solidFill>
            <a:schemeClr val="bg1"/>
          </a:solidFill>
          <a:ln>
            <a:solidFill>
              <a:schemeClr val="tx1"/>
            </a:solidFill>
          </a:ln>
        </p:spPr>
        <p:txBody>
          <a:bodyPr wrap="none">
            <a:spAutoFit/>
          </a:bodyPr>
          <a:lstStyle/>
          <a:p>
            <a:pPr>
              <a:defRPr/>
            </a:pPr>
            <a:r>
              <a:rPr lang="ja-JP" altLang="en-US" sz="1050">
                <a:latin typeface="Meiryo UI" panose="020B0604030504040204" pitchFamily="50" charset="-128"/>
                <a:ea typeface="Meiryo UI" panose="020B0604030504040204" pitchFamily="50" charset="-128"/>
                <a:cs typeface="Meiryo UI" panose="020B0604030504040204" pitchFamily="50" charset="-128"/>
              </a:rPr>
              <a:t>バス停・電停等における自転車等駐車場の整備</a:t>
            </a:r>
          </a:p>
        </p:txBody>
      </p:sp>
      <p:pic>
        <p:nvPicPr>
          <p:cNvPr id="25621" name="図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6088" y="5264150"/>
            <a:ext cx="1471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図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9300" y="5264150"/>
            <a:ext cx="146367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54"/>
          <p:cNvSpPr txBox="1"/>
          <p:nvPr/>
        </p:nvSpPr>
        <p:spPr>
          <a:xfrm>
            <a:off x="5503863" y="2936875"/>
            <a:ext cx="1892300" cy="254000"/>
          </a:xfrm>
          <a:prstGeom prst="rect">
            <a:avLst/>
          </a:prstGeom>
          <a:solidFill>
            <a:schemeClr val="bg1"/>
          </a:solidFill>
          <a:ln>
            <a:solidFill>
              <a:schemeClr val="tx1"/>
            </a:solidFill>
          </a:ln>
        </p:spPr>
        <p:txBody>
          <a:bodyPr wrap="none">
            <a:spAutoFit/>
          </a:bodyPr>
          <a:lstStyle/>
          <a:p>
            <a:pPr>
              <a:defRPr/>
            </a:pPr>
            <a:r>
              <a:rPr lang="ja-JP" altLang="en-US" sz="1050">
                <a:latin typeface="Meiryo UI" panose="020B0604030504040204" pitchFamily="50" charset="-128"/>
                <a:ea typeface="Meiryo UI" panose="020B0604030504040204" pitchFamily="50" charset="-128"/>
                <a:cs typeface="Meiryo UI" panose="020B0604030504040204" pitchFamily="50" charset="-128"/>
              </a:rPr>
              <a:t>小規模駐輪施設の面的な配置</a:t>
            </a:r>
          </a:p>
        </p:txBody>
      </p:sp>
      <p:sp>
        <p:nvSpPr>
          <p:cNvPr id="25624" name="テキスト ボックス 39"/>
          <p:cNvSpPr txBox="1">
            <a:spLocks noChangeArrowheads="1"/>
          </p:cNvSpPr>
          <p:nvPr/>
        </p:nvSpPr>
        <p:spPr bwMode="auto">
          <a:xfrm>
            <a:off x="1687513" y="6413500"/>
            <a:ext cx="150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700"/>
              <a:t>▲バス停付近に簡易駐輪場を整備</a:t>
            </a:r>
            <a:endParaRPr lang="ja-JP" altLang="en-US" sz="700"/>
          </a:p>
        </p:txBody>
      </p:sp>
      <p:sp>
        <p:nvSpPr>
          <p:cNvPr id="25625" name="テキスト ボックス 40"/>
          <p:cNvSpPr txBox="1">
            <a:spLocks noChangeArrowheads="1"/>
          </p:cNvSpPr>
          <p:nvPr/>
        </p:nvSpPr>
        <p:spPr bwMode="auto">
          <a:xfrm>
            <a:off x="3235325" y="6413500"/>
            <a:ext cx="16033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700"/>
              <a:t>▲電停付近に自転車等駐車場を整備</a:t>
            </a:r>
            <a:endParaRPr lang="ja-JP" altLang="en-US" sz="700"/>
          </a:p>
        </p:txBody>
      </p:sp>
      <p:sp>
        <p:nvSpPr>
          <p:cNvPr id="25626" name="テキスト ボックス 63"/>
          <p:cNvSpPr txBox="1">
            <a:spLocks noChangeArrowheads="1"/>
          </p:cNvSpPr>
          <p:nvPr/>
        </p:nvSpPr>
        <p:spPr bwMode="auto">
          <a:xfrm>
            <a:off x="5035550" y="5203825"/>
            <a:ext cx="1709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・中心市街地等においては、</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来街者の増加による地域の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活性化等を図るため、自転</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車等駐車場の利用者に対し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て割引サービスを行う等、地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域と連携した取組も効果的。</a:t>
            </a:r>
          </a:p>
        </p:txBody>
      </p:sp>
      <p:sp>
        <p:nvSpPr>
          <p:cNvPr id="71" name="正方形/長方形 70"/>
          <p:cNvSpPr/>
          <p:nvPr/>
        </p:nvSpPr>
        <p:spPr>
          <a:xfrm>
            <a:off x="5062538" y="4986338"/>
            <a:ext cx="4498975" cy="16541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テキスト ボックス 71"/>
          <p:cNvSpPr txBox="1"/>
          <p:nvPr/>
        </p:nvSpPr>
        <p:spPr>
          <a:xfrm>
            <a:off x="5502275" y="4878388"/>
            <a:ext cx="2603500" cy="254000"/>
          </a:xfrm>
          <a:prstGeom prst="rect">
            <a:avLst/>
          </a:prstGeom>
          <a:solidFill>
            <a:schemeClr val="bg1"/>
          </a:solidFill>
          <a:ln>
            <a:solidFill>
              <a:schemeClr val="tx1"/>
            </a:solidFill>
          </a:ln>
        </p:spPr>
        <p:txBody>
          <a:bodyPr wrap="none">
            <a:spAutoFit/>
          </a:bodyPr>
          <a:lstStyle/>
          <a:p>
            <a:pPr>
              <a:defRPr/>
            </a:pPr>
            <a:r>
              <a:rPr lang="ja-JP" altLang="en-US" sz="1050">
                <a:latin typeface="Meiryo UI" panose="020B0604030504040204" pitchFamily="50" charset="-128"/>
                <a:ea typeface="Meiryo UI" panose="020B0604030504040204" pitchFamily="50" charset="-128"/>
                <a:cs typeface="Meiryo UI" panose="020B0604030504040204" pitchFamily="50" charset="-128"/>
              </a:rPr>
              <a:t>地域と連携した自転車等駐車場の利用促進</a:t>
            </a:r>
          </a:p>
        </p:txBody>
      </p:sp>
      <p:pic>
        <p:nvPicPr>
          <p:cNvPr id="25629" name="図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91313" y="5289550"/>
            <a:ext cx="178911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p:cNvSpPr txBox="1"/>
          <p:nvPr/>
        </p:nvSpPr>
        <p:spPr>
          <a:xfrm>
            <a:off x="3595688" y="3232150"/>
            <a:ext cx="1146175" cy="184150"/>
          </a:xfrm>
          <a:prstGeom prst="rect">
            <a:avLst/>
          </a:prstGeom>
          <a:noFill/>
        </p:spPr>
        <p:txBody>
          <a:bodyPr wrap="none">
            <a:spAutoFit/>
          </a:bodyPr>
          <a:lstStyle/>
          <a:p>
            <a:pPr>
              <a:defRPr/>
            </a:pPr>
            <a:r>
              <a:rPr lang="ja-JP" altLang="en-US" sz="600">
                <a:latin typeface="+mn-ea"/>
              </a:rPr>
              <a:t>第</a:t>
            </a:r>
            <a:r>
              <a:rPr lang="en-US" altLang="ja-JP" sz="600">
                <a:latin typeface="+mn-ea"/>
              </a:rPr>
              <a:t>2</a:t>
            </a:r>
            <a:r>
              <a:rPr lang="ja-JP" altLang="en-US" sz="600">
                <a:latin typeface="+mn-ea"/>
              </a:rPr>
              <a:t>次金沢交通戦略（金沢市）</a:t>
            </a:r>
            <a:endParaRPr lang="en-US" altLang="ja-JP" sz="600">
              <a:latin typeface="+mn-ea"/>
            </a:endParaRPr>
          </a:p>
        </p:txBody>
      </p:sp>
      <p:sp>
        <p:nvSpPr>
          <p:cNvPr id="25631" name="テキスト ボックス 41"/>
          <p:cNvSpPr txBox="1">
            <a:spLocks noChangeArrowheads="1"/>
          </p:cNvSpPr>
          <p:nvPr/>
        </p:nvSpPr>
        <p:spPr bwMode="auto">
          <a:xfrm>
            <a:off x="8410575" y="5132388"/>
            <a:ext cx="1116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600"/>
              <a:t>「いたみんポイント」（伊丹市）</a:t>
            </a:r>
            <a:endParaRPr lang="en-US" altLang="ja-JP" sz="600"/>
          </a:p>
        </p:txBody>
      </p:sp>
      <p:pic>
        <p:nvPicPr>
          <p:cNvPr id="25632" name="図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88363" y="5308600"/>
            <a:ext cx="10366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193675" y="692150"/>
            <a:ext cx="9512300" cy="1169988"/>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144000" indent="-457200">
              <a:defRPr/>
            </a:pPr>
            <a:r>
              <a:rPr lang="ja-JP" altLang="en-US" sz="1400">
                <a:solidFill>
                  <a:srgbClr val="000000"/>
                </a:solidFill>
                <a:latin typeface="Meiryo UI" panose="020B0604030504040204" pitchFamily="50" charset="-128"/>
                <a:ea typeface="Meiryo UI" panose="020B0604030504040204" pitchFamily="50" charset="-128"/>
              </a:rPr>
              <a:t>○　放置自転車対策のための自転車等駐車場の整備等について、自転車利用者のニーズを的確に把握し、駐輪の量と質に応じたきめ細かい対応を図るため、自転車等駐車場施策の立案に必要な調査、計画手法の提案、駐輪対策のベストプラクティスの紹介等を目的に、平成</a:t>
            </a:r>
            <a:r>
              <a:rPr lang="en-US" altLang="ja-JP" sz="1400">
                <a:solidFill>
                  <a:srgbClr val="000000"/>
                </a:solidFill>
                <a:latin typeface="Meiryo UI" panose="020B0604030504040204" pitchFamily="50" charset="-128"/>
                <a:ea typeface="Meiryo UI" panose="020B0604030504040204" pitchFamily="50" charset="-128"/>
              </a:rPr>
              <a:t>24</a:t>
            </a:r>
            <a:r>
              <a:rPr lang="ja-JP" altLang="en-US" sz="1400">
                <a:solidFill>
                  <a:srgbClr val="000000"/>
                </a:solidFill>
                <a:latin typeface="Meiryo UI" panose="020B0604030504040204" pitchFamily="50" charset="-128"/>
                <a:ea typeface="Meiryo UI" panose="020B0604030504040204" pitchFamily="50" charset="-128"/>
              </a:rPr>
              <a:t>年</a:t>
            </a:r>
            <a:r>
              <a:rPr lang="en-US" altLang="ja-JP" sz="1400">
                <a:solidFill>
                  <a:srgbClr val="000000"/>
                </a:solidFill>
                <a:latin typeface="Meiryo UI" panose="020B0604030504040204" pitchFamily="50" charset="-128"/>
                <a:ea typeface="Meiryo UI" panose="020B0604030504040204" pitchFamily="50" charset="-128"/>
              </a:rPr>
              <a:t>11</a:t>
            </a:r>
            <a:r>
              <a:rPr lang="ja-JP" altLang="en-US" sz="1400">
                <a:solidFill>
                  <a:srgbClr val="000000"/>
                </a:solidFill>
                <a:latin typeface="Meiryo UI" panose="020B0604030504040204" pitchFamily="50" charset="-128"/>
                <a:ea typeface="Meiryo UI" panose="020B0604030504040204" pitchFamily="50" charset="-128"/>
              </a:rPr>
              <a:t>月に</a:t>
            </a:r>
            <a:r>
              <a:rPr lang="ja-JP" altLang="en-US" sz="1400" b="1" u="sng">
                <a:solidFill>
                  <a:srgbClr val="000000"/>
                </a:solidFill>
                <a:latin typeface="Meiryo UI" panose="020B0604030504040204" pitchFamily="50" charset="-128"/>
                <a:ea typeface="Meiryo UI" panose="020B0604030504040204" pitchFamily="50" charset="-128"/>
              </a:rPr>
              <a:t>「自転車等駐車場の整備のあり方に関するガイドライン」</a:t>
            </a:r>
            <a:r>
              <a:rPr lang="ja-JP" altLang="en-US" sz="1400">
                <a:solidFill>
                  <a:srgbClr val="000000"/>
                </a:solidFill>
                <a:latin typeface="Meiryo UI" panose="020B0604030504040204" pitchFamily="50" charset="-128"/>
                <a:ea typeface="Meiryo UI" panose="020B0604030504040204" pitchFamily="50" charset="-128"/>
              </a:rPr>
              <a:t>を策定。</a:t>
            </a:r>
          </a:p>
          <a:p>
            <a:pPr marL="144000" indent="-457200">
              <a:defRPr/>
            </a:pPr>
            <a:r>
              <a:rPr lang="ja-JP" altLang="en-US" sz="1400">
                <a:solidFill>
                  <a:srgbClr val="000000"/>
                </a:solidFill>
                <a:latin typeface="Meiryo UI" panose="020B0604030504040204" pitchFamily="50" charset="-128"/>
                <a:ea typeface="Meiryo UI" panose="020B0604030504040204" pitchFamily="50" charset="-128"/>
              </a:rPr>
              <a:t>○　コンパクトシティの推進やコミュニティサイクル（シェアサイクル）への関心の高まり等を背景に、まちづくりの観点を踏まえた自転車等駐車場の整備方策等を追加し、平成</a:t>
            </a:r>
            <a:r>
              <a:rPr lang="en-US" altLang="ja-JP" sz="1400">
                <a:solidFill>
                  <a:srgbClr val="000000"/>
                </a:solidFill>
                <a:latin typeface="Meiryo UI" panose="020B0604030504040204" pitchFamily="50" charset="-128"/>
                <a:ea typeface="Meiryo UI" panose="020B0604030504040204" pitchFamily="50" charset="-128"/>
              </a:rPr>
              <a:t>28</a:t>
            </a:r>
            <a:r>
              <a:rPr lang="ja-JP" altLang="en-US" sz="1400">
                <a:solidFill>
                  <a:srgbClr val="000000"/>
                </a:solidFill>
                <a:latin typeface="Meiryo UI" panose="020B0604030504040204" pitchFamily="50" charset="-128"/>
                <a:ea typeface="Meiryo UI" panose="020B0604030504040204" pitchFamily="50" charset="-128"/>
              </a:rPr>
              <a:t>年</a:t>
            </a:r>
            <a:r>
              <a:rPr lang="en-US" altLang="ja-JP" sz="1400">
                <a:solidFill>
                  <a:srgbClr val="000000"/>
                </a:solidFill>
                <a:latin typeface="Meiryo UI" panose="020B0604030504040204" pitchFamily="50" charset="-128"/>
                <a:ea typeface="Meiryo UI" panose="020B0604030504040204" pitchFamily="50" charset="-128"/>
              </a:rPr>
              <a:t>9</a:t>
            </a:r>
            <a:r>
              <a:rPr lang="ja-JP" altLang="en-US" sz="1400">
                <a:solidFill>
                  <a:srgbClr val="000000"/>
                </a:solidFill>
                <a:latin typeface="Meiryo UI" panose="020B0604030504040204" pitchFamily="50" charset="-128"/>
                <a:ea typeface="Meiryo UI" panose="020B0604030504040204" pitchFamily="50" charset="-128"/>
              </a:rPr>
              <a:t>月にガイドラインを改訂。</a:t>
            </a:r>
          </a:p>
        </p:txBody>
      </p:sp>
      <p:sp>
        <p:nvSpPr>
          <p:cNvPr id="25634" name="タイトル 20"/>
          <p:cNvSpPr>
            <a:spLocks noGrp="1"/>
          </p:cNvSpPr>
          <p:nvPr>
            <p:ph type="title"/>
          </p:nvPr>
        </p:nvSpPr>
        <p:spPr/>
        <p:txBody>
          <a:bodyPr/>
          <a:lstStyle/>
          <a:p>
            <a:r>
              <a:rPr lang="ja-JP" altLang="en-US"/>
              <a:t>自転車駐車施策</a:t>
            </a:r>
          </a:p>
        </p:txBody>
      </p:sp>
    </p:spTree>
    <p:extLst>
      <p:ext uri="{BB962C8B-B14F-4D97-AF65-F5344CB8AC3E}">
        <p14:creationId xmlns:p14="http://schemas.microsoft.com/office/powerpoint/2010/main" val="4032591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20"/>
          <p:cNvSpPr>
            <a:spLocks noGrp="1"/>
          </p:cNvSpPr>
          <p:nvPr>
            <p:ph type="title"/>
          </p:nvPr>
        </p:nvSpPr>
        <p:spPr/>
        <p:txBody>
          <a:bodyPr/>
          <a:lstStyle/>
          <a:p>
            <a:r>
              <a:rPr lang="ja-JP" altLang="en-US"/>
              <a:t>自転車駐車場整備に関する支援制度</a:t>
            </a:r>
          </a:p>
        </p:txBody>
      </p:sp>
      <p:graphicFrame>
        <p:nvGraphicFramePr>
          <p:cNvPr id="7" name="表 6"/>
          <p:cNvGraphicFramePr>
            <a:graphicFrameLocks noGrp="1"/>
          </p:cNvGraphicFramePr>
          <p:nvPr/>
        </p:nvGraphicFramePr>
        <p:xfrm>
          <a:off x="74613" y="922338"/>
          <a:ext cx="9809162" cy="5547192"/>
        </p:xfrm>
        <a:graphic>
          <a:graphicData uri="http://schemas.openxmlformats.org/drawingml/2006/table">
            <a:tbl>
              <a:tblPr firstRow="1" bandRow="1">
                <a:tableStyleId>{7DF18680-E054-41AD-8BC1-D1AEF772440D}</a:tableStyleId>
              </a:tblPr>
              <a:tblGrid>
                <a:gridCol w="2161616">
                  <a:extLst>
                    <a:ext uri="{9D8B030D-6E8A-4147-A177-3AD203B41FA5}">
                      <a16:colId xmlns:a16="http://schemas.microsoft.com/office/drawing/2014/main" val="20000"/>
                    </a:ext>
                  </a:extLst>
                </a:gridCol>
                <a:gridCol w="3620517">
                  <a:extLst>
                    <a:ext uri="{9D8B030D-6E8A-4147-A177-3AD203B41FA5}">
                      <a16:colId xmlns:a16="http://schemas.microsoft.com/office/drawing/2014/main" val="20001"/>
                    </a:ext>
                  </a:extLst>
                </a:gridCol>
                <a:gridCol w="2126562">
                  <a:extLst>
                    <a:ext uri="{9D8B030D-6E8A-4147-A177-3AD203B41FA5}">
                      <a16:colId xmlns:a16="http://schemas.microsoft.com/office/drawing/2014/main" val="20002"/>
                    </a:ext>
                  </a:extLst>
                </a:gridCol>
                <a:gridCol w="1900467">
                  <a:extLst>
                    <a:ext uri="{9D8B030D-6E8A-4147-A177-3AD203B41FA5}">
                      <a16:colId xmlns:a16="http://schemas.microsoft.com/office/drawing/2014/main" val="3004314802"/>
                    </a:ext>
                  </a:extLst>
                </a:gridCol>
              </a:tblGrid>
              <a:tr h="304752">
                <a:tc rowSpan="2">
                  <a:txBody>
                    <a:bodyPr/>
                    <a:lstStyle/>
                    <a:p>
                      <a:pPr algn="ctr"/>
                      <a:r>
                        <a:rPr kumimoji="1" lang="ja-JP" altLang="en-US" sz="1400">
                          <a:solidFill>
                            <a:schemeClr val="tx1"/>
                          </a:solidFill>
                        </a:rPr>
                        <a:t>事業名</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400">
                          <a:solidFill>
                            <a:schemeClr val="tx1"/>
                          </a:solidFill>
                        </a:rPr>
                        <a:t>対象・概要</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1400">
                          <a:solidFill>
                            <a:schemeClr val="tx1"/>
                          </a:solidFill>
                        </a:rPr>
                        <a:t>補助額</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04752">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400" b="1">
                          <a:solidFill>
                            <a:schemeClr val="tx1"/>
                          </a:solidFill>
                        </a:rPr>
                        <a:t>自治体</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400" b="1">
                          <a:solidFill>
                            <a:schemeClr val="tx1"/>
                          </a:solidFill>
                        </a:rPr>
                        <a:t>民間事業者</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01"/>
                  </a:ext>
                </a:extLst>
              </a:tr>
              <a:tr h="1737179">
                <a:tc>
                  <a:txBody>
                    <a:bodyPr/>
                    <a:lstStyle/>
                    <a:p>
                      <a:pPr algn="ctr"/>
                      <a:r>
                        <a:rPr kumimoji="1" lang="ja-JP" altLang="en-US" sz="1200">
                          <a:solidFill>
                            <a:schemeClr val="tx1"/>
                          </a:solidFill>
                        </a:rPr>
                        <a:t>都市構造再編集中支援事業</a:t>
                      </a:r>
                      <a:endParaRPr kumimoji="1" lang="en-US" altLang="ja-JP" sz="1200">
                        <a:solidFill>
                          <a:schemeClr val="tx1"/>
                        </a:solidFill>
                      </a:endParaRPr>
                    </a:p>
                    <a:p>
                      <a:pPr algn="ctr"/>
                      <a:r>
                        <a:rPr kumimoji="1" lang="ja-JP" altLang="en-US" sz="1200">
                          <a:solidFill>
                            <a:schemeClr val="tx1"/>
                          </a:solidFill>
                        </a:rPr>
                        <a:t>（個別支援制度）</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solidFill>
                            <a:schemeClr val="tx1"/>
                          </a:solidFill>
                        </a:rPr>
                        <a:t>「立地適正化計画」に基づき、市町村や民間事業者等が行う一定期間内の都市機能や居住環境の向上に資する公共公益施設の誘導・整備、防災力強化、災害からの復興、居住の誘導の取組等に対し集中的な支援を行い、各都市が持続可能で強靭な都市構造へ再編を図ることを目的に、市町村が策定する「都市再生整備計画」に位置づけられた自転車駐車場の整備に対する支援。</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solidFill>
                            <a:schemeClr val="tx1"/>
                          </a:solidFill>
                        </a:rPr>
                        <a:t>＜都市機能誘導区域内＞</a:t>
                      </a:r>
                      <a:endParaRPr kumimoji="1" lang="en-US" altLang="ja-JP" sz="1200">
                        <a:solidFill>
                          <a:schemeClr val="tx1"/>
                        </a:solidFill>
                      </a:endParaRPr>
                    </a:p>
                    <a:p>
                      <a:pPr algn="l"/>
                      <a:r>
                        <a:rPr kumimoji="1" lang="ja-JP" altLang="en-US" sz="1200">
                          <a:solidFill>
                            <a:schemeClr val="tx1"/>
                          </a:solidFill>
                        </a:rPr>
                        <a:t>対象事業費の１／２</a:t>
                      </a:r>
                      <a:endParaRPr kumimoji="1" lang="en-US" altLang="ja-JP" sz="1200">
                        <a:solidFill>
                          <a:schemeClr val="tx1"/>
                        </a:solidFill>
                      </a:endParaRPr>
                    </a:p>
                    <a:p>
                      <a:pPr algn="l"/>
                      <a:endParaRPr kumimoji="1" lang="en-US" altLang="ja-JP" sz="1200">
                        <a:solidFill>
                          <a:schemeClr val="tx1"/>
                        </a:solidFill>
                      </a:endParaRPr>
                    </a:p>
                    <a:p>
                      <a:pPr algn="l"/>
                      <a:r>
                        <a:rPr kumimoji="1" lang="ja-JP" altLang="en-US" sz="1200">
                          <a:solidFill>
                            <a:schemeClr val="tx1"/>
                          </a:solidFill>
                        </a:rPr>
                        <a:t>＜居住誘導区域内等＞</a:t>
                      </a:r>
                      <a:endParaRPr kumimoji="1" lang="en-US" altLang="ja-JP" sz="1200">
                        <a:solidFill>
                          <a:schemeClr val="tx1"/>
                        </a:solidFill>
                      </a:endParaRPr>
                    </a:p>
                    <a:p>
                      <a:pPr algn="l"/>
                      <a:r>
                        <a:rPr kumimoji="1" lang="ja-JP" altLang="en-US" sz="1200">
                          <a:solidFill>
                            <a:schemeClr val="tx1"/>
                          </a:solidFill>
                        </a:rPr>
                        <a:t>対象事業費の４５％</a:t>
                      </a:r>
                      <a:endParaRPr kumimoji="1" lang="en-US" altLang="ja-JP" sz="120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chemeClr val="tx1"/>
                          </a:solidFill>
                        </a:rPr>
                        <a:t>（間接補助）</a:t>
                      </a:r>
                      <a:endParaRPr kumimoji="1" lang="en-US" altLang="ja-JP" sz="1200">
                        <a:solidFill>
                          <a:schemeClr val="tx1"/>
                        </a:solidFill>
                      </a:endParaRPr>
                    </a:p>
                    <a:p>
                      <a:pPr algn="l"/>
                      <a:r>
                        <a:rPr kumimoji="1" lang="ja-JP" altLang="en-US" sz="1200">
                          <a:solidFill>
                            <a:schemeClr val="tx1"/>
                          </a:solidFill>
                        </a:rPr>
                        <a:t>＜都市機能誘導区域内＞</a:t>
                      </a:r>
                      <a:endParaRPr kumimoji="1" lang="en-US" altLang="ja-JP" sz="1200">
                        <a:solidFill>
                          <a:schemeClr val="tx1"/>
                        </a:solidFill>
                      </a:endParaRPr>
                    </a:p>
                    <a:p>
                      <a:pPr algn="ctr"/>
                      <a:r>
                        <a:rPr kumimoji="1" lang="ja-JP" altLang="en-US" sz="1200">
                          <a:solidFill>
                            <a:schemeClr val="tx1"/>
                          </a:solidFill>
                        </a:rPr>
                        <a:t>国：１／３</a:t>
                      </a:r>
                      <a:endParaRPr kumimoji="1" lang="en-US" altLang="ja-JP" sz="1200">
                        <a:solidFill>
                          <a:schemeClr val="tx1"/>
                        </a:solidFill>
                      </a:endParaRPr>
                    </a:p>
                    <a:p>
                      <a:pPr algn="ctr"/>
                      <a:r>
                        <a:rPr kumimoji="1" lang="ja-JP" altLang="en-US" sz="1200" u="none">
                          <a:solidFill>
                            <a:schemeClr val="tx1"/>
                          </a:solidFill>
                        </a:rPr>
                        <a:t>地：１／３</a:t>
                      </a:r>
                      <a:endParaRPr kumimoji="1" lang="en-US" altLang="ja-JP" sz="1200" u="none">
                        <a:solidFill>
                          <a:schemeClr val="tx1"/>
                        </a:solidFill>
                      </a:endParaRPr>
                    </a:p>
                    <a:p>
                      <a:pPr algn="ctr"/>
                      <a:r>
                        <a:rPr kumimoji="1" lang="ja-JP" altLang="en-US" sz="1200" u="none">
                          <a:solidFill>
                            <a:schemeClr val="tx1"/>
                          </a:solidFill>
                        </a:rPr>
                        <a:t>民：１／３</a:t>
                      </a:r>
                      <a:endParaRPr kumimoji="1" lang="en-US" altLang="ja-JP" sz="1200" u="none">
                        <a:solidFill>
                          <a:schemeClr val="tx1"/>
                        </a:solidFill>
                      </a:endParaRPr>
                    </a:p>
                    <a:p>
                      <a:pPr algn="l"/>
                      <a:r>
                        <a:rPr kumimoji="1" lang="ja-JP" altLang="en-US" sz="1200">
                          <a:solidFill>
                            <a:schemeClr val="tx1"/>
                          </a:solidFill>
                        </a:rPr>
                        <a:t>＜居住誘導区域内等＞</a:t>
                      </a:r>
                      <a:endParaRPr kumimoji="1" lang="en-US" altLang="ja-JP" sz="1200">
                        <a:solidFill>
                          <a:schemeClr val="tx1"/>
                        </a:solidFill>
                      </a:endParaRPr>
                    </a:p>
                    <a:p>
                      <a:pPr algn="ctr"/>
                      <a:r>
                        <a:rPr kumimoji="1" lang="ja-JP" altLang="en-US" sz="1200">
                          <a:solidFill>
                            <a:schemeClr val="tx1"/>
                          </a:solidFill>
                        </a:rPr>
                        <a:t>国：９／３０</a:t>
                      </a:r>
                      <a:endParaRPr kumimoji="1" lang="en-US" altLang="ja-JP" sz="1200">
                        <a:solidFill>
                          <a:schemeClr val="tx1"/>
                        </a:solidFill>
                      </a:endParaRPr>
                    </a:p>
                    <a:p>
                      <a:pPr algn="ctr"/>
                      <a:r>
                        <a:rPr kumimoji="1" lang="ja-JP" altLang="en-US" sz="1200" u="none">
                          <a:solidFill>
                            <a:schemeClr val="tx1"/>
                          </a:solidFill>
                        </a:rPr>
                        <a:t>地：１１／３０</a:t>
                      </a:r>
                      <a:endParaRPr kumimoji="1" lang="en-US" altLang="ja-JP" sz="1200" u="none">
                        <a:solidFill>
                          <a:schemeClr val="tx1"/>
                        </a:solidFill>
                      </a:endParaRPr>
                    </a:p>
                    <a:p>
                      <a:pPr algn="ctr"/>
                      <a:r>
                        <a:rPr kumimoji="1" lang="ja-JP" altLang="en-US" sz="1200" u="none">
                          <a:solidFill>
                            <a:schemeClr val="tx1"/>
                          </a:solidFill>
                        </a:rPr>
                        <a:t>民：１０／３０</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88590">
                <a:tc>
                  <a:txBody>
                    <a:bodyPr/>
                    <a:lstStyle/>
                    <a:p>
                      <a:pPr algn="ctr"/>
                      <a:r>
                        <a:rPr kumimoji="1" lang="ja-JP" altLang="en-US" sz="1200">
                          <a:solidFill>
                            <a:schemeClr val="tx1"/>
                          </a:solidFill>
                        </a:rPr>
                        <a:t>都市再生整備計画事業</a:t>
                      </a:r>
                      <a:endParaRPr kumimoji="1" lang="en-US" altLang="ja-JP" sz="1200">
                        <a:solidFill>
                          <a:schemeClr val="tx1"/>
                        </a:solidFill>
                      </a:endParaRPr>
                    </a:p>
                    <a:p>
                      <a:pPr algn="ctr"/>
                      <a:r>
                        <a:rPr kumimoji="1" lang="ja-JP" altLang="en-US" sz="1200">
                          <a:solidFill>
                            <a:schemeClr val="tx1"/>
                          </a:solidFill>
                        </a:rPr>
                        <a:t>（社会資本整備総合交付金）</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solidFill>
                            <a:schemeClr val="tx1"/>
                          </a:solidFill>
                        </a:rPr>
                        <a:t>地域の歴史・文化・自然環境等の特性を活かした個性あふれるまちづくりを総合的に支援し、全国の都市の再生を効率的に推進することにより地域住民の生活の質の向上と地域経済・社会の活性化を図ることを目的に、市町村が策定する「都市再生整備計画」に位置づけられた自転車駐車場の整備に対する支援。</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solidFill>
                            <a:schemeClr val="tx1"/>
                          </a:solidFill>
                        </a:rPr>
                        <a:t>対象事業費の</a:t>
                      </a:r>
                      <a:endParaRPr kumimoji="1" lang="en-US" altLang="ja-JP" sz="1200">
                        <a:solidFill>
                          <a:schemeClr val="tx1"/>
                        </a:solidFill>
                      </a:endParaRPr>
                    </a:p>
                    <a:p>
                      <a:pPr algn="l"/>
                      <a:r>
                        <a:rPr kumimoji="1" lang="ja-JP" altLang="en-US" sz="1200">
                          <a:solidFill>
                            <a:schemeClr val="tx1"/>
                          </a:solidFill>
                        </a:rPr>
                        <a:t>　　　　　　４／１０　等</a:t>
                      </a:r>
                      <a:endParaRPr kumimoji="1" lang="en-US" altLang="ja-JP" sz="120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chemeClr val="tx1"/>
                          </a:solidFill>
                        </a:rPr>
                        <a:t>（間接補助）</a:t>
                      </a:r>
                      <a:endParaRPr kumimoji="1" lang="en-US" altLang="ja-JP" sz="1200">
                        <a:solidFill>
                          <a:schemeClr val="tx1"/>
                        </a:solidFill>
                      </a:endParaRPr>
                    </a:p>
                    <a:p>
                      <a:pPr algn="ctr"/>
                      <a:r>
                        <a:rPr kumimoji="1" lang="ja-JP" altLang="en-US" sz="1200">
                          <a:solidFill>
                            <a:schemeClr val="tx1"/>
                          </a:solidFill>
                        </a:rPr>
                        <a:t>国：４／１５</a:t>
                      </a:r>
                      <a:endParaRPr kumimoji="1" lang="en-US" altLang="ja-JP" sz="1200">
                        <a:solidFill>
                          <a:schemeClr val="tx1"/>
                        </a:solidFill>
                      </a:endParaRPr>
                    </a:p>
                    <a:p>
                      <a:pPr algn="ctr"/>
                      <a:r>
                        <a:rPr kumimoji="1" lang="ja-JP" altLang="en-US" sz="1200">
                          <a:solidFill>
                            <a:schemeClr val="tx1"/>
                          </a:solidFill>
                        </a:rPr>
                        <a:t>地：６／１５</a:t>
                      </a:r>
                      <a:endParaRPr kumimoji="1" lang="en-US" altLang="ja-JP" sz="1200">
                        <a:solidFill>
                          <a:schemeClr val="tx1"/>
                        </a:solidFill>
                      </a:endParaRPr>
                    </a:p>
                    <a:p>
                      <a:pPr algn="ctr"/>
                      <a:r>
                        <a:rPr kumimoji="1" lang="ja-JP" altLang="en-US" sz="1200">
                          <a:solidFill>
                            <a:schemeClr val="tx1"/>
                          </a:solidFill>
                        </a:rPr>
                        <a:t>民：５／１５</a:t>
                      </a:r>
                      <a:endParaRPr kumimoji="1" lang="en-US" altLang="ja-JP" sz="1200">
                        <a:solidFill>
                          <a:schemeClr val="tx1"/>
                        </a:solidFill>
                      </a:endParaRPr>
                    </a:p>
                    <a:p>
                      <a:pPr algn="ctr"/>
                      <a:r>
                        <a:rPr kumimoji="1" lang="ja-JP" altLang="en-US" sz="1200">
                          <a:solidFill>
                            <a:schemeClr val="tx1"/>
                          </a:solidFill>
                        </a:rPr>
                        <a:t>　　　　　等</a:t>
                      </a:r>
                      <a:endParaRPr kumimoji="1" lang="en-US" altLang="ja-JP" sz="120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487018"/>
                  </a:ext>
                </a:extLst>
              </a:tr>
              <a:tr h="1371453">
                <a:tc>
                  <a:txBody>
                    <a:bodyPr/>
                    <a:lstStyle/>
                    <a:p>
                      <a:pPr algn="ctr"/>
                      <a:r>
                        <a:rPr kumimoji="1" lang="ja-JP" altLang="en-US" sz="1200"/>
                        <a:t>都市・地域交通戦略推進事業</a:t>
                      </a:r>
                      <a:endParaRPr kumimoji="1" lang="en-US" altLang="ja-JP" sz="1200"/>
                    </a:p>
                    <a:p>
                      <a:pPr algn="ctr"/>
                      <a:r>
                        <a:rPr kumimoji="1" lang="ja-JP" altLang="en-US" sz="1200"/>
                        <a:t>（社会資本整備総合交付金）</a:t>
                      </a:r>
                      <a:endParaRPr kumimoji="1" lang="ja-JP" altLang="en-US" sz="120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a:t>都市・地域における安全で円滑な交通を確保し、魅力ある都市・地域の将来像を実現するため、徒歩、自転車、自動車、公共交通の適正分担が図られた交通体系を確立することを目的に、地方公共団体が策定した「立地適正化計画」、「低炭素まちづくり計画」等において位置づけられた自転車駐車場の整備に対する支援。</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t>対象事業費の</a:t>
                      </a:r>
                      <a:endParaRPr kumimoji="1" lang="en-US" altLang="ja-JP" sz="1200"/>
                    </a:p>
                    <a:p>
                      <a:pPr algn="l"/>
                      <a:r>
                        <a:rPr kumimoji="1" lang="ja-JP" altLang="en-US" sz="1200"/>
                        <a:t>　　　　　　１／３　等</a:t>
                      </a:r>
                      <a:endParaRPr kumimoji="1" lang="en-US" altLang="ja-JP" sz="120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t>（間接補助）</a:t>
                      </a:r>
                      <a:endParaRPr kumimoji="1" lang="en-US" altLang="ja-JP" sz="1200"/>
                    </a:p>
                    <a:p>
                      <a:pPr algn="ctr"/>
                      <a:r>
                        <a:rPr kumimoji="1" lang="ja-JP" altLang="en-US" sz="1200"/>
                        <a:t>国：１／３</a:t>
                      </a:r>
                      <a:endParaRPr kumimoji="1" lang="en-US" altLang="ja-JP" sz="1200"/>
                    </a:p>
                    <a:p>
                      <a:pPr algn="ctr"/>
                      <a:r>
                        <a:rPr kumimoji="1" lang="ja-JP" altLang="en-US" sz="1200" u="none"/>
                        <a:t>地：１／３</a:t>
                      </a:r>
                      <a:endParaRPr kumimoji="1" lang="en-US" altLang="ja-JP" sz="1200" u="none"/>
                    </a:p>
                    <a:p>
                      <a:pPr algn="ctr"/>
                      <a:r>
                        <a:rPr kumimoji="1" lang="ja-JP" altLang="en-US" sz="1200" u="none"/>
                        <a:t>民：１／３</a:t>
                      </a:r>
                      <a:endParaRPr kumimoji="1" lang="en-US" altLang="ja-JP" sz="1200" u="none"/>
                    </a:p>
                    <a:p>
                      <a:pPr algn="ctr"/>
                      <a:r>
                        <a:rPr kumimoji="1" lang="ja-JP" altLang="en-US" sz="1200" u="none"/>
                        <a:t>　　　　　等</a:t>
                      </a:r>
                      <a:endParaRPr kumimoji="1" lang="en-US" altLang="ja-JP" sz="1200" u="none"/>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01">
                <a:tc>
                  <a:txBody>
                    <a:bodyPr/>
                    <a:lstStyle/>
                    <a:p>
                      <a:pPr algn="ctr"/>
                      <a:r>
                        <a:rPr kumimoji="1" lang="ja-JP" altLang="en-US" sz="1200">
                          <a:solidFill>
                            <a:schemeClr val="tx1"/>
                          </a:solidFill>
                        </a:rPr>
                        <a:t>道路事業</a:t>
                      </a:r>
                      <a:endParaRPr kumimoji="1" lang="en-US" altLang="ja-JP" sz="1200">
                        <a:solidFill>
                          <a:schemeClr val="tx1"/>
                        </a:solidFill>
                      </a:endParaRPr>
                    </a:p>
                    <a:p>
                      <a:pPr algn="ctr"/>
                      <a:r>
                        <a:rPr kumimoji="1" lang="ja-JP" altLang="en-US" sz="1200">
                          <a:solidFill>
                            <a:schemeClr val="tx1"/>
                          </a:solidFill>
                        </a:rPr>
                        <a:t>（社会資本整備総合交付金）</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a:t>都市計画</a:t>
                      </a:r>
                      <a:r>
                        <a:rPr lang="ja-JP" altLang="en-US" sz="1200">
                          <a:solidFill>
                            <a:schemeClr val="tx1"/>
                          </a:solidFill>
                        </a:rPr>
                        <a:t>道路整備に関する事業等として、地方公共団体が道路事業として</a:t>
                      </a:r>
                      <a:r>
                        <a:rPr lang="ja-JP" altLang="en-US" sz="1200"/>
                        <a:t>実施する自転車駐車場（道路附属物）の整備に対する支援。</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a:t>対象事業費の</a:t>
                      </a:r>
                      <a:endParaRPr kumimoji="1" lang="en-US" altLang="ja-JP" sz="1200"/>
                    </a:p>
                    <a:p>
                      <a:pPr algn="l"/>
                      <a:r>
                        <a:rPr kumimoji="1" lang="ja-JP" altLang="en-US" sz="1200"/>
                        <a:t>　　　　　 １／２　</a:t>
                      </a:r>
                      <a:r>
                        <a:rPr kumimoji="1" lang="ja-JP" altLang="en-US" sz="1200">
                          <a:solidFill>
                            <a:schemeClr val="tx1"/>
                          </a:solidFill>
                        </a:rPr>
                        <a:t>等</a:t>
                      </a:r>
                      <a:endParaRPr kumimoji="1" lang="en-US" altLang="ja-JP" sz="120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a:t>
                      </a:r>
                      <a:endParaRPr kumimoji="1" lang="en-US" altLang="ja-JP" sz="1200" dirty="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541" name="テキスト ボックス 7"/>
          <p:cNvSpPr txBox="1">
            <a:spLocks noChangeArrowheads="1"/>
          </p:cNvSpPr>
          <p:nvPr/>
        </p:nvSpPr>
        <p:spPr bwMode="auto">
          <a:xfrm>
            <a:off x="74613" y="6450013"/>
            <a:ext cx="5767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a:t>※</a:t>
            </a:r>
            <a:r>
              <a:rPr lang="ja-JP" altLang="en-US" sz="1200"/>
              <a:t>　個別施設に対する支援ではなく、地域のまちづくり計画等に対する支援となります。</a:t>
            </a:r>
            <a:endParaRPr lang="en-US" altLang="ja-JP" sz="1200"/>
          </a:p>
          <a:p>
            <a:pPr>
              <a:spcBef>
                <a:spcPct val="0"/>
              </a:spcBef>
              <a:buFontTx/>
              <a:buNone/>
            </a:pPr>
            <a:r>
              <a:rPr lang="en-US" altLang="ja-JP" sz="1200"/>
              <a:t>※</a:t>
            </a:r>
            <a:r>
              <a:rPr lang="ja-JP" altLang="en-US" sz="1200"/>
              <a:t>　拡張も新設と同様です。</a:t>
            </a:r>
          </a:p>
        </p:txBody>
      </p:sp>
      <p:sp>
        <p:nvSpPr>
          <p:cNvPr id="21542" name="正方形/長方形 8"/>
          <p:cNvSpPr>
            <a:spLocks noChangeArrowheads="1"/>
          </p:cNvSpPr>
          <p:nvPr/>
        </p:nvSpPr>
        <p:spPr bwMode="auto">
          <a:xfrm>
            <a:off x="2279650" y="566738"/>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自転車駐車場整備に関する主な国土交通省の支援策（令和６年度）</a:t>
            </a:r>
          </a:p>
        </p:txBody>
      </p:sp>
    </p:spTree>
    <p:extLst>
      <p:ext uri="{BB962C8B-B14F-4D97-AF65-F5344CB8AC3E}">
        <p14:creationId xmlns:p14="http://schemas.microsoft.com/office/powerpoint/2010/main" val="277093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bwMode="auto">
          <a:xfrm>
            <a:off x="1489760" y="2251075"/>
            <a:ext cx="841624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5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５．駐車場法の</a:t>
            </a:r>
            <a:r>
              <a:rPr lang="ja-JP" altLang="en-US" sz="3500" kern="0" dirty="0">
                <a:latin typeface="HGP創英角ｺﾞｼｯｸUB"/>
                <a:ea typeface="HGP創英角ｺﾞｼｯｸUB"/>
              </a:rPr>
              <a:t>特例</a:t>
            </a:r>
            <a:r>
              <a:rPr kumimoji="1" lang="ja-JP" altLang="en-US" sz="35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等</a:t>
            </a:r>
          </a:p>
        </p:txBody>
      </p:sp>
    </p:spTree>
    <p:extLst>
      <p:ext uri="{BB962C8B-B14F-4D97-AF65-F5344CB8AC3E}">
        <p14:creationId xmlns:p14="http://schemas.microsoft.com/office/powerpoint/2010/main" val="387975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Rectangle 2"/>
          <p:cNvSpPr>
            <a:spLocks noGrp="1" noChangeArrowheads="1"/>
          </p:cNvSpPr>
          <p:nvPr>
            <p:ph type="title"/>
          </p:nvPr>
        </p:nvSpPr>
        <p:spPr/>
        <p:txBody>
          <a:bodyPr/>
          <a:lstStyle/>
          <a:p>
            <a:pPr eaLnBrk="1" hangingPunct="1"/>
            <a:r>
              <a:rPr lang="ja-JP" altLang="en-US" sz="2400" dirty="0"/>
              <a:t>駐車場法の各種特例措置及び適用地域</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2241" name="表 1"/>
          <p:cNvGraphicFramePr>
            <a:graphicFrameLocks noGrp="1"/>
          </p:cNvGraphicFramePr>
          <p:nvPr/>
        </p:nvGraphicFramePr>
        <p:xfrm>
          <a:off x="128464" y="628650"/>
          <a:ext cx="9505057" cy="6184614"/>
        </p:xfrm>
        <a:graphic>
          <a:graphicData uri="http://schemas.openxmlformats.org/drawingml/2006/table">
            <a:tbl>
              <a:tblPr firstRow="1" firstCol="1">
                <a:tableStyleId>{21E4AEA4-8DFA-4A89-87EB-49C32662AFE0}</a:tableStyleId>
              </a:tblPr>
              <a:tblGrid>
                <a:gridCol w="79208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69650">
                  <a:extLst>
                    <a:ext uri="{9D8B030D-6E8A-4147-A177-3AD203B41FA5}">
                      <a16:colId xmlns:a16="http://schemas.microsoft.com/office/drawing/2014/main" val="20002"/>
                    </a:ext>
                  </a:extLst>
                </a:gridCol>
                <a:gridCol w="1379767">
                  <a:extLst>
                    <a:ext uri="{9D8B030D-6E8A-4147-A177-3AD203B41FA5}">
                      <a16:colId xmlns:a16="http://schemas.microsoft.com/office/drawing/2014/main" val="20003"/>
                    </a:ext>
                  </a:extLst>
                </a:gridCol>
                <a:gridCol w="1686381">
                  <a:extLst>
                    <a:ext uri="{9D8B030D-6E8A-4147-A177-3AD203B41FA5}">
                      <a16:colId xmlns:a16="http://schemas.microsoft.com/office/drawing/2014/main" val="20004"/>
                    </a:ext>
                  </a:extLst>
                </a:gridCol>
                <a:gridCol w="1992995">
                  <a:extLst>
                    <a:ext uri="{9D8B030D-6E8A-4147-A177-3AD203B41FA5}">
                      <a16:colId xmlns:a16="http://schemas.microsoft.com/office/drawing/2014/main" val="20005"/>
                    </a:ext>
                  </a:extLst>
                </a:gridCol>
              </a:tblGrid>
              <a:tr h="509801">
                <a:tc>
                  <a:txBody>
                    <a:bodyPr/>
                    <a:lstStyle/>
                    <a:p>
                      <a:pPr algn="ctr">
                        <a:spcAft>
                          <a:spcPts val="0"/>
                        </a:spcAft>
                      </a:pPr>
                      <a:r>
                        <a:rPr lang="en-US" sz="1000" kern="100" dirty="0">
                          <a:effectLst/>
                        </a:rPr>
                        <a:t> </a:t>
                      </a:r>
                      <a:r>
                        <a:rPr lang="ja-JP" altLang="en-US" sz="1000" kern="100" dirty="0">
                          <a:effectLst/>
                        </a:rPr>
                        <a:t>根拠法</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200" kern="100" dirty="0">
                          <a:effectLst/>
                        </a:rPr>
                        <a:t>都市の低炭素化の</a:t>
                      </a:r>
                      <a:endParaRPr lang="en-US" altLang="ja-JP" sz="1200" kern="100" dirty="0">
                        <a:effectLst/>
                      </a:endParaRPr>
                    </a:p>
                    <a:p>
                      <a:pPr algn="ctr">
                        <a:spcAft>
                          <a:spcPts val="0"/>
                        </a:spcAft>
                      </a:pPr>
                      <a:r>
                        <a:rPr lang="ja-JP" altLang="en-US" sz="1200" kern="100" dirty="0">
                          <a:effectLst/>
                        </a:rPr>
                        <a:t>促進に関する法律</a:t>
                      </a:r>
                      <a:endParaRPr lang="ja-JP" sz="1200" kern="100" dirty="0">
                        <a:effectLst/>
                        <a:latin typeface="+mn-ea"/>
                        <a:ea typeface="+mn-ea"/>
                        <a:cs typeface="Times New Roman" panose="02020603050405020304" pitchFamily="18" charset="0"/>
                      </a:endParaRPr>
                    </a:p>
                  </a:txBody>
                  <a:tcPr marL="68580" marR="68580" marT="0" marB="0" anchor="ctr"/>
                </a:tc>
                <a:tc gridSpan="4">
                  <a:txBody>
                    <a:bodyPr/>
                    <a:lstStyle/>
                    <a:p>
                      <a:pPr algn="ctr">
                        <a:spcAft>
                          <a:spcPts val="0"/>
                        </a:spcAft>
                      </a:pPr>
                      <a:r>
                        <a:rPr lang="ja-JP" altLang="en-US" sz="1400" kern="100" dirty="0">
                          <a:effectLst/>
                        </a:rPr>
                        <a:t>都市再生特別措置法</a:t>
                      </a:r>
                      <a:endParaRPr lang="ja-JP" altLang="ja-JP" sz="1400" kern="100" dirty="0">
                        <a:effectLst/>
                        <a:latin typeface="+mn-ea"/>
                        <a:ea typeface="+mn-ea"/>
                        <a:cs typeface="Times New Roman" panose="02020603050405020304" pitchFamily="18" charset="0"/>
                      </a:endParaRPr>
                    </a:p>
                  </a:txBody>
                  <a:tcPr marL="68580" marR="68580" marT="0" marB="0" anchor="ctr"/>
                </a:tc>
                <a:tc hMerge="1">
                  <a:txBody>
                    <a:bodyPr/>
                    <a:lstStyle/>
                    <a:p>
                      <a:pPr algn="ctr">
                        <a:spcAft>
                          <a:spcPts val="0"/>
                        </a:spcAft>
                      </a:pPr>
                      <a:endParaRPr lang="ja-JP" altLang="ja-JP" sz="1800" kern="100" dirty="0">
                        <a:effectLst/>
                        <a:latin typeface="+mn-ea"/>
                        <a:ea typeface="+mn-ea"/>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32000">
                <a:tc>
                  <a:txBody>
                    <a:bodyPr/>
                    <a:lstStyle/>
                    <a:p>
                      <a:pPr algn="ctr">
                        <a:spcAft>
                          <a:spcPts val="0"/>
                        </a:spcAft>
                      </a:pPr>
                      <a:r>
                        <a:rPr lang="ja-JP" altLang="en-US" sz="1200" kern="100" dirty="0">
                          <a:effectLst/>
                          <a:latin typeface="+mn-ea"/>
                          <a:ea typeface="+mn-ea"/>
                          <a:cs typeface="Times New Roman" panose="02020603050405020304" pitchFamily="18" charset="0"/>
                        </a:rPr>
                        <a:t>創設時期</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b="1" kern="100" dirty="0">
                          <a:effectLst/>
                          <a:latin typeface="+mn-ea"/>
                          <a:ea typeface="+mn-ea"/>
                          <a:cs typeface="Times New Roman" panose="02020603050405020304" pitchFamily="18" charset="0"/>
                        </a:rPr>
                        <a:t>平成</a:t>
                      </a:r>
                      <a:r>
                        <a:rPr lang="en-US" altLang="ja-JP" sz="1200" b="1" kern="100" dirty="0">
                          <a:effectLst/>
                          <a:latin typeface="+mn-ea"/>
                          <a:ea typeface="+mn-ea"/>
                          <a:cs typeface="Times New Roman" panose="02020603050405020304" pitchFamily="18" charset="0"/>
                        </a:rPr>
                        <a:t>24</a:t>
                      </a:r>
                      <a:r>
                        <a:rPr lang="ja-JP" altLang="en-US" sz="1200" b="1" kern="100" dirty="0">
                          <a:effectLst/>
                          <a:latin typeface="+mn-ea"/>
                          <a:ea typeface="+mn-ea"/>
                          <a:cs typeface="Times New Roman" panose="02020603050405020304" pitchFamily="18" charset="0"/>
                        </a:rPr>
                        <a:t>年</a:t>
                      </a:r>
                      <a:endParaRPr lang="ja-JP" sz="1200" b="1"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b="1" kern="100" dirty="0">
                          <a:effectLst/>
                          <a:latin typeface="+mn-ea"/>
                          <a:ea typeface="+mn-ea"/>
                        </a:rPr>
                        <a:t>平成</a:t>
                      </a:r>
                      <a:r>
                        <a:rPr lang="en-US" altLang="ja-JP" sz="1200" b="1" kern="100" dirty="0">
                          <a:effectLst/>
                          <a:latin typeface="+mn-ea"/>
                          <a:ea typeface="+mn-ea"/>
                        </a:rPr>
                        <a:t>30</a:t>
                      </a:r>
                      <a:r>
                        <a:rPr lang="ja-JP" altLang="en-US" sz="1200" b="1" kern="100" dirty="0">
                          <a:effectLst/>
                          <a:latin typeface="+mn-ea"/>
                          <a:ea typeface="+mn-ea"/>
                        </a:rPr>
                        <a:t>年</a:t>
                      </a:r>
                      <a:endParaRPr lang="en-US" altLang="ja-JP" sz="1200" b="1"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b="1" kern="100" dirty="0">
                          <a:effectLst/>
                          <a:latin typeface="+mn-ea"/>
                          <a:ea typeface="+mn-ea"/>
                          <a:cs typeface="Times New Roman" panose="02020603050405020304" pitchFamily="18" charset="0"/>
                        </a:rPr>
                        <a:t>令和２年</a:t>
                      </a:r>
                      <a:endParaRPr lang="ja-JP" sz="1200" b="1" kern="100" dirty="0">
                        <a:effectLst/>
                        <a:latin typeface="+mn-ea"/>
                        <a:ea typeface="+mn-ea"/>
                        <a:cs typeface="Times New Roman" panose="02020603050405020304" pitchFamily="18" charset="0"/>
                      </a:endParaRPr>
                    </a:p>
                  </a:txBody>
                  <a:tcPr marL="68580" marR="68580" marT="0" marB="0" anchor="ctr"/>
                </a:tc>
                <a:tc hMerge="1">
                  <a:txBody>
                    <a:bodyPr/>
                    <a:lstStyle/>
                    <a:p>
                      <a:endParaRPr kumimoji="1" lang="ja-JP" altLang="en-US"/>
                    </a:p>
                  </a:txBody>
                  <a:tcPr/>
                </a:tc>
                <a:tc>
                  <a:txBody>
                    <a:bodyPr/>
                    <a:lstStyle/>
                    <a:p>
                      <a:pPr marL="126000" indent="-126000" algn="ctr">
                        <a:spcAft>
                          <a:spcPts val="0"/>
                        </a:spcAft>
                      </a:pPr>
                      <a:r>
                        <a:rPr lang="ja-JP" altLang="en-US" sz="1200" b="1" kern="100" dirty="0">
                          <a:effectLst/>
                          <a:latin typeface="+mn-ea"/>
                          <a:ea typeface="+mn-ea"/>
                          <a:cs typeface="Times New Roman" panose="02020603050405020304" pitchFamily="18" charset="0"/>
                        </a:rPr>
                        <a:t>平成</a:t>
                      </a:r>
                      <a:r>
                        <a:rPr lang="en-US" altLang="ja-JP" sz="1200" b="1" kern="100" dirty="0">
                          <a:effectLst/>
                          <a:latin typeface="+mn-ea"/>
                          <a:ea typeface="+mn-ea"/>
                          <a:cs typeface="Times New Roman" panose="02020603050405020304" pitchFamily="18" charset="0"/>
                        </a:rPr>
                        <a:t>26</a:t>
                      </a:r>
                      <a:r>
                        <a:rPr lang="ja-JP" altLang="en-US" sz="1200" b="1" kern="100" dirty="0">
                          <a:effectLst/>
                          <a:latin typeface="+mn-ea"/>
                          <a:ea typeface="+mn-ea"/>
                          <a:cs typeface="Times New Roman" panose="02020603050405020304" pitchFamily="18" charset="0"/>
                        </a:rPr>
                        <a:t>年</a:t>
                      </a:r>
                      <a:endParaRPr lang="ja-JP" sz="12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714224184"/>
                  </a:ext>
                </a:extLst>
              </a:tr>
              <a:tr h="432000">
                <a:tc>
                  <a:txBody>
                    <a:bodyPr/>
                    <a:lstStyle/>
                    <a:p>
                      <a:pPr algn="ctr">
                        <a:spcAft>
                          <a:spcPts val="0"/>
                        </a:spcAft>
                      </a:pPr>
                      <a:r>
                        <a:rPr lang="ja-JP" altLang="en-US" sz="1200" kern="100" dirty="0">
                          <a:effectLst/>
                        </a:rPr>
                        <a:t>条項</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第</a:t>
                      </a:r>
                      <a:r>
                        <a:rPr lang="en-US" altLang="ja-JP" sz="1200" kern="100" dirty="0">
                          <a:effectLst/>
                        </a:rPr>
                        <a:t>20</a:t>
                      </a:r>
                      <a:r>
                        <a:rPr lang="ja-JP" altLang="en-US" sz="1200" kern="100" dirty="0">
                          <a:effectLst/>
                        </a:rPr>
                        <a:t>条</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第</a:t>
                      </a:r>
                      <a:r>
                        <a:rPr lang="en-US" altLang="ja-JP" sz="1200" kern="100" dirty="0">
                          <a:effectLst/>
                        </a:rPr>
                        <a:t>19</a:t>
                      </a:r>
                      <a:r>
                        <a:rPr lang="ja-JP" altLang="en-US" sz="1200" kern="100" dirty="0">
                          <a:effectLst/>
                        </a:rPr>
                        <a:t>条の</a:t>
                      </a:r>
                      <a:r>
                        <a:rPr lang="en-US" altLang="ja-JP" sz="1200" kern="100" dirty="0">
                          <a:effectLst/>
                        </a:rPr>
                        <a:t>13</a:t>
                      </a:r>
                    </a:p>
                    <a:p>
                      <a:pPr marL="126000" indent="-126000" algn="ctr">
                        <a:spcAft>
                          <a:spcPts val="0"/>
                        </a:spcAft>
                      </a:pPr>
                      <a:r>
                        <a:rPr lang="ja-JP" altLang="en-US" sz="1200" kern="100" dirty="0">
                          <a:effectLst/>
                        </a:rPr>
                        <a:t>第</a:t>
                      </a:r>
                      <a:r>
                        <a:rPr lang="en-US" altLang="ja-JP" sz="1200" kern="100" dirty="0">
                          <a:effectLst/>
                        </a:rPr>
                        <a:t>19</a:t>
                      </a:r>
                      <a:r>
                        <a:rPr lang="ja-JP" altLang="en-US" sz="1200" kern="100" dirty="0">
                          <a:effectLst/>
                        </a:rPr>
                        <a:t>条の</a:t>
                      </a:r>
                      <a:r>
                        <a:rPr lang="en-US" altLang="ja-JP" sz="1200" kern="100" dirty="0">
                          <a:effectLst/>
                        </a:rPr>
                        <a:t>14</a:t>
                      </a:r>
                      <a:endParaRPr lang="en-US" altLang="ja-JP" sz="1200"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kern="100" dirty="0">
                          <a:effectLst/>
                        </a:rPr>
                        <a:t>第</a:t>
                      </a:r>
                      <a:r>
                        <a:rPr lang="en-US" altLang="ja-JP" sz="1200" kern="100" dirty="0">
                          <a:effectLst/>
                        </a:rPr>
                        <a:t>62</a:t>
                      </a:r>
                      <a:r>
                        <a:rPr lang="ja-JP" altLang="en-US" sz="1200" kern="100" dirty="0">
                          <a:effectLst/>
                        </a:rPr>
                        <a:t>条の</a:t>
                      </a:r>
                      <a:r>
                        <a:rPr lang="en-US" altLang="ja-JP" sz="1200" kern="100" dirty="0">
                          <a:effectLst/>
                        </a:rPr>
                        <a:t>9</a:t>
                      </a:r>
                    </a:p>
                    <a:p>
                      <a:pPr marL="126000" indent="-126000" algn="ctr">
                        <a:spcAft>
                          <a:spcPts val="0"/>
                        </a:spcAft>
                      </a:pPr>
                      <a:r>
                        <a:rPr lang="ja-JP" altLang="en-US" sz="1200" kern="100" dirty="0">
                          <a:effectLst/>
                        </a:rPr>
                        <a:t>～第</a:t>
                      </a:r>
                      <a:r>
                        <a:rPr lang="en-US" altLang="ja-JP" sz="1200" kern="100" dirty="0">
                          <a:effectLst/>
                        </a:rPr>
                        <a:t>62</a:t>
                      </a:r>
                      <a:r>
                        <a:rPr lang="ja-JP" altLang="en-US" sz="1200" kern="100" dirty="0">
                          <a:effectLst/>
                        </a:rPr>
                        <a:t>条の</a:t>
                      </a:r>
                      <a:r>
                        <a:rPr lang="en-US" altLang="ja-JP" sz="1200" kern="100" dirty="0">
                          <a:effectLst/>
                        </a:rPr>
                        <a:t>12</a:t>
                      </a:r>
                      <a:endParaRPr lang="ja-JP" sz="1200" kern="100" dirty="0">
                        <a:effectLst/>
                        <a:latin typeface="+mn-ea"/>
                        <a:ea typeface="+mn-ea"/>
                        <a:cs typeface="Times New Roman" panose="02020603050405020304" pitchFamily="18" charset="0"/>
                      </a:endParaRPr>
                    </a:p>
                  </a:txBody>
                  <a:tcPr marL="68580" marR="68580" marT="0" marB="0" anchor="ct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indent="-126000" algn="ctr">
                        <a:spcAft>
                          <a:spcPts val="0"/>
                        </a:spcAft>
                      </a:pPr>
                      <a:r>
                        <a:rPr lang="ja-JP" altLang="en-US" sz="1200" kern="100" dirty="0">
                          <a:effectLst/>
                        </a:rPr>
                        <a:t>第</a:t>
                      </a:r>
                      <a:r>
                        <a:rPr lang="en-US" altLang="ja-JP" sz="1200" kern="100" dirty="0">
                          <a:effectLst/>
                        </a:rPr>
                        <a:t>106</a:t>
                      </a:r>
                      <a:r>
                        <a:rPr lang="ja-JP" altLang="en-US" sz="1200" kern="100" dirty="0">
                          <a:effectLst/>
                        </a:rPr>
                        <a:t>条</a:t>
                      </a:r>
                      <a:endParaRPr lang="ja-JP" sz="1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282533">
                <a:tc>
                  <a:txBody>
                    <a:bodyPr/>
                    <a:lstStyle/>
                    <a:p>
                      <a:pPr algn="ctr">
                        <a:spcAft>
                          <a:spcPts val="0"/>
                        </a:spcAft>
                      </a:pPr>
                      <a:r>
                        <a:rPr lang="ja-JP" sz="1200" kern="100" dirty="0">
                          <a:effectLst/>
                        </a:rPr>
                        <a:t>背景</a:t>
                      </a:r>
                      <a:endParaRPr lang="ja-JP" sz="1800" kern="100" dirty="0">
                        <a:effectLst/>
                        <a:latin typeface="+mn-ea"/>
                        <a:ea typeface="+mn-ea"/>
                        <a:cs typeface="Times New Roman" panose="02020603050405020304" pitchFamily="18" charset="0"/>
                      </a:endParaRPr>
                    </a:p>
                  </a:txBody>
                  <a:tcPr marL="68580" marR="68580" marT="0" marB="0" anchor="ctr">
                    <a:solidFill>
                      <a:schemeClr val="accent2"/>
                    </a:solidFill>
                  </a:tcPr>
                </a:tc>
                <a:tc>
                  <a:txBody>
                    <a:bodyPr/>
                    <a:lstStyle/>
                    <a:p>
                      <a:pPr marL="126000" indent="-126000" algn="l">
                        <a:spcAft>
                          <a:spcPts val="0"/>
                        </a:spcAft>
                      </a:pPr>
                      <a:r>
                        <a:rPr lang="ja-JP" altLang="en-US" sz="1200" kern="100" dirty="0">
                          <a:effectLst/>
                        </a:rPr>
                        <a:t>〇 都市・交通の低炭素化やエネルギー利用の合理化の推進</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a:txBody>
                    <a:bodyPr/>
                    <a:lstStyle/>
                    <a:p>
                      <a:pPr marL="126000" indent="-126000" algn="l">
                        <a:spcAft>
                          <a:spcPts val="0"/>
                        </a:spcAft>
                      </a:pPr>
                      <a:r>
                        <a:rPr lang="ja-JP" altLang="en-US" sz="1200" kern="100" dirty="0">
                          <a:effectLst/>
                        </a:rPr>
                        <a:t>〇 </a:t>
                      </a:r>
                      <a:r>
                        <a:rPr lang="ja-JP" altLang="ja-JP" sz="1200" kern="100" dirty="0">
                          <a:effectLst/>
                        </a:rPr>
                        <a:t>交通量の多い道路や幅の狭い道路に面した附置義務駐車施設による円滑な交通の阻害</a:t>
                      </a:r>
                      <a:endParaRPr lang="en-US" altLang="ja-JP" sz="1200" kern="100" dirty="0">
                        <a:effectLst/>
                      </a:endParaRPr>
                    </a:p>
                    <a:p>
                      <a:pPr marL="126000" indent="-126000" algn="l">
                        <a:spcAft>
                          <a:spcPts val="0"/>
                        </a:spcAft>
                      </a:pPr>
                      <a:endParaRPr lang="ja-JP" altLang="ja-JP" sz="1200" kern="100" dirty="0">
                        <a:effectLst/>
                      </a:endParaRPr>
                    </a:p>
                    <a:p>
                      <a:pPr marL="126000" indent="-126000" algn="l">
                        <a:spcAft>
                          <a:spcPts val="0"/>
                        </a:spcAft>
                      </a:pPr>
                      <a:r>
                        <a:rPr lang="ja-JP" altLang="en-US" sz="1200" kern="100" dirty="0">
                          <a:effectLst/>
                        </a:rPr>
                        <a:t>〇 </a:t>
                      </a:r>
                      <a:r>
                        <a:rPr lang="ja-JP" altLang="ja-JP" sz="1200" kern="100" dirty="0">
                          <a:effectLst/>
                        </a:rPr>
                        <a:t>駐車施設の種類ごとの需給バランスの偏り</a:t>
                      </a:r>
                      <a:endParaRPr lang="ja-JP" alt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gridSpan="2">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滞在の快適性及び魅力の向上のために必要な「居心地が良く歩きたくなる」まちなかづくりの推進</a:t>
                      </a:r>
                      <a:endParaRPr lang="ja-JP" alt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a:t>
                      </a:r>
                      <a:r>
                        <a:rPr lang="ja-JP" altLang="ja-JP" sz="1200" kern="100" dirty="0">
                          <a:effectLst/>
                        </a:rPr>
                        <a:t>都市機能の誘導に伴う自動車流入量の増加</a:t>
                      </a:r>
                      <a:endParaRPr lang="en-US" altLang="ja-JP" sz="1200" kern="100" dirty="0">
                        <a:effectLst/>
                        <a:latin typeface="+mn-ea"/>
                        <a:ea typeface="+mn-ea"/>
                      </a:endParaRPr>
                    </a:p>
                  </a:txBody>
                  <a:tcPr marL="68580" marR="68580" marT="0" marB="0" anchor="ctr">
                    <a:solidFill>
                      <a:srgbClr val="CDCDDE"/>
                    </a:solidFill>
                  </a:tcPr>
                </a:tc>
                <a:extLst>
                  <a:ext uri="{0D108BD9-81ED-4DB2-BD59-A6C34878D82A}">
                    <a16:rowId xmlns:a16="http://schemas.microsoft.com/office/drawing/2014/main" val="10002"/>
                  </a:ext>
                </a:extLst>
              </a:tr>
              <a:tr h="324000">
                <a:tc>
                  <a:txBody>
                    <a:bodyPr/>
                    <a:lstStyle/>
                    <a:p>
                      <a:pPr algn="ctr">
                        <a:spcAft>
                          <a:spcPts val="0"/>
                        </a:spcAft>
                      </a:pPr>
                      <a:r>
                        <a:rPr lang="ja-JP" altLang="en-US" sz="1000" kern="100" dirty="0">
                          <a:effectLst/>
                        </a:rPr>
                        <a:t>計画</a:t>
                      </a:r>
                      <a:endParaRPr lang="ja-JP" sz="10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b="1" kern="100" dirty="0">
                          <a:effectLst/>
                        </a:rPr>
                        <a:t>低炭素まちづくり計画</a:t>
                      </a:r>
                      <a:endParaRPr lang="ja-JP" sz="1200" b="1"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a:t>
                      </a:r>
                      <a:endParaRPr lang="en-US" altLang="ja-JP" sz="1200"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kern="100" dirty="0">
                          <a:effectLst/>
                        </a:rPr>
                        <a:t>都市再生整備計画</a:t>
                      </a:r>
                      <a:endParaRPr lang="ja-JP" sz="1200" kern="100" dirty="0">
                        <a:effectLst/>
                        <a:latin typeface="+mn-ea"/>
                        <a:ea typeface="+mn-ea"/>
                        <a:cs typeface="Times New Roman" panose="02020603050405020304" pitchFamily="18" charset="0"/>
                      </a:endParaRPr>
                    </a:p>
                  </a:txBody>
                  <a:tcPr marL="68580" marR="68580" marT="0" marB="0" anchor="ct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indent="-126000" algn="ctr">
                        <a:spcAft>
                          <a:spcPts val="0"/>
                        </a:spcAft>
                      </a:pPr>
                      <a:r>
                        <a:rPr lang="ja-JP" altLang="en-US" sz="1200" b="1" kern="100" dirty="0">
                          <a:effectLst/>
                        </a:rPr>
                        <a:t>立地適正化計画</a:t>
                      </a:r>
                      <a:endParaRPr lang="en-US" altLang="ja-JP" sz="1200" b="1" kern="100" dirty="0">
                        <a:effectLst/>
                      </a:endParaRPr>
                    </a:p>
                  </a:txBody>
                  <a:tcPr marL="68580" marR="68580" marT="0" marB="0" anchor="ctr"/>
                </a:tc>
                <a:extLst>
                  <a:ext uri="{0D108BD9-81ED-4DB2-BD59-A6C34878D82A}">
                    <a16:rowId xmlns:a16="http://schemas.microsoft.com/office/drawing/2014/main" val="10003"/>
                  </a:ext>
                </a:extLst>
              </a:tr>
              <a:tr h="270254">
                <a:tc rowSpan="2">
                  <a:txBody>
                    <a:bodyPr/>
                    <a:lstStyle/>
                    <a:p>
                      <a:pPr algn="ctr">
                        <a:spcAft>
                          <a:spcPts val="0"/>
                        </a:spcAft>
                      </a:pPr>
                      <a:r>
                        <a:rPr lang="ja-JP" altLang="en-US" sz="1000" kern="100" dirty="0">
                          <a:effectLst/>
                        </a:rPr>
                        <a:t>適用区域</a:t>
                      </a:r>
                      <a:endParaRPr lang="ja-JP" sz="1000" kern="100" dirty="0">
                        <a:effectLst/>
                        <a:latin typeface="+mn-ea"/>
                        <a:ea typeface="+mn-ea"/>
                        <a:cs typeface="Times New Roman" panose="02020603050405020304" pitchFamily="18" charset="0"/>
                      </a:endParaRPr>
                    </a:p>
                  </a:txBody>
                  <a:tcPr marL="68580" marR="68580" marT="0" marB="0" anchor="ctr">
                    <a:solidFill>
                      <a:schemeClr val="accent2"/>
                    </a:solidFill>
                  </a:tcPr>
                </a:tc>
                <a:tc rowSpan="2">
                  <a:txBody>
                    <a:bodyPr/>
                    <a:lstStyle/>
                    <a:p>
                      <a:pPr marL="126000" indent="-126000" algn="ctr">
                        <a:spcAft>
                          <a:spcPts val="0"/>
                        </a:spcAft>
                      </a:pPr>
                      <a:r>
                        <a:rPr lang="ja-JP" altLang="en-US" sz="1200" kern="100" dirty="0">
                          <a:effectLst/>
                        </a:rPr>
                        <a:t>駐車機能集約区域</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rowSpan="2">
                  <a:txBody>
                    <a:bodyPr/>
                    <a:lstStyle/>
                    <a:p>
                      <a:pPr marL="126000" indent="-126000" algn="ctr">
                        <a:spcAft>
                          <a:spcPts val="0"/>
                        </a:spcAft>
                      </a:pPr>
                      <a:r>
                        <a:rPr lang="ja-JP" altLang="en-US" sz="1200" b="1" kern="100" dirty="0">
                          <a:effectLst/>
                        </a:rPr>
                        <a:t>都市再生緊急整備地域内</a:t>
                      </a:r>
                      <a:r>
                        <a:rPr lang="ja-JP" altLang="en-US" sz="1200" kern="100" dirty="0">
                          <a:effectLst/>
                        </a:rPr>
                        <a:t>の区域</a:t>
                      </a:r>
                      <a:endParaRPr lang="en-US" altLang="ja-JP" sz="1200" kern="100" dirty="0">
                        <a:effectLst/>
                        <a:latin typeface="+mn-ea"/>
                        <a:ea typeface="+mn-ea"/>
                      </a:endParaRPr>
                    </a:p>
                  </a:txBody>
                  <a:tcPr marL="68580" marR="68580" marT="0" marB="0" anchor="ctr">
                    <a:solidFill>
                      <a:srgbClr val="CDCDDE"/>
                    </a:solidFill>
                  </a:tcPr>
                </a:tc>
                <a:tc gridSpan="2">
                  <a:txBody>
                    <a:bodyPr/>
                    <a:lstStyle/>
                    <a:p>
                      <a:pPr marL="126000" indent="-126000" algn="ctr">
                        <a:spcAft>
                          <a:spcPts val="0"/>
                        </a:spcAft>
                      </a:pPr>
                      <a:r>
                        <a:rPr lang="ja-JP" altLang="en-US" sz="1200" b="1" kern="100" dirty="0">
                          <a:effectLst/>
                        </a:rPr>
                        <a:t>滞在快適性等向上区域内</a:t>
                      </a:r>
                      <a:r>
                        <a:rPr lang="ja-JP" altLang="en-US" sz="1200" b="0" kern="100" dirty="0">
                          <a:effectLst/>
                        </a:rPr>
                        <a:t>の区域</a:t>
                      </a:r>
                    </a:p>
                  </a:txBody>
                  <a:tcPr marL="68580" marR="68580" marT="0" marB="0" anchor="ctr">
                    <a:lnB w="12700" cmpd="sng">
                      <a:noFill/>
                    </a:lnB>
                    <a:solidFill>
                      <a:srgbClr val="CDCDDE"/>
                    </a:solidFill>
                  </a:tcP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rowSpan="2">
                  <a:txBody>
                    <a:bodyPr/>
                    <a:lstStyle/>
                    <a:p>
                      <a:pPr marL="126000" indent="-126000" algn="ctr">
                        <a:spcAft>
                          <a:spcPts val="0"/>
                        </a:spcAft>
                      </a:pPr>
                      <a:r>
                        <a:rPr lang="ja-JP" altLang="en-US" sz="1200" b="1" kern="100" dirty="0">
                          <a:effectLst/>
                        </a:rPr>
                        <a:t>駐車場配置適正化区域</a:t>
                      </a:r>
                      <a:endParaRPr lang="en-US" altLang="ja-JP" sz="1200" b="1" kern="100" dirty="0">
                        <a:effectLst/>
                      </a:endParaRPr>
                    </a:p>
                    <a:p>
                      <a:pPr marL="126000" indent="-126000" algn="ctr">
                        <a:spcAft>
                          <a:spcPts val="0"/>
                        </a:spcAft>
                      </a:pPr>
                      <a:r>
                        <a:rPr lang="ja-JP" altLang="en-US" sz="1200" b="0" kern="100" dirty="0">
                          <a:effectLst/>
                          <a:latin typeface="+mn-ea"/>
                          <a:ea typeface="+mn-ea"/>
                          <a:cs typeface="Times New Roman" panose="02020603050405020304" pitchFamily="18" charset="0"/>
                        </a:rPr>
                        <a:t>（都市機能誘導区域内）</a:t>
                      </a:r>
                      <a:endParaRPr lang="ja-JP" sz="1200" b="0" kern="100" dirty="0">
                        <a:effectLst/>
                        <a:latin typeface="+mn-ea"/>
                        <a:ea typeface="+mn-ea"/>
                        <a:cs typeface="Times New Roman" panose="02020603050405020304" pitchFamily="18" charset="0"/>
                      </a:endParaRPr>
                    </a:p>
                  </a:txBody>
                  <a:tcPr marL="68580" marR="68580" marT="0" marB="0" anchor="ctr">
                    <a:solidFill>
                      <a:srgbClr val="CDCDDE"/>
                    </a:solidFill>
                  </a:tcPr>
                </a:tc>
                <a:extLst>
                  <a:ext uri="{0D108BD9-81ED-4DB2-BD59-A6C34878D82A}">
                    <a16:rowId xmlns:a16="http://schemas.microsoft.com/office/drawing/2014/main" val="10004"/>
                  </a:ext>
                </a:extLst>
              </a:tr>
              <a:tr h="405385">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tc v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vMerge="1">
                  <a:txBody>
                    <a:bodyPr/>
                    <a:lstStyle/>
                    <a:p>
                      <a:pPr marL="126000" indent="-126000" algn="l">
                        <a:spcAft>
                          <a:spcPts val="0"/>
                        </a:spcAft>
                      </a:pPr>
                      <a:endParaRPr lang="en-US" altLang="ja-JP" sz="1200" kern="100" dirty="0">
                        <a:effectLst/>
                        <a:latin typeface="+mn-ea"/>
                        <a:ea typeface="+mn-ea"/>
                      </a:endParaRPr>
                    </a:p>
                  </a:txBody>
                  <a:tcPr marL="68580" marR="68580" marT="0" marB="0"/>
                </a:tc>
                <a:tc>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lnT w="12700" cmpd="sng">
                      <a:noFill/>
                    </a:lnT>
                    <a:solidFill>
                      <a:srgbClr val="CDCDDE"/>
                    </a:solidFill>
                  </a:tcPr>
                </a:tc>
                <a:tc>
                  <a:txBody>
                    <a:bodyPr/>
                    <a:lstStyle/>
                    <a:p>
                      <a:pPr marL="126000" indent="-126000" algn="ctr">
                        <a:spcAft>
                          <a:spcPts val="0"/>
                        </a:spcAft>
                      </a:pPr>
                      <a:r>
                        <a:rPr lang="ja-JP" altLang="en-US" sz="1200" kern="100" dirty="0">
                          <a:effectLst/>
                        </a:rPr>
                        <a:t>駐車場出入口</a:t>
                      </a:r>
                      <a:endParaRPr lang="en-US" altLang="ja-JP" sz="1200" kern="100" dirty="0">
                        <a:effectLst/>
                      </a:endParaRPr>
                    </a:p>
                    <a:p>
                      <a:pPr marL="126000" indent="-126000" algn="ctr">
                        <a:spcAft>
                          <a:spcPts val="0"/>
                        </a:spcAft>
                      </a:pPr>
                      <a:r>
                        <a:rPr lang="ja-JP" altLang="en-US" sz="1200" kern="100" dirty="0">
                          <a:effectLst/>
                        </a:rPr>
                        <a:t>制限道路</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v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520641">
                <a:tc>
                  <a:txBody>
                    <a:bodyPr/>
                    <a:lstStyle/>
                    <a:p>
                      <a:pPr algn="ctr">
                        <a:spcAft>
                          <a:spcPts val="0"/>
                        </a:spcAft>
                      </a:pPr>
                      <a:r>
                        <a:rPr lang="ja-JP" sz="1200" kern="100" dirty="0">
                          <a:effectLst/>
                        </a:rPr>
                        <a:t>内容</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rPr>
                        <a:t>〇 </a:t>
                      </a:r>
                      <a:r>
                        <a:rPr lang="ja-JP" altLang="en-US" sz="1200" b="1" kern="100" dirty="0">
                          <a:effectLst/>
                        </a:rPr>
                        <a:t>附置義務</a:t>
                      </a:r>
                      <a:r>
                        <a:rPr lang="ja-JP" altLang="en-US" sz="1200" kern="100" dirty="0">
                          <a:effectLst/>
                        </a:rPr>
                        <a:t>駐車施設の</a:t>
                      </a:r>
                      <a:r>
                        <a:rPr lang="ja-JP" altLang="en-US" sz="1200" b="1" kern="100" dirty="0">
                          <a:effectLst/>
                        </a:rPr>
                        <a:t>集約化</a:t>
                      </a:r>
                      <a:endParaRPr lang="ja-JP" sz="1200" b="1" kern="100" dirty="0">
                        <a:effectLst/>
                        <a:latin typeface="+mn-ea"/>
                        <a:ea typeface="+mn-ea"/>
                        <a:cs typeface="Times New Roman" panose="02020603050405020304" pitchFamily="18" charset="0"/>
                      </a:endParaRPr>
                    </a:p>
                  </a:txBody>
                  <a:tcPr marL="68580" marR="68580" marT="0" marB="0" anchor="ctr"/>
                </a:tc>
                <a:tc>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a:t>
                      </a:r>
                      <a:r>
                        <a:rPr lang="ja-JP" altLang="ja-JP" sz="1200" kern="100" dirty="0">
                          <a:effectLst/>
                        </a:rPr>
                        <a:t>都市再生緊急整備協議会による駐車施設の種類ごとの位置及び規模に関する計画（都市再生駐車施設配置計画）の作成、当該計画に沿った</a:t>
                      </a:r>
                      <a:r>
                        <a:rPr lang="ja-JP" altLang="ja-JP" sz="1200" b="1" kern="100" dirty="0">
                          <a:effectLst/>
                        </a:rPr>
                        <a:t>附置義務</a:t>
                      </a:r>
                      <a:r>
                        <a:rPr lang="ja-JP" altLang="ja-JP" sz="1200" kern="100" dirty="0">
                          <a:effectLst/>
                        </a:rPr>
                        <a:t>の適用</a:t>
                      </a:r>
                      <a:endParaRPr lang="en-US" altLang="ja-JP" sz="1200" kern="100" dirty="0">
                        <a:effectLst/>
                        <a:latin typeface="+mn-ea"/>
                        <a:ea typeface="+mn-ea"/>
                      </a:endParaRPr>
                    </a:p>
                  </a:txBody>
                  <a:tcPr marL="68580" marR="68580" marT="0" marB="0" anchor="ctr"/>
                </a:tc>
                <a:tc>
                  <a:txBody>
                    <a:bodyPr/>
                    <a:lstStyle/>
                    <a:p>
                      <a:pPr marL="126000" indent="-126000" algn="l">
                        <a:spcAft>
                          <a:spcPts val="0"/>
                        </a:spcAft>
                      </a:pPr>
                      <a:r>
                        <a:rPr lang="ja-JP" altLang="en-US" sz="1200" kern="100" dirty="0">
                          <a:effectLst/>
                        </a:rPr>
                        <a:t>〇 </a:t>
                      </a:r>
                      <a:r>
                        <a:rPr lang="ja-JP" sz="1200" kern="100" dirty="0">
                          <a:effectLst/>
                        </a:rPr>
                        <a:t>条例で定める規模以上の路外駐車場に対する</a:t>
                      </a:r>
                      <a:r>
                        <a:rPr lang="ja-JP" sz="1200" b="1" kern="100" dirty="0">
                          <a:effectLst/>
                        </a:rPr>
                        <a:t>届出・勧告</a:t>
                      </a:r>
                      <a:r>
                        <a:rPr lang="ja-JP" sz="1200" kern="100" dirty="0">
                          <a:effectLst/>
                        </a:rPr>
                        <a:t>制度</a:t>
                      </a:r>
                      <a:endParaRPr lang="en-US" altLang="ja-JP" sz="1200" kern="100" dirty="0">
                        <a:effectLst/>
                      </a:endParaRPr>
                    </a:p>
                    <a:p>
                      <a:pPr marL="126000" indent="-126000" algn="l">
                        <a:spcAft>
                          <a:spcPts val="0"/>
                        </a:spcAft>
                      </a:pPr>
                      <a:endParaRPr lang="ja-JP" sz="1200" kern="100" dirty="0">
                        <a:effectLst/>
                      </a:endParaRPr>
                    </a:p>
                    <a:p>
                      <a:pPr marL="126000" indent="-126000" algn="l">
                        <a:spcAft>
                          <a:spcPts val="0"/>
                        </a:spcAft>
                      </a:pPr>
                      <a:r>
                        <a:rPr lang="ja-JP" altLang="en-US" sz="1200" kern="100" dirty="0">
                          <a:effectLst/>
                        </a:rPr>
                        <a:t>〇 </a:t>
                      </a:r>
                      <a:r>
                        <a:rPr lang="ja-JP" sz="1200" kern="100" dirty="0">
                          <a:effectLst/>
                        </a:rPr>
                        <a:t>附置義務駐車施設の</a:t>
                      </a:r>
                      <a:r>
                        <a:rPr lang="ja-JP" sz="1200" b="1" kern="100" dirty="0">
                          <a:effectLst/>
                        </a:rPr>
                        <a:t>集約化</a:t>
                      </a:r>
                      <a:endParaRPr lang="ja-JP" sz="1200" b="1"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en-US" sz="1200" kern="100" dirty="0">
                          <a:effectLst/>
                        </a:rPr>
                        <a:t> </a:t>
                      </a:r>
                      <a:r>
                        <a:rPr lang="ja-JP" altLang="en-US" sz="1200" kern="100" dirty="0">
                          <a:effectLst/>
                        </a:rPr>
                        <a:t>〇 </a:t>
                      </a:r>
                      <a:r>
                        <a:rPr lang="ja-JP" sz="1200" kern="100" dirty="0">
                          <a:effectLst/>
                        </a:rPr>
                        <a:t>条例で定める規模以上の路外駐車場及び附置義務駐車施設の</a:t>
                      </a:r>
                      <a:r>
                        <a:rPr lang="ja-JP" sz="1200" b="1" kern="100" dirty="0">
                          <a:effectLst/>
                        </a:rPr>
                        <a:t>出入口設置規制</a:t>
                      </a:r>
                    </a:p>
                    <a:p>
                      <a:pPr marL="126000" indent="-126000" algn="l">
                        <a:spcAft>
                          <a:spcPts val="0"/>
                        </a:spcAft>
                      </a:pPr>
                      <a:r>
                        <a:rPr lang="en-US" sz="1200" u="none" strike="noStrike" kern="100" dirty="0">
                          <a:effectLst/>
                        </a:rPr>
                        <a:t> </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rPr>
                        <a:t>〇 </a:t>
                      </a:r>
                      <a:r>
                        <a:rPr lang="ja-JP" altLang="ja-JP" sz="1200" kern="100" dirty="0">
                          <a:effectLst/>
                        </a:rPr>
                        <a:t>条例で定める規模以上の路外駐車場に対する</a:t>
                      </a:r>
                      <a:r>
                        <a:rPr lang="ja-JP" altLang="ja-JP" sz="1200" b="1" kern="100" dirty="0">
                          <a:effectLst/>
                        </a:rPr>
                        <a:t>届出・勧告</a:t>
                      </a:r>
                      <a:r>
                        <a:rPr lang="ja-JP" altLang="ja-JP" sz="1200" kern="100" dirty="0">
                          <a:effectLst/>
                        </a:rPr>
                        <a:t>制度</a:t>
                      </a:r>
                      <a:endParaRPr lang="en-US" altLang="ja-JP" sz="1200" kern="100" dirty="0">
                        <a:effectLst/>
                      </a:endParaRPr>
                    </a:p>
                    <a:p>
                      <a:pPr marL="126000" indent="-126000" algn="l">
                        <a:spcAft>
                          <a:spcPts val="0"/>
                        </a:spcAft>
                      </a:pPr>
                      <a:endParaRPr lang="ja-JP" altLang="ja-JP" sz="1200" kern="100" dirty="0">
                        <a:effectLst/>
                      </a:endParaRPr>
                    </a:p>
                    <a:p>
                      <a:pPr marL="126000" indent="-126000" algn="l">
                        <a:spcAft>
                          <a:spcPts val="0"/>
                        </a:spcAft>
                      </a:pPr>
                      <a:r>
                        <a:rPr lang="ja-JP" altLang="en-US" sz="1200" kern="100" dirty="0">
                          <a:effectLst/>
                        </a:rPr>
                        <a:t>〇 </a:t>
                      </a:r>
                      <a:r>
                        <a:rPr lang="ja-JP" altLang="ja-JP" sz="1200" b="1" kern="100" dirty="0">
                          <a:effectLst/>
                        </a:rPr>
                        <a:t>附置義務</a:t>
                      </a:r>
                      <a:r>
                        <a:rPr lang="ja-JP" altLang="ja-JP" sz="1200" kern="100" dirty="0">
                          <a:effectLst/>
                        </a:rPr>
                        <a:t>駐車施設の</a:t>
                      </a:r>
                      <a:r>
                        <a:rPr lang="ja-JP" altLang="ja-JP" sz="1200" b="1" kern="100" dirty="0">
                          <a:effectLst/>
                        </a:rPr>
                        <a:t>集約</a:t>
                      </a:r>
                      <a:r>
                        <a:rPr lang="ja-JP" altLang="en-US" sz="1200" b="1" kern="100" dirty="0">
                          <a:effectLst/>
                        </a:rPr>
                        <a:t>化</a:t>
                      </a:r>
                      <a:endParaRPr lang="en-US" altLang="ja-JP" sz="1200" b="1" kern="100" dirty="0">
                        <a:effectLst/>
                      </a:endParaRPr>
                    </a:p>
                    <a:p>
                      <a:endParaRPr lang="ja-JP" altLang="en-US" sz="1200" dirty="0"/>
                    </a:p>
                  </a:txBody>
                  <a:tcPr marL="68580" marR="68580" marT="0" marB="0" anchor="ctr"/>
                </a:tc>
                <a:extLst>
                  <a:ext uri="{0D108BD9-81ED-4DB2-BD59-A6C34878D82A}">
                    <a16:rowId xmlns:a16="http://schemas.microsoft.com/office/drawing/2014/main" val="10006"/>
                  </a:ext>
                </a:extLst>
              </a:tr>
              <a:tr h="1008000">
                <a:tc>
                  <a:txBody>
                    <a:bodyPr/>
                    <a:lstStyle/>
                    <a:p>
                      <a:pPr algn="ctr">
                        <a:spcAft>
                          <a:spcPts val="0"/>
                        </a:spcAft>
                      </a:pPr>
                      <a:r>
                        <a:rPr lang="ja-JP" altLang="en-US" sz="1100" kern="100" dirty="0">
                          <a:effectLst/>
                          <a:latin typeface="+mn-ea"/>
                          <a:ea typeface="+mn-ea"/>
                          <a:cs typeface="Times New Roman" panose="02020603050405020304" pitchFamily="18" charset="0"/>
                        </a:rPr>
                        <a:t>適用例</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latin typeface="+mn-ea"/>
                          <a:ea typeface="+mn-ea"/>
                          <a:cs typeface="Times New Roman" panose="02020603050405020304" pitchFamily="18" charset="0"/>
                        </a:rPr>
                        <a:t>○</a:t>
                      </a:r>
                      <a:r>
                        <a:rPr lang="ja-JP" altLang="en-US" sz="1200" kern="100" baseline="0" dirty="0">
                          <a:effectLst/>
                          <a:latin typeface="+mn-ea"/>
                          <a:ea typeface="+mn-ea"/>
                          <a:cs typeface="Times New Roman" panose="02020603050405020304" pitchFamily="18" charset="0"/>
                        </a:rPr>
                        <a:t> </a:t>
                      </a:r>
                      <a:r>
                        <a:rPr lang="ja-JP" altLang="en-US" sz="1200" kern="100" dirty="0">
                          <a:effectLst/>
                          <a:latin typeface="+mn-ea"/>
                          <a:ea typeface="+mn-ea"/>
                          <a:cs typeface="Times New Roman" panose="02020603050405020304" pitchFamily="18" charset="0"/>
                        </a:rPr>
                        <a:t>長野県小諸市</a:t>
                      </a:r>
                      <a:endParaRPr lang="en-US" altLang="ja-JP" sz="1200" kern="100" dirty="0">
                        <a:effectLst/>
                        <a:latin typeface="+mn-ea"/>
                        <a:ea typeface="+mn-ea"/>
                        <a:cs typeface="Times New Roman" panose="02020603050405020304" pitchFamily="18" charset="0"/>
                      </a:endParaRPr>
                    </a:p>
                    <a:p>
                      <a:pPr marL="126000" indent="-126000" algn="l">
                        <a:spcAft>
                          <a:spcPts val="0"/>
                        </a:spcAft>
                      </a:pPr>
                      <a:r>
                        <a:rPr lang="ja-JP" altLang="en-US" sz="1200" kern="100" dirty="0">
                          <a:effectLst/>
                          <a:latin typeface="+mn-ea"/>
                          <a:ea typeface="+mn-ea"/>
                          <a:cs typeface="Times New Roman" panose="02020603050405020304" pitchFamily="18" charset="0"/>
                        </a:rPr>
                        <a:t>○</a:t>
                      </a:r>
                      <a:r>
                        <a:rPr lang="ja-JP" altLang="en-US" sz="1200" kern="100" baseline="0" dirty="0">
                          <a:effectLst/>
                          <a:latin typeface="+mn-ea"/>
                          <a:ea typeface="+mn-ea"/>
                          <a:cs typeface="Times New Roman" panose="02020603050405020304" pitchFamily="18" charset="0"/>
                        </a:rPr>
                        <a:t> </a:t>
                      </a:r>
                      <a:r>
                        <a:rPr lang="ja-JP" altLang="en-US" sz="1200" kern="100" dirty="0">
                          <a:effectLst/>
                          <a:latin typeface="+mn-ea"/>
                          <a:ea typeface="+mn-ea"/>
                          <a:cs typeface="Times New Roman" panose="02020603050405020304" pitchFamily="18" charset="0"/>
                        </a:rPr>
                        <a:t>港区（環状２号線・虎ノ門、品川駅北、六本木交差点、浜松町駅周辺地区）</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latin typeface="+mn-ea"/>
                          <a:ea typeface="+mn-ea"/>
                        </a:rPr>
                        <a:t>○ 千代田区（内神田一丁目 周辺地区）</a:t>
                      </a:r>
                      <a:endParaRPr lang="en-US" altLang="ja-JP" sz="1200" kern="100" dirty="0">
                        <a:effectLst/>
                        <a:latin typeface="+mn-ea"/>
                        <a:ea typeface="+mn-ea"/>
                      </a:endParaRPr>
                    </a:p>
                    <a:p>
                      <a:pPr marL="126000" indent="-126000" algn="l">
                        <a:spcAft>
                          <a:spcPts val="0"/>
                        </a:spcAft>
                      </a:pPr>
                      <a:r>
                        <a:rPr lang="ja-JP" altLang="en-US" sz="1200" kern="100" dirty="0">
                          <a:effectLst/>
                          <a:latin typeface="+mn-ea"/>
                          <a:ea typeface="+mn-ea"/>
                        </a:rPr>
                        <a:t>○　埼玉県さいたま市（</a:t>
                      </a:r>
                      <a:r>
                        <a:rPr lang="zh-TW" altLang="en-US" sz="1200" dirty="0"/>
                        <a:t>大宮駅周辺地域</a:t>
                      </a:r>
                      <a:r>
                        <a:rPr lang="ja-JP" altLang="en-US" sz="1200" kern="100" dirty="0">
                          <a:effectLst/>
                          <a:latin typeface="+mn-ea"/>
                          <a:ea typeface="+mn-ea"/>
                        </a:rPr>
                        <a:t>）</a:t>
                      </a:r>
                      <a:endParaRPr lang="en-US" altLang="ja-JP" sz="1200" kern="100" dirty="0">
                        <a:effectLst/>
                        <a:latin typeface="+mn-ea"/>
                        <a:ea typeface="+mn-ea"/>
                      </a:endParaRPr>
                    </a:p>
                  </a:txBody>
                  <a:tcPr marL="68580" marR="68580" marT="0" marB="0" anchor="ctr"/>
                </a:tc>
                <a:tc>
                  <a:txBody>
                    <a:bodyPr/>
                    <a:lstStyle/>
                    <a:p>
                      <a:pPr marL="126000" indent="-126000" algn="ctr">
                        <a:spcAft>
                          <a:spcPts val="0"/>
                        </a:spcAft>
                      </a:pPr>
                      <a:r>
                        <a:rPr lang="ja-JP" altLang="en-US" sz="1200" kern="100" dirty="0">
                          <a:effectLst/>
                          <a:latin typeface="+mn-ea"/>
                          <a:ea typeface="+mn-ea"/>
                          <a:cs typeface="Times New Roman" panose="02020603050405020304" pitchFamily="18" charset="0"/>
                        </a:rPr>
                        <a:t>○熊本県熊本市</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marR="0" lvl="0" indent="-12600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mn-ea"/>
                          <a:ea typeface="+mn-ea"/>
                          <a:cs typeface="Times New Roman" panose="02020603050405020304" pitchFamily="18" charset="0"/>
                        </a:rPr>
                        <a:t>－</a:t>
                      </a:r>
                      <a:endParaRPr lang="ja-JP" altLang="ja-JP" sz="1200" kern="100" dirty="0">
                        <a:effectLst/>
                        <a:latin typeface="+mn-ea"/>
                        <a:ea typeface="+mn-ea"/>
                        <a:cs typeface="Times New Roman" panose="02020603050405020304" pitchFamily="18" charset="0"/>
                      </a:endParaRPr>
                    </a:p>
                  </a:txBody>
                  <a:tcPr marL="68580" marR="68580" marT="0" marB="0" anchor="ctr"/>
                </a:tc>
                <a:tc>
                  <a:txBody>
                    <a:bodyPr/>
                    <a:lstStyle/>
                    <a:p>
                      <a:r>
                        <a:rPr lang="ja-JP" altLang="en-US" sz="1200" dirty="0"/>
                        <a:t>○長野県松本市</a:t>
                      </a:r>
                      <a:endParaRPr lang="en-US" altLang="ja-JP" sz="1200" dirty="0"/>
                    </a:p>
                    <a:p>
                      <a:r>
                        <a:rPr lang="ja-JP" altLang="en-US" sz="1200" dirty="0"/>
                        <a:t>○和歌山県和歌山市</a:t>
                      </a:r>
                      <a:endParaRPr lang="en-US" altLang="ja-JP" sz="1200" dirty="0"/>
                    </a:p>
                    <a:p>
                      <a:r>
                        <a:rPr lang="ja-JP" altLang="en-US" sz="1200" dirty="0"/>
                        <a:t>○山形県山形市</a:t>
                      </a: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8597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5" name="タイトル 1"/>
          <p:cNvSpPr>
            <a:spLocks noGrp="1"/>
          </p:cNvSpPr>
          <p:nvPr>
            <p:ph type="title"/>
          </p:nvPr>
        </p:nvSpPr>
        <p:spPr>
          <a:xfrm>
            <a:off x="-1" y="0"/>
            <a:ext cx="9345613" cy="476250"/>
          </a:xfrm>
        </p:spPr>
        <p:txBody>
          <a:bodyPr/>
          <a:lstStyle/>
          <a:p>
            <a:pPr eaLnBrk="1" hangingPunct="1"/>
            <a:r>
              <a:rPr lang="ja-JP" altLang="en-US">
                <a:solidFill>
                  <a:srgbClr val="0070C0"/>
                </a:solidFill>
                <a:ea typeface="HGS創英角ｺﾞｼｯｸUB" pitchFamily="50" charset="-128"/>
              </a:rPr>
              <a:t>駐車場法の特例①</a:t>
            </a:r>
            <a:r>
              <a:rPr lang="ja-JP" altLang="en-US" sz="2400">
                <a:solidFill>
                  <a:srgbClr val="0070C0"/>
                </a:solidFill>
                <a:ea typeface="HGS創英角ｺﾞｼｯｸUB" pitchFamily="50" charset="-128"/>
              </a:rPr>
              <a:t> </a:t>
            </a:r>
            <a:r>
              <a:rPr lang="en-US" altLang="ja-JP" sz="1800">
                <a:solidFill>
                  <a:srgbClr val="0070C0"/>
                </a:solidFill>
                <a:ea typeface="HGS創英角ｺﾞｼｯｸUB" pitchFamily="50" charset="-128"/>
              </a:rPr>
              <a:t>-</a:t>
            </a:r>
            <a:r>
              <a:rPr lang="ja-JP" altLang="en-US" sz="1800">
                <a:solidFill>
                  <a:srgbClr val="0070C0"/>
                </a:solidFill>
                <a:ea typeface="HGS創英角ｺﾞｼｯｸUB" pitchFamily="50" charset="-128"/>
              </a:rPr>
              <a:t>都市の低炭素化の促進に関する法律（エコまち法）</a:t>
            </a:r>
            <a:r>
              <a:rPr lang="en-US" altLang="ja-JP" sz="1800">
                <a:solidFill>
                  <a:srgbClr val="0070C0"/>
                </a:solidFill>
                <a:ea typeface="HGS創英角ｺﾞｼｯｸUB" pitchFamily="50" charset="-128"/>
              </a:rPr>
              <a:t>-</a:t>
            </a:r>
            <a:endParaRPr lang="ja-JP" altLang="en-US" sz="1800"/>
          </a:p>
        </p:txBody>
      </p:sp>
      <p:sp>
        <p:nvSpPr>
          <p:cNvPr id="2246" name="角丸四角形 2"/>
          <p:cNvSpPr/>
          <p:nvPr/>
        </p:nvSpPr>
        <p:spPr>
          <a:xfrm>
            <a:off x="504825" y="625186"/>
            <a:ext cx="8883650" cy="753263"/>
          </a:xfrm>
          <a:prstGeom prst="roundRect">
            <a:avLst>
              <a:gd name="adj" fmla="val 941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47" name="正方形/長方形 3"/>
          <p:cNvSpPr>
            <a:spLocks noChangeArrowheads="1"/>
          </p:cNvSpPr>
          <p:nvPr/>
        </p:nvSpPr>
        <p:spPr>
          <a:xfrm>
            <a:off x="608013" y="654644"/>
            <a:ext cx="8788400" cy="7381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低炭素まちづくり計画に駐車機能集約区域（駐車施設の機能を集約させる区域）並びに集約駐車施設に関する事項を記載した場合、駐車機能集約区域内で建築物の新築、増築等をしようとする者に対し、条例で、集約駐車施設内に駐車施設を設けなければならない旨等を定めることができる。</a:t>
            </a:r>
          </a:p>
        </p:txBody>
      </p:sp>
      <p:sp>
        <p:nvSpPr>
          <p:cNvPr id="2248" name="角丸四角形 4"/>
          <p:cNvSpPr/>
          <p:nvPr/>
        </p:nvSpPr>
        <p:spPr>
          <a:xfrm>
            <a:off x="701675" y="3579585"/>
            <a:ext cx="1989138" cy="431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駐車場法の特例措置</a:t>
            </a:r>
          </a:p>
        </p:txBody>
      </p:sp>
      <p:sp>
        <p:nvSpPr>
          <p:cNvPr id="2249" name="テキスト ボックス 26"/>
          <p:cNvSpPr txBox="1">
            <a:spLocks noChangeArrowheads="1"/>
          </p:cNvSpPr>
          <p:nvPr/>
        </p:nvSpPr>
        <p:spPr>
          <a:xfrm>
            <a:off x="1636713" y="2992210"/>
            <a:ext cx="56197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○駐車施設の機能を集約させる区域（駐車機能集約区域）</a:t>
            </a:r>
            <a:endParaRPr kumimoji="1" lang="en-US" altLang="ja-JP"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○集約駐車施設の位置・規模</a:t>
            </a:r>
            <a:endParaRPr kumimoji="1" lang="en-US" altLang="ja-JP" sz="10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p:txBody>
      </p:sp>
      <p:sp>
        <p:nvSpPr>
          <p:cNvPr id="2250" name="角丸四角形 6"/>
          <p:cNvSpPr/>
          <p:nvPr/>
        </p:nvSpPr>
        <p:spPr>
          <a:xfrm>
            <a:off x="1552576" y="2633436"/>
            <a:ext cx="7000875" cy="3524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HG丸ｺﾞｼｯｸM-PRO" pitchFamily="50" charset="-128"/>
                <a:ea typeface="HG丸ｺﾞｼｯｸM-PRO" pitchFamily="50" charset="-128"/>
                <a:cs typeface="+mn-cs"/>
              </a:rPr>
              <a:t>低炭素まちづくり計画に以下の事項を位置づけ</a:t>
            </a:r>
          </a:p>
        </p:txBody>
      </p:sp>
      <p:sp>
        <p:nvSpPr>
          <p:cNvPr id="2251" name="右矢印 7"/>
          <p:cNvSpPr/>
          <p:nvPr/>
        </p:nvSpPr>
        <p:spPr>
          <a:xfrm rot="5400000">
            <a:off x="4849020" y="3254943"/>
            <a:ext cx="161925" cy="744537"/>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2" name="右矢印 8"/>
          <p:cNvSpPr/>
          <p:nvPr/>
        </p:nvSpPr>
        <p:spPr>
          <a:xfrm>
            <a:off x="1004888" y="2555648"/>
            <a:ext cx="385762" cy="550862"/>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3" name="角丸四角形 9"/>
          <p:cNvSpPr/>
          <p:nvPr/>
        </p:nvSpPr>
        <p:spPr>
          <a:xfrm>
            <a:off x="715963" y="2134961"/>
            <a:ext cx="8558212" cy="360363"/>
          </a:xfrm>
          <a:prstGeom prst="roundRect">
            <a:avLst>
              <a:gd name="adj" fmla="val 5578"/>
            </a:avLst>
          </a:prstGeom>
          <a:noFill/>
          <a:ln w="254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4" name="角丸四角形 10"/>
          <p:cNvSpPr/>
          <p:nvPr/>
        </p:nvSpPr>
        <p:spPr>
          <a:xfrm>
            <a:off x="747713" y="1866674"/>
            <a:ext cx="2297112" cy="2873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駐車場法（現行）</a:t>
            </a:r>
          </a:p>
        </p:txBody>
      </p:sp>
      <p:sp>
        <p:nvSpPr>
          <p:cNvPr id="2255" name="テキスト ボックス 34"/>
          <p:cNvSpPr txBox="1">
            <a:spLocks noChangeArrowheads="1"/>
          </p:cNvSpPr>
          <p:nvPr/>
        </p:nvSpPr>
        <p:spPr>
          <a:xfrm>
            <a:off x="777876" y="2150836"/>
            <a:ext cx="6246813" cy="307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当該</a:t>
            </a:r>
            <a:r>
              <a:rPr kumimoji="1" lang="ja-JP" altLang="en-US" sz="14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建築物の敷地内</a:t>
            </a: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に駐車施設を設置する旨の条例を定めることが可能</a:t>
            </a:r>
            <a:endParaRPr kumimoji="1" lang="en-US" altLang="ja-JP" sz="10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p:txBody>
      </p:sp>
      <p:sp>
        <p:nvSpPr>
          <p:cNvPr id="2256" name="テキスト ボックス 35"/>
          <p:cNvSpPr txBox="1">
            <a:spLocks noChangeArrowheads="1"/>
          </p:cNvSpPr>
          <p:nvPr/>
        </p:nvSpPr>
        <p:spPr>
          <a:xfrm>
            <a:off x="857250" y="1466623"/>
            <a:ext cx="8135938" cy="3683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一定規模以上の建築物を新築・増築等しようとする者の</a:t>
            </a:r>
            <a:r>
              <a:rPr kumimoji="1" lang="ja-JP" altLang="en-US" sz="1800" b="1"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駐車施設の設置義務</a:t>
            </a:r>
            <a:endParaRPr kumimoji="1" lang="en-US" altLang="ja-JP" sz="1800" b="1"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p:txBody>
      </p:sp>
      <p:sp>
        <p:nvSpPr>
          <p:cNvPr id="2257" name="角丸四角形 13"/>
          <p:cNvSpPr/>
          <p:nvPr/>
        </p:nvSpPr>
        <p:spPr>
          <a:xfrm>
            <a:off x="522289" y="1453924"/>
            <a:ext cx="8891587" cy="3455987"/>
          </a:xfrm>
          <a:prstGeom prst="roundRect">
            <a:avLst>
              <a:gd name="adj" fmla="val 4108"/>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8" name="テキスト ボックス 19"/>
          <p:cNvSpPr txBox="1">
            <a:spLocks noChangeArrowheads="1"/>
          </p:cNvSpPr>
          <p:nvPr/>
        </p:nvSpPr>
        <p:spPr>
          <a:xfrm>
            <a:off x="736600" y="4462236"/>
            <a:ext cx="8439150" cy="307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集約駐車施設</a:t>
            </a: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に駐車施設を設置する旨</a:t>
            </a:r>
            <a:endParaRPr kumimoji="1" lang="en-US" altLang="ja-JP"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p:txBody>
      </p:sp>
      <p:sp>
        <p:nvSpPr>
          <p:cNvPr id="2259" name="角丸四角形 16"/>
          <p:cNvSpPr/>
          <p:nvPr/>
        </p:nvSpPr>
        <p:spPr>
          <a:xfrm>
            <a:off x="698500" y="3947885"/>
            <a:ext cx="8502650" cy="863600"/>
          </a:xfrm>
          <a:prstGeom prst="roundRect">
            <a:avLst>
              <a:gd name="adj" fmla="val 3373"/>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60" name="テキスト ボックス 17"/>
          <p:cNvSpPr txBox="1">
            <a:spLocks noChangeArrowheads="1"/>
          </p:cNvSpPr>
          <p:nvPr/>
        </p:nvSpPr>
        <p:spPr>
          <a:xfrm>
            <a:off x="742950" y="3952649"/>
            <a:ext cx="6554788" cy="307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当該</a:t>
            </a:r>
            <a:r>
              <a:rPr kumimoji="1" lang="ja-JP" altLang="en-US" sz="14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建築物の敷地内</a:t>
            </a: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に駐車施設を設置する旨（現行通り）</a:t>
            </a:r>
          </a:p>
        </p:txBody>
      </p:sp>
      <p:sp>
        <p:nvSpPr>
          <p:cNvPr id="2261" name="テキスト ボックス 18"/>
          <p:cNvSpPr txBox="1">
            <a:spLocks noChangeArrowheads="1"/>
          </p:cNvSpPr>
          <p:nvPr/>
        </p:nvSpPr>
        <p:spPr>
          <a:xfrm>
            <a:off x="736600" y="4206649"/>
            <a:ext cx="7132638" cy="307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当該</a:t>
            </a:r>
            <a:r>
              <a:rPr kumimoji="1" lang="ja-JP" altLang="en-US" sz="14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建築物の敷地内</a:t>
            </a: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又は</a:t>
            </a:r>
            <a:r>
              <a:rPr kumimoji="1" lang="ja-JP" altLang="en-US" sz="14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集約駐車施設</a:t>
            </a: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に駐車施設を設置する旨</a:t>
            </a:r>
          </a:p>
        </p:txBody>
      </p:sp>
      <p:sp>
        <p:nvSpPr>
          <p:cNvPr id="2262" name="右中かっこ 19"/>
          <p:cNvSpPr/>
          <p:nvPr/>
        </p:nvSpPr>
        <p:spPr>
          <a:xfrm>
            <a:off x="5889625" y="4019324"/>
            <a:ext cx="152400" cy="720725"/>
          </a:xfrm>
          <a:prstGeom prst="rightBrace">
            <a:avLst>
              <a:gd name="adj1" fmla="val 8333"/>
              <a:gd name="adj2" fmla="val 2089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63" name="テキスト ボックス 20"/>
          <p:cNvSpPr txBox="1">
            <a:spLocks noChangeArrowheads="1"/>
          </p:cNvSpPr>
          <p:nvPr/>
        </p:nvSpPr>
        <p:spPr>
          <a:xfrm>
            <a:off x="6011864" y="4008211"/>
            <a:ext cx="3024187" cy="307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の条例を定めることが可能</a:t>
            </a:r>
          </a:p>
        </p:txBody>
      </p:sp>
      <p:pic>
        <p:nvPicPr>
          <p:cNvPr id="2264" name="Picture 3"/>
          <p:cNvPicPr>
            <a:picLocks noChangeAspect="1" noChangeArrowheads="1"/>
          </p:cNvPicPr>
          <p:nvPr/>
        </p:nvPicPr>
        <p:blipFill>
          <a:blip r:embed="rId3"/>
          <a:stretch>
            <a:fillRect/>
          </a:stretch>
        </p:blipFill>
        <p:spPr>
          <a:xfrm>
            <a:off x="1568450" y="4921821"/>
            <a:ext cx="2520950" cy="954087"/>
          </a:xfrm>
          <a:prstGeom prst="rect">
            <a:avLst/>
          </a:prstGeom>
          <a:noFill/>
          <a:ln w="9525">
            <a:noFill/>
            <a:miter lim="800000"/>
            <a:headEnd/>
            <a:tailEnd/>
          </a:ln>
        </p:spPr>
      </p:pic>
      <p:pic>
        <p:nvPicPr>
          <p:cNvPr id="2265" name="Picture 2"/>
          <p:cNvPicPr>
            <a:picLocks noChangeAspect="1" noChangeArrowheads="1"/>
          </p:cNvPicPr>
          <p:nvPr/>
        </p:nvPicPr>
        <p:blipFill>
          <a:blip r:embed="rId4"/>
          <a:stretch>
            <a:fillRect/>
          </a:stretch>
        </p:blipFill>
        <p:spPr>
          <a:xfrm>
            <a:off x="5867400" y="4848795"/>
            <a:ext cx="2928938" cy="1008062"/>
          </a:xfrm>
          <a:prstGeom prst="rect">
            <a:avLst/>
          </a:prstGeom>
          <a:noFill/>
          <a:ln w="9525">
            <a:noFill/>
            <a:miter lim="800000"/>
            <a:headEnd/>
            <a:tailEnd/>
          </a:ln>
        </p:spPr>
      </p:pic>
      <p:sp>
        <p:nvSpPr>
          <p:cNvPr id="2266" name="テキスト ボックス 25"/>
          <p:cNvSpPr txBox="1">
            <a:spLocks noChangeArrowheads="1"/>
          </p:cNvSpPr>
          <p:nvPr/>
        </p:nvSpPr>
        <p:spPr>
          <a:xfrm>
            <a:off x="128587" y="4954364"/>
            <a:ext cx="1800226" cy="2778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＜イメージ＞</a:t>
            </a:r>
          </a:p>
        </p:txBody>
      </p:sp>
      <p:sp>
        <p:nvSpPr>
          <p:cNvPr id="2267" name="角丸四角形 27"/>
          <p:cNvSpPr/>
          <p:nvPr/>
        </p:nvSpPr>
        <p:spPr>
          <a:xfrm>
            <a:off x="649288" y="5926708"/>
            <a:ext cx="4375150" cy="620713"/>
          </a:xfrm>
          <a:prstGeom prst="roundRect">
            <a:avLst>
              <a:gd name="adj" fmla="val 652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7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駐車施設が各建築物に設けられ、非効率な自動車交通が発生</a:t>
            </a:r>
            <a:endParaRPr kumimoji="1" lang="en-US" altLang="ja-JP"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・駐車待ち車両による渋滞</a:t>
            </a:r>
            <a:endParaRPr kumimoji="1" lang="en-US" altLang="ja-JP"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・駐車施設を探す車両の移動</a:t>
            </a:r>
          </a:p>
        </p:txBody>
      </p:sp>
      <p:sp>
        <p:nvSpPr>
          <p:cNvPr id="2268" name="角丸四角形 28"/>
          <p:cNvSpPr/>
          <p:nvPr/>
        </p:nvSpPr>
        <p:spPr>
          <a:xfrm>
            <a:off x="5097463" y="5929882"/>
            <a:ext cx="4248150" cy="603250"/>
          </a:xfrm>
          <a:prstGeom prst="roundRect">
            <a:avLst>
              <a:gd name="adj" fmla="val 652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7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特例措置により駐車施設を集約</a:t>
            </a:r>
            <a:endParaRPr kumimoji="1" lang="en-US" altLang="ja-JP"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・都市の自動車交通を整理</a:t>
            </a:r>
            <a:endParaRPr kumimoji="1" lang="en-US" altLang="ja-JP"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・歩いて暮らせるまちづくりを促進</a:t>
            </a:r>
          </a:p>
        </p:txBody>
      </p:sp>
      <p:sp>
        <p:nvSpPr>
          <p:cNvPr id="2269" name="右矢印 31"/>
          <p:cNvSpPr/>
          <p:nvPr/>
        </p:nvSpPr>
        <p:spPr>
          <a:xfrm>
            <a:off x="4800601" y="5150420"/>
            <a:ext cx="384175" cy="550862"/>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70" name="正方形/長方形 32"/>
          <p:cNvSpPr/>
          <p:nvPr/>
        </p:nvSpPr>
        <p:spPr>
          <a:xfrm>
            <a:off x="2720976" y="4921820"/>
            <a:ext cx="1439863"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71" name="正方形/長方形 33"/>
          <p:cNvSpPr/>
          <p:nvPr/>
        </p:nvSpPr>
        <p:spPr>
          <a:xfrm>
            <a:off x="7185026" y="4861495"/>
            <a:ext cx="1655763"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72" name="テキスト ボックス 34"/>
          <p:cNvSpPr txBox="1"/>
          <p:nvPr/>
        </p:nvSpPr>
        <p:spPr>
          <a:xfrm>
            <a:off x="98583" y="6597001"/>
            <a:ext cx="1017958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詳細については、国土交通省ＨＰ（</a:t>
            </a:r>
            <a:r>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http://www.mlit.go.jp/toshi/toshi_gairo_tk_000040.html</a:t>
            </a:r>
            <a:r>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）をご覧下さい。</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684597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 name="正方形/長方形 40"/>
          <p:cNvSpPr/>
          <p:nvPr/>
        </p:nvSpPr>
        <p:spPr>
          <a:xfrm>
            <a:off x="195263" y="3500438"/>
            <a:ext cx="4752975" cy="313200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311" name="正方形/長方形 41"/>
          <p:cNvSpPr/>
          <p:nvPr/>
        </p:nvSpPr>
        <p:spPr>
          <a:xfrm>
            <a:off x="5097463" y="3500438"/>
            <a:ext cx="4706937" cy="313200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312" name="正方形/長方形 13"/>
          <p:cNvSpPr/>
          <p:nvPr/>
        </p:nvSpPr>
        <p:spPr>
          <a:xfrm>
            <a:off x="192088" y="4095073"/>
            <a:ext cx="4760912" cy="2400657"/>
          </a:xfrm>
          <a:prstGeom prst="rect">
            <a:avLst/>
          </a:prstGeom>
        </p:spPr>
        <p:txBody>
          <a:bodyPr>
            <a:spAutoFit/>
          </a:bodyPr>
          <a:lstStyle/>
          <a:p>
            <a:pPr marL="88900" marR="0" lvl="0" indent="-88900" algn="l" defTabSz="914400" rtl="0" eaLnBrk="1" fontAlgn="base" latinLnBrk="0" hangingPunct="1">
              <a:lnSpc>
                <a:spcPct val="100000"/>
              </a:lnSpc>
              <a:spcBef>
                <a:spcPts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8900" marR="0" lvl="0" indent="-88900" algn="l" defTabSz="914400" rtl="0" eaLnBrk="1" fontAlgn="base" latinLnBrk="0" hangingPunct="1">
              <a:lnSpc>
                <a:spcPct val="100000"/>
              </a:lnSpc>
              <a:spcBef>
                <a:spcPts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○市町村長への</a:t>
            </a:r>
            <a:r>
              <a:rPr kumimoji="1" lang="ja-JP"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届出</a:t>
            </a:r>
            <a:endParaRPr kumimoji="1" lang="en-US" altLang="ja-JP"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特定路外駐車場を設置しようとする者</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設置に着手する３０日前までに届出</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勧告</a:t>
            </a:r>
            <a:endParaRPr kumimoji="1" lang="en-US" altLang="ja-JP"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届出の内容が</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基準</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に適合しない場合</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市町村長は設置者に対して必要に応じて勧告</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（出入口の設置箇所・構造の変更、誘導員の配置等）</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13" name="正方形/長方形 14"/>
          <p:cNvSpPr>
            <a:spLocks noChangeArrowheads="1"/>
          </p:cNvSpPr>
          <p:nvPr/>
        </p:nvSpPr>
        <p:spPr>
          <a:xfrm>
            <a:off x="200025" y="3501008"/>
            <a:ext cx="4752975" cy="64633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特定路外駐車場･･･§106</a:t>
            </a:r>
            <a:endPar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条例で定める一定規模以上の路外駐車場</a:t>
            </a:r>
            <a:r>
              <a:rPr kumimoji="1" lang="en-US" altLang="ja-JP"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p>
        </p:txBody>
      </p:sp>
      <p:sp>
        <p:nvSpPr>
          <p:cNvPr id="2314" name="正方形/長方形 16"/>
          <p:cNvSpPr>
            <a:spLocks noChangeArrowheads="1"/>
          </p:cNvSpPr>
          <p:nvPr/>
        </p:nvSpPr>
        <p:spPr>
          <a:xfrm>
            <a:off x="5097463" y="3501008"/>
            <a:ext cx="4679950" cy="39921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集約駐車施設･･･§107</a:t>
            </a:r>
            <a:endPar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15" name="正方形/長方形 17"/>
          <p:cNvSpPr>
            <a:spLocks noChangeArrowheads="1"/>
          </p:cNvSpPr>
          <p:nvPr/>
        </p:nvSpPr>
        <p:spPr>
          <a:xfrm>
            <a:off x="5097463" y="3789040"/>
            <a:ext cx="4783137" cy="83099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○附置義務駐車施設の集約化</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条例により</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集約駐車施設等への駐車施設の設置を義務付け</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が可能</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cxnSp>
        <p:nvCxnSpPr>
          <p:cNvPr id="2316" name="直線コネクタ 44"/>
          <p:cNvCxnSpPr/>
          <p:nvPr/>
        </p:nvCxnSpPr>
        <p:spPr>
          <a:xfrm>
            <a:off x="2756408" y="2860675"/>
            <a:ext cx="0" cy="628650"/>
          </a:xfrm>
          <a:prstGeom prst="line">
            <a:avLst/>
          </a:prstGeom>
          <a:ln w="19050">
            <a:tailEnd type="triangle" w="lg" len="med"/>
          </a:ln>
        </p:spPr>
        <p:style>
          <a:lnRef idx="1">
            <a:schemeClr val="dk1"/>
          </a:lnRef>
          <a:fillRef idx="0">
            <a:schemeClr val="dk1"/>
          </a:fillRef>
          <a:effectRef idx="0">
            <a:schemeClr val="dk1"/>
          </a:effectRef>
          <a:fontRef idx="minor">
            <a:schemeClr val="tx1"/>
          </a:fontRef>
        </p:style>
      </p:cxnSp>
      <p:sp>
        <p:nvSpPr>
          <p:cNvPr id="2317" name="テキスト ボックス 56"/>
          <p:cNvSpPr txBox="1">
            <a:spLocks noChangeArrowheads="1"/>
          </p:cNvSpPr>
          <p:nvPr/>
        </p:nvSpPr>
        <p:spPr>
          <a:xfrm>
            <a:off x="201720" y="3284985"/>
            <a:ext cx="1839004" cy="273456"/>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＜路外駐車場＞</a:t>
            </a:r>
          </a:p>
        </p:txBody>
      </p:sp>
      <p:sp>
        <p:nvSpPr>
          <p:cNvPr id="2318" name="テキスト ボックス 57"/>
          <p:cNvSpPr txBox="1">
            <a:spLocks noChangeArrowheads="1"/>
          </p:cNvSpPr>
          <p:nvPr/>
        </p:nvSpPr>
        <p:spPr>
          <a:xfrm>
            <a:off x="5102820" y="3284984"/>
            <a:ext cx="2406055" cy="273456"/>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＜附置義務駐車施設＞</a:t>
            </a:r>
          </a:p>
        </p:txBody>
      </p:sp>
      <p:cxnSp>
        <p:nvCxnSpPr>
          <p:cNvPr id="2319" name="直線コネクタ 15"/>
          <p:cNvCxnSpPr/>
          <p:nvPr/>
        </p:nvCxnSpPr>
        <p:spPr>
          <a:xfrm>
            <a:off x="7508875" y="2860675"/>
            <a:ext cx="0" cy="639763"/>
          </a:xfrm>
          <a:prstGeom prst="line">
            <a:avLst/>
          </a:prstGeom>
          <a:ln w="19050">
            <a:tailEnd type="triangle" w="lg" len="med"/>
          </a:ln>
        </p:spPr>
        <p:style>
          <a:lnRef idx="1">
            <a:schemeClr val="dk1"/>
          </a:lnRef>
          <a:fillRef idx="0">
            <a:schemeClr val="dk1"/>
          </a:fillRef>
          <a:effectRef idx="0">
            <a:schemeClr val="dk1"/>
          </a:effectRef>
          <a:fontRef idx="minor">
            <a:schemeClr val="tx1"/>
          </a:fontRef>
        </p:style>
      </p:cxnSp>
      <p:pic>
        <p:nvPicPr>
          <p:cNvPr id="2323" name="Picture 1"/>
          <p:cNvPicPr>
            <a:picLocks noChangeAspect="1" noChangeArrowheads="1"/>
          </p:cNvPicPr>
          <p:nvPr/>
        </p:nvPicPr>
        <p:blipFill>
          <a:blip r:embed="rId3"/>
          <a:stretch>
            <a:fillRect/>
          </a:stretch>
        </p:blipFill>
        <p:spPr>
          <a:xfrm>
            <a:off x="5673725" y="5522278"/>
            <a:ext cx="1196975" cy="1058862"/>
          </a:xfrm>
          <a:prstGeom prst="rect">
            <a:avLst/>
          </a:prstGeom>
          <a:noFill/>
          <a:ln>
            <a:noFill/>
          </a:ln>
        </p:spPr>
      </p:pic>
      <p:sp>
        <p:nvSpPr>
          <p:cNvPr id="2324" name="AutoShape 21"/>
          <p:cNvSpPr>
            <a:spLocks noChangeArrowheads="1"/>
          </p:cNvSpPr>
          <p:nvPr/>
        </p:nvSpPr>
        <p:spPr>
          <a:xfrm rot="-5400000">
            <a:off x="7027863" y="5791200"/>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pic>
        <p:nvPicPr>
          <p:cNvPr id="2328" name="Picture 2"/>
          <p:cNvPicPr>
            <a:picLocks noChangeAspect="1" noChangeArrowheads="1"/>
          </p:cNvPicPr>
          <p:nvPr/>
        </p:nvPicPr>
        <p:blipFill>
          <a:blip r:embed="rId4"/>
          <a:stretch>
            <a:fillRect/>
          </a:stretch>
        </p:blipFill>
        <p:spPr>
          <a:xfrm>
            <a:off x="7598628" y="5479896"/>
            <a:ext cx="1108075" cy="1085850"/>
          </a:xfrm>
          <a:prstGeom prst="rect">
            <a:avLst/>
          </a:prstGeom>
          <a:noFill/>
          <a:ln>
            <a:noFill/>
          </a:ln>
        </p:spPr>
      </p:pic>
      <p:sp>
        <p:nvSpPr>
          <p:cNvPr id="2329" name="Text Box 24"/>
          <p:cNvSpPr txBox="1">
            <a:spLocks noChangeArrowheads="1"/>
          </p:cNvSpPr>
          <p:nvPr/>
        </p:nvSpPr>
        <p:spPr>
          <a:xfrm>
            <a:off x="8689632" y="6367463"/>
            <a:ext cx="1044000" cy="207962"/>
          </a:xfrm>
          <a:prstGeom prst="rect">
            <a:avLst/>
          </a:prstGeom>
          <a:solidFill>
            <a:srgbClr val="FFFFFF"/>
          </a:solidFill>
          <a:ln w="9525" algn="ctr">
            <a:solidFill>
              <a:srgbClr val="FF0000"/>
            </a:solidFill>
            <a:miter lim="800000"/>
            <a:headEnd/>
            <a:tailEnd/>
          </a:ln>
        </p:spPr>
        <p:txBody>
          <a:bodyPr lIns="18000" tIns="8890" rIns="18000" bIns="889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a:t>
            </a:r>
          </a:p>
        </p:txBody>
      </p:sp>
      <p:sp>
        <p:nvSpPr>
          <p:cNvPr id="2330" name="正方形/長方形 31"/>
          <p:cNvSpPr/>
          <p:nvPr/>
        </p:nvSpPr>
        <p:spPr>
          <a:xfrm>
            <a:off x="184150" y="822684"/>
            <a:ext cx="9593263" cy="2332314"/>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駐車場配置適正化区域</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（都市機能誘導区域内）・・・</a:t>
            </a:r>
            <a:r>
              <a:rPr kumimoji="1" lang="en-US" altLang="ja-JP"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８１⑥１</a:t>
            </a:r>
            <a:endParaRPr kumimoji="1" lang="en-US" altLang="ja-JP"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1"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歩行者の移動上の利便性及び安全性の向上のため</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の駐車場の配置の適正化を図るべき区域</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1" name="テキスト ボックス 30"/>
          <p:cNvSpPr txBox="1"/>
          <p:nvPr/>
        </p:nvSpPr>
        <p:spPr>
          <a:xfrm>
            <a:off x="55563" y="631026"/>
            <a:ext cx="4105349" cy="349702"/>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立地適正化計画（市町村が策定）</a:t>
            </a:r>
          </a:p>
        </p:txBody>
      </p:sp>
      <p:sp>
        <p:nvSpPr>
          <p:cNvPr id="2332" name="正方形/長方形 32"/>
          <p:cNvSpPr/>
          <p:nvPr/>
        </p:nvSpPr>
        <p:spPr>
          <a:xfrm>
            <a:off x="272480" y="1628800"/>
            <a:ext cx="4967857" cy="1379413"/>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lIns="108000" tIns="36000" rIns="72000" bIns="36000" rtlCol="0">
            <a:normAutofit/>
          </a:body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○路外駐車場配置等基準・・・</a:t>
            </a:r>
            <a:r>
              <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８１⑥２</a:t>
            </a:r>
            <a:endPar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路外駐車場の配置及び規模の基準　　　</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03275" marR="0" lvl="0" indent="-803275" algn="l" defTabSz="914400" rtl="0" eaLnBrk="1" fontAlgn="base" latinLnBrk="0" hangingPunct="1">
              <a:lnSpc>
                <a:spcPct val="11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（例）・歩行者交通量の多い道路に面して出入り口を設けないこと</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03275" marR="0" lvl="0" indent="-803275" algn="l" defTabSz="914400" rtl="0" eaLnBrk="1" fontAlgn="base" latinLnBrk="0" hangingPunct="1">
              <a:lnSpc>
                <a:spcPct val="11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・道路から個々の駐車マスへの直接の出入りがされないよう出入り口の集約を行うこと</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3" name="正方形/長方形 33"/>
          <p:cNvSpPr/>
          <p:nvPr/>
        </p:nvSpPr>
        <p:spPr>
          <a:xfrm>
            <a:off x="5313363" y="1628800"/>
            <a:ext cx="4391025" cy="1379413"/>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lIns="108000" tIns="36000" rIns="72000" bIns="36000" rtlCol="0">
            <a:norm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○集約駐車施設の位置及び規模・・・</a:t>
            </a:r>
            <a:r>
              <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８１⑥３</a:t>
            </a:r>
            <a:endPar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集約駐車施設の位置及び規模に関する事項</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4" name="テキスト ボックス 27"/>
          <p:cNvSpPr txBox="1"/>
          <p:nvPr/>
        </p:nvSpPr>
        <p:spPr>
          <a:xfrm>
            <a:off x="752082" y="6608385"/>
            <a:ext cx="8401836" cy="276999"/>
          </a:xfrm>
          <a:prstGeom prst="rect">
            <a:avLst/>
          </a:prstGeom>
          <a:noFill/>
        </p:spPr>
        <p:txBody>
          <a:bodyPr wrap="square" rtlCol="0">
            <a:spAutoFit/>
          </a:bodyPr>
          <a:lstStyle>
            <a:defPPr>
              <a:defRPr lang="ja-JP"/>
            </a:defPPr>
            <a:lvl1pPr>
              <a:defRPr sz="1400">
                <a:solidFill>
                  <a:srgbClr val="000000"/>
                </a:solidFill>
                <a:latin typeface="UD デジタル 教科書体 NP-R" panose="02020400000000000000" pitchFamily="18" charset="-128"/>
                <a:ea typeface="UD デジタル 教科書体 NP-R" panose="02020400000000000000" pitchFamily="18"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詳細については、国土交通省ＨＰ（</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http://www.mlit.go.jp/toshi/toshi_gairo_tk_000040.html</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sp>
        <p:nvSpPr>
          <p:cNvPr id="2335" name="タイトル 3"/>
          <p:cNvSpPr>
            <a:spLocks noGrp="1"/>
          </p:cNvSpPr>
          <p:nvPr>
            <p:ph type="title"/>
          </p:nvPr>
        </p:nvSpPr>
        <p:spPr>
          <a:xfrm>
            <a:off x="1940" y="14789"/>
            <a:ext cx="8478691" cy="476064"/>
          </a:xfrm>
        </p:spPr>
        <p:txBody>
          <a:bodyPr/>
          <a:lstStyle/>
          <a:p>
            <a:pPr eaLnBrk="1" hangingPunct="1"/>
            <a:r>
              <a:rPr lang="ja-JP" altLang="en-US" sz="2400" dirty="0">
                <a:latin typeface="+mn-ea"/>
                <a:ea typeface="+mn-ea"/>
              </a:rPr>
              <a:t>駐車場法の特例②</a:t>
            </a:r>
            <a:r>
              <a:rPr kumimoji="1" lang="en-US" altLang="ja-JP" sz="200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2000" b="0" i="0" u="none" strike="noStrike" kern="0" cap="none" spc="0" normalizeH="0" baseline="0" noProof="0" dirty="0">
                <a:ln>
                  <a:noFill/>
                </a:ln>
                <a:solidFill>
                  <a:srgbClr val="488CCA"/>
                </a:solidFill>
                <a:effectLst/>
                <a:uLnTx/>
                <a:uFillTx/>
                <a:latin typeface="ＭＳ Ｐゴシック"/>
                <a:ea typeface="ＭＳ Ｐゴシック"/>
                <a:cs typeface="+mn-cs"/>
              </a:rPr>
              <a:t>-</a:t>
            </a:r>
            <a:r>
              <a:rPr kumimoji="1" lang="ja-JP" altLang="en-US" sz="2000" b="0" i="0" u="none" strike="noStrike" kern="0" cap="none" spc="0" normalizeH="0" baseline="0" noProof="0" dirty="0">
                <a:ln>
                  <a:noFill/>
                </a:ln>
                <a:solidFill>
                  <a:srgbClr val="488CCA"/>
                </a:solidFill>
                <a:effectLst/>
                <a:uLnTx/>
                <a:uFillTx/>
                <a:latin typeface="ＭＳ Ｐゴシック"/>
                <a:ea typeface="ＭＳ Ｐゴシック"/>
                <a:cs typeface="+mn-cs"/>
              </a:rPr>
              <a:t>都市再生特措法　立地適正化計画</a:t>
            </a:r>
            <a:r>
              <a:rPr kumimoji="1" lang="en-US" altLang="ja-JP" sz="2000" b="0" i="0" u="none" strike="noStrike" kern="0" cap="none" spc="0" normalizeH="0" baseline="0" noProof="0" dirty="0">
                <a:ln>
                  <a:noFill/>
                </a:ln>
                <a:solidFill>
                  <a:srgbClr val="488CCA"/>
                </a:solidFill>
                <a:effectLst/>
                <a:uLnTx/>
                <a:uFillTx/>
                <a:latin typeface="ＭＳ Ｐゴシック"/>
                <a:ea typeface="ＭＳ Ｐゴシック"/>
                <a:cs typeface="+mn-cs"/>
              </a:rPr>
              <a:t>-</a:t>
            </a:r>
            <a:endParaRPr lang="ja-JP" altLang="en-US" dirty="0">
              <a:solidFill>
                <a:srgbClr val="488CCA"/>
              </a:solidFill>
              <a:latin typeface="+mn-ea"/>
              <a:ea typeface="+mn-ea"/>
            </a:endParaRPr>
          </a:p>
        </p:txBody>
      </p:sp>
      <p:sp>
        <p:nvSpPr>
          <p:cNvPr id="2" name="スライド番号プレースホルダー 1"/>
          <p:cNvSpPr>
            <a:spLocks noGrp="1"/>
          </p:cNvSpPr>
          <p:nvPr>
            <p:ph type="sldNum" sz="quarter" idx="12"/>
          </p:nvPr>
        </p:nvSpPr>
        <p:spPr>
          <a:xfrm>
            <a:off x="8442131" y="6483758"/>
            <a:ext cx="1415508" cy="36413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1" name="角丸四角形 18"/>
          <p:cNvSpPr/>
          <p:nvPr/>
        </p:nvSpPr>
        <p:spPr>
          <a:xfrm>
            <a:off x="5183286" y="4722084"/>
            <a:ext cx="2005553" cy="727188"/>
          </a:xfrm>
          <a:prstGeom prst="roundRect">
            <a:avLst>
              <a:gd name="adj" fmla="val 5578"/>
            </a:avLst>
          </a:prstGeom>
          <a:solidFill>
            <a:schemeClr val="bg1"/>
          </a:solid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条例に基づき当該建築物の敷地内に駐車施設を設置</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角丸四角形 19"/>
          <p:cNvSpPr/>
          <p:nvPr/>
        </p:nvSpPr>
        <p:spPr>
          <a:xfrm>
            <a:off x="5183287" y="4722084"/>
            <a:ext cx="2005552" cy="28682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駐車場法（現行）</a:t>
            </a:r>
          </a:p>
        </p:txBody>
      </p:sp>
      <p:sp>
        <p:nvSpPr>
          <p:cNvPr id="33" name="角丸四角形 24"/>
          <p:cNvSpPr/>
          <p:nvPr/>
        </p:nvSpPr>
        <p:spPr>
          <a:xfrm>
            <a:off x="7329264" y="4509120"/>
            <a:ext cx="2423577" cy="936104"/>
          </a:xfrm>
          <a:prstGeom prst="roundRect">
            <a:avLst>
              <a:gd name="adj" fmla="val 5578"/>
            </a:avLst>
          </a:prstGeom>
          <a:solidFill>
            <a:schemeClr val="bg1"/>
          </a:solid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３パターンの条例が制定可能</a:t>
            </a: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①集約駐車施設内に設置させる</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②建築物の敷地内に設置させる</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③①か②のどちらかに設置させる</a:t>
            </a:r>
          </a:p>
        </p:txBody>
      </p:sp>
      <p:sp>
        <p:nvSpPr>
          <p:cNvPr id="34" name="角丸四角形 25"/>
          <p:cNvSpPr/>
          <p:nvPr/>
        </p:nvSpPr>
        <p:spPr>
          <a:xfrm>
            <a:off x="7329264" y="4509120"/>
            <a:ext cx="2423575" cy="2334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駐車場法の特例</a:t>
            </a:r>
          </a:p>
        </p:txBody>
      </p:sp>
    </p:spTree>
    <p:extLst>
      <p:ext uri="{BB962C8B-B14F-4D97-AF65-F5344CB8AC3E}">
        <p14:creationId xmlns:p14="http://schemas.microsoft.com/office/powerpoint/2010/main" val="237413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 name="正方形/長方形 1"/>
          <p:cNvSpPr/>
          <p:nvPr/>
        </p:nvSpPr>
        <p:spPr>
          <a:xfrm>
            <a:off x="4004074" y="3043511"/>
            <a:ext cx="5574158" cy="3677031"/>
          </a:xfrm>
          <a:prstGeom prst="rect">
            <a:avLst/>
          </a:prstGeom>
          <a:solidFill>
            <a:srgbClr val="CC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52" name="テキスト ボックス 3"/>
          <p:cNvSpPr txBox="1"/>
          <p:nvPr/>
        </p:nvSpPr>
        <p:spPr>
          <a:xfrm>
            <a:off x="4008774" y="2829086"/>
            <a:ext cx="1250546" cy="338554"/>
          </a:xfrm>
          <a:prstGeom prst="rect">
            <a:avLst/>
          </a:prstGeom>
          <a:solidFill>
            <a:schemeClr val="bg1"/>
          </a:solidFill>
          <a:ln w="38100">
            <a:solidFill>
              <a:srgbClr val="00B05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B050"/>
                </a:solidFill>
                <a:effectLst/>
                <a:uLnTx/>
                <a:uFillTx/>
                <a:latin typeface="Arial" charset="0"/>
                <a:ea typeface="ＭＳ Ｐゴシック" charset="-128"/>
                <a:cs typeface="+mn-cs"/>
              </a:rPr>
              <a:t>計画区域</a:t>
            </a:r>
            <a:endParaRPr kumimoji="1" lang="en-US" altLang="ja-JP" sz="1600" b="1"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2353" name="直方体 148"/>
          <p:cNvSpPr/>
          <p:nvPr/>
        </p:nvSpPr>
        <p:spPr>
          <a:xfrm>
            <a:off x="5730597" y="3167013"/>
            <a:ext cx="862982" cy="11934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54" name="テキスト ボックス 185"/>
          <p:cNvSpPr txBox="1"/>
          <p:nvPr/>
        </p:nvSpPr>
        <p:spPr>
          <a:xfrm>
            <a:off x="5772303" y="3455600"/>
            <a:ext cx="560353"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srgbClr val="2D2D8A">
                    <a:lumMod val="75000"/>
                  </a:srgbClr>
                </a:solidFill>
                <a:effectLst/>
                <a:uLnTx/>
                <a:uFillTx/>
                <a:latin typeface="Arial" charset="0"/>
                <a:ea typeface="ＭＳ Ｐゴシック" charset="-128"/>
                <a:cs typeface="+mn-cs"/>
              </a:rPr>
              <a:t>D</a:t>
            </a:r>
            <a:endParaRPr kumimoji="1" lang="ja-JP" altLang="en-US" sz="2800" b="0" i="0" u="none" strike="noStrike" kern="1200" cap="none" spc="0" normalizeH="0" baseline="0" noProof="0">
              <a:ln>
                <a:noFill/>
              </a:ln>
              <a:solidFill>
                <a:srgbClr val="2D2D8A">
                  <a:lumMod val="75000"/>
                </a:srgbClr>
              </a:solidFill>
              <a:effectLst/>
              <a:uLnTx/>
              <a:uFillTx/>
              <a:latin typeface="Arial" charset="0"/>
              <a:ea typeface="ＭＳ Ｐゴシック" charset="-128"/>
              <a:cs typeface="+mn-cs"/>
            </a:endParaRPr>
          </a:p>
        </p:txBody>
      </p:sp>
      <p:cxnSp>
        <p:nvCxnSpPr>
          <p:cNvPr id="2355" name="直線コネクタ 191"/>
          <p:cNvCxnSpPr/>
          <p:nvPr/>
        </p:nvCxnSpPr>
        <p:spPr>
          <a:xfrm flipV="1">
            <a:off x="5656436" y="3458806"/>
            <a:ext cx="2011856" cy="25530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56" name="直線コネクタ 177"/>
          <p:cNvCxnSpPr/>
          <p:nvPr/>
        </p:nvCxnSpPr>
        <p:spPr>
          <a:xfrm>
            <a:off x="3618794" y="2766782"/>
            <a:ext cx="0" cy="399431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357" name="テキスト ボックス 178"/>
          <p:cNvSpPr txBox="1"/>
          <p:nvPr/>
        </p:nvSpPr>
        <p:spPr>
          <a:xfrm>
            <a:off x="741675" y="2932676"/>
            <a:ext cx="2379843"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Arial" charset="0"/>
                <a:ea typeface="ＭＳ Ｐゴシック" charset="-128"/>
                <a:cs typeface="+mn-cs"/>
              </a:rPr>
              <a:t>制度活用前</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（原則、建物単位で設置）</a:t>
            </a:r>
          </a:p>
        </p:txBody>
      </p:sp>
      <p:sp>
        <p:nvSpPr>
          <p:cNvPr id="2358" name="テキスト ボックス 226"/>
          <p:cNvSpPr txBox="1"/>
          <p:nvPr/>
        </p:nvSpPr>
        <p:spPr>
          <a:xfrm>
            <a:off x="5937494" y="2646805"/>
            <a:ext cx="197997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Arial" charset="0"/>
                <a:ea typeface="ＭＳ Ｐゴシック" charset="-128"/>
                <a:cs typeface="+mn-cs"/>
              </a:rPr>
              <a:t>制度活用後</a:t>
            </a:r>
            <a:endPar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9" name="右矢印 179"/>
          <p:cNvSpPr/>
          <p:nvPr/>
        </p:nvSpPr>
        <p:spPr>
          <a:xfrm>
            <a:off x="3424821" y="3533554"/>
            <a:ext cx="525897" cy="2134656"/>
          </a:xfrm>
          <a:prstGeom prst="rightArrow">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60" name="角丸四角形吹き出し 204"/>
          <p:cNvSpPr/>
          <p:nvPr/>
        </p:nvSpPr>
        <p:spPr>
          <a:xfrm rot="16200000">
            <a:off x="4625025" y="2787264"/>
            <a:ext cx="748184" cy="1625500"/>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271510 w 768406"/>
              <a:gd name="connsiteY0" fmla="*/ 82818 h 1911167"/>
              <a:gd name="connsiteX1" fmla="*/ 354328 w 768406"/>
              <a:gd name="connsiteY1" fmla="*/ 0 h 1911167"/>
              <a:gd name="connsiteX2" fmla="*/ 354326 w 768406"/>
              <a:gd name="connsiteY2" fmla="*/ 0 h 1911167"/>
              <a:gd name="connsiteX3" fmla="*/ 354326 w 768406"/>
              <a:gd name="connsiteY3" fmla="*/ 0 h 1911167"/>
              <a:gd name="connsiteX4" fmla="*/ 478550 w 768406"/>
              <a:gd name="connsiteY4" fmla="*/ 0 h 1911167"/>
              <a:gd name="connsiteX5" fmla="*/ 685588 w 768406"/>
              <a:gd name="connsiteY5" fmla="*/ 0 h 1911167"/>
              <a:gd name="connsiteX6" fmla="*/ 768406 w 768406"/>
              <a:gd name="connsiteY6" fmla="*/ 82818 h 1911167"/>
              <a:gd name="connsiteX7" fmla="*/ 768406 w 768406"/>
              <a:gd name="connsiteY7" fmla="*/ 973554 h 1911167"/>
              <a:gd name="connsiteX8" fmla="*/ 768406 w 768406"/>
              <a:gd name="connsiteY8" fmla="*/ 973554 h 1911167"/>
              <a:gd name="connsiteX9" fmla="*/ 768406 w 768406"/>
              <a:gd name="connsiteY9" fmla="*/ 1390791 h 1911167"/>
              <a:gd name="connsiteX10" fmla="*/ 768406 w 768406"/>
              <a:gd name="connsiteY10" fmla="*/ 1586131 h 1911167"/>
              <a:gd name="connsiteX11" fmla="*/ 685588 w 768406"/>
              <a:gd name="connsiteY11" fmla="*/ 1668949 h 1911167"/>
              <a:gd name="connsiteX12" fmla="*/ 478550 w 768406"/>
              <a:gd name="connsiteY12" fmla="*/ 1668949 h 1911167"/>
              <a:gd name="connsiteX13" fmla="*/ 354326 w 768406"/>
              <a:gd name="connsiteY13" fmla="*/ 1668949 h 1911167"/>
              <a:gd name="connsiteX14" fmla="*/ 354326 w 768406"/>
              <a:gd name="connsiteY14" fmla="*/ 1668949 h 1911167"/>
              <a:gd name="connsiteX15" fmla="*/ 354328 w 768406"/>
              <a:gd name="connsiteY15" fmla="*/ 1668949 h 1911167"/>
              <a:gd name="connsiteX16" fmla="*/ 271510 w 768406"/>
              <a:gd name="connsiteY16" fmla="*/ 1586131 h 1911167"/>
              <a:gd name="connsiteX17" fmla="*/ 271510 w 768406"/>
              <a:gd name="connsiteY17" fmla="*/ 1390791 h 1911167"/>
              <a:gd name="connsiteX18" fmla="*/ 0 w 768406"/>
              <a:gd name="connsiteY18" fmla="*/ 1911167 h 1911167"/>
              <a:gd name="connsiteX19" fmla="*/ 257438 w 768406"/>
              <a:gd name="connsiteY19" fmla="*/ 1226775 h 1911167"/>
              <a:gd name="connsiteX20" fmla="*/ 271510 w 768406"/>
              <a:gd name="connsiteY20" fmla="*/ 82818 h 1911167"/>
              <a:gd name="connsiteX0" fmla="*/ 149896 w 646792"/>
              <a:gd name="connsiteY0" fmla="*/ 82818 h 2063051"/>
              <a:gd name="connsiteX1" fmla="*/ 232714 w 646792"/>
              <a:gd name="connsiteY1" fmla="*/ 0 h 2063051"/>
              <a:gd name="connsiteX2" fmla="*/ 232712 w 646792"/>
              <a:gd name="connsiteY2" fmla="*/ 0 h 2063051"/>
              <a:gd name="connsiteX3" fmla="*/ 232712 w 646792"/>
              <a:gd name="connsiteY3" fmla="*/ 0 h 2063051"/>
              <a:gd name="connsiteX4" fmla="*/ 356936 w 646792"/>
              <a:gd name="connsiteY4" fmla="*/ 0 h 2063051"/>
              <a:gd name="connsiteX5" fmla="*/ 563974 w 646792"/>
              <a:gd name="connsiteY5" fmla="*/ 0 h 2063051"/>
              <a:gd name="connsiteX6" fmla="*/ 646792 w 646792"/>
              <a:gd name="connsiteY6" fmla="*/ 82818 h 2063051"/>
              <a:gd name="connsiteX7" fmla="*/ 646792 w 646792"/>
              <a:gd name="connsiteY7" fmla="*/ 973554 h 2063051"/>
              <a:gd name="connsiteX8" fmla="*/ 646792 w 646792"/>
              <a:gd name="connsiteY8" fmla="*/ 973554 h 2063051"/>
              <a:gd name="connsiteX9" fmla="*/ 646792 w 646792"/>
              <a:gd name="connsiteY9" fmla="*/ 1390791 h 2063051"/>
              <a:gd name="connsiteX10" fmla="*/ 646792 w 646792"/>
              <a:gd name="connsiteY10" fmla="*/ 1586131 h 2063051"/>
              <a:gd name="connsiteX11" fmla="*/ 563974 w 646792"/>
              <a:gd name="connsiteY11" fmla="*/ 1668949 h 2063051"/>
              <a:gd name="connsiteX12" fmla="*/ 356936 w 646792"/>
              <a:gd name="connsiteY12" fmla="*/ 1668949 h 2063051"/>
              <a:gd name="connsiteX13" fmla="*/ 232712 w 646792"/>
              <a:gd name="connsiteY13" fmla="*/ 1668949 h 2063051"/>
              <a:gd name="connsiteX14" fmla="*/ 232712 w 646792"/>
              <a:gd name="connsiteY14" fmla="*/ 1668949 h 2063051"/>
              <a:gd name="connsiteX15" fmla="*/ 232714 w 646792"/>
              <a:gd name="connsiteY15" fmla="*/ 1668949 h 2063051"/>
              <a:gd name="connsiteX16" fmla="*/ 149896 w 646792"/>
              <a:gd name="connsiteY16" fmla="*/ 1586131 h 2063051"/>
              <a:gd name="connsiteX17" fmla="*/ 149896 w 646792"/>
              <a:gd name="connsiteY17" fmla="*/ 1390791 h 2063051"/>
              <a:gd name="connsiteX18" fmla="*/ 0 w 646792"/>
              <a:gd name="connsiteY18" fmla="*/ 2063051 h 2063051"/>
              <a:gd name="connsiteX19" fmla="*/ 135824 w 646792"/>
              <a:gd name="connsiteY19" fmla="*/ 1226775 h 2063051"/>
              <a:gd name="connsiteX20" fmla="*/ 149896 w 646792"/>
              <a:gd name="connsiteY20" fmla="*/ 82818 h 20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792" h="2063051">
                <a:moveTo>
                  <a:pt x="149896" y="82818"/>
                </a:moveTo>
                <a:cubicBezTo>
                  <a:pt x="149896" y="37079"/>
                  <a:pt x="186975" y="0"/>
                  <a:pt x="232714" y="0"/>
                </a:cubicBezTo>
                <a:lnTo>
                  <a:pt x="232712" y="0"/>
                </a:lnTo>
                <a:lnTo>
                  <a:pt x="232712" y="0"/>
                </a:lnTo>
                <a:lnTo>
                  <a:pt x="356936" y="0"/>
                </a:lnTo>
                <a:lnTo>
                  <a:pt x="563974" y="0"/>
                </a:lnTo>
                <a:cubicBezTo>
                  <a:pt x="609713" y="0"/>
                  <a:pt x="646792" y="37079"/>
                  <a:pt x="646792" y="82818"/>
                </a:cubicBezTo>
                <a:lnTo>
                  <a:pt x="646792" y="973554"/>
                </a:lnTo>
                <a:lnTo>
                  <a:pt x="646792" y="973554"/>
                </a:lnTo>
                <a:lnTo>
                  <a:pt x="646792" y="1390791"/>
                </a:lnTo>
                <a:lnTo>
                  <a:pt x="646792" y="1586131"/>
                </a:lnTo>
                <a:cubicBezTo>
                  <a:pt x="646792" y="1631870"/>
                  <a:pt x="609713" y="1668949"/>
                  <a:pt x="563974" y="1668949"/>
                </a:cubicBezTo>
                <a:lnTo>
                  <a:pt x="356936" y="1668949"/>
                </a:lnTo>
                <a:lnTo>
                  <a:pt x="232712" y="1668949"/>
                </a:lnTo>
                <a:lnTo>
                  <a:pt x="232712" y="1668949"/>
                </a:lnTo>
                <a:lnTo>
                  <a:pt x="232714" y="1668949"/>
                </a:lnTo>
                <a:cubicBezTo>
                  <a:pt x="186975" y="1668949"/>
                  <a:pt x="149896" y="1631870"/>
                  <a:pt x="149896" y="1586131"/>
                </a:cubicBezTo>
                <a:lnTo>
                  <a:pt x="149896" y="1390791"/>
                </a:lnTo>
                <a:lnTo>
                  <a:pt x="0" y="2063051"/>
                </a:lnTo>
                <a:lnTo>
                  <a:pt x="135824" y="1226775"/>
                </a:lnTo>
                <a:cubicBezTo>
                  <a:pt x="135824" y="929863"/>
                  <a:pt x="149896" y="379730"/>
                  <a:pt x="149896" y="82818"/>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61" name="正方形/長方形 180"/>
          <p:cNvSpPr/>
          <p:nvPr/>
        </p:nvSpPr>
        <p:spPr>
          <a:xfrm>
            <a:off x="4035129" y="3312825"/>
            <a:ext cx="162845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新たな駐車場の</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建設が不要に</a:t>
            </a:r>
          </a:p>
        </p:txBody>
      </p:sp>
      <p:sp>
        <p:nvSpPr>
          <p:cNvPr id="2362" name="テキスト ボックス 189"/>
          <p:cNvSpPr txBox="1"/>
          <p:nvPr/>
        </p:nvSpPr>
        <p:spPr>
          <a:xfrm>
            <a:off x="5120939" y="3988652"/>
            <a:ext cx="1969916" cy="3693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2D2D8A">
                    <a:lumMod val="75000"/>
                  </a:srgbClr>
                </a:solidFill>
                <a:effectLst/>
                <a:uLnTx/>
                <a:uFillTx/>
                <a:latin typeface="Arial"/>
                <a:ea typeface="ＭＳ Ｐゴシック"/>
                <a:cs typeface="+mn-cs"/>
              </a:rPr>
              <a:t>（新たな都市開発事業）</a:t>
            </a:r>
          </a:p>
        </p:txBody>
      </p:sp>
      <p:cxnSp>
        <p:nvCxnSpPr>
          <p:cNvPr id="2363" name="直線コネクタ 196"/>
          <p:cNvCxnSpPr/>
          <p:nvPr/>
        </p:nvCxnSpPr>
        <p:spPr>
          <a:xfrm flipV="1">
            <a:off x="8909778" y="3893667"/>
            <a:ext cx="585784" cy="211822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64" name="直線コネクタ 194"/>
          <p:cNvCxnSpPr/>
          <p:nvPr/>
        </p:nvCxnSpPr>
        <p:spPr>
          <a:xfrm flipV="1">
            <a:off x="7351760" y="3798835"/>
            <a:ext cx="263659" cy="221305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65" name="テキスト ボックス 198"/>
          <p:cNvSpPr/>
          <p:nvPr/>
        </p:nvSpPr>
        <p:spPr>
          <a:xfrm>
            <a:off x="6826387" y="3292736"/>
            <a:ext cx="2669175" cy="813501"/>
          </a:xfrm>
          <a:prstGeom prst="round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74625" marR="0" lvl="0" indent="-174625"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66" name="テキスト ボックス 5"/>
          <p:cNvSpPr txBox="1"/>
          <p:nvPr/>
        </p:nvSpPr>
        <p:spPr>
          <a:xfrm>
            <a:off x="1462664" y="3962325"/>
            <a:ext cx="1849348" cy="754053"/>
          </a:xfrm>
          <a:prstGeom prst="rect">
            <a:avLst/>
          </a:prstGeom>
          <a:noFill/>
          <a:ln w="12700">
            <a:solidFill>
              <a:schemeClr val="tx1"/>
            </a:solidFill>
            <a:prstDash val="solid"/>
          </a:ln>
        </p:spPr>
        <p:txBody>
          <a:bodyPr wrap="square" rtlCol="0">
            <a:spAutoFit/>
          </a:bodyPr>
          <a:lstStyle/>
          <a:p>
            <a:pPr marL="444500" marR="0" lvl="0" indent="-44450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（例）延べ床面積</a:t>
            </a:r>
            <a:r>
              <a:rPr kumimoji="1" lang="en-US" altLang="ja-JP"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250</a:t>
            </a:r>
            <a:r>
              <a:rPr kumimoji="1" lang="ja-JP" altLang="en-US"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㎡ごとに１台 </a:t>
            </a:r>
            <a:endParaRPr kumimoji="1" lang="en-US" altLang="ja-JP"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444500" marR="0" lvl="0" indent="-44450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（東京</a:t>
            </a:r>
            <a:r>
              <a:rPr kumimoji="1" lang="en-US" altLang="ja-JP" sz="105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23</a:t>
            </a:r>
            <a:r>
              <a:rPr kumimoji="1" lang="ja-JP" altLang="en-US" sz="105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区内商業地域での</a:t>
            </a:r>
            <a:endParaRPr kumimoji="1" lang="en-US" altLang="ja-JP" sz="105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444500" marR="0" lvl="0" indent="-44450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特定用途の建築物）</a:t>
            </a:r>
          </a:p>
        </p:txBody>
      </p:sp>
      <p:sp>
        <p:nvSpPr>
          <p:cNvPr id="2367" name="正方形/長方形 4"/>
          <p:cNvSpPr/>
          <p:nvPr/>
        </p:nvSpPr>
        <p:spPr>
          <a:xfrm>
            <a:off x="6882010" y="3378738"/>
            <a:ext cx="3167499" cy="646331"/>
          </a:xfrm>
          <a:prstGeom prst="rect">
            <a:avLst/>
          </a:prstGeom>
        </p:spPr>
        <p:txBody>
          <a:bodyPr wrap="square">
            <a:spAutoFit/>
          </a:bodyPr>
          <a:lstStyle/>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○協議会で下記の内容の計画を作成</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・附置義務台数を低減等</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・駐車場の配置を柔軟化</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2368" name="図 9"/>
          <p:cNvPicPr>
            <a:picLocks noChangeAspect="1"/>
          </p:cNvPicPr>
          <p:nvPr/>
        </p:nvPicPr>
        <p:blipFill>
          <a:blip r:embed="rId3"/>
          <a:stretch>
            <a:fillRect/>
          </a:stretch>
        </p:blipFill>
        <p:spPr>
          <a:xfrm>
            <a:off x="7770" y="3728243"/>
            <a:ext cx="3194275" cy="2917800"/>
          </a:xfrm>
          <a:prstGeom prst="rect">
            <a:avLst/>
          </a:prstGeom>
        </p:spPr>
      </p:pic>
      <p:pic>
        <p:nvPicPr>
          <p:cNvPr id="2369" name="図 17"/>
          <p:cNvPicPr>
            <a:picLocks noChangeAspect="1"/>
          </p:cNvPicPr>
          <p:nvPr/>
        </p:nvPicPr>
        <p:blipFill>
          <a:blip r:embed="rId4"/>
          <a:stretch>
            <a:fillRect/>
          </a:stretch>
        </p:blipFill>
        <p:spPr>
          <a:xfrm>
            <a:off x="4261467" y="4960435"/>
            <a:ext cx="1469130" cy="1648028"/>
          </a:xfrm>
          <a:prstGeom prst="rect">
            <a:avLst/>
          </a:prstGeom>
        </p:spPr>
      </p:pic>
      <p:pic>
        <p:nvPicPr>
          <p:cNvPr id="2370" name="図 65"/>
          <p:cNvPicPr>
            <a:picLocks noChangeAspect="1"/>
          </p:cNvPicPr>
          <p:nvPr/>
        </p:nvPicPr>
        <p:blipFill>
          <a:blip r:embed="rId5"/>
          <a:stretch>
            <a:fillRect/>
          </a:stretch>
        </p:blipFill>
        <p:spPr>
          <a:xfrm>
            <a:off x="6027089" y="4988158"/>
            <a:ext cx="1398067" cy="1568311"/>
          </a:xfrm>
          <a:prstGeom prst="rect">
            <a:avLst/>
          </a:prstGeom>
        </p:spPr>
      </p:pic>
      <p:sp>
        <p:nvSpPr>
          <p:cNvPr id="2371" name="テキスト ボックス 64"/>
          <p:cNvSpPr txBox="1"/>
          <p:nvPr/>
        </p:nvSpPr>
        <p:spPr>
          <a:xfrm>
            <a:off x="4684181" y="5293350"/>
            <a:ext cx="560353"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rPr>
              <a:t>A</a:t>
            </a:r>
            <a:endParaRPr kumimoji="1" lang="ja-JP" altLang="en-US"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endParaRPr>
          </a:p>
        </p:txBody>
      </p:sp>
      <p:sp>
        <p:nvSpPr>
          <p:cNvPr id="2372" name="テキスト ボックス 66"/>
          <p:cNvSpPr txBox="1"/>
          <p:nvPr/>
        </p:nvSpPr>
        <p:spPr>
          <a:xfrm>
            <a:off x="6486986" y="5295987"/>
            <a:ext cx="47594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rPr>
              <a:t>B</a:t>
            </a:r>
            <a:endParaRPr kumimoji="1" lang="ja-JP" altLang="en-US"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endParaRPr>
          </a:p>
        </p:txBody>
      </p:sp>
      <p:sp>
        <p:nvSpPr>
          <p:cNvPr id="2373" name="角丸四角形吹き出し 204"/>
          <p:cNvSpPr/>
          <p:nvPr/>
        </p:nvSpPr>
        <p:spPr>
          <a:xfrm rot="16200000">
            <a:off x="4884869" y="4845141"/>
            <a:ext cx="1526988" cy="1054847"/>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12497 w 2109393"/>
              <a:gd name="connsiteY0" fmla="*/ 82818 h 1668949"/>
              <a:gd name="connsiteX1" fmla="*/ 1695315 w 2109393"/>
              <a:gd name="connsiteY1" fmla="*/ 0 h 1668949"/>
              <a:gd name="connsiteX2" fmla="*/ 1695313 w 2109393"/>
              <a:gd name="connsiteY2" fmla="*/ 0 h 1668949"/>
              <a:gd name="connsiteX3" fmla="*/ 1695313 w 2109393"/>
              <a:gd name="connsiteY3" fmla="*/ 0 h 1668949"/>
              <a:gd name="connsiteX4" fmla="*/ 1819537 w 2109393"/>
              <a:gd name="connsiteY4" fmla="*/ 0 h 1668949"/>
              <a:gd name="connsiteX5" fmla="*/ 2026575 w 2109393"/>
              <a:gd name="connsiteY5" fmla="*/ 0 h 1668949"/>
              <a:gd name="connsiteX6" fmla="*/ 2109393 w 2109393"/>
              <a:gd name="connsiteY6" fmla="*/ 82818 h 1668949"/>
              <a:gd name="connsiteX7" fmla="*/ 2109393 w 2109393"/>
              <a:gd name="connsiteY7" fmla="*/ 973554 h 1668949"/>
              <a:gd name="connsiteX8" fmla="*/ 2109393 w 2109393"/>
              <a:gd name="connsiteY8" fmla="*/ 973554 h 1668949"/>
              <a:gd name="connsiteX9" fmla="*/ 2109393 w 2109393"/>
              <a:gd name="connsiteY9" fmla="*/ 1390791 h 1668949"/>
              <a:gd name="connsiteX10" fmla="*/ 2109393 w 2109393"/>
              <a:gd name="connsiteY10" fmla="*/ 1586131 h 1668949"/>
              <a:gd name="connsiteX11" fmla="*/ 2026575 w 2109393"/>
              <a:gd name="connsiteY11" fmla="*/ 1668949 h 1668949"/>
              <a:gd name="connsiteX12" fmla="*/ 1819537 w 2109393"/>
              <a:gd name="connsiteY12" fmla="*/ 1668949 h 1668949"/>
              <a:gd name="connsiteX13" fmla="*/ 1695313 w 2109393"/>
              <a:gd name="connsiteY13" fmla="*/ 1668949 h 1668949"/>
              <a:gd name="connsiteX14" fmla="*/ 1695313 w 2109393"/>
              <a:gd name="connsiteY14" fmla="*/ 1668949 h 1668949"/>
              <a:gd name="connsiteX15" fmla="*/ 1695315 w 2109393"/>
              <a:gd name="connsiteY15" fmla="*/ 1668949 h 1668949"/>
              <a:gd name="connsiteX16" fmla="*/ 1612497 w 2109393"/>
              <a:gd name="connsiteY16" fmla="*/ 1586131 h 1668949"/>
              <a:gd name="connsiteX17" fmla="*/ 1612497 w 2109393"/>
              <a:gd name="connsiteY17" fmla="*/ 1390791 h 1668949"/>
              <a:gd name="connsiteX18" fmla="*/ 0 w 2109393"/>
              <a:gd name="connsiteY18" fmla="*/ 682245 h 1668949"/>
              <a:gd name="connsiteX19" fmla="*/ 1598425 w 2109393"/>
              <a:gd name="connsiteY19" fmla="*/ 1226775 h 1668949"/>
              <a:gd name="connsiteX20" fmla="*/ 1612497 w 2109393"/>
              <a:gd name="connsiteY20" fmla="*/ 82818 h 1668949"/>
              <a:gd name="connsiteX0" fmla="*/ 1612497 w 2109393"/>
              <a:gd name="connsiteY0" fmla="*/ 82818 h 1668949"/>
              <a:gd name="connsiteX1" fmla="*/ 1695315 w 2109393"/>
              <a:gd name="connsiteY1" fmla="*/ 0 h 1668949"/>
              <a:gd name="connsiteX2" fmla="*/ 1695313 w 2109393"/>
              <a:gd name="connsiteY2" fmla="*/ 0 h 1668949"/>
              <a:gd name="connsiteX3" fmla="*/ 1695313 w 2109393"/>
              <a:gd name="connsiteY3" fmla="*/ 0 h 1668949"/>
              <a:gd name="connsiteX4" fmla="*/ 1819537 w 2109393"/>
              <a:gd name="connsiteY4" fmla="*/ 0 h 1668949"/>
              <a:gd name="connsiteX5" fmla="*/ 2026575 w 2109393"/>
              <a:gd name="connsiteY5" fmla="*/ 0 h 1668949"/>
              <a:gd name="connsiteX6" fmla="*/ 2109393 w 2109393"/>
              <a:gd name="connsiteY6" fmla="*/ 82818 h 1668949"/>
              <a:gd name="connsiteX7" fmla="*/ 2109393 w 2109393"/>
              <a:gd name="connsiteY7" fmla="*/ 973554 h 1668949"/>
              <a:gd name="connsiteX8" fmla="*/ 2109393 w 2109393"/>
              <a:gd name="connsiteY8" fmla="*/ 973554 h 1668949"/>
              <a:gd name="connsiteX9" fmla="*/ 2109393 w 2109393"/>
              <a:gd name="connsiteY9" fmla="*/ 1390791 h 1668949"/>
              <a:gd name="connsiteX10" fmla="*/ 2109393 w 2109393"/>
              <a:gd name="connsiteY10" fmla="*/ 1586131 h 1668949"/>
              <a:gd name="connsiteX11" fmla="*/ 2026575 w 2109393"/>
              <a:gd name="connsiteY11" fmla="*/ 1668949 h 1668949"/>
              <a:gd name="connsiteX12" fmla="*/ 1819537 w 2109393"/>
              <a:gd name="connsiteY12" fmla="*/ 1668949 h 1668949"/>
              <a:gd name="connsiteX13" fmla="*/ 1695313 w 2109393"/>
              <a:gd name="connsiteY13" fmla="*/ 1668949 h 1668949"/>
              <a:gd name="connsiteX14" fmla="*/ 1695313 w 2109393"/>
              <a:gd name="connsiteY14" fmla="*/ 1668949 h 1668949"/>
              <a:gd name="connsiteX15" fmla="*/ 1695315 w 2109393"/>
              <a:gd name="connsiteY15" fmla="*/ 1668949 h 1668949"/>
              <a:gd name="connsiteX16" fmla="*/ 1612497 w 2109393"/>
              <a:gd name="connsiteY16" fmla="*/ 1586131 h 1668949"/>
              <a:gd name="connsiteX17" fmla="*/ 1612497 w 2109393"/>
              <a:gd name="connsiteY17" fmla="*/ 1390791 h 1668949"/>
              <a:gd name="connsiteX18" fmla="*/ 0 w 2109393"/>
              <a:gd name="connsiteY18" fmla="*/ 682245 h 1668949"/>
              <a:gd name="connsiteX19" fmla="*/ 1598425 w 2109393"/>
              <a:gd name="connsiteY19" fmla="*/ 1226780 h 1668949"/>
              <a:gd name="connsiteX20" fmla="*/ 1612497 w 2109393"/>
              <a:gd name="connsiteY20" fmla="*/ 82818 h 1668949"/>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598425 w 2109393"/>
              <a:gd name="connsiteY19" fmla="*/ 1227532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724165 w 2109393"/>
              <a:gd name="connsiteY19" fmla="*/ 1320044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708446 w 2109393"/>
              <a:gd name="connsiteY19" fmla="*/ 1250668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91084 w 2109393"/>
              <a:gd name="connsiteY17" fmla="*/ 1414673 h 1669701"/>
              <a:gd name="connsiteX18" fmla="*/ 0 w 2109393"/>
              <a:gd name="connsiteY18" fmla="*/ 682997 h 1669701"/>
              <a:gd name="connsiteX19" fmla="*/ 1708446 w 2109393"/>
              <a:gd name="connsiteY19" fmla="*/ 1250668 h 1669701"/>
              <a:gd name="connsiteX20" fmla="*/ 1706802 w 2109393"/>
              <a:gd name="connsiteY20" fmla="*/ 37316 h 1669701"/>
              <a:gd name="connsiteX0" fmla="*/ 1706802 w 2109393"/>
              <a:gd name="connsiteY0" fmla="*/ 37316 h 1680777"/>
              <a:gd name="connsiteX1" fmla="*/ 1695315 w 2109393"/>
              <a:gd name="connsiteY1" fmla="*/ 752 h 1680777"/>
              <a:gd name="connsiteX2" fmla="*/ 1695313 w 2109393"/>
              <a:gd name="connsiteY2" fmla="*/ 752 h 1680777"/>
              <a:gd name="connsiteX3" fmla="*/ 1695313 w 2109393"/>
              <a:gd name="connsiteY3" fmla="*/ 752 h 1680777"/>
              <a:gd name="connsiteX4" fmla="*/ 1819537 w 2109393"/>
              <a:gd name="connsiteY4" fmla="*/ 752 h 1680777"/>
              <a:gd name="connsiteX5" fmla="*/ 2026575 w 2109393"/>
              <a:gd name="connsiteY5" fmla="*/ 752 h 1680777"/>
              <a:gd name="connsiteX6" fmla="*/ 2109393 w 2109393"/>
              <a:gd name="connsiteY6" fmla="*/ 83570 h 1680777"/>
              <a:gd name="connsiteX7" fmla="*/ 2109393 w 2109393"/>
              <a:gd name="connsiteY7" fmla="*/ 974306 h 1680777"/>
              <a:gd name="connsiteX8" fmla="*/ 2109393 w 2109393"/>
              <a:gd name="connsiteY8" fmla="*/ 974306 h 1680777"/>
              <a:gd name="connsiteX9" fmla="*/ 2109393 w 2109393"/>
              <a:gd name="connsiteY9" fmla="*/ 1391543 h 1680777"/>
              <a:gd name="connsiteX10" fmla="*/ 2109393 w 2109393"/>
              <a:gd name="connsiteY10" fmla="*/ 1586883 h 1680777"/>
              <a:gd name="connsiteX11" fmla="*/ 2026575 w 2109393"/>
              <a:gd name="connsiteY11" fmla="*/ 1669701 h 1680777"/>
              <a:gd name="connsiteX12" fmla="*/ 1819537 w 2109393"/>
              <a:gd name="connsiteY12" fmla="*/ 1669701 h 1680777"/>
              <a:gd name="connsiteX13" fmla="*/ 1695313 w 2109393"/>
              <a:gd name="connsiteY13" fmla="*/ 1669701 h 1680777"/>
              <a:gd name="connsiteX14" fmla="*/ 1695313 w 2109393"/>
              <a:gd name="connsiteY14" fmla="*/ 1669701 h 1680777"/>
              <a:gd name="connsiteX15" fmla="*/ 1695315 w 2109393"/>
              <a:gd name="connsiteY15" fmla="*/ 1669701 h 1680777"/>
              <a:gd name="connsiteX16" fmla="*/ 1691084 w 2109393"/>
              <a:gd name="connsiteY16" fmla="*/ 1656268 h 1680777"/>
              <a:gd name="connsiteX17" fmla="*/ 1691084 w 2109393"/>
              <a:gd name="connsiteY17" fmla="*/ 1414673 h 1680777"/>
              <a:gd name="connsiteX18" fmla="*/ 0 w 2109393"/>
              <a:gd name="connsiteY18" fmla="*/ 682997 h 1680777"/>
              <a:gd name="connsiteX19" fmla="*/ 1708446 w 2109393"/>
              <a:gd name="connsiteY19" fmla="*/ 1250668 h 1680777"/>
              <a:gd name="connsiteX20" fmla="*/ 1706802 w 2109393"/>
              <a:gd name="connsiteY20" fmla="*/ 37316 h 1680777"/>
              <a:gd name="connsiteX0" fmla="*/ 1250992 w 1653583"/>
              <a:gd name="connsiteY0" fmla="*/ 37316 h 1680775"/>
              <a:gd name="connsiteX1" fmla="*/ 1239505 w 1653583"/>
              <a:gd name="connsiteY1" fmla="*/ 752 h 1680775"/>
              <a:gd name="connsiteX2" fmla="*/ 1239503 w 1653583"/>
              <a:gd name="connsiteY2" fmla="*/ 752 h 1680775"/>
              <a:gd name="connsiteX3" fmla="*/ 1239503 w 1653583"/>
              <a:gd name="connsiteY3" fmla="*/ 752 h 1680775"/>
              <a:gd name="connsiteX4" fmla="*/ 1363727 w 1653583"/>
              <a:gd name="connsiteY4" fmla="*/ 752 h 1680775"/>
              <a:gd name="connsiteX5" fmla="*/ 1570765 w 1653583"/>
              <a:gd name="connsiteY5" fmla="*/ 752 h 1680775"/>
              <a:gd name="connsiteX6" fmla="*/ 1653583 w 1653583"/>
              <a:gd name="connsiteY6" fmla="*/ 83570 h 1680775"/>
              <a:gd name="connsiteX7" fmla="*/ 1653583 w 1653583"/>
              <a:gd name="connsiteY7" fmla="*/ 974306 h 1680775"/>
              <a:gd name="connsiteX8" fmla="*/ 1653583 w 1653583"/>
              <a:gd name="connsiteY8" fmla="*/ 974306 h 1680775"/>
              <a:gd name="connsiteX9" fmla="*/ 1653583 w 1653583"/>
              <a:gd name="connsiteY9" fmla="*/ 1391543 h 1680775"/>
              <a:gd name="connsiteX10" fmla="*/ 1653583 w 1653583"/>
              <a:gd name="connsiteY10" fmla="*/ 1586883 h 1680775"/>
              <a:gd name="connsiteX11" fmla="*/ 1570765 w 1653583"/>
              <a:gd name="connsiteY11" fmla="*/ 1669701 h 1680775"/>
              <a:gd name="connsiteX12" fmla="*/ 1363727 w 1653583"/>
              <a:gd name="connsiteY12" fmla="*/ 1669701 h 1680775"/>
              <a:gd name="connsiteX13" fmla="*/ 1239503 w 1653583"/>
              <a:gd name="connsiteY13" fmla="*/ 1669701 h 1680775"/>
              <a:gd name="connsiteX14" fmla="*/ 1239503 w 1653583"/>
              <a:gd name="connsiteY14" fmla="*/ 1669701 h 1680775"/>
              <a:gd name="connsiteX15" fmla="*/ 1239505 w 1653583"/>
              <a:gd name="connsiteY15" fmla="*/ 1669701 h 1680775"/>
              <a:gd name="connsiteX16" fmla="*/ 1235274 w 1653583"/>
              <a:gd name="connsiteY16" fmla="*/ 1656268 h 1680775"/>
              <a:gd name="connsiteX17" fmla="*/ 1235274 w 1653583"/>
              <a:gd name="connsiteY17" fmla="*/ 1414673 h 1680775"/>
              <a:gd name="connsiteX18" fmla="*/ 0 w 1653583"/>
              <a:gd name="connsiteY18" fmla="*/ 752378 h 1680775"/>
              <a:gd name="connsiteX19" fmla="*/ 1252636 w 1653583"/>
              <a:gd name="connsiteY19" fmla="*/ 1250668 h 1680775"/>
              <a:gd name="connsiteX20" fmla="*/ 1250992 w 1653583"/>
              <a:gd name="connsiteY20" fmla="*/ 37316 h 168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583" h="1680775">
                <a:moveTo>
                  <a:pt x="1250992" y="37316"/>
                </a:moveTo>
                <a:cubicBezTo>
                  <a:pt x="1250992" y="-8423"/>
                  <a:pt x="1193766" y="752"/>
                  <a:pt x="1239505" y="752"/>
                </a:cubicBezTo>
                <a:lnTo>
                  <a:pt x="1239503" y="752"/>
                </a:lnTo>
                <a:lnTo>
                  <a:pt x="1239503" y="752"/>
                </a:lnTo>
                <a:lnTo>
                  <a:pt x="1363727" y="752"/>
                </a:lnTo>
                <a:lnTo>
                  <a:pt x="1570765" y="752"/>
                </a:lnTo>
                <a:cubicBezTo>
                  <a:pt x="1616504" y="752"/>
                  <a:pt x="1653583" y="37831"/>
                  <a:pt x="1653583" y="83570"/>
                </a:cubicBezTo>
                <a:lnTo>
                  <a:pt x="1653583" y="974306"/>
                </a:lnTo>
                <a:lnTo>
                  <a:pt x="1653583" y="974306"/>
                </a:lnTo>
                <a:lnTo>
                  <a:pt x="1653583" y="1391543"/>
                </a:lnTo>
                <a:lnTo>
                  <a:pt x="1653583" y="1586883"/>
                </a:lnTo>
                <a:cubicBezTo>
                  <a:pt x="1653583" y="1632622"/>
                  <a:pt x="1616504" y="1669701"/>
                  <a:pt x="1570765" y="1669701"/>
                </a:cubicBezTo>
                <a:lnTo>
                  <a:pt x="1363727" y="1669701"/>
                </a:lnTo>
                <a:lnTo>
                  <a:pt x="1239503" y="1669701"/>
                </a:lnTo>
                <a:lnTo>
                  <a:pt x="1239503" y="1669701"/>
                </a:lnTo>
                <a:lnTo>
                  <a:pt x="1239505" y="1669701"/>
                </a:lnTo>
                <a:cubicBezTo>
                  <a:pt x="1193766" y="1669701"/>
                  <a:pt x="1235274" y="1702007"/>
                  <a:pt x="1235274" y="1656268"/>
                </a:cubicBezTo>
                <a:lnTo>
                  <a:pt x="1235274" y="1414673"/>
                </a:lnTo>
                <a:lnTo>
                  <a:pt x="0" y="752378"/>
                </a:lnTo>
                <a:cubicBezTo>
                  <a:pt x="569482" y="941602"/>
                  <a:pt x="683154" y="1061444"/>
                  <a:pt x="1252636" y="1250668"/>
                </a:cubicBezTo>
                <a:cubicBezTo>
                  <a:pt x="1252636" y="953756"/>
                  <a:pt x="1250992" y="334228"/>
                  <a:pt x="1250992" y="37316"/>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74" name="角丸四角形吹き出し 204"/>
          <p:cNvSpPr/>
          <p:nvPr/>
        </p:nvSpPr>
        <p:spPr>
          <a:xfrm rot="16200000">
            <a:off x="4870217" y="4588119"/>
            <a:ext cx="1769168" cy="1611176"/>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6 w 2140212"/>
              <a:gd name="connsiteY17" fmla="*/ 1390791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5 w 2140212"/>
              <a:gd name="connsiteY17" fmla="*/ 1300585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67287 w 1878255"/>
              <a:gd name="connsiteY19" fmla="*/ 1226775 h 1668949"/>
              <a:gd name="connsiteX20" fmla="*/ 1381359 w 1878255"/>
              <a:gd name="connsiteY20" fmla="*/ 82818 h 16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8255" h="1668949">
                <a:moveTo>
                  <a:pt x="1381359" y="82818"/>
                </a:moveTo>
                <a:cubicBezTo>
                  <a:pt x="1381359" y="37079"/>
                  <a:pt x="1418438" y="0"/>
                  <a:pt x="1464177" y="0"/>
                </a:cubicBezTo>
                <a:lnTo>
                  <a:pt x="1464175" y="0"/>
                </a:lnTo>
                <a:lnTo>
                  <a:pt x="1464175" y="0"/>
                </a:lnTo>
                <a:lnTo>
                  <a:pt x="1588399" y="0"/>
                </a:lnTo>
                <a:lnTo>
                  <a:pt x="1795437" y="0"/>
                </a:lnTo>
                <a:cubicBezTo>
                  <a:pt x="1841176" y="0"/>
                  <a:pt x="1878255" y="37079"/>
                  <a:pt x="1878255" y="82818"/>
                </a:cubicBezTo>
                <a:lnTo>
                  <a:pt x="1878255" y="973554"/>
                </a:lnTo>
                <a:lnTo>
                  <a:pt x="1878255" y="973554"/>
                </a:lnTo>
                <a:lnTo>
                  <a:pt x="1878255" y="1390791"/>
                </a:lnTo>
                <a:lnTo>
                  <a:pt x="1878255" y="1586131"/>
                </a:lnTo>
                <a:cubicBezTo>
                  <a:pt x="1878255" y="1631870"/>
                  <a:pt x="1841176" y="1668949"/>
                  <a:pt x="1795437" y="1668949"/>
                </a:cubicBezTo>
                <a:lnTo>
                  <a:pt x="1588399" y="1668949"/>
                </a:lnTo>
                <a:lnTo>
                  <a:pt x="1464175" y="1668949"/>
                </a:lnTo>
                <a:lnTo>
                  <a:pt x="1464175" y="1668949"/>
                </a:lnTo>
                <a:lnTo>
                  <a:pt x="1464177" y="1668949"/>
                </a:lnTo>
                <a:cubicBezTo>
                  <a:pt x="1418438" y="1668949"/>
                  <a:pt x="1381359" y="1631870"/>
                  <a:pt x="1381359" y="1586131"/>
                </a:cubicBezTo>
                <a:cubicBezTo>
                  <a:pt x="1381359" y="1490949"/>
                  <a:pt x="1381358" y="1395767"/>
                  <a:pt x="1381358" y="1300585"/>
                </a:cubicBezTo>
                <a:lnTo>
                  <a:pt x="0" y="1627243"/>
                </a:lnTo>
                <a:cubicBezTo>
                  <a:pt x="543081" y="1423592"/>
                  <a:pt x="824206" y="1430426"/>
                  <a:pt x="1367287" y="1226775"/>
                </a:cubicBezTo>
                <a:cubicBezTo>
                  <a:pt x="1367287" y="929863"/>
                  <a:pt x="1381359" y="379730"/>
                  <a:pt x="1381359" y="82818"/>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375" name="正方形/長方形 207"/>
          <p:cNvSpPr/>
          <p:nvPr/>
        </p:nvSpPr>
        <p:spPr>
          <a:xfrm>
            <a:off x="4851431" y="4505286"/>
            <a:ext cx="1772952"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rPr>
              <a:t>D</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の附置義務駐車場</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として活用可能に</a:t>
            </a:r>
          </a:p>
        </p:txBody>
      </p:sp>
      <p:pic>
        <p:nvPicPr>
          <p:cNvPr id="2376" name="図 71"/>
          <p:cNvPicPr>
            <a:picLocks noChangeAspect="1"/>
          </p:cNvPicPr>
          <p:nvPr/>
        </p:nvPicPr>
        <p:blipFill>
          <a:blip r:embed="rId5"/>
          <a:stretch>
            <a:fillRect/>
          </a:stretch>
        </p:blipFill>
        <p:spPr>
          <a:xfrm>
            <a:off x="7572047" y="5000293"/>
            <a:ext cx="1398067" cy="1568311"/>
          </a:xfrm>
          <a:prstGeom prst="rect">
            <a:avLst/>
          </a:prstGeom>
        </p:spPr>
      </p:pic>
      <p:sp>
        <p:nvSpPr>
          <p:cNvPr id="2377" name="角丸四角形吹き出し 204"/>
          <p:cNvSpPr/>
          <p:nvPr/>
        </p:nvSpPr>
        <p:spPr>
          <a:xfrm rot="16200000">
            <a:off x="7147230" y="4097461"/>
            <a:ext cx="1915145" cy="2354640"/>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6 w 2140212"/>
              <a:gd name="connsiteY17" fmla="*/ 1390791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5 w 2140212"/>
              <a:gd name="connsiteY17" fmla="*/ 1300585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67287 w 1878255"/>
              <a:gd name="connsiteY19" fmla="*/ 1226775 h 1668949"/>
              <a:gd name="connsiteX20" fmla="*/ 1381359 w 1878255"/>
              <a:gd name="connsiteY20" fmla="*/ 82818 h 1668949"/>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97352 w 1878255"/>
              <a:gd name="connsiteY19" fmla="*/ 379664 h 1668949"/>
              <a:gd name="connsiteX20" fmla="*/ 1381359 w 1878255"/>
              <a:gd name="connsiteY20" fmla="*/ 82818 h 1668949"/>
              <a:gd name="connsiteX0" fmla="*/ 1381359 w 1878255"/>
              <a:gd name="connsiteY0" fmla="*/ 82818 h 1701635"/>
              <a:gd name="connsiteX1" fmla="*/ 1464177 w 1878255"/>
              <a:gd name="connsiteY1" fmla="*/ 0 h 1701635"/>
              <a:gd name="connsiteX2" fmla="*/ 1464175 w 1878255"/>
              <a:gd name="connsiteY2" fmla="*/ 0 h 1701635"/>
              <a:gd name="connsiteX3" fmla="*/ 1464175 w 1878255"/>
              <a:gd name="connsiteY3" fmla="*/ 0 h 1701635"/>
              <a:gd name="connsiteX4" fmla="*/ 1588399 w 1878255"/>
              <a:gd name="connsiteY4" fmla="*/ 0 h 1701635"/>
              <a:gd name="connsiteX5" fmla="*/ 1795437 w 1878255"/>
              <a:gd name="connsiteY5" fmla="*/ 0 h 1701635"/>
              <a:gd name="connsiteX6" fmla="*/ 1878255 w 1878255"/>
              <a:gd name="connsiteY6" fmla="*/ 82818 h 1701635"/>
              <a:gd name="connsiteX7" fmla="*/ 1878255 w 1878255"/>
              <a:gd name="connsiteY7" fmla="*/ 973554 h 1701635"/>
              <a:gd name="connsiteX8" fmla="*/ 1878255 w 1878255"/>
              <a:gd name="connsiteY8" fmla="*/ 973554 h 1701635"/>
              <a:gd name="connsiteX9" fmla="*/ 1878255 w 1878255"/>
              <a:gd name="connsiteY9" fmla="*/ 1390791 h 1701635"/>
              <a:gd name="connsiteX10" fmla="*/ 1878255 w 1878255"/>
              <a:gd name="connsiteY10" fmla="*/ 1586131 h 1701635"/>
              <a:gd name="connsiteX11" fmla="*/ 1795437 w 1878255"/>
              <a:gd name="connsiteY11" fmla="*/ 1668949 h 1701635"/>
              <a:gd name="connsiteX12" fmla="*/ 1588399 w 1878255"/>
              <a:gd name="connsiteY12" fmla="*/ 1668949 h 1701635"/>
              <a:gd name="connsiteX13" fmla="*/ 1464175 w 1878255"/>
              <a:gd name="connsiteY13" fmla="*/ 1668949 h 1701635"/>
              <a:gd name="connsiteX14" fmla="*/ 1464175 w 1878255"/>
              <a:gd name="connsiteY14" fmla="*/ 1668949 h 1701635"/>
              <a:gd name="connsiteX15" fmla="*/ 1464177 w 1878255"/>
              <a:gd name="connsiteY15" fmla="*/ 1668949 h 1701635"/>
              <a:gd name="connsiteX16" fmla="*/ 1381359 w 1878255"/>
              <a:gd name="connsiteY16" fmla="*/ 1586131 h 1701635"/>
              <a:gd name="connsiteX17" fmla="*/ 1426455 w 1878255"/>
              <a:gd name="connsiteY17" fmla="*/ 490306 h 1701635"/>
              <a:gd name="connsiteX18" fmla="*/ 0 w 1878255"/>
              <a:gd name="connsiteY18" fmla="*/ 1627243 h 1701635"/>
              <a:gd name="connsiteX19" fmla="*/ 1397352 w 1878255"/>
              <a:gd name="connsiteY19" fmla="*/ 379664 h 1701635"/>
              <a:gd name="connsiteX20" fmla="*/ 1381359 w 1878255"/>
              <a:gd name="connsiteY20" fmla="*/ 82818 h 1701635"/>
              <a:gd name="connsiteX0" fmla="*/ 1486586 w 1983482"/>
              <a:gd name="connsiteY0" fmla="*/ 82818 h 1701635"/>
              <a:gd name="connsiteX1" fmla="*/ 1569404 w 1983482"/>
              <a:gd name="connsiteY1" fmla="*/ 0 h 1701635"/>
              <a:gd name="connsiteX2" fmla="*/ 1569402 w 1983482"/>
              <a:gd name="connsiteY2" fmla="*/ 0 h 1701635"/>
              <a:gd name="connsiteX3" fmla="*/ 1569402 w 1983482"/>
              <a:gd name="connsiteY3" fmla="*/ 0 h 1701635"/>
              <a:gd name="connsiteX4" fmla="*/ 1693626 w 1983482"/>
              <a:gd name="connsiteY4" fmla="*/ 0 h 1701635"/>
              <a:gd name="connsiteX5" fmla="*/ 1900664 w 1983482"/>
              <a:gd name="connsiteY5" fmla="*/ 0 h 1701635"/>
              <a:gd name="connsiteX6" fmla="*/ 1983482 w 1983482"/>
              <a:gd name="connsiteY6" fmla="*/ 82818 h 1701635"/>
              <a:gd name="connsiteX7" fmla="*/ 1983482 w 1983482"/>
              <a:gd name="connsiteY7" fmla="*/ 973554 h 1701635"/>
              <a:gd name="connsiteX8" fmla="*/ 1983482 w 1983482"/>
              <a:gd name="connsiteY8" fmla="*/ 973554 h 1701635"/>
              <a:gd name="connsiteX9" fmla="*/ 1983482 w 1983482"/>
              <a:gd name="connsiteY9" fmla="*/ 1390791 h 1701635"/>
              <a:gd name="connsiteX10" fmla="*/ 1983482 w 1983482"/>
              <a:gd name="connsiteY10" fmla="*/ 1586131 h 1701635"/>
              <a:gd name="connsiteX11" fmla="*/ 1900664 w 1983482"/>
              <a:gd name="connsiteY11" fmla="*/ 1668949 h 1701635"/>
              <a:gd name="connsiteX12" fmla="*/ 1693626 w 1983482"/>
              <a:gd name="connsiteY12" fmla="*/ 1668949 h 1701635"/>
              <a:gd name="connsiteX13" fmla="*/ 1569402 w 1983482"/>
              <a:gd name="connsiteY13" fmla="*/ 1668949 h 1701635"/>
              <a:gd name="connsiteX14" fmla="*/ 1569402 w 1983482"/>
              <a:gd name="connsiteY14" fmla="*/ 1668949 h 1701635"/>
              <a:gd name="connsiteX15" fmla="*/ 1569404 w 1983482"/>
              <a:gd name="connsiteY15" fmla="*/ 1668949 h 1701635"/>
              <a:gd name="connsiteX16" fmla="*/ 1486586 w 1983482"/>
              <a:gd name="connsiteY16" fmla="*/ 1586131 h 1701635"/>
              <a:gd name="connsiteX17" fmla="*/ 1531682 w 1983482"/>
              <a:gd name="connsiteY17" fmla="*/ 490306 h 1701635"/>
              <a:gd name="connsiteX18" fmla="*/ -1 w 1983482"/>
              <a:gd name="connsiteY18" fmla="*/ 651227 h 1701635"/>
              <a:gd name="connsiteX19" fmla="*/ 1502579 w 1983482"/>
              <a:gd name="connsiteY19" fmla="*/ 379664 h 1701635"/>
              <a:gd name="connsiteX20" fmla="*/ 1486586 w 1983482"/>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502580 w 1983483"/>
              <a:gd name="connsiteY19" fmla="*/ 379664 h 1701635"/>
              <a:gd name="connsiteX20" fmla="*/ 1486587 w 1983483"/>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472986 w 1983483"/>
              <a:gd name="connsiteY19" fmla="*/ 379664 h 1701635"/>
              <a:gd name="connsiteX20" fmla="*/ 1486587 w 1983483"/>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482850 w 1983483"/>
              <a:gd name="connsiteY19" fmla="*/ 379664 h 1701635"/>
              <a:gd name="connsiteX20" fmla="*/ 1486587 w 1983483"/>
              <a:gd name="connsiteY20" fmla="*/ 82818 h 1701635"/>
              <a:gd name="connsiteX0" fmla="*/ 1486587 w 1983483"/>
              <a:gd name="connsiteY0" fmla="*/ 82818 h 1700428"/>
              <a:gd name="connsiteX1" fmla="*/ 1569405 w 1983483"/>
              <a:gd name="connsiteY1" fmla="*/ 0 h 1700428"/>
              <a:gd name="connsiteX2" fmla="*/ 1569403 w 1983483"/>
              <a:gd name="connsiteY2" fmla="*/ 0 h 1700428"/>
              <a:gd name="connsiteX3" fmla="*/ 1569403 w 1983483"/>
              <a:gd name="connsiteY3" fmla="*/ 0 h 1700428"/>
              <a:gd name="connsiteX4" fmla="*/ 1693627 w 1983483"/>
              <a:gd name="connsiteY4" fmla="*/ 0 h 1700428"/>
              <a:gd name="connsiteX5" fmla="*/ 1900665 w 1983483"/>
              <a:gd name="connsiteY5" fmla="*/ 0 h 1700428"/>
              <a:gd name="connsiteX6" fmla="*/ 1983483 w 1983483"/>
              <a:gd name="connsiteY6" fmla="*/ 82818 h 1700428"/>
              <a:gd name="connsiteX7" fmla="*/ 1983483 w 1983483"/>
              <a:gd name="connsiteY7" fmla="*/ 973554 h 1700428"/>
              <a:gd name="connsiteX8" fmla="*/ 1983483 w 1983483"/>
              <a:gd name="connsiteY8" fmla="*/ 973554 h 1700428"/>
              <a:gd name="connsiteX9" fmla="*/ 1983483 w 1983483"/>
              <a:gd name="connsiteY9" fmla="*/ 1390791 h 1700428"/>
              <a:gd name="connsiteX10" fmla="*/ 1983483 w 1983483"/>
              <a:gd name="connsiteY10" fmla="*/ 1586131 h 1700428"/>
              <a:gd name="connsiteX11" fmla="*/ 1900665 w 1983483"/>
              <a:gd name="connsiteY11" fmla="*/ 1668949 h 1700428"/>
              <a:gd name="connsiteX12" fmla="*/ 1693627 w 1983483"/>
              <a:gd name="connsiteY12" fmla="*/ 1668949 h 1700428"/>
              <a:gd name="connsiteX13" fmla="*/ 1569403 w 1983483"/>
              <a:gd name="connsiteY13" fmla="*/ 1668949 h 1700428"/>
              <a:gd name="connsiteX14" fmla="*/ 1569403 w 1983483"/>
              <a:gd name="connsiteY14" fmla="*/ 1668949 h 1700428"/>
              <a:gd name="connsiteX15" fmla="*/ 1569405 w 1983483"/>
              <a:gd name="connsiteY15" fmla="*/ 1668949 h 1700428"/>
              <a:gd name="connsiteX16" fmla="*/ 1486587 w 1983483"/>
              <a:gd name="connsiteY16" fmla="*/ 1586131 h 1700428"/>
              <a:gd name="connsiteX17" fmla="*/ 1487290 w 1983483"/>
              <a:gd name="connsiteY17" fmla="*/ 508433 h 1700428"/>
              <a:gd name="connsiteX18" fmla="*/ 0 w 1983483"/>
              <a:gd name="connsiteY18" fmla="*/ 651227 h 1700428"/>
              <a:gd name="connsiteX19" fmla="*/ 1482850 w 1983483"/>
              <a:gd name="connsiteY19" fmla="*/ 379664 h 1700428"/>
              <a:gd name="connsiteX20" fmla="*/ 1486587 w 1983483"/>
              <a:gd name="connsiteY20" fmla="*/ 82818 h 1700428"/>
              <a:gd name="connsiteX0" fmla="*/ 1486587 w 1983483"/>
              <a:gd name="connsiteY0" fmla="*/ 82818 h 1682679"/>
              <a:gd name="connsiteX1" fmla="*/ 1569405 w 1983483"/>
              <a:gd name="connsiteY1" fmla="*/ 0 h 1682679"/>
              <a:gd name="connsiteX2" fmla="*/ 1569403 w 1983483"/>
              <a:gd name="connsiteY2" fmla="*/ 0 h 1682679"/>
              <a:gd name="connsiteX3" fmla="*/ 1569403 w 1983483"/>
              <a:gd name="connsiteY3" fmla="*/ 0 h 1682679"/>
              <a:gd name="connsiteX4" fmla="*/ 1693627 w 1983483"/>
              <a:gd name="connsiteY4" fmla="*/ 0 h 1682679"/>
              <a:gd name="connsiteX5" fmla="*/ 1900665 w 1983483"/>
              <a:gd name="connsiteY5" fmla="*/ 0 h 1682679"/>
              <a:gd name="connsiteX6" fmla="*/ 1983483 w 1983483"/>
              <a:gd name="connsiteY6" fmla="*/ 82818 h 1682679"/>
              <a:gd name="connsiteX7" fmla="*/ 1983483 w 1983483"/>
              <a:gd name="connsiteY7" fmla="*/ 973554 h 1682679"/>
              <a:gd name="connsiteX8" fmla="*/ 1983483 w 1983483"/>
              <a:gd name="connsiteY8" fmla="*/ 973554 h 1682679"/>
              <a:gd name="connsiteX9" fmla="*/ 1983483 w 1983483"/>
              <a:gd name="connsiteY9" fmla="*/ 1390791 h 1682679"/>
              <a:gd name="connsiteX10" fmla="*/ 1983483 w 1983483"/>
              <a:gd name="connsiteY10" fmla="*/ 1586131 h 1682679"/>
              <a:gd name="connsiteX11" fmla="*/ 1900665 w 1983483"/>
              <a:gd name="connsiteY11" fmla="*/ 1668949 h 1682679"/>
              <a:gd name="connsiteX12" fmla="*/ 1693627 w 1983483"/>
              <a:gd name="connsiteY12" fmla="*/ 1668949 h 1682679"/>
              <a:gd name="connsiteX13" fmla="*/ 1569403 w 1983483"/>
              <a:gd name="connsiteY13" fmla="*/ 1668949 h 1682679"/>
              <a:gd name="connsiteX14" fmla="*/ 1569403 w 1983483"/>
              <a:gd name="connsiteY14" fmla="*/ 1668949 h 1682679"/>
              <a:gd name="connsiteX15" fmla="*/ 1569405 w 1983483"/>
              <a:gd name="connsiteY15" fmla="*/ 1668949 h 1682679"/>
              <a:gd name="connsiteX16" fmla="*/ 1503032 w 1983483"/>
              <a:gd name="connsiteY16" fmla="*/ 1640195 h 1682679"/>
              <a:gd name="connsiteX17" fmla="*/ 1486587 w 1983483"/>
              <a:gd name="connsiteY17" fmla="*/ 1586131 h 1682679"/>
              <a:gd name="connsiteX18" fmla="*/ 1487290 w 1983483"/>
              <a:gd name="connsiteY18" fmla="*/ 508433 h 1682679"/>
              <a:gd name="connsiteX19" fmla="*/ 0 w 1983483"/>
              <a:gd name="connsiteY19" fmla="*/ 651227 h 1682679"/>
              <a:gd name="connsiteX20" fmla="*/ 1482850 w 1983483"/>
              <a:gd name="connsiteY20" fmla="*/ 379664 h 1682679"/>
              <a:gd name="connsiteX21" fmla="*/ 1486587 w 1983483"/>
              <a:gd name="connsiteY21" fmla="*/ 82818 h 1682679"/>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69405 w 1983483"/>
              <a:gd name="connsiteY15" fmla="*/ 1668949 h 1669440"/>
              <a:gd name="connsiteX16" fmla="*/ 1503032 w 1983483"/>
              <a:gd name="connsiteY16" fmla="*/ 1640195 h 1669440"/>
              <a:gd name="connsiteX17" fmla="*/ 1522762 w 1983483"/>
              <a:gd name="connsiteY17" fmla="*/ 1600919 h 1669440"/>
              <a:gd name="connsiteX18" fmla="*/ 1486587 w 1983483"/>
              <a:gd name="connsiteY18" fmla="*/ 1586131 h 1669440"/>
              <a:gd name="connsiteX19" fmla="*/ 1487290 w 1983483"/>
              <a:gd name="connsiteY19" fmla="*/ 508433 h 1669440"/>
              <a:gd name="connsiteX20" fmla="*/ 0 w 1983483"/>
              <a:gd name="connsiteY20" fmla="*/ 651227 h 1669440"/>
              <a:gd name="connsiteX21" fmla="*/ 1482850 w 1983483"/>
              <a:gd name="connsiteY21" fmla="*/ 379664 h 1669440"/>
              <a:gd name="connsiteX22" fmla="*/ 1486587 w 1983483"/>
              <a:gd name="connsiteY22" fmla="*/ 82818 h 1669440"/>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69405 w 1983483"/>
              <a:gd name="connsiteY15" fmla="*/ 1668949 h 1669440"/>
              <a:gd name="connsiteX16" fmla="*/ 1503032 w 1983483"/>
              <a:gd name="connsiteY16" fmla="*/ 1640195 h 1669440"/>
              <a:gd name="connsiteX17" fmla="*/ 1522762 w 1983483"/>
              <a:gd name="connsiteY17" fmla="*/ 1600919 h 1669440"/>
              <a:gd name="connsiteX18" fmla="*/ 1547424 w 1983483"/>
              <a:gd name="connsiteY18" fmla="*/ 1594875 h 1669440"/>
              <a:gd name="connsiteX19" fmla="*/ 1486587 w 1983483"/>
              <a:gd name="connsiteY19" fmla="*/ 1586131 h 1669440"/>
              <a:gd name="connsiteX20" fmla="*/ 1487290 w 1983483"/>
              <a:gd name="connsiteY20" fmla="*/ 508433 h 1669440"/>
              <a:gd name="connsiteX21" fmla="*/ 0 w 1983483"/>
              <a:gd name="connsiteY21" fmla="*/ 651227 h 1669440"/>
              <a:gd name="connsiteX22" fmla="*/ 1482850 w 1983483"/>
              <a:gd name="connsiteY22" fmla="*/ 379664 h 1669440"/>
              <a:gd name="connsiteX23" fmla="*/ 1486587 w 1983483"/>
              <a:gd name="connsiteY23" fmla="*/ 82818 h 1669440"/>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15148 w 1983483"/>
              <a:gd name="connsiteY15" fmla="*/ 1668949 h 1669440"/>
              <a:gd name="connsiteX16" fmla="*/ 1503032 w 1983483"/>
              <a:gd name="connsiteY16" fmla="*/ 1640195 h 1669440"/>
              <a:gd name="connsiteX17" fmla="*/ 1522762 w 1983483"/>
              <a:gd name="connsiteY17" fmla="*/ 1600919 h 1669440"/>
              <a:gd name="connsiteX18" fmla="*/ 1547424 w 1983483"/>
              <a:gd name="connsiteY18" fmla="*/ 1594875 h 1669440"/>
              <a:gd name="connsiteX19" fmla="*/ 1486587 w 1983483"/>
              <a:gd name="connsiteY19" fmla="*/ 1586131 h 1669440"/>
              <a:gd name="connsiteX20" fmla="*/ 1487290 w 1983483"/>
              <a:gd name="connsiteY20" fmla="*/ 508433 h 1669440"/>
              <a:gd name="connsiteX21" fmla="*/ 0 w 1983483"/>
              <a:gd name="connsiteY21" fmla="*/ 651227 h 1669440"/>
              <a:gd name="connsiteX22" fmla="*/ 1482850 w 1983483"/>
              <a:gd name="connsiteY22" fmla="*/ 379664 h 1669440"/>
              <a:gd name="connsiteX23" fmla="*/ 1486587 w 1983483"/>
              <a:gd name="connsiteY23" fmla="*/ 82818 h 16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83483" h="1669440">
                <a:moveTo>
                  <a:pt x="1486587" y="82818"/>
                </a:moveTo>
                <a:cubicBezTo>
                  <a:pt x="1486587" y="37079"/>
                  <a:pt x="1523666" y="0"/>
                  <a:pt x="1569405" y="0"/>
                </a:cubicBezTo>
                <a:lnTo>
                  <a:pt x="1569403" y="0"/>
                </a:lnTo>
                <a:lnTo>
                  <a:pt x="1569403" y="0"/>
                </a:lnTo>
                <a:lnTo>
                  <a:pt x="1693627" y="0"/>
                </a:lnTo>
                <a:lnTo>
                  <a:pt x="1900665" y="0"/>
                </a:lnTo>
                <a:cubicBezTo>
                  <a:pt x="1946404" y="0"/>
                  <a:pt x="1983483" y="37079"/>
                  <a:pt x="1983483" y="82818"/>
                </a:cubicBezTo>
                <a:lnTo>
                  <a:pt x="1983483" y="973554"/>
                </a:lnTo>
                <a:lnTo>
                  <a:pt x="1983483" y="973554"/>
                </a:lnTo>
                <a:lnTo>
                  <a:pt x="1983483" y="1390791"/>
                </a:lnTo>
                <a:lnTo>
                  <a:pt x="1983483" y="1586131"/>
                </a:lnTo>
                <a:cubicBezTo>
                  <a:pt x="1983483" y="1631870"/>
                  <a:pt x="1946404" y="1668949"/>
                  <a:pt x="1900665" y="1668949"/>
                </a:cubicBezTo>
                <a:lnTo>
                  <a:pt x="1693627" y="1668949"/>
                </a:lnTo>
                <a:lnTo>
                  <a:pt x="1569403" y="1668949"/>
                </a:lnTo>
                <a:lnTo>
                  <a:pt x="1569403" y="1668949"/>
                </a:lnTo>
                <a:lnTo>
                  <a:pt x="1515148" y="1668949"/>
                </a:lnTo>
                <a:cubicBezTo>
                  <a:pt x="1504908" y="1672717"/>
                  <a:pt x="1516835" y="1653998"/>
                  <a:pt x="1503032" y="1640195"/>
                </a:cubicBezTo>
                <a:cubicBezTo>
                  <a:pt x="1489504" y="1641445"/>
                  <a:pt x="1525503" y="1609930"/>
                  <a:pt x="1522762" y="1600919"/>
                </a:cubicBezTo>
                <a:cubicBezTo>
                  <a:pt x="1522762" y="1604947"/>
                  <a:pt x="1553453" y="1597340"/>
                  <a:pt x="1547424" y="1594875"/>
                </a:cubicBezTo>
                <a:cubicBezTo>
                  <a:pt x="1541395" y="1592410"/>
                  <a:pt x="1496609" y="1767205"/>
                  <a:pt x="1486587" y="1586131"/>
                </a:cubicBezTo>
                <a:cubicBezTo>
                  <a:pt x="1476565" y="1405057"/>
                  <a:pt x="1487290" y="603615"/>
                  <a:pt x="1487290" y="508433"/>
                </a:cubicBezTo>
                <a:lnTo>
                  <a:pt x="0" y="651227"/>
                </a:lnTo>
                <a:cubicBezTo>
                  <a:pt x="528047" y="558070"/>
                  <a:pt x="939769" y="583315"/>
                  <a:pt x="1482850" y="379664"/>
                </a:cubicBezTo>
                <a:cubicBezTo>
                  <a:pt x="1482850" y="82752"/>
                  <a:pt x="1486587" y="379730"/>
                  <a:pt x="1486587" y="82818"/>
                </a:cubicBezTo>
                <a:close/>
              </a:path>
            </a:pathLst>
          </a:custGeom>
          <a:solidFill>
            <a:schemeClr val="accent1"/>
          </a:solid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78" name="正方形/長方形 7"/>
          <p:cNvSpPr/>
          <p:nvPr/>
        </p:nvSpPr>
        <p:spPr>
          <a:xfrm>
            <a:off x="6994022" y="4325535"/>
            <a:ext cx="217234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備蓄用倉庫や荷さばき駐車場として活用可能に</a:t>
            </a:r>
            <a:endParaRPr kumimoji="1" lang="ja-JP" altLang="en-US" sz="11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379" name="テキスト ボックス 72"/>
          <p:cNvSpPr txBox="1"/>
          <p:nvPr/>
        </p:nvSpPr>
        <p:spPr>
          <a:xfrm>
            <a:off x="7947535" y="5293349"/>
            <a:ext cx="560353"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rPr>
              <a:t>C</a:t>
            </a:r>
            <a:endParaRPr kumimoji="1" lang="ja-JP" altLang="en-US" sz="3200" b="0" i="0" u="none" strike="noStrike" kern="1200" cap="none" spc="0" normalizeH="0" baseline="0" noProof="0">
              <a:ln>
                <a:noFill/>
              </a:ln>
              <a:solidFill>
                <a:srgbClr val="2D2D8A">
                  <a:lumMod val="75000"/>
                </a:srgbClr>
              </a:solidFill>
              <a:effectLst/>
              <a:uLnTx/>
              <a:uFillTx/>
              <a:latin typeface="Arial" pitchFamily="34" charset="0"/>
              <a:ea typeface="ＭＳ Ｐゴシック" pitchFamily="50" charset="-128"/>
              <a:cs typeface="+mn-cs"/>
            </a:endParaRPr>
          </a:p>
        </p:txBody>
      </p:sp>
      <p:sp>
        <p:nvSpPr>
          <p:cNvPr id="2380" name="正方形/長方形 36"/>
          <p:cNvSpPr/>
          <p:nvPr/>
        </p:nvSpPr>
        <p:spPr>
          <a:xfrm>
            <a:off x="73872" y="598419"/>
            <a:ext cx="9729034" cy="15904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○都市再生特別措置法等の一部を改正する法律（平成</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30</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年法律第</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22</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号）により創設　</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第</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19</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条の</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13</a:t>
            </a:r>
            <a:r>
              <a:rPr kumimoji="1" lang="ja-JP" altLang="en-US" sz="1500" b="0" i="0" u="none" strike="noStrike" kern="1200" cap="none" spc="0" normalizeH="0" baseline="0" noProof="0" err="1">
                <a:ln>
                  <a:noFill/>
                </a:ln>
                <a:solidFill>
                  <a:srgbClr val="000000"/>
                </a:solidFill>
                <a:effectLst/>
                <a:uLnTx/>
                <a:uFillTx/>
                <a:latin typeface="ＭＳ Ｐゴシック"/>
                <a:ea typeface="ＭＳ Ｐゴシック"/>
                <a:cs typeface="+mn-cs"/>
              </a:rPr>
              <a:t>、</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第</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19</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条の</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14】</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500" b="1" i="0" u="none" strike="noStrike" kern="1200" cap="none" spc="0" normalizeH="0" baseline="0" noProof="0">
                <a:ln>
                  <a:noFill/>
                </a:ln>
                <a:solidFill>
                  <a:srgbClr val="000000"/>
                </a:solidFill>
                <a:effectLst/>
                <a:uLnTx/>
                <a:uFillTx/>
                <a:latin typeface="ＭＳ Ｐゴシック"/>
                <a:ea typeface="ＭＳ Ｐゴシック"/>
                <a:cs typeface="+mn-cs"/>
              </a:rPr>
              <a:t>都市再生緊急整備地域</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において、</a:t>
            </a:r>
            <a:r>
              <a:rPr kumimoji="1" lang="ja-JP" altLang="en-US" sz="1500" b="1" i="0" u="none" strike="noStrike" kern="1200" cap="none" spc="0" normalizeH="0" baseline="0" noProof="0">
                <a:ln>
                  <a:noFill/>
                </a:ln>
                <a:solidFill>
                  <a:srgbClr val="000000"/>
                </a:solidFill>
                <a:effectLst/>
                <a:uLnTx/>
                <a:uFillTx/>
                <a:latin typeface="ＭＳ Ｐゴシック"/>
                <a:ea typeface="ＭＳ Ｐゴシック"/>
                <a:cs typeface="+mn-cs"/>
              </a:rPr>
              <a:t>都市再生緊急整備協議会</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が一定の区域において、</a:t>
            </a:r>
            <a:r>
              <a:rPr kumimoji="1" lang="ja-JP" altLang="en-US" sz="1500" b="1" i="0" u="none" strike="noStrike" kern="1200" cap="none" spc="0" normalizeH="0" baseline="0" noProof="0">
                <a:ln>
                  <a:noFill/>
                </a:ln>
                <a:solidFill>
                  <a:srgbClr val="000000"/>
                </a:solidFill>
                <a:effectLst/>
                <a:uLnTx/>
                <a:uFillTx/>
                <a:latin typeface="ＭＳ Ｐゴシック"/>
                <a:ea typeface="ＭＳ Ｐゴシック"/>
                <a:cs typeface="+mn-cs"/>
              </a:rPr>
              <a:t>附置義務駐車場の台数と配置に関する計画</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を定める。</a:t>
            </a:r>
            <a:endPar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○条例による一律的規制内容は適用されず、計画に即して駐車場を設けることで足りる。（条例に計画に即して駐車場を設ける旨が定められていることが必要。）。</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○「都市再生駐車施設配置計画の作成と運用に関する手引き」を公表（平成</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30</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rPr>
              <a:t>7</a:t>
            </a:r>
            <a:r>
              <a:rPr kumimoji="1" lang="ja-JP" altLang="en-US" sz="1500" b="0" i="0" u="none" strike="noStrike" kern="1200" cap="none" spc="0" normalizeH="0" baseline="0" noProof="0">
                <a:ln>
                  <a:noFill/>
                </a:ln>
                <a:solidFill>
                  <a:srgbClr val="000000"/>
                </a:solidFill>
                <a:effectLst/>
                <a:uLnTx/>
                <a:uFillTx/>
                <a:latin typeface="ＭＳ Ｐゴシック"/>
                <a:ea typeface="ＭＳ Ｐゴシック"/>
                <a:cs typeface="+mn-cs"/>
              </a:rPr>
              <a:t>月）</a:t>
            </a:r>
            <a:endParaRPr kumimoji="1" lang="en-US" altLang="ja-JP" sz="15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381" name="正方形/長方形 38"/>
          <p:cNvSpPr/>
          <p:nvPr/>
        </p:nvSpPr>
        <p:spPr>
          <a:xfrm>
            <a:off x="114212" y="2617141"/>
            <a:ext cx="9688694" cy="419753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82" name="テキスト ボックス 40"/>
          <p:cNvSpPr txBox="1"/>
          <p:nvPr/>
        </p:nvSpPr>
        <p:spPr>
          <a:xfrm>
            <a:off x="167062" y="2426535"/>
            <a:ext cx="3783655" cy="323165"/>
          </a:xfrm>
          <a:prstGeom prst="rect">
            <a:avLst/>
          </a:prstGeom>
          <a:solidFill>
            <a:srgbClr val="0070C0"/>
          </a:solidFill>
          <a:ln>
            <a:solidFill>
              <a:srgbClr val="0070C0"/>
            </a:solidFill>
          </a:ln>
        </p:spPr>
        <p:txBody>
          <a:bodyPr wrap="square" numCol="1" rtlCol="0" anchor="ctr">
            <a:spAutoFit/>
          </a:bodyPr>
          <a:lstStyle/>
          <a:p>
            <a:pPr marL="0" marR="0" lvl="0" indent="0" algn="l" defTabSz="914400" rtl="0" eaLnBrk="1" fontAlgn="ctr" latinLnBrk="0" hangingPunct="1">
              <a:lnSpc>
                <a:spcPct val="100000"/>
              </a:lnSpc>
              <a:spcBef>
                <a:spcPct val="0"/>
              </a:spcBef>
              <a:spcAft>
                <a:spcPct val="0"/>
              </a:spcAft>
              <a:buClrTx/>
              <a:buSzTx/>
              <a:buFontTx/>
              <a:buNone/>
              <a:tabLst>
                <a:tab pos="82064" algn="l"/>
              </a:tabLst>
              <a:defRPr/>
            </a:pPr>
            <a:r>
              <a:rPr kumimoji="1" lang="ja-JP" altLang="en-US" sz="1500" b="1" i="0" u="none" strike="noStrike" kern="1200" cap="none" spc="0" normalizeH="0" baseline="0" noProof="0">
                <a:ln>
                  <a:noFill/>
                </a:ln>
                <a:solidFill>
                  <a:srgbClr val="FFFFFF"/>
                </a:solidFill>
                <a:effectLst/>
                <a:uLnTx/>
                <a:uFillTx/>
                <a:latin typeface="Arial" charset="0"/>
                <a:ea typeface="ＭＳ Ｐゴシック" charset="-128"/>
                <a:cs typeface="+mn-cs"/>
              </a:rPr>
              <a:t>都市再生駐車施設配置計画制度のイメージ</a:t>
            </a:r>
          </a:p>
        </p:txBody>
      </p:sp>
      <p:sp>
        <p:nvSpPr>
          <p:cNvPr id="2383" name="タイトル 3"/>
          <p:cNvSpPr txBox="1"/>
          <p:nvPr/>
        </p:nvSpPr>
        <p:spPr>
          <a:xfrm>
            <a:off x="1940" y="1342"/>
            <a:ext cx="9164426" cy="476064"/>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16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32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64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a:ln>
                  <a:noFill/>
                </a:ln>
                <a:solidFill>
                  <a:srgbClr val="4087C8"/>
                </a:solidFill>
                <a:effectLst/>
                <a:uLnTx/>
                <a:uFillTx/>
                <a:latin typeface="HGP創英角ｺﾞｼｯｸUB"/>
                <a:ea typeface="HGP創英角ｺﾞｼｯｸUB"/>
                <a:cs typeface="+mj-cs"/>
              </a:rPr>
              <a:t>駐車場法の特例③　</a:t>
            </a:r>
            <a:r>
              <a:rPr kumimoji="1" lang="en-US" altLang="ja-JP" sz="2000" b="0" i="0" u="none" strike="noStrike" kern="0" cap="none" spc="0" normalizeH="0" baseline="0" noProof="0">
                <a:ln>
                  <a:noFill/>
                </a:ln>
                <a:solidFill>
                  <a:srgbClr val="4087C8"/>
                </a:solidFill>
                <a:effectLst/>
                <a:uLnTx/>
                <a:uFillTx/>
                <a:latin typeface="HGP創英角ｺﾞｼｯｸUB"/>
                <a:ea typeface="HGP創英角ｺﾞｼｯｸUB"/>
                <a:cs typeface="+mj-cs"/>
              </a:rPr>
              <a:t>-</a:t>
            </a:r>
            <a:r>
              <a:rPr kumimoji="1" lang="ja-JP" altLang="en-US" sz="2000" b="0" i="0" u="none" strike="noStrike" kern="0" cap="none" spc="0" normalizeH="0" baseline="0" noProof="0">
                <a:ln>
                  <a:noFill/>
                </a:ln>
                <a:solidFill>
                  <a:srgbClr val="4087C8"/>
                </a:solidFill>
                <a:effectLst/>
                <a:uLnTx/>
                <a:uFillTx/>
                <a:latin typeface="HGP創英角ｺﾞｼｯｸUB"/>
                <a:ea typeface="HGP創英角ｺﾞｼｯｸUB"/>
                <a:cs typeface="+mj-cs"/>
              </a:rPr>
              <a:t>都市再生特措法　都市再生駐車施設配置計画</a:t>
            </a:r>
            <a:r>
              <a:rPr kumimoji="1" lang="en-US" altLang="ja-JP" sz="2000" b="0" i="0" u="none" strike="noStrike" kern="0" cap="none" spc="0" normalizeH="0" baseline="0" noProof="0">
                <a:ln>
                  <a:noFill/>
                </a:ln>
                <a:solidFill>
                  <a:srgbClr val="4087C8"/>
                </a:solidFill>
                <a:effectLst/>
                <a:uLnTx/>
                <a:uFillTx/>
                <a:latin typeface="HGP創英角ｺﾞｼｯｸUB"/>
                <a:ea typeface="HGP創英角ｺﾞｼｯｸUB"/>
                <a:cs typeface="+mj-cs"/>
              </a:rPr>
              <a:t>-</a:t>
            </a:r>
            <a:endParaRPr kumimoji="1" lang="ja-JP" altLang="en-US" sz="2400" b="0" i="0" u="none" strike="noStrike" kern="0" cap="none" spc="0" normalizeH="0" baseline="0" noProof="0">
              <a:ln>
                <a:noFill/>
              </a:ln>
              <a:solidFill>
                <a:srgbClr val="4087C8"/>
              </a:solidFill>
              <a:effectLst/>
              <a:uLnTx/>
              <a:uFillTx/>
              <a:latin typeface="HGP創英角ｺﾞｼｯｸUB"/>
              <a:ea typeface="HGP創英角ｺﾞｼｯｸUB"/>
              <a:cs typeface="+mj-cs"/>
            </a:endParaRPr>
          </a:p>
        </p:txBody>
      </p:sp>
      <p:sp>
        <p:nvSpPr>
          <p:cNvPr id="2384" name="テキスト ボックス 2"/>
          <p:cNvSpPr txBox="1"/>
          <p:nvPr/>
        </p:nvSpPr>
        <p:spPr>
          <a:xfrm>
            <a:off x="3155078" y="2172555"/>
            <a:ext cx="6886822"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rPr>
              <a:t>手引き等については国土交通省</a:t>
            </a:r>
            <a:r>
              <a:rPr kumimoji="1" lang="en-US" altLang="ja-JP" sz="1100" b="0" i="0" u="none" strike="noStrike" kern="1200" cap="none" spc="0" normalizeH="0" baseline="0" noProof="0">
                <a:ln>
                  <a:noFill/>
                </a:ln>
                <a:solidFill>
                  <a:srgbClr val="000000"/>
                </a:solidFill>
                <a:effectLst/>
                <a:uLnTx/>
                <a:uFillTx/>
                <a:latin typeface="Arial" charset="0"/>
                <a:ea typeface="ＭＳ Ｐゴシック" charset="-128"/>
                <a:cs typeface="+mn-cs"/>
              </a:rPr>
              <a:t>HP</a:t>
            </a:r>
            <a:r>
              <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en-US" altLang="ja-JP" sz="1100" b="0" i="0" u="none" strike="noStrike" kern="1200" cap="none" spc="0" normalizeH="0" baseline="0" noProof="0">
                <a:ln>
                  <a:noFill/>
                </a:ln>
                <a:solidFill>
                  <a:srgbClr val="000000"/>
                </a:solidFill>
                <a:effectLst/>
                <a:uLnTx/>
                <a:uFillTx/>
                <a:latin typeface="Arial" charset="0"/>
                <a:ea typeface="ＭＳ Ｐゴシック" charset="-128"/>
                <a:cs typeface="+mn-cs"/>
              </a:rPr>
              <a:t> http://www.mlit.go.jp/toshi/toshi_gairo_tk_000040.html </a:t>
            </a:r>
            <a:r>
              <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rPr>
              <a:t>）をご覧下さい。</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787562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タイトル 2"/>
          <p:cNvSpPr>
            <a:spLocks noGrp="1"/>
          </p:cNvSpPr>
          <p:nvPr>
            <p:ph type="title"/>
          </p:nvPr>
        </p:nvSpPr>
        <p:spPr/>
        <p:txBody>
          <a:bodyPr/>
          <a:lstStyle/>
          <a:p>
            <a:r>
              <a:rPr lang="ja-JP" altLang="en-US">
                <a:latin typeface="+mj-ea"/>
              </a:rPr>
              <a:t>駐車場等の分類</a:t>
            </a:r>
            <a:endParaRPr kumimoji="1" lang="ja-JP" altLang="en-US">
              <a:latin typeface="+mj-ea"/>
            </a:endParaRPr>
          </a:p>
        </p:txBody>
      </p:sp>
      <p:sp>
        <p:nvSpPr>
          <p:cNvPr id="1487" name="テキスト ボックス 3"/>
          <p:cNvSpPr txBox="1"/>
          <p:nvPr/>
        </p:nvSpPr>
        <p:spPr>
          <a:xfrm>
            <a:off x="200472" y="568712"/>
            <a:ext cx="9505056" cy="1631216"/>
          </a:xfrm>
          <a:prstGeom prst="rect">
            <a:avLst/>
          </a:prstGeom>
          <a:noFill/>
          <a:ln>
            <a:solidFill>
              <a:schemeClr val="tx1"/>
            </a:solidFill>
          </a:ln>
        </p:spPr>
        <p:txBody>
          <a:bodyPr wrap="square" tIns="0" bIns="0" rtlCol="0" anchor="ctr">
            <a:spAutoFit/>
          </a:bodyPr>
          <a:lstStyle>
            <a:defPPr>
              <a:defRPr lang="ja-JP"/>
            </a:defPPr>
            <a:lvl1pPr marL="180975" marR="0" lvl="0" indent="-180975" defTabSz="914400" eaLnBrk="1" latinLnBrk="0" hangingPunct="1">
              <a:lnSpc>
                <a:spcPct val="100000"/>
              </a:lnSpc>
              <a:buClrTx/>
              <a:buSzTx/>
              <a:buFontTx/>
              <a:buNone/>
              <a:tabLst/>
              <a:defRPr sz="1600" b="0" i="0" u="none" strike="noStrike" cap="none" spc="0" normalizeH="0" baseline="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defRPr>
            </a:lvl1pPr>
          </a:lstStyle>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○一般に駐車場といわれるものを分類すると、概ね以下のとおり。</a:t>
            </a:r>
            <a:endPar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○駐車場法の「構造及び設備の基準」の適用を受けるのは、「一般公共の用に供する部分の面積が</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500</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㎡以上の路外駐車場」。</a:t>
            </a:r>
            <a:endPar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○自転車及び第一種原動機付自転車</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(50cc</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以下</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は「自転車法」の対象</a:t>
            </a: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○駐車場法では「自動車</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」（自動二輪車</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普通自動二輪車、大型二輪車）を含む）が対象</a:t>
            </a: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道路交通法第２条第１項第９号に規定する自動車</a:t>
            </a:r>
            <a:endParaRPr kumimoji="1" lang="en-US" altLang="ja-JP" sz="1600" b="0"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126AC4F3-5DFD-BA97-0D10-0CE9F948B1CC}"/>
              </a:ext>
            </a:extLst>
          </p:cNvPr>
          <p:cNvGrpSpPr/>
          <p:nvPr/>
        </p:nvGrpSpPr>
        <p:grpSpPr>
          <a:xfrm>
            <a:off x="704527" y="2240838"/>
            <a:ext cx="7848873" cy="4617161"/>
            <a:chOff x="704527" y="2240838"/>
            <a:chExt cx="7848873" cy="4617161"/>
          </a:xfrm>
        </p:grpSpPr>
        <p:grpSp>
          <p:nvGrpSpPr>
            <p:cNvPr id="3" name="グループ化 2"/>
            <p:cNvGrpSpPr/>
            <p:nvPr/>
          </p:nvGrpSpPr>
          <p:grpSpPr>
            <a:xfrm>
              <a:off x="704527" y="2240838"/>
              <a:ext cx="7848873" cy="4617161"/>
              <a:chOff x="549110" y="1626264"/>
              <a:chExt cx="8758527" cy="5187112"/>
            </a:xfrm>
          </p:grpSpPr>
          <p:pic>
            <p:nvPicPr>
              <p:cNvPr id="1488" name="図 2"/>
              <p:cNvPicPr>
                <a:picLocks noChangeAspect="1"/>
              </p:cNvPicPr>
              <p:nvPr/>
            </p:nvPicPr>
            <p:blipFill>
              <a:blip r:embed="rId3"/>
              <a:stretch>
                <a:fillRect/>
              </a:stretch>
            </p:blipFill>
            <p:spPr>
              <a:xfrm>
                <a:off x="549110" y="1626264"/>
                <a:ext cx="8758527" cy="5187112"/>
              </a:xfrm>
              <a:prstGeom prst="rect">
                <a:avLst/>
              </a:prstGeom>
            </p:spPr>
          </p:pic>
          <p:sp>
            <p:nvSpPr>
              <p:cNvPr id="1489" name="正方形/長方形 3"/>
              <p:cNvSpPr/>
              <p:nvPr/>
            </p:nvSpPr>
            <p:spPr>
              <a:xfrm>
                <a:off x="6084134" y="2192294"/>
                <a:ext cx="3189347" cy="1020683"/>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90" name="正方形/長方形 11"/>
              <p:cNvSpPr/>
              <p:nvPr/>
            </p:nvSpPr>
            <p:spPr>
              <a:xfrm>
                <a:off x="6083018" y="3789040"/>
                <a:ext cx="3190463" cy="1008112"/>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pic>
          <p:nvPicPr>
            <p:cNvPr id="5" name="図 2">
              <a:extLst>
                <a:ext uri="{FF2B5EF4-FFF2-40B4-BE49-F238E27FC236}">
                  <a16:creationId xmlns:a16="http://schemas.microsoft.com/office/drawing/2014/main" id="{1227B278-D183-430C-EF17-01625278B09F}"/>
                </a:ext>
              </a:extLst>
            </p:cNvPr>
            <p:cNvPicPr>
              <a:picLocks noChangeAspect="1"/>
            </p:cNvPicPr>
            <p:nvPr/>
          </p:nvPicPr>
          <p:blipFill rotWithShape="1">
            <a:blip r:embed="rId3"/>
            <a:srcRect l="64459" t="64184" r="12301" b="32019"/>
            <a:stretch/>
          </p:blipFill>
          <p:spPr>
            <a:xfrm>
              <a:off x="5761062" y="2812101"/>
              <a:ext cx="1824062" cy="175298"/>
            </a:xfrm>
            <a:prstGeom prst="rect">
              <a:avLst/>
            </a:prstGeom>
          </p:spPr>
        </p:pic>
      </p:grpSp>
      <p:sp>
        <p:nvSpPr>
          <p:cNvPr id="1491" name="テキスト ボックス 4"/>
          <p:cNvSpPr txBox="1"/>
          <p:nvPr/>
        </p:nvSpPr>
        <p:spPr>
          <a:xfrm>
            <a:off x="5470364" y="2169618"/>
            <a:ext cx="424847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　駐車場法の「構造及び設備の基準」の適用対象</a:t>
            </a:r>
            <a:endPar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　（一般公共の用に供する部分の面積が</a:t>
            </a:r>
            <a:r>
              <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500</a:t>
            </a: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㎡以上のものに限る）</a:t>
            </a:r>
          </a:p>
        </p:txBody>
      </p:sp>
    </p:spTree>
    <p:extLst>
      <p:ext uri="{BB962C8B-B14F-4D97-AF65-F5344CB8AC3E}">
        <p14:creationId xmlns:p14="http://schemas.microsoft.com/office/powerpoint/2010/main" val="2415439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28803" y="3949"/>
            <a:ext cx="9010914" cy="43961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a:ln>
                  <a:noFill/>
                </a:ln>
                <a:solidFill>
                  <a:srgbClr val="4087C8"/>
                </a:solidFill>
                <a:effectLst/>
                <a:uLnTx/>
                <a:uFillTx/>
                <a:latin typeface="HGP創英角ｺﾞｼｯｸUB"/>
                <a:ea typeface="HGP創英角ｺﾞｼｯｸUB"/>
                <a:cs typeface="+mn-cs"/>
              </a:rPr>
              <a:t>駐車場法の特例④</a:t>
            </a:r>
            <a:r>
              <a:rPr kumimoji="1" lang="ja-JP" altLang="en-US" sz="2000" b="0" i="0" u="none" strike="noStrike" kern="0" cap="none" spc="0" normalizeH="0" baseline="0" noProof="0">
                <a:ln>
                  <a:noFill/>
                </a:ln>
                <a:solidFill>
                  <a:srgbClr val="4087C8"/>
                </a:solidFill>
                <a:effectLst/>
                <a:uLnTx/>
                <a:uFillTx/>
                <a:latin typeface="HGP創英角ｺﾞｼｯｸUB"/>
                <a:ea typeface="HGP創英角ｺﾞｼｯｸUB"/>
                <a:cs typeface="+mn-cs"/>
              </a:rPr>
              <a:t>都市再生特措法　滞在快適性等向上区域</a:t>
            </a:r>
          </a:p>
        </p:txBody>
      </p:sp>
      <p:sp>
        <p:nvSpPr>
          <p:cNvPr id="17" name="スライド番号プレースホルダー 1"/>
          <p:cNvSpPr>
            <a:spLocks noGrp="1"/>
          </p:cNvSpPr>
          <p:nvPr>
            <p:ph type="sldNum" sz="quarter" idx="4294967295"/>
          </p:nvPr>
        </p:nvSpPr>
        <p:spPr>
          <a:xfrm>
            <a:off x="7594600" y="6237288"/>
            <a:ext cx="23114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 name="テキスト ボックス 17"/>
          <p:cNvSpPr txBox="1"/>
          <p:nvPr/>
        </p:nvSpPr>
        <p:spPr>
          <a:xfrm>
            <a:off x="-36119" y="-540310"/>
            <a:ext cx="28814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P100</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更新済み（</a:t>
            </a: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R5.7</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a:t>
            </a:r>
          </a:p>
        </p:txBody>
      </p:sp>
      <p:sp>
        <p:nvSpPr>
          <p:cNvPr id="19" name="正方形/長方形 36"/>
          <p:cNvSpPr/>
          <p:nvPr/>
        </p:nvSpPr>
        <p:spPr>
          <a:xfrm>
            <a:off x="73872" y="598419"/>
            <a:ext cx="9729034" cy="1341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○都市再生特別措置法等の一部を改正する法律（令和</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号）により創設　</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条の</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等</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滞在快適性等向上区域において、①路外駐車場配置等基準、②駐車場出入口制限道路、③集約駐車施設の位置・規模を定めることにより、①路外駐車場の配置の適正化、②にぎわいの中心となる道路への出入口設置制限、③附置義務駐車施設の集約化等を図るこ</a:t>
            </a:r>
            <a:r>
              <a:rPr kumimoji="1" lang="ja-JP" altLang="en-US" sz="1500" b="0" i="0" u="none" strike="noStrike" kern="1200" cap="none" spc="0" normalizeH="0" baseline="0" noProof="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とが</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可能となる。</a:t>
            </a:r>
            <a:endPar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○改正に関して、令和</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月に「標準駐車場条例の改正に関する技術的助言」を発出。</a:t>
            </a:r>
            <a:endParaRPr kumimoji="1" lang="en-US" altLang="ja-JP" sz="15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2"/>
          <p:cNvSpPr txBox="1"/>
          <p:nvPr/>
        </p:nvSpPr>
        <p:spPr>
          <a:xfrm>
            <a:off x="3546004" y="6647928"/>
            <a:ext cx="636263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技術的助言等については国土交通省</a:t>
            </a:r>
            <a:r>
              <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HP</a:t>
            </a: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http://www.mlit.go.jp/toshi/toshi_gairo_tk_000040.html </a:t>
            </a:r>
            <a:r>
              <a:rPr kumimoji="1" lang="ja-JP" altLang="en-US" sz="1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grpSp>
        <p:nvGrpSpPr>
          <p:cNvPr id="21" name="グループ化 20"/>
          <p:cNvGrpSpPr/>
          <p:nvPr/>
        </p:nvGrpSpPr>
        <p:grpSpPr>
          <a:xfrm>
            <a:off x="98697" y="2009711"/>
            <a:ext cx="9623684" cy="1363732"/>
            <a:chOff x="115856" y="3896132"/>
            <a:chExt cx="3856628" cy="1363732"/>
          </a:xfrm>
        </p:grpSpPr>
        <p:sp>
          <p:nvSpPr>
            <p:cNvPr id="22" name="正方形/長方形 21"/>
            <p:cNvSpPr/>
            <p:nvPr/>
          </p:nvSpPr>
          <p:spPr>
            <a:xfrm>
              <a:off x="172948" y="4294013"/>
              <a:ext cx="2779356"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居心地が良く歩きたくなる」まちなかの形成を目指す区域（滞在快適性等向上区域）において、届出が必要となる路外駐車場の規模及び配置の基準を定め誘導する等、まちなかの路外駐車場の配置を適正化。</a:t>
              </a:r>
              <a:endPar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正方形/長方形 40"/>
            <p:cNvSpPr/>
            <p:nvPr/>
          </p:nvSpPr>
          <p:spPr>
            <a:xfrm>
              <a:off x="115856" y="4127864"/>
              <a:ext cx="3856628" cy="1132000"/>
            </a:xfrm>
            <a:prstGeom prst="rect">
              <a:avLst/>
            </a:prstGeom>
            <a:noFill/>
            <a:ln w="28575">
              <a:solidFill>
                <a:srgbClr val="F84A4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4" name="テキスト ボックス 41"/>
            <p:cNvSpPr txBox="1"/>
            <p:nvPr/>
          </p:nvSpPr>
          <p:spPr>
            <a:xfrm>
              <a:off x="1320684" y="3896132"/>
              <a:ext cx="1358586" cy="307777"/>
            </a:xfrm>
            <a:prstGeom prst="rect">
              <a:avLst/>
            </a:prstGeom>
            <a:solidFill>
              <a:srgbClr val="FF0000"/>
            </a:solidFill>
            <a:ln>
              <a:solidFill>
                <a:srgbClr val="FF0000"/>
              </a:solidFill>
            </a:ln>
          </p:spPr>
          <p:txBody>
            <a:bodyPr wrap="squar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まちなかの路外駐車場の面的な配置適正化</a:t>
              </a:r>
            </a:p>
          </p:txBody>
        </p:sp>
        <p:sp>
          <p:nvSpPr>
            <p:cNvPr id="25" name="下矢印 56"/>
            <p:cNvSpPr/>
            <p:nvPr/>
          </p:nvSpPr>
          <p:spPr>
            <a:xfrm>
              <a:off x="1389674" y="4674193"/>
              <a:ext cx="133584" cy="144962"/>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6" name="正方形/長方形 23"/>
            <p:cNvSpPr/>
            <p:nvPr/>
          </p:nvSpPr>
          <p:spPr>
            <a:xfrm>
              <a:off x="166578" y="4833701"/>
              <a:ext cx="2514907"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フリンジ駐車場の設置による区域内への自動車流入の抑制、自動車と歩行者の動線の分離等により、安全・快適で歩きやすいまちなかを形成</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7" name="正方形/長方形 43"/>
          <p:cNvSpPr/>
          <p:nvPr/>
        </p:nvSpPr>
        <p:spPr>
          <a:xfrm>
            <a:off x="124086" y="3645352"/>
            <a:ext cx="4468874" cy="3029406"/>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8" name="テキスト ボックス 44"/>
          <p:cNvSpPr txBox="1"/>
          <p:nvPr/>
        </p:nvSpPr>
        <p:spPr>
          <a:xfrm>
            <a:off x="767586" y="3419970"/>
            <a:ext cx="3113865" cy="485634"/>
          </a:xfrm>
          <a:prstGeom prst="rect">
            <a:avLst/>
          </a:prstGeom>
          <a:solidFill>
            <a:srgbClr val="00B050"/>
          </a:solidFill>
          <a:ln>
            <a:solidFill>
              <a:srgbClr val="00B050"/>
            </a:solidFill>
          </a:ln>
        </p:spPr>
        <p:txBody>
          <a:bodyPr wrap="square" lIns="72000" tIns="36000" rIns="72000" bIns="3600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まちなかのメインストリート等における</a:t>
            </a:r>
            <a:endParaRPr kumimoji="1" lang="en-US" altLang="ja-JP"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路外駐車場の出入口規制</a:t>
            </a:r>
          </a:p>
        </p:txBody>
      </p:sp>
      <p:sp>
        <p:nvSpPr>
          <p:cNvPr id="29" name="テキスト ボックス 11"/>
          <p:cNvSpPr txBox="1"/>
          <p:nvPr/>
        </p:nvSpPr>
        <p:spPr>
          <a:xfrm>
            <a:off x="272345" y="3902008"/>
            <a:ext cx="4172357"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メインストリートなどの交流・滞在空間として重要な道路を「駐車場出入口制限道路」に指定し、路外駐車場からの自動車の出入りを抑制。</a:t>
            </a:r>
            <a:endPar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歩行者の安全性・快適性が向上。沿道のオープンスペースでの交流・滞在や様々なイベント等の実施がしやすい公共空間を形成。</a:t>
            </a:r>
            <a:endPar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0" name="図 7"/>
          <p:cNvPicPr>
            <a:picLocks noChangeAspect="1"/>
          </p:cNvPicPr>
          <p:nvPr/>
        </p:nvPicPr>
        <p:blipFill>
          <a:blip r:embed="rId3"/>
          <a:stretch>
            <a:fillRect/>
          </a:stretch>
        </p:blipFill>
        <p:spPr>
          <a:xfrm>
            <a:off x="1026162" y="5287173"/>
            <a:ext cx="2062487" cy="1344037"/>
          </a:xfrm>
          <a:prstGeom prst="rect">
            <a:avLst/>
          </a:prstGeom>
        </p:spPr>
      </p:pic>
      <p:sp>
        <p:nvSpPr>
          <p:cNvPr id="31" name="下矢印 9"/>
          <p:cNvSpPr/>
          <p:nvPr/>
        </p:nvSpPr>
        <p:spPr>
          <a:xfrm>
            <a:off x="2021796" y="4685296"/>
            <a:ext cx="311725" cy="14287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32" name="図 5"/>
          <p:cNvPicPr>
            <a:picLocks noChangeAspect="1"/>
          </p:cNvPicPr>
          <p:nvPr/>
        </p:nvPicPr>
        <p:blipFill>
          <a:blip r:embed="rId4"/>
          <a:stretch>
            <a:fillRect/>
          </a:stretch>
        </p:blipFill>
        <p:spPr>
          <a:xfrm>
            <a:off x="1031866" y="5271148"/>
            <a:ext cx="1256838" cy="1223618"/>
          </a:xfrm>
          <a:prstGeom prst="rect">
            <a:avLst/>
          </a:prstGeom>
        </p:spPr>
      </p:pic>
      <p:sp>
        <p:nvSpPr>
          <p:cNvPr id="33" name="正方形/長方形 40"/>
          <p:cNvSpPr/>
          <p:nvPr/>
        </p:nvSpPr>
        <p:spPr>
          <a:xfrm>
            <a:off x="4691546" y="3645351"/>
            <a:ext cx="5030835" cy="3022822"/>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4" name="テキスト ボックス 41"/>
          <p:cNvSpPr txBox="1"/>
          <p:nvPr/>
        </p:nvSpPr>
        <p:spPr>
          <a:xfrm>
            <a:off x="5969365" y="3499177"/>
            <a:ext cx="2299842" cy="307777"/>
          </a:xfrm>
          <a:prstGeom prst="rect">
            <a:avLst/>
          </a:prstGeom>
          <a:solidFill>
            <a:schemeClr val="accent6"/>
          </a:solidFill>
          <a:ln>
            <a:solidFill>
              <a:schemeClr val="accent6"/>
            </a:solidFill>
          </a:ln>
        </p:spPr>
        <p:txBody>
          <a:bodyPr wrap="non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附置義務駐車施設の集約化</a:t>
            </a:r>
          </a:p>
        </p:txBody>
      </p:sp>
      <p:sp>
        <p:nvSpPr>
          <p:cNvPr id="35" name="正方形/長方形 21"/>
          <p:cNvSpPr/>
          <p:nvPr/>
        </p:nvSpPr>
        <p:spPr>
          <a:xfrm>
            <a:off x="4747921" y="3844858"/>
            <a:ext cx="4918085" cy="561268"/>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「居心地が良く歩きたくなる」まちなかの形成を目指す区域（滞在快適性等向上区域）において、附置義務駐車施設を集約化することにより、</a:t>
            </a:r>
            <a:r>
              <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安全・快適で歩きやすいまちなか</a:t>
            </a: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を形成。</a:t>
            </a:r>
            <a:endParaRPr kumimoji="1" lang="en-US" altLang="ja-JP"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角丸四角形 107"/>
          <p:cNvSpPr/>
          <p:nvPr/>
        </p:nvSpPr>
        <p:spPr>
          <a:xfrm>
            <a:off x="5274060" y="4685792"/>
            <a:ext cx="1377041" cy="616926"/>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37" name="角丸四角形 108"/>
          <p:cNvSpPr/>
          <p:nvPr/>
        </p:nvSpPr>
        <p:spPr>
          <a:xfrm>
            <a:off x="5208828" y="4417522"/>
            <a:ext cx="1511300"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sp>
        <p:nvSpPr>
          <p:cNvPr id="38" name="テキスト ボックス 34"/>
          <p:cNvSpPr txBox="1">
            <a:spLocks noChangeArrowheads="1"/>
          </p:cNvSpPr>
          <p:nvPr/>
        </p:nvSpPr>
        <p:spPr>
          <a:xfrm>
            <a:off x="5305783" y="4702553"/>
            <a:ext cx="1327164" cy="60016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条例に基づき当該建築物の敷地内に駐車施設を設置</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9" name="AutoShape 21"/>
          <p:cNvSpPr>
            <a:spLocks noChangeArrowheads="1"/>
          </p:cNvSpPr>
          <p:nvPr/>
        </p:nvSpPr>
        <p:spPr>
          <a:xfrm rot="16200000">
            <a:off x="6659136" y="5791207"/>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40" name="テキスト ボックス 19"/>
          <p:cNvSpPr txBox="1">
            <a:spLocks noChangeArrowheads="1"/>
          </p:cNvSpPr>
          <p:nvPr/>
        </p:nvSpPr>
        <p:spPr>
          <a:xfrm>
            <a:off x="7102477" y="4661185"/>
            <a:ext cx="2236787" cy="76944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rPr>
              <a:t>３パターンの条例が制定可能に。</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①集約駐車施設内に設置させる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②建築物の敷地内に設置させる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③①か②のどちらかに設置させる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41" name="角丸四角形 113"/>
          <p:cNvSpPr/>
          <p:nvPr/>
        </p:nvSpPr>
        <p:spPr>
          <a:xfrm>
            <a:off x="7129464" y="4677060"/>
            <a:ext cx="2112082" cy="743017"/>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42" name="角丸四角形 114"/>
          <p:cNvSpPr/>
          <p:nvPr/>
        </p:nvSpPr>
        <p:spPr>
          <a:xfrm>
            <a:off x="7439027" y="4404822"/>
            <a:ext cx="1512887"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grpSp>
        <p:nvGrpSpPr>
          <p:cNvPr id="43" name="グループ化 29"/>
          <p:cNvGrpSpPr/>
          <p:nvPr/>
        </p:nvGrpSpPr>
        <p:grpSpPr>
          <a:xfrm>
            <a:off x="5289506" y="5507516"/>
            <a:ext cx="1307596" cy="1058400"/>
            <a:chOff x="716891" y="2483397"/>
            <a:chExt cx="1307596" cy="1058400"/>
          </a:xfrm>
        </p:grpSpPr>
        <p:pic>
          <p:nvPicPr>
            <p:cNvPr id="44" name="図 357"/>
            <p:cNvPicPr>
              <a:picLocks noChangeAspect="1"/>
            </p:cNvPicPr>
            <p:nvPr/>
          </p:nvPicPr>
          <p:blipFill>
            <a:blip r:embed="rId5"/>
            <a:stretch>
              <a:fillRect/>
            </a:stretch>
          </p:blipFill>
          <p:spPr>
            <a:xfrm>
              <a:off x="716891" y="2483397"/>
              <a:ext cx="1307596" cy="1058400"/>
            </a:xfrm>
            <a:prstGeom prst="rect">
              <a:avLst/>
            </a:prstGeom>
          </p:spPr>
        </p:pic>
        <p:sp>
          <p:nvSpPr>
            <p:cNvPr id="45" name="フリーフォーム 24"/>
            <p:cNvSpPr/>
            <p:nvPr/>
          </p:nvSpPr>
          <p:spPr>
            <a:xfrm>
              <a:off x="826294" y="2488406"/>
              <a:ext cx="211931" cy="352425"/>
            </a:xfrm>
            <a:custGeom>
              <a:avLst/>
              <a:gdLst>
                <a:gd name="connsiteX0" fmla="*/ 133350 w 211931"/>
                <a:gd name="connsiteY0" fmla="*/ 0 h 352425"/>
                <a:gd name="connsiteX1" fmla="*/ 59531 w 211931"/>
                <a:gd name="connsiteY1" fmla="*/ 26194 h 352425"/>
                <a:gd name="connsiteX2" fmla="*/ 47625 w 211931"/>
                <a:gd name="connsiteY2" fmla="*/ 240507 h 352425"/>
                <a:gd name="connsiteX3" fmla="*/ 0 w 211931"/>
                <a:gd name="connsiteY3" fmla="*/ 269082 h 352425"/>
                <a:gd name="connsiteX4" fmla="*/ 85725 w 211931"/>
                <a:gd name="connsiteY4" fmla="*/ 352425 h 352425"/>
                <a:gd name="connsiteX5" fmla="*/ 121444 w 211931"/>
                <a:gd name="connsiteY5" fmla="*/ 314325 h 352425"/>
                <a:gd name="connsiteX6" fmla="*/ 130969 w 211931"/>
                <a:gd name="connsiteY6" fmla="*/ 185738 h 352425"/>
                <a:gd name="connsiteX7" fmla="*/ 209550 w 211931"/>
                <a:gd name="connsiteY7" fmla="*/ 150019 h 352425"/>
                <a:gd name="connsiteX8" fmla="*/ 211931 w 211931"/>
                <a:gd name="connsiteY8" fmla="*/ 714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1" h="352425">
                  <a:moveTo>
                    <a:pt x="133350" y="0"/>
                  </a:moveTo>
                  <a:lnTo>
                    <a:pt x="59531" y="26194"/>
                  </a:lnTo>
                  <a:lnTo>
                    <a:pt x="47625" y="240507"/>
                  </a:lnTo>
                  <a:lnTo>
                    <a:pt x="0" y="269082"/>
                  </a:lnTo>
                  <a:lnTo>
                    <a:pt x="85725" y="352425"/>
                  </a:lnTo>
                  <a:lnTo>
                    <a:pt x="121444" y="314325"/>
                  </a:lnTo>
                  <a:lnTo>
                    <a:pt x="130969" y="185738"/>
                  </a:lnTo>
                  <a:lnTo>
                    <a:pt x="209550" y="150019"/>
                  </a:lnTo>
                  <a:cubicBezTo>
                    <a:pt x="210344" y="123825"/>
                    <a:pt x="211137" y="97632"/>
                    <a:pt x="211931" y="71438"/>
                  </a:cubicBezTo>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6" name="フリーフォーム 25"/>
            <p:cNvSpPr/>
            <p:nvPr/>
          </p:nvSpPr>
          <p:spPr>
            <a:xfrm>
              <a:off x="1362075" y="3062288"/>
              <a:ext cx="271463" cy="421481"/>
            </a:xfrm>
            <a:custGeom>
              <a:avLst/>
              <a:gdLst>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207169 w 271463"/>
                <a:gd name="connsiteY9"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3356 w 271463"/>
                <a:gd name="connsiteY9" fmla="*/ 107156 h 421481"/>
                <a:gd name="connsiteX10" fmla="*/ 207169 w 271463"/>
                <a:gd name="connsiteY10"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0974 w 271463"/>
                <a:gd name="connsiteY9" fmla="*/ 45244 h 421481"/>
                <a:gd name="connsiteX10" fmla="*/ 207169 w 271463"/>
                <a:gd name="connsiteY10" fmla="*/ 3810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63" h="421481">
                  <a:moveTo>
                    <a:pt x="207169" y="38100"/>
                  </a:moveTo>
                  <a:lnTo>
                    <a:pt x="169069" y="0"/>
                  </a:lnTo>
                  <a:lnTo>
                    <a:pt x="16669" y="47625"/>
                  </a:lnTo>
                  <a:lnTo>
                    <a:pt x="0" y="207168"/>
                  </a:lnTo>
                  <a:lnTo>
                    <a:pt x="204788" y="421481"/>
                  </a:lnTo>
                  <a:lnTo>
                    <a:pt x="271463" y="400050"/>
                  </a:lnTo>
                  <a:lnTo>
                    <a:pt x="123825" y="250031"/>
                  </a:lnTo>
                  <a:lnTo>
                    <a:pt x="128588" y="180975"/>
                  </a:lnTo>
                  <a:lnTo>
                    <a:pt x="180975" y="142875"/>
                  </a:lnTo>
                  <a:cubicBezTo>
                    <a:pt x="180975" y="110331"/>
                    <a:pt x="180974" y="77788"/>
                    <a:pt x="180974" y="45244"/>
                  </a:cubicBezTo>
                  <a:lnTo>
                    <a:pt x="207169" y="38100"/>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7" name="フリーフォーム 27"/>
            <p:cNvSpPr/>
            <p:nvPr/>
          </p:nvSpPr>
          <p:spPr>
            <a:xfrm>
              <a:off x="1750219" y="3255169"/>
              <a:ext cx="166687" cy="183356"/>
            </a:xfrm>
            <a:custGeom>
              <a:avLst/>
              <a:gdLst>
                <a:gd name="connsiteX0" fmla="*/ 0 w 166687"/>
                <a:gd name="connsiteY0" fmla="*/ 28575 h 183356"/>
                <a:gd name="connsiteX1" fmla="*/ 16669 w 166687"/>
                <a:gd name="connsiteY1" fmla="*/ 157162 h 183356"/>
                <a:gd name="connsiteX2" fmla="*/ 50006 w 166687"/>
                <a:gd name="connsiteY2" fmla="*/ 183356 h 183356"/>
                <a:gd name="connsiteX3" fmla="*/ 161925 w 166687"/>
                <a:gd name="connsiteY3" fmla="*/ 142875 h 183356"/>
                <a:gd name="connsiteX4" fmla="*/ 166687 w 166687"/>
                <a:gd name="connsiteY4" fmla="*/ 97631 h 183356"/>
                <a:gd name="connsiteX5" fmla="*/ 64294 w 166687"/>
                <a:gd name="connsiteY5" fmla="*/ 0 h 183356"/>
                <a:gd name="connsiteX6" fmla="*/ 0 w 166687"/>
                <a:gd name="connsiteY6" fmla="*/ 28575 h 183356"/>
                <a:gd name="connsiteX0" fmla="*/ 0 w 166687"/>
                <a:gd name="connsiteY0" fmla="*/ 28575 h 183356"/>
                <a:gd name="connsiteX1" fmla="*/ 7144 w 166687"/>
                <a:gd name="connsiteY1" fmla="*/ 76200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19050 w 166687"/>
                <a:gd name="connsiteY1" fmla="*/ 50007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9050 w 166687"/>
                <a:gd name="connsiteY2" fmla="*/ 150018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6194 w 166687"/>
                <a:gd name="connsiteY2" fmla="*/ 161925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1432 w 166687"/>
                <a:gd name="connsiteY2" fmla="*/ 159543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183356">
                  <a:moveTo>
                    <a:pt x="0" y="28575"/>
                  </a:moveTo>
                  <a:lnTo>
                    <a:pt x="26193" y="61913"/>
                  </a:lnTo>
                  <a:cubicBezTo>
                    <a:pt x="25399" y="97631"/>
                    <a:pt x="17463" y="121444"/>
                    <a:pt x="16669" y="157162"/>
                  </a:cubicBezTo>
                  <a:lnTo>
                    <a:pt x="50006" y="183356"/>
                  </a:lnTo>
                  <a:lnTo>
                    <a:pt x="161925" y="142875"/>
                  </a:lnTo>
                  <a:lnTo>
                    <a:pt x="166687" y="97631"/>
                  </a:lnTo>
                  <a:lnTo>
                    <a:pt x="64294" y="0"/>
                  </a:lnTo>
                  <a:lnTo>
                    <a:pt x="0" y="28575"/>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48" name="グループ化 32"/>
          <p:cNvGrpSpPr/>
          <p:nvPr/>
        </p:nvGrpSpPr>
        <p:grpSpPr>
          <a:xfrm>
            <a:off x="7521711" y="5450043"/>
            <a:ext cx="1229204" cy="1102805"/>
            <a:chOff x="2949096" y="2425924"/>
            <a:chExt cx="1229204" cy="1102805"/>
          </a:xfrm>
        </p:grpSpPr>
        <p:grpSp>
          <p:nvGrpSpPr>
            <p:cNvPr id="49" name="グループ化 4"/>
            <p:cNvGrpSpPr/>
            <p:nvPr/>
          </p:nvGrpSpPr>
          <p:grpSpPr>
            <a:xfrm>
              <a:off x="2949096" y="2425924"/>
              <a:ext cx="1229204" cy="1102805"/>
              <a:chOff x="2949096" y="2425924"/>
              <a:chExt cx="1229204" cy="1102805"/>
            </a:xfrm>
          </p:grpSpPr>
          <p:pic>
            <p:nvPicPr>
              <p:cNvPr id="51" name="図 359"/>
              <p:cNvPicPr>
                <a:picLocks noChangeAspect="1"/>
              </p:cNvPicPr>
              <p:nvPr/>
            </p:nvPicPr>
            <p:blipFill>
              <a:blip r:embed="rId6"/>
              <a:stretch>
                <a:fillRect/>
              </a:stretch>
            </p:blipFill>
            <p:spPr>
              <a:xfrm>
                <a:off x="2949096" y="2425924"/>
                <a:ext cx="1229204" cy="1102805"/>
              </a:xfrm>
              <a:prstGeom prst="rect">
                <a:avLst/>
              </a:prstGeom>
            </p:spPr>
          </p:pic>
          <p:sp>
            <p:nvSpPr>
              <p:cNvPr id="52" name="正方形/長方形 2"/>
              <p:cNvSpPr/>
              <p:nvPr/>
            </p:nvSpPr>
            <p:spPr>
              <a:xfrm>
                <a:off x="3625690" y="2439189"/>
                <a:ext cx="540000" cy="144000"/>
              </a:xfrm>
              <a:prstGeom prst="rect">
                <a:avLst/>
              </a:prstGeom>
              <a:solidFill>
                <a:schemeClr val="bg1"/>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0" name="フリーフォーム 28"/>
            <p:cNvSpPr/>
            <p:nvPr/>
          </p:nvSpPr>
          <p:spPr>
            <a:xfrm>
              <a:off x="3717925" y="3136900"/>
              <a:ext cx="377825" cy="358775"/>
            </a:xfrm>
            <a:custGeom>
              <a:avLst/>
              <a:gdLst>
                <a:gd name="connsiteX0" fmla="*/ 12700 w 377825"/>
                <a:gd name="connsiteY0" fmla="*/ 44450 h 358775"/>
                <a:gd name="connsiteX1" fmla="*/ 66675 w 377825"/>
                <a:gd name="connsiteY1" fmla="*/ 28575 h 358775"/>
                <a:gd name="connsiteX2" fmla="*/ 104775 w 377825"/>
                <a:gd name="connsiteY2" fmla="*/ 57150 h 358775"/>
                <a:gd name="connsiteX3" fmla="*/ 301625 w 377825"/>
                <a:gd name="connsiteY3" fmla="*/ 0 h 358775"/>
                <a:gd name="connsiteX4" fmla="*/ 377825 w 377825"/>
                <a:gd name="connsiteY4" fmla="*/ 66675 h 358775"/>
                <a:gd name="connsiteX5" fmla="*/ 374650 w 377825"/>
                <a:gd name="connsiteY5" fmla="*/ 241300 h 358775"/>
                <a:gd name="connsiteX6" fmla="*/ 111125 w 377825"/>
                <a:gd name="connsiteY6" fmla="*/ 358775 h 358775"/>
                <a:gd name="connsiteX7" fmla="*/ 0 w 377825"/>
                <a:gd name="connsiteY7" fmla="*/ 257175 h 358775"/>
                <a:gd name="connsiteX8" fmla="*/ 12700 w 377825"/>
                <a:gd name="connsiteY8" fmla="*/ 444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25" h="358775">
                  <a:moveTo>
                    <a:pt x="12700" y="44450"/>
                  </a:moveTo>
                  <a:lnTo>
                    <a:pt x="66675" y="28575"/>
                  </a:lnTo>
                  <a:lnTo>
                    <a:pt x="104775" y="57150"/>
                  </a:lnTo>
                  <a:lnTo>
                    <a:pt x="301625" y="0"/>
                  </a:lnTo>
                  <a:lnTo>
                    <a:pt x="377825" y="66675"/>
                  </a:lnTo>
                  <a:cubicBezTo>
                    <a:pt x="376767" y="124883"/>
                    <a:pt x="375708" y="183092"/>
                    <a:pt x="374650" y="241300"/>
                  </a:cubicBezTo>
                  <a:lnTo>
                    <a:pt x="111125" y="358775"/>
                  </a:lnTo>
                  <a:lnTo>
                    <a:pt x="0" y="257175"/>
                  </a:lnTo>
                  <a:lnTo>
                    <a:pt x="12700" y="44450"/>
                  </a:lnTo>
                  <a:close/>
                </a:path>
              </a:pathLst>
            </a:custGeom>
            <a:solidFill>
              <a:srgbClr val="FF000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 name="フリーフォーム 14"/>
          <p:cNvSpPr/>
          <p:nvPr/>
        </p:nvSpPr>
        <p:spPr>
          <a:xfrm>
            <a:off x="6429990" y="6357869"/>
            <a:ext cx="1828800" cy="143859"/>
          </a:xfrm>
          <a:custGeom>
            <a:avLst/>
            <a:gdLst>
              <a:gd name="connsiteX0" fmla="*/ 0 w 1828800"/>
              <a:gd name="connsiteY0" fmla="*/ 57150 h 115951"/>
              <a:gd name="connsiteX1" fmla="*/ 657225 w 1828800"/>
              <a:gd name="connsiteY1" fmla="*/ 114300 h 115951"/>
              <a:gd name="connsiteX2" fmla="*/ 1828800 w 1828800"/>
              <a:gd name="connsiteY2" fmla="*/ 0 h 115951"/>
              <a:gd name="connsiteX0" fmla="*/ 0 w 1828800"/>
              <a:gd name="connsiteY0" fmla="*/ 57150 h 181611"/>
              <a:gd name="connsiteX1" fmla="*/ 628650 w 1828800"/>
              <a:gd name="connsiteY1" fmla="*/ 180975 h 181611"/>
              <a:gd name="connsiteX2" fmla="*/ 1828800 w 1828800"/>
              <a:gd name="connsiteY2" fmla="*/ 0 h 181611"/>
              <a:gd name="connsiteX0" fmla="*/ 0 w 1828800"/>
              <a:gd name="connsiteY0" fmla="*/ 57150 h 143859"/>
              <a:gd name="connsiteX1" fmla="*/ 790575 w 1828800"/>
              <a:gd name="connsiteY1" fmla="*/ 142875 h 143859"/>
              <a:gd name="connsiteX2" fmla="*/ 1828800 w 1828800"/>
              <a:gd name="connsiteY2" fmla="*/ 0 h 143859"/>
            </a:gdLst>
            <a:ahLst/>
            <a:cxnLst>
              <a:cxn ang="0">
                <a:pos x="connsiteX0" y="connsiteY0"/>
              </a:cxn>
              <a:cxn ang="0">
                <a:pos x="connsiteX1" y="connsiteY1"/>
              </a:cxn>
              <a:cxn ang="0">
                <a:pos x="connsiteX2" y="connsiteY2"/>
              </a:cxn>
            </a:cxnLst>
            <a:rect l="l" t="t" r="r" b="b"/>
            <a:pathLst>
              <a:path w="1828800" h="143859">
                <a:moveTo>
                  <a:pt x="0" y="57150"/>
                </a:moveTo>
                <a:cubicBezTo>
                  <a:pt x="176212" y="90487"/>
                  <a:pt x="485775" y="152400"/>
                  <a:pt x="790575" y="142875"/>
                </a:cubicBezTo>
                <a:cubicBezTo>
                  <a:pt x="1095375" y="133350"/>
                  <a:pt x="1395412" y="52387"/>
                  <a:pt x="1828800" y="0"/>
                </a:cubicBezTo>
              </a:path>
            </a:pathLst>
          </a:custGeom>
          <a:ln w="3175">
            <a:solidFill>
              <a:srgbClr val="0070C0"/>
            </a:solidFill>
            <a:prstDash val="dash"/>
            <a:headEnd type="none"/>
            <a:tailEnd type="triangle"/>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54" name="フリーフォーム 16"/>
          <p:cNvSpPr/>
          <p:nvPr/>
        </p:nvSpPr>
        <p:spPr>
          <a:xfrm>
            <a:off x="5477490" y="5620071"/>
            <a:ext cx="2847975" cy="566348"/>
          </a:xfrm>
          <a:custGeom>
            <a:avLst/>
            <a:gdLst>
              <a:gd name="connsiteX0" fmla="*/ 0 w 2847975"/>
              <a:gd name="connsiteY0" fmla="*/ 135759 h 621534"/>
              <a:gd name="connsiteX1" fmla="*/ 1666875 w 2847975"/>
              <a:gd name="connsiteY1" fmla="*/ 30984 h 621534"/>
              <a:gd name="connsiteX2" fmla="*/ 2847975 w 2847975"/>
              <a:gd name="connsiteY2" fmla="*/ 621534 h 621534"/>
              <a:gd name="connsiteX0" fmla="*/ 0 w 2847975"/>
              <a:gd name="connsiteY0" fmla="*/ 92649 h 578424"/>
              <a:gd name="connsiteX1" fmla="*/ 1666875 w 2847975"/>
              <a:gd name="connsiteY1" fmla="*/ 45024 h 578424"/>
              <a:gd name="connsiteX2" fmla="*/ 2847975 w 2847975"/>
              <a:gd name="connsiteY2" fmla="*/ 578424 h 578424"/>
              <a:gd name="connsiteX0" fmla="*/ 0 w 2847975"/>
              <a:gd name="connsiteY0" fmla="*/ 80573 h 566348"/>
              <a:gd name="connsiteX1" fmla="*/ 1676400 w 2847975"/>
              <a:gd name="connsiteY1" fmla="*/ 51998 h 566348"/>
              <a:gd name="connsiteX2" fmla="*/ 2847975 w 2847975"/>
              <a:gd name="connsiteY2" fmla="*/ 566348 h 566348"/>
            </a:gdLst>
            <a:ahLst/>
            <a:cxnLst>
              <a:cxn ang="0">
                <a:pos x="connsiteX0" y="connsiteY0"/>
              </a:cxn>
              <a:cxn ang="0">
                <a:pos x="connsiteX1" y="connsiteY1"/>
              </a:cxn>
              <a:cxn ang="0">
                <a:pos x="connsiteX2" y="connsiteY2"/>
              </a:cxn>
            </a:cxnLst>
            <a:rect l="l" t="t" r="r" b="b"/>
            <a:pathLst>
              <a:path w="2847975" h="566348">
                <a:moveTo>
                  <a:pt x="0" y="80573"/>
                </a:moveTo>
                <a:cubicBezTo>
                  <a:pt x="596106" y="-12296"/>
                  <a:pt x="1201738" y="-28964"/>
                  <a:pt x="1676400" y="51998"/>
                </a:cubicBezTo>
                <a:cubicBezTo>
                  <a:pt x="2151062" y="132960"/>
                  <a:pt x="2494756" y="311554"/>
                  <a:pt x="2847975" y="566348"/>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5" name="フリーフォーム 23"/>
          <p:cNvSpPr/>
          <p:nvPr/>
        </p:nvSpPr>
        <p:spPr>
          <a:xfrm>
            <a:off x="6020415" y="6205469"/>
            <a:ext cx="2228850" cy="145287"/>
          </a:xfrm>
          <a:custGeom>
            <a:avLst/>
            <a:gdLst>
              <a:gd name="connsiteX0" fmla="*/ 0 w 2228850"/>
              <a:gd name="connsiteY0" fmla="*/ 0 h 145287"/>
              <a:gd name="connsiteX1" fmla="*/ 685800 w 2228850"/>
              <a:gd name="connsiteY1" fmla="*/ 142875 h 145287"/>
              <a:gd name="connsiteX2" fmla="*/ 2228850 w 2228850"/>
              <a:gd name="connsiteY2" fmla="*/ 76200 h 145287"/>
            </a:gdLst>
            <a:ahLst/>
            <a:cxnLst>
              <a:cxn ang="0">
                <a:pos x="connsiteX0" y="connsiteY0"/>
              </a:cxn>
              <a:cxn ang="0">
                <a:pos x="connsiteX1" y="connsiteY1"/>
              </a:cxn>
              <a:cxn ang="0">
                <a:pos x="connsiteX2" y="connsiteY2"/>
              </a:cxn>
            </a:cxnLst>
            <a:rect l="l" t="t" r="r" b="b"/>
            <a:pathLst>
              <a:path w="2228850" h="145287">
                <a:moveTo>
                  <a:pt x="0" y="0"/>
                </a:moveTo>
                <a:cubicBezTo>
                  <a:pt x="157162" y="65087"/>
                  <a:pt x="314325" y="130175"/>
                  <a:pt x="685800" y="142875"/>
                </a:cubicBezTo>
                <a:cubicBezTo>
                  <a:pt x="1057275" y="155575"/>
                  <a:pt x="1643062" y="115887"/>
                  <a:pt x="2228850" y="76200"/>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6" name="Text Box 24"/>
          <p:cNvSpPr txBox="1">
            <a:spLocks noChangeArrowheads="1"/>
          </p:cNvSpPr>
          <p:nvPr/>
        </p:nvSpPr>
        <p:spPr>
          <a:xfrm>
            <a:off x="5659424" y="5414292"/>
            <a:ext cx="1149921" cy="179536"/>
          </a:xfrm>
          <a:prstGeom prst="rect">
            <a:avLst/>
          </a:prstGeom>
          <a:solidFill>
            <a:srgbClr val="FFFFFF"/>
          </a:solidFill>
          <a:ln w="9525" algn="ctr">
            <a:solidFill>
              <a:srgbClr val="0070C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p>
        </p:txBody>
      </p:sp>
      <p:sp>
        <p:nvSpPr>
          <p:cNvPr id="57" name="Text Box 24"/>
          <p:cNvSpPr txBox="1">
            <a:spLocks noChangeArrowheads="1"/>
          </p:cNvSpPr>
          <p:nvPr/>
        </p:nvSpPr>
        <p:spPr>
          <a:xfrm>
            <a:off x="8682394" y="5970314"/>
            <a:ext cx="880618" cy="179536"/>
          </a:xfrm>
          <a:prstGeom prst="rect">
            <a:avLst/>
          </a:prstGeom>
          <a:solidFill>
            <a:srgbClr val="FFFFFF"/>
          </a:solidFill>
          <a:ln w="9525" algn="ctr">
            <a:solidFill>
              <a:srgbClr val="FF000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集約駐車施設</a:t>
            </a:r>
          </a:p>
        </p:txBody>
      </p:sp>
      <p:pic>
        <p:nvPicPr>
          <p:cNvPr id="58" name="図 46"/>
          <p:cNvPicPr>
            <a:picLocks noChangeAspect="1"/>
          </p:cNvPicPr>
          <p:nvPr/>
        </p:nvPicPr>
        <p:blipFill>
          <a:blip r:embed="rId7"/>
          <a:stretch>
            <a:fillRect/>
          </a:stretch>
        </p:blipFill>
        <p:spPr>
          <a:xfrm>
            <a:off x="8301420" y="2263951"/>
            <a:ext cx="1044068" cy="1096611"/>
          </a:xfrm>
          <a:prstGeom prst="rect">
            <a:avLst/>
          </a:prstGeom>
        </p:spPr>
      </p:pic>
      <p:pic>
        <p:nvPicPr>
          <p:cNvPr id="59" name="図 47"/>
          <p:cNvPicPr>
            <a:picLocks noChangeAspect="1"/>
          </p:cNvPicPr>
          <p:nvPr/>
        </p:nvPicPr>
        <p:blipFill>
          <a:blip r:embed="rId8"/>
          <a:stretch>
            <a:fillRect/>
          </a:stretch>
        </p:blipFill>
        <p:spPr>
          <a:xfrm>
            <a:off x="7259980" y="2274477"/>
            <a:ext cx="1058255" cy="1058256"/>
          </a:xfrm>
          <a:prstGeom prst="rect">
            <a:avLst/>
          </a:prstGeom>
        </p:spPr>
      </p:pic>
    </p:spTree>
    <p:extLst>
      <p:ext uri="{BB962C8B-B14F-4D97-AF65-F5344CB8AC3E}">
        <p14:creationId xmlns:p14="http://schemas.microsoft.com/office/powerpoint/2010/main" val="348053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3"/>
          <p:cNvSpPr>
            <a:spLocks noGrp="1"/>
          </p:cNvSpPr>
          <p:nvPr>
            <p:ph type="ctrTitle"/>
          </p:nvPr>
        </p:nvSpPr>
        <p:spPr>
          <a:xfrm>
            <a:off x="1383080" y="2251075"/>
            <a:ext cx="9452560" cy="1470025"/>
          </a:xfrm>
        </p:spPr>
        <p:txBody>
          <a:bodyPr/>
          <a:lstStyle/>
          <a:p>
            <a:r>
              <a:rPr lang="ja-JP" altLang="en-US" sz="3500" dirty="0"/>
              <a:t>　６．機械式駐車装置の安全対策</a:t>
            </a:r>
          </a:p>
        </p:txBody>
      </p:sp>
    </p:spTree>
    <p:extLst>
      <p:ext uri="{BB962C8B-B14F-4D97-AF65-F5344CB8AC3E}">
        <p14:creationId xmlns:p14="http://schemas.microsoft.com/office/powerpoint/2010/main" val="144427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3" name="Rectangle 2"/>
          <p:cNvSpPr>
            <a:spLocks noGrp="1" noChangeArrowheads="1"/>
          </p:cNvSpPr>
          <p:nvPr>
            <p:ph type="title"/>
          </p:nvPr>
        </p:nvSpPr>
        <p:spPr/>
        <p:txBody>
          <a:bodyPr/>
          <a:lstStyle/>
          <a:p>
            <a:pPr eaLnBrk="1" hangingPunct="1"/>
            <a:r>
              <a:rPr lang="ja-JP" altLang="en-US" sz="2400" dirty="0">
                <a:latin typeface="+mn-ea"/>
                <a:ea typeface="+mn-ea"/>
              </a:rPr>
              <a:t>機械式駐車装置の安全対策</a:t>
            </a:r>
          </a:p>
        </p:txBody>
      </p:sp>
      <p:sp>
        <p:nvSpPr>
          <p:cNvPr id="2484" name="テキスト ボックス 2"/>
          <p:cNvSpPr txBox="1"/>
          <p:nvPr/>
        </p:nvSpPr>
        <p:spPr>
          <a:xfrm>
            <a:off x="52957" y="3579974"/>
            <a:ext cx="978663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rPr>
              <a:t>○「機械式立体駐車場の安全対策に関するガイドライン」・同「手引き」の作成</a:t>
            </a:r>
            <a:endParaRPr kumimoji="1" lang="en-US" altLang="ja-JP"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85" name="テキスト ボックス 3"/>
          <p:cNvSpPr txBox="1"/>
          <p:nvPr/>
        </p:nvSpPr>
        <p:spPr>
          <a:xfrm>
            <a:off x="209762" y="3952214"/>
            <a:ext cx="932258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・製造者、設置者、管理者、利用者の各主体が取り組むべき事項をとりまとめ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・消費者庁と連携して、関係団体に対して安全対策の強化及び適正利用の推進を要請。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・消費者安全調査委員会による事故等原因調査の報告書を踏まえ、ガイドラインを公表。（</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・ガイドラインに示された各関係主体の取組を分かりやすく整理した「手引き」を公表。（</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86" name="テキスト ボックス 7"/>
          <p:cNvSpPr txBox="1"/>
          <p:nvPr/>
        </p:nvSpPr>
        <p:spPr>
          <a:xfrm>
            <a:off x="57747" y="1301579"/>
            <a:ext cx="869662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rPr>
              <a:t>○大臣認定制度の改正（駐車場法施行規則）</a:t>
            </a:r>
          </a:p>
        </p:txBody>
      </p:sp>
      <p:sp>
        <p:nvSpPr>
          <p:cNvPr id="2487" name="テキスト ボックス 8"/>
          <p:cNvSpPr txBox="1"/>
          <p:nvPr/>
        </p:nvSpPr>
        <p:spPr>
          <a:xfrm>
            <a:off x="194471" y="1626606"/>
            <a:ext cx="968687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・駐車場法に基づく大臣認定制度の下で、装置の安全性についても一体的に審査・認定を行う仕組みを構築</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・安全性に係る審査について第三者的な専門機関が審査を行う「登録認証機関」の制度を創設（</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88" name="テキスト ボックス 1"/>
          <p:cNvSpPr txBox="1"/>
          <p:nvPr/>
        </p:nvSpPr>
        <p:spPr>
          <a:xfrm>
            <a:off x="52957" y="2180860"/>
            <a:ext cx="764484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rPr>
              <a:t>○ＪＩＳ規格の制定</a:t>
            </a:r>
            <a:endParaRPr kumimoji="1" lang="en-US" altLang="ja-JP"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89" name="テキスト ボックス 10"/>
          <p:cNvSpPr txBox="1"/>
          <p:nvPr/>
        </p:nvSpPr>
        <p:spPr>
          <a:xfrm>
            <a:off x="194471" y="2501044"/>
            <a:ext cx="951705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・立体駐車場工業会が機械式駐車装置の安全性に関する基準について、</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JIS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規格を制定（</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（機械式駐車設備の安全要求事項（</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JIS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 9991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90" name="テキスト ボックス 12"/>
          <p:cNvSpPr txBox="1"/>
          <p:nvPr/>
        </p:nvSpPr>
        <p:spPr>
          <a:xfrm>
            <a:off x="43597" y="5468994"/>
            <a:ext cx="988415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rPr>
              <a:t>○「機械式駐車設備の適切な維持管理に関する指針」・同「ガイドブック」の作成</a:t>
            </a:r>
            <a:endParaRPr kumimoji="1" lang="en-US" altLang="ja-JP"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91" name="角丸四角形 4"/>
          <p:cNvSpPr/>
          <p:nvPr/>
        </p:nvSpPr>
        <p:spPr>
          <a:xfrm>
            <a:off x="67108" y="792033"/>
            <a:ext cx="4027797"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安全性に係る基準等の制定</a:t>
            </a:r>
          </a:p>
        </p:txBody>
      </p:sp>
      <p:sp>
        <p:nvSpPr>
          <p:cNvPr id="2492" name="角丸四角形 16"/>
          <p:cNvSpPr/>
          <p:nvPr/>
        </p:nvSpPr>
        <p:spPr>
          <a:xfrm>
            <a:off x="94132" y="3065831"/>
            <a:ext cx="4048853"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安全確保の周知・啓発</a:t>
            </a:r>
            <a:endParaRPr kumimoji="1" lang="en-US" altLang="ja-JP"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93" name="角丸四角形 17"/>
          <p:cNvSpPr/>
          <p:nvPr/>
        </p:nvSpPr>
        <p:spPr>
          <a:xfrm>
            <a:off x="101037" y="4952657"/>
            <a:ext cx="4027796"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適切な維持管理</a:t>
            </a:r>
          </a:p>
        </p:txBody>
      </p:sp>
      <p:sp>
        <p:nvSpPr>
          <p:cNvPr id="2494" name="テキスト ボックス 18"/>
          <p:cNvSpPr txBox="1"/>
          <p:nvPr/>
        </p:nvSpPr>
        <p:spPr>
          <a:xfrm>
            <a:off x="211651" y="5838326"/>
            <a:ext cx="10215754"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・機械式駐車設備の適切な管理のために管理者等が行うべき事項、保守点検業者の選定に当たって</a:t>
            </a:r>
            <a:r>
              <a:rPr kumimoji="1" lang="ja-JP" altLang="en-US" sz="14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留意す</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べき</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事項、保守点検契約に盛り込むべき事項のチェックリスト等をとりまとめた指針を作成。（</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・管理者等が保守点検契約を確認する際の参考となるよう、標準保守点検項目や、点検周期の目安も提示。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・立体駐車場工業会が維持管理に関する指針の内容を解説した「ガイドブック」を作成。（</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444060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0" name="テキスト ボックス 11"/>
          <p:cNvSpPr txBox="1">
            <a:spLocks noChangeArrowheads="1"/>
          </p:cNvSpPr>
          <p:nvPr/>
        </p:nvSpPr>
        <p:spPr>
          <a:xfrm>
            <a:off x="228235" y="600153"/>
            <a:ext cx="9433048" cy="1456168"/>
          </a:xfrm>
          <a:prstGeom prst="rect">
            <a:avLst/>
          </a:prstGeom>
          <a:noFill/>
          <a:ln w="12700">
            <a:solidFill>
              <a:schemeClr val="tx1"/>
            </a:solidFill>
            <a:miter lim="800000"/>
            <a:headEnd/>
            <a:tailEnd/>
          </a:ln>
        </p:spPr>
        <p:txBody>
          <a:bodyPr wrap="square" anchor="ctr">
            <a:spAutoFit/>
          </a:bodyPr>
          <a:lstStyle>
            <a:lvl1pPr marL="163513" indent="-163513">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63513" marR="0" lvl="0" indent="-163513"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機械式立体駐車場の安全対策検討委員会（座長： 向殿政男 明治大学名誉教授）の検討成果を踏まえ、平成２６年３月、「機械式立体駐車場の安全対策に関するガイドライン」を公表し、消費者庁と連携して、関係団体に対して安全対策の強化及び適正利用の推進を要請。</a:t>
            </a:r>
            <a:endPar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163513" marR="0" lvl="0" indent="-163513"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その後、消費者安全法に基づく消費者安全調査委員会において事故調査報告書がとりまとめられたことなどを踏まえ、同年１０月、ガイドラインの改定（「５． 関係主体間の連携・協働による取組」の追加）を行い、関係団体に対して既設の装置に関する安全対策及び適正利用の一層の推進を要請。</a:t>
            </a:r>
            <a:endPar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01" name="角丸四角形 7"/>
          <p:cNvSpPr/>
          <p:nvPr/>
        </p:nvSpPr>
        <p:spPr>
          <a:xfrm>
            <a:off x="766397" y="2129441"/>
            <a:ext cx="4152900" cy="1661746"/>
          </a:xfrm>
          <a:prstGeom prst="roundRect">
            <a:avLst>
              <a:gd name="adj" fmla="val 882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１</a:t>
            </a:r>
            <a:r>
              <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　製造者の取組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装置内への立入防止のための閉鎖性確保（ゲート、柵の設置等）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装置の稼動状況に対する視認性確保（操作盤の位置、モニター等）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安全性に配慮した操作方法（安全確認ボタン、緊急停止ボタン等）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人の転倒、転落等を防止するための開口部、障害物等の除去</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装置のインターロック機能の確保、安全センサーの設置</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非常時を想定した構造・設備の確保（退避場所、非常口等）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残留リスク及び適正な使用方法に関する説明、注意喚起等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02" name="角丸四角形 9"/>
          <p:cNvSpPr/>
          <p:nvPr/>
        </p:nvSpPr>
        <p:spPr>
          <a:xfrm>
            <a:off x="5014547" y="2129441"/>
            <a:ext cx="4154366" cy="1661746"/>
          </a:xfrm>
          <a:prstGeom prst="roundRect">
            <a:avLst>
              <a:gd name="adj" fmla="val 8828"/>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２</a:t>
            </a:r>
            <a:r>
              <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　設置者の取組</a:t>
            </a:r>
            <a:endPar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31" b="1" i="0" u="sng" strike="noStrike" kern="1200" cap="none" spc="0" normalizeH="0" baseline="0" noProof="0" dirty="0">
                <a:ln>
                  <a:noFill/>
                </a:ln>
                <a:solidFill>
                  <a:srgbClr val="000000"/>
                </a:solidFill>
                <a:effectLst/>
                <a:uLnTx/>
                <a:uFillTx/>
                <a:latin typeface="Arial"/>
                <a:ea typeface="ＭＳ Ｐゴシック"/>
                <a:cs typeface="+mn-cs"/>
              </a:rPr>
              <a:t>　</a:t>
            </a:r>
            <a:endParaRPr kumimoji="1" lang="en-US" altLang="ja-JP" sz="831" b="1" i="0" u="sng"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１．の要件を満たす装置の使用</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設置場所、気象条件、使用条件等を考慮した装置選択</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装置内への立入防止のための閉鎖性確保（ゲート、柵の設置等）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入出庫時の不要な人の立入抑止（子供の待機場所、荷物の積み下ろし場所等の確保）</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装置内の視認性確保（照明設備の設置等）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残留リスク及び適正な使用方法に関する説明、注意喚起等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03" name="角丸四角形 11"/>
          <p:cNvSpPr/>
          <p:nvPr/>
        </p:nvSpPr>
        <p:spPr>
          <a:xfrm>
            <a:off x="766397" y="3819030"/>
            <a:ext cx="4152900" cy="1460988"/>
          </a:xfrm>
          <a:prstGeom prst="roundRect">
            <a:avLst>
              <a:gd name="adj" fmla="val 8828"/>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３</a:t>
            </a:r>
            <a:r>
              <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　管理者の取組</a:t>
            </a:r>
            <a:endPar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利用者に対する操作方法、注意事項等に関する書面説明の徹底</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装置の安全確保のための維持保全、専門技術者による定期的な点検の実施</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事故等発生時の対処</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管理責任者の選任・明示及び実施方法等に関する文書作成・閲覧</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委託契約等における実施主体・方法等の明示</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04" name="角丸四角形 12"/>
          <p:cNvSpPr/>
          <p:nvPr/>
        </p:nvSpPr>
        <p:spPr>
          <a:xfrm>
            <a:off x="5014547" y="3819030"/>
            <a:ext cx="4154366" cy="1460988"/>
          </a:xfrm>
          <a:prstGeom prst="roundRect">
            <a:avLst>
              <a:gd name="adj" fmla="val 8828"/>
            </a:avLst>
          </a:prstGeom>
          <a:solidFill>
            <a:srgbClr val="9BDFF7"/>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４</a:t>
            </a:r>
            <a:r>
              <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　利用者の取組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a:ea typeface="ＭＳ Ｐゴシック"/>
                <a:cs typeface="+mn-cs"/>
              </a:rPr>
              <a:t>　</a:t>
            </a: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装置の危険性を再認識した上での利用</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他人の鍵、ボタン押し補助器具等の使用禁止</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装置内の無人確認の徹底</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運転者以外の乗降室外での乗降、やむを得ず同乗者が立ち入る場合の退出確認の徹底</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乗降室内に長時間とどまらないこと</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等</a:t>
            </a:r>
            <a:endParaRPr kumimoji="1" lang="ja-JP" altLang="en-US" sz="1292"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05" name="角丸四角形 22"/>
          <p:cNvSpPr/>
          <p:nvPr/>
        </p:nvSpPr>
        <p:spPr>
          <a:xfrm>
            <a:off x="786913" y="5304931"/>
            <a:ext cx="8408377" cy="1063869"/>
          </a:xfrm>
          <a:prstGeom prst="roundRect">
            <a:avLst>
              <a:gd name="adj" fmla="val 12474"/>
            </a:avLst>
          </a:prstGeom>
          <a:solidFill>
            <a:srgbClr val="FFCC99"/>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５．関係主体間の連携・協働による取組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既設装置について、</a:t>
            </a:r>
            <a:r>
              <a:rPr kumimoji="1" lang="ja-JP" altLang="en-US" sz="1015" b="0" i="0" u="none" strike="noStrike" kern="1200" cap="none" spc="0" normalizeH="0" baseline="0" noProof="0" dirty="0">
                <a:ln>
                  <a:noFill/>
                </a:ln>
                <a:solidFill>
                  <a:srgbClr val="FF0000"/>
                </a:solidFill>
                <a:effectLst/>
                <a:uLnTx/>
                <a:uFillTx/>
                <a:latin typeface="Arial"/>
                <a:ea typeface="ＭＳ Ｐゴシック"/>
                <a:cs typeface="+mn-cs"/>
              </a:rPr>
              <a:t>製造者、保守点検事業者、設置者、管理者、利用者の関係主体は協議の場を設け、連携・協働して安全対策に取り組むこと</a:t>
            </a:r>
            <a:endParaRPr kumimoji="1" lang="en-US" altLang="ja-JP" sz="1015" b="0" i="0" u="none" strike="noStrike" kern="1200" cap="none" spc="0" normalizeH="0" baseline="0" noProof="0" dirty="0">
              <a:ln>
                <a:noFill/>
              </a:ln>
              <a:solidFill>
                <a:srgbClr val="FF0000"/>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製造者、保守点検事業者は、協議の場において、装置のリスク、安全な利用方法等について説明を行うこと。これを踏まえ、</a:t>
            </a:r>
            <a:r>
              <a:rPr kumimoji="1" lang="ja-JP" altLang="en-US" sz="1015" b="0" i="0" u="none" strike="noStrike" kern="1200" cap="none" spc="0" normalizeH="0" baseline="0" noProof="0" dirty="0">
                <a:ln>
                  <a:noFill/>
                </a:ln>
                <a:solidFill>
                  <a:srgbClr val="FF0000"/>
                </a:solidFill>
                <a:effectLst/>
                <a:uLnTx/>
                <a:uFillTx/>
                <a:latin typeface="Arial"/>
                <a:ea typeface="ＭＳ Ｐゴシック"/>
                <a:cs typeface="+mn-cs"/>
              </a:rPr>
              <a:t>設置者、管理者は、利用者に対する説明の徹底を図るとともに、製造者、保守点検事業者の参画の下、利用者への教育訓練を実施すること</a:t>
            </a:r>
            <a:endParaRPr kumimoji="1" lang="en-US" altLang="ja-JP" sz="1015" b="0" i="0" u="none" strike="noStrike" kern="1200" cap="none" spc="0" normalizeH="0" baseline="0" noProof="0" dirty="0">
              <a:ln>
                <a:noFill/>
              </a:ln>
              <a:solidFill>
                <a:srgbClr val="FF0000"/>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利用者は、教育訓練への参加等により装置のリスクを十分認識した上で、適正な利用を心がけること</a:t>
            </a:r>
          </a:p>
        </p:txBody>
      </p:sp>
      <p:sp>
        <p:nvSpPr>
          <p:cNvPr id="2506" name="タイトル 1"/>
          <p:cNvSpPr>
            <a:spLocks noGrp="1"/>
          </p:cNvSpPr>
          <p:nvPr>
            <p:ph type="title"/>
          </p:nvPr>
        </p:nvSpPr>
        <p:spPr>
          <a:xfrm>
            <a:off x="-15433" y="108439"/>
            <a:ext cx="8208793" cy="405911"/>
          </a:xfrm>
        </p:spPr>
        <p:txBody>
          <a:bodyPr/>
          <a:lstStyle/>
          <a:p>
            <a:pPr eaLnBrk="1" hangingPunct="1"/>
            <a:r>
              <a:rPr lang="ja-JP" altLang="en-US" sz="2000" dirty="0">
                <a:latin typeface="+mn-ea"/>
                <a:ea typeface="+mn-ea"/>
              </a:rPr>
              <a:t>機械式立体駐車場の安全対策に関するガイドライン </a:t>
            </a:r>
            <a:r>
              <a:rPr lang="ja-JP" altLang="en-US" sz="1200" dirty="0">
                <a:latin typeface="+mn-ea"/>
                <a:ea typeface="+mn-ea"/>
              </a:rPr>
              <a:t>（Ｈ２６．３公表、Ｈ２６．１０改定）</a:t>
            </a:r>
          </a:p>
        </p:txBody>
      </p:sp>
      <p:sp>
        <p:nvSpPr>
          <p:cNvPr id="2508" name="正方形/長方形 3"/>
          <p:cNvSpPr/>
          <p:nvPr/>
        </p:nvSpPr>
        <p:spPr>
          <a:xfrm>
            <a:off x="4088963" y="6449289"/>
            <a:ext cx="490397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https://www.mlit.go.jp/common/001056799.pdf</a:t>
            </a:r>
          </a:p>
        </p:txBody>
      </p:sp>
      <p:sp>
        <p:nvSpPr>
          <p:cNvPr id="2509" name="テキスト ボックス 4"/>
          <p:cNvSpPr txBox="1"/>
          <p:nvPr/>
        </p:nvSpPr>
        <p:spPr>
          <a:xfrm>
            <a:off x="2650478" y="6464037"/>
            <a:ext cx="16921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本文はこちら→</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1699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1" name="テキスト ボックス 11"/>
          <p:cNvSpPr txBox="1">
            <a:spLocks noChangeArrowheads="1"/>
          </p:cNvSpPr>
          <p:nvPr/>
        </p:nvSpPr>
        <p:spPr>
          <a:xfrm>
            <a:off x="137024" y="604441"/>
            <a:ext cx="7724126" cy="1456168"/>
          </a:xfrm>
          <a:prstGeom prst="rect">
            <a:avLst/>
          </a:prstGeom>
          <a:noFill/>
          <a:ln w="12700">
            <a:solidFill>
              <a:schemeClr val="tx1"/>
            </a:solidFill>
            <a:miter lim="800000"/>
            <a:headEnd/>
            <a:tailEnd/>
          </a:ln>
        </p:spPr>
        <p:txBody>
          <a:bodyPr wrap="square" anchor="ctr">
            <a:spAutoFit/>
          </a:bodyPr>
          <a:lstStyle>
            <a:lvl1pPr marL="230188" indent="-4206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30188" marR="0" lvl="0" indent="-420688"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○「機械式立体駐車場の安全対策のあり方について」（平成</a:t>
            </a:r>
            <a:r>
              <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26</a:t>
            </a: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年３月機械式立体駐車場の安全対策検討委員会報告書）を踏まえ、関係主体が早期に取り組むべき事項をまとめた「機械式立体駐車場の安全対策に関するガイドライン」を公表。</a:t>
            </a:r>
          </a:p>
          <a:p>
            <a:pPr marL="230188" marR="0" lvl="0" indent="-420688"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機械式立体駐車場の安全対策及び適正利用のさらなる推進のため、一般の方にも一層分かりやすくなるよう、ガイドラインに基づく安全対策の具体的な実践例や関連する過去の事故事例等を取りまとめ、写真やイラストも交えて解説を加えた手引きを作成</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。（平成</a:t>
            </a:r>
            <a:r>
              <a:rPr kumimoji="1" lang="en-US" altLang="ja-JP"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28</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年</a:t>
            </a:r>
            <a:r>
              <a:rPr kumimoji="1" lang="en-US" altLang="ja-JP"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9</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月公表）</a:t>
            </a:r>
          </a:p>
        </p:txBody>
      </p:sp>
      <p:pic>
        <p:nvPicPr>
          <p:cNvPr id="2512" name="図 3"/>
          <p:cNvPicPr>
            <a:picLocks noChangeAspect="1"/>
          </p:cNvPicPr>
          <p:nvPr/>
        </p:nvPicPr>
        <p:blipFill>
          <a:blip r:embed="rId3"/>
          <a:stretch>
            <a:fillRect/>
          </a:stretch>
        </p:blipFill>
        <p:spPr>
          <a:xfrm>
            <a:off x="5670418" y="2640657"/>
            <a:ext cx="3566630" cy="3385896"/>
          </a:xfrm>
          <a:prstGeom prst="rect">
            <a:avLst/>
          </a:prstGeom>
        </p:spPr>
      </p:pic>
      <p:pic>
        <p:nvPicPr>
          <p:cNvPr id="2513" name="図 4"/>
          <p:cNvPicPr>
            <a:picLocks noChangeAspect="1"/>
          </p:cNvPicPr>
          <p:nvPr/>
        </p:nvPicPr>
        <p:blipFill>
          <a:blip r:embed="rId4"/>
          <a:stretch>
            <a:fillRect/>
          </a:stretch>
        </p:blipFill>
        <p:spPr>
          <a:xfrm>
            <a:off x="2922163" y="2375235"/>
            <a:ext cx="2190984" cy="1530118"/>
          </a:xfrm>
          <a:prstGeom prst="rect">
            <a:avLst/>
          </a:prstGeom>
        </p:spPr>
      </p:pic>
      <p:pic>
        <p:nvPicPr>
          <p:cNvPr id="2514" name="図 5"/>
          <p:cNvPicPr>
            <a:picLocks noChangeAspect="1"/>
          </p:cNvPicPr>
          <p:nvPr/>
        </p:nvPicPr>
        <p:blipFill>
          <a:blip r:embed="rId5"/>
          <a:stretch>
            <a:fillRect/>
          </a:stretch>
        </p:blipFill>
        <p:spPr>
          <a:xfrm>
            <a:off x="319462" y="4469518"/>
            <a:ext cx="2026146" cy="1408565"/>
          </a:xfrm>
          <a:prstGeom prst="rect">
            <a:avLst/>
          </a:prstGeom>
        </p:spPr>
      </p:pic>
      <p:pic>
        <p:nvPicPr>
          <p:cNvPr id="2515" name="図 6"/>
          <p:cNvPicPr>
            <a:picLocks noChangeAspect="1"/>
          </p:cNvPicPr>
          <p:nvPr/>
        </p:nvPicPr>
        <p:blipFill>
          <a:blip r:embed="rId6"/>
          <a:stretch>
            <a:fillRect/>
          </a:stretch>
        </p:blipFill>
        <p:spPr>
          <a:xfrm>
            <a:off x="326881" y="2388151"/>
            <a:ext cx="2460215" cy="1506822"/>
          </a:xfrm>
          <a:prstGeom prst="rect">
            <a:avLst/>
          </a:prstGeom>
        </p:spPr>
      </p:pic>
      <p:pic>
        <p:nvPicPr>
          <p:cNvPr id="2516" name="図 7"/>
          <p:cNvPicPr>
            <a:picLocks noChangeAspect="1"/>
          </p:cNvPicPr>
          <p:nvPr/>
        </p:nvPicPr>
        <p:blipFill>
          <a:blip r:embed="rId7"/>
          <a:stretch>
            <a:fillRect/>
          </a:stretch>
        </p:blipFill>
        <p:spPr>
          <a:xfrm>
            <a:off x="2488599" y="4469516"/>
            <a:ext cx="3101438" cy="1700500"/>
          </a:xfrm>
          <a:prstGeom prst="rect">
            <a:avLst/>
          </a:prstGeom>
        </p:spPr>
      </p:pic>
      <p:sp>
        <p:nvSpPr>
          <p:cNvPr id="2517" name="Text Box 4"/>
          <p:cNvSpPr txBox="1">
            <a:spLocks noChangeArrowheads="1"/>
          </p:cNvSpPr>
          <p:nvPr/>
        </p:nvSpPr>
        <p:spPr bwMode="white">
          <a:xfrm>
            <a:off x="2421644" y="6219662"/>
            <a:ext cx="4072488" cy="378070"/>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写真：外部者の侵入を防ぐ前面ゲートと柵の設置例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18" name="Text Box 4"/>
          <p:cNvSpPr txBox="1">
            <a:spLocks noChangeArrowheads="1"/>
          </p:cNvSpPr>
          <p:nvPr/>
        </p:nvSpPr>
        <p:spPr bwMode="white">
          <a:xfrm>
            <a:off x="230081" y="3915910"/>
            <a:ext cx="2417576" cy="551605"/>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イラスト１</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操作盤から離れた場所で視認性を確保する、無人確認ボタン</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19" name="Text Box 4"/>
          <p:cNvSpPr txBox="1">
            <a:spLocks noChangeArrowheads="1"/>
          </p:cNvSpPr>
          <p:nvPr/>
        </p:nvSpPr>
        <p:spPr bwMode="white">
          <a:xfrm>
            <a:off x="2881526" y="3933746"/>
            <a:ext cx="2359430" cy="718049"/>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イラスト２　</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ボタン押し補助器具の使用と装置内立ち入りが容易のために起きた死亡事故例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0" name="Text Box 4"/>
          <p:cNvSpPr txBox="1">
            <a:spLocks noChangeArrowheads="1"/>
          </p:cNvSpPr>
          <p:nvPr/>
        </p:nvSpPr>
        <p:spPr bwMode="white">
          <a:xfrm>
            <a:off x="207526" y="5922230"/>
            <a:ext cx="2205610" cy="315541"/>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イラスト３　</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入庫後の安全確認不足による死亡事故例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1" name="Text Box 5"/>
          <p:cNvSpPr txBox="1">
            <a:spLocks noChangeArrowheads="1"/>
          </p:cNvSpPr>
          <p:nvPr/>
        </p:nvSpPr>
        <p:spPr>
          <a:xfrm>
            <a:off x="6681806" y="6148007"/>
            <a:ext cx="2551151" cy="211149"/>
          </a:xfrm>
          <a:prstGeom prst="rect">
            <a:avLst/>
          </a:prstGeom>
          <a:noFill/>
          <a:ln>
            <a:noFill/>
          </a:ln>
        </p:spPr>
        <p:txBody>
          <a:bodyPr rot="0" vert="horz" wrap="square" lIns="68580" tIns="8206" rIns="68580" bIns="8206" anchor="t" anchorCtr="0" upright="1">
            <a:no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管理者向け自己チェックシート</a:t>
            </a:r>
            <a:endParaRPr kumimoji="1" lang="ja-JP" altLang="en-US" sz="1108"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2" name="タイトル 1"/>
          <p:cNvSpPr txBox="1"/>
          <p:nvPr/>
        </p:nvSpPr>
        <p:spPr>
          <a:xfrm>
            <a:off x="0" y="0"/>
            <a:ext cx="8397551"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mn-ea"/>
                <a:ea typeface="+mn-ea"/>
                <a:cs typeface="+mj-cs"/>
              </a:rPr>
              <a:t>「機械式立体駐車場の安全対策に関するガイドライン」の手引き</a:t>
            </a:r>
          </a:p>
        </p:txBody>
      </p:sp>
      <p:pic>
        <p:nvPicPr>
          <p:cNvPr id="2524" name="図 14"/>
          <p:cNvPicPr>
            <a:picLocks noChangeAspect="1"/>
          </p:cNvPicPr>
          <p:nvPr/>
        </p:nvPicPr>
        <p:blipFill>
          <a:blip r:embed="rId8"/>
          <a:stretch>
            <a:fillRect/>
          </a:stretch>
        </p:blipFill>
        <p:spPr>
          <a:xfrm>
            <a:off x="8075717" y="548680"/>
            <a:ext cx="1701819" cy="2709815"/>
          </a:xfrm>
          <a:prstGeom prst="rect">
            <a:avLst/>
          </a:prstGeom>
          <a:ln>
            <a:solidFill>
              <a:schemeClr val="tx1"/>
            </a:solidFill>
          </a:ln>
        </p:spPr>
      </p:pic>
      <p:sp>
        <p:nvSpPr>
          <p:cNvPr id="2525" name="テキスト ボックス 15"/>
          <p:cNvSpPr txBox="1"/>
          <p:nvPr/>
        </p:nvSpPr>
        <p:spPr>
          <a:xfrm>
            <a:off x="3315672" y="6517641"/>
            <a:ext cx="673226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本文はこちら→</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https://www.mlit.go.jp/common/001145272.pdf</a:t>
            </a:r>
            <a:endPar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699260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1" name="正方形/長方形 40"/>
          <p:cNvSpPr/>
          <p:nvPr/>
        </p:nvSpPr>
        <p:spPr>
          <a:xfrm>
            <a:off x="931986" y="3265569"/>
            <a:ext cx="1497623" cy="46355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国土交通大臣</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（地方整備局長等）</a:t>
            </a:r>
          </a:p>
        </p:txBody>
      </p:sp>
      <p:sp>
        <p:nvSpPr>
          <p:cNvPr id="2542" name="正方形/長方形 45"/>
          <p:cNvSpPr/>
          <p:nvPr/>
        </p:nvSpPr>
        <p:spPr>
          <a:xfrm>
            <a:off x="931986" y="4129169"/>
            <a:ext cx="1497623"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3" name="テキスト ボックス 26"/>
          <p:cNvSpPr txBox="1">
            <a:spLocks noChangeArrowheads="1"/>
          </p:cNvSpPr>
          <p:nvPr/>
        </p:nvSpPr>
        <p:spPr>
          <a:xfrm>
            <a:off x="952500" y="3783095"/>
            <a:ext cx="564174"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申請</a:t>
            </a:r>
          </a:p>
        </p:txBody>
      </p:sp>
      <p:sp>
        <p:nvSpPr>
          <p:cNvPr id="2544" name="テキスト ボックス 28"/>
          <p:cNvSpPr txBox="1">
            <a:spLocks noChangeArrowheads="1"/>
          </p:cNvSpPr>
          <p:nvPr/>
        </p:nvSpPr>
        <p:spPr>
          <a:xfrm>
            <a:off x="1918190" y="3770395"/>
            <a:ext cx="567103"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認定</a:t>
            </a:r>
          </a:p>
        </p:txBody>
      </p:sp>
      <p:sp>
        <p:nvSpPr>
          <p:cNvPr id="2545" name="正方形/長方形 50"/>
          <p:cNvSpPr/>
          <p:nvPr/>
        </p:nvSpPr>
        <p:spPr>
          <a:xfrm>
            <a:off x="2759320" y="3265569"/>
            <a:ext cx="1263162" cy="46355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立体駐車場</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工業会</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6" name="正方形/長方形 53"/>
          <p:cNvSpPr/>
          <p:nvPr/>
        </p:nvSpPr>
        <p:spPr>
          <a:xfrm>
            <a:off x="2759320" y="4129169"/>
            <a:ext cx="1263162"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7" name="テキスト ボックス 39"/>
          <p:cNvSpPr txBox="1">
            <a:spLocks noChangeArrowheads="1"/>
          </p:cNvSpPr>
          <p:nvPr/>
        </p:nvSpPr>
        <p:spPr>
          <a:xfrm>
            <a:off x="2610909" y="3783094"/>
            <a:ext cx="576263" cy="306884"/>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申請</a:t>
            </a:r>
          </a:p>
        </p:txBody>
      </p:sp>
      <p:sp>
        <p:nvSpPr>
          <p:cNvPr id="2548" name="テキスト ボックス 40"/>
          <p:cNvSpPr txBox="1">
            <a:spLocks noChangeArrowheads="1"/>
          </p:cNvSpPr>
          <p:nvPr/>
        </p:nvSpPr>
        <p:spPr>
          <a:xfrm>
            <a:off x="3581401" y="3770395"/>
            <a:ext cx="1063869"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認定</a:t>
            </a:r>
          </a:p>
        </p:txBody>
      </p:sp>
      <p:cxnSp>
        <p:nvCxnSpPr>
          <p:cNvPr id="2549" name="直線矢印コネクタ 56"/>
          <p:cNvCxnSpPr/>
          <p:nvPr/>
        </p:nvCxnSpPr>
        <p:spPr>
          <a:xfrm flipV="1">
            <a:off x="3171092" y="3797382"/>
            <a:ext cx="0" cy="265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50" name="直線矢印コネクタ 57"/>
          <p:cNvCxnSpPr/>
          <p:nvPr/>
        </p:nvCxnSpPr>
        <p:spPr>
          <a:xfrm flipV="1">
            <a:off x="3556489" y="3797382"/>
            <a:ext cx="0" cy="265112"/>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51" name="正方形/長方形 58"/>
          <p:cNvSpPr/>
          <p:nvPr/>
        </p:nvSpPr>
        <p:spPr>
          <a:xfrm>
            <a:off x="2560027" y="3132220"/>
            <a:ext cx="1661746" cy="1395413"/>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52" name="正方形/長方形 61"/>
          <p:cNvSpPr/>
          <p:nvPr/>
        </p:nvSpPr>
        <p:spPr>
          <a:xfrm>
            <a:off x="5152293" y="3065544"/>
            <a:ext cx="1497623" cy="46513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国土交通大臣</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（地方整備局長等）</a:t>
            </a:r>
          </a:p>
        </p:txBody>
      </p:sp>
      <p:sp>
        <p:nvSpPr>
          <p:cNvPr id="2553" name="正方形/長方形 62"/>
          <p:cNvSpPr/>
          <p:nvPr/>
        </p:nvSpPr>
        <p:spPr>
          <a:xfrm>
            <a:off x="5152293" y="4129169"/>
            <a:ext cx="1497623"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554" name="直線矢印コネクタ 63"/>
          <p:cNvCxnSpPr/>
          <p:nvPr/>
        </p:nvCxnSpPr>
        <p:spPr>
          <a:xfrm flipV="1">
            <a:off x="5757497" y="3610057"/>
            <a:ext cx="0" cy="398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55" name="テキスト ボックス 28"/>
          <p:cNvSpPr txBox="1">
            <a:spLocks noChangeArrowheads="1"/>
          </p:cNvSpPr>
          <p:nvPr/>
        </p:nvSpPr>
        <p:spPr>
          <a:xfrm>
            <a:off x="6016870" y="3662445"/>
            <a:ext cx="11312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④認定</a:t>
            </a:r>
          </a:p>
        </p:txBody>
      </p:sp>
      <p:sp>
        <p:nvSpPr>
          <p:cNvPr id="2556" name="正方形/長方形 65"/>
          <p:cNvSpPr/>
          <p:nvPr/>
        </p:nvSpPr>
        <p:spPr>
          <a:xfrm>
            <a:off x="7810500" y="3306845"/>
            <a:ext cx="1195754" cy="8350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lIns="36000" r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a:ea typeface="ＭＳ Ｐゴシック"/>
                <a:cs typeface="+mn-cs"/>
              </a:rPr>
              <a:t>登録認証機関</a:t>
            </a:r>
            <a:endParaRPr kumimoji="1" lang="en-US" altLang="ja-JP" sz="1400" b="1"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2557" name="直線矢印コネクタ 66"/>
          <p:cNvCxnSpPr/>
          <p:nvPr/>
        </p:nvCxnSpPr>
        <p:spPr>
          <a:xfrm>
            <a:off x="6682154" y="3198895"/>
            <a:ext cx="996462" cy="225425"/>
          </a:xfrm>
          <a:prstGeom prst="straightConnector1">
            <a:avLst/>
          </a:prstGeom>
          <a:ln>
            <a:solidFill>
              <a:schemeClr val="tx1"/>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2558" name="直線矢印コネクタ 69"/>
          <p:cNvCxnSpPr/>
          <p:nvPr/>
        </p:nvCxnSpPr>
        <p:spPr>
          <a:xfrm flipV="1">
            <a:off x="6814039" y="4024395"/>
            <a:ext cx="864577" cy="265113"/>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59" name="直線矢印コネクタ 70"/>
          <p:cNvCxnSpPr/>
          <p:nvPr/>
        </p:nvCxnSpPr>
        <p:spPr>
          <a:xfrm flipH="1">
            <a:off x="6748098" y="3891044"/>
            <a:ext cx="930519" cy="26670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60" name="テキスト ボックス 28"/>
          <p:cNvSpPr txBox="1">
            <a:spLocks noChangeArrowheads="1"/>
          </p:cNvSpPr>
          <p:nvPr/>
        </p:nvSpPr>
        <p:spPr>
          <a:xfrm>
            <a:off x="6986440" y="4149808"/>
            <a:ext cx="1564717" cy="52232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②安全機能の</a:t>
            </a:r>
            <a:endPar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認証</a:t>
            </a:r>
          </a:p>
        </p:txBody>
      </p:sp>
      <p:sp>
        <p:nvSpPr>
          <p:cNvPr id="2561" name="テキスト ボックス 28"/>
          <p:cNvSpPr txBox="1">
            <a:spLocks noChangeArrowheads="1"/>
          </p:cNvSpPr>
          <p:nvPr/>
        </p:nvSpPr>
        <p:spPr>
          <a:xfrm>
            <a:off x="6619143" y="3437019"/>
            <a:ext cx="1317380" cy="52228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①安全機能の</a:t>
            </a:r>
            <a:endPar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認証申請</a:t>
            </a:r>
          </a:p>
        </p:txBody>
      </p:sp>
      <p:sp>
        <p:nvSpPr>
          <p:cNvPr id="2562" name="テキスト ボックス 28"/>
          <p:cNvSpPr txBox="1">
            <a:spLocks noChangeArrowheads="1"/>
          </p:cNvSpPr>
          <p:nvPr/>
        </p:nvSpPr>
        <p:spPr>
          <a:xfrm>
            <a:off x="7029450" y="3029033"/>
            <a:ext cx="1065334" cy="306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登録</a:t>
            </a:r>
          </a:p>
        </p:txBody>
      </p:sp>
      <p:sp>
        <p:nvSpPr>
          <p:cNvPr id="2563" name="正方形/長方形 74"/>
          <p:cNvSpPr/>
          <p:nvPr/>
        </p:nvSpPr>
        <p:spPr>
          <a:xfrm>
            <a:off x="682869" y="1720777"/>
            <a:ext cx="8540262" cy="88026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＜駐車場法施行規則の改正＞</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大臣認定制度の下で、装置の安全性についても一体的に審査・認定を行う仕組みを構築。</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164127" marR="0" lvl="0" indent="-164127"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安全性に係る審査について、第三者的な専門機関が代行審査を行うための「登録認証機関」の制度を創設。</a:t>
            </a:r>
            <a:endParaRPr kumimoji="1" lang="en-US" altLang="ja-JP" sz="1400" b="0" i="0" u="sng"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64" name="円/楕円 75"/>
          <p:cNvSpPr/>
          <p:nvPr/>
        </p:nvSpPr>
        <p:spPr>
          <a:xfrm>
            <a:off x="2583357" y="2733757"/>
            <a:ext cx="1638535" cy="463550"/>
          </a:xfrm>
          <a:prstGeom prst="ellipse">
            <a:avLst/>
          </a:prstGeom>
          <a:solidFill>
            <a:schemeClr val="bg1"/>
          </a:solid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安全機能の</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審査（任意）</a:t>
            </a:r>
          </a:p>
        </p:txBody>
      </p:sp>
      <p:sp>
        <p:nvSpPr>
          <p:cNvPr id="2565" name="テキスト ボックス 26"/>
          <p:cNvSpPr txBox="1">
            <a:spLocks noChangeArrowheads="1"/>
          </p:cNvSpPr>
          <p:nvPr/>
        </p:nvSpPr>
        <p:spPr>
          <a:xfrm>
            <a:off x="772258" y="2982995"/>
            <a:ext cx="1837592"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構造・設備のみ審査</a:t>
            </a:r>
          </a:p>
        </p:txBody>
      </p:sp>
      <p:sp>
        <p:nvSpPr>
          <p:cNvPr id="2566" name="テキスト ボックス 39"/>
          <p:cNvSpPr txBox="1">
            <a:spLocks noChangeArrowheads="1"/>
          </p:cNvSpPr>
          <p:nvPr/>
        </p:nvSpPr>
        <p:spPr>
          <a:xfrm>
            <a:off x="4793275" y="3676733"/>
            <a:ext cx="977411" cy="306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③申請</a:t>
            </a:r>
          </a:p>
        </p:txBody>
      </p:sp>
      <p:sp>
        <p:nvSpPr>
          <p:cNvPr id="2567" name="下矢印 81"/>
          <p:cNvSpPr/>
          <p:nvPr/>
        </p:nvSpPr>
        <p:spPr>
          <a:xfrm rot="16200000">
            <a:off x="4088973" y="3531720"/>
            <a:ext cx="1262063" cy="72976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2568" name="直線矢印コネクタ 84"/>
          <p:cNvCxnSpPr/>
          <p:nvPr/>
        </p:nvCxnSpPr>
        <p:spPr>
          <a:xfrm flipV="1">
            <a:off x="1430215" y="3797382"/>
            <a:ext cx="0" cy="265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69" name="直線矢印コネクタ 85"/>
          <p:cNvCxnSpPr/>
          <p:nvPr/>
        </p:nvCxnSpPr>
        <p:spPr>
          <a:xfrm flipV="1">
            <a:off x="5999285" y="3624344"/>
            <a:ext cx="0" cy="40005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70" name="直線矢印コネクタ 86"/>
          <p:cNvCxnSpPr/>
          <p:nvPr/>
        </p:nvCxnSpPr>
        <p:spPr>
          <a:xfrm flipV="1">
            <a:off x="1896208" y="3797382"/>
            <a:ext cx="0" cy="265112"/>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71" name="テキスト ボックス 26"/>
          <p:cNvSpPr txBox="1">
            <a:spLocks noChangeArrowheads="1"/>
          </p:cNvSpPr>
          <p:nvPr/>
        </p:nvSpPr>
        <p:spPr>
          <a:xfrm>
            <a:off x="5002824" y="2759158"/>
            <a:ext cx="17789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構造・設備の審査</a:t>
            </a:r>
          </a:p>
        </p:txBody>
      </p:sp>
      <p:sp>
        <p:nvSpPr>
          <p:cNvPr id="2572" name="テキスト ボックス 26"/>
          <p:cNvSpPr txBox="1">
            <a:spLocks noChangeArrowheads="1"/>
          </p:cNvSpPr>
          <p:nvPr/>
        </p:nvSpPr>
        <p:spPr>
          <a:xfrm>
            <a:off x="7508632" y="3000458"/>
            <a:ext cx="17789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安全機能の審査</a:t>
            </a:r>
          </a:p>
        </p:txBody>
      </p:sp>
      <p:sp>
        <p:nvSpPr>
          <p:cNvPr id="2573" name="テキスト ボックス 11"/>
          <p:cNvSpPr txBox="1">
            <a:spLocks noChangeArrowheads="1"/>
          </p:cNvSpPr>
          <p:nvPr/>
        </p:nvSpPr>
        <p:spPr>
          <a:xfrm>
            <a:off x="682869" y="915234"/>
            <a:ext cx="8540262" cy="630049"/>
          </a:xfrm>
          <a:prstGeom prst="rect">
            <a:avLst/>
          </a:prstGeom>
          <a:noFill/>
          <a:ln w="12700">
            <a:solidFill>
              <a:schemeClr val="tx1"/>
            </a:solidFill>
            <a:miter lim="800000"/>
            <a:headEnd/>
            <a:tailEnd/>
          </a:ln>
        </p:spPr>
        <p:txBody>
          <a:bodyPr anchor="ctr">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7800" marR="0" lvl="0" indent="-177800" algn="l" defTabSz="914400" rtl="0" eaLnBrk="1" fontAlgn="base" latinLnBrk="0" hangingPunct="1">
              <a:lnSpc>
                <a:spcPct val="125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駐車場法施行令第１５条に基づく大臣認定制度の下で、同条に規定する特殊の装置（以下「機械式駐車装置」という。）の構造・設備と併せて安全性を確保することを目的に、駐車場法施行規則を改正。</a:t>
            </a:r>
            <a:endParaRPr kumimoji="1" lang="en-US" altLang="ja-JP"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4" name="タイトル 40"/>
          <p:cNvSpPr>
            <a:spLocks noGrp="1"/>
          </p:cNvSpPr>
          <p:nvPr>
            <p:ph type="title"/>
          </p:nvPr>
        </p:nvSpPr>
        <p:spPr>
          <a:xfrm>
            <a:off x="0" y="0"/>
            <a:ext cx="9144000" cy="476250"/>
          </a:xfrm>
        </p:spPr>
        <p:txBody>
          <a:bodyPr/>
          <a:lstStyle/>
          <a:p>
            <a:r>
              <a:rPr lang="ja-JP" altLang="en-US" sz="2400" dirty="0">
                <a:latin typeface="+mn-ea"/>
                <a:ea typeface="+mn-ea"/>
              </a:rPr>
              <a:t>駐車場法施行規則の改正 （平成２７年１月１日施行）</a:t>
            </a:r>
            <a:endParaRPr kumimoji="1" lang="ja-JP" altLang="en-US" dirty="0">
              <a:latin typeface="+mn-ea"/>
              <a:ea typeface="+mn-ea"/>
            </a:endParaRPr>
          </a:p>
        </p:txBody>
      </p:sp>
      <p:sp>
        <p:nvSpPr>
          <p:cNvPr id="2575" name="角丸四角形 42"/>
          <p:cNvSpPr/>
          <p:nvPr/>
        </p:nvSpPr>
        <p:spPr>
          <a:xfrm>
            <a:off x="681873" y="4797000"/>
            <a:ext cx="8529066" cy="97631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＜経過措置＞</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・既設の装置については、新省令施行後も、引き続き大臣認定の効力があるものとみなす。</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・新省令の施行日から１年６月の間に限り、新省令の施行前に大臣認定を受けた型式の装置の設置を認める。</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（＝平成</a:t>
            </a:r>
            <a:r>
              <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rPr>
              <a:t>28</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年</a:t>
            </a:r>
            <a:r>
              <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rPr>
              <a:t>6</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月末に経過措置期間が終わり、新たな大臣認定を受けた装置の設置が義務づけ。）</a:t>
            </a:r>
            <a:endPar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576" name="テキスト ボックス 43"/>
          <p:cNvSpPr txBox="1"/>
          <p:nvPr/>
        </p:nvSpPr>
        <p:spPr>
          <a:xfrm>
            <a:off x="472629" y="5926296"/>
            <a:ext cx="892704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○機械式駐車装置の認定状況（</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R6.3</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末現在）</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二段・多段方式　</a:t>
            </a:r>
            <a:r>
              <a:rPr lang="ja-JP" altLang="en-US" sz="1600" dirty="0">
                <a:solidFill>
                  <a:srgbClr val="000000"/>
                </a:solidFill>
              </a:rPr>
              <a:t>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265</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　　平面往復方式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32</a:t>
            </a:r>
            <a:r>
              <a:rPr kumimoji="1" lang="ja-JP" altLang="en-US" sz="1600" b="0" i="0" u="none" strike="noStrike" kern="1200" cap="none" spc="0" normalizeH="0" baseline="0" noProof="0">
                <a:ln>
                  <a:noFill/>
                </a:ln>
                <a:solidFill>
                  <a:srgbClr val="000000"/>
                </a:solidFill>
                <a:effectLst/>
                <a:uLnTx/>
                <a:uFillTx/>
                <a:latin typeface="Arial" charset="0"/>
                <a:ea typeface="ＭＳ Ｐゴシック" charset="-128"/>
                <a:cs typeface="+mn-cs"/>
              </a:rPr>
              <a:t>件　 　</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エレベータ方式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233</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多層循環方式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44</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　　水平循環方式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158</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      垂直循環方式　　</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35</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　　　　　合計：</a:t>
            </a:r>
            <a:r>
              <a:rPr lang="en-US" altLang="ja-JP" sz="1600" dirty="0">
                <a:solidFill>
                  <a:srgbClr val="000000"/>
                </a:solidFill>
              </a:rPr>
              <a:t>767</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件</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テキスト ボックス 40"/>
          <p:cNvSpPr txBox="1"/>
          <p:nvPr/>
        </p:nvSpPr>
        <p:spPr>
          <a:xfrm>
            <a:off x="3187172" y="573955"/>
            <a:ext cx="7606812" cy="261610"/>
          </a:xfrm>
          <a:prstGeom prst="rect">
            <a:avLst/>
          </a:prstGeom>
          <a:noFill/>
        </p:spPr>
        <p:txBody>
          <a:bodyPr wrap="square" rtlCol="0">
            <a:spAutoFit/>
          </a:bodyPr>
          <a:lstStyle/>
          <a:p>
            <a:r>
              <a:rPr lang="en-US" altLang="ja-JP" sz="1100" dirty="0">
                <a:solidFill>
                  <a:srgbClr val="000000"/>
                </a:solidFill>
                <a:latin typeface="Arial" pitchFamily="34" charset="0"/>
                <a:ea typeface="ＭＳ Ｐゴシック" pitchFamily="50" charset="-128"/>
              </a:rPr>
              <a:t>※</a:t>
            </a:r>
            <a:r>
              <a:rPr lang="ja-JP" altLang="en-US" sz="1100" dirty="0">
                <a:solidFill>
                  <a:srgbClr val="000000"/>
                </a:solidFill>
                <a:latin typeface="Arial" pitchFamily="34" charset="0"/>
                <a:ea typeface="ＭＳ Ｐゴシック" pitchFamily="50" charset="-128"/>
              </a:rPr>
              <a:t>詳細については、国土交通省ＨＰ（</a:t>
            </a:r>
            <a:r>
              <a:rPr lang="en-US" altLang="ja-JP" sz="1100" dirty="0">
                <a:solidFill>
                  <a:srgbClr val="000000"/>
                </a:solidFill>
                <a:latin typeface="Arial" pitchFamily="34" charset="0"/>
                <a:ea typeface="ＭＳ Ｐゴシック" pitchFamily="50" charset="-128"/>
              </a:rPr>
              <a:t>http://www.mlit.go.jp/toshi/toshi_gairo_tk_000068.html</a:t>
            </a:r>
            <a:r>
              <a:rPr lang="ja-JP" altLang="en-US" sz="1100" dirty="0">
                <a:solidFill>
                  <a:srgbClr val="000000"/>
                </a:solidFill>
                <a:latin typeface="Arial" pitchFamily="34" charset="0"/>
                <a:ea typeface="ＭＳ Ｐゴシック" pitchFamily="50" charset="-128"/>
              </a:rPr>
              <a:t>）をご覧下さい。</a:t>
            </a:r>
          </a:p>
        </p:txBody>
      </p:sp>
    </p:spTree>
    <p:extLst>
      <p:ext uri="{BB962C8B-B14F-4D97-AF65-F5344CB8AC3E}">
        <p14:creationId xmlns:p14="http://schemas.microsoft.com/office/powerpoint/2010/main" val="3704007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5" name="タイトル 1"/>
          <p:cNvSpPr txBox="1"/>
          <p:nvPr/>
        </p:nvSpPr>
        <p:spPr>
          <a:xfrm>
            <a:off x="0" y="0"/>
            <a:ext cx="846043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mn-ea"/>
                <a:ea typeface="+mn-ea"/>
                <a:cs typeface="+mj-cs"/>
              </a:rPr>
              <a:t>機械式駐車設備の安全基準のＪＩＳ化</a:t>
            </a:r>
          </a:p>
        </p:txBody>
      </p:sp>
      <p:sp>
        <p:nvSpPr>
          <p:cNvPr id="2586" name="角丸四角形 3"/>
          <p:cNvSpPr/>
          <p:nvPr/>
        </p:nvSpPr>
        <p:spPr>
          <a:xfrm>
            <a:off x="159657" y="587909"/>
            <a:ext cx="9608457" cy="2415567"/>
          </a:xfrm>
          <a:prstGeom prst="roundRect">
            <a:avLst>
              <a:gd name="adj" fmla="val 48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○平成２７年１月より駐車場法に基づく大臣認定制度を開始。登録認証機関（公益社団法人立体駐車場工業会） </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が定めた認証基準により安全性を審査。</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○平成２８年３月、公益社団法人立体駐車場工業会が認証基準をもとにＪＩＳ原案を作成。日本工業標準調査会の </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審議を経て、</a:t>
            </a:r>
            <a:r>
              <a:rPr kumimoji="1" lang="ja-JP" altLang="en-US" sz="1450" b="0" i="0" u="sng" strike="noStrike" kern="0" cap="none" spc="0" normalizeH="0" baseline="0" noProof="0" dirty="0">
                <a:ln>
                  <a:noFill/>
                </a:ln>
                <a:solidFill>
                  <a:srgbClr val="000000"/>
                </a:solidFill>
                <a:effectLst/>
                <a:uLnTx/>
                <a:uFillTx/>
                <a:latin typeface="ＭＳ Ｐゴシック"/>
                <a:ea typeface="ＭＳ Ｐゴシック"/>
                <a:cs typeface="+mn-cs"/>
              </a:rPr>
              <a:t>本日（平成２９年５月２５日）、</a:t>
            </a:r>
            <a:r>
              <a:rPr kumimoji="1" lang="en-US" altLang="ja-JP" sz="1450" b="0" i="0" u="sng" strike="noStrike" kern="0" cap="none" spc="0" normalizeH="0" baseline="0" noProof="0" dirty="0">
                <a:ln>
                  <a:noFill/>
                </a:ln>
                <a:solidFill>
                  <a:srgbClr val="000000"/>
                </a:solidFill>
                <a:effectLst/>
                <a:uLnTx/>
                <a:uFillTx/>
                <a:latin typeface="ＭＳ Ｐゴシック"/>
                <a:ea typeface="ＭＳ Ｐゴシック"/>
                <a:cs typeface="+mn-cs"/>
              </a:rPr>
              <a:t>JIS</a:t>
            </a:r>
            <a:r>
              <a:rPr kumimoji="1" lang="ja-JP" altLang="en-US" sz="1450" b="0" i="0" u="sng" strike="noStrike" kern="0" cap="none" spc="0" normalizeH="0" baseline="0" noProof="0" dirty="0">
                <a:ln>
                  <a:noFill/>
                </a:ln>
                <a:solidFill>
                  <a:srgbClr val="000000"/>
                </a:solidFill>
                <a:effectLst/>
                <a:uLnTx/>
                <a:uFillTx/>
                <a:latin typeface="ＭＳ Ｐゴシック"/>
                <a:ea typeface="ＭＳ Ｐゴシック"/>
                <a:cs typeface="+mn-cs"/>
              </a:rPr>
              <a:t>規格（機械式駐車設備の安全要求事項（</a:t>
            </a:r>
            <a:r>
              <a:rPr kumimoji="1" lang="en-US" altLang="ja-JP" sz="1450" b="0" i="0" u="sng" strike="noStrike" kern="0" cap="none" spc="0" normalizeH="0" baseline="0" noProof="0" dirty="0">
                <a:ln>
                  <a:noFill/>
                </a:ln>
                <a:solidFill>
                  <a:srgbClr val="000000"/>
                </a:solidFill>
                <a:effectLst/>
                <a:uLnTx/>
                <a:uFillTx/>
                <a:latin typeface="ＭＳ Ｐゴシック"/>
                <a:ea typeface="ＭＳ Ｐゴシック"/>
                <a:cs typeface="+mn-cs"/>
              </a:rPr>
              <a:t>JIS B 9991</a:t>
            </a:r>
            <a:r>
              <a:rPr kumimoji="1" lang="ja-JP" altLang="en-US" sz="1450" b="0" i="0" u="sng" strike="noStrike" kern="0" cap="none" spc="0" normalizeH="0" baseline="0" noProof="0" dirty="0">
                <a:ln>
                  <a:noFill/>
                </a:ln>
                <a:solidFill>
                  <a:srgbClr val="000000"/>
                </a:solidFill>
                <a:effectLst/>
                <a:uLnTx/>
                <a:uFillTx/>
                <a:latin typeface="ＭＳ Ｐゴシック"/>
                <a:ea typeface="ＭＳ Ｐゴシック"/>
                <a:cs typeface="+mn-cs"/>
              </a:rPr>
              <a:t>））として制定</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国際標準規格（</a:t>
            </a: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ISO12100</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）に対応し、大臣認定制度の整合した安全基準が確立。</a:t>
            </a:r>
            <a:endParaRPr kumimoji="1" lang="en-US" altLang="ja-JP" sz="1450" b="0" i="0" u="sng"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○今般のＪＩＳ規格の制定を契機として、</a:t>
            </a:r>
            <a:r>
              <a:rPr kumimoji="1" lang="ja-JP" altLang="en-US" sz="1450" b="0" i="0" u="sng" strike="noStrike" kern="0" cap="none" spc="0" normalizeH="0" baseline="0" noProof="0" dirty="0">
                <a:ln>
                  <a:noFill/>
                </a:ln>
                <a:solidFill>
                  <a:srgbClr val="000000"/>
                </a:solidFill>
                <a:effectLst/>
                <a:uLnTx/>
                <a:uFillTx/>
                <a:latin typeface="ＭＳ Ｐゴシック"/>
                <a:ea typeface="ＭＳ Ｐゴシック"/>
                <a:cs typeface="+mn-cs"/>
              </a:rPr>
              <a:t>わが国の安全で高品質な機械式立体駐車場の海外展開をより一層推進</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p:txBody>
      </p:sp>
      <p:pic>
        <p:nvPicPr>
          <p:cNvPr id="2587" name="図 4"/>
          <p:cNvPicPr>
            <a:picLocks noChangeAspect="1"/>
          </p:cNvPicPr>
          <p:nvPr/>
        </p:nvPicPr>
        <p:blipFill>
          <a:blip r:embed="rId3"/>
          <a:stretch>
            <a:fillRect/>
          </a:stretch>
        </p:blipFill>
        <p:spPr>
          <a:xfrm>
            <a:off x="4677825" y="3561443"/>
            <a:ext cx="1848479" cy="1392642"/>
          </a:xfrm>
          <a:prstGeom prst="rect">
            <a:avLst/>
          </a:prstGeom>
        </p:spPr>
      </p:pic>
      <p:pic>
        <p:nvPicPr>
          <p:cNvPr id="2588" name="図 5"/>
          <p:cNvPicPr>
            <a:picLocks noChangeAspect="1"/>
          </p:cNvPicPr>
          <p:nvPr/>
        </p:nvPicPr>
        <p:blipFill>
          <a:blip r:embed="rId4"/>
          <a:stretch>
            <a:fillRect/>
          </a:stretch>
        </p:blipFill>
        <p:spPr>
          <a:xfrm>
            <a:off x="4704678" y="4928301"/>
            <a:ext cx="1725990" cy="1691262"/>
          </a:xfrm>
          <a:prstGeom prst="rect">
            <a:avLst/>
          </a:prstGeom>
        </p:spPr>
      </p:pic>
      <p:sp>
        <p:nvSpPr>
          <p:cNvPr id="2589" name="テキスト ボックス 6"/>
          <p:cNvSpPr txBox="1"/>
          <p:nvPr/>
        </p:nvSpPr>
        <p:spPr>
          <a:xfrm>
            <a:off x="4268544" y="3372926"/>
            <a:ext cx="13992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ＭＳ Ｐゴシック"/>
                <a:ea typeface="ＭＳ Ｐゴシック"/>
                <a:cs typeface="+mn-cs"/>
              </a:rPr>
              <a:t>&lt;</a:t>
            </a: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二段・多段方式</a:t>
            </a:r>
            <a:r>
              <a:rPr kumimoji="1" lang="en-US" altLang="ja-JP" sz="1200" b="0" i="0" u="none" strike="noStrike" kern="1200" cap="none" spc="0" normalizeH="0" baseline="0" noProof="0" dirty="0">
                <a:ln>
                  <a:noFill/>
                </a:ln>
                <a:solidFill>
                  <a:srgbClr val="000000"/>
                </a:solidFill>
                <a:effectLst/>
                <a:uLnTx/>
                <a:uFillTx/>
                <a:latin typeface="ＭＳ Ｐゴシック"/>
                <a:ea typeface="ＭＳ Ｐゴシック"/>
                <a:cs typeface="+mn-cs"/>
              </a:rPr>
              <a:t>&gt;</a:t>
            </a:r>
          </a:p>
        </p:txBody>
      </p:sp>
      <p:sp>
        <p:nvSpPr>
          <p:cNvPr id="2590" name="テキスト ボックス 7"/>
          <p:cNvSpPr txBox="1"/>
          <p:nvPr/>
        </p:nvSpPr>
        <p:spPr>
          <a:xfrm>
            <a:off x="4253706" y="4766199"/>
            <a:ext cx="120933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ＭＳ Ｐゴシック"/>
                <a:ea typeface="ＭＳ Ｐゴシック"/>
                <a:cs typeface="+mn-cs"/>
              </a:rPr>
              <a:t>&lt;</a:t>
            </a: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　大型装置　</a:t>
            </a:r>
            <a:r>
              <a:rPr kumimoji="1" lang="en-US" altLang="ja-JP" sz="1200" b="0" i="0" u="none" strike="noStrike" kern="1200" cap="none" spc="0" normalizeH="0" baseline="0" noProof="0" dirty="0">
                <a:ln>
                  <a:noFill/>
                </a:ln>
                <a:solidFill>
                  <a:srgbClr val="000000"/>
                </a:solidFill>
                <a:effectLst/>
                <a:uLnTx/>
                <a:uFillTx/>
                <a:latin typeface="ＭＳ Ｐゴシック"/>
                <a:ea typeface="ＭＳ Ｐゴシック"/>
                <a:cs typeface="+mn-cs"/>
              </a:rPr>
              <a:t>&gt;</a:t>
            </a:r>
          </a:p>
        </p:txBody>
      </p:sp>
      <p:sp>
        <p:nvSpPr>
          <p:cNvPr id="2591" name="テキスト ボックス 8"/>
          <p:cNvSpPr txBox="1"/>
          <p:nvPr/>
        </p:nvSpPr>
        <p:spPr>
          <a:xfrm>
            <a:off x="6457521" y="3444988"/>
            <a:ext cx="2880491" cy="1424172"/>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周囲柵と前面ゲートを設置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・装置内に人が残っていることを検知する</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センサーを設置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・装置の使用中に次の利用者が操作でき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ないようにするための暗証番号等の機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能を設けること。</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非常停止ボタンを設置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p:txBody>
      </p:sp>
      <p:sp>
        <p:nvSpPr>
          <p:cNvPr id="2592" name="テキスト ボックス 9"/>
          <p:cNvSpPr txBox="1"/>
          <p:nvPr/>
        </p:nvSpPr>
        <p:spPr>
          <a:xfrm rot="20574245">
            <a:off x="5828874" y="4081420"/>
            <a:ext cx="415498"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周囲柵</a:t>
            </a:r>
          </a:p>
        </p:txBody>
      </p:sp>
      <p:sp>
        <p:nvSpPr>
          <p:cNvPr id="2593" name="テキスト ボックス 10"/>
          <p:cNvSpPr txBox="1"/>
          <p:nvPr/>
        </p:nvSpPr>
        <p:spPr>
          <a:xfrm rot="1028338">
            <a:off x="4944981" y="4126702"/>
            <a:ext cx="535724"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前面ゲート</a:t>
            </a:r>
          </a:p>
        </p:txBody>
      </p:sp>
      <p:sp>
        <p:nvSpPr>
          <p:cNvPr id="2594" name="テキスト ボックス 11"/>
          <p:cNvSpPr txBox="1"/>
          <p:nvPr/>
        </p:nvSpPr>
        <p:spPr>
          <a:xfrm>
            <a:off x="4193598" y="4088788"/>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非常停止ボタン</a:t>
            </a:r>
          </a:p>
        </p:txBody>
      </p:sp>
      <p:cxnSp>
        <p:nvCxnSpPr>
          <p:cNvPr id="2595" name="直線矢印コネクタ 12"/>
          <p:cNvCxnSpPr/>
          <p:nvPr/>
        </p:nvCxnSpPr>
        <p:spPr>
          <a:xfrm flipV="1">
            <a:off x="4637767" y="4036778"/>
            <a:ext cx="113696" cy="96666"/>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596" name="テキスト ボックス 13"/>
          <p:cNvSpPr txBox="1"/>
          <p:nvPr/>
        </p:nvSpPr>
        <p:spPr>
          <a:xfrm>
            <a:off x="4387899" y="6245147"/>
            <a:ext cx="625492"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人感センサー</a:t>
            </a:r>
          </a:p>
        </p:txBody>
      </p:sp>
      <p:cxnSp>
        <p:nvCxnSpPr>
          <p:cNvPr id="2597" name="直線矢印コネクタ 14"/>
          <p:cNvCxnSpPr/>
          <p:nvPr/>
        </p:nvCxnSpPr>
        <p:spPr>
          <a:xfrm flipV="1">
            <a:off x="4829143" y="6074575"/>
            <a:ext cx="318576" cy="198712"/>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598" name="テキスト ボックス 15"/>
          <p:cNvSpPr txBox="1"/>
          <p:nvPr/>
        </p:nvSpPr>
        <p:spPr>
          <a:xfrm>
            <a:off x="4889811" y="6443859"/>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カメラ、モニター</a:t>
            </a:r>
          </a:p>
        </p:txBody>
      </p:sp>
      <p:cxnSp>
        <p:nvCxnSpPr>
          <p:cNvPr id="2599" name="直線矢印コネクタ 16"/>
          <p:cNvCxnSpPr/>
          <p:nvPr/>
        </p:nvCxnSpPr>
        <p:spPr>
          <a:xfrm flipV="1">
            <a:off x="5216793" y="6271848"/>
            <a:ext cx="318576" cy="198712"/>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600" name="正方形/長方形 17"/>
          <p:cNvSpPr/>
          <p:nvPr/>
        </p:nvSpPr>
        <p:spPr>
          <a:xfrm>
            <a:off x="765968" y="3789040"/>
            <a:ext cx="3144979" cy="977158"/>
          </a:xfrm>
          <a:prstGeom prst="rect">
            <a:avLst/>
          </a:prstGeom>
          <a:gradFill>
            <a:gsLst>
              <a:gs pos="0">
                <a:schemeClr val="accent1">
                  <a:lumMod val="5000"/>
                  <a:lumOff val="95000"/>
                </a:schemeClr>
              </a:gs>
              <a:gs pos="51000">
                <a:srgbClr val="FFC000">
                  <a:alpha val="55000"/>
                </a:srgbClr>
              </a:gs>
              <a:gs pos="98225">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1" name="テキスト ボックス 18"/>
          <p:cNvSpPr txBox="1"/>
          <p:nvPr/>
        </p:nvSpPr>
        <p:spPr>
          <a:xfrm>
            <a:off x="765968" y="4070911"/>
            <a:ext cx="3144979" cy="523220"/>
          </a:xfrm>
          <a:prstGeom prst="rect">
            <a:avLst/>
          </a:prstGeom>
          <a:noFill/>
        </p:spPr>
        <p:txBody>
          <a:bodyPr wrap="square" lIns="36000" r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機械類の安全性を確保するための国際標準規格（</a:t>
            </a:r>
            <a:r>
              <a:rPr kumimoji="1" lang="en-US" altLang="ja-JP"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ISO12100</a:t>
            </a:r>
            <a:r>
              <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a:t>
            </a:r>
          </a:p>
        </p:txBody>
      </p:sp>
      <p:sp>
        <p:nvSpPr>
          <p:cNvPr id="2602" name="角丸四角形 19"/>
          <p:cNvSpPr/>
          <p:nvPr/>
        </p:nvSpPr>
        <p:spPr>
          <a:xfrm>
            <a:off x="769560" y="3882201"/>
            <a:ext cx="3141387" cy="919111"/>
          </a:xfrm>
          <a:prstGeom prst="roundRect">
            <a:avLst>
              <a:gd name="adj" fmla="val 1394"/>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3" name="正方形/長方形 20"/>
          <p:cNvSpPr/>
          <p:nvPr/>
        </p:nvSpPr>
        <p:spPr>
          <a:xfrm>
            <a:off x="790829" y="5456618"/>
            <a:ext cx="3082463" cy="950954"/>
          </a:xfrm>
          <a:prstGeom prst="rect">
            <a:avLst/>
          </a:prstGeom>
          <a:gradFill>
            <a:gsLst>
              <a:gs pos="0">
                <a:schemeClr val="accent1">
                  <a:lumMod val="5000"/>
                  <a:lumOff val="95000"/>
                </a:schemeClr>
              </a:gs>
              <a:gs pos="51000">
                <a:srgbClr val="92D050"/>
              </a:gs>
              <a:gs pos="98225">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4" name="テキスト ボックス 21"/>
          <p:cNvSpPr txBox="1"/>
          <p:nvPr/>
        </p:nvSpPr>
        <p:spPr>
          <a:xfrm>
            <a:off x="790829" y="5692368"/>
            <a:ext cx="308246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機械式駐車設備の安全要求事項（</a:t>
            </a:r>
            <a:r>
              <a:rPr kumimoji="1" lang="en-US" altLang="ja-JP"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JIS B 9991)</a:t>
            </a:r>
            <a:endPar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605" name="角丸四角形 22"/>
          <p:cNvSpPr/>
          <p:nvPr/>
        </p:nvSpPr>
        <p:spPr>
          <a:xfrm>
            <a:off x="776292" y="5456619"/>
            <a:ext cx="3097001" cy="994718"/>
          </a:xfrm>
          <a:prstGeom prst="roundRect">
            <a:avLst>
              <a:gd name="adj" fmla="val 75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6" name="正方形/長方形 23"/>
          <p:cNvSpPr/>
          <p:nvPr/>
        </p:nvSpPr>
        <p:spPr>
          <a:xfrm>
            <a:off x="464972" y="3057202"/>
            <a:ext cx="3691141" cy="3616087"/>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2607" name="テキスト ボックス 24"/>
          <p:cNvSpPr txBox="1"/>
          <p:nvPr/>
        </p:nvSpPr>
        <p:spPr>
          <a:xfrm>
            <a:off x="471795" y="3057203"/>
            <a:ext cx="3684318" cy="307777"/>
          </a:xfrm>
          <a:prstGeom prst="rect">
            <a:avLst/>
          </a:prstGeom>
          <a:solidFill>
            <a:srgbClr val="0000FF"/>
          </a:solidFill>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メイリオ" panose="020B0604030504040204" pitchFamily="50" charset="-128"/>
              </a:rPr>
              <a:t>安全要求事項の基本的な考え方</a:t>
            </a:r>
          </a:p>
        </p:txBody>
      </p:sp>
      <p:sp>
        <p:nvSpPr>
          <p:cNvPr id="2608" name="正方形/長方形 25"/>
          <p:cNvSpPr/>
          <p:nvPr/>
        </p:nvSpPr>
        <p:spPr>
          <a:xfrm>
            <a:off x="4253706" y="3068960"/>
            <a:ext cx="5172956" cy="360432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2609" name="テキスト ボックス 26"/>
          <p:cNvSpPr txBox="1"/>
          <p:nvPr/>
        </p:nvSpPr>
        <p:spPr>
          <a:xfrm>
            <a:off x="4263268" y="3065892"/>
            <a:ext cx="5163394" cy="307777"/>
          </a:xfrm>
          <a:prstGeom prst="rect">
            <a:avLst/>
          </a:prstGeom>
          <a:solidFill>
            <a:srgbClr val="0000FF"/>
          </a:solidFill>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メイリオ" panose="020B0604030504040204" pitchFamily="50" charset="-128"/>
              </a:rPr>
              <a:t>安全要求事項のイメージ</a:t>
            </a:r>
          </a:p>
        </p:txBody>
      </p:sp>
      <p:sp>
        <p:nvSpPr>
          <p:cNvPr id="2610" name="下矢印 27"/>
          <p:cNvSpPr/>
          <p:nvPr/>
        </p:nvSpPr>
        <p:spPr>
          <a:xfrm>
            <a:off x="1704138" y="4993296"/>
            <a:ext cx="1208730" cy="204494"/>
          </a:xfrm>
          <a:prstGeom prst="downArrow">
            <a:avLst>
              <a:gd name="adj1" fmla="val 47338"/>
              <a:gd name="adj2" fmla="val 74103"/>
            </a:avLst>
          </a:prstGeom>
          <a:gradFill>
            <a:gsLst>
              <a:gs pos="0">
                <a:srgbClr val="BBE0E3">
                  <a:lumMod val="5000"/>
                  <a:lumOff val="95000"/>
                </a:srgbClr>
              </a:gs>
              <a:gs pos="0">
                <a:srgbClr val="FFFFFF"/>
              </a:gs>
              <a:gs pos="55000">
                <a:schemeClr val="accent2"/>
              </a:gs>
            </a:gsLst>
            <a:lin ang="54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611" name="テキスト ボックス 28"/>
          <p:cNvSpPr txBox="1"/>
          <p:nvPr/>
        </p:nvSpPr>
        <p:spPr>
          <a:xfrm>
            <a:off x="6457521" y="4980819"/>
            <a:ext cx="2880491" cy="1616533"/>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・装置内に人が残っていることを検知する</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センサーを設置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・装置内を確認するための</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カメラやモニターを設置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・装置の使用中に次の利用者が操作でき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ないようにするための暗証番号等の機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能を設けること。</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非常停止ボタンを設置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p>
        </p:txBody>
      </p:sp>
      <p:sp>
        <p:nvSpPr>
          <p:cNvPr id="2612" name="テキスト ボックス 29"/>
          <p:cNvSpPr txBox="1"/>
          <p:nvPr/>
        </p:nvSpPr>
        <p:spPr>
          <a:xfrm>
            <a:off x="578918" y="3443809"/>
            <a:ext cx="3601667" cy="323165"/>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機械類の安全性確保のための国際標準規格に対応</a:t>
            </a:r>
          </a:p>
        </p:txBody>
      </p:sp>
      <p:sp>
        <p:nvSpPr>
          <p:cNvPr id="2613" name="テキスト ボックス 30"/>
          <p:cNvSpPr txBox="1"/>
          <p:nvPr/>
        </p:nvSpPr>
        <p:spPr>
          <a:xfrm>
            <a:off x="4334466" y="5985462"/>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非常停止ボタン</a:t>
            </a:r>
          </a:p>
        </p:txBody>
      </p:sp>
      <p:cxnSp>
        <p:nvCxnSpPr>
          <p:cNvPr id="2614" name="直線矢印コネクタ 31"/>
          <p:cNvCxnSpPr/>
          <p:nvPr/>
        </p:nvCxnSpPr>
        <p:spPr>
          <a:xfrm flipV="1">
            <a:off x="4778635" y="5933452"/>
            <a:ext cx="113696" cy="96666"/>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83796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8" name="Rectangle 2"/>
          <p:cNvSpPr>
            <a:spLocks noGrp="1" noChangeArrowheads="1"/>
          </p:cNvSpPr>
          <p:nvPr>
            <p:ph type="title"/>
          </p:nvPr>
        </p:nvSpPr>
        <p:spPr>
          <a:xfrm>
            <a:off x="0" y="0"/>
            <a:ext cx="8337376" cy="476250"/>
          </a:xfrm>
        </p:spPr>
        <p:txBody>
          <a:bodyPr/>
          <a:lstStyle/>
          <a:p>
            <a:r>
              <a:rPr lang="ja-JP" altLang="en-US" sz="2400" dirty="0">
                <a:latin typeface="+mn-ea"/>
                <a:ea typeface="+mn-ea"/>
              </a:rPr>
              <a:t>機械式駐車設備の適切な維持管理に関する指針</a:t>
            </a:r>
            <a:r>
              <a:rPr lang="ja-JP" altLang="en-US" sz="2000" dirty="0">
                <a:latin typeface="+mn-ea"/>
                <a:ea typeface="+mn-ea"/>
              </a:rPr>
              <a:t>（Ｈ３０．７公表）</a:t>
            </a:r>
          </a:p>
        </p:txBody>
      </p:sp>
      <p:sp>
        <p:nvSpPr>
          <p:cNvPr id="2619" name="テキスト ボックス 3"/>
          <p:cNvSpPr txBox="1"/>
          <p:nvPr/>
        </p:nvSpPr>
        <p:spPr>
          <a:xfrm>
            <a:off x="263810" y="686096"/>
            <a:ext cx="9486928" cy="1384995"/>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適切な知識や技術力を持った保守点検業者をどのように選定すれば良いか？</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保守点検の業務内容や責任範囲について、どのように契約上、明確化するか？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不具合情報等を把握し、確実に保守点検業者へ引き継ぐための仕組みはどうすべきか？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0" name="テキスト ボックス 5"/>
          <p:cNvSpPr txBox="1"/>
          <p:nvPr/>
        </p:nvSpPr>
        <p:spPr>
          <a:xfrm>
            <a:off x="263811" y="2388677"/>
            <a:ext cx="9486927" cy="2640523"/>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a:ln w="38100">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1" name="テキスト ボックス 1"/>
          <p:cNvSpPr txBox="1"/>
          <p:nvPr/>
        </p:nvSpPr>
        <p:spPr>
          <a:xfrm>
            <a:off x="119794" y="561738"/>
            <a:ext cx="7352368" cy="318924"/>
          </a:xfrm>
          <a:prstGeom prst="rect">
            <a:avLst/>
          </a:prstGeom>
          <a:gradFill>
            <a:gsLst>
              <a:gs pos="0">
                <a:srgbClr val="FFC000"/>
              </a:gs>
              <a:gs pos="35000">
                <a:srgbClr val="FFC000"/>
              </a:gs>
              <a:gs pos="100000">
                <a:schemeClr val="bg1"/>
              </a:gs>
            </a:gsLst>
            <a:lin ang="16200000" scaled="1"/>
            <a:tileRect/>
          </a:gra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機械式駐車設備の維持管理に係る課題</a:t>
            </a:r>
          </a:p>
        </p:txBody>
      </p:sp>
      <p:sp>
        <p:nvSpPr>
          <p:cNvPr id="2622" name="テキスト ボックス 4"/>
          <p:cNvSpPr txBox="1"/>
          <p:nvPr/>
        </p:nvSpPr>
        <p:spPr>
          <a:xfrm>
            <a:off x="119794" y="2231555"/>
            <a:ext cx="7352370" cy="318924"/>
          </a:xfrm>
          <a:prstGeom prst="rect">
            <a:avLst/>
          </a:prstGeom>
          <a:solidFill>
            <a:srgbClr val="FF0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a:ea typeface="ＭＳ Ｐゴシック"/>
                <a:cs typeface="+mn-cs"/>
              </a:rPr>
              <a:t>「機械式駐車設備の適切な維持管理に関する指針」</a:t>
            </a:r>
          </a:p>
        </p:txBody>
      </p:sp>
      <p:sp>
        <p:nvSpPr>
          <p:cNvPr id="2623" name="二等辺三角形 2"/>
          <p:cNvSpPr/>
          <p:nvPr/>
        </p:nvSpPr>
        <p:spPr>
          <a:xfrm flipV="1">
            <a:off x="3108124" y="2068436"/>
            <a:ext cx="3241367" cy="149954"/>
          </a:xfrm>
          <a:prstGeom prst="triangle">
            <a:avLst/>
          </a:prstGeom>
          <a:gradFill>
            <a:gsLst>
              <a:gs pos="0">
                <a:schemeClr val="accent2"/>
              </a:gs>
              <a:gs pos="80000">
                <a:schemeClr val="accent2"/>
              </a:gs>
              <a:gs pos="100000">
                <a:schemeClr val="accent2"/>
              </a:gs>
            </a:gsLst>
            <a:lin ang="16200000" scaled="0"/>
            <a:tileRect/>
          </a:gra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24" name="テキスト ボックス 16"/>
          <p:cNvSpPr txBox="1"/>
          <p:nvPr/>
        </p:nvSpPr>
        <p:spPr>
          <a:xfrm>
            <a:off x="1174272" y="1594787"/>
            <a:ext cx="7854868" cy="430887"/>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機械式駐車設備の知識に乏しい、ビルオーナーや管理組合の方などが、自ら管理している機械式駐車設備を、駐車場法施行令に定める技術的基準に適合させるための指針等が必要</a:t>
            </a:r>
          </a:p>
        </p:txBody>
      </p:sp>
      <p:sp>
        <p:nvSpPr>
          <p:cNvPr id="2625" name="二等辺三角形 17"/>
          <p:cNvSpPr/>
          <p:nvPr/>
        </p:nvSpPr>
        <p:spPr>
          <a:xfrm rot="16200000" flipV="1">
            <a:off x="771216" y="1506009"/>
            <a:ext cx="307778" cy="606502"/>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26" name="テキスト ボックス 19"/>
          <p:cNvSpPr txBox="1"/>
          <p:nvPr/>
        </p:nvSpPr>
        <p:spPr>
          <a:xfrm>
            <a:off x="594089" y="2707698"/>
            <a:ext cx="9052668" cy="92333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　管理者等	：　適切な維持管理、適切な保守点検業者の選定</a:t>
            </a:r>
            <a:endPar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　　 設置者 	：　管理者への適切な情報提供等</a:t>
            </a: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保守点検業者	：　適切な保守・点検の実施、点検結果の報告・アドバイス等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製造業者	：　部品の供給、維持管理に関する問い合わせに対応する体制整備等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7" name="テキスト ボックス 20"/>
          <p:cNvSpPr txBox="1"/>
          <p:nvPr/>
        </p:nvSpPr>
        <p:spPr>
          <a:xfrm>
            <a:off x="594089" y="3810400"/>
            <a:ext cx="9052668" cy="36933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定期的な保守・点検の実施、作業報告書等の文書の保存、安全標識等による利用者への注意喚起</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8" name="テキスト ボックス 22"/>
          <p:cNvSpPr txBox="1"/>
          <p:nvPr/>
        </p:nvSpPr>
        <p:spPr>
          <a:xfrm>
            <a:off x="579341" y="4309203"/>
            <a:ext cx="9052668" cy="36933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契約金額だけでなく、担当者の能力、会社概要等を総合的に評価</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9" name="テキスト ボックス 26"/>
          <p:cNvSpPr txBox="1"/>
          <p:nvPr/>
        </p:nvSpPr>
        <p:spPr>
          <a:xfrm>
            <a:off x="396518" y="2635967"/>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管理者等、設置者、保守点検業者及び製造業者の役割</a:t>
            </a:r>
          </a:p>
        </p:txBody>
      </p:sp>
      <p:sp>
        <p:nvSpPr>
          <p:cNvPr id="2630" name="テキスト ボックス 27"/>
          <p:cNvSpPr txBox="1"/>
          <p:nvPr/>
        </p:nvSpPr>
        <p:spPr>
          <a:xfrm>
            <a:off x="396517" y="3722328"/>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機械式駐車設備の適切な維持管理のために管理者等がなすべき事項</a:t>
            </a:r>
          </a:p>
        </p:txBody>
      </p:sp>
      <p:sp>
        <p:nvSpPr>
          <p:cNvPr id="2631" name="テキスト ボックス 28"/>
          <p:cNvSpPr txBox="1"/>
          <p:nvPr/>
        </p:nvSpPr>
        <p:spPr>
          <a:xfrm>
            <a:off x="396516" y="4245761"/>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管理者等が保守点検業者の選定に当たって留意すべき事項</a:t>
            </a:r>
          </a:p>
        </p:txBody>
      </p:sp>
      <p:sp>
        <p:nvSpPr>
          <p:cNvPr id="2632" name="テキスト ボックス 18"/>
          <p:cNvSpPr txBox="1"/>
          <p:nvPr/>
        </p:nvSpPr>
        <p:spPr>
          <a:xfrm>
            <a:off x="411263" y="4746551"/>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a:ea typeface="ＭＳ Ｐゴシック"/>
                <a:cs typeface="+mn-cs"/>
              </a:rPr>
              <a:t>保守点検契約に盛り込むべき事項のチェックリスト</a:t>
            </a:r>
          </a:p>
        </p:txBody>
      </p:sp>
      <p:sp>
        <p:nvSpPr>
          <p:cNvPr id="2633" name="テキスト ボックス 23"/>
          <p:cNvSpPr txBox="1"/>
          <p:nvPr/>
        </p:nvSpPr>
        <p:spPr>
          <a:xfrm>
            <a:off x="263811" y="5243992"/>
            <a:ext cx="9486927" cy="123017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管理者等が、保守点検事業者が行う点検内容・点検周期を確認する際や契約書に点検内容・点検周期を記載する際に参考とするための具体的なツール</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34" name="テキスト ボックス 29"/>
          <p:cNvSpPr txBox="1"/>
          <p:nvPr/>
        </p:nvSpPr>
        <p:spPr>
          <a:xfrm>
            <a:off x="119794" y="5106011"/>
            <a:ext cx="7352370" cy="318924"/>
          </a:xfrm>
          <a:prstGeom prst="rect">
            <a:avLst/>
          </a:prstGeom>
          <a:gradFill>
            <a:gsLst>
              <a:gs pos="0">
                <a:srgbClr val="FFC000"/>
              </a:gs>
              <a:gs pos="35000">
                <a:srgbClr val="FFC000"/>
              </a:gs>
              <a:gs pos="100000">
                <a:schemeClr val="bg1"/>
              </a:gs>
            </a:gsLst>
            <a:lin ang="16200000" scaled="1"/>
            <a:tileRect/>
          </a:gra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「機械式駐車設備標準保守点検項目、点検周期の目安」</a:t>
            </a:r>
          </a:p>
        </p:txBody>
      </p:sp>
      <p:sp>
        <p:nvSpPr>
          <p:cNvPr id="2635" name="テキスト ボックス 33"/>
          <p:cNvSpPr txBox="1"/>
          <p:nvPr/>
        </p:nvSpPr>
        <p:spPr>
          <a:xfrm>
            <a:off x="585197" y="5977291"/>
            <a:ext cx="9052668" cy="184666"/>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■標準保守点検項目</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機械式駐車装置の類型に応じた標準的な点検項目（安全装置、乗降領域等）の一覧</a:t>
            </a:r>
          </a:p>
        </p:txBody>
      </p:sp>
      <p:sp>
        <p:nvSpPr>
          <p:cNvPr id="2636" name="テキスト ボックス 34"/>
          <p:cNvSpPr txBox="1"/>
          <p:nvPr/>
        </p:nvSpPr>
        <p:spPr>
          <a:xfrm>
            <a:off x="594089" y="6217020"/>
            <a:ext cx="9052668" cy="184666"/>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■点検周期の目安</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機械式駐車装置の類型に応じた標準的な点検項目ごとの点検頻度の目安の一覧</a:t>
            </a:r>
          </a:p>
        </p:txBody>
      </p:sp>
      <p:sp>
        <p:nvSpPr>
          <p:cNvPr id="2638" name="正方形/長方形 7"/>
          <p:cNvSpPr/>
          <p:nvPr/>
        </p:nvSpPr>
        <p:spPr>
          <a:xfrm>
            <a:off x="3800015" y="6519038"/>
            <a:ext cx="571008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本文はこちら→https://www.mlit.go.jp/common/001244925.pdf</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2120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3" name="正方形/長方形 74"/>
          <p:cNvSpPr/>
          <p:nvPr/>
        </p:nvSpPr>
        <p:spPr>
          <a:xfrm>
            <a:off x="170744" y="656280"/>
            <a:ext cx="9535886" cy="90798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機械式駐車設備に関する専門的な知識を有していない、ビルオーナーや管理組合といった機械式駐車設備を管理されて　　いる方などにとって、保守点検事業者が行う点検内容・点検周期が適切かどうかの確認や、契約書の点検内容・点検周期の参考となるよう</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「機械式駐車設備の適切な維持管理に関する指針」を平成３０年に策定</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54" name="タイトル 40"/>
          <p:cNvSpPr>
            <a:spLocks noGrp="1"/>
          </p:cNvSpPr>
          <p:nvPr>
            <p:ph type="title"/>
          </p:nvPr>
        </p:nvSpPr>
        <p:spPr>
          <a:xfrm>
            <a:off x="1164" y="0"/>
            <a:ext cx="9144000" cy="476250"/>
          </a:xfrm>
        </p:spPr>
        <p:txBody>
          <a:bodyPr/>
          <a:lstStyle/>
          <a:p>
            <a:r>
              <a:rPr lang="ja-JP" altLang="en-US" sz="2200" dirty="0">
                <a:latin typeface="+mn-ea"/>
                <a:ea typeface="+mn-ea"/>
              </a:rPr>
              <a:t>機械式駐車設備の適切な維持管理に関する指針の一部見直し（</a:t>
            </a:r>
            <a:r>
              <a:rPr lang="en-US" altLang="ja-JP" sz="2200" dirty="0">
                <a:latin typeface="+mn-ea"/>
                <a:ea typeface="+mn-ea"/>
              </a:rPr>
              <a:t>R3.9</a:t>
            </a:r>
            <a:r>
              <a:rPr lang="ja-JP" altLang="en-US" sz="2200" dirty="0">
                <a:latin typeface="+mn-ea"/>
                <a:ea typeface="+mn-ea"/>
              </a:rPr>
              <a:t>）</a:t>
            </a:r>
            <a:endParaRPr kumimoji="1" lang="ja-JP" altLang="en-US" sz="2200" dirty="0">
              <a:latin typeface="+mn-ea"/>
              <a:ea typeface="+mn-ea"/>
            </a:endParaRPr>
          </a:p>
        </p:txBody>
      </p:sp>
      <p:pic>
        <p:nvPicPr>
          <p:cNvPr id="2656" name="図 1"/>
          <p:cNvPicPr>
            <a:picLocks noChangeAspect="1"/>
          </p:cNvPicPr>
          <p:nvPr/>
        </p:nvPicPr>
        <p:blipFill>
          <a:blip r:embed="rId3"/>
          <a:stretch>
            <a:fillRect/>
          </a:stretch>
        </p:blipFill>
        <p:spPr>
          <a:xfrm>
            <a:off x="170744" y="3103617"/>
            <a:ext cx="5445224" cy="2905003"/>
          </a:xfrm>
          <a:prstGeom prst="rect">
            <a:avLst/>
          </a:prstGeom>
        </p:spPr>
      </p:pic>
      <p:pic>
        <p:nvPicPr>
          <p:cNvPr id="2657" name="図 2"/>
          <p:cNvPicPr>
            <a:picLocks noChangeAspect="1"/>
          </p:cNvPicPr>
          <p:nvPr/>
        </p:nvPicPr>
        <p:blipFill>
          <a:blip r:embed="rId4"/>
          <a:stretch>
            <a:fillRect/>
          </a:stretch>
        </p:blipFill>
        <p:spPr>
          <a:xfrm>
            <a:off x="5928798" y="3078219"/>
            <a:ext cx="3458218" cy="2955798"/>
          </a:xfrm>
          <a:prstGeom prst="rect">
            <a:avLst/>
          </a:prstGeom>
        </p:spPr>
      </p:pic>
      <p:sp>
        <p:nvSpPr>
          <p:cNvPr id="2658" name="正方形/長方形 74"/>
          <p:cNvSpPr/>
          <p:nvPr/>
        </p:nvSpPr>
        <p:spPr>
          <a:xfrm>
            <a:off x="186669" y="1828801"/>
            <a:ext cx="9535886" cy="124250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近年、機器等の交換が実施されなかったことによる事故が発生しているため、本指針に示す</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「機械式駐車設備標準保守点検項目」について、交換を促進できるよう項目を見直し</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また、本指針では、所有者及び管理者から製造者への設備の適切な維持管理に係る問い合わせに対応する仕組みを製造者において整備することとしており、この仕組みを引き続き所有者及び管理者のほか、保守点検事業者も理解する必要があるため、</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「保守点検事業者の選定に当たって留意すべき事項のチェックリスト」を見直し</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59" name="下矢印 3"/>
          <p:cNvSpPr/>
          <p:nvPr/>
        </p:nvSpPr>
        <p:spPr>
          <a:xfrm>
            <a:off x="4281714" y="1567541"/>
            <a:ext cx="1364693" cy="228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61" name="正方形/長方形 7"/>
          <p:cNvSpPr/>
          <p:nvPr/>
        </p:nvSpPr>
        <p:spPr>
          <a:xfrm>
            <a:off x="392060" y="6209343"/>
            <a:ext cx="9144000" cy="330090"/>
          </a:xfrm>
          <a:prstGeom prst="rect">
            <a:avLst/>
          </a:prstGeom>
          <a:solidFill>
            <a:srgbClr val="002060"/>
          </a:solidFill>
        </p:spPr>
        <p:txBody>
          <a:bodyPr wrap="square">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所有者、管理者、設置者、保守点検事業者及び製造者への周知、積極的なご活用をお願いします</a:t>
            </a:r>
            <a:endParaRPr kumimoji="1" lang="en-US" altLang="ja-JP" sz="1600" b="0"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62" name="正方形/長方形 12"/>
          <p:cNvSpPr/>
          <p:nvPr/>
        </p:nvSpPr>
        <p:spPr>
          <a:xfrm>
            <a:off x="3522688" y="6559795"/>
            <a:ext cx="1462274" cy="329321"/>
          </a:xfrm>
          <a:prstGeom prst="rect">
            <a:avLst/>
          </a:prstGeom>
          <a:noFill/>
        </p:spPr>
        <p:txBody>
          <a:bodyPr wrap="square">
            <a:spAutoFit/>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333399"/>
                </a:solidFill>
                <a:effectLst/>
                <a:uLnTx/>
                <a:uFillTx/>
                <a:latin typeface="HG丸ｺﾞｼｯｸM-PRO" panose="020F0600000000000000" pitchFamily="50" charset="-128"/>
                <a:ea typeface="HG丸ｺﾞｼｯｸM-PRO" panose="020F0600000000000000" pitchFamily="50" charset="-128"/>
                <a:cs typeface="+mn-cs"/>
              </a:rPr>
              <a:t>詳細はコチラ→</a:t>
            </a:r>
            <a:endParaRPr kumimoji="1" lang="en-US" altLang="ja-JP" sz="1400" b="1" i="0" u="none" strike="noStrike" kern="1200" cap="none" spc="0" normalizeH="0" baseline="0" noProof="0" dirty="0">
              <a:ln>
                <a:noFill/>
              </a:ln>
              <a:solidFill>
                <a:srgbClr val="333399"/>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63" name="正方形/長方形 8"/>
          <p:cNvSpPr/>
          <p:nvPr/>
        </p:nvSpPr>
        <p:spPr>
          <a:xfrm>
            <a:off x="5016307" y="6587672"/>
            <a:ext cx="4953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https://www.mlit.go.jp/toshi/toshi_gairo_tk_000086.html</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75162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3"/>
          <p:cNvSpPr>
            <a:spLocks noGrp="1"/>
          </p:cNvSpPr>
          <p:nvPr>
            <p:ph type="ctrTitle"/>
          </p:nvPr>
        </p:nvSpPr>
        <p:spPr>
          <a:xfrm>
            <a:off x="1383080" y="2251075"/>
            <a:ext cx="9452560" cy="1470025"/>
          </a:xfrm>
        </p:spPr>
        <p:txBody>
          <a:bodyPr/>
          <a:lstStyle/>
          <a:p>
            <a:r>
              <a:rPr lang="ja-JP" altLang="en-US" sz="3500" dirty="0"/>
              <a:t>　７．路外駐車場のバリアフリー</a:t>
            </a:r>
          </a:p>
        </p:txBody>
      </p:sp>
    </p:spTree>
    <p:extLst>
      <p:ext uri="{BB962C8B-B14F-4D97-AF65-F5344CB8AC3E}">
        <p14:creationId xmlns:p14="http://schemas.microsoft.com/office/powerpoint/2010/main" val="286663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2"/>
          <p:cNvSpPr>
            <a:spLocks noGrp="1"/>
          </p:cNvSpPr>
          <p:nvPr>
            <p:ph type="title"/>
          </p:nvPr>
        </p:nvSpPr>
        <p:spPr>
          <a:xfrm>
            <a:off x="2" y="0"/>
            <a:ext cx="8193358" cy="476250"/>
          </a:xfrm>
        </p:spPr>
        <p:txBody>
          <a:bodyPr/>
          <a:lstStyle/>
          <a:p>
            <a:r>
              <a:rPr lang="ja-JP" altLang="en-US" sz="2800" dirty="0">
                <a:latin typeface="+mn-ea"/>
                <a:ea typeface="+mn-ea"/>
              </a:rPr>
              <a:t>駐車場等に関わる主要な法律①</a:t>
            </a:r>
          </a:p>
        </p:txBody>
      </p:sp>
      <p:sp>
        <p:nvSpPr>
          <p:cNvPr id="4" name="スライド番号プレースホルダー 3"/>
          <p:cNvSpPr>
            <a:spLocks noGrp="1"/>
          </p:cNvSpPr>
          <p:nvPr>
            <p:ph type="sldNum" sz="quarter" idx="12"/>
          </p:nvPr>
        </p:nvSpPr>
        <p:spPr>
          <a:xfrm>
            <a:off x="7537515" y="6435166"/>
            <a:ext cx="2311400" cy="476250"/>
          </a:xfrm>
        </p:spPr>
        <p:txBody>
          <a:bodyPr/>
          <a:lstStyle/>
          <a:p>
            <a:pPr>
              <a:defRPr/>
            </a:pPr>
            <a:fld id="{E1A13BD9-928F-40D2-93F8-D19A2AE0F872}" type="slidenum">
              <a:rPr lang="ja-JP" altLang="en-US" smtClean="0"/>
              <a:t>3</a:t>
            </a:fld>
            <a:endParaRPr lang="en-US" altLang="ja-JP" dirty="0"/>
          </a:p>
        </p:txBody>
      </p:sp>
      <p:graphicFrame>
        <p:nvGraphicFramePr>
          <p:cNvPr id="10" name="表 9"/>
          <p:cNvGraphicFramePr>
            <a:graphicFrameLocks noGrp="1"/>
          </p:cNvGraphicFramePr>
          <p:nvPr/>
        </p:nvGraphicFramePr>
        <p:xfrm>
          <a:off x="104989" y="609816"/>
          <a:ext cx="9717419" cy="6185374"/>
        </p:xfrm>
        <a:graphic>
          <a:graphicData uri="http://schemas.openxmlformats.org/drawingml/2006/table">
            <a:tbl>
              <a:tblPr firstRow="1" bandRow="1">
                <a:tableStyleId>{2D5ABB26-0587-4C30-8999-92F81FD0307C}</a:tableStyleId>
              </a:tblPr>
              <a:tblGrid>
                <a:gridCol w="1224136">
                  <a:extLst>
                    <a:ext uri="{9D8B030D-6E8A-4147-A177-3AD203B41FA5}">
                      <a16:colId xmlns:a16="http://schemas.microsoft.com/office/drawing/2014/main" val="20000"/>
                    </a:ext>
                  </a:extLst>
                </a:gridCol>
                <a:gridCol w="1823675">
                  <a:extLst>
                    <a:ext uri="{9D8B030D-6E8A-4147-A177-3AD203B41FA5}">
                      <a16:colId xmlns:a16="http://schemas.microsoft.com/office/drawing/2014/main" val="20001"/>
                    </a:ext>
                  </a:extLst>
                </a:gridCol>
                <a:gridCol w="2004459">
                  <a:extLst>
                    <a:ext uri="{9D8B030D-6E8A-4147-A177-3AD203B41FA5}">
                      <a16:colId xmlns:a16="http://schemas.microsoft.com/office/drawing/2014/main" val="20002"/>
                    </a:ext>
                  </a:extLst>
                </a:gridCol>
                <a:gridCol w="4665149">
                  <a:extLst>
                    <a:ext uri="{9D8B030D-6E8A-4147-A177-3AD203B41FA5}">
                      <a16:colId xmlns:a16="http://schemas.microsoft.com/office/drawing/2014/main" val="20003"/>
                    </a:ext>
                  </a:extLst>
                </a:gridCol>
              </a:tblGrid>
              <a:tr h="254215">
                <a:tc>
                  <a:txBody>
                    <a:bodyPr/>
                    <a:lstStyle/>
                    <a:p>
                      <a:pPr algn="ctr">
                        <a:lnSpc>
                          <a:spcPts val="1440"/>
                        </a:lnSpc>
                      </a:pPr>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駐車場との関係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主な関連項目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法律の目的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extLst>
                  <a:ext uri="{0D108BD9-81ED-4DB2-BD59-A6C34878D82A}">
                    <a16:rowId xmlns:a16="http://schemas.microsoft.com/office/drawing/2014/main" val="10000"/>
                  </a:ext>
                </a:extLst>
              </a:tr>
              <a:tr h="622518">
                <a:tc>
                  <a:txBody>
                    <a:bodyPr/>
                    <a:lstStyle/>
                    <a:p>
                      <a:pPr>
                        <a:lnSpc>
                          <a:spcPts val="1440"/>
                        </a:lnSpc>
                      </a:pPr>
                      <a:r>
                        <a:rPr kumimoji="1" lang="zh-TW" altLang="en-US" sz="1100" dirty="0"/>
                        <a:t>駐車場法</a:t>
                      </a:r>
                      <a:endParaRPr kumimoji="1" lang="en-US" altLang="zh-TW" sz="1100" dirty="0"/>
                    </a:p>
                    <a:p>
                      <a:pPr>
                        <a:lnSpc>
                          <a:spcPts val="1440"/>
                        </a:lnSpc>
                      </a:pPr>
                      <a:r>
                        <a:rPr kumimoji="1" lang="zh-TW" altLang="en-US" sz="1100" dirty="0"/>
                        <a:t>（昭和</a:t>
                      </a:r>
                      <a:r>
                        <a:rPr kumimoji="1" lang="en-US" altLang="ja-JP" sz="1100" dirty="0"/>
                        <a:t>32</a:t>
                      </a:r>
                      <a:r>
                        <a:rPr kumimoji="1" lang="zh-TW" altLang="en-US" sz="1100" dirty="0"/>
                        <a:t>年法律第</a:t>
                      </a:r>
                      <a:r>
                        <a:rPr kumimoji="1" lang="en-US" altLang="ja-JP" sz="1100" dirty="0"/>
                        <a:t>106</a:t>
                      </a:r>
                      <a:r>
                        <a:rPr kumimoji="1" lang="zh-TW" altLang="en-US" sz="1100" dirty="0"/>
                        <a:t>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a:lnSpc>
                          <a:spcPts val="1440"/>
                        </a:lnSpc>
                        <a:buFont typeface="Arial" panose="020B0604020202020204" pitchFamily="34" charset="0"/>
                        <a:buChar char="•"/>
                      </a:pPr>
                      <a:r>
                        <a:rPr kumimoji="1" lang="ja-JP" altLang="en-US" sz="1100" dirty="0"/>
                        <a:t>駐車場整備計画</a:t>
                      </a:r>
                      <a:endParaRPr kumimoji="1" lang="en-US" altLang="ja-JP" sz="1100" dirty="0"/>
                    </a:p>
                    <a:p>
                      <a:pPr marL="174625" indent="-174625">
                        <a:lnSpc>
                          <a:spcPts val="1440"/>
                        </a:lnSpc>
                        <a:buFont typeface="Arial" panose="020B0604020202020204" pitchFamily="34" charset="0"/>
                        <a:buChar char="•"/>
                      </a:pPr>
                      <a:r>
                        <a:rPr kumimoji="1" lang="ja-JP" altLang="en-US" sz="1100" b="0" dirty="0">
                          <a:solidFill>
                            <a:schemeClr val="tx1"/>
                          </a:solidFill>
                        </a:rPr>
                        <a:t>路外駐車場</a:t>
                      </a:r>
                      <a:endParaRPr kumimoji="1" lang="en-US" altLang="ja-JP" sz="1100" b="0" dirty="0">
                        <a:solidFill>
                          <a:schemeClr val="tx1"/>
                        </a:solidFill>
                      </a:endParaRPr>
                    </a:p>
                    <a:p>
                      <a:pPr marL="174625" indent="-174625">
                        <a:lnSpc>
                          <a:spcPts val="1440"/>
                        </a:lnSpc>
                        <a:buFont typeface="Arial" panose="020B0604020202020204" pitchFamily="34" charset="0"/>
                        <a:buChar char="•"/>
                      </a:pPr>
                      <a:r>
                        <a:rPr kumimoji="1" lang="ja-JP" altLang="en-US" sz="1100" b="0" dirty="0">
                          <a:solidFill>
                            <a:schemeClr val="tx1"/>
                          </a:solidFill>
                        </a:rPr>
                        <a:t>都市計画駐車場</a:t>
                      </a:r>
                      <a:endParaRPr kumimoji="1" lang="en-US" altLang="ja-JP"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rPr>
                        <a:t>駐車施設の附置義務</a:t>
                      </a: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43915" rtl="0" eaLnBrk="1" fontAlgn="auto" latinLnBrk="0" hangingPunct="1">
                        <a:lnSpc>
                          <a:spcPts val="1440"/>
                        </a:lnSpc>
                        <a:spcBef>
                          <a:spcPts val="0"/>
                        </a:spcBef>
                        <a:spcAft>
                          <a:spcPts val="0"/>
                        </a:spcAft>
                        <a:buClrTx/>
                        <a:buSzTx/>
                        <a:buFontTx/>
                        <a:buNone/>
                        <a:defRPr/>
                      </a:pPr>
                      <a:r>
                        <a:rPr kumimoji="1" lang="ja-JP" altLang="en-US" sz="1100" dirty="0"/>
                        <a:t>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050" dirty="0"/>
                        <a:t>都市における自動車の駐車のための施設の整備に関し必要な事項を定めることにより、</a:t>
                      </a:r>
                      <a:r>
                        <a:rPr kumimoji="1" lang="ja-JP" altLang="en-US" sz="1050" b="1" dirty="0">
                          <a:solidFill>
                            <a:srgbClr val="FF0000"/>
                          </a:solidFill>
                        </a:rPr>
                        <a:t>道路交通の円滑化</a:t>
                      </a:r>
                      <a:r>
                        <a:rPr kumimoji="1" lang="ja-JP" altLang="en-US" sz="1050" dirty="0"/>
                        <a:t>を図り、もつて</a:t>
                      </a:r>
                      <a:r>
                        <a:rPr kumimoji="1" lang="ja-JP" altLang="en-US" sz="1050" b="1" dirty="0">
                          <a:solidFill>
                            <a:srgbClr val="FF0000"/>
                          </a:solidFill>
                        </a:rPr>
                        <a:t>公衆の利便</a:t>
                      </a:r>
                      <a:r>
                        <a:rPr kumimoji="1" lang="ja-JP" altLang="en-US" sz="1050" dirty="0"/>
                        <a:t>に資するとともに、</a:t>
                      </a:r>
                      <a:r>
                        <a:rPr kumimoji="1" lang="ja-JP" altLang="en-US" sz="1050" b="1" dirty="0">
                          <a:solidFill>
                            <a:srgbClr val="FF0000"/>
                          </a:solidFill>
                        </a:rPr>
                        <a:t>都市の機能の維持及び増進</a:t>
                      </a:r>
                      <a:r>
                        <a:rPr kumimoji="1" lang="ja-JP" altLang="en-US" sz="1050" dirty="0"/>
                        <a:t>に寄与すること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3918">
                <a:tc>
                  <a:txBody>
                    <a:bodyPr/>
                    <a:lstStyle/>
                    <a:p>
                      <a:pPr>
                        <a:lnSpc>
                          <a:spcPts val="1440"/>
                        </a:lnSpc>
                      </a:pPr>
                      <a:r>
                        <a:rPr kumimoji="1" lang="ja-JP" altLang="en-US" sz="1100" dirty="0"/>
                        <a:t>都市計画法</a:t>
                      </a:r>
                      <a:endParaRPr kumimoji="1" lang="en-US" altLang="ja-JP" sz="1100" dirty="0"/>
                    </a:p>
                    <a:p>
                      <a:pPr>
                        <a:lnSpc>
                          <a:spcPts val="1440"/>
                        </a:lnSpc>
                      </a:pPr>
                      <a:r>
                        <a:rPr kumimoji="1" lang="zh-CN" altLang="en-US" sz="1100" dirty="0"/>
                        <a:t>（昭和</a:t>
                      </a:r>
                      <a:r>
                        <a:rPr kumimoji="1" lang="en-US" altLang="zh-CN" sz="1100" dirty="0"/>
                        <a:t>43</a:t>
                      </a:r>
                      <a:r>
                        <a:rPr kumimoji="1" lang="zh-CN" altLang="en-US" sz="1100" dirty="0"/>
                        <a:t>年法律第</a:t>
                      </a:r>
                      <a:r>
                        <a:rPr kumimoji="1" lang="en-US" altLang="zh-CN" sz="1100" dirty="0"/>
                        <a:t>100</a:t>
                      </a:r>
                      <a:r>
                        <a:rPr kumimoji="1" lang="zh-CN" altLang="en-US" sz="1100" dirty="0"/>
                        <a:t>号</a:t>
                      </a:r>
                      <a:r>
                        <a:rPr kumimoji="1" lang="ja-JP" altLang="en-US" sz="11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a:lnSpc>
                          <a:spcPts val="1440"/>
                        </a:lnSpc>
                        <a:buFont typeface="Arial" panose="020B0604020202020204" pitchFamily="34" charset="0"/>
                        <a:buChar char="•"/>
                      </a:pPr>
                      <a:r>
                        <a:rPr kumimoji="1" lang="ja-JP" altLang="en-US" sz="1100" dirty="0"/>
                        <a:t>駐車場整備地区</a:t>
                      </a:r>
                      <a:endParaRPr kumimoji="1" lang="en-US" altLang="ja-JP" sz="1100" dirty="0"/>
                    </a:p>
                    <a:p>
                      <a:pPr marL="174625" indent="-174625">
                        <a:lnSpc>
                          <a:spcPts val="1440"/>
                        </a:lnSpc>
                        <a:buFont typeface="Arial" panose="020B0604020202020204" pitchFamily="34" charset="0"/>
                        <a:buChar char="•"/>
                      </a:pPr>
                      <a:r>
                        <a:rPr kumimoji="1" lang="ja-JP" altLang="en-US" sz="1100" dirty="0"/>
                        <a:t>都市計画駐車場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4</a:t>
                      </a:r>
                      <a:r>
                        <a:rPr kumimoji="1" lang="ja-JP" altLang="en-US" sz="1100" dirty="0"/>
                        <a:t>条（定義）、第 </a:t>
                      </a:r>
                      <a:r>
                        <a:rPr kumimoji="1" lang="en-US" altLang="ja-JP" sz="1100" dirty="0"/>
                        <a:t>8 </a:t>
                      </a:r>
                      <a:r>
                        <a:rPr kumimoji="1" lang="ja-JP" altLang="en-US" sz="1100" dirty="0"/>
                        <a:t>条（地域地区）、第 </a:t>
                      </a:r>
                      <a:r>
                        <a:rPr kumimoji="1" lang="en-US" altLang="ja-JP" sz="1100" dirty="0"/>
                        <a:t>11 </a:t>
                      </a:r>
                      <a:r>
                        <a:rPr kumimoji="1" lang="ja-JP" altLang="en-US" sz="1100" dirty="0"/>
                        <a:t>条（都市施設）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050" b="0" dirty="0">
                          <a:solidFill>
                            <a:schemeClr val="tx1"/>
                          </a:solidFill>
                        </a:rPr>
                        <a:t>都市計画の内容及びその決定手続、都市計画制限、都市計画事業その他都市計画に関し必要な事項を定めることにより、</a:t>
                      </a:r>
                      <a:r>
                        <a:rPr kumimoji="1" lang="ja-JP" altLang="en-US" sz="1050" b="1" dirty="0">
                          <a:solidFill>
                            <a:srgbClr val="FF0000"/>
                          </a:solidFill>
                        </a:rPr>
                        <a:t>都市の健全な発展と秩序ある整備を図り</a:t>
                      </a:r>
                      <a:r>
                        <a:rPr kumimoji="1" lang="ja-JP" altLang="en-US" sz="1050" b="0" dirty="0">
                          <a:solidFill>
                            <a:schemeClr val="tx1"/>
                          </a:solidFill>
                        </a:rPr>
                        <a:t>、もつて</a:t>
                      </a:r>
                      <a:r>
                        <a:rPr kumimoji="1" lang="ja-JP" altLang="en-US" sz="1050" b="1" dirty="0">
                          <a:solidFill>
                            <a:srgbClr val="FF0000"/>
                          </a:solidFill>
                        </a:rPr>
                        <a:t>国土の均衡ある発展</a:t>
                      </a:r>
                      <a:r>
                        <a:rPr kumimoji="1" lang="ja-JP" altLang="en-US" sz="1050" b="0" dirty="0">
                          <a:solidFill>
                            <a:schemeClr val="tx1"/>
                          </a:solidFill>
                        </a:rPr>
                        <a:t>と</a:t>
                      </a:r>
                      <a:r>
                        <a:rPr kumimoji="1" lang="ja-JP" altLang="en-US" sz="1050" b="1" dirty="0">
                          <a:solidFill>
                            <a:srgbClr val="FF0000"/>
                          </a:solidFill>
                        </a:rPr>
                        <a:t>公共の福祉の増進</a:t>
                      </a:r>
                      <a:r>
                        <a:rPr kumimoji="1" lang="ja-JP" altLang="en-US" sz="1050" b="0" dirty="0">
                          <a:solidFill>
                            <a:schemeClr val="tx1"/>
                          </a:solidFill>
                        </a:rPr>
                        <a:t>に寄与すること</a:t>
                      </a:r>
                      <a:endParaRPr kumimoji="1" lang="en-US" altLang="ja-JP" sz="10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85656">
                <a:tc>
                  <a:txBody>
                    <a:bodyPr/>
                    <a:lstStyle/>
                    <a:p>
                      <a:pPr>
                        <a:lnSpc>
                          <a:spcPts val="1440"/>
                        </a:lnSpc>
                      </a:pPr>
                      <a:r>
                        <a:rPr lang="ja-JP" altLang="en-US" sz="1100" dirty="0"/>
                        <a:t>都市の低炭素化の促進に関する法律</a:t>
                      </a:r>
                      <a:endParaRPr lang="en-US" altLang="ja-JP" sz="1100" dirty="0"/>
                    </a:p>
                    <a:p>
                      <a:pPr>
                        <a:lnSpc>
                          <a:spcPts val="1440"/>
                        </a:lnSpc>
                      </a:pPr>
                      <a:r>
                        <a:rPr lang="ja-JP" altLang="en-US" sz="1100" dirty="0"/>
                        <a:t>（平成</a:t>
                      </a:r>
                      <a:r>
                        <a:rPr lang="en-US" altLang="ja-JP" sz="1100" dirty="0"/>
                        <a:t>24</a:t>
                      </a:r>
                      <a:r>
                        <a:rPr lang="ja-JP" altLang="en-US" sz="1100" dirty="0"/>
                        <a:t>年法律第</a:t>
                      </a:r>
                      <a:r>
                        <a:rPr lang="en-US" altLang="ja-JP" sz="1100" dirty="0"/>
                        <a:t>84</a:t>
                      </a:r>
                      <a:r>
                        <a:rPr lang="ja-JP" altLang="en-US" sz="1100" dirty="0"/>
                        <a:t>号） </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rPr>
                        <a:t>駐車機能集約区域</a:t>
                      </a:r>
                      <a:endParaRPr kumimoji="1" lang="en-US" altLang="ja-JP"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dirty="0"/>
                        <a:t>集約駐車施設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7</a:t>
                      </a:r>
                      <a:r>
                        <a:rPr kumimoji="1" lang="ja-JP" altLang="en-US" sz="1100" dirty="0"/>
                        <a:t>条（低炭素まちづくり計画）、第</a:t>
                      </a:r>
                      <a:r>
                        <a:rPr kumimoji="1" lang="en-US" altLang="ja-JP" sz="1100" dirty="0"/>
                        <a:t>20</a:t>
                      </a:r>
                      <a:r>
                        <a:rPr kumimoji="1" lang="ja-JP" altLang="en-US" sz="1100" dirty="0"/>
                        <a:t>条（附置に係る駐車場法の特例）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050" b="0" dirty="0">
                          <a:solidFill>
                            <a:schemeClr val="tx1"/>
                          </a:solidFill>
                        </a:rPr>
                        <a:t>社会経済活動その他の活動に伴って発生する二酸化炭素の相当部分が都市において発生しているものであることに鑑み、都市の低炭素化の促進に関する基本的な方針の策定について定めるとともに、市町村による</a:t>
                      </a:r>
                      <a:r>
                        <a:rPr kumimoji="1" lang="ja-JP" altLang="en-US" sz="1050" b="1" dirty="0">
                          <a:solidFill>
                            <a:srgbClr val="FF0000"/>
                          </a:solidFill>
                        </a:rPr>
                        <a:t>低炭素まちづくり計画の作成及びこれに基づく特別の措置</a:t>
                      </a:r>
                      <a:r>
                        <a:rPr kumimoji="1" lang="ja-JP" altLang="en-US" sz="1050" b="0" dirty="0">
                          <a:solidFill>
                            <a:schemeClr val="tx1"/>
                          </a:solidFill>
                        </a:rPr>
                        <a:t>並びに低炭素建築物の普及の促進のための措置を講ずることにより、地球温暖化対策の推進に関する法律と相まって、</a:t>
                      </a:r>
                      <a:r>
                        <a:rPr kumimoji="1" lang="ja-JP" altLang="en-US" sz="1050" b="1" dirty="0">
                          <a:solidFill>
                            <a:srgbClr val="FF0000"/>
                          </a:solidFill>
                        </a:rPr>
                        <a:t>都市の低炭素化の促進</a:t>
                      </a:r>
                      <a:r>
                        <a:rPr kumimoji="1" lang="ja-JP" altLang="en-US" sz="1050" b="0" dirty="0">
                          <a:solidFill>
                            <a:schemeClr val="tx1"/>
                          </a:solidFill>
                        </a:rPr>
                        <a:t>を図り、もって</a:t>
                      </a:r>
                      <a:r>
                        <a:rPr kumimoji="1" lang="ja-JP" altLang="en-US" sz="1050" b="1" dirty="0">
                          <a:solidFill>
                            <a:srgbClr val="FF0000"/>
                          </a:solidFill>
                        </a:rPr>
                        <a:t>都市の健全な発展</a:t>
                      </a:r>
                      <a:r>
                        <a:rPr kumimoji="1" lang="ja-JP" altLang="en-US" sz="1050" b="0" dirty="0">
                          <a:solidFill>
                            <a:schemeClr val="tx1"/>
                          </a:solidFill>
                        </a:rPr>
                        <a:t>に寄与すること</a:t>
                      </a:r>
                      <a:endParaRPr kumimoji="1" lang="en-US" altLang="ja-JP" sz="10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003044"/>
                  </a:ext>
                </a:extLst>
              </a:tr>
              <a:tr h="885656">
                <a:tc>
                  <a:txBody>
                    <a:bodyPr/>
                    <a:lstStyle/>
                    <a:p>
                      <a:pPr>
                        <a:lnSpc>
                          <a:spcPts val="1440"/>
                        </a:lnSpc>
                      </a:pPr>
                      <a:r>
                        <a:rPr lang="ja-JP" altLang="en-US" sz="1100" dirty="0"/>
                        <a:t>都市再生特別措置法</a:t>
                      </a:r>
                      <a:endParaRPr lang="en-US" altLang="ja-JP" sz="1100" dirty="0"/>
                    </a:p>
                    <a:p>
                      <a:pPr>
                        <a:lnSpc>
                          <a:spcPts val="1440"/>
                        </a:lnSpc>
                      </a:pPr>
                      <a:r>
                        <a:rPr lang="ja-JP" altLang="en-US" sz="1100" dirty="0"/>
                        <a:t>（平成</a:t>
                      </a:r>
                      <a:r>
                        <a:rPr lang="en-US" altLang="ja-JP" sz="1100" dirty="0"/>
                        <a:t>14</a:t>
                      </a:r>
                      <a:r>
                        <a:rPr lang="ja-JP" altLang="en-US" sz="1100" dirty="0"/>
                        <a:t>年法律第</a:t>
                      </a:r>
                      <a:r>
                        <a:rPr lang="en-US" altLang="ja-JP" sz="1100" dirty="0"/>
                        <a:t>22</a:t>
                      </a:r>
                      <a:r>
                        <a:rPr lang="ja-JP" altLang="en-US" sz="1100" dirty="0"/>
                        <a:t>号）</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zh-TW" altLang="en-US" sz="1100" b="0" dirty="0">
                          <a:solidFill>
                            <a:schemeClr val="tx1"/>
                          </a:solidFill>
                        </a:rPr>
                        <a:t>都市再生駐車施設配置計画</a:t>
                      </a:r>
                      <a:endParaRPr kumimoji="1" lang="en-US" altLang="zh-TW"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zh-TW" altLang="en-US" sz="1100" b="0" dirty="0">
                          <a:solidFill>
                            <a:schemeClr val="tx1"/>
                          </a:solidFill>
                        </a:rPr>
                        <a:t>駐車場配置適正化区域</a:t>
                      </a:r>
                      <a:endParaRPr kumimoji="1" lang="en-US" altLang="zh-TW"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zh-TW" altLang="en-US" sz="1100" b="0" dirty="0">
                          <a:solidFill>
                            <a:schemeClr val="tx1"/>
                          </a:solidFill>
                        </a:rPr>
                        <a:t>路外駐車場配置等基準</a:t>
                      </a:r>
                      <a:endParaRPr kumimoji="1" lang="en-US" altLang="zh-TW"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zh-TW" altLang="en-US" sz="1100" b="0" dirty="0">
                          <a:solidFill>
                            <a:schemeClr val="tx1"/>
                          </a:solidFill>
                        </a:rPr>
                        <a:t>駐車場出入口制限道路</a:t>
                      </a:r>
                      <a:endParaRPr kumimoji="1" lang="en-US" altLang="zh-TW" sz="1100" b="0" dirty="0">
                        <a:solidFill>
                          <a:schemeClr val="tx1"/>
                        </a:solidFill>
                      </a:endParaRP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rPr>
                        <a:t>集約駐車施設</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19</a:t>
                      </a:r>
                      <a:r>
                        <a:rPr kumimoji="1" lang="ja-JP" altLang="en-US" sz="1100" dirty="0"/>
                        <a:t>条の</a:t>
                      </a:r>
                      <a:r>
                        <a:rPr kumimoji="1" lang="en-US" altLang="ja-JP" sz="1100" dirty="0"/>
                        <a:t>13</a:t>
                      </a:r>
                      <a:r>
                        <a:rPr kumimoji="1" lang="ja-JP" altLang="en-US" sz="1100" dirty="0"/>
                        <a:t>・</a:t>
                      </a:r>
                      <a:r>
                        <a:rPr kumimoji="1" lang="en-US" altLang="ja-JP" sz="1100" dirty="0"/>
                        <a:t>14</a:t>
                      </a:r>
                      <a:r>
                        <a:rPr kumimoji="1" lang="ja-JP" altLang="en-US" sz="1100" dirty="0"/>
                        <a:t>（都市再生駐車施設配置計画、附置に係る駐車場法の特例）、第</a:t>
                      </a:r>
                      <a:r>
                        <a:rPr kumimoji="1" lang="en-US" altLang="ja-JP" sz="1100" dirty="0"/>
                        <a:t>46</a:t>
                      </a:r>
                      <a:r>
                        <a:rPr kumimoji="1" lang="ja-JP" altLang="en-US" sz="1100" dirty="0"/>
                        <a:t>条（都市再生整備計画）、第</a:t>
                      </a:r>
                      <a:r>
                        <a:rPr kumimoji="1" lang="en-US" altLang="ja-JP" sz="1100" dirty="0"/>
                        <a:t>62</a:t>
                      </a:r>
                      <a:r>
                        <a:rPr kumimoji="1" lang="ja-JP" altLang="en-US" sz="1100" dirty="0"/>
                        <a:t>条の</a:t>
                      </a:r>
                      <a:r>
                        <a:rPr kumimoji="1" lang="en-US" altLang="ja-JP" sz="1100" dirty="0"/>
                        <a:t>9</a:t>
                      </a:r>
                      <a:r>
                        <a:rPr kumimoji="1" lang="ja-JP" altLang="en-US" sz="1100" dirty="0"/>
                        <a:t>～</a:t>
                      </a:r>
                      <a:r>
                        <a:rPr kumimoji="1" lang="en-US" altLang="ja-JP" sz="1100" dirty="0"/>
                        <a:t>12</a:t>
                      </a:r>
                      <a:r>
                        <a:rPr kumimoji="1" lang="ja-JP" altLang="en-US" sz="1100" dirty="0"/>
                        <a:t>（届出、出入口の設置の制限、附置に係る駐車場法の特例等）、第</a:t>
                      </a:r>
                      <a:r>
                        <a:rPr kumimoji="1" lang="en-US" altLang="ja-JP" sz="1100" dirty="0"/>
                        <a:t>81</a:t>
                      </a:r>
                      <a:r>
                        <a:rPr kumimoji="1" lang="ja-JP" altLang="en-US" sz="1100" dirty="0"/>
                        <a:t>条（立地適正化計画）、第</a:t>
                      </a:r>
                      <a:r>
                        <a:rPr kumimoji="1" lang="en-US" altLang="ja-JP" sz="1100" dirty="0"/>
                        <a:t>106</a:t>
                      </a:r>
                      <a:r>
                        <a:rPr kumimoji="1" lang="ja-JP" altLang="en-US" sz="1100" dirty="0"/>
                        <a:t>条・</a:t>
                      </a:r>
                      <a:r>
                        <a:rPr kumimoji="1" lang="en-US" altLang="ja-JP" sz="1100" dirty="0"/>
                        <a:t>107</a:t>
                      </a:r>
                      <a:r>
                        <a:rPr kumimoji="1" lang="ja-JP" altLang="en-US" sz="1100" dirty="0"/>
                        <a:t>条（届出、附置に係る駐車場法の特例等）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050" b="0" dirty="0">
                          <a:solidFill>
                            <a:schemeClr val="tx1"/>
                          </a:solidFill>
                        </a:rPr>
                        <a:t>近年における急速な情報化、国際化、少子高齢化等の社会経済情勢の変化に我が国の都市が十分対応できたものとなっていないことに鑑み、これらの情勢の変化に対応した都市機能の高度化及び都市の居住環境の向上を図り、併せて都市の防災に関する機能を確保するため、都市の再生の推進に関する基本方針等について定めるとともに、</a:t>
                      </a:r>
                      <a:r>
                        <a:rPr kumimoji="1" lang="ja-JP" altLang="en-US" sz="1050" b="1" dirty="0">
                          <a:solidFill>
                            <a:srgbClr val="FF0000"/>
                          </a:solidFill>
                        </a:rPr>
                        <a:t>都市再生緊急整備地域における市街地の整備を推進するための</a:t>
                      </a:r>
                      <a:r>
                        <a:rPr kumimoji="1" lang="ja-JP" altLang="en-US" sz="1050" b="0" dirty="0">
                          <a:solidFill>
                            <a:schemeClr val="tx1"/>
                          </a:solidFill>
                        </a:rPr>
                        <a:t>民間都市再生事業計画の認定及び</a:t>
                      </a:r>
                      <a:r>
                        <a:rPr kumimoji="1" lang="ja-JP" altLang="en-US" sz="1050" b="1" dirty="0">
                          <a:solidFill>
                            <a:srgbClr val="FF0000"/>
                          </a:solidFill>
                        </a:rPr>
                        <a:t>都市計画の特例</a:t>
                      </a:r>
                      <a:r>
                        <a:rPr kumimoji="1" lang="ja-JP" altLang="en-US" sz="1050" b="0" dirty="0">
                          <a:solidFill>
                            <a:schemeClr val="tx1"/>
                          </a:solidFill>
                        </a:rPr>
                        <a:t>、都市再生整備計画に基づく事業等に充てるための交付金の交付並びに</a:t>
                      </a:r>
                      <a:r>
                        <a:rPr kumimoji="1" lang="ja-JP" altLang="en-US" sz="1050" b="1" dirty="0">
                          <a:solidFill>
                            <a:srgbClr val="FF0000"/>
                          </a:solidFill>
                        </a:rPr>
                        <a:t>立地適正化計画に基づく</a:t>
                      </a:r>
                      <a:r>
                        <a:rPr kumimoji="1" lang="ja-JP" altLang="en-US" sz="1050" b="0" dirty="0">
                          <a:solidFill>
                            <a:schemeClr val="tx1"/>
                          </a:solidFill>
                        </a:rPr>
                        <a:t>住宅及び都市機能増進施設の</a:t>
                      </a:r>
                      <a:r>
                        <a:rPr kumimoji="1" lang="ja-JP" altLang="en-US" sz="1050" b="1" dirty="0">
                          <a:solidFill>
                            <a:srgbClr val="FF0000"/>
                          </a:solidFill>
                        </a:rPr>
                        <a:t>立地の適正化</a:t>
                      </a:r>
                      <a:r>
                        <a:rPr kumimoji="1" lang="ja-JP" altLang="en-US" sz="1050" b="0" dirty="0">
                          <a:solidFill>
                            <a:schemeClr val="tx1"/>
                          </a:solidFill>
                        </a:rPr>
                        <a:t>を図るための</a:t>
                      </a:r>
                      <a:r>
                        <a:rPr kumimoji="1" lang="ja-JP" altLang="en-US" sz="1050" b="1" dirty="0">
                          <a:solidFill>
                            <a:srgbClr val="FF0000"/>
                          </a:solidFill>
                        </a:rPr>
                        <a:t>都市計画の特例等の特別の措置</a:t>
                      </a:r>
                      <a:r>
                        <a:rPr kumimoji="1" lang="ja-JP" altLang="en-US" sz="1050" b="0" dirty="0">
                          <a:solidFill>
                            <a:schemeClr val="tx1"/>
                          </a:solidFill>
                        </a:rPr>
                        <a:t>を講じ、もって</a:t>
                      </a:r>
                      <a:r>
                        <a:rPr kumimoji="1" lang="ja-JP" altLang="en-US" sz="1050" b="1" dirty="0">
                          <a:solidFill>
                            <a:srgbClr val="FF0000"/>
                          </a:solidFill>
                        </a:rPr>
                        <a:t>社会経済構造の転換を円滑化</a:t>
                      </a:r>
                      <a:r>
                        <a:rPr kumimoji="1" lang="ja-JP" altLang="en-US" sz="1050" b="0" dirty="0">
                          <a:solidFill>
                            <a:schemeClr val="tx1"/>
                          </a:solidFill>
                        </a:rPr>
                        <a:t>し、</a:t>
                      </a:r>
                      <a:r>
                        <a:rPr kumimoji="1" lang="ja-JP" altLang="en-US" sz="1050" b="1" dirty="0">
                          <a:solidFill>
                            <a:srgbClr val="FF0000"/>
                          </a:solidFill>
                        </a:rPr>
                        <a:t>国民経済の健全な発展及び国民生活の向上</a:t>
                      </a:r>
                      <a:r>
                        <a:rPr kumimoji="1" lang="ja-JP" altLang="en-US" sz="1050" b="0" dirty="0">
                          <a:solidFill>
                            <a:schemeClr val="tx1"/>
                          </a:solidFill>
                        </a:rPr>
                        <a:t>に寄与すること</a:t>
                      </a:r>
                      <a:endParaRPr kumimoji="1" lang="en-US" altLang="ja-JP" sz="10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317414"/>
                  </a:ext>
                </a:extLst>
              </a:tr>
              <a:tr h="885656">
                <a:tc>
                  <a:txBody>
                    <a:bodyPr/>
                    <a:lstStyle/>
                    <a:p>
                      <a:pPr>
                        <a:lnSpc>
                          <a:spcPts val="1440"/>
                        </a:lnSpc>
                      </a:pPr>
                      <a:r>
                        <a:rPr kumimoji="1" lang="ja-JP" altLang="en-US" sz="1100" dirty="0"/>
                        <a:t>高齢者、身体障害者等の移動等の円滑化の促進に関する法律</a:t>
                      </a:r>
                      <a:endParaRPr kumimoji="1" lang="en-US" altLang="ja-JP" sz="1100" dirty="0"/>
                    </a:p>
                    <a:p>
                      <a:pPr>
                        <a:lnSpc>
                          <a:spcPts val="1440"/>
                        </a:lnSpc>
                      </a:pPr>
                      <a:r>
                        <a:rPr kumimoji="1" lang="ja-JP" altLang="en-US" sz="1100" dirty="0"/>
                        <a:t>（平成</a:t>
                      </a:r>
                      <a:r>
                        <a:rPr kumimoji="1" lang="en-US" altLang="ja-JP" sz="1100" dirty="0"/>
                        <a:t>18</a:t>
                      </a:r>
                      <a:r>
                        <a:rPr kumimoji="1" lang="ja-JP" altLang="en-US" sz="1100" dirty="0"/>
                        <a:t>年法律第</a:t>
                      </a:r>
                      <a:r>
                        <a:rPr kumimoji="1" lang="en-US" altLang="ja-JP" sz="1100" dirty="0"/>
                        <a:t>91</a:t>
                      </a:r>
                      <a:r>
                        <a:rPr kumimoji="1" lang="ja-JP" altLang="en-US" sz="1100" dirty="0"/>
                        <a:t>号）</a:t>
                      </a:r>
                      <a:endParaRPr kumimoji="1" lang="zh-TW"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a:lnSpc>
                          <a:spcPts val="1440"/>
                        </a:lnSpc>
                        <a:buFont typeface="Arial" panose="020B0604020202020204" pitchFamily="34" charset="0"/>
                        <a:buChar char="•"/>
                      </a:pPr>
                      <a:r>
                        <a:rPr kumimoji="1" lang="ja-JP" altLang="en-US" sz="1100" b="0" dirty="0">
                          <a:solidFill>
                            <a:schemeClr val="tx1"/>
                          </a:solidFill>
                        </a:rPr>
                        <a:t>路外駐車場</a:t>
                      </a: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43915" rtl="0" eaLnBrk="1" fontAlgn="auto" latinLnBrk="0" hangingPunct="1">
                        <a:lnSpc>
                          <a:spcPts val="1440"/>
                        </a:lnSpc>
                        <a:spcBef>
                          <a:spcPts val="0"/>
                        </a:spcBef>
                        <a:spcAft>
                          <a:spcPts val="0"/>
                        </a:spcAft>
                        <a:buClrTx/>
                        <a:buSzTx/>
                        <a:buFontTx/>
                        <a:buNone/>
                        <a:defRPr/>
                      </a:pPr>
                      <a:r>
                        <a:rPr kumimoji="1" lang="ja-JP" altLang="en-US" sz="1100" dirty="0"/>
                        <a:t>第</a:t>
                      </a:r>
                      <a:r>
                        <a:rPr kumimoji="1" lang="en-US" altLang="ja-JP" sz="1100" dirty="0"/>
                        <a:t>2</a:t>
                      </a:r>
                      <a:r>
                        <a:rPr kumimoji="1" lang="ja-JP" altLang="en-US" sz="1100" dirty="0"/>
                        <a:t>条（定義）、第</a:t>
                      </a:r>
                      <a:r>
                        <a:rPr kumimoji="1" lang="en-US" altLang="ja-JP" sz="1100" dirty="0"/>
                        <a:t>11</a:t>
                      </a:r>
                      <a:r>
                        <a:rPr kumimoji="1" lang="ja-JP" altLang="en-US" sz="1100" dirty="0"/>
                        <a:t>条・第</a:t>
                      </a:r>
                      <a:r>
                        <a:rPr kumimoji="1" lang="en-US" altLang="ja-JP" sz="1100" dirty="0"/>
                        <a:t>12</a:t>
                      </a:r>
                      <a:r>
                        <a:rPr kumimoji="1" lang="ja-JP" altLang="en-US" sz="1100" dirty="0"/>
                        <a:t>条（路外駐車場管理者等の基準適合義務等）、第</a:t>
                      </a:r>
                      <a:r>
                        <a:rPr kumimoji="1" lang="en-US" altLang="ja-JP" sz="1100" dirty="0"/>
                        <a:t>33</a:t>
                      </a:r>
                      <a:r>
                        <a:rPr kumimoji="1" lang="ja-JP" altLang="en-US" sz="1100" dirty="0"/>
                        <a:t>条（路外駐車場特定事業の実施）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050" dirty="0"/>
                        <a:t>高齢者、障害者等の自立した日常生活及び社会生活を確保することの重要性に鑑み、公共交通機関の旅客施設及び車両等、道路、</a:t>
                      </a:r>
                      <a:r>
                        <a:rPr kumimoji="1" lang="ja-JP" altLang="en-US" sz="1050" b="1" dirty="0">
                          <a:solidFill>
                            <a:srgbClr val="FF0000"/>
                          </a:solidFill>
                        </a:rPr>
                        <a:t>路外駐車場</a:t>
                      </a:r>
                      <a:r>
                        <a:rPr kumimoji="1" lang="ja-JP" altLang="en-US" sz="1050" dirty="0"/>
                        <a:t>、公園施設並びに建築物の</a:t>
                      </a:r>
                      <a:r>
                        <a:rPr kumimoji="1" lang="ja-JP" altLang="en-US" sz="1050" b="1" dirty="0">
                          <a:solidFill>
                            <a:srgbClr val="FF0000"/>
                          </a:solidFill>
                        </a:rPr>
                        <a:t>構造及び設備を改善するための措置</a:t>
                      </a:r>
                      <a:r>
                        <a:rPr kumimoji="1" lang="ja-JP" altLang="en-US" sz="1050" dirty="0"/>
                        <a:t>、一定の地区における旅客施設、建築物等及びこれらの間の経路を構成する道路、駅前広場、通路その他の施設の一体的な整備を推進するための措置、移動等円滑化に関する国民の理解の増進及び協力の確保を図るための措置その他の措置を講ずることにより、</a:t>
                      </a:r>
                      <a:r>
                        <a:rPr kumimoji="1" lang="ja-JP" altLang="en-US" sz="1050" b="1" dirty="0">
                          <a:solidFill>
                            <a:srgbClr val="FF0000"/>
                          </a:solidFill>
                        </a:rPr>
                        <a:t>高齢者、障害者等の移動上及び施設の利用上の利便性及び安全性の向上の促進を図り</a:t>
                      </a:r>
                      <a:r>
                        <a:rPr kumimoji="1" lang="ja-JP" altLang="en-US" sz="1050" dirty="0"/>
                        <a:t>、もって</a:t>
                      </a:r>
                      <a:r>
                        <a:rPr kumimoji="1" lang="ja-JP" altLang="en-US" sz="1050" b="1" dirty="0">
                          <a:solidFill>
                            <a:srgbClr val="FF0000"/>
                          </a:solidFill>
                        </a:rPr>
                        <a:t>公共の福祉の増進</a:t>
                      </a:r>
                      <a:r>
                        <a:rPr kumimoji="1" lang="ja-JP" altLang="en-US" sz="1050" dirty="0"/>
                        <a:t>に資すること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272498"/>
                  </a:ext>
                </a:extLst>
              </a:tr>
            </a:tbl>
          </a:graphicData>
        </a:graphic>
      </p:graphicFrame>
    </p:spTree>
    <p:extLst>
      <p:ext uri="{BB962C8B-B14F-4D97-AF65-F5344CB8AC3E}">
        <p14:creationId xmlns:p14="http://schemas.microsoft.com/office/powerpoint/2010/main" val="2739933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5C35E35-FA60-79CB-E9B3-1AEE6571FBB9}"/>
              </a:ext>
            </a:extLst>
          </p:cNvPr>
          <p:cNvPicPr>
            <a:picLocks noChangeAspect="1"/>
          </p:cNvPicPr>
          <p:nvPr/>
        </p:nvPicPr>
        <p:blipFill>
          <a:blip r:embed="rId3"/>
          <a:stretch>
            <a:fillRect/>
          </a:stretch>
        </p:blipFill>
        <p:spPr>
          <a:xfrm>
            <a:off x="4389104" y="2820875"/>
            <a:ext cx="5005250" cy="2859272"/>
          </a:xfrm>
          <a:prstGeom prst="rect">
            <a:avLst/>
          </a:prstGeom>
        </p:spPr>
      </p:pic>
      <p:pic>
        <p:nvPicPr>
          <p:cNvPr id="4358" name="図 2445"/>
          <p:cNvPicPr>
            <a:picLocks noChangeAspect="1"/>
          </p:cNvPicPr>
          <p:nvPr/>
        </p:nvPicPr>
        <p:blipFill>
          <a:blip r:embed="rId4"/>
          <a:stretch>
            <a:fillRect/>
          </a:stretch>
        </p:blipFill>
        <p:spPr>
          <a:xfrm>
            <a:off x="861866" y="2738500"/>
            <a:ext cx="2848921" cy="3122441"/>
          </a:xfrm>
          <a:prstGeom prst="rect">
            <a:avLst/>
          </a:prstGeom>
        </p:spPr>
      </p:pic>
      <p:sp>
        <p:nvSpPr>
          <p:cNvPr id="4364" name="Rectangle 10"/>
          <p:cNvSpPr>
            <a:spLocks noChangeArrowheads="1"/>
          </p:cNvSpPr>
          <p:nvPr/>
        </p:nvSpPr>
        <p:spPr>
          <a:xfrm>
            <a:off x="286063" y="2350867"/>
            <a:ext cx="9275449" cy="3639142"/>
          </a:xfrm>
          <a:prstGeom prst="rect">
            <a:avLst/>
          </a:prstGeom>
          <a:noFill/>
          <a:ln w="38100">
            <a:solidFill>
              <a:schemeClr val="tx1"/>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67" name="Text Box 13"/>
          <p:cNvSpPr txBox="1">
            <a:spLocks noChangeArrowheads="1"/>
          </p:cNvSpPr>
          <p:nvPr/>
        </p:nvSpPr>
        <p:spPr>
          <a:xfrm>
            <a:off x="996132" y="5611269"/>
            <a:ext cx="2918863" cy="208147"/>
          </a:xfrm>
          <a:prstGeom prst="rect">
            <a:avLst/>
          </a:prstGeom>
          <a:solidFill>
            <a:srgbClr val="FFFFFF">
              <a:alpha val="0"/>
            </a:srgbClr>
          </a:solidFill>
          <a:ln w="9525">
            <a:noFill/>
            <a:miter lim="800000"/>
            <a:headEnd/>
            <a:tailEnd/>
          </a:ln>
        </p:spPr>
        <p:txBody>
          <a:bodyPr lIns="74295" tIns="8890" rIns="74295" bIns="8890"/>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entury" pitchFamily="18" charset="0"/>
                <a:ea typeface="ＭＳ Ｐゴシック" charset="-128"/>
                <a:cs typeface="+mn-cs"/>
              </a:rPr>
              <a:t>○路外駐車場車いす使用者用駐車施設の表示</a:t>
            </a:r>
            <a:endParaRPr kumimoji="1" lang="ja-JP" altLang="en-US" sz="1000" b="1"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
        <p:nvSpPr>
          <p:cNvPr id="4368" name="Text Box 15"/>
          <p:cNvSpPr txBox="1">
            <a:spLocks noChangeArrowheads="1"/>
          </p:cNvSpPr>
          <p:nvPr/>
        </p:nvSpPr>
        <p:spPr>
          <a:xfrm>
            <a:off x="1536069" y="2838771"/>
            <a:ext cx="3041311" cy="209876"/>
          </a:xfrm>
          <a:prstGeom prst="rect">
            <a:avLst/>
          </a:prstGeom>
          <a:solidFill>
            <a:srgbClr val="FFFFFF">
              <a:alpha val="0"/>
            </a:srgbClr>
          </a:solidFill>
          <a:ln w="9525">
            <a:noFill/>
            <a:miter lim="800000"/>
            <a:headEnd/>
            <a:tailEnd/>
          </a:ln>
        </p:spPr>
        <p:txBody>
          <a:bodyPr lIns="74295" tIns="8890" rIns="74295" bIns="8890"/>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entury" pitchFamily="18" charset="0"/>
                <a:ea typeface="ＭＳ Ｐゴシック" charset="-128"/>
                <a:cs typeface="+mn-cs"/>
              </a:rPr>
              <a:t>○路外駐車場車いす使用者用駐車施設の表示</a:t>
            </a:r>
            <a:endParaRPr kumimoji="1" lang="ja-JP" altLang="en-US" sz="1000" b="1"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69" name="Freeform 16"/>
          <p:cNvSpPr/>
          <p:nvPr/>
        </p:nvSpPr>
        <p:spPr>
          <a:xfrm>
            <a:off x="1065144" y="2836221"/>
            <a:ext cx="528977" cy="105515"/>
          </a:xfrm>
          <a:custGeom>
            <a:avLst/>
            <a:gdLst>
              <a:gd name="T0" fmla="*/ 0 w 390"/>
              <a:gd name="T1" fmla="*/ 0 h 520"/>
              <a:gd name="T2" fmla="*/ 0 w 390"/>
              <a:gd name="T3" fmla="*/ 0 h 520"/>
              <a:gd name="T4" fmla="*/ 0 w 390"/>
              <a:gd name="T5" fmla="*/ 0 h 520"/>
              <a:gd name="T6" fmla="*/ 0 60000 65536"/>
              <a:gd name="T7" fmla="*/ 0 60000 65536"/>
              <a:gd name="T8" fmla="*/ 0 60000 65536"/>
              <a:gd name="T9" fmla="*/ 0 w 390"/>
              <a:gd name="T10" fmla="*/ 0 h 520"/>
              <a:gd name="T11" fmla="*/ 390 w 390"/>
              <a:gd name="T12" fmla="*/ 520 h 520"/>
            </a:gdLst>
            <a:ahLst/>
            <a:cxnLst>
              <a:cxn ang="T6">
                <a:pos x="T0" y="T1"/>
              </a:cxn>
              <a:cxn ang="T7">
                <a:pos x="T2" y="T3"/>
              </a:cxn>
              <a:cxn ang="T8">
                <a:pos x="T4" y="T5"/>
              </a:cxn>
            </a:cxnLst>
            <a:rect l="T9" t="T10" r="T11" b="T12"/>
            <a:pathLst>
              <a:path w="390" h="520">
                <a:moveTo>
                  <a:pt x="390" y="0"/>
                </a:moveTo>
                <a:lnTo>
                  <a:pt x="0" y="0"/>
                </a:lnTo>
                <a:lnTo>
                  <a:pt x="10" y="520"/>
                </a:lnTo>
              </a:path>
            </a:pathLst>
          </a:custGeom>
          <a:noFill/>
          <a:ln w="9525">
            <a:solidFill>
              <a:srgbClr val="000000"/>
            </a:solidFill>
            <a:round/>
            <a:headEnd/>
            <a:tailEnd type="triangle" w="med" len="me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0" name="Freeform 20"/>
          <p:cNvSpPr/>
          <p:nvPr/>
        </p:nvSpPr>
        <p:spPr>
          <a:xfrm flipH="1" flipV="1">
            <a:off x="980403" y="3295153"/>
            <a:ext cx="46800" cy="428110"/>
          </a:xfrm>
          <a:custGeom>
            <a:avLst/>
            <a:gdLst>
              <a:gd name="T0" fmla="*/ 0 w 1450"/>
              <a:gd name="T1" fmla="*/ 0 h 30"/>
              <a:gd name="T2" fmla="*/ 0 w 1450"/>
              <a:gd name="T3" fmla="*/ 0 h 30"/>
              <a:gd name="T4" fmla="*/ 0 60000 65536"/>
              <a:gd name="T5" fmla="*/ 0 60000 65536"/>
              <a:gd name="T6" fmla="*/ 0 w 1450"/>
              <a:gd name="T7" fmla="*/ 0 h 30"/>
              <a:gd name="T8" fmla="*/ 1450 w 1450"/>
              <a:gd name="T9" fmla="*/ 30 h 30"/>
            </a:gdLst>
            <a:ahLst/>
            <a:cxnLst>
              <a:cxn ang="T4">
                <a:pos x="T0" y="T1"/>
              </a:cxn>
              <a:cxn ang="T5">
                <a:pos x="T2" y="T3"/>
              </a:cxn>
            </a:cxnLst>
            <a:rect l="T6" t="T7" r="T8" b="T9"/>
            <a:pathLst>
              <a:path w="1450" h="30">
                <a:moveTo>
                  <a:pt x="0" y="0"/>
                </a:moveTo>
                <a:lnTo>
                  <a:pt x="1450" y="30"/>
                </a:lnTo>
              </a:path>
            </a:pathLst>
          </a:custGeom>
          <a:noFill/>
          <a:ln w="9525">
            <a:solidFill>
              <a:srgbClr val="000000"/>
            </a:solidFill>
            <a:round/>
            <a:headEnd type="arrow" w="med" len="med"/>
            <a:tailEnd type="arrow" w="med" len="me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1" name="Text Box 21"/>
          <p:cNvSpPr txBox="1">
            <a:spLocks noChangeArrowheads="1"/>
          </p:cNvSpPr>
          <p:nvPr/>
        </p:nvSpPr>
        <p:spPr>
          <a:xfrm>
            <a:off x="1027203" y="3911838"/>
            <a:ext cx="1700501" cy="279320"/>
          </a:xfrm>
          <a:prstGeom prst="rect">
            <a:avLst/>
          </a:prstGeom>
          <a:solidFill>
            <a:srgbClr val="FFFFFF">
              <a:alpha val="0"/>
            </a:srgbClr>
          </a:solidFill>
          <a:ln w="9525">
            <a:noFill/>
            <a:miter lim="800000"/>
            <a:headEnd/>
            <a:tailEnd/>
          </a:ln>
        </p:spPr>
        <p:txBody>
          <a:bodyPr lIns="74295" tIns="8890" rIns="74295" bIns="8890"/>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entury" pitchFamily="18" charset="0"/>
                <a:ea typeface="ＭＳ Ｐゴシック" charset="-128"/>
                <a:cs typeface="+mn-cs"/>
              </a:rPr>
              <a:t>○有効幅３５０ｃｍ以上</a:t>
            </a:r>
            <a:endParaRPr kumimoji="1" lang="ja-JP" altLang="en-US" sz="1000" b="1"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2" name="Freeform 22"/>
          <p:cNvSpPr/>
          <p:nvPr/>
        </p:nvSpPr>
        <p:spPr>
          <a:xfrm>
            <a:off x="929844" y="3625683"/>
            <a:ext cx="132575" cy="358549"/>
          </a:xfrm>
          <a:custGeom>
            <a:avLst/>
            <a:gdLst>
              <a:gd name="T0" fmla="*/ 0 w 230"/>
              <a:gd name="T1" fmla="*/ 0 h 390"/>
              <a:gd name="T2" fmla="*/ 0 w 230"/>
              <a:gd name="T3" fmla="*/ 0 h 390"/>
              <a:gd name="T4" fmla="*/ 0 w 230"/>
              <a:gd name="T5" fmla="*/ 0 h 390"/>
              <a:gd name="T6" fmla="*/ 0 60000 65536"/>
              <a:gd name="T7" fmla="*/ 0 60000 65536"/>
              <a:gd name="T8" fmla="*/ 0 60000 65536"/>
              <a:gd name="T9" fmla="*/ 0 w 230"/>
              <a:gd name="T10" fmla="*/ 0 h 390"/>
              <a:gd name="T11" fmla="*/ 230 w 230"/>
              <a:gd name="T12" fmla="*/ 390 h 390"/>
            </a:gdLst>
            <a:ahLst/>
            <a:cxnLst>
              <a:cxn ang="T6">
                <a:pos x="T0" y="T1"/>
              </a:cxn>
              <a:cxn ang="T7">
                <a:pos x="T2" y="T3"/>
              </a:cxn>
              <a:cxn ang="T8">
                <a:pos x="T4" y="T5"/>
              </a:cxn>
            </a:cxnLst>
            <a:rect l="T9" t="T10" r="T11" b="T12"/>
            <a:pathLst>
              <a:path w="230" h="390">
                <a:moveTo>
                  <a:pt x="230" y="390"/>
                </a:moveTo>
                <a:lnTo>
                  <a:pt x="0" y="390"/>
                </a:lnTo>
                <a:lnTo>
                  <a:pt x="0" y="0"/>
                </a:lnTo>
              </a:path>
            </a:pathLst>
          </a:custGeom>
          <a:noFill/>
          <a:ln w="9525">
            <a:solidFill>
              <a:srgbClr val="000000"/>
            </a:solidFill>
            <a:round/>
            <a:headEnd/>
            <a:tailEnd type="triangle" w="med" len="me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3" name="Rectangle 23"/>
          <p:cNvSpPr>
            <a:spLocks noChangeArrowheads="1"/>
          </p:cNvSpPr>
          <p:nvPr/>
        </p:nvSpPr>
        <p:spPr>
          <a:xfrm>
            <a:off x="746132" y="2519020"/>
            <a:ext cx="3503554" cy="279320"/>
          </a:xfrm>
          <a:prstGeom prst="rect">
            <a:avLst/>
          </a:prstGeom>
          <a:noFill/>
          <a:ln w="9525">
            <a:noFill/>
            <a:miter lim="800000"/>
            <a:headEnd/>
            <a:tailEnd/>
          </a:ln>
        </p:spPr>
        <p:txBody>
          <a:bodyPr wrap="square">
            <a:spAutoFit/>
          </a:bodyPr>
          <a:lstStyle/>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■バリアフリー化された路外駐車場のイメージ</a:t>
            </a:r>
          </a:p>
        </p:txBody>
      </p:sp>
      <p:sp>
        <p:nvSpPr>
          <p:cNvPr id="4375" name="タイトル 1"/>
          <p:cNvSpPr>
            <a:spLocks noGrp="1"/>
          </p:cNvSpPr>
          <p:nvPr>
            <p:ph type="title"/>
          </p:nvPr>
        </p:nvSpPr>
        <p:spPr>
          <a:xfrm>
            <a:off x="0" y="0"/>
            <a:ext cx="9371601" cy="476250"/>
          </a:xfrm>
        </p:spPr>
        <p:txBody>
          <a:bodyPr/>
          <a:lstStyle/>
          <a:p>
            <a:r>
              <a:rPr lang="ja-JP" altLang="en-US" sz="2000"/>
              <a:t>特定路外駐車場のバリアフリー化の推進</a:t>
            </a:r>
            <a:endParaRPr kumimoji="1" lang="ja-JP" altLang="en-US" sz="2400">
              <a:latin typeface="+mn-ea"/>
              <a:ea typeface="+mn-ea"/>
            </a:endParaRPr>
          </a:p>
        </p:txBody>
      </p:sp>
      <p:grpSp>
        <p:nvGrpSpPr>
          <p:cNvPr id="4" name="グループ化 3"/>
          <p:cNvGrpSpPr/>
          <p:nvPr/>
        </p:nvGrpSpPr>
        <p:grpSpPr>
          <a:xfrm>
            <a:off x="1149010" y="6126689"/>
            <a:ext cx="7607980" cy="583258"/>
            <a:chOff x="1062419" y="6126689"/>
            <a:chExt cx="7607980" cy="583258"/>
          </a:xfrm>
        </p:grpSpPr>
        <p:sp>
          <p:nvSpPr>
            <p:cNvPr id="4376" name="Rectangle 4"/>
            <p:cNvSpPr>
              <a:spLocks noChangeArrowheads="1"/>
            </p:cNvSpPr>
            <p:nvPr/>
          </p:nvSpPr>
          <p:spPr>
            <a:xfrm>
              <a:off x="1062419" y="6126689"/>
              <a:ext cx="1980000" cy="288000"/>
            </a:xfrm>
            <a:prstGeom prst="rect">
              <a:avLst/>
            </a:prstGeom>
            <a:solidFill>
              <a:srgbClr val="FFFF99"/>
            </a:solidFill>
            <a:ln w="9525">
              <a:solidFill>
                <a:schemeClr val="tx1"/>
              </a:solidFill>
              <a:miter lim="800000"/>
              <a:headEnd/>
              <a:tailEnd/>
            </a:ln>
          </p:spPr>
          <p:txBody>
            <a:bodyPr wrap="none" anchor="ct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実績</a:t>
              </a: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値（Ｈ３０年度末）</a:t>
              </a:r>
            </a:p>
          </p:txBody>
        </p:sp>
        <p:sp>
          <p:nvSpPr>
            <p:cNvPr id="4377" name="Rectangle 6"/>
            <p:cNvSpPr>
              <a:spLocks noChangeArrowheads="1"/>
            </p:cNvSpPr>
            <p:nvPr/>
          </p:nvSpPr>
          <p:spPr>
            <a:xfrm>
              <a:off x="1062419" y="6414689"/>
              <a:ext cx="1980000" cy="2880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６７．１％</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8" name="AutoShape 8"/>
            <p:cNvSpPr>
              <a:spLocks noChangeArrowheads="1"/>
            </p:cNvSpPr>
            <p:nvPr/>
          </p:nvSpPr>
          <p:spPr>
            <a:xfrm>
              <a:off x="3230670" y="6193804"/>
              <a:ext cx="485202" cy="419752"/>
            </a:xfrm>
            <a:prstGeom prst="rightArrow">
              <a:avLst>
                <a:gd name="adj1" fmla="val 50000"/>
                <a:gd name="adj2" fmla="val 29136"/>
              </a:avLst>
            </a:prstGeom>
            <a:gradFill rotWithShape="1">
              <a:gsLst>
                <a:gs pos="0">
                  <a:schemeClr val="bg1"/>
                </a:gs>
                <a:gs pos="100000">
                  <a:srgbClr val="FF6699"/>
                </a:gs>
              </a:gsLst>
              <a:lin ang="0" scaled="1"/>
              <a:tileRect/>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9" name="Rectangle 4"/>
            <p:cNvSpPr>
              <a:spLocks noChangeArrowheads="1"/>
            </p:cNvSpPr>
            <p:nvPr/>
          </p:nvSpPr>
          <p:spPr>
            <a:xfrm>
              <a:off x="3904123" y="6133948"/>
              <a:ext cx="1980000" cy="288000"/>
            </a:xfrm>
            <a:prstGeom prst="rect">
              <a:avLst/>
            </a:prstGeom>
            <a:solidFill>
              <a:srgbClr val="FFFF99"/>
            </a:solidFill>
            <a:ln w="9525">
              <a:solidFill>
                <a:schemeClr val="tx1"/>
              </a:solidFill>
              <a:miter lim="800000"/>
              <a:headEnd/>
              <a:tailEnd/>
            </a:ln>
          </p:spPr>
          <p:txBody>
            <a:bodyPr wrap="none" anchor="ct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実績値（Ｒ４年度末）</a:t>
              </a:r>
            </a:p>
          </p:txBody>
        </p:sp>
        <p:sp>
          <p:nvSpPr>
            <p:cNvPr id="4380" name="Rectangle 6"/>
            <p:cNvSpPr>
              <a:spLocks noChangeArrowheads="1"/>
            </p:cNvSpPr>
            <p:nvPr/>
          </p:nvSpPr>
          <p:spPr>
            <a:xfrm>
              <a:off x="3904123" y="6421947"/>
              <a:ext cx="1980000" cy="2880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７２．１％</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81" name="AutoShape 8"/>
            <p:cNvSpPr>
              <a:spLocks noChangeArrowheads="1"/>
            </p:cNvSpPr>
            <p:nvPr/>
          </p:nvSpPr>
          <p:spPr>
            <a:xfrm>
              <a:off x="6044660" y="6193804"/>
              <a:ext cx="485202" cy="419752"/>
            </a:xfrm>
            <a:prstGeom prst="rightArrow">
              <a:avLst>
                <a:gd name="adj1" fmla="val 50000"/>
                <a:gd name="adj2" fmla="val 29136"/>
              </a:avLst>
            </a:prstGeom>
            <a:gradFill rotWithShape="1">
              <a:gsLst>
                <a:gs pos="0">
                  <a:schemeClr val="bg1"/>
                </a:gs>
                <a:gs pos="100000">
                  <a:srgbClr val="FF6699"/>
                </a:gs>
              </a:gsLst>
              <a:lin ang="0" scaled="1"/>
              <a:tileRect/>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82" name="Rectangle 4"/>
            <p:cNvSpPr>
              <a:spLocks noChangeArrowheads="1"/>
            </p:cNvSpPr>
            <p:nvPr/>
          </p:nvSpPr>
          <p:spPr>
            <a:xfrm>
              <a:off x="6690399" y="6133947"/>
              <a:ext cx="1980000" cy="288000"/>
            </a:xfrm>
            <a:prstGeom prst="rect">
              <a:avLst/>
            </a:prstGeom>
            <a:solidFill>
              <a:srgbClr val="FFFF99"/>
            </a:solidFill>
            <a:ln w="9525">
              <a:solidFill>
                <a:schemeClr val="tx1"/>
              </a:solidFill>
              <a:miter lim="800000"/>
              <a:headEnd/>
              <a:tailEnd/>
            </a:ln>
          </p:spPr>
          <p:txBody>
            <a:bodyPr wrap="none" anchor="ct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ＭＳ Ｐゴシック"/>
                  <a:ea typeface="ＭＳ Ｐゴシック"/>
                  <a:cs typeface="+mn-cs"/>
                </a:rPr>
                <a:t>目標値（</a:t>
              </a:r>
              <a:r>
                <a:rPr kumimoji="1" lang="en-US" altLang="ja-JP" sz="1400" b="1" i="0" u="none" strike="noStrike" kern="1200" cap="none" spc="0" normalizeH="0" baseline="0" noProof="0">
                  <a:ln>
                    <a:noFill/>
                  </a:ln>
                  <a:solidFill>
                    <a:prstClr val="black"/>
                  </a:solidFill>
                  <a:effectLst/>
                  <a:uLnTx/>
                  <a:uFillTx/>
                  <a:latin typeface="ＭＳ Ｐゴシック"/>
                  <a:ea typeface="ＭＳ Ｐゴシック"/>
                  <a:cs typeface="+mn-cs"/>
                </a:rPr>
                <a:t>R</a:t>
              </a:r>
              <a:r>
                <a:rPr kumimoji="1" lang="ja-JP" altLang="en-US" sz="1400" b="1" i="0" u="none" strike="noStrike" kern="1200" cap="none" spc="0" normalizeH="0" baseline="0" noProof="0">
                  <a:ln>
                    <a:noFill/>
                  </a:ln>
                  <a:solidFill>
                    <a:prstClr val="black"/>
                  </a:solidFill>
                  <a:effectLst/>
                  <a:uLnTx/>
                  <a:uFillTx/>
                  <a:latin typeface="ＭＳ Ｐゴシック"/>
                  <a:ea typeface="ＭＳ Ｐゴシック"/>
                  <a:cs typeface="+mn-cs"/>
                </a:rPr>
                <a:t>７年度末）</a:t>
              </a:r>
            </a:p>
          </p:txBody>
        </p:sp>
        <p:sp>
          <p:nvSpPr>
            <p:cNvPr id="4383" name="Rectangle 6"/>
            <p:cNvSpPr>
              <a:spLocks noChangeArrowheads="1"/>
            </p:cNvSpPr>
            <p:nvPr/>
          </p:nvSpPr>
          <p:spPr>
            <a:xfrm>
              <a:off x="6690399" y="6421947"/>
              <a:ext cx="1980000" cy="2880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charset="0"/>
                  <a:ea typeface="ＭＳ Ｐゴシック" charset="-128"/>
                  <a:cs typeface="+mn-cs"/>
                </a:rPr>
                <a:t>約７５％</a:t>
              </a:r>
              <a:endParaRPr kumimoji="1" lang="en-US" altLang="ja-JP" sz="1400" b="1"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grpSp>
      <p:sp>
        <p:nvSpPr>
          <p:cNvPr id="4384" name="Text Box 13"/>
          <p:cNvSpPr txBox="1">
            <a:spLocks noChangeArrowheads="1"/>
          </p:cNvSpPr>
          <p:nvPr/>
        </p:nvSpPr>
        <p:spPr>
          <a:xfrm>
            <a:off x="2491124" y="2986852"/>
            <a:ext cx="1608412" cy="209610"/>
          </a:xfrm>
          <a:prstGeom prst="rect">
            <a:avLst/>
          </a:prstGeom>
          <a:solidFill>
            <a:srgbClr val="FFFFFF">
              <a:alpha val="0"/>
            </a:srgbClr>
          </a:solidFill>
          <a:ln w="9525">
            <a:noFill/>
            <a:miter lim="800000"/>
            <a:headEnd/>
            <a:tailEnd/>
          </a:ln>
        </p:spPr>
        <p:txBody>
          <a:bodyPr lIns="74295" tIns="8890" rIns="74295" bIns="8890"/>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entury" pitchFamily="18" charset="0"/>
                <a:ea typeface="ＭＳ Ｐゴシック" charset="-128"/>
                <a:cs typeface="+mn-cs"/>
              </a:rPr>
              <a:t>○移動等円滑化経路</a:t>
            </a:r>
            <a:endParaRPr kumimoji="1" lang="ja-JP" altLang="en-US" sz="1000" b="1"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
        <p:nvSpPr>
          <p:cNvPr id="4385" name="Rectangle 23"/>
          <p:cNvSpPr>
            <a:spLocks noChangeArrowheads="1"/>
          </p:cNvSpPr>
          <p:nvPr/>
        </p:nvSpPr>
        <p:spPr>
          <a:xfrm>
            <a:off x="4530254" y="2519020"/>
            <a:ext cx="3503554" cy="279320"/>
          </a:xfrm>
          <a:prstGeom prst="rect">
            <a:avLst/>
          </a:prstGeom>
          <a:noFill/>
          <a:ln w="9525">
            <a:noFill/>
            <a:miter lim="800000"/>
            <a:headEnd/>
            <a:tailEnd/>
          </a:ln>
        </p:spPr>
        <p:txBody>
          <a:bodyPr wrap="square">
            <a:spAutoFit/>
          </a:bodyPr>
          <a:lstStyle/>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■特定路外駐車場のバリアフリー化の推移</a:t>
            </a:r>
          </a:p>
        </p:txBody>
      </p:sp>
      <p:sp>
        <p:nvSpPr>
          <p:cNvPr id="4389" name="Text Box 2054"/>
          <p:cNvSpPr txBox="1">
            <a:spLocks noChangeArrowheads="1"/>
          </p:cNvSpPr>
          <p:nvPr/>
        </p:nvSpPr>
        <p:spPr>
          <a:xfrm>
            <a:off x="6218141" y="5755667"/>
            <a:ext cx="3257780" cy="213809"/>
          </a:xfrm>
          <a:prstGeom prst="rect">
            <a:avLst/>
          </a:prstGeom>
          <a:solidFill>
            <a:srgbClr val="FFFFFF">
              <a:alpha val="0"/>
            </a:srgbClr>
          </a:solidFill>
          <a:ln w="9525">
            <a:noFill/>
            <a:miter lim="800000"/>
            <a:headEnd/>
            <a:tailEnd/>
          </a:ln>
        </p:spPr>
        <p:txBody>
          <a:bodyPr lIns="74295" tIns="8890" rIns="74295" bIns="8890"/>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ＭＳ Ｐゴシック"/>
                <a:ea typeface="ＭＳ Ｐゴシック"/>
                <a:cs typeface="+mn-cs"/>
              </a:rPr>
              <a:t>※平成24～平成</a:t>
            </a:r>
            <a:r>
              <a:rPr kumimoji="1" lang="en-US" altLang="ja-JP" sz="900" b="0" i="0" u="none" strike="noStrike" kern="1200" cap="none" spc="0" normalizeH="0" baseline="0" noProof="0">
                <a:ln>
                  <a:noFill/>
                </a:ln>
                <a:solidFill>
                  <a:prstClr val="black"/>
                </a:solidFill>
                <a:effectLst/>
                <a:uLnTx/>
                <a:uFillTx/>
                <a:latin typeface="ＭＳ Ｐゴシック"/>
                <a:ea typeface="ＭＳ Ｐゴシック"/>
                <a:cs typeface="+mn-cs"/>
              </a:rPr>
              <a:t>30</a:t>
            </a:r>
            <a:r>
              <a:rPr kumimoji="1" lang="ja-JP" altLang="en-US" sz="900" b="0" i="0" u="none" strike="noStrike" kern="1200" cap="none" spc="0" normalizeH="0" baseline="0" noProof="0">
                <a:ln>
                  <a:noFill/>
                </a:ln>
                <a:solidFill>
                  <a:prstClr val="black"/>
                </a:solidFill>
                <a:effectLst/>
                <a:uLnTx/>
                <a:uFillTx/>
                <a:latin typeface="ＭＳ Ｐゴシック"/>
                <a:ea typeface="ＭＳ Ｐゴシック"/>
                <a:cs typeface="+mn-cs"/>
              </a:rPr>
              <a:t>年の数値については令和４年３月に修正</a:t>
            </a:r>
            <a:endParaRPr kumimoji="1" lang="ja-JP" altLang="en-US" sz="10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4390" name="直線 2446"/>
          <p:cNvSpPr/>
          <p:nvPr/>
        </p:nvSpPr>
        <p:spPr>
          <a:xfrm flipV="1">
            <a:off x="2042160" y="5408893"/>
            <a:ext cx="0" cy="179705"/>
          </a:xfrm>
          <a:prstGeom prst="line">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4391" name="直線 2447"/>
          <p:cNvSpPr/>
          <p:nvPr/>
        </p:nvSpPr>
        <p:spPr>
          <a:xfrm flipH="1">
            <a:off x="2148514" y="3070249"/>
            <a:ext cx="396240" cy="0"/>
          </a:xfrm>
          <a:prstGeom prst="line">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2" name="スライド番号プレースホルダー 1"/>
          <p:cNvSpPr>
            <a:spLocks noGrp="1"/>
          </p:cNvSpPr>
          <p:nvPr>
            <p:ph type="sldNum" sz="quarter" idx="12"/>
          </p:nvPr>
        </p:nvSpPr>
        <p:spPr>
          <a:xfrm>
            <a:off x="7594600" y="6375431"/>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92" name="正方形/長方形 4"/>
          <p:cNvSpPr/>
          <p:nvPr/>
        </p:nvSpPr>
        <p:spPr>
          <a:xfrm rot="10800000" flipV="1">
            <a:off x="9059663" y="5467075"/>
            <a:ext cx="391590" cy="3546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333333"/>
                </a:solidFill>
                <a:effectLst/>
                <a:uLnTx/>
                <a:uFillTx/>
                <a:latin typeface="ＭＳ Ｐゴシック"/>
                <a:ea typeface="ＭＳ Ｐゴシック"/>
                <a:cs typeface="+mn-cs"/>
              </a:rPr>
              <a:t>（年度）</a:t>
            </a:r>
            <a:endParaRPr kumimoji="1" lang="ja-JP" altLang="en-US" sz="800" b="0" i="0" u="none" strike="noStrike" kern="1200" cap="none" spc="0" normalizeH="0" baseline="0" noProof="0">
              <a:ln>
                <a:noFill/>
              </a:ln>
              <a:solidFill>
                <a:srgbClr val="333333"/>
              </a:solidFill>
              <a:effectLst/>
              <a:uLnTx/>
              <a:uFillTx/>
              <a:latin typeface="ＭＳ Ｐゴシック"/>
              <a:ea typeface="ＭＳ Ｐゴシック"/>
              <a:cs typeface="Arial" panose="020B0604020202020204" pitchFamily="34" charset="0"/>
            </a:endParaRPr>
          </a:p>
        </p:txBody>
      </p:sp>
      <p:sp>
        <p:nvSpPr>
          <p:cNvPr id="35" name="正方形/長方形 22"/>
          <p:cNvSpPr/>
          <p:nvPr/>
        </p:nvSpPr>
        <p:spPr>
          <a:xfrm>
            <a:off x="139910" y="2199827"/>
            <a:ext cx="9626181" cy="3337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Calibri" pitchFamily="34" charset="0"/>
                <a:ea typeface="ＭＳ Ｐゴシック"/>
                <a:cs typeface="+mn-cs"/>
              </a:rPr>
              <a:t>指標の解説：すべての人が安全で快適に利用できるバリアフリー化された特定路外駐車場の増加</a:t>
            </a:r>
          </a:p>
        </p:txBody>
      </p:sp>
      <p:sp>
        <p:nvSpPr>
          <p:cNvPr id="36" name="正方形/長方形 111"/>
          <p:cNvSpPr/>
          <p:nvPr/>
        </p:nvSpPr>
        <p:spPr>
          <a:xfrm>
            <a:off x="139909" y="589900"/>
            <a:ext cx="9626182" cy="1365328"/>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6462" tIns="66462" rIns="66462" bIns="66462" rtlCol="0" anchor="t" anchorCtr="0">
            <a:spAutoFit/>
          </a:bodyPr>
          <a:lstStyle/>
          <a:p>
            <a:pPr marL="180000" marR="0" lvl="0" indent="-180000" algn="just" defTabSz="844083" rtl="0" eaLnBrk="0" fontAlgn="base" latinLnBrk="0" hangingPunct="0">
              <a:lnSpc>
                <a:spcPct val="100000"/>
              </a:lnSpc>
              <a:spcBef>
                <a:spcPts val="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　バリアフリー法に規定する</a:t>
            </a:r>
            <a:r>
              <a:rPr kumimoji="0"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特定路外駐車場</a:t>
            </a:r>
            <a:r>
              <a:rPr kumimoji="0"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駐車の用に供する部分が５００㎡以上、かつその利用に対して料金を徴収している路外駐車場のうち、道路附属物であるもの、公園施設であるもの、建築物であるもの、建築物に付随しているものを除いた駐車場）については、「移動等円滑化の促進に関する基本方針」（平成２３年３月３１日告示）において、</a:t>
            </a:r>
            <a:r>
              <a:rPr kumimoji="0" lang="ja-JP" altLang="en-US" sz="16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令和７年度</a:t>
            </a:r>
            <a:r>
              <a:rPr kumimoji="0" lang="ja-JP" altLang="en-US" sz="16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までに</a:t>
            </a:r>
            <a:r>
              <a:rPr kumimoji="0" lang="ja-JP" altLang="en-US" sz="16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約</a:t>
            </a:r>
            <a:r>
              <a:rPr kumimoji="0" lang="en-US" altLang="ja-JP" sz="16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75</a:t>
            </a:r>
            <a:r>
              <a:rPr kumimoji="0" lang="ja-JP" altLang="en-US" sz="1600" b="1"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a:t>
            </a:r>
            <a:r>
              <a:rPr kumimoji="0" lang="ja-JP" altLang="en-US" sz="1600" b="0" i="0" u="sng"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を移動等円滑化</a:t>
            </a:r>
            <a:r>
              <a:rPr kumimoji="0"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rPr>
              <a:t>することとしており、既存の路外駐車場の改修等により、さらなるバリアフリー対応駐車場の確保が必要。</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76348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4" name="タイトル 2"/>
          <p:cNvSpPr>
            <a:spLocks noGrp="1"/>
          </p:cNvSpPr>
          <p:nvPr>
            <p:ph type="title"/>
          </p:nvPr>
        </p:nvSpPr>
        <p:spPr/>
        <p:txBody>
          <a:bodyPr/>
          <a:lstStyle/>
          <a:p>
            <a:r>
              <a:rPr kumimoji="1" lang="ja-JP" altLang="en-US" sz="2400"/>
              <a:t>駐車場等の分類</a:t>
            </a:r>
          </a:p>
        </p:txBody>
      </p:sp>
      <p:sp>
        <p:nvSpPr>
          <p:cNvPr id="4175" name="テキスト ボックス 3"/>
          <p:cNvSpPr txBox="1"/>
          <p:nvPr/>
        </p:nvSpPr>
        <p:spPr>
          <a:xfrm>
            <a:off x="540496" y="1484784"/>
            <a:ext cx="3548408"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180975" indent="-180975" algn="ctr">
              <a:defRPr/>
            </a:pPr>
            <a:r>
              <a:rPr lang="ja-JP" altLang="en-US" sz="1600">
                <a:solidFill>
                  <a:srgbClr val="000000"/>
                </a:solidFill>
                <a:latin typeface="Meiryo UI" panose="020B0604030504040204" pitchFamily="50" charset="-128"/>
                <a:ea typeface="Meiryo UI" panose="020B0604030504040204" pitchFamily="50" charset="-128"/>
              </a:rPr>
              <a:t>構造による分類イメージ</a:t>
            </a:r>
          </a:p>
        </p:txBody>
      </p:sp>
      <p:sp>
        <p:nvSpPr>
          <p:cNvPr id="4176" name="テキスト ボックス 3"/>
          <p:cNvSpPr txBox="1"/>
          <p:nvPr/>
        </p:nvSpPr>
        <p:spPr>
          <a:xfrm>
            <a:off x="4718524" y="1506270"/>
            <a:ext cx="439248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180975" indent="-180975" algn="ctr">
              <a:defRPr/>
            </a:pPr>
            <a:r>
              <a:rPr lang="ja-JP" altLang="en-US" sz="1600">
                <a:solidFill>
                  <a:srgbClr val="000000"/>
                </a:solidFill>
                <a:latin typeface="Meiryo UI" panose="020B0604030504040204" pitchFamily="50" charset="-128"/>
                <a:ea typeface="Meiryo UI" panose="020B0604030504040204" pitchFamily="50" charset="-128"/>
              </a:rPr>
              <a:t>施設との関係等による分類イメージ</a:t>
            </a:r>
          </a:p>
        </p:txBody>
      </p:sp>
      <p:sp>
        <p:nvSpPr>
          <p:cNvPr id="4177" name="テキスト ボックス 4"/>
          <p:cNvSpPr txBox="1"/>
          <p:nvPr/>
        </p:nvSpPr>
        <p:spPr>
          <a:xfrm>
            <a:off x="1784326" y="6597352"/>
            <a:ext cx="3096667" cy="261610"/>
          </a:xfrm>
          <a:prstGeom prst="rect">
            <a:avLst/>
          </a:prstGeom>
          <a:noFill/>
        </p:spPr>
        <p:txBody>
          <a:bodyPr wrap="square" rtlCol="0">
            <a:spAutoFit/>
          </a:bodyPr>
          <a:lstStyle/>
          <a:p>
            <a:pPr algn="ctr">
              <a:defRPr/>
            </a:pPr>
            <a:r>
              <a:rPr lang="ja-JP" altLang="en-US" sz="1100">
                <a:solidFill>
                  <a:srgbClr val="000000"/>
                </a:solidFill>
                <a:latin typeface="Meiryo UI" panose="020B0604030504040204" pitchFamily="50" charset="-128"/>
                <a:ea typeface="Meiryo UI" panose="020B0604030504040204" pitchFamily="50" charset="-128"/>
              </a:rPr>
              <a:t>出典：「駐車場便覧</a:t>
            </a:r>
            <a:r>
              <a:rPr lang="en-US" altLang="ja-JP" sz="1100">
                <a:solidFill>
                  <a:srgbClr val="000000"/>
                </a:solidFill>
                <a:latin typeface="Meiryo UI" panose="020B0604030504040204" pitchFamily="50" charset="-128"/>
                <a:ea typeface="Meiryo UI" panose="020B0604030504040204" pitchFamily="50" charset="-128"/>
              </a:rPr>
              <a:t>2020</a:t>
            </a:r>
            <a:r>
              <a:rPr lang="ja-JP" altLang="en-US" sz="1100">
                <a:solidFill>
                  <a:srgbClr val="000000"/>
                </a:solidFill>
                <a:latin typeface="Meiryo UI" panose="020B0604030504040204" pitchFamily="50" charset="-128"/>
                <a:ea typeface="Meiryo UI" panose="020B0604030504040204" pitchFamily="50" charset="-128"/>
              </a:rPr>
              <a:t>」</a:t>
            </a:r>
          </a:p>
        </p:txBody>
      </p:sp>
      <p:sp>
        <p:nvSpPr>
          <p:cNvPr id="4178" name="テキスト ボックス 2"/>
          <p:cNvSpPr txBox="1"/>
          <p:nvPr/>
        </p:nvSpPr>
        <p:spPr>
          <a:xfrm>
            <a:off x="1101820" y="1866310"/>
            <a:ext cx="2232248"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建築物</a:t>
            </a:r>
            <a:r>
              <a:rPr lang="ja-JP" altLang="en-US" sz="1600" i="1">
                <a:solidFill>
                  <a:srgbClr val="000000"/>
                </a:solidFill>
                <a:latin typeface="Meiryo UI" panose="020B0604030504040204" pitchFamily="50" charset="-128"/>
                <a:ea typeface="Meiryo UI" panose="020B0604030504040204" pitchFamily="50" charset="-128"/>
              </a:rPr>
              <a:t>で</a:t>
            </a:r>
            <a:r>
              <a:rPr lang="ja-JP" altLang="en-US" sz="1600">
                <a:solidFill>
                  <a:srgbClr val="000000"/>
                </a:solidFill>
                <a:latin typeface="Meiryo UI" panose="020B0604030504040204" pitchFamily="50" charset="-128"/>
                <a:ea typeface="Meiryo UI" panose="020B0604030504040204" pitchFamily="50" charset="-128"/>
              </a:rPr>
              <a:t>ある駐車施設</a:t>
            </a:r>
          </a:p>
        </p:txBody>
      </p:sp>
      <p:sp>
        <p:nvSpPr>
          <p:cNvPr id="4179" name="テキスト ボックス 10"/>
          <p:cNvSpPr txBox="1"/>
          <p:nvPr/>
        </p:nvSpPr>
        <p:spPr>
          <a:xfrm>
            <a:off x="1056986" y="4530606"/>
            <a:ext cx="2426422"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建築物ではない駐車施設</a:t>
            </a:r>
          </a:p>
        </p:txBody>
      </p:sp>
      <p:pic>
        <p:nvPicPr>
          <p:cNvPr id="4180" name="図 8"/>
          <p:cNvPicPr>
            <a:picLocks noChangeAspect="1"/>
          </p:cNvPicPr>
          <p:nvPr/>
        </p:nvPicPr>
        <p:blipFill>
          <a:blip r:embed="rId3"/>
          <a:stretch>
            <a:fillRect/>
          </a:stretch>
        </p:blipFill>
        <p:spPr>
          <a:xfrm>
            <a:off x="2581782" y="2276872"/>
            <a:ext cx="1325219" cy="2203244"/>
          </a:xfrm>
          <a:prstGeom prst="rect">
            <a:avLst/>
          </a:prstGeom>
        </p:spPr>
      </p:pic>
      <p:cxnSp>
        <p:nvCxnSpPr>
          <p:cNvPr id="4181" name="直線コネクタ 13"/>
          <p:cNvCxnSpPr/>
          <p:nvPr/>
        </p:nvCxnSpPr>
        <p:spPr>
          <a:xfrm>
            <a:off x="-49841" y="1221632"/>
            <a:ext cx="0" cy="5379596"/>
          </a:xfrm>
          <a:prstGeom prst="line">
            <a:avLst/>
          </a:prstGeom>
        </p:spPr>
        <p:style>
          <a:lnRef idx="1">
            <a:schemeClr val="accent1"/>
          </a:lnRef>
          <a:fillRef idx="0">
            <a:schemeClr val="accent1"/>
          </a:fillRef>
          <a:effectRef idx="0">
            <a:schemeClr val="accent1"/>
          </a:effectRef>
          <a:fontRef idx="minor">
            <a:schemeClr val="tx1"/>
          </a:fontRef>
        </p:style>
      </p:cxnSp>
      <p:sp>
        <p:nvSpPr>
          <p:cNvPr id="4182" name="テキスト ボックス 11"/>
          <p:cNvSpPr txBox="1"/>
          <p:nvPr/>
        </p:nvSpPr>
        <p:spPr>
          <a:xfrm>
            <a:off x="6520599" y="4017768"/>
            <a:ext cx="788334" cy="310483"/>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a:solidFill>
                  <a:srgbClr val="000000"/>
                </a:solidFill>
                <a:latin typeface="メイリオ" panose="020B0604030504040204" pitchFamily="50" charset="-128"/>
                <a:ea typeface="メイリオ" panose="020B0604030504040204" pitchFamily="50" charset="-128"/>
              </a:rPr>
              <a:t>建築敷地</a:t>
            </a:r>
            <a:endParaRPr lang="ja-JP" altLang="en-US">
              <a:solidFill>
                <a:srgbClr val="000000"/>
              </a:solidFill>
              <a:latin typeface="Arial"/>
              <a:ea typeface="ＭＳ Ｐゴシック"/>
            </a:endParaRPr>
          </a:p>
        </p:txBody>
      </p:sp>
      <p:grpSp>
        <p:nvGrpSpPr>
          <p:cNvPr id="4183" name="グループ化 16"/>
          <p:cNvGrpSpPr/>
          <p:nvPr/>
        </p:nvGrpSpPr>
        <p:grpSpPr>
          <a:xfrm>
            <a:off x="6556812" y="2793716"/>
            <a:ext cx="2544524" cy="1160717"/>
            <a:chOff x="4785235" y="1500329"/>
            <a:chExt cx="3660263" cy="1669676"/>
          </a:xfrm>
        </p:grpSpPr>
        <p:sp>
          <p:nvSpPr>
            <p:cNvPr id="4184" name="フローチャート: データ 17"/>
            <p:cNvSpPr/>
            <p:nvPr/>
          </p:nvSpPr>
          <p:spPr>
            <a:xfrm>
              <a:off x="4785235" y="2420891"/>
              <a:ext cx="3660263" cy="749114"/>
            </a:xfrm>
            <a:prstGeom prst="flowChartInputOutp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85" name="直方体 18"/>
            <p:cNvSpPr/>
            <p:nvPr/>
          </p:nvSpPr>
          <p:spPr>
            <a:xfrm>
              <a:off x="5459268" y="1500329"/>
              <a:ext cx="1071842" cy="1394572"/>
            </a:xfrm>
            <a:prstGeom prst="cube">
              <a:avLst/>
            </a:prstGeom>
            <a:solidFill>
              <a:srgbClr val="FF99CC"/>
            </a:solidFill>
          </p:spPr>
          <p:style>
            <a:lnRef idx="3">
              <a:schemeClr val="lt1"/>
            </a:lnRef>
            <a:fillRef idx="1">
              <a:schemeClr val="accent4"/>
            </a:fillRef>
            <a:effectRef idx="1">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86" name="テキスト ボックス 10"/>
            <p:cNvSpPr txBox="1"/>
            <p:nvPr/>
          </p:nvSpPr>
          <p:spPr>
            <a:xfrm>
              <a:off x="5541906" y="2018908"/>
              <a:ext cx="788334" cy="572277"/>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b="1">
                  <a:solidFill>
                    <a:srgbClr val="000000"/>
                  </a:solidFill>
                  <a:latin typeface="メイリオ" panose="020B0604030504040204" pitchFamily="50" charset="-128"/>
                  <a:ea typeface="メイリオ" panose="020B0604030504040204" pitchFamily="50" charset="-128"/>
                </a:rPr>
                <a:t>商業施設</a:t>
              </a:r>
              <a:endParaRPr lang="ja-JP" altLang="en-US" b="1">
                <a:solidFill>
                  <a:srgbClr val="000000"/>
                </a:solidFill>
                <a:latin typeface="Arial"/>
                <a:ea typeface="ＭＳ Ｐゴシック"/>
              </a:endParaRPr>
            </a:p>
          </p:txBody>
        </p:sp>
        <p:sp>
          <p:nvSpPr>
            <p:cNvPr id="4187" name="直方体 21"/>
            <p:cNvSpPr/>
            <p:nvPr/>
          </p:nvSpPr>
          <p:spPr>
            <a:xfrm>
              <a:off x="6756348" y="1819698"/>
              <a:ext cx="1134121" cy="1088696"/>
            </a:xfrm>
            <a:prstGeom prst="cube">
              <a:avLst/>
            </a:prstGeom>
            <a:solidFill>
              <a:schemeClr val="bg1">
                <a:lumMod val="50000"/>
              </a:schemeClr>
            </a:solidFill>
          </p:spPr>
          <p:style>
            <a:lnRef idx="3">
              <a:schemeClr val="lt1"/>
            </a:lnRef>
            <a:fillRef idx="1">
              <a:schemeClr val="accent4"/>
            </a:fillRef>
            <a:effectRef idx="1">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88" name="テキスト ボックス 13"/>
            <p:cNvSpPr txBox="1"/>
            <p:nvPr/>
          </p:nvSpPr>
          <p:spPr>
            <a:xfrm>
              <a:off x="6600718" y="2207334"/>
              <a:ext cx="1233768" cy="687568"/>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b="1">
                  <a:solidFill>
                    <a:srgbClr val="FFFFFF"/>
                  </a:solidFill>
                  <a:latin typeface="メイリオ" panose="020B0604030504040204" pitchFamily="50" charset="-128"/>
                  <a:ea typeface="メイリオ" panose="020B0604030504040204" pitchFamily="50" charset="-128"/>
                </a:rPr>
                <a:t>駐車場</a:t>
              </a:r>
              <a:endParaRPr lang="en-US" altLang="ja-JP" b="1">
                <a:solidFill>
                  <a:srgbClr val="FFFFFF"/>
                </a:solidFill>
                <a:latin typeface="メイリオ" panose="020B0604030504040204" pitchFamily="50" charset="-128"/>
                <a:ea typeface="メイリオ" panose="020B0604030504040204" pitchFamily="50" charset="-128"/>
              </a:endParaRPr>
            </a:p>
            <a:p>
              <a:pPr algn="ctr">
                <a:defRPr/>
              </a:pPr>
              <a:r>
                <a:rPr lang="ja-JP" altLang="en-US" b="1">
                  <a:solidFill>
                    <a:srgbClr val="FFFFFF"/>
                  </a:solidFill>
                  <a:latin typeface="メイリオ" panose="020B0604030504040204" pitchFamily="50" charset="-128"/>
                  <a:ea typeface="メイリオ" panose="020B0604030504040204" pitchFamily="50" charset="-128"/>
                </a:rPr>
                <a:t>（立体）</a:t>
              </a:r>
              <a:endParaRPr lang="ja-JP" altLang="en-US" b="1">
                <a:solidFill>
                  <a:srgbClr val="FFFFFF"/>
                </a:solidFill>
                <a:latin typeface="Arial"/>
                <a:ea typeface="ＭＳ Ｐゴシック"/>
              </a:endParaRPr>
            </a:p>
          </p:txBody>
        </p:sp>
      </p:grpSp>
      <p:sp>
        <p:nvSpPr>
          <p:cNvPr id="4189" name="テキスト ボックス 24"/>
          <p:cNvSpPr txBox="1"/>
          <p:nvPr/>
        </p:nvSpPr>
        <p:spPr>
          <a:xfrm>
            <a:off x="6577065" y="1916833"/>
            <a:ext cx="2700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建築物に付随する駐車施設</a:t>
            </a:r>
            <a:endParaRPr lang="en-US" altLang="ja-JP" sz="1600">
              <a:solidFill>
                <a:srgbClr val="000000"/>
              </a:solidFill>
              <a:latin typeface="Meiryo UI" panose="020B0604030504040204" pitchFamily="50" charset="-128"/>
              <a:ea typeface="Meiryo UI" panose="020B0604030504040204" pitchFamily="50" charset="-128"/>
            </a:endParaRPr>
          </a:p>
          <a:p>
            <a:pPr algn="ctr">
              <a:defRPr/>
            </a:pPr>
            <a:r>
              <a:rPr lang="ja-JP" altLang="en-US" sz="1600">
                <a:solidFill>
                  <a:srgbClr val="000000"/>
                </a:solidFill>
                <a:latin typeface="Meiryo UI" panose="020B0604030504040204" pitchFamily="50" charset="-128"/>
                <a:ea typeface="Meiryo UI" panose="020B0604030504040204" pitchFamily="50" charset="-128"/>
              </a:rPr>
              <a:t>（建築物）</a:t>
            </a:r>
          </a:p>
        </p:txBody>
      </p:sp>
      <p:sp>
        <p:nvSpPr>
          <p:cNvPr id="4190" name="テキスト ボックス 25"/>
          <p:cNvSpPr txBox="1"/>
          <p:nvPr/>
        </p:nvSpPr>
        <p:spPr>
          <a:xfrm>
            <a:off x="6620648" y="4519798"/>
            <a:ext cx="2700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建築物に付随する駐車施設</a:t>
            </a:r>
            <a:endParaRPr lang="en-US" altLang="ja-JP" sz="1600">
              <a:solidFill>
                <a:srgbClr val="000000"/>
              </a:solidFill>
              <a:latin typeface="Meiryo UI" panose="020B0604030504040204" pitchFamily="50" charset="-128"/>
              <a:ea typeface="Meiryo UI" panose="020B0604030504040204" pitchFamily="50" charset="-128"/>
            </a:endParaRPr>
          </a:p>
          <a:p>
            <a:pPr algn="ctr">
              <a:defRPr/>
            </a:pPr>
            <a:r>
              <a:rPr lang="ja-JP" altLang="en-US" sz="1600">
                <a:solidFill>
                  <a:srgbClr val="000000"/>
                </a:solidFill>
                <a:latin typeface="Meiryo UI" panose="020B0604030504040204" pitchFamily="50" charset="-128"/>
                <a:ea typeface="Meiryo UI" panose="020B0604030504040204" pitchFamily="50" charset="-128"/>
              </a:rPr>
              <a:t>（建築物ではない）</a:t>
            </a:r>
          </a:p>
        </p:txBody>
      </p:sp>
      <p:grpSp>
        <p:nvGrpSpPr>
          <p:cNvPr id="4191" name="グループ化 15"/>
          <p:cNvGrpSpPr/>
          <p:nvPr/>
        </p:nvGrpSpPr>
        <p:grpSpPr>
          <a:xfrm>
            <a:off x="6686056" y="5311981"/>
            <a:ext cx="2443409" cy="1370167"/>
            <a:chOff x="4520775" y="4226763"/>
            <a:chExt cx="4015628" cy="2276901"/>
          </a:xfrm>
        </p:grpSpPr>
        <p:sp>
          <p:nvSpPr>
            <p:cNvPr id="4192" name="フローチャート: データ 26"/>
            <p:cNvSpPr/>
            <p:nvPr/>
          </p:nvSpPr>
          <p:spPr>
            <a:xfrm>
              <a:off x="4520775" y="5224549"/>
              <a:ext cx="4015628" cy="851884"/>
            </a:xfrm>
            <a:prstGeom prst="flowChartInputOutp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93" name="直方体 27"/>
            <p:cNvSpPr/>
            <p:nvPr/>
          </p:nvSpPr>
          <p:spPr>
            <a:xfrm>
              <a:off x="5061400" y="4226763"/>
              <a:ext cx="1279575" cy="1593286"/>
            </a:xfrm>
            <a:prstGeom prst="cube">
              <a:avLst/>
            </a:prstGeom>
            <a:solidFill>
              <a:srgbClr val="FF99CC"/>
            </a:solidFill>
          </p:spPr>
          <p:style>
            <a:lnRef idx="3">
              <a:schemeClr val="lt1"/>
            </a:lnRef>
            <a:fillRef idx="1">
              <a:schemeClr val="accent4"/>
            </a:fillRef>
            <a:effectRef idx="1">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94" name="テキスト ボックス 3"/>
            <p:cNvSpPr txBox="1"/>
            <p:nvPr/>
          </p:nvSpPr>
          <p:spPr>
            <a:xfrm>
              <a:off x="5162049" y="4816157"/>
              <a:ext cx="788333" cy="635482"/>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b="1">
                  <a:solidFill>
                    <a:srgbClr val="000000"/>
                  </a:solidFill>
                  <a:latin typeface="メイリオ" panose="020B0604030504040204" pitchFamily="50" charset="-128"/>
                  <a:ea typeface="メイリオ" panose="020B0604030504040204" pitchFamily="50" charset="-128"/>
                </a:rPr>
                <a:t>商業施設</a:t>
              </a:r>
              <a:endParaRPr lang="ja-JP" altLang="en-US" b="1">
                <a:solidFill>
                  <a:srgbClr val="000000"/>
                </a:solidFill>
                <a:latin typeface="Arial"/>
                <a:ea typeface="ＭＳ Ｐゴシック"/>
              </a:endParaRPr>
            </a:p>
          </p:txBody>
        </p:sp>
        <p:sp>
          <p:nvSpPr>
            <p:cNvPr id="4195" name="テキスト ボックス 5"/>
            <p:cNvSpPr txBox="1"/>
            <p:nvPr/>
          </p:nvSpPr>
          <p:spPr>
            <a:xfrm>
              <a:off x="4520775" y="6165089"/>
              <a:ext cx="1331110" cy="338575"/>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a:solidFill>
                    <a:srgbClr val="000000"/>
                  </a:solidFill>
                  <a:latin typeface="メイリオ" panose="020B0604030504040204" pitchFamily="50" charset="-128"/>
                  <a:ea typeface="メイリオ" panose="020B0604030504040204" pitchFamily="50" charset="-128"/>
                </a:rPr>
                <a:t>建築敷地</a:t>
              </a:r>
              <a:endParaRPr lang="ja-JP" altLang="en-US">
                <a:solidFill>
                  <a:srgbClr val="000000"/>
                </a:solidFill>
                <a:latin typeface="Arial"/>
                <a:ea typeface="ＭＳ Ｐゴシック"/>
              </a:endParaRPr>
            </a:p>
          </p:txBody>
        </p:sp>
        <p:sp>
          <p:nvSpPr>
            <p:cNvPr id="4196" name="フローチャート: データ 6"/>
            <p:cNvSpPr/>
            <p:nvPr/>
          </p:nvSpPr>
          <p:spPr>
            <a:xfrm>
              <a:off x="6171459" y="5315050"/>
              <a:ext cx="1933574" cy="63548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883"/>
                <a:gd name="connsiteY0" fmla="*/ 10000 h 10000"/>
                <a:gd name="connsiteX1" fmla="*/ 2000 w 10883"/>
                <a:gd name="connsiteY1" fmla="*/ 0 h 10000"/>
                <a:gd name="connsiteX2" fmla="*/ 10883 w 10883"/>
                <a:gd name="connsiteY2" fmla="*/ 881 h 10000"/>
                <a:gd name="connsiteX3" fmla="*/ 8000 w 10883"/>
                <a:gd name="connsiteY3" fmla="*/ 10000 h 10000"/>
                <a:gd name="connsiteX4" fmla="*/ 0 w 10883"/>
                <a:gd name="connsiteY4" fmla="*/ 10000 h 10000"/>
                <a:gd name="connsiteX0" fmla="*/ 0 w 10883"/>
                <a:gd name="connsiteY0" fmla="*/ 9339 h 9339"/>
                <a:gd name="connsiteX1" fmla="*/ 3009 w 10883"/>
                <a:gd name="connsiteY1" fmla="*/ 0 h 9339"/>
                <a:gd name="connsiteX2" fmla="*/ 10883 w 10883"/>
                <a:gd name="connsiteY2" fmla="*/ 220 h 9339"/>
                <a:gd name="connsiteX3" fmla="*/ 8000 w 10883"/>
                <a:gd name="connsiteY3" fmla="*/ 9339 h 9339"/>
                <a:gd name="connsiteX4" fmla="*/ 0 w 10883"/>
                <a:gd name="connsiteY4" fmla="*/ 9339 h 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 h="9339">
                  <a:moveTo>
                    <a:pt x="0" y="9339"/>
                  </a:moveTo>
                  <a:lnTo>
                    <a:pt x="3009" y="0"/>
                  </a:lnTo>
                  <a:lnTo>
                    <a:pt x="10883" y="220"/>
                  </a:lnTo>
                  <a:lnTo>
                    <a:pt x="8000" y="9339"/>
                  </a:lnTo>
                  <a:lnTo>
                    <a:pt x="0" y="9339"/>
                  </a:lnTo>
                  <a:close/>
                </a:path>
              </a:pathLst>
            </a:cu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197" name="テキスト ボックス 7"/>
            <p:cNvSpPr txBox="1"/>
            <p:nvPr/>
          </p:nvSpPr>
          <p:spPr>
            <a:xfrm>
              <a:off x="6452478" y="5319905"/>
              <a:ext cx="1339623" cy="730455"/>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b="1">
                  <a:solidFill>
                    <a:srgbClr val="FFFFFF"/>
                  </a:solidFill>
                  <a:latin typeface="メイリオ" panose="020B0604030504040204" pitchFamily="50" charset="-128"/>
                  <a:ea typeface="メイリオ" panose="020B0604030504040204" pitchFamily="50" charset="-128"/>
                </a:rPr>
                <a:t>駐車場</a:t>
              </a:r>
              <a:endParaRPr lang="en-US" altLang="ja-JP" b="1">
                <a:solidFill>
                  <a:srgbClr val="FFFFFF"/>
                </a:solidFill>
                <a:latin typeface="メイリオ" panose="020B0604030504040204" pitchFamily="50" charset="-128"/>
                <a:ea typeface="メイリオ" panose="020B0604030504040204" pitchFamily="50" charset="-128"/>
              </a:endParaRPr>
            </a:p>
            <a:p>
              <a:pPr algn="ctr">
                <a:defRPr/>
              </a:pPr>
              <a:r>
                <a:rPr lang="ja-JP" altLang="en-US" b="1">
                  <a:solidFill>
                    <a:srgbClr val="FFFFFF"/>
                  </a:solidFill>
                  <a:latin typeface="メイリオ" panose="020B0604030504040204" pitchFamily="50" charset="-128"/>
                  <a:ea typeface="メイリオ" panose="020B0604030504040204" pitchFamily="50" charset="-128"/>
                </a:rPr>
                <a:t>（平面）</a:t>
              </a:r>
              <a:endParaRPr lang="ja-JP" altLang="en-US" b="1">
                <a:solidFill>
                  <a:srgbClr val="FFFFFF"/>
                </a:solidFill>
                <a:latin typeface="Arial"/>
                <a:ea typeface="ＭＳ Ｐゴシック"/>
              </a:endParaRPr>
            </a:p>
          </p:txBody>
        </p:sp>
      </p:grpSp>
      <p:sp>
        <p:nvSpPr>
          <p:cNvPr id="4198" name="テキスト ボックス 51"/>
          <p:cNvSpPr txBox="1"/>
          <p:nvPr/>
        </p:nvSpPr>
        <p:spPr>
          <a:xfrm>
            <a:off x="4383077" y="1925264"/>
            <a:ext cx="201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路外駐車場</a:t>
            </a:r>
            <a:endParaRPr lang="en-US" altLang="ja-JP" sz="1600">
              <a:solidFill>
                <a:srgbClr val="000000"/>
              </a:solidFill>
              <a:latin typeface="Meiryo UI" panose="020B0604030504040204" pitchFamily="50" charset="-128"/>
              <a:ea typeface="Meiryo UI" panose="020B0604030504040204" pitchFamily="50" charset="-128"/>
            </a:endParaRPr>
          </a:p>
          <a:p>
            <a:pPr algn="ctr">
              <a:defRPr/>
            </a:pPr>
            <a:r>
              <a:rPr lang="ja-JP" altLang="en-US" sz="1600">
                <a:solidFill>
                  <a:srgbClr val="000000"/>
                </a:solidFill>
                <a:latin typeface="Meiryo UI" panose="020B0604030504040204" pitchFamily="50" charset="-128"/>
                <a:ea typeface="Meiryo UI" panose="020B0604030504040204" pitchFamily="50" charset="-128"/>
              </a:rPr>
              <a:t>（建築物）</a:t>
            </a:r>
          </a:p>
        </p:txBody>
      </p:sp>
      <p:sp>
        <p:nvSpPr>
          <p:cNvPr id="4199" name="テキスト ボックス 52"/>
          <p:cNvSpPr txBox="1"/>
          <p:nvPr/>
        </p:nvSpPr>
        <p:spPr>
          <a:xfrm>
            <a:off x="4446561" y="4522701"/>
            <a:ext cx="201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ja-JP" altLang="en-US" sz="1600">
                <a:solidFill>
                  <a:srgbClr val="000000"/>
                </a:solidFill>
                <a:latin typeface="Meiryo UI" panose="020B0604030504040204" pitchFamily="50" charset="-128"/>
                <a:ea typeface="Meiryo UI" panose="020B0604030504040204" pitchFamily="50" charset="-128"/>
              </a:rPr>
              <a:t>路外駐車場</a:t>
            </a:r>
            <a:endParaRPr lang="en-US" altLang="ja-JP" sz="1600">
              <a:solidFill>
                <a:srgbClr val="000000"/>
              </a:solidFill>
              <a:latin typeface="Meiryo UI" panose="020B0604030504040204" pitchFamily="50" charset="-128"/>
              <a:ea typeface="Meiryo UI" panose="020B0604030504040204" pitchFamily="50" charset="-128"/>
            </a:endParaRPr>
          </a:p>
          <a:p>
            <a:pPr algn="ctr">
              <a:defRPr/>
            </a:pPr>
            <a:r>
              <a:rPr lang="ja-JP" altLang="en-US" sz="1600">
                <a:solidFill>
                  <a:srgbClr val="000000"/>
                </a:solidFill>
                <a:latin typeface="Meiryo UI" panose="020B0604030504040204" pitchFamily="50" charset="-128"/>
                <a:ea typeface="Meiryo UI" panose="020B0604030504040204" pitchFamily="50" charset="-128"/>
              </a:rPr>
              <a:t>（建築物ではない）</a:t>
            </a:r>
          </a:p>
        </p:txBody>
      </p:sp>
      <p:sp>
        <p:nvSpPr>
          <p:cNvPr id="4200" name="テキスト ボックス 3"/>
          <p:cNvSpPr txBox="1"/>
          <p:nvPr/>
        </p:nvSpPr>
        <p:spPr>
          <a:xfrm>
            <a:off x="489000" y="581780"/>
            <a:ext cx="8892528" cy="830997"/>
          </a:xfrm>
          <a:prstGeom prst="rect">
            <a:avLst/>
          </a:prstGeom>
          <a:noFill/>
          <a:ln>
            <a:solidFill>
              <a:schemeClr val="accent2"/>
            </a:solidFill>
          </a:ln>
        </p:spPr>
        <p:txBody>
          <a:bodyPr wrap="square" rtlCol="0" anchor="ctr">
            <a:spAutoFit/>
          </a:bodyPr>
          <a:lstStyle/>
          <a:p>
            <a:pPr marL="180975" indent="-180975">
              <a:defRPr/>
            </a:pPr>
            <a:r>
              <a:rPr lang="ja-JP" altLang="en-US" sz="1600">
                <a:latin typeface="Meiryo UI" panose="020B0604030504040204" pitchFamily="50" charset="-128"/>
                <a:ea typeface="Meiryo UI" panose="020B0604030504040204" pitchFamily="50" charset="-128"/>
              </a:rPr>
              <a:t>○駐車場は、その構造（立体、地下、平面等）や施設との関係において、様々なタイプに分類される。</a:t>
            </a:r>
            <a:endParaRPr lang="en-US" altLang="ja-JP" sz="1600">
              <a:latin typeface="Meiryo UI" panose="020B0604030504040204" pitchFamily="50" charset="-128"/>
              <a:ea typeface="Meiryo UI" panose="020B0604030504040204" pitchFamily="50" charset="-128"/>
            </a:endParaRPr>
          </a:p>
          <a:p>
            <a:pPr marL="180975" indent="-180975">
              <a:defRPr/>
            </a:pPr>
            <a:r>
              <a:rPr lang="ja-JP" altLang="en-US" sz="1600">
                <a:latin typeface="Meiryo UI" panose="020B0604030504040204" pitchFamily="50" charset="-128"/>
                <a:ea typeface="Meiryo UI" panose="020B0604030504040204" pitchFamily="50" charset="-128"/>
              </a:rPr>
              <a:t>○バリアフリー法では、構造等に関わらず、建築物・路外駐車場・都市公園・道路といった施設種別や規模等に応じて、車椅子使用者用駐車施設の確保など基準への適合を求める仕組みとしている。</a:t>
            </a:r>
          </a:p>
        </p:txBody>
      </p:sp>
      <p:cxnSp>
        <p:nvCxnSpPr>
          <p:cNvPr id="4201" name="直線コネクタ 3"/>
          <p:cNvCxnSpPr>
            <a:cxnSpLocks/>
          </p:cNvCxnSpPr>
          <p:nvPr/>
        </p:nvCxnSpPr>
        <p:spPr>
          <a:xfrm>
            <a:off x="4232920" y="1545582"/>
            <a:ext cx="0" cy="526779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4202" name="グループ化 53"/>
          <p:cNvGrpSpPr/>
          <p:nvPr/>
        </p:nvGrpSpPr>
        <p:grpSpPr>
          <a:xfrm>
            <a:off x="1373025" y="4915042"/>
            <a:ext cx="1872000" cy="1728192"/>
            <a:chOff x="2123728" y="4565276"/>
            <a:chExt cx="3096344" cy="2806714"/>
          </a:xfrm>
        </p:grpSpPr>
        <p:pic>
          <p:nvPicPr>
            <p:cNvPr id="4203" name="図 54"/>
            <p:cNvPicPr>
              <a:picLocks noChangeAspect="1"/>
            </p:cNvPicPr>
            <p:nvPr/>
          </p:nvPicPr>
          <p:blipFill>
            <a:blip r:embed="rId4"/>
            <a:srcRect l="4391" t="12343" r="2171" b="1810"/>
            <a:stretch>
              <a:fillRect/>
            </a:stretch>
          </p:blipFill>
          <p:spPr>
            <a:xfrm>
              <a:off x="2123728" y="4565276"/>
              <a:ext cx="3096344" cy="2806714"/>
            </a:xfrm>
            <a:prstGeom prst="rect">
              <a:avLst/>
            </a:prstGeom>
          </p:spPr>
        </p:pic>
        <p:sp>
          <p:nvSpPr>
            <p:cNvPr id="4204" name="正方形/長方形 55"/>
            <p:cNvSpPr/>
            <p:nvPr/>
          </p:nvSpPr>
          <p:spPr>
            <a:xfrm>
              <a:off x="5040072" y="5157193"/>
              <a:ext cx="179999" cy="1224135"/>
            </a:xfrm>
            <a:prstGeom prst="rect">
              <a:avLst/>
            </a:prstGeom>
            <a:solidFill>
              <a:srgbClr val="D0E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grpSp>
      <p:pic>
        <p:nvPicPr>
          <p:cNvPr id="4205" name="図 56"/>
          <p:cNvPicPr>
            <a:picLocks noChangeAspect="1"/>
          </p:cNvPicPr>
          <p:nvPr/>
        </p:nvPicPr>
        <p:blipFill>
          <a:blip r:embed="rId5"/>
          <a:stretch>
            <a:fillRect/>
          </a:stretch>
        </p:blipFill>
        <p:spPr>
          <a:xfrm>
            <a:off x="632521" y="2388046"/>
            <a:ext cx="1781189" cy="1977058"/>
          </a:xfrm>
          <a:prstGeom prst="rect">
            <a:avLst/>
          </a:prstGeom>
        </p:spPr>
      </p:pic>
      <p:grpSp>
        <p:nvGrpSpPr>
          <p:cNvPr id="4206" name="グループ化 4"/>
          <p:cNvGrpSpPr/>
          <p:nvPr/>
        </p:nvGrpSpPr>
        <p:grpSpPr>
          <a:xfrm>
            <a:off x="4463304" y="2746652"/>
            <a:ext cx="2016000" cy="1299368"/>
            <a:chOff x="4082304" y="2589849"/>
            <a:chExt cx="2016000" cy="1299368"/>
          </a:xfrm>
        </p:grpSpPr>
        <p:sp>
          <p:nvSpPr>
            <p:cNvPr id="4207" name="平行四辺形 1"/>
            <p:cNvSpPr/>
            <p:nvPr/>
          </p:nvSpPr>
          <p:spPr>
            <a:xfrm>
              <a:off x="4176477" y="2589849"/>
              <a:ext cx="852567" cy="1299368"/>
            </a:xfrm>
            <a:prstGeom prst="parallelogram">
              <a:avLst>
                <a:gd name="adj" fmla="val 871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grpSp>
          <p:nvGrpSpPr>
            <p:cNvPr id="4208" name="グループ化 39"/>
            <p:cNvGrpSpPr/>
            <p:nvPr/>
          </p:nvGrpSpPr>
          <p:grpSpPr>
            <a:xfrm>
              <a:off x="4281766" y="2926232"/>
              <a:ext cx="1804688" cy="794903"/>
              <a:chOff x="3236099" y="2857749"/>
              <a:chExt cx="2709652" cy="1144074"/>
            </a:xfrm>
          </p:grpSpPr>
          <p:sp>
            <p:nvSpPr>
              <p:cNvPr id="4209" name="テキスト ボックス 39"/>
              <p:cNvSpPr txBox="1"/>
              <p:nvPr/>
            </p:nvSpPr>
            <p:spPr>
              <a:xfrm>
                <a:off x="3714747" y="3407237"/>
                <a:ext cx="1233769" cy="303678"/>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a:solidFill>
                      <a:srgbClr val="FFFFFF"/>
                    </a:solidFill>
                    <a:latin typeface="メイリオ" panose="020B0604030504040204" pitchFamily="50" charset="-128"/>
                    <a:ea typeface="メイリオ" panose="020B0604030504040204" pitchFamily="50" charset="-128"/>
                  </a:rPr>
                  <a:t>駐車場（平面）</a:t>
                </a:r>
                <a:endParaRPr lang="ja-JP" altLang="en-US">
                  <a:solidFill>
                    <a:srgbClr val="FFFFFF"/>
                  </a:solidFill>
                  <a:latin typeface="Arial"/>
                  <a:ea typeface="ＭＳ Ｐゴシック"/>
                </a:endParaRPr>
              </a:p>
            </p:txBody>
          </p:sp>
          <p:sp>
            <p:nvSpPr>
              <p:cNvPr id="4210" name="テキスト ボックス 42"/>
              <p:cNvSpPr txBox="1"/>
              <p:nvPr/>
            </p:nvSpPr>
            <p:spPr>
              <a:xfrm>
                <a:off x="5157417" y="2857749"/>
                <a:ext cx="788334" cy="303679"/>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a:solidFill>
                      <a:srgbClr val="000000"/>
                    </a:solidFill>
                    <a:latin typeface="メイリオ" panose="020B0604030504040204" pitchFamily="50" charset="-128"/>
                    <a:ea typeface="メイリオ" panose="020B0604030504040204" pitchFamily="50" charset="-128"/>
                  </a:rPr>
                  <a:t>道路</a:t>
                </a:r>
                <a:endParaRPr lang="ja-JP" altLang="en-US">
                  <a:solidFill>
                    <a:srgbClr val="000000"/>
                  </a:solidFill>
                  <a:latin typeface="Arial"/>
                  <a:ea typeface="ＭＳ Ｐゴシック"/>
                </a:endParaRPr>
              </a:p>
            </p:txBody>
          </p:sp>
          <p:sp>
            <p:nvSpPr>
              <p:cNvPr id="4211" name="直方体 46"/>
              <p:cNvSpPr/>
              <p:nvPr/>
            </p:nvSpPr>
            <p:spPr>
              <a:xfrm>
                <a:off x="3428698" y="2901923"/>
                <a:ext cx="1134122" cy="1099900"/>
              </a:xfrm>
              <a:prstGeom prst="cube">
                <a:avLst/>
              </a:prstGeom>
              <a:solidFill>
                <a:schemeClr val="bg1">
                  <a:lumMod val="50000"/>
                </a:schemeClr>
              </a:solidFill>
            </p:spPr>
            <p:style>
              <a:lnRef idx="3">
                <a:schemeClr val="lt1"/>
              </a:lnRef>
              <a:fillRef idx="1">
                <a:schemeClr val="accent4"/>
              </a:fillRef>
              <a:effectRef idx="1">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212" name="テキスト ボックス 44"/>
              <p:cNvSpPr txBox="1"/>
              <p:nvPr/>
            </p:nvSpPr>
            <p:spPr>
              <a:xfrm>
                <a:off x="3236099" y="3214511"/>
                <a:ext cx="1233768" cy="676362"/>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b="1">
                    <a:solidFill>
                      <a:srgbClr val="FFFFFF"/>
                    </a:solidFill>
                    <a:latin typeface="メイリオ" panose="020B0604030504040204" pitchFamily="50" charset="-128"/>
                    <a:ea typeface="メイリオ" panose="020B0604030504040204" pitchFamily="50" charset="-128"/>
                  </a:rPr>
                  <a:t>駐車場</a:t>
                </a:r>
                <a:endParaRPr lang="en-US" altLang="ja-JP" b="1">
                  <a:solidFill>
                    <a:srgbClr val="FFFFFF"/>
                  </a:solidFill>
                  <a:latin typeface="メイリオ" panose="020B0604030504040204" pitchFamily="50" charset="-128"/>
                  <a:ea typeface="メイリオ" panose="020B0604030504040204" pitchFamily="50" charset="-128"/>
                </a:endParaRPr>
              </a:p>
              <a:p>
                <a:pPr algn="ctr">
                  <a:defRPr/>
                </a:pPr>
                <a:r>
                  <a:rPr lang="ja-JP" altLang="en-US" b="1">
                    <a:solidFill>
                      <a:srgbClr val="FFFFFF"/>
                    </a:solidFill>
                    <a:latin typeface="メイリオ" panose="020B0604030504040204" pitchFamily="50" charset="-128"/>
                    <a:ea typeface="メイリオ" panose="020B0604030504040204" pitchFamily="50" charset="-128"/>
                  </a:rPr>
                  <a:t>（立体）</a:t>
                </a:r>
                <a:endParaRPr lang="ja-JP" altLang="en-US" b="1">
                  <a:solidFill>
                    <a:srgbClr val="FFFFFF"/>
                  </a:solidFill>
                  <a:latin typeface="Arial"/>
                  <a:ea typeface="ＭＳ Ｐゴシック"/>
                </a:endParaRPr>
              </a:p>
            </p:txBody>
          </p:sp>
        </p:grpSp>
        <p:sp>
          <p:nvSpPr>
            <p:cNvPr id="4213" name="平行四辺形 59"/>
            <p:cNvSpPr/>
            <p:nvPr/>
          </p:nvSpPr>
          <p:spPr>
            <a:xfrm>
              <a:off x="4082304" y="2842796"/>
              <a:ext cx="2016000" cy="90719"/>
            </a:xfrm>
            <a:prstGeom prst="parallelogram">
              <a:avLst>
                <a:gd name="adj" fmla="val 871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grpSp>
      <p:grpSp>
        <p:nvGrpSpPr>
          <p:cNvPr id="4214" name="グループ化 5"/>
          <p:cNvGrpSpPr/>
          <p:nvPr/>
        </p:nvGrpSpPr>
        <p:grpSpPr>
          <a:xfrm>
            <a:off x="4425681" y="5458011"/>
            <a:ext cx="2016000" cy="1299368"/>
            <a:chOff x="4044681" y="5383203"/>
            <a:chExt cx="2016000" cy="1299368"/>
          </a:xfrm>
        </p:grpSpPr>
        <p:grpSp>
          <p:nvGrpSpPr>
            <p:cNvPr id="4215" name="グループ化 65"/>
            <p:cNvGrpSpPr/>
            <p:nvPr/>
          </p:nvGrpSpPr>
          <p:grpSpPr>
            <a:xfrm>
              <a:off x="4044681" y="5383203"/>
              <a:ext cx="2016000" cy="1299368"/>
              <a:chOff x="4082304" y="2589849"/>
              <a:chExt cx="2016000" cy="1299368"/>
            </a:xfrm>
          </p:grpSpPr>
          <p:sp>
            <p:nvSpPr>
              <p:cNvPr id="4216" name="平行四辺形 68"/>
              <p:cNvSpPr/>
              <p:nvPr/>
            </p:nvSpPr>
            <p:spPr>
              <a:xfrm>
                <a:off x="4176477" y="2589849"/>
                <a:ext cx="852567" cy="1299368"/>
              </a:xfrm>
              <a:prstGeom prst="parallelogram">
                <a:avLst>
                  <a:gd name="adj" fmla="val 871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4217" name="テキスト ボックス 42"/>
              <p:cNvSpPr txBox="1"/>
              <p:nvPr/>
            </p:nvSpPr>
            <p:spPr>
              <a:xfrm>
                <a:off x="5561406" y="2926232"/>
                <a:ext cx="525048" cy="210996"/>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a:solidFill>
                      <a:srgbClr val="000000"/>
                    </a:solidFill>
                    <a:latin typeface="メイリオ" panose="020B0604030504040204" pitchFamily="50" charset="-128"/>
                    <a:ea typeface="メイリオ" panose="020B0604030504040204" pitchFamily="50" charset="-128"/>
                  </a:rPr>
                  <a:t>道路</a:t>
                </a:r>
                <a:endParaRPr lang="ja-JP" altLang="en-US">
                  <a:solidFill>
                    <a:srgbClr val="000000"/>
                  </a:solidFill>
                  <a:latin typeface="Arial"/>
                  <a:ea typeface="ＭＳ Ｐゴシック"/>
                </a:endParaRPr>
              </a:p>
            </p:txBody>
          </p:sp>
          <p:sp>
            <p:nvSpPr>
              <p:cNvPr id="4218" name="平行四辺形 70"/>
              <p:cNvSpPr/>
              <p:nvPr/>
            </p:nvSpPr>
            <p:spPr>
              <a:xfrm>
                <a:off x="4082304" y="2842796"/>
                <a:ext cx="2016000" cy="90719"/>
              </a:xfrm>
              <a:prstGeom prst="parallelogram">
                <a:avLst>
                  <a:gd name="adj" fmla="val 871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grpSp>
        <p:sp>
          <p:nvSpPr>
            <p:cNvPr id="4219" name="フローチャート: データ 76"/>
            <p:cNvSpPr/>
            <p:nvPr/>
          </p:nvSpPr>
          <p:spPr>
            <a:xfrm>
              <a:off x="4435229" y="6001264"/>
              <a:ext cx="1276901" cy="416956"/>
            </a:xfrm>
            <a:prstGeom prst="flowChartInputOutpu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rgbClr val="FFFFFF"/>
                </a:solidFill>
                <a:latin typeface="Arial"/>
                <a:ea typeface="ＭＳ Ｐゴシック"/>
              </a:endParaRPr>
            </a:p>
          </p:txBody>
        </p:sp>
        <p:sp>
          <p:nvSpPr>
            <p:cNvPr id="4220" name="テキスト ボックス 32"/>
            <p:cNvSpPr txBox="1"/>
            <p:nvPr/>
          </p:nvSpPr>
          <p:spPr>
            <a:xfrm>
              <a:off x="4619152" y="6015919"/>
              <a:ext cx="909053" cy="404224"/>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b="1">
                  <a:solidFill>
                    <a:srgbClr val="FFFFFF"/>
                  </a:solidFill>
                  <a:latin typeface="メイリオ" panose="020B0604030504040204" pitchFamily="50" charset="-128"/>
                  <a:ea typeface="メイリオ" panose="020B0604030504040204" pitchFamily="50" charset="-128"/>
                </a:rPr>
                <a:t>駐車場</a:t>
              </a:r>
              <a:endParaRPr lang="en-US" altLang="ja-JP" b="1">
                <a:solidFill>
                  <a:srgbClr val="FFFFFF"/>
                </a:solidFill>
                <a:latin typeface="メイリオ" panose="020B0604030504040204" pitchFamily="50" charset="-128"/>
                <a:ea typeface="メイリオ" panose="020B0604030504040204" pitchFamily="50" charset="-128"/>
              </a:endParaRPr>
            </a:p>
            <a:p>
              <a:pPr algn="ctr">
                <a:defRPr/>
              </a:pPr>
              <a:r>
                <a:rPr lang="ja-JP" altLang="en-US" b="1">
                  <a:solidFill>
                    <a:srgbClr val="FFFFFF"/>
                  </a:solidFill>
                  <a:latin typeface="メイリオ" panose="020B0604030504040204" pitchFamily="50" charset="-128"/>
                  <a:ea typeface="メイリオ" panose="020B0604030504040204" pitchFamily="50" charset="-128"/>
                </a:rPr>
                <a:t>（平面）</a:t>
              </a:r>
              <a:endParaRPr lang="ja-JP" altLang="en-US" b="1">
                <a:solidFill>
                  <a:srgbClr val="FFFFFF"/>
                </a:solidFill>
                <a:latin typeface="Arial"/>
                <a:ea typeface="ＭＳ Ｐゴシック"/>
              </a:endParaRPr>
            </a:p>
          </p:txBody>
        </p:sp>
      </p:grpSp>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40</a:t>
            </a:fld>
            <a:endParaRPr lang="ja-JP" altLang="en-US"/>
          </a:p>
        </p:txBody>
      </p:sp>
    </p:spTree>
    <p:extLst>
      <p:ext uri="{BB962C8B-B14F-4D97-AF65-F5344CB8AC3E}">
        <p14:creationId xmlns:p14="http://schemas.microsoft.com/office/powerpoint/2010/main" val="979030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2" name="タイトル 2"/>
          <p:cNvSpPr>
            <a:spLocks noGrp="1"/>
          </p:cNvSpPr>
          <p:nvPr>
            <p:ph type="title"/>
          </p:nvPr>
        </p:nvSpPr>
        <p:spPr/>
        <p:txBody>
          <a:bodyPr/>
          <a:lstStyle/>
          <a:p>
            <a:r>
              <a:rPr kumimoji="1" lang="ja-JP" altLang="en-US"/>
              <a:t>駐車場に関する法体系について</a:t>
            </a:r>
          </a:p>
        </p:txBody>
      </p:sp>
      <p:sp>
        <p:nvSpPr>
          <p:cNvPr id="4223" name="テキスト ボックス 3"/>
          <p:cNvSpPr txBox="1"/>
          <p:nvPr/>
        </p:nvSpPr>
        <p:spPr>
          <a:xfrm>
            <a:off x="488504" y="667224"/>
            <a:ext cx="8892528" cy="338554"/>
          </a:xfrm>
          <a:prstGeom prst="rect">
            <a:avLst/>
          </a:prstGeom>
          <a:noFill/>
          <a:ln>
            <a:solidFill>
              <a:schemeClr val="accent2"/>
            </a:solidFill>
          </a:ln>
        </p:spPr>
        <p:txBody>
          <a:bodyPr wrap="square" rtlCol="0" anchor="ctr">
            <a:spAutoFit/>
          </a:bodyPr>
          <a:lstStyle/>
          <a:p>
            <a:pPr marL="180975" indent="-180975"/>
            <a:r>
              <a:rPr lang="ja-JP" altLang="en-US" sz="1600">
                <a:latin typeface="Meiryo UI" panose="020B0604030504040204" pitchFamily="50" charset="-128"/>
                <a:ea typeface="Meiryo UI" panose="020B0604030504040204" pitchFamily="50" charset="-128"/>
              </a:rPr>
              <a:t>○駐車場に適用される主な構造基準等は、概ね以下のとおりである。</a:t>
            </a:r>
          </a:p>
        </p:txBody>
      </p:sp>
      <p:graphicFrame>
        <p:nvGraphicFramePr>
          <p:cNvPr id="4224" name="表 1"/>
          <p:cNvGraphicFramePr>
            <a:graphicFrameLocks noGrp="1"/>
          </p:cNvGraphicFramePr>
          <p:nvPr/>
        </p:nvGraphicFramePr>
        <p:xfrm>
          <a:off x="488504" y="1078551"/>
          <a:ext cx="8892528" cy="5685234"/>
        </p:xfrm>
        <a:graphic>
          <a:graphicData uri="http://schemas.openxmlformats.org/drawingml/2006/table">
            <a:tbl>
              <a:tblPr>
                <a:tableStyleId>{616DA210-FB5B-4158-B5E0-FEB733F419BA}</a:tableStyleId>
              </a:tblPr>
              <a:tblGrid>
                <a:gridCol w="1028888">
                  <a:extLst>
                    <a:ext uri="{9D8B030D-6E8A-4147-A177-3AD203B41FA5}">
                      <a16:colId xmlns:a16="http://schemas.microsoft.com/office/drawing/2014/main" val="20000"/>
                    </a:ext>
                  </a:extLst>
                </a:gridCol>
                <a:gridCol w="1616823">
                  <a:extLst>
                    <a:ext uri="{9D8B030D-6E8A-4147-A177-3AD203B41FA5}">
                      <a16:colId xmlns:a16="http://schemas.microsoft.com/office/drawing/2014/main" val="20001"/>
                    </a:ext>
                  </a:extLst>
                </a:gridCol>
                <a:gridCol w="2682881">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691728">
                  <a:extLst>
                    <a:ext uri="{9D8B030D-6E8A-4147-A177-3AD203B41FA5}">
                      <a16:colId xmlns:a16="http://schemas.microsoft.com/office/drawing/2014/main" val="20004"/>
                    </a:ext>
                  </a:extLst>
                </a:gridCol>
              </a:tblGrid>
              <a:tr h="278967">
                <a:tc rowSpan="2">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　</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rowSpan="2">
                  <a:txBody>
                    <a:bodyPr/>
                    <a:lstStyle/>
                    <a:p>
                      <a:pPr algn="ctr" fontAlgn="ctr"/>
                      <a:r>
                        <a:rPr lang="ja-JP" altLang="en-US" sz="1200" b="1" u="none" strike="noStrike">
                          <a:effectLst/>
                          <a:latin typeface="Meiryo UI" panose="020B0604030504040204" pitchFamily="50" charset="-128"/>
                          <a:ea typeface="Meiryo UI" panose="020B0604030504040204" pitchFamily="50" charset="-128"/>
                        </a:rPr>
                        <a:t>構造基準等の趣旨</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rowSpan="2">
                  <a:txBody>
                    <a:bodyPr/>
                    <a:lstStyle/>
                    <a:p>
                      <a:pPr algn="ctr" fontAlgn="ctr"/>
                      <a:r>
                        <a:rPr lang="ja-JP" altLang="en-US" sz="1200" b="1" u="none" strike="noStrike">
                          <a:effectLst/>
                          <a:latin typeface="Meiryo UI" panose="020B0604030504040204" pitchFamily="50" charset="-128"/>
                          <a:ea typeface="Meiryo UI" panose="020B0604030504040204" pitchFamily="50" charset="-128"/>
                        </a:rPr>
                        <a:t>内容</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gridSpan="2">
                  <a:txBody>
                    <a:bodyPr/>
                    <a:lstStyle/>
                    <a:p>
                      <a:pPr algn="ctr" fontAlgn="ctr"/>
                      <a:r>
                        <a:rPr lang="ja-JP" altLang="en-US" sz="1200" b="1" u="none" strike="noStrike">
                          <a:effectLst/>
                          <a:latin typeface="Meiryo UI" panose="020B0604030504040204" pitchFamily="50" charset="-128"/>
                          <a:ea typeface="Meiryo UI" panose="020B0604030504040204" pitchFamily="50" charset="-128"/>
                        </a:rPr>
                        <a:t>適用対象</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hMerge="1">
                  <a:txBody>
                    <a:bodyPr/>
                    <a:lstStyle/>
                    <a:p>
                      <a:endParaRPr kumimoji="1" lang="ja-JP" altLang="en-US"/>
                    </a:p>
                  </a:txBody>
                  <a:tcPr/>
                </a:tc>
                <a:extLst>
                  <a:ext uri="{0D108BD9-81ED-4DB2-BD59-A6C34878D82A}">
                    <a16:rowId xmlns:a16="http://schemas.microsoft.com/office/drawing/2014/main" val="10000"/>
                  </a:ext>
                </a:extLst>
              </a:tr>
              <a:tr h="97379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1" u="none" strike="noStrike" baseline="0">
                          <a:effectLst/>
                          <a:latin typeface="Meiryo UI" panose="020B0604030504040204" pitchFamily="50" charset="-128"/>
                          <a:ea typeface="Meiryo UI" panose="020B0604030504040204" pitchFamily="50" charset="-128"/>
                        </a:rPr>
                        <a:t> </a:t>
                      </a:r>
                      <a:r>
                        <a:rPr lang="ja-JP" altLang="en-US" sz="1200" b="1" u="none" strike="noStrike">
                          <a:effectLst/>
                          <a:latin typeface="Meiryo UI" panose="020B0604030504040204" pitchFamily="50" charset="-128"/>
                          <a:ea typeface="Meiryo UI" panose="020B0604030504040204" pitchFamily="50" charset="-128"/>
                        </a:rPr>
                        <a:t>平面</a:t>
                      </a:r>
                      <a:endParaRPr lang="en-US" altLang="ja-JP" sz="1200" b="1" u="none" strike="noStrike">
                        <a:effectLst/>
                        <a:latin typeface="Meiryo UI" panose="020B0604030504040204" pitchFamily="50" charset="-128"/>
                        <a:ea typeface="Meiryo UI" panose="020B0604030504040204" pitchFamily="50" charset="-128"/>
                      </a:endParaRPr>
                    </a:p>
                    <a:p>
                      <a:pPr algn="l" fontAlgn="ctr"/>
                      <a:endParaRPr lang="en-US" altLang="ja-JP" sz="105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solidFill>
                      <a:schemeClr val="accent5"/>
                    </a:solidFill>
                  </a:tcPr>
                </a:tc>
                <a:tc>
                  <a:txBody>
                    <a:bodyPr/>
                    <a:lstStyle/>
                    <a:p>
                      <a:pPr algn="l" fontAlgn="ctr"/>
                      <a:r>
                        <a:rPr lang="ja-JP" altLang="en-US" sz="1200" b="1" u="none" strike="noStrike">
                          <a:effectLst/>
                          <a:latin typeface="Meiryo UI" panose="020B0604030504040204" pitchFamily="50" charset="-128"/>
                          <a:ea typeface="Meiryo UI" panose="020B0604030504040204" pitchFamily="50" charset="-128"/>
                        </a:rPr>
                        <a:t> 建築物　　　　　　</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solidFill>
                      <a:schemeClr val="accent5"/>
                    </a:solidFill>
                  </a:tcPr>
                </a:tc>
                <a:extLst>
                  <a:ext uri="{0D108BD9-81ED-4DB2-BD59-A6C34878D82A}">
                    <a16:rowId xmlns:a16="http://schemas.microsoft.com/office/drawing/2014/main" val="10001"/>
                  </a:ext>
                </a:extLst>
              </a:tr>
              <a:tr h="496361">
                <a:tc rowSpan="2">
                  <a:txBody>
                    <a:bodyPr/>
                    <a:lstStyle/>
                    <a:p>
                      <a:pPr algn="l" fontAlgn="ctr"/>
                      <a:r>
                        <a:rPr lang="ja-JP" altLang="en-US" sz="1200" b="1" u="none" strike="noStrike">
                          <a:effectLst/>
                          <a:latin typeface="Meiryo UI" panose="020B0604030504040204" pitchFamily="50" charset="-128"/>
                          <a:ea typeface="Meiryo UI" panose="020B0604030504040204" pitchFamily="50" charset="-128"/>
                        </a:rPr>
                        <a:t>駐車場法</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rowSpan="2">
                  <a:txBody>
                    <a:bodyPr/>
                    <a:lstStyle/>
                    <a:p>
                      <a:pPr algn="l" fontAlgn="ctr"/>
                      <a:r>
                        <a:rPr lang="ja-JP" altLang="en-US" sz="1200" u="none" strike="noStrike">
                          <a:effectLst/>
                          <a:latin typeface="Meiryo UI" panose="020B0604030504040204" pitchFamily="50" charset="-128"/>
                          <a:ea typeface="Meiryo UI" panose="020B0604030504040204" pitchFamily="50" charset="-128"/>
                        </a:rPr>
                        <a:t>寄託された自動車の安全、道路交通との調整</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a:t>
                      </a:r>
                      <a:r>
                        <a:rPr lang="en-US" altLang="ja-JP" sz="1100" u="none" strike="noStrike">
                          <a:effectLst/>
                          <a:latin typeface="Meiryo UI" panose="020B0604030504040204" pitchFamily="50" charset="-128"/>
                          <a:ea typeface="Meiryo UI" panose="020B0604030504040204" pitchFamily="50" charset="-128"/>
                        </a:rPr>
                        <a:t>※</a:t>
                      </a:r>
                      <a:r>
                        <a:rPr lang="ja-JP" altLang="en-US" sz="1100" u="none" strike="noStrike">
                          <a:effectLst/>
                          <a:latin typeface="Meiryo UI" panose="020B0604030504040204" pitchFamily="50" charset="-128"/>
                          <a:ea typeface="Meiryo UI" panose="020B0604030504040204" pitchFamily="50" charset="-128"/>
                        </a:rPr>
                        <a:t>一般公共の用に供されるものが対象）</a:t>
                      </a:r>
                      <a:endParaRPr lang="en-US" altLang="ja-JP" sz="1200" u="none" strike="noStrike">
                        <a:effectLst/>
                        <a:latin typeface="Meiryo UI" panose="020B0604030504040204" pitchFamily="50" charset="-128"/>
                        <a:ea typeface="Meiryo UI" panose="020B0604030504040204" pitchFamily="50" charset="-128"/>
                      </a:endParaRPr>
                    </a:p>
                  </a:txBody>
                  <a:tcPr marL="45720" marR="4572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・出入口の位置　　・車路の幅員等</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gridSpan="2">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a:t>
                      </a:r>
                      <a:r>
                        <a:rPr lang="en-US" altLang="ja-JP" sz="1200" u="none" strike="noStrike">
                          <a:effectLst/>
                          <a:latin typeface="Meiryo UI" panose="020B0604030504040204" pitchFamily="50" charset="-128"/>
                          <a:ea typeface="Meiryo UI" panose="020B0604030504040204" pitchFamily="50" charset="-128"/>
                        </a:rPr>
                        <a:t>※</a:t>
                      </a:r>
                      <a:br>
                        <a:rPr lang="ja-JP" altLang="en-US" sz="1200" u="none" strike="noStrike">
                          <a:effectLst/>
                          <a:latin typeface="Meiryo UI" panose="020B0604030504040204" pitchFamily="50" charset="-128"/>
                          <a:ea typeface="Meiryo UI" panose="020B0604030504040204" pitchFamily="50" charset="-128"/>
                        </a:rPr>
                      </a:br>
                      <a:r>
                        <a:rPr lang="ja-JP" altLang="en-US" sz="1100" u="none" strike="noStrike">
                          <a:effectLst/>
                          <a:latin typeface="Meiryo UI" panose="020B0604030504040204" pitchFamily="50" charset="-128"/>
                          <a:ea typeface="Meiryo UI" panose="020B0604030504040204" pitchFamily="50" charset="-128"/>
                        </a:rPr>
                        <a:t>（</a:t>
                      </a:r>
                      <a:r>
                        <a:rPr lang="en-US" altLang="ja-JP" sz="1100" u="none" strike="noStrike">
                          <a:effectLst/>
                          <a:latin typeface="Meiryo UI" panose="020B0604030504040204" pitchFamily="50" charset="-128"/>
                          <a:ea typeface="Meiryo UI" panose="020B0604030504040204" pitchFamily="50" charset="-128"/>
                        </a:rPr>
                        <a:t>※</a:t>
                      </a:r>
                      <a:r>
                        <a:rPr lang="ja-JP" altLang="en-US" sz="1100" u="none" strike="noStrike">
                          <a:effectLst/>
                          <a:latin typeface="Meiryo UI" panose="020B0604030504040204" pitchFamily="50" charset="-128"/>
                          <a:ea typeface="Meiryo UI" panose="020B0604030504040204" pitchFamily="50" charset="-128"/>
                        </a:rPr>
                        <a:t>駐車の用に供する面積</a:t>
                      </a:r>
                      <a:r>
                        <a:rPr lang="en-US" altLang="ja-JP" sz="1100" u="none" strike="noStrike">
                          <a:effectLst/>
                          <a:latin typeface="Meiryo UI" panose="020B0604030504040204" pitchFamily="50" charset="-128"/>
                          <a:ea typeface="Meiryo UI" panose="020B0604030504040204" pitchFamily="50" charset="-128"/>
                        </a:rPr>
                        <a:t>500㎡</a:t>
                      </a:r>
                      <a:r>
                        <a:rPr lang="ja-JP" altLang="en-US" sz="1100" u="none" strike="noStrike">
                          <a:effectLst/>
                          <a:latin typeface="Meiryo UI" panose="020B0604030504040204" pitchFamily="50" charset="-128"/>
                          <a:ea typeface="Meiryo UI" panose="020B0604030504040204" pitchFamily="50" charset="-128"/>
                        </a:rPr>
                        <a:t>以上の路外駐車場）</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hMerge="1">
                  <a:txBody>
                    <a:bodyPr/>
                    <a:lstStyle/>
                    <a:p>
                      <a:endParaRPr kumimoji="1" lang="ja-JP" altLang="en-US"/>
                    </a:p>
                  </a:txBody>
                  <a:tcPr/>
                </a:tc>
                <a:extLst>
                  <a:ext uri="{0D108BD9-81ED-4DB2-BD59-A6C34878D82A}">
                    <a16:rowId xmlns:a16="http://schemas.microsoft.com/office/drawing/2014/main" val="10002"/>
                  </a:ext>
                </a:extLst>
              </a:tr>
              <a:tr h="60132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・車路・車室の高さ　・避難階段</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・防火区画　・換気・照明・警報装置</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a:t>
                      </a:r>
                      <a:r>
                        <a:rPr lang="en-US" altLang="ja-JP" sz="1200" u="none" strike="noStrike">
                          <a:effectLst/>
                          <a:latin typeface="Meiryo UI" panose="020B0604030504040204" pitchFamily="50" charset="-128"/>
                          <a:ea typeface="Meiryo UI" panose="020B0604030504040204" pitchFamily="50" charset="-128"/>
                        </a:rPr>
                        <a:t>※</a:t>
                      </a:r>
                      <a:br>
                        <a:rPr lang="ja-JP" altLang="en-US" sz="1200" u="none" strike="noStrike">
                          <a:effectLst/>
                          <a:latin typeface="Meiryo UI" panose="020B0604030504040204" pitchFamily="50" charset="-128"/>
                          <a:ea typeface="Meiryo UI" panose="020B0604030504040204" pitchFamily="50" charset="-128"/>
                        </a:rPr>
                      </a:br>
                      <a:r>
                        <a:rPr lang="ja-JP" altLang="en-US" sz="1100" u="none" strike="noStrike">
                          <a:effectLst/>
                          <a:latin typeface="Meiryo UI" panose="020B0604030504040204" pitchFamily="50" charset="-128"/>
                          <a:ea typeface="Meiryo UI" panose="020B0604030504040204" pitchFamily="50" charset="-128"/>
                        </a:rPr>
                        <a:t>（</a:t>
                      </a:r>
                      <a:r>
                        <a:rPr lang="en-US" altLang="ja-JP" sz="1100" u="none" strike="noStrike">
                          <a:effectLst/>
                          <a:latin typeface="Meiryo UI" panose="020B0604030504040204" pitchFamily="50" charset="-128"/>
                          <a:ea typeface="Meiryo UI" panose="020B0604030504040204" pitchFamily="50" charset="-128"/>
                        </a:rPr>
                        <a:t>※</a:t>
                      </a:r>
                      <a:r>
                        <a:rPr lang="ja-JP" altLang="en-US" sz="1100" u="none" strike="noStrike">
                          <a:effectLst/>
                          <a:latin typeface="Meiryo UI" panose="020B0604030504040204" pitchFamily="50" charset="-128"/>
                          <a:ea typeface="Meiryo UI" panose="020B0604030504040204" pitchFamily="50" charset="-128"/>
                        </a:rPr>
                        <a:t>同上）</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extLst>
                  <a:ext uri="{0D108BD9-81ED-4DB2-BD59-A6C34878D82A}">
                    <a16:rowId xmlns:a16="http://schemas.microsoft.com/office/drawing/2014/main" val="10003"/>
                  </a:ext>
                </a:extLst>
              </a:tr>
              <a:tr h="836898">
                <a:tc>
                  <a:txBody>
                    <a:bodyPr/>
                    <a:lstStyle/>
                    <a:p>
                      <a:pPr algn="l" fontAlgn="ctr"/>
                      <a:r>
                        <a:rPr lang="ja-JP" altLang="en-US" sz="1200" b="1" u="none" strike="noStrike">
                          <a:effectLst/>
                          <a:latin typeface="Meiryo UI" panose="020B0604030504040204" pitchFamily="50" charset="-128"/>
                          <a:ea typeface="Meiryo UI" panose="020B0604030504040204" pitchFamily="50" charset="-128"/>
                        </a:rPr>
                        <a:t>建築基準法</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建築物の敷地、構造、設備、用途に関する安全性の観点からの最低の基準</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・敷地　　・構造耐力　・屋根　</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1200" u="none" strike="noStrike">
                          <a:effectLst/>
                          <a:latin typeface="Meiryo UI" panose="020B0604030504040204" pitchFamily="50" charset="-128"/>
                          <a:ea typeface="Meiryo UI" panose="020B0604030504040204" pitchFamily="50" charset="-128"/>
                        </a:rPr>
                        <a:t>・外壁・防火壁　・耐火建築物</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・電気設備・避雷設備　・昇降機　</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1200" u="none" strike="noStrike">
                          <a:effectLst/>
                          <a:latin typeface="Meiryo UI" panose="020B0604030504040204" pitchFamily="50" charset="-128"/>
                          <a:ea typeface="Meiryo UI" panose="020B0604030504040204" pitchFamily="50" charset="-128"/>
                        </a:rPr>
                        <a:t>・避難施設・消火設備　等</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extLst>
                  <a:ext uri="{0D108BD9-81ED-4DB2-BD59-A6C34878D82A}">
                    <a16:rowId xmlns:a16="http://schemas.microsoft.com/office/drawing/2014/main" val="10004"/>
                  </a:ext>
                </a:extLst>
              </a:tr>
              <a:tr h="1846967">
                <a:tc>
                  <a:txBody>
                    <a:bodyPr/>
                    <a:lstStyle/>
                    <a:p>
                      <a:pPr algn="l" fontAlgn="ctr"/>
                      <a:r>
                        <a:rPr lang="ja-JP" altLang="en-US" sz="1200" b="1" u="none" strike="noStrike">
                          <a:effectLst/>
                          <a:latin typeface="Meiryo UI" panose="020B0604030504040204" pitchFamily="50" charset="-128"/>
                          <a:ea typeface="Meiryo UI" panose="020B0604030504040204" pitchFamily="50" charset="-128"/>
                        </a:rPr>
                        <a:t>バリアフリー法</a:t>
                      </a:r>
                      <a:br>
                        <a:rPr lang="ja-JP" altLang="en-US" sz="1200" b="1" u="none" strike="noStrike">
                          <a:effectLst/>
                          <a:latin typeface="Meiryo UI" panose="020B0604030504040204" pitchFamily="50" charset="-128"/>
                          <a:ea typeface="Meiryo UI" panose="020B0604030504040204" pitchFamily="50" charset="-128"/>
                        </a:rPr>
                      </a:br>
                      <a:r>
                        <a:rPr lang="en-US" altLang="ja-JP" sz="1200" b="0" u="none" strike="noStrike">
                          <a:effectLst/>
                          <a:latin typeface="Meiryo UI" panose="020B0604030504040204" pitchFamily="50" charset="-128"/>
                          <a:ea typeface="Meiryo UI" panose="020B0604030504040204" pitchFamily="50" charset="-128"/>
                        </a:rPr>
                        <a:t>※</a:t>
                      </a:r>
                      <a:r>
                        <a:rPr lang="ja-JP" altLang="en-US" sz="1200" b="0" u="none" strike="noStrike">
                          <a:effectLst/>
                          <a:latin typeface="Meiryo UI" panose="020B0604030504040204" pitchFamily="50" charset="-128"/>
                          <a:ea typeface="Meiryo UI" panose="020B0604030504040204" pitchFamily="50" charset="-128"/>
                        </a:rPr>
                        <a:t>詳細は別記</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高齢者・障害者等の移動上及び施設の利用上の利便性・安全性の向上の促進</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・車椅子使用者用駐車施設</a:t>
                      </a:r>
                      <a:r>
                        <a:rPr lang="ja-JP" altLang="en-US" sz="1050" u="none" strike="noStrike">
                          <a:effectLst/>
                          <a:latin typeface="Meiryo UI" panose="020B0604030504040204" pitchFamily="50" charset="-128"/>
                          <a:ea typeface="Meiryo UI" panose="020B0604030504040204" pitchFamily="50" charset="-128"/>
                        </a:rPr>
                        <a:t>（幅、位置等）</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・移動等円滑化経路</a:t>
                      </a:r>
                      <a:r>
                        <a:rPr lang="ja-JP" altLang="en-US" sz="1050" u="none" strike="noStrike">
                          <a:effectLst/>
                          <a:latin typeface="Meiryo UI" panose="020B0604030504040204" pitchFamily="50" charset="-128"/>
                          <a:ea typeface="Meiryo UI" panose="020B0604030504040204" pitchFamily="50" charset="-128"/>
                        </a:rPr>
                        <a:t>（幅、勾配等）</a:t>
                      </a:r>
                      <a:endParaRPr lang="en-US" altLang="ja-JP" sz="1050" u="none" strike="noStrike">
                        <a:effectLst/>
                        <a:latin typeface="Meiryo UI" panose="020B0604030504040204" pitchFamily="50" charset="-128"/>
                        <a:ea typeface="Meiryo UI" panose="020B0604030504040204" pitchFamily="50" charset="-128"/>
                      </a:endParaRPr>
                    </a:p>
                    <a:p>
                      <a:pPr algn="l" fontAlgn="ct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＜設置基準等＞</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①建築物移動等円滑化基準</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②路外駐車場移動等円滑化基準</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③都市公園移動等円滑化基準</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④道路移動等円滑化基準</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　　　　　　　○</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500" u="none" strike="noStrike">
                          <a:effectLst/>
                          <a:latin typeface="Meiryo UI" panose="020B0604030504040204" pitchFamily="50" charset="-128"/>
                          <a:ea typeface="Meiryo UI" panose="020B0604030504040204" pitchFamily="50" charset="-128"/>
                        </a:rPr>
                        <a:t>　</a:t>
                      </a:r>
                      <a:br>
                        <a:rPr lang="ja-JP" altLang="en-US" sz="1200" u="none" strike="noStrike">
                          <a:effectLst/>
                          <a:latin typeface="Meiryo UI" panose="020B0604030504040204" pitchFamily="50" charset="-128"/>
                          <a:ea typeface="Meiryo UI" panose="020B0604030504040204" pitchFamily="50" charset="-128"/>
                        </a:rPr>
                      </a:br>
                      <a:r>
                        <a:rPr lang="ja-JP" altLang="en-US" sz="1100" u="none" strike="noStrike">
                          <a:effectLst/>
                          <a:latin typeface="Meiryo UI" panose="020B0604030504040204" pitchFamily="50" charset="-128"/>
                          <a:ea typeface="Meiryo UI" panose="020B0604030504040204" pitchFamily="50" charset="-128"/>
                        </a:rPr>
                        <a:t>①床面積</a:t>
                      </a:r>
                      <a:r>
                        <a:rPr lang="en-US" altLang="ja-JP" sz="1100" u="none" strike="noStrike">
                          <a:effectLst/>
                          <a:latin typeface="Meiryo UI" panose="020B0604030504040204" pitchFamily="50" charset="-128"/>
                          <a:ea typeface="Meiryo UI" panose="020B0604030504040204" pitchFamily="50" charset="-128"/>
                        </a:rPr>
                        <a:t>2000㎡</a:t>
                      </a:r>
                      <a:r>
                        <a:rPr lang="ja-JP" altLang="en-US" sz="1100" u="none" strike="noStrike">
                          <a:effectLst/>
                          <a:latin typeface="Meiryo UI" panose="020B0604030504040204" pitchFamily="50" charset="-128"/>
                          <a:ea typeface="Meiryo UI" panose="020B0604030504040204" pitchFamily="50" charset="-128"/>
                        </a:rPr>
                        <a:t>以上の特別特定建築物に附属する駐車場</a:t>
                      </a:r>
                      <a:br>
                        <a:rPr lang="ja-JP" altLang="en-US" sz="1100" u="none" strike="noStrike">
                          <a:effectLst/>
                          <a:latin typeface="Meiryo UI" panose="020B0604030504040204" pitchFamily="50" charset="-128"/>
                          <a:ea typeface="Meiryo UI" panose="020B0604030504040204" pitchFamily="50" charset="-128"/>
                        </a:rPr>
                      </a:br>
                      <a:endParaRPr lang="en-US" altLang="ja-JP" sz="5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solidFill>
                            <a:srgbClr val="FF0000"/>
                          </a:solidFill>
                          <a:effectLst/>
                          <a:latin typeface="Meiryo UI" panose="020B0604030504040204" pitchFamily="50" charset="-128"/>
                          <a:ea typeface="Meiryo UI" panose="020B0604030504040204" pitchFamily="50" charset="-128"/>
                        </a:rPr>
                        <a:t>②駐車の用に供する面積</a:t>
                      </a:r>
                      <a:r>
                        <a:rPr lang="en-US" altLang="ja-JP" sz="1100" u="none" strike="noStrike">
                          <a:solidFill>
                            <a:srgbClr val="FF0000"/>
                          </a:solidFill>
                          <a:effectLst/>
                          <a:latin typeface="Meiryo UI" panose="020B0604030504040204" pitchFamily="50" charset="-128"/>
                          <a:ea typeface="Meiryo UI" panose="020B0604030504040204" pitchFamily="50" charset="-128"/>
                        </a:rPr>
                        <a:t>500</a:t>
                      </a:r>
                      <a:r>
                        <a:rPr lang="ja-JP" altLang="en-US" sz="1100" u="none" strike="noStrike">
                          <a:solidFill>
                            <a:srgbClr val="FF0000"/>
                          </a:solidFill>
                          <a:effectLst/>
                          <a:latin typeface="Meiryo UI" panose="020B0604030504040204" pitchFamily="50" charset="-128"/>
                          <a:ea typeface="Meiryo UI" panose="020B0604030504040204" pitchFamily="50" charset="-128"/>
                        </a:rPr>
                        <a:t>　</a:t>
                      </a:r>
                      <a:r>
                        <a:rPr lang="en-US" altLang="ja-JP" sz="1100" u="none" strike="noStrike">
                          <a:solidFill>
                            <a:srgbClr val="FF0000"/>
                          </a:solidFill>
                          <a:effectLst/>
                          <a:latin typeface="Meiryo UI" panose="020B0604030504040204" pitchFamily="50" charset="-128"/>
                          <a:ea typeface="Meiryo UI" panose="020B0604030504040204" pitchFamily="50" charset="-128"/>
                        </a:rPr>
                        <a:t>㎡</a:t>
                      </a:r>
                      <a:r>
                        <a:rPr lang="ja-JP" altLang="en-US" sz="1100" u="none" strike="noStrike">
                          <a:solidFill>
                            <a:srgbClr val="FF0000"/>
                          </a:solidFill>
                          <a:effectLst/>
                          <a:latin typeface="Meiryo UI" panose="020B0604030504040204" pitchFamily="50" charset="-128"/>
                          <a:ea typeface="Meiryo UI" panose="020B0604030504040204" pitchFamily="50" charset="-128"/>
                        </a:rPr>
                        <a:t>以上かつ有料の駐車場</a:t>
                      </a:r>
                      <a:br>
                        <a:rPr lang="ja-JP" altLang="en-US" sz="1100" u="none" strike="noStrike">
                          <a:effectLst/>
                          <a:latin typeface="Meiryo UI" panose="020B0604030504040204" pitchFamily="50" charset="-128"/>
                          <a:ea typeface="Meiryo UI" panose="020B0604030504040204" pitchFamily="50" charset="-128"/>
                        </a:rPr>
                      </a:br>
                      <a:endParaRPr lang="en-US" altLang="ja-JP" sz="5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③特定公園施設の駐車場</a:t>
                      </a:r>
                      <a:br>
                        <a:rPr lang="ja-JP" altLang="en-US" sz="1100" u="none" strike="noStrike">
                          <a:effectLst/>
                          <a:latin typeface="Meiryo UI" panose="020B0604030504040204" pitchFamily="50" charset="-128"/>
                          <a:ea typeface="Meiryo UI" panose="020B0604030504040204" pitchFamily="50" charset="-128"/>
                        </a:rPr>
                      </a:br>
                      <a:endParaRPr lang="en-US" altLang="ja-JP" sz="5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④特定道路に設けられる</a:t>
                      </a:r>
                      <a:endParaRPr lang="en-US" altLang="ja-JP" sz="11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　駐車場　等</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　　　　　　　○</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500" u="none" strike="noStrike">
                          <a:effectLst/>
                          <a:latin typeface="Meiryo UI" panose="020B0604030504040204" pitchFamily="50" charset="-128"/>
                          <a:ea typeface="Meiryo UI" panose="020B0604030504040204" pitchFamily="50" charset="-128"/>
                        </a:rPr>
                        <a:t>　</a:t>
                      </a:r>
                      <a:br>
                        <a:rPr lang="ja-JP" altLang="en-US" sz="1200" u="none" strike="noStrike">
                          <a:effectLst/>
                          <a:latin typeface="Meiryo UI" panose="020B0604030504040204" pitchFamily="50" charset="-128"/>
                          <a:ea typeface="Meiryo UI" panose="020B0604030504040204" pitchFamily="50" charset="-128"/>
                        </a:rPr>
                      </a:br>
                      <a:r>
                        <a:rPr lang="ja-JP" altLang="en-US" sz="1100" u="none" strike="noStrike">
                          <a:effectLst/>
                          <a:latin typeface="Meiryo UI" panose="020B0604030504040204" pitchFamily="50" charset="-128"/>
                          <a:ea typeface="Meiryo UI" panose="020B0604030504040204" pitchFamily="50" charset="-128"/>
                        </a:rPr>
                        <a:t>①床面積</a:t>
                      </a:r>
                      <a:r>
                        <a:rPr lang="en-US" altLang="ja-JP" sz="1100" u="none" strike="noStrike">
                          <a:effectLst/>
                          <a:latin typeface="Meiryo UI" panose="020B0604030504040204" pitchFamily="50" charset="-128"/>
                          <a:ea typeface="Meiryo UI" panose="020B0604030504040204" pitchFamily="50" charset="-128"/>
                        </a:rPr>
                        <a:t>2000㎡</a:t>
                      </a:r>
                      <a:r>
                        <a:rPr lang="ja-JP" altLang="en-US" sz="1100" u="none" strike="noStrike">
                          <a:effectLst/>
                          <a:latin typeface="Meiryo UI" panose="020B0604030504040204" pitchFamily="50" charset="-128"/>
                          <a:ea typeface="Meiryo UI" panose="020B0604030504040204" pitchFamily="50" charset="-128"/>
                        </a:rPr>
                        <a:t>以上の特別特定建築物である駐車場</a:t>
                      </a:r>
                      <a:br>
                        <a:rPr lang="ja-JP" altLang="en-US" sz="1100" u="none" strike="noStrike">
                          <a:effectLst/>
                          <a:latin typeface="Meiryo UI" panose="020B0604030504040204" pitchFamily="50" charset="-128"/>
                          <a:ea typeface="Meiryo UI" panose="020B0604030504040204" pitchFamily="50" charset="-128"/>
                        </a:rPr>
                      </a:br>
                      <a:endParaRPr lang="en-US" altLang="ja-JP" sz="6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③特定公園施設の駐車場</a:t>
                      </a:r>
                      <a:br>
                        <a:rPr lang="ja-JP" altLang="en-US" sz="1100" u="none" strike="noStrike">
                          <a:effectLst/>
                          <a:latin typeface="Meiryo UI" panose="020B0604030504040204" pitchFamily="50" charset="-128"/>
                          <a:ea typeface="Meiryo UI" panose="020B0604030504040204" pitchFamily="50" charset="-128"/>
                        </a:rPr>
                      </a:br>
                      <a:endParaRPr lang="en-US" altLang="ja-JP" sz="5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④特定道路に設けられる</a:t>
                      </a:r>
                      <a:endParaRPr lang="en-US" altLang="ja-JP" sz="1100" u="none" strike="noStrike">
                        <a:effectLst/>
                        <a:latin typeface="Meiryo UI" panose="020B0604030504040204" pitchFamily="50" charset="-128"/>
                        <a:ea typeface="Meiryo UI" panose="020B0604030504040204" pitchFamily="50" charset="-128"/>
                      </a:endParaRPr>
                    </a:p>
                    <a:p>
                      <a:pPr algn="l" fontAlgn="ctr"/>
                      <a:r>
                        <a:rPr lang="ja-JP" altLang="en-US" sz="1100" u="none" strike="noStrike">
                          <a:effectLst/>
                          <a:latin typeface="Meiryo UI" panose="020B0604030504040204" pitchFamily="50" charset="-128"/>
                          <a:ea typeface="Meiryo UI" panose="020B0604030504040204" pitchFamily="50" charset="-128"/>
                        </a:rPr>
                        <a:t>　駐車場　等</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10005"/>
                  </a:ext>
                </a:extLst>
              </a:tr>
              <a:tr h="650920">
                <a:tc>
                  <a:txBody>
                    <a:bodyPr/>
                    <a:lstStyle/>
                    <a:p>
                      <a:pPr algn="l" fontAlgn="ctr"/>
                      <a:r>
                        <a:rPr lang="ja-JP" altLang="en-US" sz="1200" b="1" u="none" strike="noStrike">
                          <a:effectLst/>
                          <a:latin typeface="Meiryo UI" panose="020B0604030504040204" pitchFamily="50" charset="-128"/>
                          <a:ea typeface="Meiryo UI" panose="020B0604030504040204" pitchFamily="50" charset="-128"/>
                        </a:rPr>
                        <a:t>大店立地法</a:t>
                      </a:r>
                      <a:endParaRPr lang="ja-JP" altLang="en-US" sz="1200" b="1"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solidFill>
                      <a:schemeClr val="accent5"/>
                    </a:solid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大規模小売店舗の周辺の生活環境の保持</a:t>
                      </a:r>
                      <a:endParaRPr lang="en-US" altLang="ja-JP" sz="1200" u="none" strike="noStrike">
                        <a:effectLst/>
                        <a:latin typeface="Meiryo UI" panose="020B0604030504040204" pitchFamily="50" charset="-128"/>
                        <a:ea typeface="Meiryo UI" panose="020B0604030504040204" pitchFamily="50" charset="-128"/>
                      </a:endParaRPr>
                    </a:p>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＜届出＞</a:t>
                      </a:r>
                    </a:p>
                  </a:txBody>
                  <a:tcPr marL="45720" marR="45720" anchor="ct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rPr>
                        <a:t>・駐車場等の位置・収容台数</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・駐車場の自動車の出入口の数・位置</a:t>
                      </a:r>
                      <a:br>
                        <a:rPr lang="ja-JP" altLang="en-US" sz="1200" u="none" strike="noStrike">
                          <a:effectLst/>
                          <a:latin typeface="Meiryo UI" panose="020B0604030504040204" pitchFamily="50" charset="-128"/>
                          <a:ea typeface="Meiryo UI" panose="020B0604030504040204" pitchFamily="50" charset="-128"/>
                        </a:rPr>
                      </a:br>
                      <a:r>
                        <a:rPr lang="ja-JP" altLang="en-US" sz="1200" u="none" strike="noStrike">
                          <a:effectLst/>
                          <a:latin typeface="Meiryo UI" panose="020B0604030504040204" pitchFamily="50" charset="-128"/>
                          <a:ea typeface="Meiryo UI" panose="020B0604030504040204" pitchFamily="50" charset="-128"/>
                        </a:rPr>
                        <a:t>・来客が駐車場を利用できる時間帯　等</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45720" marR="45720" anchor="ctr"/>
                </a:tc>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a:t>
                      </a:r>
                      <a:br>
                        <a:rPr lang="ja-JP" altLang="en-US" sz="1200" u="none" strike="noStrike" dirty="0">
                          <a:effectLst/>
                          <a:latin typeface="Meiryo UI" panose="020B0604030504040204" pitchFamily="50" charset="-128"/>
                          <a:ea typeface="Meiryo UI" panose="020B0604030504040204" pitchFamily="50" charset="-128"/>
                        </a:rPr>
                      </a:br>
                      <a:r>
                        <a:rPr lang="ja-JP" altLang="en-US" sz="1100" u="none" strike="noStrike" dirty="0">
                          <a:effectLst/>
                          <a:latin typeface="Meiryo UI" panose="020B0604030504040204" pitchFamily="50" charset="-128"/>
                          <a:ea typeface="Meiryo UI" panose="020B0604030504040204" pitchFamily="50" charset="-128"/>
                        </a:rPr>
                        <a:t>（店舗面積が1,000㎡を超える小売店舗の駐車場）</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pic>
        <p:nvPicPr>
          <p:cNvPr id="4225" name="図 5"/>
          <p:cNvPicPr>
            <a:picLocks noChangeAspect="1"/>
          </p:cNvPicPr>
          <p:nvPr/>
        </p:nvPicPr>
        <p:blipFill>
          <a:blip r:embed="rId3"/>
          <a:stretch>
            <a:fillRect/>
          </a:stretch>
        </p:blipFill>
        <p:spPr>
          <a:xfrm>
            <a:off x="8121352" y="1378453"/>
            <a:ext cx="1143422" cy="925589"/>
          </a:xfrm>
          <a:prstGeom prst="rect">
            <a:avLst/>
          </a:prstGeom>
        </p:spPr>
      </p:pic>
      <p:pic>
        <p:nvPicPr>
          <p:cNvPr id="4226" name="図 6"/>
          <p:cNvPicPr>
            <a:picLocks noChangeAspect="1"/>
          </p:cNvPicPr>
          <p:nvPr/>
        </p:nvPicPr>
        <p:blipFill>
          <a:blip r:embed="rId4"/>
          <a:stretch>
            <a:fillRect/>
          </a:stretch>
        </p:blipFill>
        <p:spPr>
          <a:xfrm>
            <a:off x="6465168" y="1445605"/>
            <a:ext cx="1083298" cy="855236"/>
          </a:xfrm>
          <a:prstGeom prst="rect">
            <a:avLst/>
          </a:prstGeom>
        </p:spPr>
      </p:pic>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41</a:t>
            </a:fld>
            <a:endParaRPr lang="ja-JP" altLang="en-US"/>
          </a:p>
        </p:txBody>
      </p:sp>
    </p:spTree>
    <p:extLst>
      <p:ext uri="{BB962C8B-B14F-4D97-AF65-F5344CB8AC3E}">
        <p14:creationId xmlns:p14="http://schemas.microsoft.com/office/powerpoint/2010/main" val="405255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 name="タイトル 4"/>
          <p:cNvSpPr>
            <a:spLocks noGrp="1"/>
          </p:cNvSpPr>
          <p:nvPr>
            <p:ph type="title"/>
          </p:nvPr>
        </p:nvSpPr>
        <p:spPr>
          <a:xfrm>
            <a:off x="0" y="-16383"/>
            <a:ext cx="9036496" cy="449520"/>
          </a:xfrm>
        </p:spPr>
        <p:txBody>
          <a:bodyPr/>
          <a:lstStyle/>
          <a:p>
            <a:r>
              <a:rPr lang="ja-JP" altLang="en-US" sz="2400" spc="-150"/>
              <a:t>車椅子使用者用駐車施設等の整備に関する法令及びガイドライン</a:t>
            </a:r>
          </a:p>
        </p:txBody>
      </p:sp>
      <p:graphicFrame>
        <p:nvGraphicFramePr>
          <p:cNvPr id="4230" name="表 1"/>
          <p:cNvGraphicFramePr>
            <a:graphicFrameLocks noGrp="1"/>
          </p:cNvGraphicFramePr>
          <p:nvPr/>
        </p:nvGraphicFramePr>
        <p:xfrm>
          <a:off x="487843" y="2060849"/>
          <a:ext cx="8892528" cy="4216883"/>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gridCol w="2916000">
                  <a:extLst>
                    <a:ext uri="{9D8B030D-6E8A-4147-A177-3AD203B41FA5}">
                      <a16:colId xmlns:a16="http://schemas.microsoft.com/office/drawing/2014/main" val="20002"/>
                    </a:ext>
                  </a:extLst>
                </a:gridCol>
              </a:tblGrid>
              <a:tr h="473843">
                <a:tc>
                  <a:txBody>
                    <a:bodyPr/>
                    <a:lstStyle/>
                    <a:p>
                      <a:endParaRPr kumimoji="1" lang="ja-JP" altLang="en-US" sz="18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800">
                          <a:solidFill>
                            <a:schemeClr val="tx1"/>
                          </a:solidFill>
                          <a:latin typeface="Meiryo UI" panose="020B0604030504040204" pitchFamily="50" charset="-128"/>
                          <a:ea typeface="Meiryo UI" panose="020B0604030504040204" pitchFamily="50" charset="-128"/>
                        </a:rPr>
                        <a:t>法令</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800">
                          <a:solidFill>
                            <a:schemeClr val="tx1"/>
                          </a:solidFill>
                          <a:latin typeface="Meiryo UI" panose="020B0604030504040204" pitchFamily="50" charset="-128"/>
                          <a:ea typeface="Meiryo UI" panose="020B0604030504040204" pitchFamily="50" charset="-128"/>
                        </a:rPr>
                        <a:t>関連ガイドライン等</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42316">
                <a:tc>
                  <a:txBody>
                    <a:bodyPr/>
                    <a:lstStyle/>
                    <a:p>
                      <a:pPr algn="dist"/>
                      <a:r>
                        <a:rPr kumimoji="1" lang="ja-JP" altLang="en-US" sz="1600">
                          <a:solidFill>
                            <a:schemeClr val="tx1"/>
                          </a:solidFill>
                          <a:latin typeface="Meiryo UI" panose="020B0604030504040204" pitchFamily="50" charset="-128"/>
                          <a:ea typeface="Meiryo UI" panose="020B0604030504040204" pitchFamily="50" charset="-128"/>
                        </a:rPr>
                        <a:t>建築物</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179388">
                        <a:buFont typeface="Arial" panose="020B0604020202020204" pitchFamily="34" charset="0"/>
                        <a:buChar char="•"/>
                      </a:pPr>
                      <a:r>
                        <a:rPr kumimoji="1" lang="ja-JP" altLang="en-US" sz="1600">
                          <a:solidFill>
                            <a:schemeClr val="tx1"/>
                          </a:solidFill>
                          <a:latin typeface="Meiryo UI" panose="020B0604030504040204" pitchFamily="50" charset="-128"/>
                          <a:ea typeface="Meiryo UI" panose="020B0604030504040204" pitchFamily="50" charset="-128"/>
                        </a:rPr>
                        <a:t>建築物移動等円滑化基準</a:t>
                      </a:r>
                      <a:r>
                        <a:rPr kumimoji="1" lang="ja-JP" altLang="en-US" sz="1200">
                          <a:solidFill>
                            <a:schemeClr val="tx1"/>
                          </a:solidFill>
                          <a:latin typeface="Meiryo UI" panose="020B0604030504040204" pitchFamily="50" charset="-128"/>
                          <a:ea typeface="Meiryo UI" panose="020B0604030504040204" pitchFamily="50" charset="-128"/>
                        </a:rPr>
                        <a:t>［</a:t>
                      </a:r>
                      <a:r>
                        <a:rPr kumimoji="1" lang="ja-JP" altLang="en-US" sz="1200" u="none" strike="noStrike">
                          <a:solidFill>
                            <a:schemeClr val="tx1"/>
                          </a:solidFill>
                          <a:latin typeface="Meiryo UI" panose="020B0604030504040204" pitchFamily="50" charset="-128"/>
                          <a:ea typeface="Meiryo UI" panose="020B0604030504040204" pitchFamily="50" charset="-128"/>
                        </a:rPr>
                        <a:t>平成</a:t>
                      </a:r>
                      <a:r>
                        <a:rPr kumimoji="1" lang="en-US" altLang="ja-JP" sz="1200" u="none" strike="noStrike">
                          <a:solidFill>
                            <a:schemeClr val="tx1"/>
                          </a:solidFill>
                          <a:latin typeface="Meiryo UI" panose="020B0604030504040204" pitchFamily="50" charset="-128"/>
                          <a:ea typeface="Meiryo UI" panose="020B0604030504040204" pitchFamily="50" charset="-128"/>
                        </a:rPr>
                        <a:t>30</a:t>
                      </a:r>
                      <a:r>
                        <a:rPr kumimoji="1" lang="ja-JP" altLang="en-US" sz="1200" u="none" strike="noStrike">
                          <a:solidFill>
                            <a:schemeClr val="tx1"/>
                          </a:solidFill>
                          <a:latin typeface="Meiryo UI" panose="020B0604030504040204" pitchFamily="50" charset="-128"/>
                          <a:ea typeface="Meiryo UI" panose="020B0604030504040204" pitchFamily="50" charset="-128"/>
                        </a:rPr>
                        <a:t>年</a:t>
                      </a:r>
                      <a:r>
                        <a:rPr kumimoji="1" lang="en-US" altLang="ja-JP" sz="1200" u="none" strike="noStrike">
                          <a:solidFill>
                            <a:schemeClr val="tx1"/>
                          </a:solidFill>
                          <a:latin typeface="Meiryo UI" panose="020B0604030504040204" pitchFamily="50" charset="-128"/>
                          <a:ea typeface="Meiryo UI" panose="020B0604030504040204" pitchFamily="50" charset="-128"/>
                        </a:rPr>
                        <a:t>10</a:t>
                      </a:r>
                      <a:r>
                        <a:rPr kumimoji="1" lang="ja-JP" altLang="en-US" sz="1200" u="none" strike="noStrike">
                          <a:solidFill>
                            <a:schemeClr val="tx1"/>
                          </a:solidFill>
                          <a:latin typeface="Meiryo UI" panose="020B0604030504040204" pitchFamily="50" charset="-128"/>
                          <a:ea typeface="Meiryo UI" panose="020B0604030504040204" pitchFamily="50" charset="-128"/>
                        </a:rPr>
                        <a:t>月改正</a:t>
                      </a:r>
                      <a:r>
                        <a:rPr kumimoji="1" lang="ja-JP" altLang="en-US" sz="1200">
                          <a:solidFill>
                            <a:schemeClr val="tx1"/>
                          </a:solidFill>
                          <a:latin typeface="Meiryo UI" panose="020B0604030504040204" pitchFamily="50" charset="-128"/>
                          <a:ea typeface="Meiryo UI" panose="020B0604030504040204" pitchFamily="50" charset="-128"/>
                        </a:rPr>
                        <a:t>］</a:t>
                      </a:r>
                      <a:endParaRPr kumimoji="1" lang="en-US" altLang="ja-JP" sz="1600">
                        <a:solidFill>
                          <a:schemeClr val="tx1"/>
                        </a:solidFill>
                        <a:latin typeface="Meiryo UI" panose="020B0604030504040204" pitchFamily="50" charset="-128"/>
                        <a:ea typeface="Meiryo UI" panose="020B0604030504040204" pitchFamily="50" charset="-128"/>
                      </a:endParaRPr>
                    </a:p>
                    <a:p>
                      <a:pPr marL="138113" indent="-138113">
                        <a:spcBef>
                          <a:spcPts val="600"/>
                        </a:spcBef>
                        <a:spcAft>
                          <a:spcPts val="1200"/>
                        </a:spcAft>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（高齢者、障害者等の移動等の円滑化の促進に関する法律施行令）</a:t>
                      </a:r>
                      <a:endParaRPr kumimoji="1" lang="en-US" altLang="ja-JP" sz="1200">
                        <a:solidFill>
                          <a:schemeClr val="tx1"/>
                        </a:solidFill>
                        <a:latin typeface="Meiryo UI" panose="020B0604030504040204" pitchFamily="50" charset="-128"/>
                        <a:ea typeface="Meiryo UI" panose="020B0604030504040204" pitchFamily="50" charset="-128"/>
                      </a:endParaRPr>
                    </a:p>
                    <a:p>
                      <a:pPr marL="179388" indent="-179388">
                        <a:buFont typeface="Arial" panose="020B0604020202020204" pitchFamily="34" charset="0"/>
                        <a:buChar char="•"/>
                      </a:pPr>
                      <a:r>
                        <a:rPr kumimoji="1" lang="ja-JP" altLang="en-US" sz="1600">
                          <a:solidFill>
                            <a:schemeClr val="tx1"/>
                          </a:solidFill>
                          <a:latin typeface="Meiryo UI" panose="020B0604030504040204" pitchFamily="50" charset="-128"/>
                          <a:ea typeface="Meiryo UI" panose="020B0604030504040204" pitchFamily="50" charset="-128"/>
                        </a:rPr>
                        <a:t>建築物移動等円滑化誘導基準</a:t>
                      </a:r>
                      <a:r>
                        <a:rPr kumimoji="1" lang="ja-JP" altLang="en-US" sz="1200">
                          <a:solidFill>
                            <a:schemeClr val="tx1"/>
                          </a:solidFill>
                          <a:latin typeface="Meiryo UI" panose="020B0604030504040204" pitchFamily="50" charset="-128"/>
                          <a:ea typeface="Meiryo UI" panose="020B0604030504040204" pitchFamily="50" charset="-128"/>
                        </a:rPr>
                        <a:t>［</a:t>
                      </a:r>
                      <a:r>
                        <a:rPr kumimoji="1" lang="ja-JP" altLang="en-US" sz="1200" strike="noStrike">
                          <a:solidFill>
                            <a:schemeClr val="tx1"/>
                          </a:solidFill>
                          <a:latin typeface="Meiryo UI" panose="020B0604030504040204" pitchFamily="50" charset="-128"/>
                          <a:ea typeface="Meiryo UI" panose="020B0604030504040204" pitchFamily="50" charset="-128"/>
                        </a:rPr>
                        <a:t>令和元年</a:t>
                      </a:r>
                      <a:r>
                        <a:rPr kumimoji="1" lang="en-US" altLang="ja-JP" sz="1200" strike="noStrike">
                          <a:solidFill>
                            <a:schemeClr val="tx1"/>
                          </a:solidFill>
                          <a:latin typeface="Meiryo UI" panose="020B0604030504040204" pitchFamily="50" charset="-128"/>
                          <a:ea typeface="Meiryo UI" panose="020B0604030504040204" pitchFamily="50" charset="-128"/>
                        </a:rPr>
                        <a:t>6</a:t>
                      </a:r>
                      <a:r>
                        <a:rPr kumimoji="1" lang="ja-JP" altLang="en-US" sz="1200" u="none" strike="noStrike">
                          <a:solidFill>
                            <a:schemeClr val="tx1"/>
                          </a:solidFill>
                          <a:latin typeface="Meiryo UI" panose="020B0604030504040204" pitchFamily="50" charset="-128"/>
                          <a:ea typeface="Meiryo UI" panose="020B0604030504040204" pitchFamily="50" charset="-128"/>
                        </a:rPr>
                        <a:t>月改正</a:t>
                      </a:r>
                      <a:r>
                        <a:rPr kumimoji="1" lang="ja-JP" altLang="en-US" sz="1200">
                          <a:solidFill>
                            <a:schemeClr val="tx1"/>
                          </a:solidFill>
                          <a:latin typeface="Meiryo UI" panose="020B0604030504040204" pitchFamily="50" charset="-128"/>
                          <a:ea typeface="Meiryo UI" panose="020B0604030504040204" pitchFamily="50" charset="-128"/>
                        </a:rPr>
                        <a:t>］</a:t>
                      </a:r>
                      <a:endParaRPr kumimoji="1" lang="en-US" altLang="ja-JP" sz="1600">
                        <a:solidFill>
                          <a:schemeClr val="tx1"/>
                        </a:solidFill>
                        <a:latin typeface="Meiryo UI" panose="020B0604030504040204" pitchFamily="50" charset="-128"/>
                        <a:ea typeface="Meiryo UI" panose="020B0604030504040204" pitchFamily="50" charset="-128"/>
                      </a:endParaRPr>
                    </a:p>
                    <a:p>
                      <a:pPr marL="152400" indent="-152400">
                        <a:spcBef>
                          <a:spcPts val="600"/>
                        </a:spcBef>
                        <a:spcAft>
                          <a:spcPts val="0"/>
                        </a:spcAft>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（高齢者、障害者等が円滑に利用できるようにするために誘導すべき建築物特定施設の構造及び配置に関する基準を定める省令）</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179388">
                        <a:buFont typeface="Arial" panose="020B0604020202020204" pitchFamily="34" charset="0"/>
                        <a:buChar char="•"/>
                      </a:pPr>
                      <a:r>
                        <a:rPr kumimoji="1" lang="ja-JP" altLang="en-US" sz="1600">
                          <a:solidFill>
                            <a:schemeClr val="tx1"/>
                          </a:solidFill>
                          <a:latin typeface="Meiryo UI" panose="020B0604030504040204" pitchFamily="50" charset="-128"/>
                          <a:ea typeface="Meiryo UI" panose="020B0604030504040204" pitchFamily="50" charset="-128"/>
                        </a:rPr>
                        <a:t>高齢者、障害者等の円滑な移動に配慮した建築設計標準</a:t>
                      </a:r>
                      <a:r>
                        <a:rPr kumimoji="1" lang="ja-JP" altLang="en-US" sz="1200">
                          <a:solidFill>
                            <a:schemeClr val="tx1"/>
                          </a:solidFill>
                          <a:latin typeface="Meiryo UI" panose="020B0604030504040204" pitchFamily="50" charset="-128"/>
                          <a:ea typeface="Meiryo UI" panose="020B0604030504040204" pitchFamily="50" charset="-128"/>
                        </a:rPr>
                        <a:t>［令和３年３月改正］</a:t>
                      </a:r>
                      <a:endParaRPr kumimoji="1" lang="ja-JP" altLang="en-US" sz="16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56000">
                <a:tc>
                  <a:txBody>
                    <a:bodyPr/>
                    <a:lstStyle/>
                    <a:p>
                      <a:pPr algn="dist"/>
                      <a:r>
                        <a:rPr kumimoji="1" lang="ja-JP" altLang="en-US" sz="1600">
                          <a:solidFill>
                            <a:schemeClr val="tx1"/>
                          </a:solidFill>
                          <a:latin typeface="Meiryo UI" panose="020B0604030504040204" pitchFamily="50" charset="-128"/>
                          <a:ea typeface="Meiryo UI" panose="020B0604030504040204" pitchFamily="50" charset="-128"/>
                        </a:rPr>
                        <a:t>路外駐車場</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179388">
                        <a:buFont typeface="Arial" panose="020B0604020202020204" pitchFamily="34" charset="0"/>
                        <a:buChar char="•"/>
                      </a:pPr>
                      <a:r>
                        <a:rPr kumimoji="1" lang="ja-JP" altLang="en-US" sz="1600">
                          <a:solidFill>
                            <a:schemeClr val="tx1"/>
                          </a:solidFill>
                          <a:latin typeface="Meiryo UI" panose="020B0604030504040204" pitchFamily="50" charset="-128"/>
                          <a:ea typeface="Meiryo UI" panose="020B0604030504040204" pitchFamily="50" charset="-128"/>
                        </a:rPr>
                        <a:t>路外駐車場移動等円滑化基準</a:t>
                      </a:r>
                      <a:r>
                        <a:rPr kumimoji="1" lang="ja-JP" altLang="en-US" sz="1200">
                          <a:solidFill>
                            <a:schemeClr val="tx1"/>
                          </a:solidFill>
                          <a:latin typeface="Meiryo UI" panose="020B0604030504040204" pitchFamily="50" charset="-128"/>
                          <a:ea typeface="Meiryo UI" panose="020B0604030504040204" pitchFamily="50" charset="-128"/>
                        </a:rPr>
                        <a:t>［平成18年12月制定］</a:t>
                      </a:r>
                      <a:endParaRPr kumimoji="1" lang="en-US" altLang="ja-JP" sz="1600">
                        <a:solidFill>
                          <a:schemeClr val="tx1"/>
                        </a:solidFill>
                        <a:latin typeface="Meiryo UI" panose="020B0604030504040204" pitchFamily="50" charset="-128"/>
                        <a:ea typeface="Meiryo UI" panose="020B0604030504040204" pitchFamily="50" charset="-128"/>
                      </a:endParaRPr>
                    </a:p>
                    <a:p>
                      <a:pPr marL="152400" indent="-152400">
                        <a:spcBef>
                          <a:spcPts val="600"/>
                        </a:spcBef>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（移動等円滑化のために必要な特定路外駐車場の構造及び設備に関する基準を定める省令）</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a:t>
                      </a:r>
                      <a:r>
                        <a:rPr kumimoji="1" lang="ja-JP" altLang="en-US" sz="1600">
                          <a:solidFill>
                            <a:schemeClr val="tx1"/>
                          </a:solidFill>
                          <a:latin typeface="Meiryo UI" panose="020B0604030504040204" pitchFamily="50" charset="-128"/>
                          <a:ea typeface="Meiryo UI" panose="020B0604030504040204" pitchFamily="50" charset="-128"/>
                        </a:rPr>
                        <a:t>まちづくりと連携した駐車場施策ガイドライン（第２版）</a:t>
                      </a:r>
                      <a:r>
                        <a:rPr kumimoji="1" lang="en-US" altLang="ja-JP" sz="1050">
                          <a:solidFill>
                            <a:schemeClr val="tx1"/>
                          </a:solidFill>
                          <a:latin typeface="Meiryo UI" panose="020B0604030504040204" pitchFamily="50" charset="-128"/>
                          <a:ea typeface="Meiryo UI" panose="020B0604030504040204" pitchFamily="50" charset="-128"/>
                        </a:rPr>
                        <a:t>※</a:t>
                      </a:r>
                      <a:r>
                        <a:rPr kumimoji="1" lang="ja-JP" altLang="en-US" sz="1200">
                          <a:solidFill>
                            <a:schemeClr val="tx1"/>
                          </a:solidFill>
                          <a:latin typeface="Meiryo UI" panose="020B0604030504040204" pitchFamily="50" charset="-128"/>
                          <a:ea typeface="Meiryo UI" panose="020B0604030504040204" pitchFamily="50" charset="-128"/>
                        </a:rPr>
                        <a:t>）</a:t>
                      </a:r>
                      <a:endParaRPr kumimoji="1" lang="en-US" altLang="ja-JP" sz="120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a:solidFill>
                            <a:schemeClr val="tx1"/>
                          </a:solidFill>
                          <a:latin typeface="Meiryo UI" panose="020B0604030504040204" pitchFamily="50" charset="-128"/>
                          <a:ea typeface="Meiryo UI" panose="020B0604030504040204" pitchFamily="50" charset="-128"/>
                        </a:rPr>
                        <a:t>［令和５年４月更新］</a:t>
                      </a:r>
                      <a:endParaRPr kumimoji="1" lang="ja-JP" altLang="en-US" sz="16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6000">
                <a:tc>
                  <a:txBody>
                    <a:bodyPr/>
                    <a:lstStyle/>
                    <a:p>
                      <a:pPr algn="dist"/>
                      <a:r>
                        <a:rPr kumimoji="1" lang="ja-JP" altLang="en-US" sz="1600">
                          <a:solidFill>
                            <a:schemeClr val="tx1"/>
                          </a:solidFill>
                          <a:latin typeface="Meiryo UI" panose="020B0604030504040204" pitchFamily="50" charset="-128"/>
                          <a:ea typeface="Meiryo UI" panose="020B0604030504040204" pitchFamily="50" charset="-128"/>
                        </a:rPr>
                        <a:t>都市公園</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solidFill>
                            <a:schemeClr val="tx1"/>
                          </a:solidFill>
                          <a:latin typeface="Meiryo UI" panose="020B0604030504040204" pitchFamily="50" charset="-128"/>
                          <a:ea typeface="Meiryo UI" panose="020B0604030504040204" pitchFamily="50" charset="-128"/>
                        </a:rPr>
                        <a:t>都市公園移動等円滑化基準</a:t>
                      </a:r>
                      <a:r>
                        <a:rPr kumimoji="1" lang="ja-JP" altLang="en-US" sz="1200">
                          <a:solidFill>
                            <a:schemeClr val="tx1"/>
                          </a:solidFill>
                          <a:latin typeface="Meiryo UI" panose="020B0604030504040204" pitchFamily="50" charset="-128"/>
                          <a:ea typeface="Meiryo UI" panose="020B0604030504040204" pitchFamily="50" charset="-128"/>
                        </a:rPr>
                        <a:t>［平成</a:t>
                      </a:r>
                      <a:r>
                        <a:rPr kumimoji="1" lang="en-US" altLang="ja-JP" sz="1200">
                          <a:solidFill>
                            <a:schemeClr val="tx1"/>
                          </a:solidFill>
                          <a:latin typeface="Meiryo UI" panose="020B0604030504040204" pitchFamily="50" charset="-128"/>
                          <a:ea typeface="Meiryo UI" panose="020B0604030504040204" pitchFamily="50" charset="-128"/>
                        </a:rPr>
                        <a:t>24</a:t>
                      </a:r>
                      <a:r>
                        <a:rPr kumimoji="1" lang="ja-JP" altLang="en-US" sz="1200">
                          <a:solidFill>
                            <a:schemeClr val="tx1"/>
                          </a:solidFill>
                          <a:latin typeface="Meiryo UI" panose="020B0604030504040204" pitchFamily="50" charset="-128"/>
                          <a:ea typeface="Meiryo UI" panose="020B0604030504040204" pitchFamily="50" charset="-128"/>
                        </a:rPr>
                        <a:t>年</a:t>
                      </a:r>
                      <a:r>
                        <a:rPr kumimoji="1" lang="en-US" altLang="ja-JP" sz="1200">
                          <a:solidFill>
                            <a:schemeClr val="tx1"/>
                          </a:solidFill>
                          <a:latin typeface="Meiryo UI" panose="020B0604030504040204" pitchFamily="50" charset="-128"/>
                          <a:ea typeface="Meiryo UI" panose="020B0604030504040204" pitchFamily="50" charset="-128"/>
                        </a:rPr>
                        <a:t>4</a:t>
                      </a:r>
                      <a:r>
                        <a:rPr kumimoji="1" lang="ja-JP" altLang="en-US" sz="1200">
                          <a:solidFill>
                            <a:schemeClr val="tx1"/>
                          </a:solidFill>
                          <a:latin typeface="Meiryo UI" panose="020B0604030504040204" pitchFamily="50" charset="-128"/>
                          <a:ea typeface="Meiryo UI" panose="020B0604030504040204" pitchFamily="50" charset="-128"/>
                        </a:rPr>
                        <a:t>月改正］</a:t>
                      </a:r>
                      <a:endParaRPr kumimoji="1" lang="en-US" altLang="ja-JP" sz="1600">
                        <a:solidFill>
                          <a:schemeClr val="tx1"/>
                        </a:solidFill>
                        <a:latin typeface="Meiryo UI" panose="020B0604030504040204" pitchFamily="50" charset="-128"/>
                        <a:ea typeface="Meiryo UI" panose="020B0604030504040204" pitchFamily="50" charset="-128"/>
                      </a:endParaRPr>
                    </a:p>
                    <a:p>
                      <a:pPr marL="152400" indent="-152400">
                        <a:spcBef>
                          <a:spcPts val="600"/>
                        </a:spcBef>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（移動等円滑化のために必要な特定公園施設の設置に関する基準を定める省令）</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179388">
                        <a:buFont typeface="Arial" panose="020B0604020202020204" pitchFamily="34" charset="0"/>
                        <a:buChar char="•"/>
                      </a:pPr>
                      <a:r>
                        <a:rPr kumimoji="1" lang="ja-JP" altLang="en-US" sz="1600">
                          <a:solidFill>
                            <a:schemeClr val="tx1"/>
                          </a:solidFill>
                          <a:latin typeface="Meiryo UI" panose="020B0604030504040204" pitchFamily="50" charset="-128"/>
                          <a:ea typeface="Meiryo UI" panose="020B0604030504040204" pitchFamily="50" charset="-128"/>
                        </a:rPr>
                        <a:t>都市公園の移動等円滑化整備ガイドライン</a:t>
                      </a:r>
                      <a:r>
                        <a:rPr kumimoji="1" lang="ja-JP" altLang="en-US" sz="1200">
                          <a:solidFill>
                            <a:schemeClr val="tx1"/>
                          </a:solidFill>
                          <a:latin typeface="Meiryo UI" panose="020B0604030504040204" pitchFamily="50" charset="-128"/>
                          <a:ea typeface="Meiryo UI" panose="020B0604030504040204" pitchFamily="50" charset="-128"/>
                        </a:rPr>
                        <a:t>［令和</a:t>
                      </a:r>
                      <a:r>
                        <a:rPr kumimoji="1" lang="en-US" altLang="ja-JP" sz="1200">
                          <a:solidFill>
                            <a:schemeClr val="tx1"/>
                          </a:solidFill>
                          <a:latin typeface="Meiryo UI" panose="020B0604030504040204" pitchFamily="50" charset="-128"/>
                          <a:ea typeface="Meiryo UI" panose="020B0604030504040204" pitchFamily="50" charset="-128"/>
                        </a:rPr>
                        <a:t>4</a:t>
                      </a:r>
                      <a:r>
                        <a:rPr kumimoji="1" lang="ja-JP" altLang="en-US" sz="1200">
                          <a:solidFill>
                            <a:schemeClr val="tx1"/>
                          </a:solidFill>
                          <a:latin typeface="Meiryo UI" panose="020B0604030504040204" pitchFamily="50" charset="-128"/>
                          <a:ea typeface="Meiryo UI" panose="020B0604030504040204" pitchFamily="50" charset="-128"/>
                        </a:rPr>
                        <a:t>年</a:t>
                      </a:r>
                      <a:r>
                        <a:rPr kumimoji="1" lang="en-US" altLang="ja-JP" sz="1200">
                          <a:solidFill>
                            <a:schemeClr val="tx1"/>
                          </a:solidFill>
                          <a:latin typeface="Meiryo UI" panose="020B0604030504040204" pitchFamily="50" charset="-128"/>
                          <a:ea typeface="Meiryo UI" panose="020B0604030504040204" pitchFamily="50" charset="-128"/>
                        </a:rPr>
                        <a:t>3</a:t>
                      </a:r>
                      <a:r>
                        <a:rPr kumimoji="1" lang="ja-JP" altLang="en-US" sz="1200">
                          <a:solidFill>
                            <a:schemeClr val="tx1"/>
                          </a:solidFill>
                          <a:latin typeface="Meiryo UI" panose="020B0604030504040204" pitchFamily="50" charset="-128"/>
                          <a:ea typeface="Meiryo UI" panose="020B0604030504040204" pitchFamily="50" charset="-128"/>
                        </a:rPr>
                        <a:t>月改訂］</a:t>
                      </a:r>
                      <a:endParaRPr kumimoji="1" lang="ja-JP" altLang="en-US" sz="16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6000">
                <a:tc>
                  <a:txBody>
                    <a:bodyPr/>
                    <a:lstStyle/>
                    <a:p>
                      <a:pPr algn="dist"/>
                      <a:r>
                        <a:rPr kumimoji="1" lang="ja-JP" altLang="en-US" sz="1600">
                          <a:solidFill>
                            <a:schemeClr val="tx1"/>
                          </a:solidFill>
                          <a:latin typeface="Meiryo UI" panose="020B0604030504040204" pitchFamily="50" charset="-128"/>
                          <a:ea typeface="Meiryo UI" panose="020B0604030504040204" pitchFamily="50" charset="-128"/>
                        </a:rPr>
                        <a:t>道路</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solidFill>
                            <a:schemeClr val="tx1"/>
                          </a:solidFill>
                          <a:latin typeface="Meiryo UI" panose="020B0604030504040204" pitchFamily="50" charset="-128"/>
                          <a:ea typeface="Meiryo UI" panose="020B0604030504040204" pitchFamily="50" charset="-128"/>
                        </a:rPr>
                        <a:t>道路移動等円滑化基準</a:t>
                      </a:r>
                      <a:r>
                        <a:rPr kumimoji="1" lang="ja-JP" altLang="en-US" sz="1200">
                          <a:solidFill>
                            <a:schemeClr val="tx1"/>
                          </a:solidFill>
                          <a:latin typeface="Meiryo UI" panose="020B0604030504040204" pitchFamily="50" charset="-128"/>
                          <a:ea typeface="Meiryo UI" panose="020B0604030504040204" pitchFamily="50" charset="-128"/>
                        </a:rPr>
                        <a:t>［平成</a:t>
                      </a:r>
                      <a:r>
                        <a:rPr kumimoji="1" lang="en-US" altLang="ja-JP" sz="1200">
                          <a:solidFill>
                            <a:schemeClr val="tx1"/>
                          </a:solidFill>
                          <a:latin typeface="Meiryo UI" panose="020B0604030504040204" pitchFamily="50" charset="-128"/>
                          <a:ea typeface="Meiryo UI" panose="020B0604030504040204" pitchFamily="50" charset="-128"/>
                        </a:rPr>
                        <a:t>24</a:t>
                      </a:r>
                      <a:r>
                        <a:rPr kumimoji="1" lang="ja-JP" altLang="en-US" sz="1200">
                          <a:solidFill>
                            <a:schemeClr val="tx1"/>
                          </a:solidFill>
                          <a:latin typeface="Meiryo UI" panose="020B0604030504040204" pitchFamily="50" charset="-128"/>
                          <a:ea typeface="Meiryo UI" panose="020B0604030504040204" pitchFamily="50" charset="-128"/>
                        </a:rPr>
                        <a:t>年</a:t>
                      </a:r>
                      <a:r>
                        <a:rPr kumimoji="1" lang="en-US" altLang="ja-JP" sz="1200">
                          <a:solidFill>
                            <a:schemeClr val="tx1"/>
                          </a:solidFill>
                          <a:latin typeface="Meiryo UI" panose="020B0604030504040204" pitchFamily="50" charset="-128"/>
                          <a:ea typeface="Meiryo UI" panose="020B0604030504040204" pitchFamily="50" charset="-128"/>
                        </a:rPr>
                        <a:t>4</a:t>
                      </a:r>
                      <a:r>
                        <a:rPr kumimoji="1" lang="ja-JP" altLang="en-US" sz="1200">
                          <a:solidFill>
                            <a:schemeClr val="tx1"/>
                          </a:solidFill>
                          <a:latin typeface="Meiryo UI" panose="020B0604030504040204" pitchFamily="50" charset="-128"/>
                          <a:ea typeface="Meiryo UI" panose="020B0604030504040204" pitchFamily="50" charset="-128"/>
                        </a:rPr>
                        <a:t>月改正］</a:t>
                      </a:r>
                      <a:endParaRPr kumimoji="1" lang="en-US" altLang="ja-JP" sz="2000">
                        <a:solidFill>
                          <a:schemeClr val="tx1"/>
                        </a:solidFill>
                        <a:latin typeface="Meiryo UI" panose="020B0604030504040204" pitchFamily="50" charset="-128"/>
                        <a:ea typeface="Meiryo UI" panose="020B0604030504040204" pitchFamily="50" charset="-128"/>
                      </a:endParaRPr>
                    </a:p>
                    <a:p>
                      <a:pPr marL="152400" indent="-152400">
                        <a:spcBef>
                          <a:spcPts val="600"/>
                        </a:spcBef>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（移動等円滑化のために必要な道路の構造に関する基準を定める省令）</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179388">
                        <a:buFont typeface="Arial" panose="020B0604020202020204" pitchFamily="34" charset="0"/>
                        <a:buChar char="•"/>
                      </a:pPr>
                      <a:r>
                        <a:rPr kumimoji="1" lang="ja-JP" altLang="en-US" sz="1600" dirty="0">
                          <a:solidFill>
                            <a:schemeClr val="tx1"/>
                          </a:solidFill>
                          <a:latin typeface="Meiryo UI" panose="020B0604030504040204" pitchFamily="50" charset="-128"/>
                          <a:ea typeface="Meiryo UI" panose="020B0604030504040204" pitchFamily="50" charset="-128"/>
                        </a:rPr>
                        <a:t>道路の移動等円滑化整備ガイドライン</a:t>
                      </a:r>
                      <a:r>
                        <a:rPr kumimoji="1" lang="ja-JP" altLang="en-US" sz="1200" dirty="0">
                          <a:solidFill>
                            <a:schemeClr val="tx1"/>
                          </a:solidFill>
                          <a:latin typeface="Meiryo UI" panose="020B0604030504040204" pitchFamily="50" charset="-128"/>
                          <a:ea typeface="Meiryo UI" panose="020B0604030504040204" pitchFamily="50" charset="-128"/>
                        </a:rPr>
                        <a:t>［令和</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月改訂］</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231" name="テキスト ボックス 6"/>
          <p:cNvSpPr txBox="1"/>
          <p:nvPr/>
        </p:nvSpPr>
        <p:spPr>
          <a:xfrm>
            <a:off x="487843" y="965592"/>
            <a:ext cx="8892528" cy="830997"/>
          </a:xfrm>
          <a:prstGeom prst="rect">
            <a:avLst/>
          </a:prstGeom>
          <a:noFill/>
          <a:ln>
            <a:solidFill>
              <a:schemeClr val="accent2"/>
            </a:solidFill>
          </a:ln>
        </p:spPr>
        <p:txBody>
          <a:bodyPr wrap="square" rtlCol="0" anchor="ctr">
            <a:spAutoFit/>
          </a:bodyPr>
          <a:lstStyle/>
          <a:p>
            <a:pPr marL="180975" indent="-180975"/>
            <a:r>
              <a:rPr lang="ja-JP" altLang="en-US" sz="1600">
                <a:latin typeface="Meiryo UI" panose="020B0604030504040204" pitchFamily="50" charset="-128"/>
                <a:ea typeface="Meiryo UI" panose="020B0604030504040204" pitchFamily="50" charset="-128"/>
              </a:rPr>
              <a:t>○バリアフリー法においては、一定規模以上の特別特定建築物等において、車椅子使用者用駐車施設の設置が義務付けられており、設置に関する基準はバリアフリー法に基づく政省令に定められているほか、車椅子使用者用駐車施設等の整備に関する指針が各施設ごとのガイドライン等において示されている。</a:t>
            </a:r>
          </a:p>
        </p:txBody>
      </p:sp>
      <p:sp>
        <p:nvSpPr>
          <p:cNvPr id="2" name="スライド番号プレースホルダー 1"/>
          <p:cNvSpPr>
            <a:spLocks noGrp="1"/>
          </p:cNvSpPr>
          <p:nvPr>
            <p:ph type="sldNum" sz="quarter" idx="12"/>
          </p:nvPr>
        </p:nvSpPr>
        <p:spPr/>
        <p:txBody>
          <a:bodyPr/>
          <a:lstStyle/>
          <a:p>
            <a:pPr>
              <a:defRPr/>
            </a:pPr>
            <a:fld id="{3D60E52A-B67C-44D5-9BA1-689E8C3A0F28}" type="slidenum">
              <a:rPr lang="ja-JP" altLang="en-US" smtClean="0"/>
              <a:pPr>
                <a:defRPr/>
              </a:pPr>
              <a:t>42</a:t>
            </a:fld>
            <a:endParaRPr lang="ja-JP" altLang="en-US"/>
          </a:p>
        </p:txBody>
      </p:sp>
      <p:sp>
        <p:nvSpPr>
          <p:cNvPr id="3" name="正方形/長方形 2"/>
          <p:cNvSpPr/>
          <p:nvPr/>
        </p:nvSpPr>
        <p:spPr>
          <a:xfrm>
            <a:off x="6381867" y="6333599"/>
            <a:ext cx="2722220" cy="253916"/>
          </a:xfrm>
          <a:prstGeom prst="rect">
            <a:avLst/>
          </a:prstGeom>
        </p:spPr>
        <p:txBody>
          <a:bodyPr wrap="none">
            <a:spAutoFit/>
          </a:bodyPr>
          <a:lstStyle/>
          <a:p>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　バリアフリー法に係る指針も含むガイドライン</a:t>
            </a:r>
            <a:endParaRPr lang="ja-JP" altLang="en-US" sz="1050"/>
          </a:p>
        </p:txBody>
      </p:sp>
      <p:sp>
        <p:nvSpPr>
          <p:cNvPr id="7" name="正方形/長方形 6"/>
          <p:cNvSpPr/>
          <p:nvPr/>
        </p:nvSpPr>
        <p:spPr>
          <a:xfrm>
            <a:off x="487843" y="3944039"/>
            <a:ext cx="8929653" cy="844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567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3" name="タイトル 1"/>
          <p:cNvSpPr>
            <a:spLocks noGrp="1"/>
          </p:cNvSpPr>
          <p:nvPr>
            <p:ph type="title"/>
          </p:nvPr>
        </p:nvSpPr>
        <p:spPr>
          <a:xfrm>
            <a:off x="8683" y="-51388"/>
            <a:ext cx="9156879" cy="566642"/>
          </a:xfrm>
        </p:spPr>
        <p:txBody>
          <a:bodyPr/>
          <a:lstStyle/>
          <a:p>
            <a:pPr>
              <a:lnSpc>
                <a:spcPts val="2500"/>
              </a:lnSpc>
            </a:pPr>
            <a:r>
              <a:rPr lang="ja-JP" altLang="en-US" sz="2400" dirty="0"/>
              <a:t>車椅子使用者用駐車施設等の設置基準等について</a:t>
            </a:r>
          </a:p>
        </p:txBody>
      </p:sp>
      <p:graphicFrame>
        <p:nvGraphicFramePr>
          <p:cNvPr id="4234" name="四角形 54"/>
          <p:cNvGraphicFramePr>
            <a:graphicFrameLocks noGrp="1"/>
          </p:cNvGraphicFramePr>
          <p:nvPr/>
        </p:nvGraphicFramePr>
        <p:xfrm>
          <a:off x="617682" y="1556792"/>
          <a:ext cx="8656202" cy="5051420"/>
        </p:xfrm>
        <a:graphic>
          <a:graphicData uri="http://schemas.openxmlformats.org/drawingml/2006/table">
            <a:tbl>
              <a:tblPr/>
              <a:tblGrid>
                <a:gridCol w="518894">
                  <a:extLst>
                    <a:ext uri="{9D8B030D-6E8A-4147-A177-3AD203B41FA5}">
                      <a16:colId xmlns:a16="http://schemas.microsoft.com/office/drawing/2014/main" val="20000"/>
                    </a:ext>
                  </a:extLst>
                </a:gridCol>
                <a:gridCol w="562132">
                  <a:extLst>
                    <a:ext uri="{9D8B030D-6E8A-4147-A177-3AD203B41FA5}">
                      <a16:colId xmlns:a16="http://schemas.microsoft.com/office/drawing/2014/main" val="20001"/>
                    </a:ext>
                  </a:extLst>
                </a:gridCol>
                <a:gridCol w="1923176">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872000">
                  <a:extLst>
                    <a:ext uri="{9D8B030D-6E8A-4147-A177-3AD203B41FA5}">
                      <a16:colId xmlns:a16="http://schemas.microsoft.com/office/drawing/2014/main" val="20004"/>
                    </a:ext>
                  </a:extLst>
                </a:gridCol>
                <a:gridCol w="1872000">
                  <a:extLst>
                    <a:ext uri="{9D8B030D-6E8A-4147-A177-3AD203B41FA5}">
                      <a16:colId xmlns:a16="http://schemas.microsoft.com/office/drawing/2014/main" val="20005"/>
                    </a:ext>
                  </a:extLst>
                </a:gridCol>
              </a:tblGrid>
              <a:tr h="0">
                <a:tc gridSpan="2">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対象施設</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pPr algn="ctr"/>
                      <a:endParaRPr kumimoji="1" lang="ja-JP" altLang="en-US" sz="1200" dirty="0">
                        <a:ea typeface="メイリオ"/>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建築物に</a:t>
                      </a:r>
                      <a:r>
                        <a:rPr lang="ja-JP" altLang="en-US" sz="1200" b="1" dirty="0">
                          <a:solidFill>
                            <a:schemeClr val="tx1"/>
                          </a:solidFill>
                          <a:latin typeface="Meiryo UI" panose="020B0604030504040204" pitchFamily="50" charset="-128"/>
                          <a:ea typeface="Meiryo UI" panose="020B0604030504040204" pitchFamily="50" charset="-128"/>
                        </a:rPr>
                        <a:t>附属</a:t>
                      </a:r>
                      <a:r>
                        <a:rPr lang="ja-JP" altLang="en-US" sz="1200" b="1" dirty="0">
                          <a:solidFill>
                            <a:srgbClr val="000000"/>
                          </a:solidFill>
                          <a:latin typeface="Meiryo UI" panose="020B0604030504040204" pitchFamily="50" charset="-128"/>
                          <a:ea typeface="Meiryo UI" panose="020B0604030504040204" pitchFamily="50" charset="-128"/>
                        </a:rPr>
                        <a:t>する駐車場</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路外駐車場</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都市公園</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道路に付随する駐車場</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280478">
                <a:tc gridSpan="2">
                  <a:txBody>
                    <a:bodyPr/>
                    <a:lstStyle/>
                    <a:p>
                      <a:pPr algn="ctr"/>
                      <a:r>
                        <a:rPr lang="ja-JP" altLang="en-US" sz="1200" b="1">
                          <a:solidFill>
                            <a:srgbClr val="000000"/>
                          </a:solidFill>
                          <a:latin typeface="Meiryo UI" panose="020B0604030504040204" pitchFamily="50" charset="-128"/>
                          <a:ea typeface="Meiryo UI" panose="020B0604030504040204" pitchFamily="50" charset="-128"/>
                        </a:rPr>
                        <a:t>設置義務要件</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pPr algn="ctr"/>
                      <a:endParaRPr kumimoji="1" lang="ja-JP" altLang="en-US" sz="1200" dirty="0">
                        <a:ea typeface="メイリオ"/>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dirty="0">
                          <a:solidFill>
                            <a:srgbClr val="000000"/>
                          </a:solidFill>
                          <a:latin typeface="Meiryo UI" panose="020B0604030504040204" pitchFamily="50" charset="-128"/>
                          <a:ea typeface="Meiryo UI" panose="020B0604030504040204" pitchFamily="50" charset="-128"/>
                        </a:rPr>
                        <a:t>特別特定建築物</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dirty="0">
                          <a:solidFill>
                            <a:srgbClr val="000000"/>
                          </a:solidFill>
                          <a:latin typeface="Meiryo UI" panose="020B0604030504040204" pitchFamily="50" charset="-128"/>
                          <a:ea typeface="Meiryo UI" panose="020B0604030504040204" pitchFamily="50" charset="-128"/>
                        </a:rPr>
                        <a:t>特定路外駐車場</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a:solidFill>
                            <a:srgbClr val="000000"/>
                          </a:solidFill>
                          <a:latin typeface="Meiryo UI" panose="020B0604030504040204" pitchFamily="50" charset="-128"/>
                          <a:ea typeface="Meiryo UI" panose="020B0604030504040204" pitchFamily="50" charset="-128"/>
                        </a:rPr>
                        <a:t>特定公園施設</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a:solidFill>
                            <a:srgbClr val="000000"/>
                          </a:solidFill>
                          <a:latin typeface="Meiryo UI" panose="020B0604030504040204" pitchFamily="50" charset="-128"/>
                          <a:ea typeface="Meiryo UI" panose="020B0604030504040204" pitchFamily="50" charset="-128"/>
                        </a:rPr>
                        <a:t>特定道路</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3546">
                <a:tc gridSpan="2">
                  <a:txBody>
                    <a:bodyPr/>
                    <a:lstStyle/>
                    <a:p>
                      <a:pPr algn="ctr"/>
                      <a:r>
                        <a:rPr lang="ja-JP" altLang="en-US" sz="1200" b="1">
                          <a:solidFill>
                            <a:srgbClr val="000000"/>
                          </a:solidFill>
                          <a:latin typeface="Meiryo UI" panose="020B0604030504040204" pitchFamily="50" charset="-128"/>
                          <a:ea typeface="Meiryo UI" panose="020B0604030504040204" pitchFamily="50" charset="-128"/>
                        </a:rPr>
                        <a:t>名称</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pPr algn="ctr"/>
                      <a:endParaRPr kumimoji="1" lang="ja-JP" altLang="en-US" sz="1200" dirty="0">
                        <a:ea typeface="メイリオ"/>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dirty="0">
                          <a:solidFill>
                            <a:srgbClr val="000000"/>
                          </a:solidFill>
                          <a:latin typeface="Meiryo UI" panose="020B0604030504040204" pitchFamily="50" charset="-128"/>
                          <a:ea typeface="Meiryo UI" panose="020B0604030504040204" pitchFamily="50" charset="-128"/>
                        </a:rPr>
                        <a:t>車椅子使用者用駐車施設</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dirty="0">
                          <a:solidFill>
                            <a:srgbClr val="000000"/>
                          </a:solidFill>
                          <a:latin typeface="Meiryo UI" panose="020B0604030504040204" pitchFamily="50" charset="-128"/>
                          <a:ea typeface="Meiryo UI" panose="020B0604030504040204" pitchFamily="50" charset="-128"/>
                        </a:rPr>
                        <a:t>路外駐車場</a:t>
                      </a:r>
                      <a:endParaRPr lang="en-US" altLang="ja-JP" sz="1200" dirty="0">
                        <a:solidFill>
                          <a:srgbClr val="000000"/>
                        </a:solidFill>
                        <a:latin typeface="Meiryo UI" panose="020B0604030504040204" pitchFamily="50" charset="-128"/>
                        <a:ea typeface="Meiryo UI" panose="020B0604030504040204" pitchFamily="50" charset="-128"/>
                      </a:endParaRPr>
                    </a:p>
                    <a:p>
                      <a:pPr algn="ctr"/>
                      <a:r>
                        <a:rPr lang="ja-JP" altLang="en-US" sz="1200" dirty="0">
                          <a:solidFill>
                            <a:srgbClr val="000000"/>
                          </a:solidFill>
                          <a:latin typeface="Meiryo UI" panose="020B0604030504040204" pitchFamily="50" charset="-128"/>
                          <a:ea typeface="Meiryo UI" panose="020B0604030504040204" pitchFamily="50" charset="-128"/>
                        </a:rPr>
                        <a:t>車いす使用者用駐車施設</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a:solidFill>
                            <a:srgbClr val="000000"/>
                          </a:solidFill>
                          <a:latin typeface="Meiryo UI" panose="020B0604030504040204" pitchFamily="50" charset="-128"/>
                          <a:ea typeface="Meiryo UI" panose="020B0604030504040204" pitchFamily="50" charset="-128"/>
                        </a:rPr>
                        <a:t>車いす使用者用駐車施設</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a:solidFill>
                            <a:srgbClr val="000000"/>
                          </a:solidFill>
                          <a:latin typeface="Meiryo UI" panose="020B0604030504040204" pitchFamily="50" charset="-128"/>
                          <a:ea typeface="Meiryo UI" panose="020B0604030504040204" pitchFamily="50" charset="-128"/>
                        </a:rPr>
                        <a:t>障害者用駐車施設</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4196">
                <a:tc gridSpan="2">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設置数</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hMerge="1">
                  <a:txBody>
                    <a:bodyPr/>
                    <a:lstStyle/>
                    <a:p>
                      <a:pPr algn="l"/>
                      <a:endParaRPr kumimoji="1" lang="ja-JP" altLang="en-US" sz="1200" dirty="0">
                        <a:ea typeface="メイリオ"/>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chemeClr val="tx1"/>
                          </a:solidFill>
                          <a:highlight>
                            <a:srgbClr val="FFF1C5"/>
                          </a:highlight>
                          <a:latin typeface="Meiryo UI" panose="020B0604030504040204" pitchFamily="50" charset="-128"/>
                          <a:ea typeface="Meiryo UI" panose="020B0604030504040204" pitchFamily="50" charset="-128"/>
                        </a:rPr>
                        <a:t>1以上</a:t>
                      </a:r>
                      <a:endParaRPr lang="en-US" altLang="ja-JP" sz="1200" dirty="0">
                        <a:solidFill>
                          <a:schemeClr val="tx1"/>
                        </a:solidFill>
                        <a:highlight>
                          <a:srgbClr val="FFF1C5"/>
                        </a:highlight>
                        <a:latin typeface="Meiryo UI" panose="020B0604030504040204" pitchFamily="50" charset="-128"/>
                        <a:ea typeface="Meiryo UI" panose="020B0604030504040204" pitchFamily="50" charset="-128"/>
                      </a:endParaRPr>
                    </a:p>
                    <a:p>
                      <a:pPr marL="36000" algn="l"/>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誘導基準</a:t>
                      </a:r>
                    </a:p>
                    <a:p>
                      <a:pPr marL="130175" indent="-95250" algn="l">
                        <a:buFont typeface="Arial" panose="020B0604020202020204" pitchFamily="34" charset="0"/>
                        <a:buChar char="•"/>
                      </a:pP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全駐車台数</a:t>
                      </a:r>
                      <a:r>
                        <a:rPr lang="en-US" altLang="ja-JP" sz="1050" dirty="0">
                          <a:solidFill>
                            <a:schemeClr val="tx1"/>
                          </a:solidFill>
                          <a:highlight>
                            <a:srgbClr val="FFF1C5"/>
                          </a:highlight>
                          <a:latin typeface="Meiryo UI" panose="020B0604030504040204" pitchFamily="50" charset="-128"/>
                          <a:ea typeface="Meiryo UI" panose="020B0604030504040204" pitchFamily="50" charset="-128"/>
                        </a:rPr>
                        <a:t>200</a:t>
                      </a: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以下：</a:t>
                      </a:r>
                      <a:endParaRPr lang="en-US" altLang="ja-JP" sz="1050" dirty="0">
                        <a:solidFill>
                          <a:schemeClr val="tx1"/>
                        </a:solidFill>
                        <a:highlight>
                          <a:srgbClr val="FFF1C5"/>
                        </a:highlight>
                        <a:latin typeface="Meiryo UI" panose="020B0604030504040204" pitchFamily="50" charset="-128"/>
                        <a:ea typeface="Meiryo UI" panose="020B0604030504040204" pitchFamily="50" charset="-128"/>
                      </a:endParaRPr>
                    </a:p>
                    <a:p>
                      <a:pPr marL="36000" algn="l"/>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　当該駐車台数の</a:t>
                      </a:r>
                      <a:r>
                        <a:rPr lang="en-US" altLang="ja-JP" sz="1050" dirty="0">
                          <a:solidFill>
                            <a:schemeClr val="tx1"/>
                          </a:solidFill>
                          <a:highlight>
                            <a:srgbClr val="FFF1C5"/>
                          </a:highlight>
                          <a:latin typeface="Meiryo UI" panose="020B0604030504040204" pitchFamily="50" charset="-128"/>
                          <a:ea typeface="Meiryo UI" panose="020B0604030504040204" pitchFamily="50" charset="-128"/>
                        </a:rPr>
                        <a:t>2</a:t>
                      </a: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％以上</a:t>
                      </a:r>
                    </a:p>
                    <a:p>
                      <a:pPr marL="130175" indent="-95250" algn="l">
                        <a:buFont typeface="Arial" panose="020B0604020202020204" pitchFamily="34" charset="0"/>
                        <a:buChar char="•"/>
                      </a:pP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全駐車台数</a:t>
                      </a:r>
                      <a:r>
                        <a:rPr lang="en-US" altLang="ja-JP" sz="1050" dirty="0">
                          <a:solidFill>
                            <a:schemeClr val="tx1"/>
                          </a:solidFill>
                          <a:highlight>
                            <a:srgbClr val="FFF1C5"/>
                          </a:highlight>
                          <a:latin typeface="Meiryo UI" panose="020B0604030504040204" pitchFamily="50" charset="-128"/>
                          <a:ea typeface="Meiryo UI" panose="020B0604030504040204" pitchFamily="50" charset="-128"/>
                        </a:rPr>
                        <a:t>200</a:t>
                      </a: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超え：</a:t>
                      </a:r>
                      <a:endParaRPr lang="en-US" altLang="ja-JP" sz="1050" dirty="0">
                        <a:solidFill>
                          <a:schemeClr val="tx1"/>
                        </a:solidFill>
                        <a:highlight>
                          <a:srgbClr val="FFF1C5"/>
                        </a:highlight>
                        <a:latin typeface="Meiryo UI" panose="020B0604030504040204" pitchFamily="50" charset="-128"/>
                        <a:ea typeface="Meiryo UI" panose="020B0604030504040204" pitchFamily="50" charset="-128"/>
                      </a:endParaRPr>
                    </a:p>
                    <a:p>
                      <a:pPr marL="36000" algn="l"/>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　当該駐車台数の</a:t>
                      </a:r>
                      <a:r>
                        <a:rPr lang="en-US" altLang="ja-JP" sz="1050" dirty="0">
                          <a:solidFill>
                            <a:schemeClr val="tx1"/>
                          </a:solidFill>
                          <a:highlight>
                            <a:srgbClr val="FFF1C5"/>
                          </a:highlight>
                          <a:latin typeface="Meiryo UI" panose="020B0604030504040204" pitchFamily="50" charset="-128"/>
                          <a:ea typeface="Meiryo UI" panose="020B0604030504040204" pitchFamily="50" charset="-128"/>
                        </a:rPr>
                        <a:t>1%</a:t>
                      </a: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a:t>
                      </a:r>
                      <a:r>
                        <a:rPr lang="en-US" altLang="ja-JP" sz="1050" dirty="0">
                          <a:solidFill>
                            <a:schemeClr val="tx1"/>
                          </a:solidFill>
                          <a:highlight>
                            <a:srgbClr val="FFF1C5"/>
                          </a:highlight>
                          <a:latin typeface="Meiryo UI" panose="020B0604030504040204" pitchFamily="50" charset="-128"/>
                          <a:ea typeface="Meiryo UI" panose="020B0604030504040204" pitchFamily="50" charset="-128"/>
                        </a:rPr>
                        <a:t>2</a:t>
                      </a:r>
                      <a:r>
                        <a:rPr lang="ja-JP" altLang="en-US" sz="1050" dirty="0">
                          <a:solidFill>
                            <a:schemeClr val="tx1"/>
                          </a:solidFill>
                          <a:highlight>
                            <a:srgbClr val="FFF1C5"/>
                          </a:highlight>
                          <a:latin typeface="Meiryo UI" panose="020B0604030504040204" pitchFamily="50" charset="-128"/>
                          <a:ea typeface="Meiryo UI" panose="020B0604030504040204" pitchFamily="50" charset="-128"/>
                        </a:rPr>
                        <a:t>以上</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chemeClr val="tx1"/>
                          </a:solidFill>
                          <a:highlight>
                            <a:srgbClr val="FFF1C5"/>
                          </a:highlight>
                          <a:latin typeface="Meiryo UI" panose="020B0604030504040204" pitchFamily="50" charset="-128"/>
                          <a:ea typeface="Meiryo UI" panose="020B0604030504040204" pitchFamily="50" charset="-128"/>
                        </a:rPr>
                        <a:t>1以上</a:t>
                      </a:r>
                      <a:endParaRPr kumimoji="1" lang="ja-JP" altLang="en-US" sz="1200" dirty="0">
                        <a:solidFill>
                          <a:schemeClr val="tx1"/>
                        </a:solidFill>
                        <a:highlight>
                          <a:srgbClr val="FFF1C5"/>
                        </a:highlight>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indent="-79375"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全駐車台数</a:t>
                      </a:r>
                      <a:r>
                        <a:rPr lang="en-US" altLang="ja-JP" sz="1100" dirty="0">
                          <a:solidFill>
                            <a:schemeClr val="tx1"/>
                          </a:solidFill>
                          <a:latin typeface="Meiryo UI" panose="020B0604030504040204" pitchFamily="50" charset="-128"/>
                          <a:ea typeface="Meiryo UI" panose="020B0604030504040204" pitchFamily="50" charset="-128"/>
                        </a:rPr>
                        <a:t>200</a:t>
                      </a:r>
                      <a:r>
                        <a:rPr lang="ja-JP" altLang="en-US" sz="1100" dirty="0">
                          <a:solidFill>
                            <a:schemeClr val="tx1"/>
                          </a:solidFill>
                          <a:latin typeface="Meiryo UI" panose="020B0604030504040204" pitchFamily="50" charset="-128"/>
                          <a:ea typeface="Meiryo UI" panose="020B0604030504040204" pitchFamily="50" charset="-128"/>
                        </a:rPr>
                        <a:t>以下：</a:t>
                      </a:r>
                      <a:endParaRPr lang="en-US" altLang="ja-JP" sz="1100" dirty="0">
                        <a:solidFill>
                          <a:schemeClr val="tx1"/>
                        </a:solidFill>
                        <a:latin typeface="Meiryo UI" panose="020B0604030504040204" pitchFamily="50" charset="-128"/>
                        <a:ea typeface="Meiryo UI" panose="020B0604030504040204" pitchFamily="50" charset="-128"/>
                      </a:endParaRPr>
                    </a:p>
                    <a:p>
                      <a:pPr marL="104775" indent="0" algn="l">
                        <a:buFont typeface="Arial" panose="020B0604020202020204" pitchFamily="34" charset="0"/>
                        <a:buNone/>
                      </a:pPr>
                      <a:r>
                        <a:rPr lang="ja-JP" altLang="en-US" sz="1100" dirty="0">
                          <a:solidFill>
                            <a:schemeClr val="tx1"/>
                          </a:solidFill>
                          <a:latin typeface="Meiryo UI" panose="020B0604030504040204" pitchFamily="50" charset="-128"/>
                          <a:ea typeface="Meiryo UI" panose="020B0604030504040204" pitchFamily="50" charset="-128"/>
                        </a:rPr>
                        <a:t>当該駐車台数の</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rPr>
                        <a:t>％以上</a:t>
                      </a:r>
                    </a:p>
                    <a:p>
                      <a:pPr marL="104775" indent="-69850"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全駐車台数</a:t>
                      </a:r>
                      <a:r>
                        <a:rPr lang="en-US" altLang="ja-JP" sz="1100" dirty="0">
                          <a:solidFill>
                            <a:schemeClr val="tx1"/>
                          </a:solidFill>
                          <a:latin typeface="Meiryo UI" panose="020B0604030504040204" pitchFamily="50" charset="-128"/>
                          <a:ea typeface="Meiryo UI" panose="020B0604030504040204" pitchFamily="50" charset="-128"/>
                        </a:rPr>
                        <a:t>200</a:t>
                      </a:r>
                      <a:r>
                        <a:rPr lang="ja-JP" altLang="en-US" sz="1100" dirty="0">
                          <a:solidFill>
                            <a:schemeClr val="tx1"/>
                          </a:solidFill>
                          <a:latin typeface="Meiryo UI" panose="020B0604030504040204" pitchFamily="50" charset="-128"/>
                          <a:ea typeface="Meiryo UI" panose="020B0604030504040204" pitchFamily="50" charset="-128"/>
                        </a:rPr>
                        <a:t>超え：</a:t>
                      </a:r>
                      <a:endParaRPr lang="en-US" altLang="ja-JP" sz="1100" dirty="0">
                        <a:solidFill>
                          <a:schemeClr val="tx1"/>
                        </a:solidFill>
                        <a:latin typeface="Meiryo UI" panose="020B0604030504040204" pitchFamily="50" charset="-128"/>
                        <a:ea typeface="Meiryo UI" panose="020B0604030504040204" pitchFamily="50" charset="-128"/>
                      </a:endParaRPr>
                    </a:p>
                    <a:p>
                      <a:pPr marL="104775" indent="0" algn="l"/>
                      <a:r>
                        <a:rPr lang="ja-JP" altLang="en-US" sz="1100" dirty="0">
                          <a:solidFill>
                            <a:schemeClr val="tx1"/>
                          </a:solidFill>
                          <a:latin typeface="Meiryo UI" panose="020B0604030504040204" pitchFamily="50" charset="-128"/>
                          <a:ea typeface="Meiryo UI" panose="020B0604030504040204" pitchFamily="50" charset="-128"/>
                        </a:rPr>
                        <a:t>当該駐車台数の</a:t>
                      </a:r>
                      <a:r>
                        <a:rPr lang="en-US" altLang="ja-JP" sz="1100" dirty="0">
                          <a:solidFill>
                            <a:schemeClr val="tx1"/>
                          </a:solidFill>
                          <a:latin typeface="Meiryo UI" panose="020B0604030504040204" pitchFamily="50" charset="-128"/>
                          <a:ea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rPr>
                        <a:t>以上</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indent="-79375"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全駐車台数</a:t>
                      </a:r>
                      <a:r>
                        <a:rPr lang="en-US" altLang="ja-JP" sz="1100" dirty="0">
                          <a:solidFill>
                            <a:schemeClr val="tx1"/>
                          </a:solidFill>
                          <a:latin typeface="Meiryo UI" panose="020B0604030504040204" pitchFamily="50" charset="-128"/>
                          <a:ea typeface="Meiryo UI" panose="020B0604030504040204" pitchFamily="50" charset="-128"/>
                        </a:rPr>
                        <a:t>200</a:t>
                      </a:r>
                      <a:r>
                        <a:rPr lang="ja-JP" altLang="en-US" sz="1100" dirty="0">
                          <a:solidFill>
                            <a:schemeClr val="tx1"/>
                          </a:solidFill>
                          <a:latin typeface="Meiryo UI" panose="020B0604030504040204" pitchFamily="50" charset="-128"/>
                          <a:ea typeface="Meiryo UI" panose="020B0604030504040204" pitchFamily="50" charset="-128"/>
                        </a:rPr>
                        <a:t>以下：</a:t>
                      </a:r>
                      <a:endParaRPr lang="en-US" altLang="ja-JP" sz="1100" dirty="0">
                        <a:solidFill>
                          <a:schemeClr val="tx1"/>
                        </a:solidFill>
                        <a:latin typeface="Meiryo UI" panose="020B0604030504040204" pitchFamily="50" charset="-128"/>
                        <a:ea typeface="Meiryo UI" panose="020B0604030504040204" pitchFamily="50" charset="-128"/>
                      </a:endParaRPr>
                    </a:p>
                    <a:p>
                      <a:pPr marL="104775" indent="0" algn="l">
                        <a:buFont typeface="Arial" panose="020B0604020202020204" pitchFamily="34" charset="0"/>
                        <a:buNone/>
                      </a:pPr>
                      <a:r>
                        <a:rPr lang="ja-JP" altLang="en-US" sz="1100" dirty="0">
                          <a:solidFill>
                            <a:schemeClr val="tx1"/>
                          </a:solidFill>
                          <a:latin typeface="Meiryo UI" panose="020B0604030504040204" pitchFamily="50" charset="-128"/>
                          <a:ea typeface="Meiryo UI" panose="020B0604030504040204" pitchFamily="50" charset="-128"/>
                        </a:rPr>
                        <a:t>当該駐車台数の</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rPr>
                        <a:t>％以上</a:t>
                      </a:r>
                    </a:p>
                    <a:p>
                      <a:pPr marL="104775" indent="-69850"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全駐車台数</a:t>
                      </a:r>
                      <a:r>
                        <a:rPr lang="en-US" altLang="ja-JP" sz="1100" dirty="0">
                          <a:solidFill>
                            <a:schemeClr val="tx1"/>
                          </a:solidFill>
                          <a:latin typeface="Meiryo UI" panose="020B0604030504040204" pitchFamily="50" charset="-128"/>
                          <a:ea typeface="Meiryo UI" panose="020B0604030504040204" pitchFamily="50" charset="-128"/>
                        </a:rPr>
                        <a:t>200</a:t>
                      </a:r>
                      <a:r>
                        <a:rPr lang="ja-JP" altLang="en-US" sz="1100" dirty="0">
                          <a:solidFill>
                            <a:schemeClr val="tx1"/>
                          </a:solidFill>
                          <a:latin typeface="Meiryo UI" panose="020B0604030504040204" pitchFamily="50" charset="-128"/>
                          <a:ea typeface="Meiryo UI" panose="020B0604030504040204" pitchFamily="50" charset="-128"/>
                        </a:rPr>
                        <a:t>超え：</a:t>
                      </a:r>
                      <a:endParaRPr lang="en-US" altLang="ja-JP" sz="1100" dirty="0">
                        <a:solidFill>
                          <a:schemeClr val="tx1"/>
                        </a:solidFill>
                        <a:latin typeface="Meiryo UI" panose="020B0604030504040204" pitchFamily="50" charset="-128"/>
                        <a:ea typeface="Meiryo UI" panose="020B0604030504040204" pitchFamily="50" charset="-128"/>
                      </a:endParaRPr>
                    </a:p>
                    <a:p>
                      <a:pPr marL="104775" indent="0" algn="l"/>
                      <a:r>
                        <a:rPr lang="ja-JP" altLang="en-US" sz="1100" dirty="0">
                          <a:solidFill>
                            <a:schemeClr val="tx1"/>
                          </a:solidFill>
                          <a:latin typeface="Meiryo UI" panose="020B0604030504040204" pitchFamily="50" charset="-128"/>
                          <a:ea typeface="Meiryo UI" panose="020B0604030504040204" pitchFamily="50" charset="-128"/>
                        </a:rPr>
                        <a:t>当該駐車台数の</a:t>
                      </a:r>
                      <a:r>
                        <a:rPr lang="en-US" altLang="ja-JP" sz="1100" dirty="0">
                          <a:solidFill>
                            <a:schemeClr val="tx1"/>
                          </a:solidFill>
                          <a:latin typeface="Meiryo UI" panose="020B0604030504040204" pitchFamily="50" charset="-128"/>
                          <a:ea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rPr>
                        <a:t>以上</a:t>
                      </a: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2000">
                <a:tc rowSpan="3">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設置基準</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a:r>
                        <a:rPr lang="ja-JP" altLang="en-US" sz="1200" b="1">
                          <a:solidFill>
                            <a:srgbClr val="000000"/>
                          </a:solidFill>
                          <a:latin typeface="Meiryo UI" panose="020B0604030504040204" pitchFamily="50" charset="-128"/>
                          <a:ea typeface="Meiryo UI" panose="020B0604030504040204" pitchFamily="50" charset="-128"/>
                        </a:rPr>
                        <a:t>幅</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幅は、350センチメートル以上とすること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幅は、350センチメートル以上とすること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幅は、350センチメートル以上とすること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a:solidFill>
                            <a:srgbClr val="000000"/>
                          </a:solidFill>
                          <a:latin typeface="Meiryo UI" panose="020B0604030504040204" pitchFamily="50" charset="-128"/>
                          <a:ea typeface="Meiryo UI" panose="020B0604030504040204" pitchFamily="50" charset="-128"/>
                        </a:rPr>
                        <a:t>有効幅を3.5m以上とすること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2000">
                <a:tc vMerge="1">
                  <a:txBody>
                    <a:bodyPr/>
                    <a:lstStyle/>
                    <a:p>
                      <a:endParaRPr kumimoji="1" lang="ja-JP"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b="1">
                          <a:solidFill>
                            <a:srgbClr val="000000"/>
                          </a:solidFill>
                          <a:latin typeface="Meiryo UI" panose="020B0604030504040204" pitchFamily="50" charset="-128"/>
                          <a:ea typeface="Meiryo UI" panose="020B0604030504040204" pitchFamily="50" charset="-128"/>
                        </a:rPr>
                        <a:t>位置</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当該車椅子使用者用駐車施設から利用居室までの経路の長さができるだけ短くなる位置に設けること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車いす使用者用駐車施設から道又は公園、広場その他の空地までの経路の長さができるだけ短くなる位置に設けること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spc="-100" dirty="0">
                          <a:solidFill>
                            <a:srgbClr val="000000"/>
                          </a:solidFill>
                          <a:latin typeface="Meiryo UI" panose="020B0604030504040204" pitchFamily="50" charset="-128"/>
                          <a:ea typeface="Meiryo UI" panose="020B0604030504040204" pitchFamily="50" charset="-128"/>
                        </a:rPr>
                        <a:t>（ガイドラインには記載あり）</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当該障害者用駐車施設へ通ずる歩行者の出入り口からの距離ができるだけ短くなる位置に設けること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92000">
                <a:tc vMerge="1">
                  <a:txBody>
                    <a:bodyPr/>
                    <a:lstStyle/>
                    <a:p>
                      <a:endParaRPr kumimoji="1" lang="ja-JP"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200" b="1">
                          <a:solidFill>
                            <a:srgbClr val="000000"/>
                          </a:solidFill>
                          <a:latin typeface="Meiryo UI" panose="020B0604030504040204" pitchFamily="50" charset="-128"/>
                          <a:ea typeface="Meiryo UI" panose="020B0604030504040204" pitchFamily="50" charset="-128"/>
                        </a:rPr>
                        <a:t>表示</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l"/>
                      <a:r>
                        <a:rPr lang="ja-JP" altLang="en-US" sz="1200" spc="-120" dirty="0">
                          <a:solidFill>
                            <a:schemeClr val="tx1"/>
                          </a:solidFill>
                          <a:latin typeface="Meiryo UI" panose="020B0604030504040204" pitchFamily="50" charset="-128"/>
                          <a:ea typeface="Meiryo UI" panose="020B0604030504040204" pitchFamily="50" charset="-128"/>
                        </a:rPr>
                        <a:t>車椅子使用者用駐車施設の付近の見やすい位置に、当該施設があることを表示する標識を、内容が容易に識別できるように設けること</a:t>
                      </a:r>
                      <a:endParaRPr lang="en-US" altLang="ja-JP" sz="1200" spc="-12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車いす使用者用駐車施設又はその付近に、路外駐車場車いす使用者用駐車施設の表示をすること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a:solidFill>
                            <a:srgbClr val="000000"/>
                          </a:solidFill>
                          <a:latin typeface="Meiryo UI" panose="020B0604030504040204" pitchFamily="50" charset="-128"/>
                          <a:ea typeface="Meiryo UI" panose="020B0604030504040204" pitchFamily="50" charset="-128"/>
                        </a:rPr>
                        <a:t>車いす使用者用駐車施設又はその付近に、車いす使用者用駐車施設の表示をすること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障害者用である旨を見やすい方法により表示すること</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2000">
                <a:tc gridSpan="2">
                  <a:txBody>
                    <a:bodyPr/>
                    <a:lstStyle/>
                    <a:p>
                      <a:pPr algn="ctr"/>
                      <a:r>
                        <a:rPr lang="ja-JP" altLang="en-US" sz="1200" b="1" dirty="0">
                          <a:solidFill>
                            <a:srgbClr val="000000"/>
                          </a:solidFill>
                          <a:latin typeface="Meiryo UI" panose="020B0604030504040204" pitchFamily="50" charset="-128"/>
                          <a:ea typeface="Meiryo UI" panose="020B0604030504040204" pitchFamily="50" charset="-128"/>
                        </a:rPr>
                        <a:t>根拠条文</a:t>
                      </a:r>
                      <a:endParaRPr kumimoji="1" lang="ja-JP" altLang="en-US" sz="1200" b="1" dirty="0">
                        <a:latin typeface="Meiryo UI" panose="020B0604030504040204" pitchFamily="50" charset="-128"/>
                        <a:ea typeface="Meiryo UI" panose="020B0604030504040204" pitchFamily="50" charset="-128"/>
                      </a:endParaRPr>
                    </a:p>
                  </a:txBody>
                  <a:tcPr marL="36000" marR="36000" marT="36000" marB="3600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5"/>
                    </a:solidFill>
                  </a:tcPr>
                </a:tc>
                <a:tc hMerge="1">
                  <a:txBody>
                    <a:bodyPr/>
                    <a:lstStyle/>
                    <a:p>
                      <a:pPr algn="l"/>
                      <a:endParaRPr kumimoji="1" lang="ja-JP" altLang="en-US" sz="1200" dirty="0">
                        <a:ea typeface="メイリオ"/>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高齢者、障害者等の移動等の円滑化の促進に関する法律施行令</a:t>
                      </a:r>
                      <a:r>
                        <a:rPr lang="ja-JP" altLang="en-US" sz="1200" dirty="0">
                          <a:solidFill>
                            <a:schemeClr val="tx1"/>
                          </a:solidFill>
                          <a:latin typeface="Meiryo UI" panose="020B0604030504040204" pitchFamily="50" charset="-128"/>
                          <a:ea typeface="Meiryo UI" panose="020B0604030504040204" pitchFamily="50" charset="-128"/>
                        </a:rPr>
                        <a:t>第17条、第</a:t>
                      </a:r>
                      <a:r>
                        <a:rPr lang="en-US" altLang="ja-JP" sz="1200" dirty="0">
                          <a:solidFill>
                            <a:schemeClr val="tx1"/>
                          </a:solidFill>
                          <a:latin typeface="Meiryo UI" panose="020B0604030504040204" pitchFamily="50" charset="-128"/>
                          <a:ea typeface="Meiryo UI" panose="020B0604030504040204" pitchFamily="50" charset="-128"/>
                        </a:rPr>
                        <a:t>19</a:t>
                      </a:r>
                      <a:r>
                        <a:rPr lang="ja-JP" altLang="en-US" sz="1200" dirty="0">
                          <a:solidFill>
                            <a:schemeClr val="tx1"/>
                          </a:solidFill>
                          <a:latin typeface="Meiryo UI" panose="020B0604030504040204" pitchFamily="50" charset="-128"/>
                          <a:ea typeface="Meiryo UI" panose="020B0604030504040204" pitchFamily="50" charset="-128"/>
                        </a:rPr>
                        <a:t>条、</a:t>
                      </a:r>
                      <a:endParaRPr lang="en-US" altLang="ja-JP" sz="1200" dirty="0">
                        <a:solidFill>
                          <a:schemeClr val="tx1"/>
                        </a:solidFill>
                        <a:latin typeface="Meiryo UI" panose="020B0604030504040204" pitchFamily="50" charset="-128"/>
                        <a:ea typeface="Meiryo UI" panose="020B0604030504040204" pitchFamily="50" charset="-128"/>
                      </a:endParaRPr>
                    </a:p>
                    <a:p>
                      <a:pPr algn="l"/>
                      <a:r>
                        <a:rPr lang="zh-TW" altLang="en-US" sz="1200" dirty="0">
                          <a:solidFill>
                            <a:schemeClr val="tx1"/>
                          </a:solidFill>
                          <a:latin typeface="Meiryo UI" panose="020B0604030504040204" pitchFamily="50" charset="-128"/>
                          <a:ea typeface="Meiryo UI" panose="020B0604030504040204" pitchFamily="50" charset="-128"/>
                        </a:rPr>
                        <a:t>誘導基準省令第</a:t>
                      </a:r>
                      <a:r>
                        <a:rPr lang="en-US" altLang="zh-TW" sz="1200" dirty="0">
                          <a:solidFill>
                            <a:schemeClr val="tx1"/>
                          </a:solidFill>
                          <a:latin typeface="Meiryo UI" panose="020B0604030504040204" pitchFamily="50" charset="-128"/>
                          <a:ea typeface="Meiryo UI" panose="020B0604030504040204" pitchFamily="50" charset="-128"/>
                        </a:rPr>
                        <a:t>12</a:t>
                      </a:r>
                      <a:r>
                        <a:rPr lang="zh-TW" altLang="en-US" sz="1200" dirty="0">
                          <a:solidFill>
                            <a:schemeClr val="tx1"/>
                          </a:solidFill>
                          <a:latin typeface="Meiryo UI" panose="020B0604030504040204" pitchFamily="50" charset="-128"/>
                          <a:ea typeface="Meiryo UI" panose="020B0604030504040204" pitchFamily="50" charset="-128"/>
                        </a:rPr>
                        <a:t>条</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移動等円滑化のために必要な特定路外駐車場の構造及び設備に関する基準を定める省令第2条</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r>
                        <a:rPr lang="ja-JP" altLang="en-US" sz="1200">
                          <a:solidFill>
                            <a:srgbClr val="000000"/>
                          </a:solidFill>
                          <a:latin typeface="Meiryo UI" panose="020B0604030504040204" pitchFamily="50" charset="-128"/>
                          <a:ea typeface="Meiryo UI" panose="020B0604030504040204" pitchFamily="50" charset="-128"/>
                        </a:rPr>
                        <a:t>移動等円滑化のために必要な特定公園施設の設置に関する基準を定める省令</a:t>
                      </a:r>
                      <a:br>
                        <a:rPr lang="ja-JP" altLang="en-US" sz="1200">
                          <a:solidFill>
                            <a:srgbClr val="000000"/>
                          </a:solidFill>
                          <a:latin typeface="Meiryo UI" panose="020B0604030504040204" pitchFamily="50" charset="-128"/>
                          <a:ea typeface="Meiryo UI" panose="020B0604030504040204" pitchFamily="50" charset="-128"/>
                        </a:rPr>
                      </a:br>
                      <a:r>
                        <a:rPr lang="ja-JP" altLang="en-US" sz="1200">
                          <a:solidFill>
                            <a:srgbClr val="000000"/>
                          </a:solidFill>
                          <a:latin typeface="Meiryo UI" panose="020B0604030504040204" pitchFamily="50" charset="-128"/>
                          <a:ea typeface="Meiryo UI" panose="020B0604030504040204" pitchFamily="50" charset="-128"/>
                        </a:rPr>
                        <a:t>第7条</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r>
                        <a:rPr lang="ja-JP" altLang="en-US" sz="1200" dirty="0">
                          <a:solidFill>
                            <a:srgbClr val="000000"/>
                          </a:solidFill>
                          <a:latin typeface="Meiryo UI" panose="020B0604030504040204" pitchFamily="50" charset="-128"/>
                          <a:ea typeface="Meiryo UI" panose="020B0604030504040204" pitchFamily="50" charset="-128"/>
                        </a:rPr>
                        <a:t>移動等円滑化のために必要な道路の構造に関する基準を定める省令</a:t>
                      </a:r>
                      <a:br>
                        <a:rPr lang="ja-JP" altLang="en-US" sz="1200" dirty="0">
                          <a:solidFill>
                            <a:srgbClr val="000000"/>
                          </a:solidFill>
                          <a:latin typeface="Meiryo UI" panose="020B0604030504040204" pitchFamily="50" charset="-128"/>
                          <a:ea typeface="Meiryo UI" panose="020B0604030504040204" pitchFamily="50" charset="-128"/>
                        </a:rPr>
                      </a:br>
                      <a:r>
                        <a:rPr lang="ja-JP" altLang="en-US" sz="1200" dirty="0">
                          <a:solidFill>
                            <a:srgbClr val="000000"/>
                          </a:solidFill>
                          <a:latin typeface="Meiryo UI" panose="020B0604030504040204" pitchFamily="50" charset="-128"/>
                          <a:ea typeface="Meiryo UI" panose="020B0604030504040204" pitchFamily="50" charset="-128"/>
                        </a:rPr>
                        <a:t>第22条</a:t>
                      </a:r>
                      <a:endParaRPr kumimoji="1" lang="ja-JP" altLang="en-US" sz="12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235" name="正方形/長方形 3"/>
          <p:cNvSpPr/>
          <p:nvPr/>
        </p:nvSpPr>
        <p:spPr>
          <a:xfrm>
            <a:off x="617681" y="1218238"/>
            <a:ext cx="8547881"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●バリアフリー法に基づく車椅子使用者用駐車施設等の設置基準</a:t>
            </a:r>
          </a:p>
        </p:txBody>
      </p:sp>
      <p:sp>
        <p:nvSpPr>
          <p:cNvPr id="4236" name="テキスト ボックス 5"/>
          <p:cNvSpPr txBox="1"/>
          <p:nvPr/>
        </p:nvSpPr>
        <p:spPr>
          <a:xfrm>
            <a:off x="617681" y="642476"/>
            <a:ext cx="8692203" cy="338554"/>
          </a:xfrm>
          <a:prstGeom prst="rect">
            <a:avLst/>
          </a:prstGeom>
          <a:noFill/>
          <a:ln>
            <a:solidFill>
              <a:schemeClr val="accent2"/>
            </a:solidFill>
          </a:ln>
        </p:spPr>
        <p:txBody>
          <a:bodyPr wrap="square" rtlCol="0" anchor="ctr">
            <a:spAutoFit/>
          </a:bodyPr>
          <a:lstStyle/>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○各施設ごとの設置に関する基準等は、概ね以下のように示されている。</a:t>
            </a:r>
          </a:p>
        </p:txBody>
      </p:sp>
      <p:sp>
        <p:nvSpPr>
          <p:cNvPr id="4237" name="大かっこ 1"/>
          <p:cNvSpPr/>
          <p:nvPr/>
        </p:nvSpPr>
        <p:spPr>
          <a:xfrm>
            <a:off x="1712641" y="2848644"/>
            <a:ext cx="1878285" cy="822572"/>
          </a:xfrm>
          <a:prstGeom prst="bracketPair">
            <a:avLst>
              <a:gd name="adj" fmla="val 781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正方形/長方形 2"/>
          <p:cNvSpPr/>
          <p:nvPr/>
        </p:nvSpPr>
        <p:spPr>
          <a:xfrm>
            <a:off x="3590926" y="1556792"/>
            <a:ext cx="1938138" cy="5051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A9247317-C650-E8A5-7B39-333D71CEB717}"/>
              </a:ext>
            </a:extLst>
          </p:cNvPr>
          <p:cNvSpPr txBox="1"/>
          <p:nvPr/>
        </p:nvSpPr>
        <p:spPr>
          <a:xfrm>
            <a:off x="2392335" y="2612513"/>
            <a:ext cx="2397181" cy="261610"/>
          </a:xfrm>
          <a:prstGeom prst="rect">
            <a:avLst/>
          </a:prstGeom>
          <a:solidFill>
            <a:srgbClr val="FFEEB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７</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改正前の基準</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5828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 name="Text Box 6"/>
          <p:cNvSpPr txBox="1">
            <a:spLocks noChangeArrowheads="1"/>
          </p:cNvSpPr>
          <p:nvPr/>
        </p:nvSpPr>
        <p:spPr>
          <a:xfrm>
            <a:off x="72572" y="1780227"/>
            <a:ext cx="9804990" cy="769441"/>
          </a:xfrm>
          <a:prstGeom prst="rect">
            <a:avLst/>
          </a:prstGeom>
          <a:noFill/>
          <a:ln w="25400" algn="ctr">
            <a:solidFill>
              <a:schemeClr val="tx1"/>
            </a:solidFill>
            <a:miter lim="800000"/>
            <a:headEnd/>
            <a:tailEnd/>
          </a:ln>
        </p:spPr>
        <p:txBody>
          <a:bodyPr wrap="square">
            <a:spAutoFit/>
          </a:bodyPr>
          <a:lstStyle/>
          <a:p>
            <a:pPr marL="268288" indent="-268288"/>
            <a:r>
              <a:rPr lang="ja-JP" altLang="en-US" sz="16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特に既存の駐車場のバリアフリー化が進むよう、法の主旨の徹底、啓発等が必要</a:t>
            </a:r>
            <a:endParaRPr lang="en-US" altLang="ja-JP" sz="1400" dirty="0">
              <a:latin typeface="Meiryo UI" panose="020B0604030504040204" pitchFamily="50" charset="-128"/>
              <a:ea typeface="Meiryo UI" panose="020B0604030504040204" pitchFamily="50" charset="-128"/>
            </a:endParaRPr>
          </a:p>
          <a:p>
            <a:pPr marL="268288" indent="-268288"/>
            <a:r>
              <a:rPr lang="ja-JP" altLang="en-US" sz="1400" dirty="0">
                <a:latin typeface="Meiryo UI" panose="020B0604030504040204" pitchFamily="50" charset="-128"/>
                <a:ea typeface="Meiryo UI" panose="020B0604030504040204" pitchFamily="50" charset="-128"/>
              </a:rPr>
              <a:t>・特定路外駐車場における車いす使用者駐車施設については、その整備を進めるとともに、その</a:t>
            </a:r>
            <a:r>
              <a:rPr lang="ja-JP" altLang="en-US" sz="1400" b="1" u="sng" dirty="0">
                <a:latin typeface="Meiryo UI" panose="020B0604030504040204" pitchFamily="50" charset="-128"/>
                <a:ea typeface="Meiryo UI" panose="020B0604030504040204" pitchFamily="50" charset="-128"/>
              </a:rPr>
              <a:t>施設が適正に利用されるよう民間駐車場管理者や利用者に対して啓発</a:t>
            </a:r>
            <a:r>
              <a:rPr lang="ja-JP" altLang="en-US" sz="1400" dirty="0">
                <a:latin typeface="Meiryo UI" panose="020B0604030504040204" pitchFamily="50" charset="-128"/>
                <a:ea typeface="Meiryo UI" panose="020B0604030504040204" pitchFamily="50" charset="-128"/>
              </a:rPr>
              <a:t>をお願いします</a:t>
            </a:r>
            <a:endParaRPr lang="en-US" altLang="ja-JP" sz="1400" dirty="0">
              <a:latin typeface="Meiryo UI" panose="020B0604030504040204" pitchFamily="50" charset="-128"/>
              <a:ea typeface="Meiryo UI" panose="020B0604030504040204" pitchFamily="50" charset="-128"/>
            </a:endParaRPr>
          </a:p>
        </p:txBody>
      </p:sp>
      <p:sp>
        <p:nvSpPr>
          <p:cNvPr id="4322" name="Rectangle 7"/>
          <p:cNvSpPr>
            <a:spLocks noChangeArrowheads="1"/>
          </p:cNvSpPr>
          <p:nvPr/>
        </p:nvSpPr>
        <p:spPr>
          <a:xfrm>
            <a:off x="381000" y="1235661"/>
            <a:ext cx="184731" cy="338554"/>
          </a:xfrm>
          <a:prstGeom prst="rect">
            <a:avLst/>
          </a:prstGeom>
          <a:noFill/>
          <a:ln w="9525">
            <a:noFill/>
            <a:miter lim="800000"/>
            <a:headEnd/>
            <a:tailEnd/>
          </a:ln>
        </p:spPr>
        <p:txBody>
          <a:bodyPr wrap="none" anchor="ctr">
            <a:spAutoFit/>
          </a:bodyPr>
          <a:lstStyle/>
          <a:p>
            <a:endParaRPr lang="ja-JP" altLang="en-US" sz="1600">
              <a:latin typeface="Meiryo UI" panose="020B0604030504040204" pitchFamily="50" charset="-128"/>
              <a:ea typeface="Meiryo UI" panose="020B0604030504040204" pitchFamily="50" charset="-128"/>
            </a:endParaRPr>
          </a:p>
        </p:txBody>
      </p:sp>
      <p:sp>
        <p:nvSpPr>
          <p:cNvPr id="4323" name="タイトル 1"/>
          <p:cNvSpPr>
            <a:spLocks noGrp="1"/>
          </p:cNvSpPr>
          <p:nvPr>
            <p:ph type="title"/>
          </p:nvPr>
        </p:nvSpPr>
        <p:spPr>
          <a:xfrm>
            <a:off x="0" y="0"/>
            <a:ext cx="9345168" cy="476250"/>
          </a:xfrm>
        </p:spPr>
        <p:txBody>
          <a:bodyPr/>
          <a:lstStyle/>
          <a:p>
            <a:r>
              <a:rPr lang="ja-JP" altLang="en-US" sz="2400"/>
              <a:t>高齢者、障害者等の移動等の円滑化の促進に関する法律</a:t>
            </a:r>
            <a:endParaRPr kumimoji="1" lang="ja-JP" altLang="en-US" sz="2400"/>
          </a:p>
        </p:txBody>
      </p:sp>
      <p:sp>
        <p:nvSpPr>
          <p:cNvPr id="4325" name="テキスト ボックス 9"/>
          <p:cNvSpPr txBox="1"/>
          <p:nvPr/>
        </p:nvSpPr>
        <p:spPr>
          <a:xfrm>
            <a:off x="72572" y="621477"/>
            <a:ext cx="9771742" cy="1077218"/>
          </a:xfrm>
          <a:prstGeom prst="rect">
            <a:avLst/>
          </a:prstGeom>
          <a:noFill/>
          <a:ln w="12700">
            <a:solidFill>
              <a:schemeClr val="tx1"/>
            </a:solidFill>
          </a:ln>
        </p:spPr>
        <p:txBody>
          <a:bodyPr wrap="square" rtlCol="0">
            <a:spAutoFit/>
          </a:bodyPr>
          <a:lstStyle/>
          <a:p>
            <a:pPr marL="252000" indent="-457200"/>
            <a:r>
              <a:rPr lang="ja-JP" altLang="en-US" sz="1600" dirty="0">
                <a:latin typeface="Meiryo UI" panose="020B0604030504040204" pitchFamily="50" charset="-128"/>
                <a:ea typeface="Meiryo UI" panose="020B0604030504040204" pitchFamily="50" charset="-128"/>
              </a:rPr>
              <a:t>○ 平成１８年、「高齢者、障害者等の移動等の円滑化の促進に関する法律」（バリアフリー法）施行</a:t>
            </a:r>
            <a:endParaRPr lang="en-US" altLang="ja-JP" sz="1600" dirty="0">
              <a:latin typeface="Meiryo UI" panose="020B0604030504040204" pitchFamily="50" charset="-128"/>
              <a:ea typeface="Meiryo UI" panose="020B0604030504040204" pitchFamily="50" charset="-128"/>
            </a:endParaRPr>
          </a:p>
          <a:p>
            <a:pPr marL="252000" indent="-457200"/>
            <a:r>
              <a:rPr lang="ja-JP" altLang="en-US" sz="1600" dirty="0">
                <a:latin typeface="Meiryo UI" panose="020B0604030504040204" pitchFamily="50" charset="-128"/>
                <a:ea typeface="Meiryo UI" panose="020B0604030504040204" pitchFamily="50" charset="-128"/>
              </a:rPr>
              <a:t>○ 法の対象に旅客施設、道路、建築物とともに</a:t>
            </a:r>
            <a:r>
              <a:rPr lang="ja-JP" altLang="en-US" sz="1600" b="1" u="sng" dirty="0">
                <a:latin typeface="Meiryo UI" panose="020B0604030504040204" pitchFamily="50" charset="-128"/>
                <a:ea typeface="Meiryo UI" panose="020B0604030504040204" pitchFamily="50" charset="-128"/>
              </a:rPr>
              <a:t>特定路外駐車場</a:t>
            </a:r>
            <a:r>
              <a:rPr lang="ja-JP" altLang="en-US" sz="1600" dirty="0">
                <a:latin typeface="Meiryo UI" panose="020B0604030504040204" pitchFamily="50" charset="-128"/>
                <a:ea typeface="Meiryo UI" panose="020B0604030504040204" pitchFamily="50" charset="-128"/>
              </a:rPr>
              <a:t>も追加</a:t>
            </a:r>
          </a:p>
          <a:p>
            <a:pPr marL="252000" indent="-457200"/>
            <a:r>
              <a:rPr lang="ja-JP" altLang="en-US" sz="1600" dirty="0">
                <a:latin typeface="Meiryo UI" panose="020B0604030504040204" pitchFamily="50" charset="-128"/>
                <a:ea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rPr>
              <a:t>新設の特定路外駐車場については、移動等円滑化基準への適合義務、既存のものについては、基準適合への努力義務を規定</a:t>
            </a:r>
            <a:endParaRPr lang="en-US" altLang="ja-JP" sz="1600" b="1" u="sng" dirty="0">
              <a:latin typeface="Meiryo UI" panose="020B0604030504040204" pitchFamily="50" charset="-128"/>
              <a:ea typeface="Meiryo UI" panose="020B0604030504040204" pitchFamily="50" charset="-128"/>
            </a:endParaRPr>
          </a:p>
        </p:txBody>
      </p:sp>
      <p:sp>
        <p:nvSpPr>
          <p:cNvPr id="4326" name="テキスト ボックス 7"/>
          <p:cNvSpPr txBox="1">
            <a:spLocks noChangeArrowheads="1"/>
          </p:cNvSpPr>
          <p:nvPr/>
        </p:nvSpPr>
        <p:spPr>
          <a:xfrm>
            <a:off x="13562" y="2816419"/>
            <a:ext cx="9864000" cy="1060637"/>
          </a:xfrm>
          <a:prstGeom prst="rect">
            <a:avLst/>
          </a:prstGeom>
          <a:noFill/>
          <a:ln w="9525">
            <a:solidFill>
              <a:srgbClr val="002060"/>
            </a:solidFill>
            <a:miter lim="800000"/>
            <a:headEnd/>
            <a:tailEnd/>
          </a:ln>
        </p:spPr>
        <p:txBody>
          <a:bodyPr wrap="square">
            <a:noAutofit/>
          </a:bodyPr>
          <a:lstStyle/>
          <a:p>
            <a:pPr marL="174625" indent="-1746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第二条</a:t>
            </a:r>
            <a:endParaRPr lang="en-US" altLang="ja-JP" sz="1050" dirty="0">
              <a:solidFill>
                <a:srgbClr val="000000"/>
              </a:solidFill>
              <a:latin typeface="Meiryo UI" panose="020B0604030504040204" pitchFamily="50" charset="-128"/>
              <a:ea typeface="Meiryo UI" panose="020B0604030504040204" pitchFamily="50" charset="-128"/>
            </a:endParaRPr>
          </a:p>
          <a:p>
            <a:pPr marL="174625" indent="-1746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　一～十　（略）</a:t>
            </a:r>
            <a:endParaRPr lang="en-US" altLang="ja-JP" sz="1050" dirty="0">
              <a:solidFill>
                <a:srgbClr val="000000"/>
              </a:solidFill>
              <a:latin typeface="Meiryo UI" panose="020B0604030504040204" pitchFamily="50" charset="-128"/>
              <a:ea typeface="Meiryo UI" panose="020B0604030504040204" pitchFamily="50" charset="-128"/>
            </a:endParaRPr>
          </a:p>
          <a:p>
            <a:pPr marL="265113" indent="-265113">
              <a:lnSpc>
                <a:spcPts val="1300"/>
              </a:lnSpc>
            </a:pPr>
            <a:r>
              <a:rPr lang="ja-JP" altLang="en-US" sz="1050" dirty="0">
                <a:solidFill>
                  <a:srgbClr val="000000"/>
                </a:solidFill>
                <a:latin typeface="Meiryo UI" panose="020B0604030504040204" pitchFamily="50" charset="-128"/>
                <a:ea typeface="Meiryo UI" panose="020B0604030504040204" pitchFamily="50" charset="-128"/>
              </a:rPr>
              <a:t>　十一　 特定路外駐車場　駐車場法第二条第二号 に規定する路外駐車場（道路法第二条第二項第六号 に規定する自動車駐車場、都市公園法 （昭和三十一年法律第七十九号）第二条第二項 に規定する公園施設（以下「公園施設」という。）、建築物又は建築物特定施設であるものを除く。）であって、自動車の駐車の用に供する部分の面積が五百平方メートル以上であるものであり、かつ、その利用について駐車料金を徴収するものをいう。</a:t>
            </a:r>
            <a:endParaRPr lang="en-US" altLang="ja-JP" sz="1050" dirty="0">
              <a:solidFill>
                <a:srgbClr val="000000"/>
              </a:solidFill>
              <a:latin typeface="Meiryo UI" panose="020B0604030504040204" pitchFamily="50" charset="-128"/>
              <a:ea typeface="Meiryo UI" panose="020B0604030504040204" pitchFamily="50" charset="-128"/>
            </a:endParaRPr>
          </a:p>
          <a:p>
            <a:pPr marL="174625" indent="-1746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　十二～二十八　（略）</a:t>
            </a:r>
            <a:endParaRPr lang="en-US" altLang="ja-JP" sz="1050" dirty="0">
              <a:solidFill>
                <a:srgbClr val="000000"/>
              </a:solidFill>
              <a:latin typeface="Meiryo UI" panose="020B0604030504040204" pitchFamily="50" charset="-128"/>
              <a:ea typeface="Meiryo UI" panose="020B0604030504040204" pitchFamily="50" charset="-128"/>
            </a:endParaRPr>
          </a:p>
        </p:txBody>
      </p:sp>
      <p:sp>
        <p:nvSpPr>
          <p:cNvPr id="4327" name="テキスト ボックス 8"/>
          <p:cNvSpPr txBox="1">
            <a:spLocks noChangeArrowheads="1"/>
          </p:cNvSpPr>
          <p:nvPr/>
        </p:nvSpPr>
        <p:spPr>
          <a:xfrm>
            <a:off x="31562" y="4143807"/>
            <a:ext cx="9828000" cy="2714193"/>
          </a:xfrm>
          <a:prstGeom prst="rect">
            <a:avLst/>
          </a:prstGeom>
          <a:noFill/>
          <a:ln w="9525">
            <a:solidFill>
              <a:srgbClr val="002060"/>
            </a:solidFill>
            <a:miter lim="800000"/>
            <a:headEnd/>
            <a:tailEnd/>
          </a:ln>
        </p:spPr>
        <p:txBody>
          <a:bodyPr wrap="square">
            <a:noAutofit/>
          </a:bodyPr>
          <a:lstStyle/>
          <a:p>
            <a:pPr>
              <a:lnSpc>
                <a:spcPts val="1300"/>
              </a:lnSpc>
            </a:pPr>
            <a:r>
              <a:rPr lang="ja-JP" altLang="en-US" sz="1050" dirty="0">
                <a:solidFill>
                  <a:srgbClr val="000000"/>
                </a:solidFill>
                <a:latin typeface="Meiryo UI" panose="020B0604030504040204" pitchFamily="50" charset="-128"/>
                <a:ea typeface="Meiryo UI" panose="020B0604030504040204" pitchFamily="50" charset="-128"/>
              </a:rPr>
              <a:t>　（路外駐車場車いす使用者用駐車施設） </a:t>
            </a:r>
          </a:p>
          <a:p>
            <a:pPr marL="8572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第二条　特定路外駐車場には</a:t>
            </a:r>
            <a:r>
              <a:rPr lang="ja-JP" altLang="en-US" sz="1050" dirty="0">
                <a:solidFill>
                  <a:srgbClr val="FF0000"/>
                </a:solidFill>
                <a:latin typeface="Meiryo UI" panose="020B0604030504040204" pitchFamily="50" charset="-128"/>
                <a:ea typeface="Meiryo UI" panose="020B0604030504040204" pitchFamily="50" charset="-128"/>
              </a:rPr>
              <a:t>、</a:t>
            </a:r>
            <a:r>
              <a:rPr lang="ja-JP" altLang="en-US" sz="1050" u="sng" dirty="0">
                <a:solidFill>
                  <a:srgbClr val="FF0000"/>
                </a:solidFill>
                <a:latin typeface="Meiryo UI" panose="020B0604030504040204" pitchFamily="50" charset="-128"/>
                <a:ea typeface="Meiryo UI" panose="020B0604030504040204" pitchFamily="50" charset="-128"/>
              </a:rPr>
              <a:t>次の各号に掲げる場合の区分に応じ、当該各号に定める数以上の</a:t>
            </a:r>
            <a:r>
              <a:rPr lang="ja-JP" altLang="en-US" sz="1050" dirty="0">
                <a:solidFill>
                  <a:srgbClr val="000000"/>
                </a:solidFill>
                <a:latin typeface="Meiryo UI" panose="020B0604030504040204" pitchFamily="50" charset="-128"/>
                <a:ea typeface="Meiryo UI" panose="020B0604030504040204" pitchFamily="50" charset="-128"/>
              </a:rPr>
              <a:t>路外駐車場車椅子使用者用駐車施設（車椅子を使用している者が円滑に利用することができる駐車施設をいう。以下同じ。）を設けなければならない。ただし、</a:t>
            </a:r>
            <a:r>
              <a:rPr lang="ja-JP" altLang="en-US" sz="1050" u="sng" dirty="0">
                <a:solidFill>
                  <a:srgbClr val="FF0000"/>
                </a:solidFill>
                <a:latin typeface="Meiryo UI" panose="020B0604030504040204" pitchFamily="50" charset="-128"/>
                <a:ea typeface="Meiryo UI" panose="020B0604030504040204" pitchFamily="50" charset="-128"/>
              </a:rPr>
              <a:t>専ら道路交通法（昭和三十五年法律第百五号）第三条に規定する普通自動車（以下「普通自動車」という。）以外の自動車の駐車のための駐車場</a:t>
            </a:r>
            <a:r>
              <a:rPr lang="ja-JP" altLang="en-US" sz="1050" dirty="0">
                <a:solidFill>
                  <a:srgbClr val="000000"/>
                </a:solidFill>
                <a:latin typeface="Meiryo UI" panose="020B0604030504040204" pitchFamily="50" charset="-128"/>
                <a:ea typeface="Meiryo UI" panose="020B0604030504040204" pitchFamily="50" charset="-128"/>
              </a:rPr>
              <a:t>については、この限りでない。</a:t>
            </a:r>
            <a:endParaRPr lang="en-US" altLang="ja-JP" sz="1050" dirty="0">
              <a:solidFill>
                <a:srgbClr val="000000"/>
              </a:solidFill>
              <a:latin typeface="Meiryo UI" panose="020B0604030504040204" pitchFamily="50" charset="-128"/>
              <a:ea typeface="Meiryo UI" panose="020B0604030504040204" pitchFamily="50" charset="-128"/>
            </a:endParaRPr>
          </a:p>
          <a:p>
            <a:pPr marL="268288" indent="-268288">
              <a:lnSpc>
                <a:spcPts val="1300"/>
              </a:lnSpc>
            </a:pPr>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一　当該特定路外駐車場に設ける駐車施設（普通自動車の駐車のためのものに限り、貨物の運送の用に供する自動車の駐車及び貨物の積卸しを主たる目的とするものを除く。以下この号及び次号において同じ。）の数が二百以下の場合　当該駐車施設の数に百分の二を乗じて得た数（その数に一未満の端数があるときは、その端数を切り上げた数）</a:t>
            </a:r>
            <a:endParaRPr lang="en-US" altLang="ja-JP" sz="1050" u="sng" dirty="0">
              <a:solidFill>
                <a:srgbClr val="FF0000"/>
              </a:solidFill>
              <a:latin typeface="Meiryo UI" panose="020B0604030504040204" pitchFamily="50" charset="-128"/>
              <a:ea typeface="Meiryo UI" panose="020B0604030504040204" pitchFamily="50" charset="-128"/>
            </a:endParaRPr>
          </a:p>
          <a:p>
            <a:pPr marL="268288" indent="-268288">
              <a:lnSpc>
                <a:spcPts val="1300"/>
              </a:lnSpc>
            </a:pPr>
            <a:r>
              <a:rPr lang="ja-JP" altLang="en-US" sz="1050" u="sng" dirty="0">
                <a:solidFill>
                  <a:srgbClr val="FF0000"/>
                </a:solidFill>
                <a:latin typeface="Meiryo UI" panose="020B0604030504040204" pitchFamily="50" charset="-128"/>
                <a:ea typeface="Meiryo UI" panose="020B0604030504040204" pitchFamily="50" charset="-128"/>
              </a:rPr>
              <a:t>　二　当該特定路外駐車場に設ける駐車施設の数が二百を超える場合　当該駐車施設の数に百分の一を乗じて得た数（その数に一未満の端数があるときは、その端数を切り上げた数）に二を加えた数。</a:t>
            </a:r>
            <a:endParaRPr lang="en-US" altLang="ja-JP" sz="1050" u="sng" dirty="0">
              <a:solidFill>
                <a:srgbClr val="FF0000"/>
              </a:solidFill>
              <a:latin typeface="Meiryo UI" panose="020B0604030504040204" pitchFamily="50" charset="-128"/>
              <a:ea typeface="Meiryo UI" panose="020B0604030504040204" pitchFamily="50" charset="-128"/>
            </a:endParaRPr>
          </a:p>
          <a:p>
            <a:pPr marL="8572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２　路外駐車場車椅子使用者用駐車施設は、次に掲げるものでなければならない。 </a:t>
            </a:r>
            <a:endParaRPr lang="en-US" altLang="ja-JP" sz="1050" dirty="0">
              <a:solidFill>
                <a:srgbClr val="000000"/>
              </a:solidFill>
              <a:latin typeface="Meiryo UI" panose="020B0604030504040204" pitchFamily="50" charset="-128"/>
              <a:ea typeface="Meiryo UI" panose="020B0604030504040204" pitchFamily="50" charset="-128"/>
            </a:endParaRPr>
          </a:p>
          <a:p>
            <a:pPr marL="18097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一　幅は、三百五十センチメートル以上とすること。 </a:t>
            </a:r>
            <a:endParaRPr lang="en-US" altLang="ja-JP" sz="1050" dirty="0">
              <a:solidFill>
                <a:srgbClr val="000000"/>
              </a:solidFill>
              <a:latin typeface="Meiryo UI" panose="020B0604030504040204" pitchFamily="50" charset="-128"/>
              <a:ea typeface="Meiryo UI" panose="020B0604030504040204" pitchFamily="50" charset="-128"/>
            </a:endParaRPr>
          </a:p>
          <a:p>
            <a:pPr marL="18097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二　路外駐車場車椅子使用者用駐車施設又はその付近に、路外駐車場車椅子使用者用駐車施設の表示をすること。 </a:t>
            </a:r>
            <a:endParaRPr lang="en-US" altLang="ja-JP" sz="1050" dirty="0">
              <a:solidFill>
                <a:srgbClr val="000000"/>
              </a:solidFill>
              <a:latin typeface="Meiryo UI" panose="020B0604030504040204" pitchFamily="50" charset="-128"/>
              <a:ea typeface="Meiryo UI" panose="020B0604030504040204" pitchFamily="50" charset="-128"/>
            </a:endParaRPr>
          </a:p>
          <a:p>
            <a:pPr marL="18097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三　次条第一項に定める経路の長さができるだけ短くなる位置に設けること。 </a:t>
            </a:r>
          </a:p>
          <a:p>
            <a:pPr>
              <a:lnSpc>
                <a:spcPts val="1300"/>
              </a:lnSpc>
            </a:pPr>
            <a:r>
              <a:rPr lang="ja-JP" altLang="en-US" sz="1050" dirty="0">
                <a:solidFill>
                  <a:srgbClr val="000000"/>
                </a:solidFill>
                <a:latin typeface="Meiryo UI" panose="020B0604030504040204" pitchFamily="50" charset="-128"/>
                <a:ea typeface="Meiryo UI" panose="020B0604030504040204" pitchFamily="50" charset="-128"/>
              </a:rPr>
              <a:t>　（路外駐車場移動等円滑化経路） </a:t>
            </a:r>
          </a:p>
          <a:p>
            <a:pPr marL="8572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第三条  　路外駐車場車椅子使用者用駐車施設から道又は公園、広場その他の空地までの経路のうち一以上を、高齢者、障害者等が円滑に利用できる経路（以下「路外駐車場移動等円滑化経路」という。）にしなければならない。 </a:t>
            </a:r>
            <a:endParaRPr lang="en-US" altLang="ja-JP" sz="1050" dirty="0">
              <a:solidFill>
                <a:srgbClr val="000000"/>
              </a:solidFill>
              <a:latin typeface="Meiryo UI" panose="020B0604030504040204" pitchFamily="50" charset="-128"/>
              <a:ea typeface="Meiryo UI" panose="020B0604030504040204" pitchFamily="50" charset="-128"/>
            </a:endParaRPr>
          </a:p>
          <a:p>
            <a:pPr marL="85725" indent="-85725">
              <a:lnSpc>
                <a:spcPts val="1300"/>
              </a:lnSpc>
            </a:pPr>
            <a:r>
              <a:rPr lang="ja-JP" altLang="en-US" sz="1050" dirty="0">
                <a:solidFill>
                  <a:srgbClr val="000000"/>
                </a:solidFill>
                <a:latin typeface="Meiryo UI" panose="020B0604030504040204" pitchFamily="50" charset="-128"/>
                <a:ea typeface="Meiryo UI" panose="020B0604030504040204" pitchFamily="50" charset="-128"/>
              </a:rPr>
              <a:t>２　（略</a:t>
            </a:r>
            <a:r>
              <a:rPr lang="ja-JP" altLang="en-US" sz="1200" dirty="0">
                <a:solidFill>
                  <a:srgbClr val="000000"/>
                </a:solidFill>
                <a:latin typeface="Meiryo UI" panose="020B0604030504040204" pitchFamily="50" charset="-128"/>
                <a:ea typeface="Meiryo UI" panose="020B0604030504040204" pitchFamily="50" charset="-128"/>
              </a:rPr>
              <a:t>）</a:t>
            </a:r>
            <a:endParaRPr lang="en-US" altLang="ja-JP" sz="1200" dirty="0">
              <a:solidFill>
                <a:srgbClr val="000000"/>
              </a:solidFill>
              <a:latin typeface="Meiryo UI" panose="020B0604030504040204" pitchFamily="50" charset="-128"/>
              <a:ea typeface="Meiryo UI" panose="020B0604030504040204" pitchFamily="50" charset="-128"/>
            </a:endParaRPr>
          </a:p>
        </p:txBody>
      </p:sp>
      <p:sp>
        <p:nvSpPr>
          <p:cNvPr id="4328" name="テキスト ボックス 3"/>
          <p:cNvSpPr txBox="1">
            <a:spLocks noChangeArrowheads="1"/>
          </p:cNvSpPr>
          <p:nvPr/>
        </p:nvSpPr>
        <p:spPr>
          <a:xfrm>
            <a:off x="0" y="3877056"/>
            <a:ext cx="10390113" cy="279307"/>
          </a:xfrm>
          <a:prstGeom prst="rect">
            <a:avLst/>
          </a:prstGeom>
          <a:noFill/>
          <a:ln w="9525">
            <a:noFill/>
            <a:miter lim="800000"/>
            <a:headEnd/>
            <a:tailEnd/>
          </a:ln>
        </p:spPr>
        <p:txBody>
          <a:bodyPr wrap="square">
            <a:spAutoFit/>
          </a:bodyPr>
          <a:lstStyle/>
          <a:p>
            <a:pPr>
              <a:lnSpc>
                <a:spcPts val="1600"/>
              </a:lnSpc>
            </a:pPr>
            <a:r>
              <a:rPr lang="ja-JP" altLang="en-US" sz="1300" dirty="0">
                <a:solidFill>
                  <a:srgbClr val="000000"/>
                </a:solidFill>
                <a:latin typeface="Meiryo UI" panose="020B0604030504040204" pitchFamily="50" charset="-128"/>
                <a:ea typeface="Meiryo UI" panose="020B0604030504040204" pitchFamily="50" charset="-128"/>
              </a:rPr>
              <a:t>■移動等円滑化のために必要な特定路外駐車場の構造及び設備に関する基準を定める省令（抄）</a:t>
            </a:r>
            <a:r>
              <a:rPr lang="en-US" altLang="ja-JP" sz="1050" u="sng" dirty="0">
                <a:solidFill>
                  <a:srgbClr val="FF0000"/>
                </a:solidFill>
                <a:latin typeface="Meiryo UI" panose="020B0604030504040204" pitchFamily="50" charset="-128"/>
                <a:ea typeface="Meiryo UI" panose="020B0604030504040204" pitchFamily="50" charset="-128"/>
              </a:rPr>
              <a:t>※</a:t>
            </a:r>
            <a:r>
              <a:rPr lang="ja-JP" altLang="en-US" sz="1050" u="sng" dirty="0">
                <a:solidFill>
                  <a:srgbClr val="FF0000"/>
                </a:solidFill>
                <a:latin typeface="Meiryo UI" panose="020B0604030504040204" pitchFamily="50" charset="-128"/>
                <a:ea typeface="Meiryo UI" panose="020B0604030504040204" pitchFamily="50" charset="-128"/>
              </a:rPr>
              <a:t>下線は令和６年</a:t>
            </a:r>
            <a:r>
              <a:rPr lang="en-US" altLang="ja-JP" sz="1050" u="sng" dirty="0">
                <a:solidFill>
                  <a:srgbClr val="FF0000"/>
                </a:solidFill>
                <a:latin typeface="Meiryo UI" panose="020B0604030504040204" pitchFamily="50" charset="-128"/>
                <a:ea typeface="Meiryo UI" panose="020B0604030504040204" pitchFamily="50" charset="-128"/>
              </a:rPr>
              <a:t>9</a:t>
            </a:r>
            <a:r>
              <a:rPr lang="ja-JP" altLang="en-US" sz="1050" u="sng" dirty="0">
                <a:solidFill>
                  <a:srgbClr val="FF0000"/>
                </a:solidFill>
                <a:latin typeface="Meiryo UI" panose="020B0604030504040204" pitchFamily="50" charset="-128"/>
                <a:ea typeface="Meiryo UI" panose="020B0604030504040204" pitchFamily="50" charset="-128"/>
              </a:rPr>
              <a:t>月改正・令和７年</a:t>
            </a:r>
            <a:r>
              <a:rPr lang="en-US" altLang="ja-JP" sz="1050" u="sng" dirty="0">
                <a:solidFill>
                  <a:srgbClr val="FF0000"/>
                </a:solidFill>
                <a:latin typeface="Meiryo UI" panose="020B0604030504040204" pitchFamily="50" charset="-128"/>
                <a:ea typeface="Meiryo UI" panose="020B0604030504040204" pitchFamily="50" charset="-128"/>
              </a:rPr>
              <a:t>6</a:t>
            </a:r>
            <a:r>
              <a:rPr lang="ja-JP" altLang="en-US" sz="1050" u="sng" dirty="0">
                <a:solidFill>
                  <a:srgbClr val="FF0000"/>
                </a:solidFill>
                <a:latin typeface="Meiryo UI" panose="020B0604030504040204" pitchFamily="50" charset="-128"/>
                <a:ea typeface="Meiryo UI" panose="020B0604030504040204" pitchFamily="50" charset="-128"/>
              </a:rPr>
              <a:t>月１日施行</a:t>
            </a:r>
            <a:endParaRPr lang="ja-JP" altLang="en-US" sz="1300" u="sng" dirty="0">
              <a:solidFill>
                <a:srgbClr val="FF0000"/>
              </a:solidFill>
              <a:latin typeface="Meiryo UI" panose="020B0604030504040204" pitchFamily="50" charset="-128"/>
              <a:ea typeface="Meiryo UI" panose="020B0604030504040204" pitchFamily="50" charset="-128"/>
            </a:endParaRPr>
          </a:p>
        </p:txBody>
      </p:sp>
      <p:sp>
        <p:nvSpPr>
          <p:cNvPr id="4329" name="テキスト ボックス 3"/>
          <p:cNvSpPr txBox="1">
            <a:spLocks noChangeArrowheads="1"/>
          </p:cNvSpPr>
          <p:nvPr/>
        </p:nvSpPr>
        <p:spPr>
          <a:xfrm>
            <a:off x="-54926" y="2549668"/>
            <a:ext cx="9862456" cy="279307"/>
          </a:xfrm>
          <a:prstGeom prst="rect">
            <a:avLst/>
          </a:prstGeom>
          <a:noFill/>
          <a:ln w="9525">
            <a:noFill/>
            <a:miter lim="800000"/>
            <a:headEnd/>
            <a:tailEnd/>
          </a:ln>
        </p:spPr>
        <p:txBody>
          <a:bodyPr wrap="square">
            <a:spAutoFit/>
          </a:bodyPr>
          <a:lstStyle/>
          <a:p>
            <a:pPr>
              <a:lnSpc>
                <a:spcPts val="1600"/>
              </a:lnSpc>
            </a:pPr>
            <a:r>
              <a:rPr lang="ja-JP" altLang="en-US" sz="1300" dirty="0">
                <a:solidFill>
                  <a:srgbClr val="000000"/>
                </a:solidFill>
                <a:latin typeface="Meiryo UI" panose="020B0604030504040204" pitchFamily="50" charset="-128"/>
                <a:ea typeface="Meiryo UI" panose="020B0604030504040204" pitchFamily="50" charset="-128"/>
              </a:rPr>
              <a:t>■高齢者、障害者等の移動等の円滑化の促進に関する法律（抄）</a:t>
            </a:r>
          </a:p>
        </p:txBody>
      </p:sp>
      <p:sp>
        <p:nvSpPr>
          <p:cNvPr id="2" name="スライド番号プレースホルダー 1"/>
          <p:cNvSpPr>
            <a:spLocks noGrp="1"/>
          </p:cNvSpPr>
          <p:nvPr>
            <p:ph type="sldNum" sz="quarter" idx="12"/>
          </p:nvPr>
        </p:nvSpPr>
        <p:spPr>
          <a:xfrm>
            <a:off x="7490034" y="6381750"/>
            <a:ext cx="2311400" cy="476250"/>
          </a:xfrm>
        </p:spPr>
        <p:txBody>
          <a:bodyPr/>
          <a:lstStyle/>
          <a:p>
            <a:pPr>
              <a:defRPr/>
            </a:pPr>
            <a:fld id="{3D60E52A-B67C-44D5-9BA1-689E8C3A0F28}" type="slidenum">
              <a:rPr lang="ja-JP" altLang="en-US" smtClean="0">
                <a:latin typeface="Meiryo UI" panose="020B0604030504040204" pitchFamily="50" charset="-128"/>
                <a:ea typeface="Meiryo UI" panose="020B0604030504040204" pitchFamily="50" charset="-128"/>
              </a:rPr>
              <a:pPr>
                <a:defRPr/>
              </a:pPr>
              <a:t>44</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62534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5" name="タイトル 1"/>
          <p:cNvSpPr txBox="1"/>
          <p:nvPr/>
        </p:nvSpPr>
        <p:spPr>
          <a:xfrm>
            <a:off x="23950" y="-18402"/>
            <a:ext cx="7881378" cy="444500"/>
          </a:xfrm>
          <a:prstGeom prst="rect">
            <a:avLst/>
          </a:prstGeom>
          <a:noFill/>
          <a:ln>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79173" eaLnBrk="1" hangingPunct="1">
              <a:defRPr/>
            </a:pPr>
            <a:r>
              <a:rPr lang="ja-JP" altLang="en-US" sz="2031" kern="1200" spc="-70">
                <a:solidFill>
                  <a:srgbClr val="4472C4"/>
                </a:solidFill>
                <a:latin typeface="+mn-ea"/>
                <a:ea typeface="+mn-ea"/>
                <a:cs typeface="+mn-cs"/>
              </a:rPr>
              <a:t>バリアフリー法改正の内容－概要－　　（令和２年改正）</a:t>
            </a:r>
          </a:p>
        </p:txBody>
      </p:sp>
      <p:pic>
        <p:nvPicPr>
          <p:cNvPr id="4337" name="図 2403"/>
          <p:cNvPicPr>
            <a:picLocks noChangeAspect="1"/>
          </p:cNvPicPr>
          <p:nvPr/>
        </p:nvPicPr>
        <p:blipFill>
          <a:blip r:embed="rId3"/>
          <a:stretch>
            <a:fillRect/>
          </a:stretch>
        </p:blipFill>
        <p:spPr>
          <a:xfrm>
            <a:off x="329414" y="600755"/>
            <a:ext cx="9154379" cy="6131341"/>
          </a:xfrm>
          <a:prstGeom prst="rect">
            <a:avLst/>
          </a:prstGeom>
        </p:spPr>
      </p:pic>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45</a:t>
            </a:fld>
            <a:endParaRPr lang="ja-JP" altLang="en-US"/>
          </a:p>
        </p:txBody>
      </p:sp>
    </p:spTree>
    <p:extLst>
      <p:ext uri="{BB962C8B-B14F-4D97-AF65-F5344CB8AC3E}">
        <p14:creationId xmlns:p14="http://schemas.microsoft.com/office/powerpoint/2010/main" val="3397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0" name="角丸四角形 71"/>
          <p:cNvSpPr/>
          <p:nvPr/>
        </p:nvSpPr>
        <p:spPr>
          <a:xfrm>
            <a:off x="372691" y="657851"/>
            <a:ext cx="9188047" cy="1266940"/>
          </a:xfrm>
          <a:prstGeom prst="roundRect">
            <a:avLst>
              <a:gd name="adj" fmla="val 10080"/>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
        <p:nvSpPr>
          <p:cNvPr id="4341" name="角丸四角形 54"/>
          <p:cNvSpPr/>
          <p:nvPr/>
        </p:nvSpPr>
        <p:spPr>
          <a:xfrm>
            <a:off x="379826" y="2144792"/>
            <a:ext cx="9180914" cy="2541755"/>
          </a:xfrm>
          <a:prstGeom prst="roundRect">
            <a:avLst>
              <a:gd name="adj" fmla="val 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endParaRPr lang="en-US" altLang="ja-JP" sz="1292">
              <a:solidFill>
                <a:srgbClr val="000000"/>
              </a:solidFill>
              <a:latin typeface="Arial"/>
              <a:ea typeface="ＭＳ Ｐゴシック"/>
            </a:endParaRPr>
          </a:p>
        </p:txBody>
      </p:sp>
      <p:sp>
        <p:nvSpPr>
          <p:cNvPr id="4342" name="角丸四角形 56"/>
          <p:cNvSpPr/>
          <p:nvPr/>
        </p:nvSpPr>
        <p:spPr>
          <a:xfrm>
            <a:off x="526623" y="1972440"/>
            <a:ext cx="1252385" cy="312465"/>
          </a:xfrm>
          <a:prstGeom prst="round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lang="ja-JP" altLang="en-US" sz="1292"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対象施設の例</a:t>
            </a:r>
            <a:endParaRPr lang="en-US" altLang="ja-JP" sz="1292"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343" name="図 60"/>
          <p:cNvPicPr>
            <a:picLocks noChangeAspect="1"/>
          </p:cNvPicPr>
          <p:nvPr/>
        </p:nvPicPr>
        <p:blipFill>
          <a:blip r:embed="rId3"/>
          <a:stretch>
            <a:fillRect/>
          </a:stretch>
        </p:blipFill>
        <p:spPr>
          <a:xfrm>
            <a:off x="6578926" y="2366647"/>
            <a:ext cx="2560903" cy="1784014"/>
          </a:xfrm>
          <a:prstGeom prst="rect">
            <a:avLst/>
          </a:prstGeom>
        </p:spPr>
      </p:pic>
      <p:pic>
        <p:nvPicPr>
          <p:cNvPr id="4344" name="図 61"/>
          <p:cNvPicPr>
            <a:picLocks noChangeAspect="1"/>
          </p:cNvPicPr>
          <p:nvPr/>
        </p:nvPicPr>
        <p:blipFill>
          <a:blip r:embed="rId4"/>
          <a:stretch>
            <a:fillRect/>
          </a:stretch>
        </p:blipFill>
        <p:spPr>
          <a:xfrm>
            <a:off x="3543152" y="2366647"/>
            <a:ext cx="2579287" cy="1784014"/>
          </a:xfrm>
          <a:prstGeom prst="rect">
            <a:avLst/>
          </a:prstGeom>
          <a:noFill/>
          <a:ln>
            <a:noFill/>
          </a:ln>
        </p:spPr>
      </p:pic>
      <p:pic>
        <p:nvPicPr>
          <p:cNvPr id="4345" name="図 62"/>
          <p:cNvPicPr>
            <a:picLocks noChangeAspect="1"/>
          </p:cNvPicPr>
          <p:nvPr/>
        </p:nvPicPr>
        <p:blipFill>
          <a:blip r:embed="rId5"/>
          <a:stretch>
            <a:fillRect/>
          </a:stretch>
        </p:blipFill>
        <p:spPr>
          <a:xfrm>
            <a:off x="543920" y="2369130"/>
            <a:ext cx="2542744" cy="1815702"/>
          </a:xfrm>
          <a:prstGeom prst="rect">
            <a:avLst/>
          </a:prstGeom>
          <a:noFill/>
          <a:ln>
            <a:noFill/>
          </a:ln>
        </p:spPr>
      </p:pic>
      <p:sp>
        <p:nvSpPr>
          <p:cNvPr id="4346" name="テキスト ボックス 63"/>
          <p:cNvSpPr txBox="1"/>
          <p:nvPr/>
        </p:nvSpPr>
        <p:spPr>
          <a:xfrm>
            <a:off x="6693955" y="4214138"/>
            <a:ext cx="2308907" cy="248530"/>
          </a:xfrm>
          <a:prstGeom prst="rect">
            <a:avLst/>
          </a:prstGeom>
          <a:noFill/>
        </p:spPr>
        <p:txBody>
          <a:bodyPr wrap="square" rtlCol="0">
            <a:spAutoFit/>
          </a:bodyPr>
          <a:lstStyle/>
          <a:p>
            <a:pPr algn="ctr" defTabSz="844083">
              <a:defRPr/>
            </a:pPr>
            <a:r>
              <a:rPr lang="ja-JP" altLang="en-US" sz="1015">
                <a:solidFill>
                  <a:srgbClr val="000000"/>
                </a:solidFill>
                <a:latin typeface="Arial"/>
                <a:ea typeface="ＭＳ Ｐゴシック"/>
              </a:rPr>
              <a:t>（障害者用トイレ）</a:t>
            </a:r>
            <a:endParaRPr lang="en-US" altLang="ja-JP" sz="1015">
              <a:solidFill>
                <a:srgbClr val="000000"/>
              </a:solidFill>
              <a:latin typeface="Arial"/>
              <a:ea typeface="ＭＳ Ｐゴシック"/>
            </a:endParaRPr>
          </a:p>
        </p:txBody>
      </p:sp>
      <p:sp>
        <p:nvSpPr>
          <p:cNvPr id="4347" name="テキスト ボックス 64"/>
          <p:cNvSpPr txBox="1"/>
          <p:nvPr/>
        </p:nvSpPr>
        <p:spPr>
          <a:xfrm>
            <a:off x="4005321" y="4225719"/>
            <a:ext cx="2249497" cy="248530"/>
          </a:xfrm>
          <a:prstGeom prst="rect">
            <a:avLst/>
          </a:prstGeom>
          <a:noFill/>
        </p:spPr>
        <p:txBody>
          <a:bodyPr wrap="square" rtlCol="0">
            <a:spAutoFit/>
          </a:bodyPr>
          <a:lstStyle/>
          <a:p>
            <a:pPr defTabSz="844083">
              <a:defRPr/>
            </a:pPr>
            <a:r>
              <a:rPr lang="ja-JP" altLang="en-US" sz="1015">
                <a:solidFill>
                  <a:srgbClr val="000000"/>
                </a:solidFill>
                <a:latin typeface="Arial"/>
                <a:ea typeface="ＭＳ Ｐゴシック"/>
              </a:rPr>
              <a:t>（車椅子使用者用駐車施設）</a:t>
            </a:r>
            <a:endParaRPr lang="en-US" altLang="ja-JP" sz="1015">
              <a:solidFill>
                <a:srgbClr val="000000"/>
              </a:solidFill>
              <a:latin typeface="Arial"/>
              <a:ea typeface="ＭＳ Ｐゴシック"/>
            </a:endParaRPr>
          </a:p>
        </p:txBody>
      </p:sp>
      <p:sp>
        <p:nvSpPr>
          <p:cNvPr id="4348" name="テキスト ボックス 65"/>
          <p:cNvSpPr txBox="1"/>
          <p:nvPr/>
        </p:nvSpPr>
        <p:spPr>
          <a:xfrm>
            <a:off x="1083134" y="4266662"/>
            <a:ext cx="1922618" cy="248530"/>
          </a:xfrm>
          <a:prstGeom prst="rect">
            <a:avLst/>
          </a:prstGeom>
          <a:noFill/>
        </p:spPr>
        <p:txBody>
          <a:bodyPr wrap="square" rtlCol="0">
            <a:spAutoFit/>
          </a:bodyPr>
          <a:lstStyle/>
          <a:p>
            <a:pPr defTabSz="844083">
              <a:defRPr/>
            </a:pPr>
            <a:r>
              <a:rPr lang="ja-JP" altLang="en-US" sz="1015">
                <a:solidFill>
                  <a:srgbClr val="000000"/>
                </a:solidFill>
                <a:latin typeface="Arial"/>
                <a:ea typeface="ＭＳ Ｐゴシック"/>
              </a:rPr>
              <a:t>（車両等の優先席）</a:t>
            </a:r>
            <a:endParaRPr lang="en-US" altLang="ja-JP" sz="1015">
              <a:solidFill>
                <a:srgbClr val="000000"/>
              </a:solidFill>
              <a:latin typeface="Arial"/>
              <a:ea typeface="ＭＳ Ｐゴシック"/>
            </a:endParaRPr>
          </a:p>
        </p:txBody>
      </p:sp>
      <p:sp>
        <p:nvSpPr>
          <p:cNvPr id="4349" name="テキスト ボックス 66"/>
          <p:cNvSpPr txBox="1"/>
          <p:nvPr/>
        </p:nvSpPr>
        <p:spPr>
          <a:xfrm>
            <a:off x="9139828" y="4214139"/>
            <a:ext cx="522020" cy="307777"/>
          </a:xfrm>
          <a:prstGeom prst="rect">
            <a:avLst/>
          </a:prstGeom>
          <a:noFill/>
        </p:spPr>
        <p:txBody>
          <a:bodyPr wrap="square" rtlCol="0">
            <a:spAutoFit/>
          </a:bodyPr>
          <a:lstStyle/>
          <a:p>
            <a:pPr defTabSz="844083">
              <a:defRPr/>
            </a:pPr>
            <a:r>
              <a:rPr lang="ja-JP" altLang="en-US" sz="1400">
                <a:solidFill>
                  <a:srgbClr val="000000"/>
                </a:solidFill>
                <a:latin typeface="Arial"/>
                <a:ea typeface="ＭＳ Ｐゴシック"/>
              </a:rPr>
              <a:t>等</a:t>
            </a:r>
            <a:endParaRPr lang="en-US" altLang="ja-JP" sz="1400">
              <a:solidFill>
                <a:srgbClr val="000000"/>
              </a:solidFill>
              <a:latin typeface="Arial"/>
              <a:ea typeface="ＭＳ Ｐゴシック"/>
            </a:endParaRPr>
          </a:p>
        </p:txBody>
      </p:sp>
      <p:sp>
        <p:nvSpPr>
          <p:cNvPr id="4350" name="角丸四角形 68"/>
          <p:cNvSpPr/>
          <p:nvPr/>
        </p:nvSpPr>
        <p:spPr>
          <a:xfrm>
            <a:off x="365078" y="4936936"/>
            <a:ext cx="9196434" cy="1876819"/>
          </a:xfrm>
          <a:prstGeom prst="roundRect">
            <a:avLst>
              <a:gd name="adj" fmla="val 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endParaRPr lang="en-US" altLang="ja-JP" sz="1292">
              <a:solidFill>
                <a:srgbClr val="000000"/>
              </a:solidFill>
              <a:latin typeface="Arial"/>
              <a:ea typeface="ＭＳ Ｐゴシック"/>
            </a:endParaRPr>
          </a:p>
        </p:txBody>
      </p:sp>
      <p:sp>
        <p:nvSpPr>
          <p:cNvPr id="4351" name="角丸四角形 69"/>
          <p:cNvSpPr/>
          <p:nvPr/>
        </p:nvSpPr>
        <p:spPr>
          <a:xfrm>
            <a:off x="480567" y="4804096"/>
            <a:ext cx="4688457" cy="399118"/>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lang="ja-JP" altLang="en-US"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特定路外駐車場の管理者に求められる対応</a:t>
            </a:r>
            <a:endParaRPr lang="en-US" altLang="ja-JP"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52" name="テキスト ボックス 70"/>
          <p:cNvSpPr txBox="1"/>
          <p:nvPr/>
        </p:nvSpPr>
        <p:spPr>
          <a:xfrm>
            <a:off x="381020" y="676807"/>
            <a:ext cx="9179719" cy="1157553"/>
          </a:xfrm>
          <a:prstGeom prst="rect">
            <a:avLst/>
          </a:prstGeom>
          <a:noFill/>
        </p:spPr>
        <p:txBody>
          <a:bodyPr wrap="square" rtlCol="0">
            <a:noAutofit/>
          </a:bodyPr>
          <a:lstStyle/>
          <a:p>
            <a:pPr marL="285750" indent="-285750" defTabSz="844083">
              <a:lnSpc>
                <a:spcPts val="2000"/>
              </a:lnSpc>
              <a:buFont typeface="Wingdings" panose="05000000000000000000" pitchFamily="2" charset="2"/>
              <a:buChar char="n"/>
              <a:defRPr/>
            </a:pPr>
            <a:r>
              <a:rPr lang="ja-JP" altLang="en-US" sz="1400">
                <a:solidFill>
                  <a:srgbClr val="000000"/>
                </a:solidFill>
              </a:rPr>
              <a:t>国・地方公共団体・国民・施設設置管理者の責務等として、</a:t>
            </a:r>
            <a:r>
              <a:rPr lang="ja-JP" altLang="en-US" sz="1400" u="sng">
                <a:solidFill>
                  <a:srgbClr val="000000"/>
                </a:solidFill>
              </a:rPr>
              <a:t>「車両の優先席、</a:t>
            </a:r>
            <a:r>
              <a:rPr lang="ja-JP" altLang="en-US" sz="1400" b="1" u="sng">
                <a:solidFill>
                  <a:srgbClr val="FF0000"/>
                </a:solidFill>
              </a:rPr>
              <a:t>車椅子用駐車施設</a:t>
            </a:r>
            <a:r>
              <a:rPr lang="ja-JP" altLang="en-US" sz="1400" u="sng">
                <a:solidFill>
                  <a:srgbClr val="000000"/>
                </a:solidFill>
              </a:rPr>
              <a:t>、障害者用トイレ等の適正な利用の推進」</a:t>
            </a:r>
            <a:r>
              <a:rPr lang="ja-JP" altLang="en-US" sz="1400">
                <a:solidFill>
                  <a:srgbClr val="000000"/>
                </a:solidFill>
              </a:rPr>
              <a:t>を追加</a:t>
            </a:r>
            <a:endParaRPr lang="en-US" altLang="ja-JP" sz="1400">
              <a:solidFill>
                <a:srgbClr val="000000"/>
              </a:solidFill>
            </a:endParaRPr>
          </a:p>
          <a:p>
            <a:pPr defTabSz="844083">
              <a:defRPr/>
            </a:pPr>
            <a:endParaRPr lang="en-US" altLang="ja-JP" sz="800">
              <a:solidFill>
                <a:srgbClr val="000000"/>
              </a:solidFill>
            </a:endParaRPr>
          </a:p>
          <a:p>
            <a:pPr marL="285750" indent="-285750" defTabSz="844083">
              <a:lnSpc>
                <a:spcPts val="2000"/>
              </a:lnSpc>
              <a:buFont typeface="Wingdings" panose="05000000000000000000" pitchFamily="2" charset="2"/>
              <a:buChar char="n"/>
              <a:defRPr/>
            </a:pPr>
            <a:r>
              <a:rPr lang="ja-JP" altLang="en-US" sz="1400">
                <a:solidFill>
                  <a:srgbClr val="000000"/>
                </a:solidFill>
              </a:rPr>
              <a:t>公共交通事業者等に作成が義務付けられたハード・ソフト取組計画の記載事項に「</a:t>
            </a:r>
            <a:r>
              <a:rPr lang="ja-JP" altLang="en-US" sz="1400" u="sng">
                <a:solidFill>
                  <a:srgbClr val="000000"/>
                </a:solidFill>
              </a:rPr>
              <a:t> 車両の優先席、</a:t>
            </a:r>
            <a:r>
              <a:rPr lang="ja-JP" altLang="en-US" sz="1400" b="1" u="sng">
                <a:solidFill>
                  <a:srgbClr val="FF0000"/>
                </a:solidFill>
              </a:rPr>
              <a:t>車椅子用駐車施設</a:t>
            </a:r>
            <a:r>
              <a:rPr lang="ja-JP" altLang="en-US" sz="1400" u="sng">
                <a:solidFill>
                  <a:srgbClr val="000000"/>
                </a:solidFill>
              </a:rPr>
              <a:t>、障害者用トイレ等の適正な利用」</a:t>
            </a:r>
            <a:r>
              <a:rPr lang="ja-JP" altLang="en-US" sz="1400">
                <a:solidFill>
                  <a:srgbClr val="000000"/>
                </a:solidFill>
              </a:rPr>
              <a:t>等を追加</a:t>
            </a:r>
            <a:endParaRPr lang="en-US" altLang="ja-JP" sz="1400">
              <a:solidFill>
                <a:srgbClr val="000000"/>
              </a:solidFill>
            </a:endParaRPr>
          </a:p>
        </p:txBody>
      </p:sp>
      <p:sp>
        <p:nvSpPr>
          <p:cNvPr id="4353" name="テキスト ボックス 72"/>
          <p:cNvSpPr txBox="1"/>
          <p:nvPr/>
        </p:nvSpPr>
        <p:spPr>
          <a:xfrm>
            <a:off x="366939" y="6356555"/>
            <a:ext cx="9868442" cy="339214"/>
          </a:xfrm>
          <a:prstGeom prst="rect">
            <a:avLst/>
          </a:prstGeom>
          <a:noFill/>
        </p:spPr>
        <p:txBody>
          <a:bodyPr wrap="square" rtlCol="0">
            <a:spAutoFit/>
          </a:bodyPr>
          <a:lstStyle/>
          <a:p>
            <a:pPr defTabSz="844083">
              <a:defRPr/>
            </a:pPr>
            <a:r>
              <a:rPr lang="ja-JP" altLang="en-US" sz="1600">
                <a:solidFill>
                  <a:srgbClr val="000000"/>
                </a:solidFill>
                <a:latin typeface="メイリオ" panose="020B0604030504040204" pitchFamily="50" charset="-128"/>
                <a:ea typeface="メイリオ" panose="020B0604030504040204" pitchFamily="50" charset="-128"/>
              </a:rPr>
              <a:t>★例えば、ポスターの掲示、館内放送等により、利用者への呼びかけを行うこと等が考えられます。</a:t>
            </a:r>
            <a:endParaRPr lang="en-US" altLang="ja-JP" sz="1600">
              <a:solidFill>
                <a:srgbClr val="000000"/>
              </a:solidFill>
              <a:latin typeface="メイリオ" panose="020B0604030504040204" pitchFamily="50" charset="-128"/>
              <a:ea typeface="メイリオ" panose="020B0604030504040204" pitchFamily="50" charset="-128"/>
            </a:endParaRPr>
          </a:p>
        </p:txBody>
      </p:sp>
      <p:sp>
        <p:nvSpPr>
          <p:cNvPr id="4354" name="タイトル 1"/>
          <p:cNvSpPr txBox="1"/>
          <p:nvPr/>
        </p:nvSpPr>
        <p:spPr>
          <a:xfrm>
            <a:off x="23950" y="-18402"/>
            <a:ext cx="7881378" cy="444500"/>
          </a:xfrm>
          <a:prstGeom prst="rect">
            <a:avLst/>
          </a:prstGeom>
          <a:noFill/>
          <a:ln>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79173" eaLnBrk="1" hangingPunct="1">
              <a:defRPr/>
            </a:pPr>
            <a:r>
              <a:rPr lang="ja-JP" altLang="en-US" sz="2031" kern="1200" spc="-70">
                <a:solidFill>
                  <a:srgbClr val="4472C4"/>
                </a:solidFill>
                <a:latin typeface="+mn-ea"/>
                <a:ea typeface="+mn-ea"/>
                <a:cs typeface="+mn-cs"/>
              </a:rPr>
              <a:t>バリアフリー法改正の内容－駐車場関係－　　（令和２年改正）</a:t>
            </a:r>
          </a:p>
        </p:txBody>
      </p:sp>
      <p:sp>
        <p:nvSpPr>
          <p:cNvPr id="4355" name="テキスト ボックス 3"/>
          <p:cNvSpPr txBox="1"/>
          <p:nvPr/>
        </p:nvSpPr>
        <p:spPr>
          <a:xfrm>
            <a:off x="365672" y="5208559"/>
            <a:ext cx="9540328" cy="1077218"/>
          </a:xfrm>
          <a:prstGeom prst="rect">
            <a:avLst/>
          </a:prstGeom>
          <a:noFill/>
        </p:spPr>
        <p:txBody>
          <a:bodyPr wrap="square" rtlCol="0">
            <a:spAutoFit/>
          </a:bodyPr>
          <a:lstStyle/>
          <a:p>
            <a:r>
              <a:rPr kumimoji="1" lang="ja-JP" altLang="en-US" sz="1600">
                <a:latin typeface="メイリオ" panose="020B0604030504040204" pitchFamily="50" charset="-128"/>
                <a:ea typeface="メイリオ" panose="020B0604030504040204" pitchFamily="50" charset="-128"/>
              </a:rPr>
              <a:t>★バリアフリー法上の新設特定路外駐車場（車いす使用者用駐車施設の設置が義務付けられた路外</a:t>
            </a:r>
            <a:endParaRPr kumimoji="1" lang="en-US" altLang="ja-JP" sz="160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　駐車場）の管理者は、</a:t>
            </a:r>
            <a:r>
              <a:rPr kumimoji="1" lang="ja-JP" altLang="en-US" sz="1600" u="sng">
                <a:solidFill>
                  <a:srgbClr val="FF0000"/>
                </a:solidFill>
                <a:latin typeface="メイリオ" panose="020B0604030504040204" pitchFamily="50" charset="-128"/>
                <a:ea typeface="メイリオ" panose="020B0604030504040204" pitchFamily="50" charset="-128"/>
              </a:rPr>
              <a:t>利用者に対し、高齢者、障害者等が車いす使用者用駐車施設を円滑に利用</a:t>
            </a:r>
            <a:endParaRPr kumimoji="1" lang="en-US" altLang="ja-JP" sz="1600" u="sng">
              <a:solidFill>
                <a:srgbClr val="FF0000"/>
              </a:solidFill>
              <a:latin typeface="メイリオ" panose="020B0604030504040204" pitchFamily="50" charset="-128"/>
              <a:ea typeface="メイリオ" panose="020B0604030504040204" pitchFamily="50" charset="-128"/>
            </a:endParaRPr>
          </a:p>
          <a:p>
            <a:r>
              <a:rPr kumimoji="1" lang="ja-JP" altLang="en-US" sz="1600">
                <a:solidFill>
                  <a:srgbClr val="FF0000"/>
                </a:solidFill>
                <a:latin typeface="メイリオ" panose="020B0604030504040204" pitchFamily="50" charset="-128"/>
                <a:ea typeface="メイリオ" panose="020B0604030504040204" pitchFamily="50" charset="-128"/>
              </a:rPr>
              <a:t>　</a:t>
            </a:r>
            <a:r>
              <a:rPr kumimoji="1" lang="ja-JP" altLang="en-US" sz="1600" u="sng">
                <a:solidFill>
                  <a:srgbClr val="FF0000"/>
                </a:solidFill>
                <a:latin typeface="メイリオ" panose="020B0604030504040204" pitchFamily="50" charset="-128"/>
                <a:ea typeface="メイリオ" panose="020B0604030504040204" pitchFamily="50" charset="-128"/>
              </a:rPr>
              <a:t>するために必要となる適正な配慮について、広報活動及び啓発活動を行うこと</a:t>
            </a:r>
            <a:r>
              <a:rPr kumimoji="1" lang="ja-JP" altLang="en-US" sz="1600">
                <a:latin typeface="メイリオ" panose="020B0604030504040204" pitchFamily="50" charset="-128"/>
                <a:ea typeface="メイリオ" panose="020B0604030504040204" pitchFamily="50" charset="-128"/>
              </a:rPr>
              <a:t>が求められます。</a:t>
            </a:r>
            <a:endParaRPr kumimoji="1" lang="en-US" altLang="ja-JP" sz="160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　（努力義務）</a:t>
            </a:r>
          </a:p>
        </p:txBody>
      </p:sp>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46</a:t>
            </a:fld>
            <a:endParaRPr lang="ja-JP" altLang="en-US"/>
          </a:p>
        </p:txBody>
      </p:sp>
    </p:spTree>
    <p:extLst>
      <p:ext uri="{BB962C8B-B14F-4D97-AF65-F5344CB8AC3E}">
        <p14:creationId xmlns:p14="http://schemas.microsoft.com/office/powerpoint/2010/main" val="1940064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5" name="テキスト ボックス 18"/>
          <p:cNvSpPr txBox="1"/>
          <p:nvPr/>
        </p:nvSpPr>
        <p:spPr>
          <a:xfrm>
            <a:off x="350488" y="1034465"/>
            <a:ext cx="9127015" cy="522327"/>
          </a:xfrm>
          <a:prstGeom prst="rect">
            <a:avLst/>
          </a:prstGeom>
          <a:solidFill>
            <a:srgbClr val="FAF5B4"/>
          </a:solidFill>
          <a:ln>
            <a:noFill/>
          </a:ln>
        </p:spPr>
        <p:txBody>
          <a:bodyPr wrap="square" rtlCol="0" anchor="ctr">
            <a:spAutoFit/>
          </a:bodyPr>
          <a:lstStyle/>
          <a:p>
            <a:pPr marL="180975" indent="-180975"/>
            <a:r>
              <a:rPr lang="ja-JP" altLang="en-US" sz="1400">
                <a:latin typeface="+mn-ea"/>
                <a:ea typeface="+mn-ea"/>
              </a:rPr>
              <a:t>○公益社団法人立体駐車場工業会では、機械式駐車場技術基準により、車いす使用者対応駐車設備についての審査、適合証明を行っている。</a:t>
            </a:r>
            <a:endParaRPr lang="ja-JP" altLang="en-US" sz="1600">
              <a:latin typeface="+mn-ea"/>
              <a:ea typeface="+mn-ea"/>
            </a:endParaRPr>
          </a:p>
        </p:txBody>
      </p:sp>
      <p:sp>
        <p:nvSpPr>
          <p:cNvPr id="4296" name="テキスト ボックス 69"/>
          <p:cNvSpPr txBox="1"/>
          <p:nvPr/>
        </p:nvSpPr>
        <p:spPr>
          <a:xfrm>
            <a:off x="6687175" y="6453000"/>
            <a:ext cx="2945825" cy="306884"/>
          </a:xfrm>
          <a:prstGeom prst="rect">
            <a:avLst/>
          </a:prstGeom>
          <a:noFill/>
        </p:spPr>
        <p:txBody>
          <a:bodyPr wrap="square" rtlCol="0">
            <a:spAutoFit/>
          </a:bodyPr>
          <a:lstStyle/>
          <a:p>
            <a:pPr algn="r"/>
            <a:r>
              <a:rPr lang="ja-JP" altLang="en-US" sz="1400">
                <a:latin typeface="+mn-ea"/>
                <a:ea typeface="+mn-ea"/>
              </a:rPr>
              <a:t>出典：立体駐車場工業会</a:t>
            </a:r>
            <a:endParaRPr>
              <a:latin typeface="+mn-ea"/>
              <a:ea typeface="+mn-ea"/>
            </a:endParaRPr>
          </a:p>
        </p:txBody>
      </p:sp>
      <p:pic>
        <p:nvPicPr>
          <p:cNvPr id="4297" name="図 73"/>
          <p:cNvPicPr>
            <a:picLocks noChangeAspect="1" noChangeArrowheads="1"/>
          </p:cNvPicPr>
          <p:nvPr/>
        </p:nvPicPr>
        <p:blipFill>
          <a:blip r:embed="rId3"/>
          <a:stretch>
            <a:fillRect/>
          </a:stretch>
        </p:blipFill>
        <p:spPr>
          <a:xfrm>
            <a:off x="6885315" y="1628800"/>
            <a:ext cx="2793860" cy="2176523"/>
          </a:xfrm>
          <a:prstGeom prst="rect">
            <a:avLst/>
          </a:prstGeom>
          <a:noFill/>
          <a:ln>
            <a:noFill/>
          </a:ln>
        </p:spPr>
      </p:pic>
      <p:pic>
        <p:nvPicPr>
          <p:cNvPr id="4298" name="図 74"/>
          <p:cNvPicPr>
            <a:picLocks noChangeAspect="1" noChangeArrowheads="1"/>
          </p:cNvPicPr>
          <p:nvPr/>
        </p:nvPicPr>
        <p:blipFill>
          <a:blip r:embed="rId4"/>
          <a:stretch>
            <a:fillRect/>
          </a:stretch>
        </p:blipFill>
        <p:spPr>
          <a:xfrm>
            <a:off x="4250212" y="1619672"/>
            <a:ext cx="2202667" cy="1464891"/>
          </a:xfrm>
          <a:prstGeom prst="rect">
            <a:avLst/>
          </a:prstGeom>
          <a:noFill/>
          <a:ln>
            <a:noFill/>
          </a:ln>
        </p:spPr>
      </p:pic>
      <p:pic>
        <p:nvPicPr>
          <p:cNvPr id="4299" name="図 78"/>
          <p:cNvPicPr>
            <a:picLocks noChangeAspect="1" noChangeArrowheads="1"/>
          </p:cNvPicPr>
          <p:nvPr/>
        </p:nvPicPr>
        <p:blipFill>
          <a:blip r:embed="rId5"/>
          <a:stretch>
            <a:fillRect/>
          </a:stretch>
        </p:blipFill>
        <p:spPr>
          <a:xfrm>
            <a:off x="6806379" y="4238701"/>
            <a:ext cx="2904621" cy="2214299"/>
          </a:xfrm>
          <a:prstGeom prst="rect">
            <a:avLst/>
          </a:prstGeom>
          <a:noFill/>
          <a:ln>
            <a:noFill/>
          </a:ln>
        </p:spPr>
      </p:pic>
      <p:pic>
        <p:nvPicPr>
          <p:cNvPr id="4300" name="図 79"/>
          <p:cNvPicPr>
            <a:picLocks noChangeAspect="1" noChangeArrowheads="1"/>
          </p:cNvPicPr>
          <p:nvPr/>
        </p:nvPicPr>
        <p:blipFill>
          <a:blip r:embed="rId6"/>
          <a:stretch>
            <a:fillRect/>
          </a:stretch>
        </p:blipFill>
        <p:spPr>
          <a:xfrm>
            <a:off x="195000" y="4234666"/>
            <a:ext cx="3046404" cy="2218334"/>
          </a:xfrm>
          <a:prstGeom prst="rect">
            <a:avLst/>
          </a:prstGeom>
          <a:noFill/>
          <a:ln>
            <a:noFill/>
          </a:ln>
        </p:spPr>
      </p:pic>
      <p:pic>
        <p:nvPicPr>
          <p:cNvPr id="4301" name="Picture 80" descr="車いす使用者対応型 タワー式立体駐車場 ラックパーキング SVA-BF ..."/>
          <p:cNvPicPr>
            <a:picLocks noChangeAspect="1" noChangeArrowheads="1"/>
          </p:cNvPicPr>
          <p:nvPr/>
        </p:nvPicPr>
        <p:blipFill>
          <a:blip r:embed="rId7"/>
          <a:stretch>
            <a:fillRect/>
          </a:stretch>
        </p:blipFill>
        <p:spPr>
          <a:xfrm>
            <a:off x="3465104" y="4217437"/>
            <a:ext cx="3125896" cy="2235563"/>
          </a:xfrm>
          <a:prstGeom prst="rect">
            <a:avLst/>
          </a:prstGeom>
          <a:noFill/>
        </p:spPr>
      </p:pic>
      <p:sp>
        <p:nvSpPr>
          <p:cNvPr id="4302" name="テキスト ボックス 81"/>
          <p:cNvSpPr txBox="1"/>
          <p:nvPr/>
        </p:nvSpPr>
        <p:spPr>
          <a:xfrm>
            <a:off x="270590" y="2061294"/>
            <a:ext cx="3979623" cy="1784211"/>
          </a:xfrm>
          <a:prstGeom prst="rect">
            <a:avLst/>
          </a:prstGeom>
          <a:noFill/>
          <a:ln>
            <a:noFill/>
          </a:ln>
        </p:spPr>
        <p:txBody>
          <a:bodyPr wrap="square" rtlCol="0" anchor="ctr">
            <a:spAutoFit/>
          </a:bodyPr>
          <a:lstStyle/>
          <a:p>
            <a:pPr marL="180975" indent="-180975"/>
            <a:r>
              <a:rPr lang="ja-JP" altLang="en-US" sz="1600">
                <a:latin typeface="+mn-ea"/>
                <a:ea typeface="+mn-ea"/>
              </a:rPr>
              <a:t>取扱者（運転者）が車いす使用者である</a:t>
            </a:r>
            <a:endParaRPr lang="ja-JP" altLang="en-US">
              <a:latin typeface="+mn-ea"/>
              <a:ea typeface="+mn-ea"/>
            </a:endParaRPr>
          </a:p>
          <a:p>
            <a:pPr marL="180975" indent="-180975"/>
            <a:r>
              <a:rPr lang="ja-JP" altLang="en-US" sz="1600">
                <a:latin typeface="+mn-ea"/>
                <a:ea typeface="+mn-ea"/>
              </a:rPr>
              <a:t>駐車設備の特別要求事項を審査・証明</a:t>
            </a:r>
            <a:endParaRPr lang="en-US" altLang="ja-JP" sz="1600">
              <a:latin typeface="+mn-ea"/>
              <a:ea typeface="+mn-ea"/>
            </a:endParaRPr>
          </a:p>
          <a:p>
            <a:pPr marL="180975" indent="-180975"/>
            <a:endParaRPr lang="ja-JP" altLang="en-US" sz="1600">
              <a:latin typeface="+mn-ea"/>
              <a:ea typeface="+mn-ea"/>
            </a:endParaRPr>
          </a:p>
          <a:p>
            <a:pPr marL="180975" indent="-180975"/>
            <a:r>
              <a:rPr lang="ja-JP" altLang="en-US" sz="1600">
                <a:latin typeface="+mn-ea"/>
                <a:ea typeface="+mn-ea"/>
              </a:rPr>
              <a:t>　・通　路　幅　：500㎜　➩　900㎜　</a:t>
            </a:r>
            <a:endParaRPr lang="ja-JP" altLang="en-US">
              <a:latin typeface="+mn-ea"/>
              <a:ea typeface="+mn-ea"/>
            </a:endParaRPr>
          </a:p>
          <a:p>
            <a:pPr marL="180975" indent="-180975"/>
            <a:r>
              <a:rPr lang="ja-JP" altLang="en-US" sz="1600">
                <a:latin typeface="+mn-ea"/>
                <a:ea typeface="+mn-ea"/>
              </a:rPr>
              <a:t>　・操作盤高さ：フロアーレベル＋1000㎜</a:t>
            </a:r>
            <a:endParaRPr lang="en-US" altLang="ja-JP" sz="1600">
              <a:latin typeface="+mn-ea"/>
              <a:ea typeface="+mn-ea"/>
            </a:endParaRPr>
          </a:p>
          <a:p>
            <a:pPr marL="180975" indent="-180975"/>
            <a:endParaRPr lang="ja-JP" altLang="en-US" sz="1600">
              <a:latin typeface="+mn-ea"/>
              <a:ea typeface="+mn-ea"/>
            </a:endParaRPr>
          </a:p>
          <a:p>
            <a:pPr marL="180975" indent="-180975"/>
            <a:r>
              <a:rPr kumimoji="1" lang="ja-JP" altLang="en-US" sz="1400">
                <a:latin typeface="+mn-ea"/>
                <a:ea typeface="+mn-ea"/>
              </a:rPr>
              <a:t>　</a:t>
            </a:r>
            <a:r>
              <a:rPr kumimoji="1" lang="ja-JP" altLang="en-US" sz="1200">
                <a:latin typeface="+mn-ea"/>
                <a:ea typeface="+mn-ea"/>
              </a:rPr>
              <a:t>注：同乗者が車いすの場合には前庭での降車</a:t>
            </a:r>
            <a:endParaRPr lang="ja-JP" altLang="en-US" sz="1400">
              <a:latin typeface="+mn-ea"/>
              <a:ea typeface="+mn-ea"/>
            </a:endParaRPr>
          </a:p>
        </p:txBody>
      </p:sp>
      <p:sp>
        <p:nvSpPr>
          <p:cNvPr id="4303" name="正方形/長方形 1"/>
          <p:cNvSpPr/>
          <p:nvPr/>
        </p:nvSpPr>
        <p:spPr>
          <a:xfrm>
            <a:off x="5487925" y="3683319"/>
            <a:ext cx="1408719" cy="430887"/>
          </a:xfrm>
          <a:prstGeom prst="rect">
            <a:avLst/>
          </a:prstGeom>
        </p:spPr>
        <p:txBody>
          <a:bodyPr wrap="none">
            <a:spAutoFit/>
          </a:bodyPr>
          <a:lstStyle/>
          <a:p>
            <a:r>
              <a:rPr lang="ja-JP" altLang="en-US" sz="1100">
                <a:latin typeface="+mn-ea"/>
                <a:ea typeface="+mn-ea"/>
              </a:rPr>
              <a:t>車いす使用者対応</a:t>
            </a:r>
            <a:endParaRPr lang="en-US" altLang="ja-JP" sz="1100">
              <a:latin typeface="+mn-ea"/>
              <a:ea typeface="+mn-ea"/>
            </a:endParaRPr>
          </a:p>
          <a:p>
            <a:r>
              <a:rPr lang="ja-JP" altLang="en-US" sz="1100">
                <a:latin typeface="+mn-ea"/>
                <a:ea typeface="+mn-ea"/>
              </a:rPr>
              <a:t>認定のマーク</a:t>
            </a:r>
          </a:p>
        </p:txBody>
      </p:sp>
      <p:pic>
        <p:nvPicPr>
          <p:cNvPr id="4304" name="図 2"/>
          <p:cNvPicPr>
            <a:picLocks noChangeAspect="1"/>
          </p:cNvPicPr>
          <p:nvPr/>
        </p:nvPicPr>
        <p:blipFill>
          <a:blip r:embed="rId8"/>
          <a:stretch>
            <a:fillRect/>
          </a:stretch>
        </p:blipFill>
        <p:spPr>
          <a:xfrm>
            <a:off x="4406757" y="3082467"/>
            <a:ext cx="1170312" cy="1066613"/>
          </a:xfrm>
          <a:prstGeom prst="rect">
            <a:avLst/>
          </a:prstGeom>
        </p:spPr>
      </p:pic>
      <p:sp>
        <p:nvSpPr>
          <p:cNvPr id="4305" name="正方形/長方形 289"/>
          <p:cNvSpPr/>
          <p:nvPr/>
        </p:nvSpPr>
        <p:spPr>
          <a:xfrm>
            <a:off x="146871" y="697860"/>
            <a:ext cx="9566366" cy="6062314"/>
          </a:xfrm>
          <a:prstGeom prst="rect">
            <a:avLst/>
          </a:prstGeom>
          <a:noFill/>
          <a:ln>
            <a:solidFill>
              <a:srgbClr val="FFE69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mn-ea"/>
                <a:cs typeface="+mn-cs"/>
              </a:rPr>
              <a:t>■業界団体における取組</a:t>
            </a:r>
            <a:endParaRPr kumimoji="1" lang="ja-JP" altLang="en-US" sz="1400" b="0" i="0" u="none" strike="noStrike" kern="1200" cap="none" spc="0" normalizeH="0" baseline="0" noProof="0">
              <a:ln>
                <a:noFill/>
              </a:ln>
              <a:solidFill>
                <a:prstClr val="black"/>
              </a:solidFill>
              <a:effectLst/>
              <a:uLnTx/>
              <a:uFillTx/>
              <a:latin typeface="+mn-ea"/>
              <a:cs typeface="+mn-cs"/>
            </a:endParaRPr>
          </a:p>
        </p:txBody>
      </p:sp>
      <p:sp>
        <p:nvSpPr>
          <p:cNvPr id="4306" name="角丸四角形 290"/>
          <p:cNvSpPr/>
          <p:nvPr/>
        </p:nvSpPr>
        <p:spPr>
          <a:xfrm>
            <a:off x="260140" y="1689363"/>
            <a:ext cx="2916123" cy="2881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a:solidFill>
                  <a:schemeClr val="tx1"/>
                </a:solidFill>
                <a:latin typeface="+mn-ea"/>
              </a:rPr>
              <a:t>車いす使用者対応駐車設備</a:t>
            </a:r>
            <a:endParaRPr>
              <a:latin typeface="+mn-ea"/>
            </a:endParaRPr>
          </a:p>
        </p:txBody>
      </p:sp>
      <p:sp>
        <p:nvSpPr>
          <p:cNvPr id="3" name="タイトル 2"/>
          <p:cNvSpPr>
            <a:spLocks noGrp="1"/>
          </p:cNvSpPr>
          <p:nvPr>
            <p:ph type="title"/>
          </p:nvPr>
        </p:nvSpPr>
        <p:spPr>
          <a:xfrm>
            <a:off x="-10319" y="-13030"/>
            <a:ext cx="7604919" cy="476250"/>
          </a:xfrm>
        </p:spPr>
        <p:txBody>
          <a:bodyPr/>
          <a:lstStyle/>
          <a:p>
            <a:r>
              <a:rPr lang="ja-JP" altLang="en-US"/>
              <a:t>機械式駐車場のバリアフリー化の取り組み事例</a:t>
            </a:r>
            <a:endParaRPr kumimoji="1" lang="ja-JP" altLang="en-US"/>
          </a:p>
        </p:txBody>
      </p:sp>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47</a:t>
            </a:fld>
            <a:endParaRPr lang="ja-JP" altLang="en-US"/>
          </a:p>
        </p:txBody>
      </p:sp>
    </p:spTree>
    <p:extLst>
      <p:ext uri="{BB962C8B-B14F-4D97-AF65-F5344CB8AC3E}">
        <p14:creationId xmlns:p14="http://schemas.microsoft.com/office/powerpoint/2010/main" val="98051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D48A37C3-2630-5C10-18E1-0F15C2DE44AF}"/>
              </a:ext>
            </a:extLst>
          </p:cNvPr>
          <p:cNvSpPr txBox="1"/>
          <p:nvPr/>
        </p:nvSpPr>
        <p:spPr>
          <a:xfrm>
            <a:off x="7951077" y="6259761"/>
            <a:ext cx="1990098" cy="630942"/>
          </a:xfrm>
          <a:prstGeom prst="rect">
            <a:avLst/>
          </a:prstGeom>
          <a:noFill/>
        </p:spPr>
        <p:txBody>
          <a:bodyPr wrap="square" rtlCol="0">
            <a:spAutoFit/>
          </a:bodyPr>
          <a:lstStyle/>
          <a:p>
            <a:pPr indent="15875"/>
            <a:r>
              <a:rPr lang="ja-JP" altLang="en-US" sz="700" dirty="0">
                <a:solidFill>
                  <a:prstClr val="black"/>
                </a:solidFill>
                <a:latin typeface="+mn-ea"/>
                <a:ea typeface="+mn-ea"/>
              </a:rPr>
              <a:t>施設の入口近くの駐車区画数が僅かであること等から、車椅子使用者以外の障害者等を車椅子使用者用駐車施設の利用対象者とする場合に、誤認等が無いよう、利用対象者をピクトグラム等で分かりやすく明示</a:t>
            </a:r>
            <a:r>
              <a:rPr lang="ja-JP" altLang="en-US" sz="700" dirty="0">
                <a:solidFill>
                  <a:prstClr val="black"/>
                </a:solidFill>
                <a:latin typeface="+mn-ea"/>
              </a:rPr>
              <a:t>している事例</a:t>
            </a:r>
            <a:endParaRPr lang="en-US" altLang="ja-JP" sz="700" dirty="0">
              <a:solidFill>
                <a:prstClr val="black"/>
              </a:solidFill>
              <a:latin typeface="+mn-ea"/>
            </a:endParaRPr>
          </a:p>
        </p:txBody>
      </p:sp>
      <p:sp>
        <p:nvSpPr>
          <p:cNvPr id="4448" name="タイトル 1"/>
          <p:cNvSpPr>
            <a:spLocks noGrp="1"/>
          </p:cNvSpPr>
          <p:nvPr>
            <p:ph type="title"/>
          </p:nvPr>
        </p:nvSpPr>
        <p:spPr>
          <a:xfrm>
            <a:off x="0" y="0"/>
            <a:ext cx="9906000" cy="476250"/>
          </a:xfrm>
          <a:noFill/>
        </p:spPr>
        <p:txBody>
          <a:bodyPr/>
          <a:lstStyle/>
          <a:p>
            <a:r>
              <a:rPr lang="ja-JP" altLang="en-US" sz="2000" b="1">
                <a:latin typeface="+mj-ea"/>
              </a:rPr>
              <a:t>車椅子使用者用駐車施設等の適正利用に関するガイドライン</a:t>
            </a:r>
            <a:r>
              <a:rPr lang="ja-JP" altLang="en-US" sz="2000"/>
              <a:t>（</a:t>
            </a:r>
            <a:r>
              <a:rPr lang="en-US" altLang="ja-JP" sz="2000"/>
              <a:t>R5.3</a:t>
            </a:r>
            <a:r>
              <a:rPr lang="ja-JP" altLang="en-US" sz="2000"/>
              <a:t>）</a:t>
            </a:r>
            <a:endParaRPr kumimoji="1" lang="ja-JP" altLang="en-US" sz="2000"/>
          </a:p>
        </p:txBody>
      </p:sp>
      <p:sp>
        <p:nvSpPr>
          <p:cNvPr id="2" name="スライド番号プレースホルダー 1"/>
          <p:cNvSpPr>
            <a:spLocks noGrp="1"/>
          </p:cNvSpPr>
          <p:nvPr>
            <p:ph type="sldNum" sz="quarter" idx="12"/>
          </p:nvPr>
        </p:nvSpPr>
        <p:spPr>
          <a:xfrm>
            <a:off x="9395371" y="6538210"/>
            <a:ext cx="510629"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25426ABE-CCEB-637B-A9EB-D74997DC7EF8}"/>
              </a:ext>
            </a:extLst>
          </p:cNvPr>
          <p:cNvSpPr/>
          <p:nvPr/>
        </p:nvSpPr>
        <p:spPr>
          <a:xfrm>
            <a:off x="17253" y="577748"/>
            <a:ext cx="9852377" cy="17402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endParaRPr lang="en-US" altLang="ja-JP" sz="1200">
              <a:solidFill>
                <a:schemeClr val="tx1"/>
              </a:solidFill>
              <a:latin typeface="Meiryo UI"/>
              <a:ea typeface="Meiryo UI"/>
              <a:cs typeface="Arial"/>
            </a:endParaRPr>
          </a:p>
        </p:txBody>
      </p:sp>
      <p:sp>
        <p:nvSpPr>
          <p:cNvPr id="8" name="テキスト ボックス 7">
            <a:extLst>
              <a:ext uri="{FF2B5EF4-FFF2-40B4-BE49-F238E27FC236}">
                <a16:creationId xmlns:a16="http://schemas.microsoft.com/office/drawing/2014/main" id="{8C5C1773-973D-294E-0EBF-3A61451158CE}"/>
              </a:ext>
            </a:extLst>
          </p:cNvPr>
          <p:cNvSpPr txBox="1"/>
          <p:nvPr/>
        </p:nvSpPr>
        <p:spPr>
          <a:xfrm>
            <a:off x="27677" y="2651086"/>
            <a:ext cx="5284045" cy="1054135"/>
          </a:xfrm>
          <a:prstGeom prst="rect">
            <a:avLst/>
          </a:prstGeom>
          <a:noFill/>
          <a:ln>
            <a:solidFill>
              <a:schemeClr val="tx1"/>
            </a:solidFill>
          </a:ln>
        </p:spPr>
        <p:txBody>
          <a:bodyPr wrap="square" lIns="91440" tIns="45720" rIns="91440" bIns="45720" rtlCol="0" anchor="t">
            <a:spAutoFit/>
          </a:bodyPr>
          <a:lstStyle/>
          <a:p>
            <a:pPr indent="15875"/>
            <a:r>
              <a:rPr lang="ja-JP" altLang="en-US" sz="1250">
                <a:solidFill>
                  <a:prstClr val="black"/>
                </a:solidFill>
                <a:latin typeface="Meiryo UI" panose="020B0604030504040204" pitchFamily="50" charset="-128"/>
                <a:ea typeface="Meiryo UI" panose="020B0604030504040204" pitchFamily="50" charset="-128"/>
                <a:cs typeface="Meiryo UI" panose="020B0604030504040204" pitchFamily="50" charset="-128"/>
              </a:rPr>
              <a:t>　車椅子使用者用駐車施設については、バリアフリー法令上、車椅子使用者その他障害者等を除き、利用を控える等の適正配慮を規定。</a:t>
            </a:r>
            <a:endParaRPr lang="en-US" altLang="ja-JP" sz="125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5875"/>
            <a:r>
              <a:rPr lang="ja-JP" altLang="en-US" sz="1250">
                <a:latin typeface="Meiryo UI"/>
                <a:ea typeface="Meiryo UI"/>
                <a:cs typeface="Meiryo UI" panose="020B0604030504040204" pitchFamily="50" charset="-128"/>
              </a:rPr>
              <a:t> </a:t>
            </a:r>
            <a:r>
              <a:rPr lang="ja-JP" altLang="en-US" sz="1250">
                <a:solidFill>
                  <a:srgbClr val="000000"/>
                </a:solidFill>
                <a:latin typeface="+mj-ea"/>
                <a:ea typeface="+mj-ea"/>
              </a:rPr>
              <a:t>不適正利用</a:t>
            </a:r>
            <a:r>
              <a:rPr lang="ja-JP" altLang="en-US" sz="1250">
                <a:latin typeface="+mj-ea"/>
                <a:ea typeface="+mj-ea"/>
                <a:cs typeface="Meiryo UI" panose="020B0604030504040204" pitchFamily="50" charset="-128"/>
              </a:rPr>
              <a:t>や</a:t>
            </a:r>
            <a:r>
              <a:rPr lang="ja-JP" altLang="en-US" sz="1250">
                <a:solidFill>
                  <a:srgbClr val="000000"/>
                </a:solidFill>
                <a:latin typeface="+mj-ea"/>
                <a:ea typeface="+mj-ea"/>
              </a:rPr>
              <a:t>利用集中</a:t>
            </a:r>
            <a:r>
              <a:rPr lang="ja-JP" altLang="en-US" sz="1250">
                <a:latin typeface="Meiryo UI"/>
                <a:ea typeface="Meiryo UI"/>
                <a:cs typeface="Meiryo UI" panose="020B0604030504040204" pitchFamily="50" charset="-128"/>
              </a:rPr>
              <a:t>等により</a:t>
            </a:r>
            <a:r>
              <a:rPr lang="ja-JP" altLang="en-US" sz="1250">
                <a:solidFill>
                  <a:srgbClr val="000000"/>
                </a:solidFill>
                <a:latin typeface="+mj-ea"/>
                <a:ea typeface="+mj-ea"/>
              </a:rPr>
              <a:t>車椅子使用者の円滑な利用環境が阻害</a:t>
            </a:r>
            <a:r>
              <a:rPr lang="ja-JP" altLang="en-US" sz="1250">
                <a:latin typeface="Meiryo UI"/>
                <a:ea typeface="Meiryo UI"/>
                <a:cs typeface="Meiryo UI" panose="020B0604030504040204" pitchFamily="50" charset="-128"/>
              </a:rPr>
              <a:t>されている場合等には、地域の実情や施設の利用状況等に応じ、</a:t>
            </a:r>
            <a:r>
              <a:rPr lang="ja-JP" altLang="en-US" sz="1250">
                <a:solidFill>
                  <a:srgbClr val="FF0000"/>
                </a:solidFill>
                <a:latin typeface="+mj-ea"/>
                <a:ea typeface="+mj-ea"/>
              </a:rPr>
              <a:t>「車椅子使用者用駐車施設」の利用対象者を「車椅子使用者」と明確化</a:t>
            </a:r>
            <a:r>
              <a:rPr lang="ja-JP" altLang="en-US" sz="1250">
                <a:latin typeface="Meiryo UI"/>
                <a:ea typeface="Meiryo UI"/>
                <a:cs typeface="Meiryo UI" panose="020B0604030504040204" pitchFamily="50" charset="-128"/>
              </a:rPr>
              <a:t>することが望ましい。</a:t>
            </a:r>
            <a:endParaRPr lang="en-US" altLang="ja-JP" sz="1250">
              <a:latin typeface="Meiryo UI"/>
              <a:ea typeface="Meiryo UI"/>
              <a:cs typeface="Meiryo UI" panose="020B0604030504040204" pitchFamily="50" charset="-128"/>
            </a:endParaRPr>
          </a:p>
        </p:txBody>
      </p:sp>
      <p:pic>
        <p:nvPicPr>
          <p:cNvPr id="9" name="図 8">
            <a:extLst>
              <a:ext uri="{FF2B5EF4-FFF2-40B4-BE49-F238E27FC236}">
                <a16:creationId xmlns:a16="http://schemas.microsoft.com/office/drawing/2014/main" id="{41630752-9A81-A350-5100-EB4E9F74A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57307" y="2414665"/>
            <a:ext cx="1068761" cy="855656"/>
          </a:xfrm>
          <a:prstGeom prst="rect">
            <a:avLst/>
          </a:prstGeom>
          <a:noFill/>
          <a:ln w="19050">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id="{4DC12F8E-46D3-DF5B-FB86-1E18B51A0CEE}"/>
              </a:ext>
            </a:extLst>
          </p:cNvPr>
          <p:cNvSpPr txBox="1"/>
          <p:nvPr/>
        </p:nvSpPr>
        <p:spPr>
          <a:xfrm>
            <a:off x="5393315" y="3257948"/>
            <a:ext cx="1408040" cy="338554"/>
          </a:xfrm>
          <a:prstGeom prst="rect">
            <a:avLst/>
          </a:prstGeom>
          <a:noFill/>
        </p:spPr>
        <p:txBody>
          <a:bodyPr wrap="square" rtlCol="0">
            <a:spAutoFit/>
          </a:bodyPr>
          <a:lstStyle/>
          <a:p>
            <a:pPr indent="15875"/>
            <a:r>
              <a:rPr lang="ja-JP" altLang="en-US" sz="800">
                <a:solidFill>
                  <a:prstClr val="black"/>
                </a:solidFill>
                <a:latin typeface="+mn-ea"/>
                <a:ea typeface="+mn-ea"/>
                <a:cs typeface="Meiryo UI" panose="020B0604030504040204" pitchFamily="50" charset="-128"/>
              </a:rPr>
              <a:t>利用対象者を</a:t>
            </a:r>
            <a:r>
              <a:rPr lang="ja-JP" altLang="en-US" sz="800">
                <a:solidFill>
                  <a:srgbClr val="FF0000"/>
                </a:solidFill>
                <a:latin typeface="+mn-ea"/>
                <a:ea typeface="+mn-ea"/>
                <a:cs typeface="Meiryo UI" panose="020B0604030504040204" pitchFamily="50" charset="-128"/>
              </a:rPr>
              <a:t>車椅子使用者と明確化</a:t>
            </a:r>
            <a:r>
              <a:rPr lang="ja-JP" altLang="en-US" sz="800">
                <a:solidFill>
                  <a:prstClr val="black"/>
                </a:solidFill>
                <a:latin typeface="+mn-ea"/>
                <a:ea typeface="+mn-ea"/>
                <a:cs typeface="Meiryo UI" panose="020B0604030504040204" pitchFamily="50" charset="-128"/>
              </a:rPr>
              <a:t>している例</a:t>
            </a:r>
            <a:endParaRPr lang="en-US" altLang="ja-JP" sz="800">
              <a:solidFill>
                <a:srgbClr val="000000"/>
              </a:solidFill>
              <a:latin typeface="+mn-ea"/>
              <a:ea typeface="+mn-ea"/>
              <a:cs typeface="Meiryo UI" panose="020B0604030504040204" pitchFamily="50" charset="-128"/>
            </a:endParaRPr>
          </a:p>
        </p:txBody>
      </p:sp>
      <p:pic>
        <p:nvPicPr>
          <p:cNvPr id="11" name="図 10">
            <a:extLst>
              <a:ext uri="{FF2B5EF4-FFF2-40B4-BE49-F238E27FC236}">
                <a16:creationId xmlns:a16="http://schemas.microsoft.com/office/drawing/2014/main" id="{BA2B6E33-06B9-2044-130A-6EF6E3F97074}"/>
              </a:ext>
            </a:extLst>
          </p:cNvPr>
          <p:cNvPicPr>
            <a:picLocks noChangeAspect="1"/>
          </p:cNvPicPr>
          <p:nvPr/>
        </p:nvPicPr>
        <p:blipFill rotWithShape="1">
          <a:blip r:embed="rId4"/>
          <a:srcRect r="1466" b="23035"/>
          <a:stretch/>
        </p:blipFill>
        <p:spPr>
          <a:xfrm>
            <a:off x="6513828" y="5506499"/>
            <a:ext cx="1371435" cy="874829"/>
          </a:xfrm>
          <a:prstGeom prst="rect">
            <a:avLst/>
          </a:prstGeom>
        </p:spPr>
      </p:pic>
      <p:pic>
        <p:nvPicPr>
          <p:cNvPr id="12" name="図 11">
            <a:extLst>
              <a:ext uri="{FF2B5EF4-FFF2-40B4-BE49-F238E27FC236}">
                <a16:creationId xmlns:a16="http://schemas.microsoft.com/office/drawing/2014/main" id="{2B4346BE-E4BD-1E89-4C8C-817B6F5002F1}"/>
              </a:ext>
            </a:extLst>
          </p:cNvPr>
          <p:cNvPicPr>
            <a:picLocks noChangeAspect="1"/>
          </p:cNvPicPr>
          <p:nvPr/>
        </p:nvPicPr>
        <p:blipFill>
          <a:blip r:embed="rId5"/>
          <a:stretch>
            <a:fillRect/>
          </a:stretch>
        </p:blipFill>
        <p:spPr>
          <a:xfrm>
            <a:off x="7188820" y="4418292"/>
            <a:ext cx="1055784" cy="756904"/>
          </a:xfrm>
          <a:prstGeom prst="rect">
            <a:avLst/>
          </a:prstGeom>
        </p:spPr>
      </p:pic>
      <p:sp>
        <p:nvSpPr>
          <p:cNvPr id="13" name="テキスト ボックス 68">
            <a:extLst>
              <a:ext uri="{FF2B5EF4-FFF2-40B4-BE49-F238E27FC236}">
                <a16:creationId xmlns:a16="http://schemas.microsoft.com/office/drawing/2014/main" id="{86BBE7FB-65F9-330C-A702-F102330131AC}"/>
              </a:ext>
            </a:extLst>
          </p:cNvPr>
          <p:cNvSpPr txBox="1"/>
          <p:nvPr/>
        </p:nvSpPr>
        <p:spPr>
          <a:xfrm>
            <a:off x="7174152" y="5147340"/>
            <a:ext cx="1198620" cy="307777"/>
          </a:xfrm>
          <a:prstGeom prst="rect">
            <a:avLst/>
          </a:prstGeom>
          <a:noFill/>
        </p:spPr>
        <p:txBody>
          <a:bodyPr wrap="square" rtlCol="0">
            <a:spAutoFit/>
          </a:bodyPr>
          <a:lstStyle/>
          <a:p>
            <a:pPr>
              <a:defRPr/>
            </a:pPr>
            <a:r>
              <a:rPr lang="ja-JP" altLang="en-US" sz="700">
                <a:solidFill>
                  <a:prstClr val="black"/>
                </a:solidFill>
                <a:latin typeface="+mn-ea"/>
                <a:ea typeface="+mn-ea"/>
              </a:rPr>
              <a:t>３台分の区画を２台分の</a:t>
            </a:r>
            <a:br>
              <a:rPr lang="en-US" altLang="ja-JP" sz="700">
                <a:solidFill>
                  <a:prstClr val="black"/>
                </a:solidFill>
                <a:latin typeface="+mn-ea"/>
                <a:ea typeface="+mn-ea"/>
              </a:rPr>
            </a:br>
            <a:r>
              <a:rPr lang="ja-JP" altLang="en-US" sz="700">
                <a:solidFill>
                  <a:prstClr val="black"/>
                </a:solidFill>
                <a:latin typeface="+mn-ea"/>
                <a:ea typeface="+mn-ea"/>
              </a:rPr>
              <a:t>幅広い区画とする運用例</a:t>
            </a:r>
          </a:p>
        </p:txBody>
      </p:sp>
      <p:sp>
        <p:nvSpPr>
          <p:cNvPr id="14" name="テキスト ボックス 13">
            <a:extLst>
              <a:ext uri="{FF2B5EF4-FFF2-40B4-BE49-F238E27FC236}">
                <a16:creationId xmlns:a16="http://schemas.microsoft.com/office/drawing/2014/main" id="{E51F3F67-E43F-BE01-86E5-E7F007CBE1A6}"/>
              </a:ext>
            </a:extLst>
          </p:cNvPr>
          <p:cNvSpPr txBox="1"/>
          <p:nvPr/>
        </p:nvSpPr>
        <p:spPr>
          <a:xfrm>
            <a:off x="5337297" y="3877042"/>
            <a:ext cx="4469056" cy="477054"/>
          </a:xfrm>
          <a:prstGeom prst="rect">
            <a:avLst/>
          </a:prstGeom>
          <a:noFill/>
          <a:ln>
            <a:solidFill>
              <a:schemeClr val="tx1"/>
            </a:solidFill>
          </a:ln>
        </p:spPr>
        <p:txBody>
          <a:bodyPr wrap="square" lIns="91440" tIns="45720" rIns="91440" bIns="45720" rtlCol="0" anchor="t">
            <a:spAutoFit/>
          </a:bodyPr>
          <a:lstStyle/>
          <a:p>
            <a:pPr indent="15875"/>
            <a:r>
              <a:rPr lang="ja-JP" altLang="en-US" sz="1250">
                <a:solidFill>
                  <a:srgbClr val="FF0000"/>
                </a:solidFill>
                <a:latin typeface="+mj-ea"/>
                <a:ea typeface="+mj-ea"/>
              </a:rPr>
              <a:t>　多様な利用対象者</a:t>
            </a:r>
            <a:r>
              <a:rPr lang="ja-JP" altLang="en-US" sz="1250">
                <a:latin typeface="Meiryo UI"/>
                <a:ea typeface="Meiryo UI"/>
              </a:rPr>
              <a:t>の駐車区画の確保、</a:t>
            </a:r>
            <a:r>
              <a:rPr lang="ja-JP" altLang="ja-JP" sz="1250">
                <a:solidFill>
                  <a:srgbClr val="FF0000"/>
                </a:solidFill>
                <a:latin typeface="+mj-ea"/>
                <a:ea typeface="+mj-ea"/>
              </a:rPr>
              <a:t>限られた区画の効率的利用</a:t>
            </a:r>
            <a:r>
              <a:rPr lang="ja-JP" altLang="en-US" sz="1250">
                <a:solidFill>
                  <a:srgbClr val="FF0000"/>
                </a:solidFill>
                <a:latin typeface="+mj-ea"/>
                <a:ea typeface="+mj-ea"/>
              </a:rPr>
              <a:t>、不適正利用対策</a:t>
            </a:r>
            <a:r>
              <a:rPr lang="ja-JP" altLang="ja-JP" sz="1250">
                <a:latin typeface="Meiryo UI"/>
                <a:ea typeface="Meiryo UI"/>
              </a:rPr>
              <a:t>の取組等を</a:t>
            </a:r>
            <a:r>
              <a:rPr lang="ja-JP" altLang="en-US" sz="1250">
                <a:latin typeface="Meiryo UI"/>
                <a:ea typeface="Meiryo UI"/>
              </a:rPr>
              <a:t>引き続き推進。</a:t>
            </a:r>
            <a:endParaRPr lang="en-US" altLang="ja-JP" sz="1250">
              <a:latin typeface="Meiryo UI"/>
              <a:ea typeface="Meiryo UI"/>
            </a:endParaRPr>
          </a:p>
        </p:txBody>
      </p:sp>
      <p:sp>
        <p:nvSpPr>
          <p:cNvPr id="15" name="テキスト ボックス 14">
            <a:extLst>
              <a:ext uri="{FF2B5EF4-FFF2-40B4-BE49-F238E27FC236}">
                <a16:creationId xmlns:a16="http://schemas.microsoft.com/office/drawing/2014/main" id="{D23D1C06-BD3B-6A16-563B-54BE63456AEA}"/>
              </a:ext>
            </a:extLst>
          </p:cNvPr>
          <p:cNvSpPr txBox="1"/>
          <p:nvPr/>
        </p:nvSpPr>
        <p:spPr>
          <a:xfrm>
            <a:off x="3506426" y="6575232"/>
            <a:ext cx="1425743" cy="215444"/>
          </a:xfrm>
          <a:prstGeom prst="rect">
            <a:avLst/>
          </a:prstGeom>
          <a:noFill/>
        </p:spPr>
        <p:txBody>
          <a:bodyPr wrap="square" lIns="91440" tIns="45720" rIns="91440" bIns="45720" rtlCol="0" anchor="t">
            <a:spAutoFit/>
          </a:bodyPr>
          <a:lstStyle/>
          <a:p>
            <a:pPr>
              <a:defRPr/>
            </a:pPr>
            <a:r>
              <a:rPr lang="ja-JP" altLang="en-US" sz="800">
                <a:solidFill>
                  <a:prstClr val="black"/>
                </a:solidFill>
                <a:latin typeface="+mn-ea"/>
                <a:ea typeface="+mn-ea"/>
              </a:rPr>
              <a:t>地方公共団体の利用証の例</a:t>
            </a:r>
          </a:p>
        </p:txBody>
      </p:sp>
      <p:sp>
        <p:nvSpPr>
          <p:cNvPr id="16" name="テキスト ボックス 15">
            <a:extLst>
              <a:ext uri="{FF2B5EF4-FFF2-40B4-BE49-F238E27FC236}">
                <a16:creationId xmlns:a16="http://schemas.microsoft.com/office/drawing/2014/main" id="{D23D1C06-BD3B-6A16-563B-54BE63456AEA}"/>
              </a:ext>
            </a:extLst>
          </p:cNvPr>
          <p:cNvSpPr txBox="1"/>
          <p:nvPr/>
        </p:nvSpPr>
        <p:spPr>
          <a:xfrm>
            <a:off x="470305" y="6575232"/>
            <a:ext cx="2253959" cy="215444"/>
          </a:xfrm>
          <a:prstGeom prst="rect">
            <a:avLst/>
          </a:prstGeom>
          <a:noFill/>
        </p:spPr>
        <p:txBody>
          <a:bodyPr wrap="square" rtlCol="0">
            <a:spAutoFit/>
          </a:bodyPr>
          <a:lstStyle/>
          <a:p>
            <a:pPr>
              <a:defRPr/>
            </a:pPr>
            <a:r>
              <a:rPr lang="ja-JP" altLang="en-US" sz="800">
                <a:solidFill>
                  <a:prstClr val="black"/>
                </a:solidFill>
                <a:latin typeface="+mn-ea"/>
                <a:ea typeface="+mn-ea"/>
              </a:rPr>
              <a:t>複数種類の駐車区画を運用する場合のイメージ</a:t>
            </a:r>
          </a:p>
        </p:txBody>
      </p:sp>
      <p:pic>
        <p:nvPicPr>
          <p:cNvPr id="17" name="図 16">
            <a:extLst>
              <a:ext uri="{FF2B5EF4-FFF2-40B4-BE49-F238E27FC236}">
                <a16:creationId xmlns:a16="http://schemas.microsoft.com/office/drawing/2014/main" id="{428F77D0-7EE0-663D-AE6C-00CC141AE387}"/>
              </a:ext>
            </a:extLst>
          </p:cNvPr>
          <p:cNvPicPr>
            <a:picLocks noChangeAspect="1"/>
          </p:cNvPicPr>
          <p:nvPr/>
        </p:nvPicPr>
        <p:blipFill>
          <a:blip r:embed="rId6"/>
          <a:stretch>
            <a:fillRect/>
          </a:stretch>
        </p:blipFill>
        <p:spPr>
          <a:xfrm>
            <a:off x="8085623" y="5723238"/>
            <a:ext cx="1755003" cy="580190"/>
          </a:xfrm>
          <a:prstGeom prst="rect">
            <a:avLst/>
          </a:prstGeom>
        </p:spPr>
      </p:pic>
      <p:sp>
        <p:nvSpPr>
          <p:cNvPr id="19" name="テキスト ボックス 68">
            <a:extLst>
              <a:ext uri="{FF2B5EF4-FFF2-40B4-BE49-F238E27FC236}">
                <a16:creationId xmlns:a16="http://schemas.microsoft.com/office/drawing/2014/main" id="{86BBE7FB-65F9-330C-A702-F102330131AC}"/>
              </a:ext>
            </a:extLst>
          </p:cNvPr>
          <p:cNvSpPr txBox="1"/>
          <p:nvPr/>
        </p:nvSpPr>
        <p:spPr>
          <a:xfrm>
            <a:off x="8199361" y="5150554"/>
            <a:ext cx="1790503" cy="415498"/>
          </a:xfrm>
          <a:prstGeom prst="rect">
            <a:avLst/>
          </a:prstGeom>
          <a:noFill/>
        </p:spPr>
        <p:txBody>
          <a:bodyPr wrap="square" rtlCol="0">
            <a:spAutoFit/>
          </a:bodyPr>
          <a:lstStyle/>
          <a:p>
            <a:pPr lvl="0">
              <a:defRPr/>
            </a:pPr>
            <a:r>
              <a:rPr lang="ja-JP" altLang="en-US" sz="700">
                <a:solidFill>
                  <a:prstClr val="black"/>
                </a:solidFill>
                <a:latin typeface="+mn-ea"/>
                <a:ea typeface="+mn-ea"/>
              </a:rPr>
              <a:t>狭小敷地等での車椅子使用者用駐車施設の確保・ダブルライン活用による駐車場全体の緩やかなバリアフリー化のイメージ</a:t>
            </a:r>
          </a:p>
        </p:txBody>
      </p:sp>
      <p:sp>
        <p:nvSpPr>
          <p:cNvPr id="20" name="テキスト ボックス 5"/>
          <p:cNvSpPr txBox="1"/>
          <p:nvPr/>
        </p:nvSpPr>
        <p:spPr>
          <a:xfrm>
            <a:off x="6874847" y="3354242"/>
            <a:ext cx="1217127" cy="215444"/>
          </a:xfrm>
          <a:prstGeom prst="rect">
            <a:avLst/>
          </a:prstGeom>
          <a:noFill/>
        </p:spPr>
        <p:txBody>
          <a:bodyPr wrap="square" rtlCol="0">
            <a:spAutoFit/>
          </a:bodyPr>
          <a:lstStyle/>
          <a:p>
            <a:pPr algn="ctr"/>
            <a:r>
              <a:rPr lang="ja-JP" altLang="en-US" sz="800">
                <a:latin typeface="+mn-ea"/>
                <a:ea typeface="+mn-ea"/>
              </a:rPr>
              <a:t>通過に必要な最低幅</a:t>
            </a:r>
          </a:p>
        </p:txBody>
      </p:sp>
      <p:grpSp>
        <p:nvGrpSpPr>
          <p:cNvPr id="21" name="グループ化 20"/>
          <p:cNvGrpSpPr/>
          <p:nvPr/>
        </p:nvGrpSpPr>
        <p:grpSpPr>
          <a:xfrm>
            <a:off x="7207081" y="2418485"/>
            <a:ext cx="594921" cy="972445"/>
            <a:chOff x="7840085" y="2388382"/>
            <a:chExt cx="648074" cy="1059328"/>
          </a:xfrm>
        </p:grpSpPr>
        <p:pic>
          <p:nvPicPr>
            <p:cNvPr id="22" name="図 21"/>
            <p:cNvPicPr>
              <a:picLocks noChangeAspect="1"/>
            </p:cNvPicPr>
            <p:nvPr/>
          </p:nvPicPr>
          <p:blipFill>
            <a:blip r:embed="rId7"/>
            <a:stretch>
              <a:fillRect/>
            </a:stretch>
          </p:blipFill>
          <p:spPr>
            <a:xfrm rot="5400000">
              <a:off x="7638487" y="2658029"/>
              <a:ext cx="1059328" cy="520034"/>
            </a:xfrm>
            <a:prstGeom prst="rect">
              <a:avLst/>
            </a:prstGeom>
          </p:spPr>
        </p:pic>
        <p:sp>
          <p:nvSpPr>
            <p:cNvPr id="23" name="テキスト ボックス 7"/>
            <p:cNvSpPr txBox="1"/>
            <p:nvPr/>
          </p:nvSpPr>
          <p:spPr>
            <a:xfrm>
              <a:off x="7840085" y="3170157"/>
              <a:ext cx="648074" cy="251456"/>
            </a:xfrm>
            <a:prstGeom prst="rect">
              <a:avLst/>
            </a:prstGeom>
            <a:noFill/>
          </p:spPr>
          <p:txBody>
            <a:bodyPr wrap="square" rtlCol="0">
              <a:spAutoFit/>
            </a:bodyPr>
            <a:lstStyle/>
            <a:p>
              <a:pPr algn="ctr"/>
              <a:r>
                <a:rPr lang="en-US" altLang="ja-JP" sz="900">
                  <a:latin typeface="BIZ UDゴシック" panose="020B0400000000000000" pitchFamily="49" charset="-128"/>
                  <a:ea typeface="BIZ UDゴシック" panose="020B0400000000000000" pitchFamily="49" charset="-128"/>
                </a:rPr>
                <a:t>80cm</a:t>
              </a:r>
              <a:endParaRPr lang="ja-JP" altLang="en-US" sz="900">
                <a:latin typeface="BIZ UDゴシック" panose="020B0400000000000000" pitchFamily="49" charset="-128"/>
                <a:ea typeface="BIZ UDゴシック" panose="020B0400000000000000" pitchFamily="49" charset="-128"/>
              </a:endParaRPr>
            </a:p>
          </p:txBody>
        </p:sp>
      </p:grpSp>
      <p:sp>
        <p:nvSpPr>
          <p:cNvPr id="24" name="テキスト ボックス 23">
            <a:extLst>
              <a:ext uri="{FF2B5EF4-FFF2-40B4-BE49-F238E27FC236}">
                <a16:creationId xmlns:a16="http://schemas.microsoft.com/office/drawing/2014/main" id="{D1ED8496-A3C3-6811-1E97-E34B470C3515}"/>
              </a:ext>
            </a:extLst>
          </p:cNvPr>
          <p:cNvSpPr txBox="1"/>
          <p:nvPr/>
        </p:nvSpPr>
        <p:spPr>
          <a:xfrm>
            <a:off x="28096" y="2366330"/>
            <a:ext cx="3514640" cy="284693"/>
          </a:xfrm>
          <a:prstGeom prst="rect">
            <a:avLst/>
          </a:prstGeom>
          <a:solidFill>
            <a:srgbClr val="0033CC"/>
          </a:solidFill>
          <a:ln>
            <a:solidFill>
              <a:schemeClr val="tx1"/>
            </a:solidFill>
          </a:ln>
        </p:spPr>
        <p:txBody>
          <a:bodyPr wrap="square" rtlCol="0">
            <a:spAutoFit/>
          </a:bodyPr>
          <a:lstStyle/>
          <a:p>
            <a:pPr marL="182563" indent="-166688"/>
            <a:r>
              <a:rPr lang="ja-JP" altLang="en-US" sz="1250">
                <a:solidFill>
                  <a:schemeClr val="bg1"/>
                </a:solidFill>
                <a:latin typeface="+mj-ea"/>
                <a:ea typeface="+mj-ea"/>
                <a:cs typeface="Meiryo UI" panose="020B0604030504040204" pitchFamily="50" charset="-128"/>
              </a:rPr>
              <a:t>車椅子使用者用駐車施設の利用対象者の明確化</a:t>
            </a:r>
            <a:endParaRPr lang="en-US" altLang="ja-JP" sz="1250">
              <a:solidFill>
                <a:schemeClr val="bg1"/>
              </a:solidFill>
              <a:latin typeface="+mj-ea"/>
              <a:ea typeface="+mj-ea"/>
              <a:cs typeface="Meiryo UI" panose="020B0604030504040204" pitchFamily="50" charset="-128"/>
            </a:endParaRPr>
          </a:p>
        </p:txBody>
      </p:sp>
      <p:sp>
        <p:nvSpPr>
          <p:cNvPr id="25" name="テキスト ボックス 24">
            <a:extLst>
              <a:ext uri="{FF2B5EF4-FFF2-40B4-BE49-F238E27FC236}">
                <a16:creationId xmlns:a16="http://schemas.microsoft.com/office/drawing/2014/main" id="{E462137F-4DB0-C3E1-2A61-CB3D4BF6D982}"/>
              </a:ext>
            </a:extLst>
          </p:cNvPr>
          <p:cNvSpPr txBox="1"/>
          <p:nvPr/>
        </p:nvSpPr>
        <p:spPr>
          <a:xfrm>
            <a:off x="5332687" y="3589287"/>
            <a:ext cx="3439915" cy="284693"/>
          </a:xfrm>
          <a:prstGeom prst="rect">
            <a:avLst/>
          </a:prstGeom>
          <a:solidFill>
            <a:srgbClr val="FF00FF"/>
          </a:solidFill>
          <a:ln>
            <a:solidFill>
              <a:schemeClr val="tx1"/>
            </a:solidFill>
          </a:ln>
        </p:spPr>
        <p:txBody>
          <a:bodyPr wrap="square" rtlCol="0">
            <a:spAutoFit/>
          </a:bodyPr>
          <a:lstStyle/>
          <a:p>
            <a:pPr indent="15875"/>
            <a:r>
              <a:rPr lang="ja-JP" altLang="en-US" sz="1250">
                <a:solidFill>
                  <a:schemeClr val="bg1"/>
                </a:solidFill>
                <a:latin typeface="+mj-ea"/>
                <a:ea typeface="+mj-ea"/>
                <a:cs typeface="Meiryo UI" panose="020B0604030504040204" pitchFamily="50" charset="-128"/>
              </a:rPr>
              <a:t>様々な駐車区画の確保・不適正利用対策の取組</a:t>
            </a:r>
            <a:endParaRPr lang="en-US" altLang="ja-JP" sz="1250">
              <a:solidFill>
                <a:schemeClr val="bg1"/>
              </a:solidFill>
              <a:latin typeface="+mj-ea"/>
              <a:ea typeface="+mj-ea"/>
              <a:cs typeface="Meiryo UI" panose="020B0604030504040204" pitchFamily="50" charset="-128"/>
            </a:endParaRPr>
          </a:p>
        </p:txBody>
      </p:sp>
      <p:pic>
        <p:nvPicPr>
          <p:cNvPr id="26" name="図 25"/>
          <p:cNvPicPr>
            <a:picLocks noChangeAspect="1"/>
          </p:cNvPicPr>
          <p:nvPr/>
        </p:nvPicPr>
        <p:blipFill>
          <a:blip r:embed="rId8"/>
          <a:stretch>
            <a:fillRect/>
          </a:stretch>
        </p:blipFill>
        <p:spPr>
          <a:xfrm>
            <a:off x="5386053" y="5533012"/>
            <a:ext cx="764472" cy="973696"/>
          </a:xfrm>
          <a:prstGeom prst="rect">
            <a:avLst/>
          </a:prstGeom>
        </p:spPr>
      </p:pic>
      <p:sp>
        <p:nvSpPr>
          <p:cNvPr id="27" name="テキスト ボックス 68">
            <a:extLst>
              <a:ext uri="{FF2B5EF4-FFF2-40B4-BE49-F238E27FC236}">
                <a16:creationId xmlns:a16="http://schemas.microsoft.com/office/drawing/2014/main" id="{48D34789-9E5C-332B-2349-EE3343FCB645}"/>
              </a:ext>
            </a:extLst>
          </p:cNvPr>
          <p:cNvSpPr txBox="1"/>
          <p:nvPr/>
        </p:nvSpPr>
        <p:spPr>
          <a:xfrm>
            <a:off x="5212459" y="6515786"/>
            <a:ext cx="1149337" cy="307777"/>
          </a:xfrm>
          <a:prstGeom prst="rect">
            <a:avLst/>
          </a:prstGeom>
          <a:noFill/>
        </p:spPr>
        <p:txBody>
          <a:bodyPr wrap="square" rtlCol="0">
            <a:spAutoFit/>
          </a:bodyPr>
          <a:lstStyle/>
          <a:p>
            <a:pPr>
              <a:defRPr/>
            </a:pPr>
            <a:r>
              <a:rPr lang="ja-JP" altLang="en-US" sz="700">
                <a:solidFill>
                  <a:prstClr val="black"/>
                </a:solidFill>
                <a:latin typeface="+mn-ea"/>
                <a:ea typeface="+mn-ea"/>
              </a:rPr>
              <a:t>多様な利用対象者向けの優先駐車区画</a:t>
            </a:r>
          </a:p>
        </p:txBody>
      </p:sp>
      <p:pic>
        <p:nvPicPr>
          <p:cNvPr id="28" name="図 27"/>
          <p:cNvPicPr>
            <a:picLocks noChangeAspect="1"/>
          </p:cNvPicPr>
          <p:nvPr/>
        </p:nvPicPr>
        <p:blipFill>
          <a:blip r:embed="rId9"/>
          <a:stretch>
            <a:fillRect/>
          </a:stretch>
        </p:blipFill>
        <p:spPr>
          <a:xfrm>
            <a:off x="5341936" y="4414990"/>
            <a:ext cx="1823427" cy="637933"/>
          </a:xfrm>
          <a:prstGeom prst="rect">
            <a:avLst/>
          </a:prstGeom>
        </p:spPr>
      </p:pic>
      <p:sp>
        <p:nvSpPr>
          <p:cNvPr id="29" name="テキスト ボックス 28">
            <a:extLst>
              <a:ext uri="{FF2B5EF4-FFF2-40B4-BE49-F238E27FC236}">
                <a16:creationId xmlns:a16="http://schemas.microsoft.com/office/drawing/2014/main" id="{918FBEAE-C314-2BBE-FDE4-6D32FA1B513F}"/>
              </a:ext>
            </a:extLst>
          </p:cNvPr>
          <p:cNvSpPr txBox="1"/>
          <p:nvPr/>
        </p:nvSpPr>
        <p:spPr>
          <a:xfrm>
            <a:off x="27677" y="4061590"/>
            <a:ext cx="5222562" cy="1061829"/>
          </a:xfrm>
          <a:prstGeom prst="rect">
            <a:avLst/>
          </a:prstGeom>
          <a:noFill/>
          <a:ln>
            <a:solidFill>
              <a:schemeClr val="tx1"/>
            </a:solidFill>
          </a:ln>
        </p:spPr>
        <p:txBody>
          <a:bodyPr wrap="square" lIns="91440" tIns="45720" rIns="91440" bIns="45720" rtlCol="0" anchor="t">
            <a:spAutoFit/>
          </a:bodyPr>
          <a:lstStyle/>
          <a:p>
            <a:pPr indent="15875"/>
            <a:r>
              <a:rPr lang="ja-JP" altLang="en-US" sz="1300">
                <a:latin typeface="Meiryo UI"/>
                <a:ea typeface="Meiryo UI"/>
              </a:rPr>
              <a:t>　</a:t>
            </a:r>
            <a:r>
              <a:rPr lang="ja-JP" altLang="ja-JP" sz="1250">
                <a:latin typeface="Meiryo UI"/>
                <a:ea typeface="Meiryo UI"/>
              </a:rPr>
              <a:t>車椅子使用者以外の障害者等に</a:t>
            </a:r>
            <a:r>
              <a:rPr lang="ja-JP" altLang="en-US" sz="1250">
                <a:latin typeface="Meiryo UI"/>
                <a:ea typeface="Meiryo UI"/>
              </a:rPr>
              <a:t>つ</a:t>
            </a:r>
            <a:r>
              <a:rPr lang="ja-JP" altLang="ja-JP" sz="1250">
                <a:latin typeface="Meiryo UI"/>
                <a:ea typeface="Meiryo UI"/>
              </a:rPr>
              <a:t>いて</a:t>
            </a:r>
            <a:r>
              <a:rPr lang="ja-JP" altLang="en-US" sz="1250">
                <a:latin typeface="Meiryo UI"/>
                <a:ea typeface="Meiryo UI"/>
              </a:rPr>
              <a:t>は</a:t>
            </a:r>
            <a:r>
              <a:rPr lang="ja-JP" altLang="ja-JP" sz="1250">
                <a:latin typeface="Meiryo UI"/>
                <a:ea typeface="Meiryo UI"/>
              </a:rPr>
              <a:t>、</a:t>
            </a:r>
            <a:r>
              <a:rPr lang="ja-JP" altLang="en-US" sz="1250">
                <a:solidFill>
                  <a:srgbClr val="000000"/>
                </a:solidFill>
                <a:latin typeface="+mj-ea"/>
                <a:ea typeface="+mj-ea"/>
              </a:rPr>
              <a:t>広い</a:t>
            </a:r>
            <a:r>
              <a:rPr lang="ja-JP" altLang="ja-JP" sz="1250">
                <a:solidFill>
                  <a:srgbClr val="000000"/>
                </a:solidFill>
                <a:latin typeface="+mj-ea"/>
                <a:ea typeface="+mj-ea"/>
              </a:rPr>
              <a:t>幅員</a:t>
            </a:r>
            <a:r>
              <a:rPr lang="ja-JP" altLang="en-US" sz="1250">
                <a:solidFill>
                  <a:srgbClr val="000000"/>
                </a:solidFill>
                <a:latin typeface="+mj-ea"/>
                <a:ea typeface="+mj-ea"/>
              </a:rPr>
              <a:t>を必ずしも</a:t>
            </a:r>
            <a:r>
              <a:rPr lang="ja-JP" altLang="ja-JP" sz="1250">
                <a:solidFill>
                  <a:srgbClr val="000000"/>
                </a:solidFill>
                <a:latin typeface="+mj-ea"/>
                <a:ea typeface="+mj-ea"/>
              </a:rPr>
              <a:t>必要</a:t>
            </a:r>
            <a:r>
              <a:rPr lang="ja-JP" altLang="en-US" sz="1250">
                <a:solidFill>
                  <a:srgbClr val="000000"/>
                </a:solidFill>
                <a:latin typeface="+mj-ea"/>
                <a:ea typeface="+mj-ea"/>
              </a:rPr>
              <a:t>とし</a:t>
            </a:r>
            <a:r>
              <a:rPr lang="ja-JP" altLang="ja-JP" sz="1250">
                <a:solidFill>
                  <a:srgbClr val="000000"/>
                </a:solidFill>
                <a:latin typeface="+mj-ea"/>
                <a:ea typeface="+mj-ea"/>
              </a:rPr>
              <a:t>ないものの駐車区画の位置等に関し、移動に配慮が必要な人</a:t>
            </a:r>
            <a:r>
              <a:rPr lang="ja-JP" altLang="ja-JP" sz="1250">
                <a:latin typeface="Meiryo UI"/>
                <a:ea typeface="Meiryo UI"/>
              </a:rPr>
              <a:t>もいることから、地域の</a:t>
            </a:r>
            <a:r>
              <a:rPr lang="ja-JP" altLang="en-US" sz="1250">
                <a:latin typeface="Meiryo UI"/>
                <a:ea typeface="Meiryo UI"/>
              </a:rPr>
              <a:t>実情</a:t>
            </a:r>
            <a:r>
              <a:rPr lang="ja-JP" altLang="ja-JP" sz="1250">
                <a:latin typeface="Meiryo UI"/>
                <a:ea typeface="Meiryo UI"/>
              </a:rPr>
              <a:t>や施設の利用状況等に応じ、そのような人への駐車区画を</a:t>
            </a:r>
            <a:r>
              <a:rPr lang="ja-JP" altLang="en-US" sz="1250">
                <a:latin typeface="Meiryo UI"/>
                <a:ea typeface="Meiryo UI"/>
              </a:rPr>
              <a:t>設置・運用する</a:t>
            </a:r>
            <a:r>
              <a:rPr lang="ja-JP" altLang="ja-JP" sz="1250">
                <a:latin typeface="Meiryo UI"/>
                <a:ea typeface="Meiryo UI"/>
              </a:rPr>
              <a:t>場合には、</a:t>
            </a:r>
            <a:r>
              <a:rPr lang="ja-JP" altLang="en-US" sz="1250">
                <a:latin typeface="Meiryo UI"/>
                <a:ea typeface="Meiryo UI"/>
              </a:rPr>
              <a:t>バリアフリー法令に位置づけられている</a:t>
            </a:r>
            <a:r>
              <a:rPr lang="ja-JP" altLang="ja-JP" sz="1250">
                <a:solidFill>
                  <a:srgbClr val="FF0000"/>
                </a:solidFill>
                <a:latin typeface="+mj-ea"/>
                <a:ea typeface="+mj-ea"/>
              </a:rPr>
              <a:t>「車椅子使用者用駐車施設」とは別に「優先駐車区画」として位置づける</a:t>
            </a:r>
            <a:r>
              <a:rPr lang="ja-JP" altLang="ja-JP" sz="1250">
                <a:latin typeface="Meiryo UI"/>
                <a:ea typeface="Meiryo UI"/>
              </a:rPr>
              <a:t>こと</a:t>
            </a:r>
            <a:r>
              <a:rPr lang="ja-JP" altLang="en-US" sz="1250">
                <a:latin typeface="Meiryo UI"/>
                <a:ea typeface="Meiryo UI"/>
              </a:rPr>
              <a:t>が</a:t>
            </a:r>
            <a:r>
              <a:rPr lang="ja-JP" altLang="ja-JP" sz="1250">
                <a:latin typeface="Meiryo UI"/>
                <a:ea typeface="Meiryo UI"/>
              </a:rPr>
              <a:t>望ま</a:t>
            </a:r>
            <a:r>
              <a:rPr lang="ja-JP" altLang="en-US" sz="1250">
                <a:latin typeface="Meiryo UI"/>
                <a:ea typeface="Meiryo UI"/>
              </a:rPr>
              <a:t>れる</a:t>
            </a:r>
            <a:r>
              <a:rPr lang="ja-JP" altLang="ja-JP" sz="1250">
                <a:latin typeface="Meiryo UI"/>
                <a:ea typeface="Meiryo UI"/>
              </a:rPr>
              <a:t>。</a:t>
            </a:r>
            <a:endParaRPr lang="en-US" altLang="ja-JP" sz="1250">
              <a:latin typeface="Meiryo UI"/>
              <a:ea typeface="Meiryo UI"/>
            </a:endParaRPr>
          </a:p>
        </p:txBody>
      </p:sp>
      <p:sp>
        <p:nvSpPr>
          <p:cNvPr id="30" name="テキスト ボックス 68">
            <a:extLst>
              <a:ext uri="{FF2B5EF4-FFF2-40B4-BE49-F238E27FC236}">
                <a16:creationId xmlns:a16="http://schemas.microsoft.com/office/drawing/2014/main" id="{86BBE7FB-65F9-330C-A702-F102330131AC}"/>
              </a:ext>
            </a:extLst>
          </p:cNvPr>
          <p:cNvSpPr txBox="1"/>
          <p:nvPr/>
        </p:nvSpPr>
        <p:spPr>
          <a:xfrm>
            <a:off x="5303341" y="5083918"/>
            <a:ext cx="1870811" cy="307777"/>
          </a:xfrm>
          <a:prstGeom prst="rect">
            <a:avLst/>
          </a:prstGeom>
          <a:noFill/>
        </p:spPr>
        <p:txBody>
          <a:bodyPr wrap="square" rtlCol="0">
            <a:spAutoFit/>
          </a:bodyPr>
          <a:lstStyle/>
          <a:p>
            <a:pPr lvl="0">
              <a:defRPr/>
            </a:pPr>
            <a:r>
              <a:rPr lang="ja-JP" altLang="en-US" sz="700">
                <a:solidFill>
                  <a:prstClr val="black"/>
                </a:solidFill>
                <a:latin typeface="+mn-ea"/>
                <a:ea typeface="+mn-ea"/>
              </a:rPr>
              <a:t>機械式ゲートの設置による不適正利用対策の事例</a:t>
            </a:r>
            <a:endParaRPr lang="en-US" altLang="ja-JP" sz="700">
              <a:solidFill>
                <a:prstClr val="black"/>
              </a:solidFill>
              <a:latin typeface="+mn-ea"/>
              <a:ea typeface="+mn-ea"/>
            </a:endParaRPr>
          </a:p>
        </p:txBody>
      </p:sp>
      <p:sp>
        <p:nvSpPr>
          <p:cNvPr id="31" name="正方形/長方形 30"/>
          <p:cNvSpPr/>
          <p:nvPr/>
        </p:nvSpPr>
        <p:spPr>
          <a:xfrm>
            <a:off x="6676254" y="6565396"/>
            <a:ext cx="1047905" cy="154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9896169-839E-F078-AAF7-CF1B066D9C84}"/>
              </a:ext>
            </a:extLst>
          </p:cNvPr>
          <p:cNvSpPr txBox="1"/>
          <p:nvPr/>
        </p:nvSpPr>
        <p:spPr>
          <a:xfrm>
            <a:off x="-63265" y="548680"/>
            <a:ext cx="7173579" cy="1809726"/>
          </a:xfrm>
          <a:prstGeom prst="rect">
            <a:avLst/>
          </a:prstGeom>
          <a:noFill/>
          <a:ln w="12700">
            <a:noFill/>
          </a:ln>
        </p:spPr>
        <p:txBody>
          <a:bodyPr wrap="square" lIns="91440" tIns="45720" rIns="91440" bIns="45720" rtlCol="0" anchor="t">
            <a:spAutoFit/>
          </a:bodyPr>
          <a:lstStyle/>
          <a:p>
            <a:pPr marL="182245" indent="-166370"/>
            <a:r>
              <a:rPr lang="ja-JP" altLang="en-US" sz="1240">
                <a:latin typeface="Meiryo UI"/>
                <a:ea typeface="Meiryo UI"/>
                <a:cs typeface="Meiryo UI" panose="020B0604030504040204" pitchFamily="50" charset="-128"/>
              </a:rPr>
              <a:t>○　共生社会における移動環境確保のための基本的インフラの一つである、車椅子使用者が円滑に利用することができる駐車施設（車椅子使用者用駐車施設）に、それを必要としない人が駐車すること等により、</a:t>
            </a:r>
            <a:r>
              <a:rPr lang="ja-JP" altLang="en-US" sz="1240">
                <a:solidFill>
                  <a:srgbClr val="000000"/>
                </a:solidFill>
                <a:latin typeface="+mj-ea"/>
                <a:ea typeface="+mj-ea"/>
              </a:rPr>
              <a:t>真に必要な人が利用できない</a:t>
            </a:r>
            <a:r>
              <a:rPr lang="ja-JP" altLang="en-US" sz="1240">
                <a:latin typeface="Meiryo UI"/>
                <a:ea typeface="Meiryo UI"/>
                <a:cs typeface="Meiryo UI" panose="020B0604030504040204" pitchFamily="50" charset="-128"/>
              </a:rPr>
              <a:t>場合があり、その</a:t>
            </a:r>
            <a:r>
              <a:rPr lang="ja-JP" altLang="en-US" sz="1240">
                <a:solidFill>
                  <a:srgbClr val="000000"/>
                </a:solidFill>
                <a:latin typeface="+mj-ea"/>
                <a:ea typeface="+mj-ea"/>
              </a:rPr>
              <a:t>適正利用についての課題</a:t>
            </a:r>
            <a:r>
              <a:rPr lang="ja-JP" altLang="en-US" sz="1240">
                <a:latin typeface="Meiryo UI"/>
                <a:ea typeface="Meiryo UI"/>
                <a:cs typeface="Meiryo UI" panose="020B0604030504040204" pitchFamily="50" charset="-128"/>
              </a:rPr>
              <a:t>が指摘されている。</a:t>
            </a:r>
            <a:endParaRPr lang="en-US" altLang="ja-JP" sz="1240">
              <a:latin typeface="Meiryo UI"/>
              <a:ea typeface="Meiryo UI"/>
              <a:cs typeface="Meiryo UI" panose="020B0604030504040204" pitchFamily="50" charset="-128"/>
            </a:endParaRPr>
          </a:p>
          <a:p>
            <a:pPr marL="182245" indent="-166370"/>
            <a:r>
              <a:rPr lang="ja-JP" altLang="en-US" sz="1240">
                <a:latin typeface="Meiryo UI"/>
                <a:ea typeface="Meiryo UI"/>
                <a:cs typeface="Meiryo UI" panose="020B0604030504040204" pitchFamily="50" charset="-128"/>
              </a:rPr>
              <a:t>○ 　当該駐車施設の利用対象者に</a:t>
            </a:r>
            <a:r>
              <a:rPr lang="ja-JP" altLang="en-US" sz="1240">
                <a:solidFill>
                  <a:srgbClr val="000000"/>
                </a:solidFill>
                <a:latin typeface="+mj-ea"/>
                <a:ea typeface="+mj-ea"/>
              </a:rPr>
              <a:t>公的利用証を交付し適正利用を促す</a:t>
            </a:r>
            <a:r>
              <a:rPr lang="ja-JP" altLang="en-US" sz="1240">
                <a:solidFill>
                  <a:srgbClr val="FF0000"/>
                </a:solidFill>
                <a:latin typeface="+mj-ea"/>
                <a:ea typeface="+mj-ea"/>
              </a:rPr>
              <a:t>地方公共団体の取組（パーキング・パーミット制度）</a:t>
            </a:r>
            <a:r>
              <a:rPr lang="ja-JP" altLang="en-US" sz="1240">
                <a:latin typeface="Meiryo UI"/>
                <a:ea typeface="Meiryo UI"/>
                <a:cs typeface="Meiryo UI" panose="020B0604030504040204" pitchFamily="50" charset="-128"/>
              </a:rPr>
              <a:t>については、車椅子使用者の他、車椅子を使用しないものの移動に配慮が必要な人（高齢者、妊産婦、けが人等）も広く対象とし、そのような人向けの優先駐車区画を設ける場合もあり、</a:t>
            </a:r>
            <a:r>
              <a:rPr lang="ja-JP" altLang="en-US" sz="1240">
                <a:latin typeface="+mj-ea"/>
                <a:ea typeface="+mj-ea"/>
              </a:rPr>
              <a:t>利用区分の明確化や不適正利用の減少等</a:t>
            </a:r>
            <a:r>
              <a:rPr lang="ja-JP" altLang="en-US" sz="1240">
                <a:latin typeface="Meiryo UI"/>
                <a:ea typeface="Meiryo UI"/>
                <a:cs typeface="Meiryo UI" panose="020B0604030504040204" pitchFamily="50" charset="-128"/>
              </a:rPr>
              <a:t>によって、車椅子使用者等の</a:t>
            </a:r>
            <a:r>
              <a:rPr lang="ja-JP" altLang="en-US" sz="1240">
                <a:solidFill>
                  <a:srgbClr val="FF0000"/>
                </a:solidFill>
                <a:latin typeface="+mj-ea"/>
                <a:ea typeface="+mj-ea"/>
              </a:rPr>
              <a:t>利用環境改善に効果</a:t>
            </a:r>
            <a:r>
              <a:rPr lang="ja-JP" altLang="en-US" sz="1240">
                <a:latin typeface="Meiryo UI"/>
                <a:ea typeface="Meiryo UI"/>
                <a:cs typeface="Meiryo UI" panose="020B0604030504040204" pitchFamily="50" charset="-128"/>
              </a:rPr>
              <a:t>が認められる。</a:t>
            </a:r>
            <a:endParaRPr lang="en-US" altLang="ja-JP" sz="1240">
              <a:latin typeface="Meiryo UI"/>
              <a:ea typeface="Meiryo UI"/>
              <a:cs typeface="Meiryo UI" panose="020B0604030504040204" pitchFamily="50" charset="-128"/>
            </a:endParaRPr>
          </a:p>
          <a:p>
            <a:pPr marL="182245" indent="-166370"/>
            <a:r>
              <a:rPr lang="ja-JP" altLang="en-US" sz="1240">
                <a:latin typeface="Meiryo UI"/>
                <a:ea typeface="Meiryo UI"/>
                <a:cs typeface="Meiryo UI" panose="020B0604030504040204" pitchFamily="50" charset="-128"/>
              </a:rPr>
              <a:t>○　引き続き、地域の実情等に応じ、同制度の</a:t>
            </a:r>
            <a:r>
              <a:rPr lang="ja-JP" altLang="en-US" sz="1240">
                <a:solidFill>
                  <a:srgbClr val="000000"/>
                </a:solidFill>
                <a:latin typeface="+mj-ea"/>
                <a:ea typeface="+mj-ea"/>
              </a:rPr>
              <a:t>導入促進・普及啓発</a:t>
            </a:r>
            <a:r>
              <a:rPr lang="ja-JP" altLang="en-US" sz="1240">
                <a:latin typeface="Meiryo UI"/>
                <a:ea typeface="Meiryo UI"/>
                <a:cs typeface="Meiryo UI" panose="020B0604030504040204" pitchFamily="50" charset="-128"/>
              </a:rPr>
              <a:t>の他、以下の考え方を踏まえ、地方公共団体、施設設置管理者等及び国民における</a:t>
            </a:r>
            <a:r>
              <a:rPr lang="ja-JP" altLang="en-US" sz="1240">
                <a:solidFill>
                  <a:srgbClr val="000000"/>
                </a:solidFill>
                <a:latin typeface="+mj-ea"/>
                <a:ea typeface="+mj-ea"/>
              </a:rPr>
              <a:t>理解の増進と協力の確保</a:t>
            </a:r>
            <a:r>
              <a:rPr lang="ja-JP" altLang="en-US" sz="1240">
                <a:latin typeface="Meiryo UI"/>
                <a:ea typeface="Meiryo UI"/>
                <a:cs typeface="Meiryo UI" panose="020B0604030504040204" pitchFamily="50" charset="-128"/>
              </a:rPr>
              <a:t>等により、</a:t>
            </a:r>
            <a:r>
              <a:rPr lang="ja-JP" altLang="en-US" sz="1240">
                <a:solidFill>
                  <a:srgbClr val="FF0000"/>
                </a:solidFill>
                <a:latin typeface="+mj-ea"/>
                <a:ea typeface="+mj-ea"/>
              </a:rPr>
              <a:t>適正利用を推進</a:t>
            </a:r>
            <a:r>
              <a:rPr lang="ja-JP" altLang="en-US" sz="1240">
                <a:latin typeface="Meiryo UI"/>
                <a:ea typeface="Meiryo UI"/>
                <a:cs typeface="Meiryo UI" panose="020B0604030504040204" pitchFamily="50" charset="-128"/>
              </a:rPr>
              <a:t>。</a:t>
            </a:r>
            <a:endParaRPr lang="en-US" altLang="ja-JP" sz="1240">
              <a:latin typeface="Meiryo UI"/>
              <a:ea typeface="Meiryo UI"/>
              <a:cs typeface="Meiryo UI" panose="020B0604030504040204" pitchFamily="50" charset="-128"/>
            </a:endParaRPr>
          </a:p>
        </p:txBody>
      </p:sp>
      <p:grpSp>
        <p:nvGrpSpPr>
          <p:cNvPr id="33" name="グループ化 32"/>
          <p:cNvGrpSpPr/>
          <p:nvPr/>
        </p:nvGrpSpPr>
        <p:grpSpPr>
          <a:xfrm>
            <a:off x="8407461" y="2345757"/>
            <a:ext cx="722003" cy="1056122"/>
            <a:chOff x="8409969" y="2413829"/>
            <a:chExt cx="722003" cy="1056122"/>
          </a:xfrm>
        </p:grpSpPr>
        <p:pic>
          <p:nvPicPr>
            <p:cNvPr id="34" name="図 33"/>
            <p:cNvPicPr>
              <a:picLocks noChangeAspect="1"/>
            </p:cNvPicPr>
            <p:nvPr/>
          </p:nvPicPr>
          <p:blipFill>
            <a:blip r:embed="rId10"/>
            <a:stretch>
              <a:fillRect/>
            </a:stretch>
          </p:blipFill>
          <p:spPr>
            <a:xfrm rot="5400000">
              <a:off x="8242910" y="2580888"/>
              <a:ext cx="1056122" cy="722003"/>
            </a:xfrm>
            <a:prstGeom prst="rect">
              <a:avLst/>
            </a:prstGeom>
          </p:spPr>
        </p:pic>
        <p:sp>
          <p:nvSpPr>
            <p:cNvPr id="35" name="テキスト ボックス 7"/>
            <p:cNvSpPr txBox="1"/>
            <p:nvPr/>
          </p:nvSpPr>
          <p:spPr>
            <a:xfrm>
              <a:off x="8475374" y="3220805"/>
              <a:ext cx="648074" cy="230832"/>
            </a:xfrm>
            <a:prstGeom prst="rect">
              <a:avLst/>
            </a:prstGeom>
            <a:noFill/>
          </p:spPr>
          <p:txBody>
            <a:bodyPr wrap="square" rtlCol="0">
              <a:spAutoFit/>
            </a:bodyPr>
            <a:lstStyle/>
            <a:p>
              <a:pPr algn="ctr"/>
              <a:r>
                <a:rPr lang="en-US" altLang="ja-JP" sz="900">
                  <a:latin typeface="BIZ UDゴシック" panose="020B0400000000000000" pitchFamily="49" charset="-128"/>
                  <a:ea typeface="BIZ UDゴシック" panose="020B0400000000000000" pitchFamily="49" charset="-128"/>
                </a:rPr>
                <a:t>140cm</a:t>
              </a:r>
              <a:endParaRPr lang="ja-JP" altLang="en-US" sz="900">
                <a:latin typeface="BIZ UDゴシック" panose="020B0400000000000000" pitchFamily="49" charset="-128"/>
                <a:ea typeface="BIZ UDゴシック" panose="020B0400000000000000" pitchFamily="49" charset="-128"/>
              </a:endParaRPr>
            </a:p>
          </p:txBody>
        </p:sp>
      </p:grpSp>
      <p:sp>
        <p:nvSpPr>
          <p:cNvPr id="36" name="テキスト ボックス 5"/>
          <p:cNvSpPr txBox="1"/>
          <p:nvPr/>
        </p:nvSpPr>
        <p:spPr>
          <a:xfrm>
            <a:off x="7951077" y="3355529"/>
            <a:ext cx="1842630" cy="215444"/>
          </a:xfrm>
          <a:prstGeom prst="rect">
            <a:avLst/>
          </a:prstGeom>
          <a:noFill/>
        </p:spPr>
        <p:txBody>
          <a:bodyPr wrap="square" rtlCol="0">
            <a:spAutoFit/>
          </a:bodyPr>
          <a:lstStyle/>
          <a:p>
            <a:pPr algn="ctr"/>
            <a:r>
              <a:rPr lang="ja-JP" altLang="en-US" sz="800">
                <a:latin typeface="+mn-ea"/>
                <a:ea typeface="+mn-ea"/>
              </a:rPr>
              <a:t>車椅子が転回（</a:t>
            </a:r>
            <a:r>
              <a:rPr lang="en-US" altLang="ja-JP" sz="800">
                <a:latin typeface="+mn-ea"/>
                <a:ea typeface="+mn-ea"/>
              </a:rPr>
              <a:t>180</a:t>
            </a:r>
            <a:r>
              <a:rPr lang="ja-JP" altLang="en-US" sz="800">
                <a:latin typeface="+mn-ea"/>
                <a:ea typeface="+mn-ea"/>
              </a:rPr>
              <a:t>度）可能な幅</a:t>
            </a:r>
          </a:p>
        </p:txBody>
      </p:sp>
      <p:sp>
        <p:nvSpPr>
          <p:cNvPr id="37" name="テキスト ボックス 36">
            <a:extLst>
              <a:ext uri="{FF2B5EF4-FFF2-40B4-BE49-F238E27FC236}">
                <a16:creationId xmlns:a16="http://schemas.microsoft.com/office/drawing/2014/main" id="{E7CFA214-2114-10E8-D582-CEF34EA5A033}"/>
              </a:ext>
            </a:extLst>
          </p:cNvPr>
          <p:cNvSpPr txBox="1"/>
          <p:nvPr/>
        </p:nvSpPr>
        <p:spPr>
          <a:xfrm>
            <a:off x="27677" y="3776897"/>
            <a:ext cx="2883662" cy="284693"/>
          </a:xfrm>
          <a:prstGeom prst="rect">
            <a:avLst/>
          </a:prstGeom>
          <a:solidFill>
            <a:srgbClr val="00B050"/>
          </a:solidFill>
          <a:ln>
            <a:solidFill>
              <a:schemeClr val="tx1"/>
            </a:solidFill>
          </a:ln>
        </p:spPr>
        <p:txBody>
          <a:bodyPr wrap="square" rtlCol="0">
            <a:spAutoFit/>
          </a:bodyPr>
          <a:lstStyle/>
          <a:p>
            <a:pPr marL="182563" indent="-166688"/>
            <a:r>
              <a:rPr lang="ja-JP" altLang="en-US" sz="1250">
                <a:solidFill>
                  <a:schemeClr val="bg1"/>
                </a:solidFill>
                <a:latin typeface="+mj-ea"/>
                <a:ea typeface="+mj-ea"/>
                <a:cs typeface="Meiryo UI" panose="020B0604030504040204" pitchFamily="50" charset="-128"/>
              </a:rPr>
              <a:t>利用対象者の明確な区分とその考え方</a:t>
            </a:r>
            <a:endParaRPr lang="en-US" altLang="ja-JP" sz="1250">
              <a:solidFill>
                <a:schemeClr val="bg1"/>
              </a:solidFill>
              <a:latin typeface="+mj-ea"/>
              <a:ea typeface="+mj-ea"/>
              <a:cs typeface="Meiryo UI" panose="020B0604030504040204" pitchFamily="50" charset="-128"/>
            </a:endParaRPr>
          </a:p>
        </p:txBody>
      </p:sp>
      <p:pic>
        <p:nvPicPr>
          <p:cNvPr id="38" name="図 37"/>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71210" y="4421358"/>
            <a:ext cx="1598420" cy="753838"/>
          </a:xfrm>
          <a:prstGeom prst="rect">
            <a:avLst/>
          </a:prstGeom>
        </p:spPr>
      </p:pic>
      <p:pic>
        <p:nvPicPr>
          <p:cNvPr id="39" name="図 38"/>
          <p:cNvPicPr>
            <a:picLocks noChangeAspect="1"/>
          </p:cNvPicPr>
          <p:nvPr/>
        </p:nvPicPr>
        <p:blipFill>
          <a:blip r:embed="rId12"/>
          <a:stretch>
            <a:fillRect/>
          </a:stretch>
        </p:blipFill>
        <p:spPr>
          <a:xfrm>
            <a:off x="3403797" y="5257425"/>
            <a:ext cx="1644049" cy="1326064"/>
          </a:xfrm>
          <a:prstGeom prst="rect">
            <a:avLst/>
          </a:prstGeom>
        </p:spPr>
      </p:pic>
      <p:sp>
        <p:nvSpPr>
          <p:cNvPr id="40" name="正方形/長方形 39"/>
          <p:cNvSpPr/>
          <p:nvPr/>
        </p:nvSpPr>
        <p:spPr>
          <a:xfrm>
            <a:off x="6511641" y="6430397"/>
            <a:ext cx="1252966" cy="372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390985" y="6354752"/>
            <a:ext cx="1661247" cy="630942"/>
          </a:xfrm>
          <a:prstGeom prst="rect">
            <a:avLst/>
          </a:prstGeom>
          <a:noFill/>
        </p:spPr>
        <p:txBody>
          <a:bodyPr wrap="square" rtlCol="0">
            <a:spAutoFit/>
          </a:bodyPr>
          <a:lstStyle/>
          <a:p>
            <a:r>
              <a:rPr lang="ja-JP" altLang="en-US" sz="700">
                <a:solidFill>
                  <a:prstClr val="black"/>
                </a:solidFill>
                <a:latin typeface="+mn-ea"/>
                <a:ea typeface="+mn-ea"/>
              </a:rPr>
              <a:t>敷地活用に制約がある場合等に、一般の駐車区画の隣に乗降スペースを設け、</a:t>
            </a:r>
            <a:r>
              <a:rPr lang="ja-JP" altLang="en-US" sz="700">
                <a:solidFill>
                  <a:prstClr val="black"/>
                </a:solidFill>
                <a:latin typeface="+mn-ea"/>
              </a:rPr>
              <a:t>一般の駐車区画においても</a:t>
            </a:r>
            <a:r>
              <a:rPr lang="ja-JP" altLang="en-US" sz="700">
                <a:solidFill>
                  <a:prstClr val="black"/>
                </a:solidFill>
                <a:latin typeface="+mn-ea"/>
                <a:ea typeface="+mn-ea"/>
              </a:rPr>
              <a:t>車椅子使用者が乗降可能となる工夫</a:t>
            </a:r>
          </a:p>
          <a:p>
            <a:endParaRPr lang="ja-JP" altLang="en-US" sz="700">
              <a:solidFill>
                <a:prstClr val="black"/>
              </a:solidFill>
              <a:latin typeface="+mn-ea"/>
              <a:ea typeface="+mn-ea"/>
            </a:endParaRPr>
          </a:p>
        </p:txBody>
      </p:sp>
      <p:pic>
        <p:nvPicPr>
          <p:cNvPr id="42" name="図 41"/>
          <p:cNvPicPr>
            <a:picLocks noChangeAspect="1"/>
          </p:cNvPicPr>
          <p:nvPr/>
        </p:nvPicPr>
        <p:blipFill>
          <a:blip r:embed="rId13"/>
          <a:stretch>
            <a:fillRect/>
          </a:stretch>
        </p:blipFill>
        <p:spPr>
          <a:xfrm>
            <a:off x="155006" y="5257425"/>
            <a:ext cx="2884559" cy="1326063"/>
          </a:xfrm>
          <a:prstGeom prst="rect">
            <a:avLst/>
          </a:prstGeom>
        </p:spPr>
      </p:pic>
      <p:pic>
        <p:nvPicPr>
          <p:cNvPr id="43" name="図 42"/>
          <p:cNvPicPr>
            <a:picLocks noChangeAspect="1"/>
          </p:cNvPicPr>
          <p:nvPr/>
        </p:nvPicPr>
        <p:blipFill>
          <a:blip r:embed="rId14"/>
          <a:stretch>
            <a:fillRect/>
          </a:stretch>
        </p:blipFill>
        <p:spPr>
          <a:xfrm>
            <a:off x="6812743" y="609656"/>
            <a:ext cx="3361403" cy="1671384"/>
          </a:xfrm>
          <a:prstGeom prst="rect">
            <a:avLst/>
          </a:prstGeom>
        </p:spPr>
      </p:pic>
      <p:sp>
        <p:nvSpPr>
          <p:cNvPr id="44" name="テキスト ボックス 68">
            <a:extLst>
              <a:ext uri="{FF2B5EF4-FFF2-40B4-BE49-F238E27FC236}">
                <a16:creationId xmlns:a16="http://schemas.microsoft.com/office/drawing/2014/main" id="{86BBE7FB-65F9-330C-A702-F102330131AC}"/>
              </a:ext>
            </a:extLst>
          </p:cNvPr>
          <p:cNvSpPr txBox="1"/>
          <p:nvPr/>
        </p:nvSpPr>
        <p:spPr>
          <a:xfrm>
            <a:off x="3447478" y="5165092"/>
            <a:ext cx="748480" cy="184666"/>
          </a:xfrm>
          <a:prstGeom prst="rect">
            <a:avLst/>
          </a:prstGeom>
          <a:solidFill>
            <a:schemeClr val="bg1"/>
          </a:solidFill>
        </p:spPr>
        <p:txBody>
          <a:bodyPr wrap="square" rtlCol="0">
            <a:spAutoFit/>
          </a:bodyPr>
          <a:lstStyle/>
          <a:p>
            <a:pPr lvl="0">
              <a:defRPr/>
            </a:pPr>
            <a:r>
              <a:rPr lang="ja-JP" altLang="en-US" sz="600">
                <a:solidFill>
                  <a:prstClr val="black"/>
                </a:solidFill>
                <a:latin typeface="+mn-ea"/>
                <a:ea typeface="+mn-ea"/>
              </a:rPr>
              <a:t>車椅子使用者用</a:t>
            </a:r>
            <a:endParaRPr lang="en-US" altLang="ja-JP" sz="600">
              <a:solidFill>
                <a:prstClr val="black"/>
              </a:solidFill>
              <a:latin typeface="+mn-ea"/>
              <a:ea typeface="+mn-ea"/>
            </a:endParaRPr>
          </a:p>
        </p:txBody>
      </p:sp>
      <p:sp>
        <p:nvSpPr>
          <p:cNvPr id="45" name="テキスト ボックス 68">
            <a:extLst>
              <a:ext uri="{FF2B5EF4-FFF2-40B4-BE49-F238E27FC236}">
                <a16:creationId xmlns:a16="http://schemas.microsoft.com/office/drawing/2014/main" id="{86BBE7FB-65F9-330C-A702-F102330131AC}"/>
              </a:ext>
            </a:extLst>
          </p:cNvPr>
          <p:cNvSpPr txBox="1"/>
          <p:nvPr/>
        </p:nvSpPr>
        <p:spPr>
          <a:xfrm>
            <a:off x="4195771" y="5165092"/>
            <a:ext cx="890322" cy="184666"/>
          </a:xfrm>
          <a:prstGeom prst="rect">
            <a:avLst/>
          </a:prstGeom>
          <a:solidFill>
            <a:schemeClr val="bg1"/>
          </a:solidFill>
        </p:spPr>
        <p:txBody>
          <a:bodyPr wrap="square" rtlCol="0">
            <a:spAutoFit/>
          </a:bodyPr>
          <a:lstStyle/>
          <a:p>
            <a:pPr lvl="0">
              <a:defRPr/>
            </a:pPr>
            <a:r>
              <a:rPr lang="ja-JP" altLang="en-US" sz="600">
                <a:solidFill>
                  <a:prstClr val="black"/>
                </a:solidFill>
                <a:latin typeface="+mn-ea"/>
                <a:ea typeface="+mn-ea"/>
              </a:rPr>
              <a:t>車椅子使用者以外用</a:t>
            </a:r>
            <a:endParaRPr lang="en-US" altLang="ja-JP" sz="600">
              <a:solidFill>
                <a:prstClr val="black"/>
              </a:solidFill>
              <a:latin typeface="+mn-ea"/>
              <a:ea typeface="+mn-ea"/>
            </a:endParaRPr>
          </a:p>
        </p:txBody>
      </p:sp>
      <p:sp>
        <p:nvSpPr>
          <p:cNvPr id="46" name="テキスト ボックス 68">
            <a:extLst>
              <a:ext uri="{FF2B5EF4-FFF2-40B4-BE49-F238E27FC236}">
                <a16:creationId xmlns:a16="http://schemas.microsoft.com/office/drawing/2014/main" id="{86BBE7FB-65F9-330C-A702-F102330131AC}"/>
              </a:ext>
            </a:extLst>
          </p:cNvPr>
          <p:cNvSpPr txBox="1"/>
          <p:nvPr/>
        </p:nvSpPr>
        <p:spPr>
          <a:xfrm>
            <a:off x="6903641" y="5846167"/>
            <a:ext cx="317967" cy="276999"/>
          </a:xfrm>
          <a:prstGeom prst="rect">
            <a:avLst/>
          </a:prstGeom>
          <a:solidFill>
            <a:schemeClr val="bg1"/>
          </a:solidFill>
        </p:spPr>
        <p:txBody>
          <a:bodyPr wrap="square" rtlCol="0">
            <a:spAutoFit/>
          </a:bodyPr>
          <a:lstStyle/>
          <a:p>
            <a:pPr lvl="0">
              <a:defRPr/>
            </a:pPr>
            <a:endParaRPr lang="en-US" altLang="ja-JP" sz="600">
              <a:solidFill>
                <a:prstClr val="black"/>
              </a:solidFill>
              <a:latin typeface="+mn-ea"/>
              <a:ea typeface="+mn-ea"/>
            </a:endParaRPr>
          </a:p>
          <a:p>
            <a:pPr lvl="0">
              <a:defRPr/>
            </a:pPr>
            <a:endParaRPr lang="en-US" altLang="ja-JP" sz="600">
              <a:solidFill>
                <a:prstClr val="black"/>
              </a:solidFill>
              <a:latin typeface="+mn-ea"/>
              <a:ea typeface="+mn-ea"/>
            </a:endParaRPr>
          </a:p>
        </p:txBody>
      </p:sp>
      <p:sp>
        <p:nvSpPr>
          <p:cNvPr id="47" name="テキスト ボックス 68">
            <a:extLst>
              <a:ext uri="{FF2B5EF4-FFF2-40B4-BE49-F238E27FC236}">
                <a16:creationId xmlns:a16="http://schemas.microsoft.com/office/drawing/2014/main" id="{86BBE7FB-65F9-330C-A702-F102330131AC}"/>
              </a:ext>
            </a:extLst>
          </p:cNvPr>
          <p:cNvSpPr txBox="1"/>
          <p:nvPr/>
        </p:nvSpPr>
        <p:spPr>
          <a:xfrm>
            <a:off x="6834356" y="5843364"/>
            <a:ext cx="499569" cy="276999"/>
          </a:xfrm>
          <a:prstGeom prst="rect">
            <a:avLst/>
          </a:prstGeom>
          <a:noFill/>
        </p:spPr>
        <p:txBody>
          <a:bodyPr wrap="square" rtlCol="0">
            <a:spAutoFit/>
          </a:bodyPr>
          <a:lstStyle/>
          <a:p>
            <a:pPr lvl="0">
              <a:defRPr/>
            </a:pPr>
            <a:r>
              <a:rPr lang="ja-JP" altLang="en-US" sz="600">
                <a:solidFill>
                  <a:prstClr val="black"/>
                </a:solidFill>
                <a:latin typeface="+mn-ea"/>
                <a:ea typeface="+mn-ea"/>
              </a:rPr>
              <a:t>一般の</a:t>
            </a:r>
            <a:endParaRPr lang="en-US" altLang="ja-JP" sz="600">
              <a:solidFill>
                <a:prstClr val="black"/>
              </a:solidFill>
              <a:latin typeface="+mn-ea"/>
              <a:ea typeface="+mn-ea"/>
            </a:endParaRPr>
          </a:p>
          <a:p>
            <a:pPr lvl="0">
              <a:defRPr/>
            </a:pPr>
            <a:r>
              <a:rPr lang="ja-JP" altLang="en-US" sz="600">
                <a:solidFill>
                  <a:prstClr val="black"/>
                </a:solidFill>
                <a:latin typeface="+mn-ea"/>
                <a:ea typeface="+mn-ea"/>
              </a:rPr>
              <a:t>駐車区画</a:t>
            </a:r>
            <a:endParaRPr lang="en-US" altLang="ja-JP" sz="600">
              <a:solidFill>
                <a:prstClr val="black"/>
              </a:solidFill>
              <a:latin typeface="+mn-ea"/>
              <a:ea typeface="+mn-ea"/>
            </a:endParaRPr>
          </a:p>
        </p:txBody>
      </p:sp>
      <p:sp>
        <p:nvSpPr>
          <p:cNvPr id="3" name="正方形/長方形 2"/>
          <p:cNvSpPr/>
          <p:nvPr/>
        </p:nvSpPr>
        <p:spPr>
          <a:xfrm>
            <a:off x="5012306" y="327970"/>
            <a:ext cx="4928869" cy="253916"/>
          </a:xfrm>
          <a:prstGeom prst="rect">
            <a:avLst/>
          </a:prstGeom>
          <a:noFill/>
        </p:spPr>
        <p:txBody>
          <a:bodyPr wrap="square">
            <a:spAutoFit/>
          </a:bodyPr>
          <a:lstStyle/>
          <a:p>
            <a:r>
              <a:rPr lang="ja-JP" altLang="en-US" sz="1050"/>
              <a:t>https://www.mlit.go.jp/sogoseisaku/barrierfree/sosei_barrierfree_tk_000322.html</a:t>
            </a:r>
          </a:p>
        </p:txBody>
      </p:sp>
    </p:spTree>
    <p:extLst>
      <p:ext uri="{BB962C8B-B14F-4D97-AF65-F5344CB8AC3E}">
        <p14:creationId xmlns:p14="http://schemas.microsoft.com/office/powerpoint/2010/main" val="142940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2"/>
          <p:cNvSpPr>
            <a:spLocks noGrp="1"/>
          </p:cNvSpPr>
          <p:nvPr>
            <p:ph type="title"/>
          </p:nvPr>
        </p:nvSpPr>
        <p:spPr>
          <a:xfrm>
            <a:off x="2" y="0"/>
            <a:ext cx="8193358" cy="476250"/>
          </a:xfrm>
        </p:spPr>
        <p:txBody>
          <a:bodyPr/>
          <a:lstStyle/>
          <a:p>
            <a:r>
              <a:rPr lang="ja-JP" altLang="en-US" sz="2800" dirty="0">
                <a:latin typeface="+mn-ea"/>
                <a:ea typeface="+mn-ea"/>
              </a:rPr>
              <a:t>駐車場等に関わる主要な法律②</a:t>
            </a:r>
          </a:p>
        </p:txBody>
      </p:sp>
      <p:sp>
        <p:nvSpPr>
          <p:cNvPr id="4" name="スライド番号プレースホルダー 3"/>
          <p:cNvSpPr>
            <a:spLocks noGrp="1"/>
          </p:cNvSpPr>
          <p:nvPr>
            <p:ph type="sldNum" sz="quarter" idx="12"/>
          </p:nvPr>
        </p:nvSpPr>
        <p:spPr>
          <a:xfrm>
            <a:off x="7594600" y="6510738"/>
            <a:ext cx="2311400" cy="476250"/>
          </a:xfrm>
        </p:spPr>
        <p:txBody>
          <a:bodyPr/>
          <a:lstStyle/>
          <a:p>
            <a:pPr>
              <a:defRPr/>
            </a:pPr>
            <a:fld id="{E1A13BD9-928F-40D2-93F8-D19A2AE0F872}" type="slidenum">
              <a:rPr lang="ja-JP" altLang="en-US" smtClean="0"/>
              <a:t>4</a:t>
            </a:fld>
            <a:endParaRPr lang="en-US" altLang="ja-JP" dirty="0"/>
          </a:p>
        </p:txBody>
      </p:sp>
      <p:graphicFrame>
        <p:nvGraphicFramePr>
          <p:cNvPr id="10" name="表 9"/>
          <p:cNvGraphicFramePr>
            <a:graphicFrameLocks noGrp="1"/>
          </p:cNvGraphicFramePr>
          <p:nvPr/>
        </p:nvGraphicFramePr>
        <p:xfrm>
          <a:off x="128464" y="618384"/>
          <a:ext cx="9693944" cy="5930860"/>
        </p:xfrm>
        <a:graphic>
          <a:graphicData uri="http://schemas.openxmlformats.org/drawingml/2006/table">
            <a:tbl>
              <a:tblPr firstRow="1" bandRow="1">
                <a:tableStyleId>{2D5ABB26-0587-4C30-8999-92F81FD0307C}</a:tableStyleId>
              </a:tblPr>
              <a:tblGrid>
                <a:gridCol w="122413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1882183">
                  <a:extLst>
                    <a:ext uri="{9D8B030D-6E8A-4147-A177-3AD203B41FA5}">
                      <a16:colId xmlns:a16="http://schemas.microsoft.com/office/drawing/2014/main" val="20002"/>
                    </a:ext>
                  </a:extLst>
                </a:gridCol>
                <a:gridCol w="4283369">
                  <a:extLst>
                    <a:ext uri="{9D8B030D-6E8A-4147-A177-3AD203B41FA5}">
                      <a16:colId xmlns:a16="http://schemas.microsoft.com/office/drawing/2014/main" val="20003"/>
                    </a:ext>
                  </a:extLst>
                </a:gridCol>
              </a:tblGrid>
              <a:tr h="321212">
                <a:tc>
                  <a:txBody>
                    <a:bodyPr/>
                    <a:lstStyle/>
                    <a:p>
                      <a:pPr algn="ctr">
                        <a:lnSpc>
                          <a:spcPts val="1440"/>
                        </a:lnSpc>
                      </a:pPr>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駐車場との関係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主な関連項目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tc>
                  <a:txBody>
                    <a:bodyPr/>
                    <a:lstStyle/>
                    <a:p>
                      <a:pPr algn="ctr">
                        <a:lnSpc>
                          <a:spcPts val="1440"/>
                        </a:lnSpc>
                      </a:pPr>
                      <a:r>
                        <a:rPr kumimoji="1" lang="ja-JP" altLang="en-US" sz="1100" dirty="0">
                          <a:solidFill>
                            <a:schemeClr val="tx1"/>
                          </a:solidFill>
                        </a:rPr>
                        <a:t>法律の目的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E2F1"/>
                    </a:solidFill>
                  </a:tcPr>
                </a:tc>
                <a:extLst>
                  <a:ext uri="{0D108BD9-81ED-4DB2-BD59-A6C34878D82A}">
                    <a16:rowId xmlns:a16="http://schemas.microsoft.com/office/drawing/2014/main" val="10000"/>
                  </a:ext>
                </a:extLst>
              </a:tr>
              <a:tr h="819034">
                <a:tc>
                  <a:txBody>
                    <a:bodyPr/>
                    <a:lstStyle/>
                    <a:p>
                      <a:pPr>
                        <a:lnSpc>
                          <a:spcPts val="1440"/>
                        </a:lnSpc>
                      </a:pPr>
                      <a:r>
                        <a:rPr kumimoji="1" lang="zh-TW" altLang="en-US" sz="1100" dirty="0"/>
                        <a:t>建築基準法</a:t>
                      </a:r>
                      <a:endParaRPr kumimoji="1" lang="en-US" altLang="zh-TW" sz="1100" dirty="0"/>
                    </a:p>
                    <a:p>
                      <a:pPr>
                        <a:lnSpc>
                          <a:spcPts val="1440"/>
                        </a:lnSpc>
                      </a:pPr>
                      <a:r>
                        <a:rPr kumimoji="1" lang="zh-TW" altLang="en-US" sz="1100" dirty="0"/>
                        <a:t>（昭和</a:t>
                      </a:r>
                      <a:r>
                        <a:rPr kumimoji="1" lang="en-US" altLang="ja-JP" sz="1100" dirty="0"/>
                        <a:t>25</a:t>
                      </a:r>
                      <a:r>
                        <a:rPr kumimoji="1" lang="zh-TW" altLang="en-US" sz="1100" dirty="0"/>
                        <a:t>年法律第</a:t>
                      </a:r>
                      <a:r>
                        <a:rPr kumimoji="1" lang="en-US" altLang="ja-JP" sz="1100" dirty="0"/>
                        <a:t>201</a:t>
                      </a:r>
                      <a:r>
                        <a:rPr kumimoji="1" lang="zh-TW" altLang="en-US" sz="1100" dirty="0"/>
                        <a:t>号）</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rPr>
                        <a:t>自動車車庫（特殊建築物）</a:t>
                      </a:r>
                    </a:p>
                    <a:p>
                      <a:pPr marL="174625" marR="0" lvl="0" indent="-174625" algn="l" defTabSz="9144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srgbClr val="000000"/>
                          </a:solidFill>
                          <a:effectLst/>
                          <a:uLnTx/>
                          <a:uFillTx/>
                          <a:latin typeface="+mn-lt"/>
                          <a:ea typeface="+mn-ea"/>
                          <a:cs typeface="+mn-cs"/>
                        </a:rPr>
                        <a:t>建築基準関連規定（附置義務）</a:t>
                      </a:r>
                      <a:endParaRPr kumimoji="1" lang="en-US" altLang="ja-JP" sz="1100" b="0"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2</a:t>
                      </a:r>
                      <a:r>
                        <a:rPr kumimoji="1" lang="ja-JP" altLang="en-US" sz="1100" dirty="0"/>
                        <a:t>条（定義）、第</a:t>
                      </a:r>
                      <a:r>
                        <a:rPr kumimoji="1" lang="en-US" altLang="ja-JP" sz="1100" dirty="0"/>
                        <a:t>6</a:t>
                      </a:r>
                      <a:r>
                        <a:rPr kumimoji="1" lang="ja-JP" altLang="en-US" sz="1100" dirty="0"/>
                        <a:t>条（建築物の建築等に関する申請及び確認）、第</a:t>
                      </a:r>
                      <a:r>
                        <a:rPr kumimoji="1" lang="en-US" altLang="ja-JP" sz="1100" dirty="0"/>
                        <a:t>52</a:t>
                      </a:r>
                      <a:r>
                        <a:rPr kumimoji="1" lang="ja-JP" altLang="en-US" sz="1100" dirty="0"/>
                        <a:t>条（容積率）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b="1" dirty="0">
                          <a:solidFill>
                            <a:srgbClr val="FF0000"/>
                          </a:solidFill>
                        </a:rPr>
                        <a:t>建築物の敷地、構造、設備及び用途に関する最低の基準</a:t>
                      </a:r>
                      <a:r>
                        <a:rPr kumimoji="1" lang="ja-JP" altLang="en-US" sz="1100" b="0" dirty="0">
                          <a:solidFill>
                            <a:schemeClr val="tx1"/>
                          </a:solidFill>
                        </a:rPr>
                        <a:t>を定めて、</a:t>
                      </a:r>
                      <a:r>
                        <a:rPr kumimoji="1" lang="ja-JP" altLang="en-US" sz="1100" b="1" dirty="0">
                          <a:solidFill>
                            <a:srgbClr val="FF0000"/>
                          </a:solidFill>
                        </a:rPr>
                        <a:t>国民の生命、健康及び財産の保護</a:t>
                      </a:r>
                      <a:r>
                        <a:rPr kumimoji="1" lang="ja-JP" altLang="en-US" sz="1100" b="0" dirty="0">
                          <a:solidFill>
                            <a:schemeClr val="tx1"/>
                          </a:solidFill>
                        </a:rPr>
                        <a:t>を図り、もつて</a:t>
                      </a:r>
                      <a:r>
                        <a:rPr kumimoji="1" lang="ja-JP" altLang="en-US" sz="1100" b="1" dirty="0">
                          <a:solidFill>
                            <a:srgbClr val="FF0000"/>
                          </a:solidFill>
                        </a:rPr>
                        <a:t>公共の福祉の増進</a:t>
                      </a:r>
                      <a:r>
                        <a:rPr kumimoji="1" lang="ja-JP" altLang="en-US" sz="1100" b="0" dirty="0">
                          <a:solidFill>
                            <a:schemeClr val="tx1"/>
                          </a:solidFill>
                        </a:rPr>
                        <a:t>に資すること</a:t>
                      </a: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5173748"/>
                  </a:ext>
                </a:extLst>
              </a:tr>
              <a:tr h="819034">
                <a:tc>
                  <a:txBody>
                    <a:bodyPr/>
                    <a:lstStyle/>
                    <a:p>
                      <a:pPr>
                        <a:lnSpc>
                          <a:spcPts val="1440"/>
                        </a:lnSpc>
                      </a:pPr>
                      <a:r>
                        <a:rPr kumimoji="1" lang="ja-JP" altLang="en-US" sz="1100" dirty="0"/>
                        <a:t>道路法</a:t>
                      </a:r>
                      <a:endParaRPr kumimoji="1" lang="en-US" altLang="ja-JP" sz="1100" dirty="0"/>
                    </a:p>
                    <a:p>
                      <a:pPr>
                        <a:lnSpc>
                          <a:spcPts val="1440"/>
                        </a:lnSpc>
                      </a:pPr>
                      <a:r>
                        <a:rPr kumimoji="1" lang="zh-CN" altLang="en-US" sz="1100" dirty="0"/>
                        <a:t>（昭和</a:t>
                      </a:r>
                      <a:r>
                        <a:rPr kumimoji="1" lang="en-US" altLang="zh-CN" sz="1100" dirty="0"/>
                        <a:t>27</a:t>
                      </a:r>
                      <a:r>
                        <a:rPr kumimoji="1" lang="zh-CN" altLang="en-US" sz="1100" dirty="0"/>
                        <a:t>年法律第</a:t>
                      </a:r>
                      <a:r>
                        <a:rPr kumimoji="1" lang="en-US" altLang="zh-CN" sz="1100" dirty="0"/>
                        <a:t>180</a:t>
                      </a:r>
                      <a:r>
                        <a:rPr kumimoji="1" lang="zh-CN" altLang="en-US" sz="1100" dirty="0"/>
                        <a:t>号）</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defTabSz="540000">
                        <a:lnSpc>
                          <a:spcPct val="100000"/>
                        </a:lnSpc>
                        <a:buFont typeface="Arial" panose="020B0604020202020204" pitchFamily="34" charset="0"/>
                        <a:buChar char="•"/>
                      </a:pPr>
                      <a:r>
                        <a:rPr kumimoji="1" lang="zh-TW" altLang="en-US" sz="1100" b="0" dirty="0">
                          <a:solidFill>
                            <a:schemeClr val="tx1"/>
                          </a:solidFill>
                        </a:rPr>
                        <a:t>自動車駐車場</a:t>
                      </a:r>
                      <a:r>
                        <a:rPr kumimoji="1" lang="ja-JP" altLang="en-US" sz="1100" b="0" dirty="0">
                          <a:solidFill>
                            <a:schemeClr val="tx1"/>
                          </a:solidFill>
                        </a:rPr>
                        <a:t>（道路の付属物）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 </a:t>
                      </a:r>
                      <a:r>
                        <a:rPr kumimoji="1" lang="en-US" altLang="ja-JP" sz="1100" dirty="0"/>
                        <a:t>2 </a:t>
                      </a:r>
                      <a:r>
                        <a:rPr kumimoji="1" lang="ja-JP" altLang="en-US" sz="1100" dirty="0"/>
                        <a:t>条（定義）　等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道路網の整備を図るため、道路に関して、路線の指定及び認定、管理、構造、保全、費用の負担区分等に関する事項を定め、もつて</a:t>
                      </a:r>
                      <a:r>
                        <a:rPr kumimoji="1" lang="ja-JP" altLang="en-US" sz="1100" b="1" dirty="0">
                          <a:solidFill>
                            <a:srgbClr val="FF0000"/>
                          </a:solidFill>
                        </a:rPr>
                        <a:t>交通の発達に寄与</a:t>
                      </a:r>
                      <a:r>
                        <a:rPr kumimoji="1" lang="ja-JP" altLang="en-US" sz="1100" dirty="0"/>
                        <a:t>し、</a:t>
                      </a:r>
                      <a:r>
                        <a:rPr kumimoji="1" lang="ja-JP" altLang="en-US" sz="1100" b="1" dirty="0">
                          <a:solidFill>
                            <a:srgbClr val="FF0000"/>
                          </a:solidFill>
                        </a:rPr>
                        <a:t>公共の福祉を増進</a:t>
                      </a:r>
                      <a:r>
                        <a:rPr kumimoji="1" lang="ja-JP" altLang="en-US" sz="1100" dirty="0"/>
                        <a:t>すること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115761"/>
                  </a:ext>
                </a:extLst>
              </a:tr>
              <a:tr h="717140">
                <a:tc>
                  <a:txBody>
                    <a:bodyPr/>
                    <a:lstStyle/>
                    <a:p>
                      <a:pPr>
                        <a:lnSpc>
                          <a:spcPts val="1440"/>
                        </a:lnSpc>
                      </a:pPr>
                      <a:r>
                        <a:rPr kumimoji="1" lang="ja-JP" altLang="en-US" sz="1100" dirty="0"/>
                        <a:t>道路交通法</a:t>
                      </a:r>
                      <a:endParaRPr kumimoji="1" lang="en-US" altLang="ja-JP" sz="1100" dirty="0"/>
                    </a:p>
                    <a:p>
                      <a:pPr>
                        <a:lnSpc>
                          <a:spcPts val="1440"/>
                        </a:lnSpc>
                      </a:pPr>
                      <a:r>
                        <a:rPr kumimoji="1" lang="ja-JP" altLang="en-US" sz="1100" dirty="0"/>
                        <a:t>（</a:t>
                      </a:r>
                      <a:r>
                        <a:rPr kumimoji="1" lang="zh-CN" altLang="en-US" sz="1100" dirty="0"/>
                        <a:t>昭和</a:t>
                      </a:r>
                      <a:r>
                        <a:rPr kumimoji="1" lang="en-US" altLang="ja-JP" sz="1100" dirty="0"/>
                        <a:t>35</a:t>
                      </a:r>
                      <a:r>
                        <a:rPr kumimoji="1" lang="zh-CN" altLang="en-US" sz="1100" dirty="0"/>
                        <a:t>年法律第</a:t>
                      </a:r>
                      <a:r>
                        <a:rPr kumimoji="1" lang="en-US" altLang="ja-JP" sz="1100" dirty="0"/>
                        <a:t>105</a:t>
                      </a:r>
                      <a:r>
                        <a:rPr kumimoji="1" lang="zh-CN" altLang="en-US" sz="1100" dirty="0"/>
                        <a:t>号</a:t>
                      </a:r>
                      <a:r>
                        <a:rPr kumimoji="1" lang="ja-JP" altLang="en-US" sz="11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defTabSz="540000">
                        <a:lnSpc>
                          <a:spcPct val="100000"/>
                        </a:lnSpc>
                        <a:buFont typeface="Arial" panose="020B0604020202020204" pitchFamily="34" charset="0"/>
                        <a:buChar char="•"/>
                      </a:pPr>
                      <a:r>
                        <a:rPr kumimoji="1" lang="zh-TW" altLang="en-US" sz="1100" dirty="0"/>
                        <a:t>時間制限駐車区間</a:t>
                      </a:r>
                      <a:r>
                        <a:rPr kumimoji="1" lang="ja-JP" altLang="en-US" sz="1100" dirty="0"/>
                        <a:t>（パーキング・メーター、パーキング・チケット）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2</a:t>
                      </a:r>
                      <a:r>
                        <a:rPr kumimoji="1" lang="ja-JP" altLang="en-US" sz="1100" dirty="0"/>
                        <a:t>条（定義）、第</a:t>
                      </a:r>
                      <a:r>
                        <a:rPr kumimoji="1" lang="en-US" altLang="ja-JP" sz="1100" dirty="0"/>
                        <a:t>49</a:t>
                      </a:r>
                      <a:r>
                        <a:rPr kumimoji="1" lang="ja-JP" altLang="en-US" sz="1100" dirty="0"/>
                        <a:t>条（時間制限駐車区間）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b="1" dirty="0">
                          <a:solidFill>
                            <a:srgbClr val="FF0000"/>
                          </a:solidFill>
                        </a:rPr>
                        <a:t>道路における危険を防止し、その他交通の安全と円滑</a:t>
                      </a:r>
                      <a:r>
                        <a:rPr kumimoji="1" lang="ja-JP" altLang="en-US" sz="1100" b="0" dirty="0">
                          <a:solidFill>
                            <a:schemeClr val="tx1"/>
                          </a:solidFill>
                        </a:rPr>
                        <a:t>を図り、及び</a:t>
                      </a:r>
                      <a:r>
                        <a:rPr kumimoji="1" lang="ja-JP" altLang="en-US" sz="1100" b="1" dirty="0">
                          <a:solidFill>
                            <a:srgbClr val="FF0000"/>
                          </a:solidFill>
                        </a:rPr>
                        <a:t>道路の交通に起因する障害の防止</a:t>
                      </a:r>
                      <a:r>
                        <a:rPr kumimoji="1" lang="ja-JP" altLang="en-US" sz="1100" b="0" dirty="0">
                          <a:solidFill>
                            <a:schemeClr val="tx1"/>
                          </a:solidFill>
                        </a:rPr>
                        <a:t>に資すること</a:t>
                      </a: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6356299"/>
                  </a:ext>
                </a:extLst>
              </a:tr>
              <a:tr h="864096">
                <a:tc>
                  <a:txBody>
                    <a:bodyPr/>
                    <a:lstStyle/>
                    <a:p>
                      <a:pPr>
                        <a:lnSpc>
                          <a:spcPts val="1440"/>
                        </a:lnSpc>
                      </a:pPr>
                      <a:r>
                        <a:rPr kumimoji="1" lang="ja-JP" altLang="en-US" sz="1100" dirty="0"/>
                        <a:t>自動車の保管場所の確保等に関する法律</a:t>
                      </a:r>
                      <a:endParaRPr kumimoji="1" lang="en-US" altLang="ja-JP" sz="1100" dirty="0"/>
                    </a:p>
                    <a:p>
                      <a:pPr>
                        <a:lnSpc>
                          <a:spcPts val="1440"/>
                        </a:lnSpc>
                      </a:pPr>
                      <a:r>
                        <a:rPr kumimoji="1" lang="zh-CN" altLang="en-US" sz="1100" dirty="0"/>
                        <a:t>（昭和</a:t>
                      </a:r>
                      <a:r>
                        <a:rPr kumimoji="1" lang="en-US" altLang="zh-CN" sz="1100" dirty="0"/>
                        <a:t>27</a:t>
                      </a:r>
                      <a:r>
                        <a:rPr kumimoji="1" lang="zh-CN" altLang="en-US" sz="1100" dirty="0"/>
                        <a:t>年法律第</a:t>
                      </a:r>
                      <a:r>
                        <a:rPr kumimoji="1" lang="en-US" altLang="zh-CN" sz="1100" dirty="0"/>
                        <a:t>180</a:t>
                      </a:r>
                      <a:r>
                        <a:rPr kumimoji="1" lang="zh-CN" altLang="en-US" sz="1100" dirty="0"/>
                        <a:t>号）</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defTabSz="540000">
                        <a:lnSpc>
                          <a:spcPct val="100000"/>
                        </a:lnSpc>
                        <a:buFont typeface="Arial" panose="020B0604020202020204" pitchFamily="34" charset="0"/>
                        <a:buChar char="•"/>
                      </a:pPr>
                      <a:r>
                        <a:rPr kumimoji="1" lang="ja-JP" altLang="en-US" sz="1100" b="0" dirty="0">
                          <a:solidFill>
                            <a:schemeClr val="tx1"/>
                          </a:solidFill>
                        </a:rPr>
                        <a:t>車庫（自動車の保管場所）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43915" rtl="0" eaLnBrk="1" fontAlgn="auto" latinLnBrk="0" hangingPunct="1">
                        <a:lnSpc>
                          <a:spcPts val="1440"/>
                        </a:lnSpc>
                        <a:spcBef>
                          <a:spcPts val="0"/>
                        </a:spcBef>
                        <a:spcAft>
                          <a:spcPts val="0"/>
                        </a:spcAft>
                        <a:buClrTx/>
                        <a:buSzTx/>
                        <a:buFontTx/>
                        <a:buNone/>
                        <a:defRPr/>
                      </a:pPr>
                      <a:r>
                        <a:rPr kumimoji="1" lang="ja-JP" altLang="en-US" sz="1100" dirty="0"/>
                        <a:t>第</a:t>
                      </a:r>
                      <a:r>
                        <a:rPr kumimoji="1" lang="en-US" altLang="ja-JP" sz="1100" dirty="0"/>
                        <a:t>2</a:t>
                      </a:r>
                      <a:r>
                        <a:rPr kumimoji="1" lang="ja-JP" altLang="en-US" sz="1100" dirty="0"/>
                        <a:t>条（定義）、第</a:t>
                      </a:r>
                      <a:r>
                        <a:rPr kumimoji="1" lang="en-US" altLang="ja-JP" sz="1100" dirty="0"/>
                        <a:t>3</a:t>
                      </a:r>
                      <a:r>
                        <a:rPr kumimoji="1" lang="ja-JP" altLang="en-US" sz="1100" dirty="0"/>
                        <a:t>条（保管場所の確保）、第</a:t>
                      </a:r>
                      <a:r>
                        <a:rPr kumimoji="1" lang="en-US" altLang="ja-JP" sz="1100" dirty="0"/>
                        <a:t>4</a:t>
                      </a:r>
                      <a:r>
                        <a:rPr kumimoji="1" lang="ja-JP" altLang="en-US" sz="1100" dirty="0"/>
                        <a:t>条（保管場所の確保を証する書面の提出等）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自動車の保有者等に</a:t>
                      </a:r>
                      <a:r>
                        <a:rPr kumimoji="1" lang="ja-JP" altLang="en-US" sz="1100" b="1" dirty="0">
                          <a:solidFill>
                            <a:srgbClr val="FF0000"/>
                          </a:solidFill>
                        </a:rPr>
                        <a:t>自動車の保管場所を確保</a:t>
                      </a:r>
                      <a:r>
                        <a:rPr kumimoji="1" lang="ja-JP" altLang="en-US" sz="1100" dirty="0"/>
                        <a:t>し、道路を自動車の保管場所として使用しないよう義務づけるとともに、自動車の駐車に関する規制を強化することにより、</a:t>
                      </a:r>
                      <a:r>
                        <a:rPr kumimoji="1" lang="ja-JP" altLang="en-US" sz="1100" b="1" dirty="0">
                          <a:solidFill>
                            <a:srgbClr val="FF0000"/>
                          </a:solidFill>
                        </a:rPr>
                        <a:t>道路使用の適正化、道路における危険の防止及び道路交通の円滑化</a:t>
                      </a:r>
                      <a:r>
                        <a:rPr kumimoji="1" lang="ja-JP" altLang="en-US" sz="1100" dirty="0"/>
                        <a:t>を図ること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3806733"/>
                  </a:ext>
                </a:extLst>
              </a:tr>
              <a:tr h="957575">
                <a:tc>
                  <a:txBody>
                    <a:bodyPr/>
                    <a:lstStyle/>
                    <a:p>
                      <a:pPr>
                        <a:lnSpc>
                          <a:spcPts val="1440"/>
                        </a:lnSpc>
                      </a:pPr>
                      <a:r>
                        <a:rPr kumimoji="1" lang="ja-JP" altLang="en-US" sz="1100" dirty="0"/>
                        <a:t>大規模小売店舗立地法</a:t>
                      </a:r>
                      <a:endParaRPr kumimoji="1" lang="en-US" altLang="ja-JP" sz="1100" dirty="0"/>
                    </a:p>
                    <a:p>
                      <a:pPr>
                        <a:lnSpc>
                          <a:spcPts val="1440"/>
                        </a:lnSpc>
                      </a:pPr>
                      <a:r>
                        <a:rPr kumimoji="1" lang="ja-JP" altLang="en-US" sz="1100" dirty="0"/>
                        <a:t>（平成</a:t>
                      </a:r>
                      <a:r>
                        <a:rPr kumimoji="1" lang="en-US" altLang="ja-JP" sz="1100" dirty="0"/>
                        <a:t>10</a:t>
                      </a:r>
                      <a:r>
                        <a:rPr kumimoji="1" lang="ja-JP" altLang="en-US" sz="1100" dirty="0"/>
                        <a:t>年法律第</a:t>
                      </a:r>
                      <a:r>
                        <a:rPr kumimoji="1" lang="en-US" altLang="ja-JP" sz="1100" dirty="0"/>
                        <a:t>91</a:t>
                      </a:r>
                      <a:r>
                        <a:rPr kumimoji="1" lang="ja-JP" altLang="en-US" sz="1100" dirty="0"/>
                        <a:t>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defTabSz="540000">
                        <a:lnSpc>
                          <a:spcPct val="100000"/>
                        </a:lnSpc>
                        <a:buFont typeface="Arial" panose="020B0604020202020204" pitchFamily="34" charset="0"/>
                        <a:buChar char="•"/>
                      </a:pPr>
                      <a:r>
                        <a:rPr kumimoji="1" lang="ja-JP" altLang="en-US" sz="1100" dirty="0"/>
                        <a:t>店舗に附属する施設</a:t>
                      </a:r>
                      <a:endParaRPr kumimoji="1" lang="en-US" altLang="ja-JP" sz="1100" dirty="0"/>
                    </a:p>
                    <a:p>
                      <a:pPr marL="0" indent="0" defTabSz="540000">
                        <a:lnSpc>
                          <a:spcPct val="100000"/>
                        </a:lnSpc>
                        <a:buFont typeface="Arial" panose="020B0604020202020204" pitchFamily="34" charset="0"/>
                        <a:buNone/>
                      </a:pPr>
                      <a:r>
                        <a:rPr kumimoji="1" lang="ja-JP" altLang="en-US" sz="1100" dirty="0"/>
                        <a:t>　（駐車場、荷さばき施設等）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4</a:t>
                      </a:r>
                      <a:r>
                        <a:rPr kumimoji="1" lang="ja-JP" altLang="en-US" sz="1100" dirty="0"/>
                        <a:t>条（指針）、第</a:t>
                      </a:r>
                      <a:r>
                        <a:rPr kumimoji="1" lang="en-US" altLang="ja-JP" sz="1100" dirty="0"/>
                        <a:t>5</a:t>
                      </a:r>
                      <a:r>
                        <a:rPr kumimoji="1" lang="ja-JP" altLang="en-US" sz="1100" dirty="0"/>
                        <a:t>条（大規模小売店舗の新設に関する届出等）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b="0" dirty="0">
                          <a:solidFill>
                            <a:schemeClr val="tx1"/>
                          </a:solidFill>
                        </a:rPr>
                        <a:t>大規模小売店舗の立地に関し、</a:t>
                      </a:r>
                      <a:r>
                        <a:rPr kumimoji="1" lang="ja-JP" altLang="en-US" sz="1100" b="1" dirty="0">
                          <a:solidFill>
                            <a:srgbClr val="FF0000"/>
                          </a:solidFill>
                        </a:rPr>
                        <a:t>その周辺の地域の生活環境の保持のため</a:t>
                      </a:r>
                      <a:r>
                        <a:rPr kumimoji="1" lang="ja-JP" altLang="en-US" sz="1100" b="0" dirty="0">
                          <a:solidFill>
                            <a:schemeClr val="tx1"/>
                          </a:solidFill>
                        </a:rPr>
                        <a:t>、大規模小売店舗を設置する者によりその</a:t>
                      </a:r>
                      <a:r>
                        <a:rPr kumimoji="1" lang="ja-JP" altLang="en-US" sz="1100" b="1" dirty="0">
                          <a:solidFill>
                            <a:srgbClr val="FF0000"/>
                          </a:solidFill>
                        </a:rPr>
                        <a:t>施設の配置及び運営方法について適正な配慮がなされることを確保</a:t>
                      </a:r>
                      <a:r>
                        <a:rPr kumimoji="1" lang="ja-JP" altLang="en-US" sz="1100" b="0" dirty="0">
                          <a:solidFill>
                            <a:schemeClr val="tx1"/>
                          </a:solidFill>
                        </a:rPr>
                        <a:t>することにより、小売業の健全な発達を図り、もって</a:t>
                      </a:r>
                      <a:r>
                        <a:rPr kumimoji="1" lang="ja-JP" altLang="en-US" sz="1100" b="1" dirty="0">
                          <a:solidFill>
                            <a:srgbClr val="FF0000"/>
                          </a:solidFill>
                        </a:rPr>
                        <a:t>国民経済及び地域社会の健全な発展</a:t>
                      </a:r>
                      <a:r>
                        <a:rPr kumimoji="1" lang="ja-JP" altLang="en-US" sz="1100" b="0" dirty="0">
                          <a:solidFill>
                            <a:schemeClr val="tx1"/>
                          </a:solidFill>
                        </a:rPr>
                        <a:t>並びに</a:t>
                      </a:r>
                      <a:r>
                        <a:rPr kumimoji="1" lang="ja-JP" altLang="en-US" sz="1100" b="1" dirty="0">
                          <a:solidFill>
                            <a:srgbClr val="FF0000"/>
                          </a:solidFill>
                        </a:rPr>
                        <a:t>国民生活の向上</a:t>
                      </a:r>
                      <a:r>
                        <a:rPr kumimoji="1" lang="ja-JP" altLang="en-US" sz="1100" b="0" dirty="0">
                          <a:solidFill>
                            <a:schemeClr val="tx1"/>
                          </a:solidFill>
                        </a:rPr>
                        <a:t>に寄与すること</a:t>
                      </a: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571842"/>
                  </a:ext>
                </a:extLst>
              </a:tr>
              <a:tr h="957575">
                <a:tc>
                  <a:txBody>
                    <a:bodyPr/>
                    <a:lstStyle/>
                    <a:p>
                      <a:pPr>
                        <a:lnSpc>
                          <a:spcPts val="1440"/>
                        </a:lnSpc>
                      </a:pPr>
                      <a:r>
                        <a:rPr kumimoji="1" lang="ja-JP" altLang="en-US" sz="1100" dirty="0"/>
                        <a:t>自転車の安全利用の促進及び自転車等の駐車対策の総合的推進に関する法律</a:t>
                      </a:r>
                      <a:endParaRPr kumimoji="1" lang="en-US" altLang="ja-JP" sz="1100" dirty="0"/>
                    </a:p>
                    <a:p>
                      <a:pPr>
                        <a:lnSpc>
                          <a:spcPts val="1440"/>
                        </a:lnSpc>
                      </a:pPr>
                      <a:r>
                        <a:rPr kumimoji="1" lang="ja-JP" altLang="en-US" sz="1100" dirty="0"/>
                        <a:t>（</a:t>
                      </a:r>
                      <a:r>
                        <a:rPr kumimoji="1" lang="zh-CN" altLang="en-US" sz="1100" dirty="0"/>
                        <a:t>昭和</a:t>
                      </a:r>
                      <a:r>
                        <a:rPr kumimoji="1" lang="en-US" altLang="ja-JP" sz="1100" dirty="0"/>
                        <a:t>55</a:t>
                      </a:r>
                      <a:r>
                        <a:rPr kumimoji="1" lang="zh-CN" altLang="en-US" sz="1100" dirty="0"/>
                        <a:t>年法律第</a:t>
                      </a:r>
                      <a:r>
                        <a:rPr kumimoji="1" lang="en-US" altLang="ja-JP" sz="1100" dirty="0"/>
                        <a:t>87</a:t>
                      </a:r>
                      <a:r>
                        <a:rPr kumimoji="1" lang="zh-CN" altLang="en-US" sz="1100" dirty="0"/>
                        <a:t>号</a:t>
                      </a:r>
                      <a:r>
                        <a:rPr kumimoji="1" lang="ja-JP" altLang="en-US" sz="1100" dirty="0"/>
                        <a:t>）</a:t>
                      </a:r>
                      <a:endParaRPr kumimoji="1" lang="ja-JP" altLang="en-US" sz="1100" dirty="0">
                        <a:highlight>
                          <a:srgbClr val="00FFFF"/>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EBFC"/>
                    </a:solidFill>
                  </a:tcPr>
                </a:tc>
                <a:tc>
                  <a:txBody>
                    <a:bodyPr/>
                    <a:lstStyle/>
                    <a:p>
                      <a:pPr marL="174625" indent="-174625" defTabSz="540000">
                        <a:lnSpc>
                          <a:spcPct val="100000"/>
                        </a:lnSpc>
                        <a:buFont typeface="Arial" panose="020B0604020202020204" pitchFamily="34" charset="0"/>
                        <a:buChar char="•"/>
                      </a:pPr>
                      <a:r>
                        <a:rPr kumimoji="1" lang="ja-JP" altLang="en-US" sz="1100" b="0" dirty="0">
                          <a:solidFill>
                            <a:schemeClr val="tx1"/>
                          </a:solidFill>
                        </a:rPr>
                        <a:t>一般公共の用に供される自転車等駐車場（原動機自転車を含む）</a:t>
                      </a:r>
                      <a:endParaRPr kumimoji="1" lang="en-US" altLang="ja-JP" sz="1100" b="0" dirty="0">
                        <a:solidFill>
                          <a:schemeClr val="tx1"/>
                        </a:solidFill>
                      </a:endParaRPr>
                    </a:p>
                    <a:p>
                      <a:pPr marL="174625" indent="-174625" defTabSz="540000">
                        <a:lnSpc>
                          <a:spcPct val="100000"/>
                        </a:lnSpc>
                        <a:buFont typeface="Arial" panose="020B0604020202020204" pitchFamily="34" charset="0"/>
                        <a:buChar char="•"/>
                      </a:pPr>
                      <a:r>
                        <a:rPr kumimoji="1" lang="zh-TW" altLang="en-US" sz="1100" b="0" dirty="0">
                          <a:solidFill>
                            <a:schemeClr val="tx1"/>
                          </a:solidFill>
                        </a:rPr>
                        <a:t>自転車等駐車場</a:t>
                      </a:r>
                      <a:r>
                        <a:rPr kumimoji="1" lang="ja-JP" altLang="en-US" sz="1100" b="0" dirty="0">
                          <a:solidFill>
                            <a:schemeClr val="tx1"/>
                          </a:solidFill>
                        </a:rPr>
                        <a:t>の附置義務</a:t>
                      </a:r>
                      <a:endParaRPr kumimoji="1" lang="ja-JP" altLang="en-US" sz="1100" b="0" dirty="0">
                        <a:solidFill>
                          <a:schemeClr val="tx1"/>
                        </a:solidFill>
                        <a:highlight>
                          <a:srgbClr val="00FFFF"/>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第</a:t>
                      </a:r>
                      <a:r>
                        <a:rPr kumimoji="1" lang="en-US" altLang="ja-JP" sz="1100" dirty="0"/>
                        <a:t>2</a:t>
                      </a:r>
                      <a:r>
                        <a:rPr kumimoji="1" lang="ja-JP" altLang="en-US" sz="1100" dirty="0"/>
                        <a:t>条（定義）、第</a:t>
                      </a:r>
                      <a:r>
                        <a:rPr kumimoji="1" lang="en-US" altLang="ja-JP" sz="1100" dirty="0"/>
                        <a:t>5</a:t>
                      </a:r>
                      <a:r>
                        <a:rPr kumimoji="1" lang="ja-JP" altLang="en-US" sz="1100" dirty="0"/>
                        <a:t>条（自転車等の駐車対策の総合的推進）、第</a:t>
                      </a:r>
                      <a:r>
                        <a:rPr kumimoji="1" lang="en-US" altLang="ja-JP" sz="1100" dirty="0"/>
                        <a:t>7</a:t>
                      </a:r>
                      <a:r>
                        <a:rPr kumimoji="1" lang="ja-JP" altLang="en-US" sz="1100" dirty="0"/>
                        <a:t>条（総合計画）、第</a:t>
                      </a:r>
                      <a:r>
                        <a:rPr kumimoji="1" lang="en-US" altLang="ja-JP" sz="1100" dirty="0"/>
                        <a:t>9</a:t>
                      </a:r>
                      <a:r>
                        <a:rPr kumimoji="1" lang="ja-JP" altLang="en-US" sz="1100" dirty="0"/>
                        <a:t>条（自転車等駐車場の構造及び設備の基準）</a:t>
                      </a:r>
                      <a:endParaRPr kumimoji="1" lang="en-US" altLang="ja-JP" sz="1100" dirty="0">
                        <a:highlight>
                          <a:srgbClr val="00FFFF"/>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40"/>
                        </a:lnSpc>
                      </a:pPr>
                      <a:r>
                        <a:rPr kumimoji="1" lang="ja-JP" altLang="en-US" sz="1100" dirty="0"/>
                        <a:t>自転車に係る道路交通環境の整備及び交通安全活動の推進、自転車の安全性の確保、</a:t>
                      </a:r>
                      <a:r>
                        <a:rPr kumimoji="1" lang="ja-JP" altLang="en-US" sz="1100" b="1" dirty="0">
                          <a:solidFill>
                            <a:srgbClr val="FF0000"/>
                          </a:solidFill>
                        </a:rPr>
                        <a:t>自転車等の駐車対策の総合的推進</a:t>
                      </a:r>
                      <a:r>
                        <a:rPr kumimoji="1" lang="ja-JP" altLang="en-US" sz="1100" dirty="0"/>
                        <a:t>等に関し必要な措置を定め、もつて</a:t>
                      </a:r>
                      <a:r>
                        <a:rPr kumimoji="1" lang="ja-JP" altLang="en-US" sz="1100" b="1" dirty="0">
                          <a:solidFill>
                            <a:srgbClr val="FF0000"/>
                          </a:solidFill>
                        </a:rPr>
                        <a:t>自転車の交通に係る事故の防止と交通の円滑化</a:t>
                      </a:r>
                      <a:r>
                        <a:rPr kumimoji="1" lang="ja-JP" altLang="en-US" sz="1100" b="0" dirty="0">
                          <a:solidFill>
                            <a:schemeClr val="tx1"/>
                          </a:solidFill>
                        </a:rPr>
                        <a:t>並びに</a:t>
                      </a:r>
                      <a:r>
                        <a:rPr kumimoji="1" lang="ja-JP" altLang="en-US" sz="1100" b="1" dirty="0">
                          <a:solidFill>
                            <a:srgbClr val="FF0000"/>
                          </a:solidFill>
                        </a:rPr>
                        <a:t>駅前広場等の良好な環境の確保及びその機能の低下の防止</a:t>
                      </a:r>
                      <a:r>
                        <a:rPr kumimoji="1" lang="ja-JP" altLang="en-US" sz="1100" b="0" dirty="0">
                          <a:solidFill>
                            <a:schemeClr val="tx1"/>
                          </a:solidFill>
                        </a:rPr>
                        <a:t>を図り</a:t>
                      </a:r>
                      <a:r>
                        <a:rPr kumimoji="1" lang="ja-JP" altLang="en-US" sz="1100" dirty="0"/>
                        <a:t>、あわせて</a:t>
                      </a:r>
                      <a:r>
                        <a:rPr kumimoji="1" lang="ja-JP" altLang="en-US" sz="1100" b="1" dirty="0">
                          <a:solidFill>
                            <a:srgbClr val="FF0000"/>
                          </a:solidFill>
                        </a:rPr>
                        <a:t>自転車等の利用者の利便の増進</a:t>
                      </a:r>
                      <a:r>
                        <a:rPr kumimoji="1" lang="ja-JP" altLang="en-US" sz="1100" dirty="0"/>
                        <a:t>に資すること</a:t>
                      </a:r>
                      <a:endParaRPr kumimoji="1" lang="ja-JP" altLang="en-US" sz="1100" dirty="0">
                        <a:highlight>
                          <a:srgbClr val="00FFFF"/>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56452"/>
                  </a:ext>
                </a:extLst>
              </a:tr>
            </a:tbl>
          </a:graphicData>
        </a:graphic>
      </p:graphicFrame>
    </p:spTree>
    <p:extLst>
      <p:ext uri="{BB962C8B-B14F-4D97-AF65-F5344CB8AC3E}">
        <p14:creationId xmlns:p14="http://schemas.microsoft.com/office/powerpoint/2010/main" val="3866790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1" name="図 5"/>
          <p:cNvPicPr>
            <a:picLocks noChangeAspect="1"/>
          </p:cNvPicPr>
          <p:nvPr/>
        </p:nvPicPr>
        <p:blipFill>
          <a:blip r:embed="rId3"/>
          <a:stretch>
            <a:fillRect/>
          </a:stretch>
        </p:blipFill>
        <p:spPr>
          <a:xfrm>
            <a:off x="524435" y="703748"/>
            <a:ext cx="4230051" cy="5961436"/>
          </a:xfrm>
          <a:prstGeom prst="rect">
            <a:avLst/>
          </a:prstGeom>
        </p:spPr>
      </p:pic>
      <p:pic>
        <p:nvPicPr>
          <p:cNvPr id="4172" name="図 7"/>
          <p:cNvPicPr>
            <a:picLocks noChangeAspect="1"/>
          </p:cNvPicPr>
          <p:nvPr/>
        </p:nvPicPr>
        <p:blipFill>
          <a:blip r:embed="rId4"/>
          <a:stretch>
            <a:fillRect/>
          </a:stretch>
        </p:blipFill>
        <p:spPr>
          <a:xfrm>
            <a:off x="5203190" y="690957"/>
            <a:ext cx="4255517" cy="6019672"/>
          </a:xfrm>
          <a:prstGeom prst="rect">
            <a:avLst/>
          </a:prstGeom>
        </p:spPr>
      </p:pic>
      <p:sp>
        <p:nvSpPr>
          <p:cNvPr id="2" name="スライド番号プレースホルダー 1"/>
          <p:cNvSpPr>
            <a:spLocks noGrp="1"/>
          </p:cNvSpPr>
          <p:nvPr>
            <p:ph type="sldNum" sz="quarter" idx="12"/>
          </p:nvPr>
        </p:nvSpPr>
        <p:spPr/>
        <p:txBody>
          <a:bodyPr/>
          <a:lstStyle/>
          <a:p>
            <a:pPr>
              <a:defRPr/>
            </a:pPr>
            <a:fld id="{091BEF95-598A-4894-8D29-9E5892396066}" type="slidenum">
              <a:rPr lang="ja-JP" altLang="en-US" smtClean="0"/>
              <a:pPr>
                <a:defRPr/>
              </a:pPr>
              <a:t>49</a:t>
            </a:fld>
            <a:endParaRPr lang="ja-JP" altLang="en-US"/>
          </a:p>
        </p:txBody>
      </p:sp>
      <p:sp>
        <p:nvSpPr>
          <p:cNvPr id="6" name="タイトル 4"/>
          <p:cNvSpPr>
            <a:spLocks noGrp="1"/>
          </p:cNvSpPr>
          <p:nvPr>
            <p:ph type="title"/>
          </p:nvPr>
        </p:nvSpPr>
        <p:spPr>
          <a:xfrm>
            <a:off x="381000" y="-3"/>
            <a:ext cx="9036496" cy="612000"/>
          </a:xfrm>
        </p:spPr>
        <p:txBody>
          <a:bodyPr/>
          <a:lstStyle/>
          <a:p>
            <a:r>
              <a:rPr lang="ja-JP" altLang="en-US" sz="2400" spc="-150"/>
              <a:t>車椅子使用者用駐車施設等の適正利用の取組</a:t>
            </a:r>
          </a:p>
        </p:txBody>
      </p:sp>
    </p:spTree>
    <p:extLst>
      <p:ext uri="{BB962C8B-B14F-4D97-AF65-F5344CB8AC3E}">
        <p14:creationId xmlns:p14="http://schemas.microsoft.com/office/powerpoint/2010/main" val="690438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Rectangle 2"/>
          <p:cNvSpPr>
            <a:spLocks noGrp="1" noChangeArrowheads="1"/>
          </p:cNvSpPr>
          <p:nvPr>
            <p:ph type="title"/>
          </p:nvPr>
        </p:nvSpPr>
        <p:spPr>
          <a:xfrm>
            <a:off x="381000" y="0"/>
            <a:ext cx="9144000" cy="576000"/>
          </a:xfrm>
        </p:spPr>
        <p:txBody>
          <a:bodyPr/>
          <a:lstStyle/>
          <a:p>
            <a:r>
              <a:rPr lang="ja-JP" altLang="en-US" sz="2400"/>
              <a:t>地方公共団体の取組（パーキング・パーミット制度）</a:t>
            </a:r>
            <a:endParaRPr lang="ja-JP" altLang="en-US" sz="1400"/>
          </a:p>
        </p:txBody>
      </p:sp>
      <p:pic>
        <p:nvPicPr>
          <p:cNvPr id="6" name="図 5"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433" y="815327"/>
            <a:ext cx="2843808" cy="2868183"/>
          </a:xfrm>
          <a:prstGeom prst="rect">
            <a:avLst/>
          </a:prstGeom>
        </p:spPr>
      </p:pic>
      <p:pic>
        <p:nvPicPr>
          <p:cNvPr id="7" name="図 6" descr="画面の領域"/>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6242" y="4053071"/>
            <a:ext cx="3168607" cy="2536668"/>
          </a:xfrm>
          <a:prstGeom prst="rect">
            <a:avLst/>
          </a:prstGeom>
        </p:spPr>
      </p:pic>
      <p:sp>
        <p:nvSpPr>
          <p:cNvPr id="4" name="スライド番号プレースホルダー 3"/>
          <p:cNvSpPr>
            <a:spLocks noGrp="1"/>
          </p:cNvSpPr>
          <p:nvPr>
            <p:ph type="sldNum" sz="quarter" idx="12"/>
          </p:nvPr>
        </p:nvSpPr>
        <p:spPr/>
        <p:txBody>
          <a:bodyPr/>
          <a:lstStyle/>
          <a:p>
            <a:pPr fontAlgn="base">
              <a:spcBef>
                <a:spcPct val="0"/>
              </a:spcBef>
              <a:spcAft>
                <a:spcPct val="0"/>
              </a:spcAft>
              <a:defRPr/>
            </a:pPr>
            <a:fld id="{8A0F5535-896E-404B-9498-62E892888157}" type="slidenum">
              <a:rPr lang="en-US" altLang="ja-JP">
                <a:solidFill>
                  <a:srgbClr val="000000"/>
                </a:solidFill>
                <a:latin typeface="Arial" charset="0"/>
                <a:ea typeface="ＭＳ Ｐゴシック" charset="-128"/>
              </a:rPr>
              <a:pPr fontAlgn="base">
                <a:spcBef>
                  <a:spcPct val="0"/>
                </a:spcBef>
                <a:spcAft>
                  <a:spcPct val="0"/>
                </a:spcAft>
                <a:defRPr/>
              </a:pPr>
              <a:t>50</a:t>
            </a:fld>
            <a:endParaRPr lang="en-US" altLang="ja-JP">
              <a:solidFill>
                <a:srgbClr val="000000"/>
              </a:solidFill>
              <a:latin typeface="Arial" charset="0"/>
              <a:ea typeface="ＭＳ Ｐゴシック" charset="-128"/>
            </a:endParaRPr>
          </a:p>
        </p:txBody>
      </p:sp>
      <p:sp>
        <p:nvSpPr>
          <p:cNvPr id="9" name="テキスト ボックス 8"/>
          <p:cNvSpPr txBox="1"/>
          <p:nvPr/>
        </p:nvSpPr>
        <p:spPr>
          <a:xfrm>
            <a:off x="303049" y="649400"/>
            <a:ext cx="6547544" cy="3031599"/>
          </a:xfrm>
          <a:prstGeom prst="rect">
            <a:avLst/>
          </a:prstGeom>
          <a:noFill/>
        </p:spPr>
        <p:txBody>
          <a:bodyPr wrap="square" rtlCol="0">
            <a:spAutoFit/>
          </a:bodyPr>
          <a:lstStyle/>
          <a:p>
            <a:pPr marL="179388" indent="-179388">
              <a:spcBef>
                <a:spcPts val="600"/>
              </a:spcBef>
              <a:defRPr/>
            </a:pPr>
            <a:r>
              <a:rPr lang="ja-JP" altLang="en-US" sz="1600">
                <a:latin typeface="HGSｺﾞｼｯｸE" panose="020B0900000000000000" pitchFamily="50" charset="-128"/>
                <a:ea typeface="HGSｺﾞｼｯｸE" panose="020B0900000000000000" pitchFamily="50" charset="-128"/>
              </a:rPr>
              <a:t>・</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施設管理者の協力の</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もと</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幅の広い</a:t>
            </a:r>
            <a:r>
              <a:rPr lang="en-US" altLang="ja-JP" sz="1600">
                <a:solidFill>
                  <a:srgbClr val="0066FF"/>
                </a:solidFill>
                <a:latin typeface="+mj-ea"/>
                <a:ea typeface="+mj-ea"/>
                <a:cs typeface="Meiryo UI" panose="020B0604030504040204" pitchFamily="50" charset="-128"/>
              </a:rPr>
              <a:t>｢</a:t>
            </a:r>
            <a:r>
              <a:rPr lang="ja-JP" altLang="ja-JP" sz="1600">
                <a:solidFill>
                  <a:srgbClr val="0066FF"/>
                </a:solidFill>
                <a:latin typeface="+mj-ea"/>
                <a:ea typeface="+mj-ea"/>
                <a:cs typeface="Meiryo UI" panose="020B0604030504040204" pitchFamily="50" charset="-128"/>
              </a:rPr>
              <a:t>車椅子使用者用駐車施設</a:t>
            </a:r>
            <a:r>
              <a:rPr lang="en-US" altLang="ja-JP" sz="1600">
                <a:solidFill>
                  <a:srgbClr val="0066FF"/>
                </a:solidFill>
                <a:latin typeface="+mj-ea"/>
                <a:ea typeface="+mj-ea"/>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又はそれとは別に設ける</a:t>
            </a:r>
            <a:r>
              <a:rPr lang="en-US" altLang="ja-JP" sz="1600">
                <a:solidFill>
                  <a:srgbClr val="00B050"/>
                </a:solidFill>
                <a:latin typeface="+mj-ea"/>
                <a:ea typeface="+mj-ea"/>
                <a:cs typeface="Meiryo UI" panose="020B0604030504040204" pitchFamily="50" charset="-128"/>
              </a:rPr>
              <a:t>｢</a:t>
            </a:r>
            <a:r>
              <a:rPr lang="ja-JP" altLang="en-US" sz="1600">
                <a:solidFill>
                  <a:srgbClr val="00B050"/>
                </a:solidFill>
                <a:latin typeface="+mj-ea"/>
                <a:ea typeface="+mj-ea"/>
                <a:cs typeface="Meiryo UI" panose="020B0604030504040204" pitchFamily="50" charset="-128"/>
              </a:rPr>
              <a:t>優先駐車</a:t>
            </a:r>
            <a:r>
              <a:rPr lang="ja-JP" altLang="ja-JP" sz="1600">
                <a:solidFill>
                  <a:srgbClr val="00B050"/>
                </a:solidFill>
                <a:latin typeface="+mj-ea"/>
                <a:ea typeface="+mj-ea"/>
                <a:cs typeface="Meiryo UI" panose="020B0604030504040204" pitchFamily="50" charset="-128"/>
              </a:rPr>
              <a:t>区画</a:t>
            </a:r>
            <a:r>
              <a:rPr lang="en-US" altLang="ja-JP" sz="1600">
                <a:solidFill>
                  <a:srgbClr val="00B050"/>
                </a:solidFill>
                <a:latin typeface="+mj-ea"/>
                <a:ea typeface="+mj-ea"/>
                <a:cs typeface="Meiryo UI" panose="020B0604030504040204" pitchFamily="50" charset="-128"/>
              </a:rPr>
              <a:t>｣</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について、条件に該当する希望者が使用できる</a:t>
            </a:r>
            <a:r>
              <a:rPr lang="ja-JP" altLang="ja-JP" sz="1600">
                <a:solidFill>
                  <a:srgbClr val="000000"/>
                </a:solidFill>
                <a:latin typeface="+mj-ea"/>
                <a:ea typeface="+mj-ea"/>
                <a:cs typeface="Meiryo UI" panose="020B0604030504040204" pitchFamily="50" charset="-128"/>
              </a:rPr>
              <a:t>利用証を交付する</a:t>
            </a:r>
            <a:r>
              <a:rPr lang="ja-JP" altLang="en-US" sz="1600">
                <a:solidFill>
                  <a:srgbClr val="000000"/>
                </a:solidFill>
                <a:latin typeface="+mj-ea"/>
                <a:ea typeface="+mj-ea"/>
                <a:cs typeface="Meiryo UI" panose="020B0604030504040204" pitchFamily="50" charset="-128"/>
              </a:rPr>
              <a:t>地方公共団体における取組</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spcBef>
                <a:spcPts val="600"/>
              </a:spcBef>
              <a:defRPr/>
            </a:pPr>
            <a:r>
              <a:rPr lang="ja-JP" altLang="en-US" sz="1600">
                <a:latin typeface="HGSｺﾞｼｯｸE" panose="020B0900000000000000" pitchFamily="50" charset="-128"/>
                <a:ea typeface="HGSｺﾞｼｯｸE" panose="020B0900000000000000" pitchFamily="50" charset="-128"/>
              </a:rPr>
              <a:t>・</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18</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年度以降、令和</a:t>
            </a:r>
            <a:r>
              <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末日</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現在で</a:t>
            </a:r>
            <a:r>
              <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41</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府県</a:t>
            </a:r>
            <a:r>
              <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市において導入さ</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れ</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地方公共団体</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間</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における</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相互利用の取組も進められてい</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る</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spcBef>
                <a:spcPts val="600"/>
              </a:spcBef>
              <a:defRPr/>
            </a:pPr>
            <a:r>
              <a:rPr lang="ja-JP" altLang="en-US" sz="1600">
                <a:latin typeface="HGSｺﾞｼｯｸE" panose="020B0900000000000000" pitchFamily="50" charset="-128"/>
                <a:ea typeface="HGSｺﾞｼｯｸE" panose="020B0900000000000000" pitchFamily="50" charset="-128"/>
              </a:rPr>
              <a:t>・</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利用対象者の範囲は</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地方公共団体毎</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にあらかじめ設定（一律では</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ない</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spcBef>
                <a:spcPts val="600"/>
              </a:spcBef>
              <a:defRPr/>
            </a:pPr>
            <a:r>
              <a:rPr lang="ja-JP" altLang="en-US" sz="1600">
                <a:latin typeface="HGSｺﾞｼｯｸE" panose="020B0900000000000000" pitchFamily="50" charset="-128"/>
                <a:ea typeface="HGSｺﾞｼｯｸE" panose="020B0900000000000000"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必ずしも広い幅員を必要としないものの</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歩行困難で</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移動に配慮が必要な</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人もい</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るため</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地域の実情や施設の利用状況等に応じ、幅の広い</a:t>
            </a:r>
            <a:r>
              <a:rPr lang="en-US" altLang="ja-JP" sz="1600">
                <a:solidFill>
                  <a:srgbClr val="0066FF"/>
                </a:solidFill>
                <a:latin typeface="+mj-ea"/>
                <a:ea typeface="+mj-ea"/>
                <a:cs typeface="Meiryo UI" panose="020B0604030504040204" pitchFamily="50" charset="-128"/>
              </a:rPr>
              <a:t>｢</a:t>
            </a:r>
            <a:r>
              <a:rPr lang="ja-JP" altLang="ja-JP" sz="1600">
                <a:solidFill>
                  <a:srgbClr val="0066FF"/>
                </a:solidFill>
                <a:latin typeface="+mj-ea"/>
                <a:ea typeface="+mj-ea"/>
                <a:cs typeface="Meiryo UI" panose="020B0604030504040204" pitchFamily="50" charset="-128"/>
              </a:rPr>
              <a:t>車椅子使用者用駐車施設</a:t>
            </a:r>
            <a:r>
              <a:rPr lang="en-US" altLang="ja-JP" sz="1600">
                <a:solidFill>
                  <a:srgbClr val="0066FF"/>
                </a:solidFill>
                <a:latin typeface="+mj-ea"/>
                <a:ea typeface="+mj-ea"/>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のみでそのような人も利用対象として運用するのではなく</a:t>
            </a:r>
            <a:r>
              <a:rPr lang="ja-JP" altLang="ja-JP" sz="160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施設の</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出</a:t>
            </a:r>
            <a:r>
              <a:rPr lang="ja-JP"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入口に近</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く等に</a:t>
            </a:r>
            <a:r>
              <a:rPr lang="ja-JP" altLang="en-US" sz="1600">
                <a:solidFill>
                  <a:srgbClr val="000000"/>
                </a:solidFill>
                <a:latin typeface="+mj-ea"/>
                <a:ea typeface="+mj-ea"/>
                <a:cs typeface="Meiryo UI" panose="020B0604030504040204" pitchFamily="50" charset="-128"/>
              </a:rPr>
              <a:t>別</a:t>
            </a:r>
            <a:r>
              <a:rPr lang="ja-JP" altLang="ja-JP" sz="1600">
                <a:solidFill>
                  <a:srgbClr val="000000"/>
                </a:solidFill>
                <a:latin typeface="+mj-ea"/>
                <a:ea typeface="+mj-ea"/>
                <a:cs typeface="Meiryo UI" panose="020B0604030504040204" pitchFamily="50" charset="-128"/>
              </a:rPr>
              <a:t>の</a:t>
            </a:r>
            <a:r>
              <a:rPr lang="en-US" altLang="ja-JP" sz="1600">
                <a:solidFill>
                  <a:srgbClr val="000000"/>
                </a:solidFill>
                <a:latin typeface="+mj-ea"/>
                <a:ea typeface="+mj-ea"/>
                <a:cs typeface="Meiryo UI" panose="020B0604030504040204" pitchFamily="50" charset="-128"/>
              </a:rPr>
              <a:t>｢</a:t>
            </a:r>
            <a:r>
              <a:rPr lang="ja-JP" altLang="ja-JP" sz="1600">
                <a:solidFill>
                  <a:srgbClr val="000000"/>
                </a:solidFill>
                <a:latin typeface="+mj-ea"/>
                <a:ea typeface="+mj-ea"/>
                <a:cs typeface="Meiryo UI" panose="020B0604030504040204" pitchFamily="50" charset="-128"/>
              </a:rPr>
              <a:t>駐車区画</a:t>
            </a:r>
            <a:r>
              <a:rPr lang="ja-JP" altLang="en-US" sz="1600">
                <a:solidFill>
                  <a:srgbClr val="000000"/>
                </a:solidFill>
                <a:latin typeface="+mj-ea"/>
                <a:ea typeface="+mj-ea"/>
                <a:cs typeface="Meiryo UI" panose="020B0604030504040204" pitchFamily="50" charset="-128"/>
              </a:rPr>
              <a:t>（</a:t>
            </a:r>
            <a:r>
              <a:rPr lang="ja-JP" altLang="en-US" sz="1600">
                <a:solidFill>
                  <a:srgbClr val="00B050"/>
                </a:solidFill>
                <a:latin typeface="+mj-ea"/>
                <a:ea typeface="+mj-ea"/>
                <a:cs typeface="Meiryo UI" panose="020B0604030504040204" pitchFamily="50" charset="-128"/>
              </a:rPr>
              <a:t>優先駐車区画</a:t>
            </a:r>
            <a:r>
              <a:rPr lang="ja-JP" altLang="en-US" sz="1600">
                <a:solidFill>
                  <a:srgbClr val="000000"/>
                </a:solidFill>
                <a:latin typeface="+mj-ea"/>
                <a:ea typeface="+mj-ea"/>
                <a:cs typeface="Meiryo UI" panose="020B0604030504040204" pitchFamily="50" charset="-128"/>
              </a:rPr>
              <a:t>）</a:t>
            </a:r>
            <a:r>
              <a:rPr lang="en-US" altLang="ja-JP" sz="1600">
                <a:solidFill>
                  <a:srgbClr val="000000"/>
                </a:solidFill>
                <a:latin typeface="+mj-ea"/>
                <a:ea typeface="+mj-ea"/>
                <a:cs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cs typeface="Meiryo UI" panose="020B0604030504040204" pitchFamily="50" charset="-128"/>
              </a:rPr>
              <a:t>を設けて運用される場合もある。</a:t>
            </a:r>
            <a:endPar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592961" y="6399351"/>
            <a:ext cx="4536504" cy="415498"/>
          </a:xfrm>
          <a:prstGeom prst="rect">
            <a:avLst/>
          </a:prstGeom>
          <a:noFill/>
        </p:spPr>
        <p:txBody>
          <a:bodyPr wrap="square" rtlCol="0">
            <a:spAutoFit/>
          </a:bodyPr>
          <a:lstStyle/>
          <a:p>
            <a:pPr marL="179388" indent="-179388">
              <a:spcBef>
                <a:spcPts val="600"/>
              </a:spcBef>
              <a:defRPr/>
            </a:pPr>
            <a:r>
              <a:rPr lang="en-US" altLang="ja-JP" sz="8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この制度は「パーキング・パーミット制度（駐車許可制）」と呼ばれているが、「許可制」ではありません。</a:t>
            </a:r>
            <a:endParaRPr lang="en-US" altLang="ja-JP" sz="8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spcBef>
                <a:spcPts val="600"/>
              </a:spcBef>
              <a:defRPr/>
            </a:pPr>
            <a:r>
              <a:rPr lang="en-US" altLang="ja-JP" sz="8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800">
                <a:solidFill>
                  <a:srgbClr val="000000"/>
                </a:solidFill>
                <a:latin typeface="Meiryo UI" panose="020B0604030504040204" pitchFamily="50" charset="-128"/>
                <a:ea typeface="Meiryo UI" panose="020B0604030504040204" pitchFamily="50" charset="-128"/>
                <a:cs typeface="Meiryo UI" panose="020B0604030504040204" pitchFamily="50" charset="-128"/>
              </a:rPr>
              <a:t>幅の広い車椅子使用者用駐車施設</a:t>
            </a:r>
            <a:r>
              <a:rPr lang="ja-JP" altLang="en-US" sz="80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については、バリアフリー法令により一定の施設に設置が義務付け。</a:t>
            </a:r>
            <a:endParaRPr lang="ja-JP" altLang="ja-JP" sz="8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4"/>
          <a:stretch>
            <a:fillRect/>
          </a:stretch>
        </p:blipFill>
        <p:spPr>
          <a:xfrm>
            <a:off x="632520" y="4099028"/>
            <a:ext cx="3336592" cy="2444755"/>
          </a:xfrm>
          <a:prstGeom prst="rect">
            <a:avLst/>
          </a:prstGeom>
        </p:spPr>
      </p:pic>
      <p:sp>
        <p:nvSpPr>
          <p:cNvPr id="13" name="正方形/長方形 21"/>
          <p:cNvSpPr/>
          <p:nvPr/>
        </p:nvSpPr>
        <p:spPr>
          <a:xfrm>
            <a:off x="1320691" y="6518031"/>
            <a:ext cx="1960251" cy="276999"/>
          </a:xfrm>
          <a:prstGeom prst="rect">
            <a:avLst/>
          </a:prstGeom>
        </p:spPr>
        <p:txBody>
          <a:bodyPr wrap="square">
            <a:spAutoFit/>
          </a:bodyPr>
          <a:lstStyle/>
          <a:p>
            <a:pPr algn="ctr"/>
            <a:r>
              <a:rPr lang="ja-JP" altLang="en-US" sz="1200">
                <a:latin typeface="+mn-ea"/>
                <a:ea typeface="+mn-ea"/>
              </a:rPr>
              <a:t>（長野県の利用証）</a:t>
            </a:r>
            <a:endParaRPr lang="en-US" altLang="ja-JP" sz="1200">
              <a:latin typeface="+mn-ea"/>
              <a:ea typeface="+mn-ea"/>
            </a:endParaRPr>
          </a:p>
        </p:txBody>
      </p:sp>
      <p:pic>
        <p:nvPicPr>
          <p:cNvPr id="2" name="図 1"/>
          <p:cNvPicPr>
            <a:picLocks noChangeAspect="1"/>
          </p:cNvPicPr>
          <p:nvPr/>
        </p:nvPicPr>
        <p:blipFill>
          <a:blip r:embed="rId5"/>
          <a:stretch>
            <a:fillRect/>
          </a:stretch>
        </p:blipFill>
        <p:spPr>
          <a:xfrm>
            <a:off x="4228313" y="4053071"/>
            <a:ext cx="4976241" cy="2288885"/>
          </a:xfrm>
          <a:prstGeom prst="rect">
            <a:avLst/>
          </a:prstGeom>
        </p:spPr>
      </p:pic>
    </p:spTree>
    <p:extLst>
      <p:ext uri="{BB962C8B-B14F-4D97-AF65-F5344CB8AC3E}">
        <p14:creationId xmlns:p14="http://schemas.microsoft.com/office/powerpoint/2010/main" val="592896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8" name="タイトル 1"/>
          <p:cNvSpPr>
            <a:spLocks noGrp="1"/>
          </p:cNvSpPr>
          <p:nvPr>
            <p:ph type="title"/>
          </p:nvPr>
        </p:nvSpPr>
        <p:spPr/>
        <p:txBody>
          <a:bodyPr/>
          <a:lstStyle/>
          <a:p>
            <a:r>
              <a:rPr lang="ja-JP" altLang="en-US" sz="2400" b="1">
                <a:latin typeface="+mn-ea"/>
                <a:ea typeface="+mn-ea"/>
              </a:rPr>
              <a:t>さらなるバリアフリーニーズへの対応</a:t>
            </a:r>
            <a:endParaRPr kumimoji="1" lang="ja-JP" altLang="en-US" sz="2400" b="1">
              <a:latin typeface="+mn-ea"/>
              <a:ea typeface="+mn-ea"/>
            </a:endParaRPr>
          </a:p>
        </p:txBody>
      </p:sp>
      <p:sp>
        <p:nvSpPr>
          <p:cNvPr id="4452" name="テキスト ボックス 8"/>
          <p:cNvSpPr txBox="1"/>
          <p:nvPr/>
        </p:nvSpPr>
        <p:spPr>
          <a:xfrm>
            <a:off x="397329" y="843643"/>
            <a:ext cx="880654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453" name="テキスト ボックス 10"/>
          <p:cNvSpPr txBox="1"/>
          <p:nvPr/>
        </p:nvSpPr>
        <p:spPr>
          <a:xfrm>
            <a:off x="92592" y="1800722"/>
            <a:ext cx="9661071"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■駐車場に関するバリアフリー化ニーズの例</a:t>
            </a:r>
          </a:p>
        </p:txBody>
      </p:sp>
      <p:sp>
        <p:nvSpPr>
          <p:cNvPr id="4454" name="正方形/長方形 12"/>
          <p:cNvSpPr/>
          <p:nvPr/>
        </p:nvSpPr>
        <p:spPr>
          <a:xfrm>
            <a:off x="134709" y="624412"/>
            <a:ext cx="9497785" cy="963648"/>
          </a:xfrm>
          <a:prstGeom prst="rect">
            <a:avLst/>
          </a:prstGeom>
          <a:noFill/>
          <a:ln>
            <a:solidFill>
              <a:schemeClr val="tx1"/>
            </a:solidFill>
          </a:ln>
        </p:spPr>
        <p:txBody>
          <a:bodyPr wrap="square" rtlCol="0" anchor="ctr">
            <a:noAutofit/>
          </a:bodyPr>
          <a:lstStyle/>
          <a:p>
            <a:pPr marL="180975" marR="0" lvl="0" indent="-180975" algn="l" defTabSz="914400" rtl="0" eaLnBrk="1" fontAlgn="base" latinLnBrk="0" hangingPunct="1">
              <a:lnSpc>
                <a:spcPct val="100000"/>
              </a:lnSpc>
              <a:spcBef>
                <a:spcPts val="60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バリアフリー法上の義務となっている、バリアフリー駐車スペースの確保や移動等円滑化以外にも、</a:t>
            </a:r>
            <a:r>
              <a:rPr kumimoji="1" lang="ja-JP" altLang="en-US" sz="16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ニーズを踏まえた更なるバリアフリ－対応</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をしていく必要がある。</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また、バリアフリー法の義務のない</a:t>
            </a:r>
            <a:r>
              <a:rPr kumimoji="1" lang="ja-JP" altLang="en-US" sz="16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コインパーキング等</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においても、バリアフリー対応を推進していくことが望ましい。</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462" name="正方形/長方形 35"/>
          <p:cNvSpPr/>
          <p:nvPr/>
        </p:nvSpPr>
        <p:spPr>
          <a:xfrm>
            <a:off x="6897215" y="1777238"/>
            <a:ext cx="3020047" cy="584775"/>
          </a:xfrm>
          <a:prstGeom prst="rect">
            <a:avLst/>
          </a:prstGeom>
          <a:noFill/>
          <a:ln w="9525">
            <a:noFill/>
            <a:miter lim="800000"/>
            <a:headEnd/>
            <a:tailEnd/>
          </a:ln>
        </p:spPr>
        <p:txBody>
          <a:bodyPr wrap="square">
            <a:spAutoFit/>
          </a:bodyPr>
          <a:lstStyle/>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■ユニバーサル対応型</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精算機の設置例</a:t>
            </a:r>
          </a:p>
        </p:txBody>
      </p:sp>
      <p:sp>
        <p:nvSpPr>
          <p:cNvPr id="2" name="スライド番号プレースホルダー 1"/>
          <p:cNvSpPr>
            <a:spLocks noGrp="1"/>
          </p:cNvSpPr>
          <p:nvPr>
            <p:ph type="sldNum" sz="quarter" idx="12"/>
          </p:nvPr>
        </p:nvSpPr>
        <p:spPr>
          <a:xfrm>
            <a:off x="9353551" y="6376285"/>
            <a:ext cx="55245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3486941662"/>
              </p:ext>
            </p:extLst>
          </p:nvPr>
        </p:nvGraphicFramePr>
        <p:xfrm>
          <a:off x="186222" y="2132856"/>
          <a:ext cx="6597241" cy="4657743"/>
        </p:xfrm>
        <a:graphic>
          <a:graphicData uri="http://schemas.openxmlformats.org/drawingml/2006/table">
            <a:tbl>
              <a:tblPr firstRow="1" bandRow="1">
                <a:tableStyleId>{5C22544A-7EE6-4342-B048-85BDC9FD1C3A}</a:tableStyleId>
              </a:tblPr>
              <a:tblGrid>
                <a:gridCol w="1714166">
                  <a:extLst>
                    <a:ext uri="{9D8B030D-6E8A-4147-A177-3AD203B41FA5}">
                      <a16:colId xmlns:a16="http://schemas.microsoft.com/office/drawing/2014/main" val="320693543"/>
                    </a:ext>
                  </a:extLst>
                </a:gridCol>
                <a:gridCol w="4883075">
                  <a:extLst>
                    <a:ext uri="{9D8B030D-6E8A-4147-A177-3AD203B41FA5}">
                      <a16:colId xmlns:a16="http://schemas.microsoft.com/office/drawing/2014/main" val="1112234784"/>
                    </a:ext>
                  </a:extLst>
                </a:gridCol>
              </a:tblGrid>
              <a:tr h="397486">
                <a:tc>
                  <a:txBody>
                    <a:bodyPr/>
                    <a:lstStyle/>
                    <a:p>
                      <a:pPr marL="133350" indent="-133350" algn="ctr">
                        <a:spcAft>
                          <a:spcPts val="0"/>
                        </a:spcAft>
                      </a:pPr>
                      <a:r>
                        <a:rPr lang="ja-JP" sz="1400" b="1" kern="100" dirty="0">
                          <a:effectLst/>
                          <a:latin typeface="Meiryo UI" panose="020B0604030504040204" pitchFamily="50" charset="-128"/>
                          <a:ea typeface="Meiryo UI" panose="020B0604030504040204" pitchFamily="50" charset="-128"/>
                        </a:rPr>
                        <a:t>ニーズ</a:t>
                      </a:r>
                    </a:p>
                  </a:txBody>
                  <a:tcPr marL="68580" marR="68580" marT="0" marB="0" anchor="ctr"/>
                </a:tc>
                <a:tc>
                  <a:txBody>
                    <a:bodyPr/>
                    <a:lstStyle/>
                    <a:p>
                      <a:pPr marL="133350" indent="-133350" algn="ctr">
                        <a:spcAft>
                          <a:spcPts val="0"/>
                        </a:spcAft>
                      </a:pPr>
                      <a:r>
                        <a:rPr lang="ja-JP" sz="1400" b="1" kern="100">
                          <a:effectLst/>
                          <a:latin typeface="Meiryo UI" panose="020B0604030504040204" pitchFamily="50" charset="-128"/>
                          <a:ea typeface="Meiryo UI" panose="020B0604030504040204" pitchFamily="50" charset="-128"/>
                        </a:rPr>
                        <a:t>具体的な内容</a:t>
                      </a:r>
                    </a:p>
                  </a:txBody>
                  <a:tcPr marL="68580" marR="68580" marT="0" marB="0" anchor="ctr"/>
                </a:tc>
                <a:extLst>
                  <a:ext uri="{0D108BD9-81ED-4DB2-BD59-A6C34878D82A}">
                    <a16:rowId xmlns:a16="http://schemas.microsoft.com/office/drawing/2014/main" val="2572398108"/>
                  </a:ext>
                </a:extLst>
              </a:tr>
              <a:tr h="465295">
                <a:tc>
                  <a:txBody>
                    <a:bodyPr/>
                    <a:lstStyle/>
                    <a:p>
                      <a:pPr marL="127000" indent="-127000" algn="just">
                        <a:spcAft>
                          <a:spcPts val="0"/>
                        </a:spcAft>
                      </a:pPr>
                      <a:r>
                        <a:rPr lang="ja-JP" sz="1200" b="1" kern="100">
                          <a:effectLst/>
                          <a:latin typeface="Meiryo UI" panose="020B0604030504040204" pitchFamily="50" charset="-128"/>
                          <a:ea typeface="Meiryo UI" panose="020B0604030504040204" pitchFamily="50" charset="-128"/>
                        </a:rPr>
                        <a:t>大型福祉車両に</a:t>
                      </a:r>
                    </a:p>
                    <a:p>
                      <a:pPr marL="127000" indent="-127000" algn="just">
                        <a:spcAft>
                          <a:spcPts val="0"/>
                        </a:spcAft>
                      </a:pPr>
                      <a:r>
                        <a:rPr lang="ja-JP" sz="1200" b="1" kern="100">
                          <a:effectLst/>
                          <a:latin typeface="Meiryo UI" panose="020B0604030504040204" pitchFamily="50" charset="-128"/>
                          <a:ea typeface="Meiryo UI" panose="020B0604030504040204" pitchFamily="50" charset="-128"/>
                        </a:rPr>
                        <a:t>対応した高さの確保</a:t>
                      </a:r>
                    </a:p>
                  </a:txBody>
                  <a:tcPr marL="68580" marR="68580" marT="0" marB="0" anchor="ctr"/>
                </a:tc>
                <a:tc>
                  <a:txBody>
                    <a:bodyPr/>
                    <a:lstStyle/>
                    <a:p>
                      <a:pPr marL="127000" indent="-127000" algn="just">
                        <a:spcAft>
                          <a:spcPts val="0"/>
                        </a:spcAft>
                      </a:pPr>
                      <a:r>
                        <a:rPr lang="ja-JP" sz="1200" kern="100">
                          <a:effectLst/>
                          <a:latin typeface="Meiryo UI" panose="020B0604030504040204" pitchFamily="50" charset="-128"/>
                          <a:ea typeface="Meiryo UI" panose="020B0604030504040204" pitchFamily="50" charset="-128"/>
                        </a:rPr>
                        <a:t>・大型の車椅子用リフト付福祉車両は、</a:t>
                      </a:r>
                      <a:r>
                        <a:rPr lang="ja-JP" sz="1200" b="1" kern="100">
                          <a:effectLst/>
                          <a:latin typeface="Meiryo UI" panose="020B0604030504040204" pitchFamily="50" charset="-128"/>
                          <a:ea typeface="Meiryo UI" panose="020B0604030504040204" pitchFamily="50" charset="-128"/>
                        </a:rPr>
                        <a:t>車高が高い（</a:t>
                      </a:r>
                      <a:r>
                        <a:rPr lang="en-US" sz="1200" b="1" kern="100">
                          <a:effectLst/>
                          <a:latin typeface="Meiryo UI" panose="020B0604030504040204" pitchFamily="50" charset="-128"/>
                          <a:ea typeface="Meiryo UI" panose="020B0604030504040204" pitchFamily="50" charset="-128"/>
                        </a:rPr>
                        <a:t>2.3m</a:t>
                      </a:r>
                      <a:r>
                        <a:rPr lang="ja-JP" sz="1200" b="1" kern="100">
                          <a:effectLst/>
                          <a:latin typeface="Meiryo UI" panose="020B0604030504040204" pitchFamily="50" charset="-128"/>
                          <a:ea typeface="Meiryo UI" panose="020B0604030504040204" pitchFamily="50" charset="-128"/>
                        </a:rPr>
                        <a:t>程度）</a:t>
                      </a:r>
                      <a:r>
                        <a:rPr lang="ja-JP" sz="1200" kern="100">
                          <a:effectLst/>
                          <a:latin typeface="Meiryo UI" panose="020B0604030504040204" pitchFamily="50" charset="-128"/>
                          <a:ea typeface="Meiryo UI" panose="020B0604030504040204" pitchFamily="50" charset="-128"/>
                        </a:rPr>
                        <a:t>ため、それに対応した高さのあるスペースが必要。</a:t>
                      </a:r>
                    </a:p>
                  </a:txBody>
                  <a:tcPr marL="68580" marR="68580" marT="0" marB="0"/>
                </a:tc>
                <a:extLst>
                  <a:ext uri="{0D108BD9-81ED-4DB2-BD59-A6C34878D82A}">
                    <a16:rowId xmlns:a16="http://schemas.microsoft.com/office/drawing/2014/main" val="3080844769"/>
                  </a:ext>
                </a:extLst>
              </a:tr>
              <a:tr h="1297459">
                <a:tc>
                  <a:txBody>
                    <a:bodyPr/>
                    <a:lstStyle/>
                    <a:p>
                      <a:pPr marL="127000" indent="-127000" algn="just">
                        <a:spcAft>
                          <a:spcPts val="0"/>
                        </a:spcAft>
                      </a:pPr>
                      <a:r>
                        <a:rPr lang="ja-JP" sz="1200" b="1" kern="100">
                          <a:effectLst/>
                          <a:latin typeface="Meiryo UI" panose="020B0604030504040204" pitchFamily="50" charset="-128"/>
                          <a:ea typeface="Meiryo UI" panose="020B0604030504040204" pitchFamily="50" charset="-128"/>
                        </a:rPr>
                        <a:t>車いす使用者用</a:t>
                      </a:r>
                    </a:p>
                    <a:p>
                      <a:pPr marL="127000" indent="-127000" algn="just">
                        <a:spcAft>
                          <a:spcPts val="0"/>
                        </a:spcAft>
                      </a:pPr>
                      <a:r>
                        <a:rPr lang="ja-JP" sz="1200" b="1" kern="100">
                          <a:effectLst/>
                          <a:latin typeface="Meiryo UI" panose="020B0604030504040204" pitchFamily="50" charset="-128"/>
                          <a:ea typeface="Meiryo UI" panose="020B0604030504040204" pitchFamily="50" charset="-128"/>
                        </a:rPr>
                        <a:t>駐車施設の</a:t>
                      </a:r>
                    </a:p>
                    <a:p>
                      <a:pPr marL="0" indent="0" algn="just">
                        <a:spcAft>
                          <a:spcPts val="0"/>
                        </a:spcAft>
                      </a:pPr>
                      <a:r>
                        <a:rPr lang="ja-JP" sz="1200" b="1" kern="100">
                          <a:effectLst/>
                          <a:latin typeface="Meiryo UI" panose="020B0604030504040204" pitchFamily="50" charset="-128"/>
                          <a:ea typeface="Meiryo UI" panose="020B0604030504040204" pitchFamily="50" charset="-128"/>
                        </a:rPr>
                        <a:t>マスの奥行き等</a:t>
                      </a:r>
                    </a:p>
                  </a:txBody>
                  <a:tcPr marL="68580" marR="68580" marT="0" marB="0" anchor="ctr"/>
                </a:tc>
                <a:tc>
                  <a:txBody>
                    <a:bodyPr/>
                    <a:lstStyle/>
                    <a:p>
                      <a:pPr marL="127000" indent="-127000" algn="just">
                        <a:spcAft>
                          <a:spcPts val="0"/>
                        </a:spcAft>
                      </a:pPr>
                      <a:r>
                        <a:rPr lang="ja-JP" sz="1200" kern="100" dirty="0">
                          <a:effectLst/>
                          <a:latin typeface="Meiryo UI" panose="020B0604030504040204" pitchFamily="50" charset="-128"/>
                          <a:ea typeface="Meiryo UI" panose="020B0604030504040204" pitchFamily="50" charset="-128"/>
                        </a:rPr>
                        <a:t>・大型ワンボックスカーを利用する障害児者の家庭が増え、</a:t>
                      </a:r>
                      <a:r>
                        <a:rPr lang="ja-JP" sz="1200" b="1" kern="100" dirty="0">
                          <a:effectLst/>
                          <a:latin typeface="Meiryo UI" panose="020B0604030504040204" pitchFamily="50" charset="-128"/>
                          <a:ea typeface="Meiryo UI" panose="020B0604030504040204" pitchFamily="50" charset="-128"/>
                        </a:rPr>
                        <a:t>車の後部から車いすが乗降</a:t>
                      </a:r>
                      <a:r>
                        <a:rPr lang="ja-JP" sz="1200" kern="100" dirty="0">
                          <a:effectLst/>
                          <a:latin typeface="Meiryo UI" panose="020B0604030504040204" pitchFamily="50" charset="-128"/>
                          <a:ea typeface="Meiryo UI" panose="020B0604030504040204" pitchFamily="50" charset="-128"/>
                        </a:rPr>
                        <a:t>するため</a:t>
                      </a:r>
                      <a:r>
                        <a:rPr lang="ja-JP" sz="1200" b="1" kern="100" dirty="0">
                          <a:effectLst/>
                          <a:latin typeface="Meiryo UI" panose="020B0604030504040204" pitchFamily="50" charset="-128"/>
                          <a:ea typeface="Meiryo UI" panose="020B0604030504040204" pitchFamily="50" charset="-128"/>
                        </a:rPr>
                        <a:t>奥行き</a:t>
                      </a:r>
                      <a:r>
                        <a:rPr lang="ja-JP" sz="1200" kern="100" dirty="0">
                          <a:effectLst/>
                          <a:latin typeface="Meiryo UI" panose="020B0604030504040204" pitchFamily="50" charset="-128"/>
                          <a:ea typeface="Meiryo UI" panose="020B0604030504040204" pitchFamily="50" charset="-128"/>
                        </a:rPr>
                        <a:t>のある駐車スペースが必要。</a:t>
                      </a:r>
                      <a:endParaRPr lang="en-US" altLang="ja-JP" sz="1200" kern="100" dirty="0">
                        <a:effectLst/>
                        <a:latin typeface="Meiryo UI" panose="020B0604030504040204" pitchFamily="50" charset="-128"/>
                        <a:ea typeface="Meiryo UI" panose="020B0604030504040204" pitchFamily="50" charset="-128"/>
                      </a:endParaRPr>
                    </a:p>
                    <a:p>
                      <a:pPr marL="127000" indent="-127000" algn="just">
                        <a:spcAft>
                          <a:spcPts val="0"/>
                        </a:spcAft>
                      </a:pPr>
                      <a:r>
                        <a:rPr lang="ja-JP" sz="1200" kern="100" dirty="0">
                          <a:effectLst/>
                          <a:latin typeface="Meiryo UI" panose="020B0604030504040204" pitchFamily="50" charset="-128"/>
                          <a:ea typeface="Meiryo UI" panose="020B0604030504040204" pitchFamily="50" charset="-128"/>
                        </a:rPr>
                        <a:t>・車椅子使用者用駐車施設については、停車した車の</a:t>
                      </a:r>
                      <a:r>
                        <a:rPr lang="ja-JP" sz="1200" b="1" kern="100" dirty="0">
                          <a:effectLst/>
                          <a:latin typeface="Meiryo UI" panose="020B0604030504040204" pitchFamily="50" charset="-128"/>
                          <a:ea typeface="Meiryo UI" panose="020B0604030504040204" pitchFamily="50" charset="-128"/>
                        </a:rPr>
                        <a:t>後方</a:t>
                      </a:r>
                      <a:r>
                        <a:rPr lang="ja-JP" sz="1200" kern="100" dirty="0">
                          <a:effectLst/>
                          <a:latin typeface="Meiryo UI" panose="020B0604030504040204" pitchFamily="50" charset="-128"/>
                          <a:ea typeface="Meiryo UI" panose="020B0604030504040204" pitchFamily="50" charset="-128"/>
                        </a:rPr>
                        <a:t>にスロープと車椅子のスペースの確保が必要。</a:t>
                      </a:r>
                    </a:p>
                    <a:p>
                      <a:pPr marL="127000" indent="-127000" algn="just">
                        <a:spcAft>
                          <a:spcPts val="0"/>
                        </a:spcAft>
                      </a:pPr>
                      <a:r>
                        <a:rPr lang="ja-JP" sz="1200" kern="100" dirty="0">
                          <a:effectLst/>
                          <a:latin typeface="Meiryo UI" panose="020B0604030504040204" pitchFamily="50" charset="-128"/>
                          <a:ea typeface="Meiryo UI" panose="020B0604030504040204" pitchFamily="50" charset="-128"/>
                        </a:rPr>
                        <a:t>・雨天時の乗降に困難が生じないよう、</a:t>
                      </a:r>
                      <a:r>
                        <a:rPr lang="ja-JP" sz="1200" b="1" kern="100" dirty="0">
                          <a:effectLst/>
                          <a:latin typeface="Meiryo UI" panose="020B0604030504040204" pitchFamily="50" charset="-128"/>
                          <a:ea typeface="Meiryo UI" panose="020B0604030504040204" pitchFamily="50" charset="-128"/>
                        </a:rPr>
                        <a:t>乗降に必要なスペースは屋内に設ける</a:t>
                      </a:r>
                      <a:r>
                        <a:rPr lang="ja-JP" sz="1200" kern="100" dirty="0">
                          <a:effectLst/>
                          <a:latin typeface="Meiryo UI" panose="020B0604030504040204" pitchFamily="50" charset="-128"/>
                          <a:ea typeface="Meiryo UI" panose="020B0604030504040204" pitchFamily="50" charset="-128"/>
                        </a:rPr>
                        <a:t>、又は屋外の駐車施設に</a:t>
                      </a:r>
                      <a:r>
                        <a:rPr lang="ja-JP" sz="1200" b="1" kern="100" dirty="0">
                          <a:effectLst/>
                          <a:latin typeface="Meiryo UI" panose="020B0604030504040204" pitchFamily="50" charset="-128"/>
                          <a:ea typeface="Meiryo UI" panose="020B0604030504040204" pitchFamily="50" charset="-128"/>
                        </a:rPr>
                        <a:t>屋根若しくは庇</a:t>
                      </a:r>
                      <a:r>
                        <a:rPr lang="ja-JP" sz="1200" kern="100" dirty="0">
                          <a:effectLst/>
                          <a:latin typeface="Meiryo UI" panose="020B0604030504040204" pitchFamily="50" charset="-128"/>
                          <a:ea typeface="Meiryo UI" panose="020B0604030504040204" pitchFamily="50" charset="-128"/>
                        </a:rPr>
                        <a:t>を設けることが必要。</a:t>
                      </a:r>
                    </a:p>
                  </a:txBody>
                  <a:tcPr marL="68580" marR="68580" marT="0" marB="0"/>
                </a:tc>
                <a:extLst>
                  <a:ext uri="{0D108BD9-81ED-4DB2-BD59-A6C34878D82A}">
                    <a16:rowId xmlns:a16="http://schemas.microsoft.com/office/drawing/2014/main" val="3500610330"/>
                  </a:ext>
                </a:extLst>
              </a:tr>
              <a:tr h="477844">
                <a:tc>
                  <a:txBody>
                    <a:bodyPr/>
                    <a:lstStyle/>
                    <a:p>
                      <a:pPr marL="0" indent="0" algn="just">
                        <a:spcAft>
                          <a:spcPts val="0"/>
                        </a:spcAft>
                      </a:pPr>
                      <a:r>
                        <a:rPr lang="ja-JP" altLang="en-US" sz="1200" b="1" kern="100">
                          <a:effectLst/>
                          <a:latin typeface="Meiryo UI" panose="020B0604030504040204" pitchFamily="50" charset="-128"/>
                          <a:ea typeface="Meiryo UI" panose="020B0604030504040204" pitchFamily="50" charset="-128"/>
                        </a:rPr>
                        <a:t>案内表示</a:t>
                      </a:r>
                      <a:endParaRPr lang="ja-JP" sz="1200" b="1" kern="100">
                        <a:effectLst/>
                        <a:latin typeface="Meiryo UI" panose="020B0604030504040204" pitchFamily="50" charset="-128"/>
                        <a:ea typeface="Meiryo UI" panose="020B0604030504040204" pitchFamily="50" charset="-128"/>
                      </a:endParaRPr>
                    </a:p>
                  </a:txBody>
                  <a:tcPr marL="68580" marR="68580" marT="0" marB="0" anchor="ctr"/>
                </a:tc>
                <a:tc>
                  <a:txBody>
                    <a:bodyPr/>
                    <a:lstStyle/>
                    <a:p>
                      <a:pPr marL="127000" indent="-127000" algn="just">
                        <a:spcAft>
                          <a:spcPts val="0"/>
                        </a:spcAft>
                      </a:pPr>
                      <a:r>
                        <a:rPr lang="ja-JP" altLang="en-US" sz="1200" kern="100">
                          <a:effectLst/>
                          <a:latin typeface="Meiryo UI" panose="020B0604030504040204" pitchFamily="50" charset="-128"/>
                          <a:ea typeface="Meiryo UI" panose="020B0604030504040204" pitchFamily="50" charset="-128"/>
                        </a:rPr>
                        <a:t>・車椅子使用者用駐車施設には、</a:t>
                      </a:r>
                      <a:r>
                        <a:rPr lang="ja-JP" altLang="en-US" sz="1200" b="1" kern="100">
                          <a:effectLst/>
                          <a:latin typeface="Meiryo UI" panose="020B0604030504040204" pitchFamily="50" charset="-128"/>
                          <a:ea typeface="Meiryo UI" panose="020B0604030504040204" pitchFamily="50" charset="-128"/>
                        </a:rPr>
                        <a:t>表示板</a:t>
                      </a:r>
                      <a:r>
                        <a:rPr lang="ja-JP" altLang="en-US" sz="1200" kern="100">
                          <a:effectLst/>
                          <a:latin typeface="Meiryo UI" panose="020B0604030504040204" pitchFamily="50" charset="-128"/>
                          <a:ea typeface="Meiryo UI" panose="020B0604030504040204" pitchFamily="50" charset="-128"/>
                        </a:rPr>
                        <a:t>や</a:t>
                      </a:r>
                      <a:r>
                        <a:rPr lang="ja-JP" altLang="en-US" sz="1200" b="1" kern="100">
                          <a:effectLst/>
                          <a:latin typeface="Meiryo UI" panose="020B0604030504040204" pitchFamily="50" charset="-128"/>
                          <a:ea typeface="Meiryo UI" panose="020B0604030504040204" pitchFamily="50" charset="-128"/>
                        </a:rPr>
                        <a:t>シンボルマークの塗装</a:t>
                      </a:r>
                      <a:r>
                        <a:rPr lang="ja-JP" altLang="en-US" sz="1200" kern="100">
                          <a:effectLst/>
                          <a:latin typeface="Meiryo UI" panose="020B0604030504040204" pitchFamily="50" charset="-128"/>
                          <a:ea typeface="Meiryo UI" panose="020B0604030504040204" pitchFamily="50" charset="-128"/>
                        </a:rPr>
                        <a:t>などで、車椅子使用者用であることを見やすく表示。表示板は、</a:t>
                      </a:r>
                      <a:r>
                        <a:rPr lang="ja-JP" altLang="en-US" sz="1200" b="1" kern="100">
                          <a:effectLst/>
                          <a:latin typeface="Meiryo UI" panose="020B0604030504040204" pitchFamily="50" charset="-128"/>
                          <a:ea typeface="Meiryo UI" panose="020B0604030504040204" pitchFamily="50" charset="-128"/>
                        </a:rPr>
                        <a:t>後部から乗降</a:t>
                      </a:r>
                      <a:r>
                        <a:rPr lang="ja-JP" altLang="en-US" sz="1200" kern="100">
                          <a:effectLst/>
                          <a:latin typeface="Meiryo UI" panose="020B0604030504040204" pitchFamily="50" charset="-128"/>
                          <a:ea typeface="Meiryo UI" panose="020B0604030504040204" pitchFamily="50" charset="-128"/>
                        </a:rPr>
                        <a:t>する場合の支障とならない位置に設置。</a:t>
                      </a:r>
                    </a:p>
                  </a:txBody>
                  <a:tcPr marL="68580" marR="68580" marT="0" marB="0"/>
                </a:tc>
                <a:extLst>
                  <a:ext uri="{0D108BD9-81ED-4DB2-BD59-A6C34878D82A}">
                    <a16:rowId xmlns:a16="http://schemas.microsoft.com/office/drawing/2014/main" val="1836417012"/>
                  </a:ext>
                </a:extLst>
              </a:tr>
              <a:tr h="603488">
                <a:tc>
                  <a:txBody>
                    <a:bodyPr/>
                    <a:lstStyle/>
                    <a:p>
                      <a:pPr marL="0" indent="0" algn="just">
                        <a:spcAft>
                          <a:spcPts val="0"/>
                        </a:spcAft>
                      </a:pPr>
                      <a:r>
                        <a:rPr lang="ja-JP" altLang="en-US" sz="1200" b="1" kern="100">
                          <a:effectLst/>
                          <a:latin typeface="Meiryo UI" panose="020B0604030504040204" pitchFamily="50" charset="-128"/>
                          <a:ea typeface="Meiryo UI" panose="020B0604030504040204" pitchFamily="50" charset="-128"/>
                        </a:rPr>
                        <a:t>無人精算機における</a:t>
                      </a:r>
                      <a:endParaRPr lang="en-US" altLang="ja-JP" sz="1200" b="1" kern="100">
                        <a:effectLst/>
                        <a:latin typeface="Meiryo UI" panose="020B0604030504040204" pitchFamily="50" charset="-128"/>
                        <a:ea typeface="Meiryo UI" panose="020B0604030504040204" pitchFamily="50" charset="-128"/>
                      </a:endParaRPr>
                    </a:p>
                    <a:p>
                      <a:pPr marL="0" indent="0" algn="just">
                        <a:spcAft>
                          <a:spcPts val="0"/>
                        </a:spcAft>
                      </a:pPr>
                      <a:r>
                        <a:rPr lang="ja-JP" altLang="en-US" sz="1200" b="1" kern="100">
                          <a:effectLst/>
                          <a:latin typeface="Meiryo UI" panose="020B0604030504040204" pitchFamily="50" charset="-128"/>
                          <a:ea typeface="Meiryo UI" panose="020B0604030504040204" pitchFamily="50" charset="-128"/>
                        </a:rPr>
                        <a:t>ユニバーサル対応</a:t>
                      </a:r>
                      <a:endParaRPr lang="ja-JP" sz="1200" b="1" kern="100">
                        <a:effectLst/>
                        <a:latin typeface="Meiryo UI" panose="020B0604030504040204" pitchFamily="50" charset="-128"/>
                        <a:ea typeface="Meiryo UI" panose="020B0604030504040204" pitchFamily="50" charset="-128"/>
                      </a:endParaRPr>
                    </a:p>
                  </a:txBody>
                  <a:tcPr marL="68580" marR="68580" marT="0" marB="0" anchor="ctr"/>
                </a:tc>
                <a:tc>
                  <a:txBody>
                    <a:bodyPr/>
                    <a:lstStyle/>
                    <a:p>
                      <a:pPr marL="127000" indent="-127000" algn="just">
                        <a:spcAft>
                          <a:spcPts val="0"/>
                        </a:spcAft>
                      </a:pPr>
                      <a:r>
                        <a:rPr lang="ja-JP" altLang="en-US" sz="1200" kern="100" dirty="0">
                          <a:effectLst/>
                          <a:latin typeface="Meiryo UI" panose="020B0604030504040204" pitchFamily="50" charset="-128"/>
                          <a:ea typeface="Meiryo UI" panose="020B0604030504040204" pitchFamily="50" charset="-128"/>
                        </a:rPr>
                        <a:t>・料金の</a:t>
                      </a:r>
                      <a:r>
                        <a:rPr lang="ja-JP" altLang="en-US" sz="1200" b="1" kern="100" dirty="0">
                          <a:effectLst/>
                          <a:latin typeface="Meiryo UI" panose="020B0604030504040204" pitchFamily="50" charset="-128"/>
                          <a:ea typeface="Meiryo UI" panose="020B0604030504040204" pitchFamily="50" charset="-128"/>
                        </a:rPr>
                        <a:t>投入口等</a:t>
                      </a:r>
                      <a:r>
                        <a:rPr lang="ja-JP" altLang="en-US" sz="1200" kern="100" dirty="0">
                          <a:effectLst/>
                          <a:latin typeface="Meiryo UI" panose="020B0604030504040204" pitchFamily="50" charset="-128"/>
                          <a:ea typeface="Meiryo UI" panose="020B0604030504040204" pitchFamily="50" charset="-128"/>
                        </a:rPr>
                        <a:t>が全体的に</a:t>
                      </a:r>
                      <a:r>
                        <a:rPr lang="ja-JP" altLang="en-US" sz="1200" b="1" kern="100" dirty="0">
                          <a:effectLst/>
                          <a:latin typeface="Meiryo UI" panose="020B0604030504040204" pitchFamily="50" charset="-128"/>
                          <a:ea typeface="Meiryo UI" panose="020B0604030504040204" pitchFamily="50" charset="-128"/>
                        </a:rPr>
                        <a:t>低い位置に設置</a:t>
                      </a:r>
                      <a:r>
                        <a:rPr lang="ja-JP" altLang="en-US" sz="1200" kern="100" dirty="0">
                          <a:effectLst/>
                          <a:latin typeface="Meiryo UI" panose="020B0604030504040204" pitchFamily="50" charset="-128"/>
                          <a:ea typeface="Meiryo UI" panose="020B0604030504040204" pitchFamily="50" charset="-128"/>
                        </a:rPr>
                        <a:t>されているとともに、</a:t>
                      </a:r>
                      <a:r>
                        <a:rPr lang="ja-JP" altLang="en-US" sz="1200" b="1" kern="100" dirty="0">
                          <a:effectLst/>
                          <a:latin typeface="Meiryo UI" panose="020B0604030504040204" pitchFamily="50" charset="-128"/>
                          <a:ea typeface="Meiryo UI" panose="020B0604030504040204" pitchFamily="50" charset="-128"/>
                        </a:rPr>
                        <a:t>大型ディスプレイやカメラ、インターホンの設置</a:t>
                      </a:r>
                      <a:r>
                        <a:rPr lang="ja-JP" altLang="en-US" sz="1200" kern="100" dirty="0">
                          <a:effectLst/>
                          <a:latin typeface="Meiryo UI" panose="020B0604030504040204" pitchFamily="50" charset="-128"/>
                          <a:ea typeface="Meiryo UI" panose="020B0604030504040204" pitchFamily="50" charset="-128"/>
                        </a:rPr>
                        <a:t>により、障害者割引のスムーズな処理や、異常発生時の対応ができることが必要。</a:t>
                      </a:r>
                    </a:p>
                  </a:txBody>
                  <a:tcPr marL="68580" marR="68580" marT="0" marB="0"/>
                </a:tc>
                <a:extLst>
                  <a:ext uri="{0D108BD9-81ED-4DB2-BD59-A6C34878D82A}">
                    <a16:rowId xmlns:a16="http://schemas.microsoft.com/office/drawing/2014/main" val="1180580507"/>
                  </a:ext>
                </a:extLst>
              </a:tr>
              <a:tr h="796735">
                <a:tc>
                  <a:txBody>
                    <a:bodyPr/>
                    <a:lstStyle/>
                    <a:p>
                      <a:pPr marL="0" indent="0" algn="just">
                        <a:spcAft>
                          <a:spcPts val="0"/>
                        </a:spcAft>
                      </a:pPr>
                      <a:r>
                        <a:rPr lang="ja-JP" sz="1200" b="1" kern="100" dirty="0">
                          <a:effectLst/>
                          <a:latin typeface="Meiryo UI" panose="020B0604030504040204" pitchFamily="50" charset="-128"/>
                          <a:ea typeface="Meiryo UI" panose="020B0604030504040204" pitchFamily="50" charset="-128"/>
                        </a:rPr>
                        <a:t>聴覚障害者に配慮した通信手段の確保</a:t>
                      </a:r>
                    </a:p>
                  </a:txBody>
                  <a:tcPr marL="68580" marR="68580" marT="0" marB="0" anchor="ctr"/>
                </a:tc>
                <a:tc>
                  <a:txBody>
                    <a:bodyPr/>
                    <a:lstStyle/>
                    <a:p>
                      <a:pPr marL="127000" indent="-127000" algn="just">
                        <a:spcAft>
                          <a:spcPts val="0"/>
                        </a:spcAft>
                      </a:pPr>
                      <a:r>
                        <a:rPr lang="ja-JP" sz="1200" kern="100" dirty="0">
                          <a:effectLst/>
                          <a:latin typeface="Meiryo UI" panose="020B0604030504040204" pitchFamily="50" charset="-128"/>
                          <a:ea typeface="Meiryo UI" panose="020B0604030504040204" pitchFamily="50" charset="-128"/>
                        </a:rPr>
                        <a:t>・コインパーキング等において精算機等にトラブルが生じた際、</a:t>
                      </a:r>
                      <a:r>
                        <a:rPr lang="ja-JP" altLang="en-US" sz="1200" kern="100" dirty="0">
                          <a:effectLst/>
                          <a:latin typeface="Meiryo UI" panose="020B0604030504040204" pitchFamily="50" charset="-128"/>
                          <a:ea typeface="Meiryo UI" panose="020B0604030504040204" pitchFamily="50" charset="-128"/>
                        </a:rPr>
                        <a:t>　</a:t>
                      </a:r>
                      <a:r>
                        <a:rPr lang="ja-JP" sz="1200" kern="100" dirty="0">
                          <a:effectLst/>
                          <a:latin typeface="Meiryo UI" panose="020B0604030504040204" pitchFamily="50" charset="-128"/>
                          <a:ea typeface="Meiryo UI" panose="020B0604030504040204" pitchFamily="50" charset="-128"/>
                        </a:rPr>
                        <a:t>聴覚障害者は</a:t>
                      </a:r>
                      <a:r>
                        <a:rPr lang="ja-JP" sz="1200" b="1" kern="100" dirty="0">
                          <a:effectLst/>
                          <a:latin typeface="Meiryo UI" panose="020B0604030504040204" pitchFamily="50" charset="-128"/>
                          <a:ea typeface="Meiryo UI" panose="020B0604030504040204" pitchFamily="50" charset="-128"/>
                        </a:rPr>
                        <a:t>インターホンによる音声やりとり</a:t>
                      </a:r>
                      <a:r>
                        <a:rPr lang="ja-JP" sz="1200" kern="100" dirty="0">
                          <a:effectLst/>
                          <a:latin typeface="Meiryo UI" panose="020B0604030504040204" pitchFamily="50" charset="-128"/>
                          <a:ea typeface="Meiryo UI" panose="020B0604030504040204" pitchFamily="50" charset="-128"/>
                        </a:rPr>
                        <a:t>ができない。</a:t>
                      </a:r>
                      <a:r>
                        <a:rPr lang="ja-JP" sz="1200" b="1" kern="100" dirty="0">
                          <a:effectLst/>
                          <a:latin typeface="Meiryo UI" panose="020B0604030504040204" pitchFamily="50" charset="-128"/>
                          <a:ea typeface="Meiryo UI" panose="020B0604030504040204" pitchFamily="50" charset="-128"/>
                        </a:rPr>
                        <a:t>タッチパネル</a:t>
                      </a:r>
                      <a:r>
                        <a:rPr lang="ja-JP" sz="1200" kern="100" dirty="0">
                          <a:effectLst/>
                          <a:latin typeface="Meiryo UI" panose="020B0604030504040204" pitchFamily="50" charset="-128"/>
                          <a:ea typeface="Meiryo UI" panose="020B0604030504040204" pitchFamily="50" charset="-128"/>
                        </a:rPr>
                        <a:t>による文字送信や遠隔手話サービス、</a:t>
                      </a:r>
                      <a:r>
                        <a:rPr lang="ja-JP" sz="1200" b="1" kern="100" dirty="0">
                          <a:effectLst/>
                          <a:latin typeface="Meiryo UI" panose="020B0604030504040204" pitchFamily="50" charset="-128"/>
                          <a:ea typeface="Meiryo UI" panose="020B0604030504040204" pitchFamily="50" charset="-128"/>
                        </a:rPr>
                        <a:t>聴覚障害者に対応した呼出しボタン</a:t>
                      </a:r>
                      <a:r>
                        <a:rPr lang="ja-JP" sz="1200" kern="100" dirty="0">
                          <a:effectLst/>
                          <a:latin typeface="Meiryo UI" panose="020B0604030504040204" pitchFamily="50" charset="-128"/>
                          <a:ea typeface="Meiryo UI" panose="020B0604030504040204" pitchFamily="50" charset="-128"/>
                        </a:rPr>
                        <a:t>等の整備が必要。</a:t>
                      </a:r>
                    </a:p>
                  </a:txBody>
                  <a:tcPr marL="68580" marR="68580" marT="0" marB="0"/>
                </a:tc>
                <a:extLst>
                  <a:ext uri="{0D108BD9-81ED-4DB2-BD59-A6C34878D82A}">
                    <a16:rowId xmlns:a16="http://schemas.microsoft.com/office/drawing/2014/main" val="1390883085"/>
                  </a:ext>
                </a:extLst>
              </a:tr>
              <a:tr h="44450">
                <a:tc>
                  <a:txBody>
                    <a:bodyPr/>
                    <a:lstStyle/>
                    <a:p>
                      <a:pPr marL="0" indent="0" algn="just">
                        <a:spcAft>
                          <a:spcPts val="0"/>
                        </a:spcAft>
                      </a:pPr>
                      <a:r>
                        <a:rPr lang="ja-JP" sz="1200" b="1" kern="100" dirty="0">
                          <a:effectLst/>
                          <a:latin typeface="Meiryo UI" panose="020B0604030504040204" pitchFamily="50" charset="-128"/>
                          <a:ea typeface="Meiryo UI" panose="020B0604030504040204" pitchFamily="50" charset="-128"/>
                        </a:rPr>
                        <a:t>周辺バリアフリー</a:t>
                      </a:r>
                      <a:endParaRPr lang="en-US" altLang="ja-JP" sz="1200" b="1" kern="100" dirty="0">
                        <a:effectLst/>
                        <a:latin typeface="Meiryo UI" panose="020B0604030504040204" pitchFamily="50" charset="-128"/>
                        <a:ea typeface="Meiryo UI" panose="020B0604030504040204" pitchFamily="50" charset="-128"/>
                      </a:endParaRPr>
                    </a:p>
                    <a:p>
                      <a:pPr marL="0" indent="0" algn="just">
                        <a:spcAft>
                          <a:spcPts val="0"/>
                        </a:spcAft>
                      </a:pPr>
                      <a:r>
                        <a:rPr lang="ja-JP" sz="1200" b="1" kern="100" dirty="0">
                          <a:effectLst/>
                          <a:latin typeface="Meiryo UI" panose="020B0604030504040204" pitchFamily="50" charset="-128"/>
                          <a:ea typeface="Meiryo UI" panose="020B0604030504040204" pitchFamily="50" charset="-128"/>
                        </a:rPr>
                        <a:t>情報を含む統合的な</a:t>
                      </a:r>
                      <a:endParaRPr lang="en-US" altLang="ja-JP" sz="1200" b="1" kern="100" dirty="0">
                        <a:effectLst/>
                        <a:latin typeface="Meiryo UI" panose="020B0604030504040204" pitchFamily="50" charset="-128"/>
                        <a:ea typeface="Meiryo UI" panose="020B0604030504040204" pitchFamily="50" charset="-128"/>
                      </a:endParaRPr>
                    </a:p>
                    <a:p>
                      <a:pPr marL="0" indent="0" algn="just">
                        <a:spcAft>
                          <a:spcPts val="0"/>
                        </a:spcAft>
                      </a:pPr>
                      <a:r>
                        <a:rPr lang="ja-JP" sz="1200" b="1" kern="100" dirty="0">
                          <a:effectLst/>
                          <a:latin typeface="Meiryo UI" panose="020B0604030504040204" pitchFamily="50" charset="-128"/>
                          <a:ea typeface="Meiryo UI" panose="020B0604030504040204" pitchFamily="50" charset="-128"/>
                        </a:rPr>
                        <a:t>情報提供</a:t>
                      </a:r>
                    </a:p>
                  </a:txBody>
                  <a:tcPr marL="68580" marR="68580" marT="0" marB="0" anchor="ctr"/>
                </a:tc>
                <a:tc>
                  <a:txBody>
                    <a:bodyPr/>
                    <a:lstStyle/>
                    <a:p>
                      <a:pPr marL="127000" indent="-127000" algn="just">
                        <a:spcAft>
                          <a:spcPts val="0"/>
                        </a:spcAft>
                      </a:pPr>
                      <a:r>
                        <a:rPr lang="ja-JP" sz="1200" kern="100" dirty="0">
                          <a:effectLst/>
                          <a:latin typeface="Meiryo UI" panose="020B0604030504040204" pitchFamily="50" charset="-128"/>
                          <a:ea typeface="Meiryo UI" panose="020B0604030504040204" pitchFamily="50" charset="-128"/>
                        </a:rPr>
                        <a:t>・身体障害者への情報提供では、駐車場の</a:t>
                      </a:r>
                      <a:r>
                        <a:rPr lang="ja-JP" sz="1200" u="sng" kern="100" dirty="0">
                          <a:effectLst/>
                          <a:latin typeface="Meiryo UI" panose="020B0604030504040204" pitchFamily="50" charset="-128"/>
                          <a:ea typeface="Meiryo UI" panose="020B0604030504040204" pitchFamily="50" charset="-128"/>
                        </a:rPr>
                        <a:t>満空情報だけでなく</a:t>
                      </a:r>
                      <a:r>
                        <a:rPr lang="ja-JP" altLang="en-US" sz="1200" u="sng" kern="100" dirty="0">
                          <a:effectLst/>
                          <a:latin typeface="Meiryo UI" panose="020B0604030504040204" pitchFamily="50" charset="-128"/>
                          <a:ea typeface="Meiryo UI" panose="020B0604030504040204" pitchFamily="50" charset="-128"/>
                        </a:rPr>
                        <a:t>　</a:t>
                      </a:r>
                      <a:r>
                        <a:rPr lang="ja-JP" sz="1200" b="1" u="sng" kern="100" dirty="0">
                          <a:effectLst/>
                          <a:latin typeface="Meiryo UI" panose="020B0604030504040204" pitchFamily="50" charset="-128"/>
                          <a:ea typeface="Meiryo UI" panose="020B0604030504040204" pitchFamily="50" charset="-128"/>
                        </a:rPr>
                        <a:t>駐車後の動線</a:t>
                      </a:r>
                      <a:r>
                        <a:rPr lang="ja-JP" sz="1200" u="sng" kern="100" dirty="0">
                          <a:effectLst/>
                          <a:latin typeface="Meiryo UI" panose="020B0604030504040204" pitchFamily="50" charset="-128"/>
                          <a:ea typeface="Meiryo UI" panose="020B0604030504040204" pitchFamily="50" charset="-128"/>
                        </a:rPr>
                        <a:t>や</a:t>
                      </a:r>
                      <a:r>
                        <a:rPr lang="ja-JP" sz="1200" b="1" u="sng" kern="100" dirty="0">
                          <a:effectLst/>
                          <a:latin typeface="Meiryo UI" panose="020B0604030504040204" pitchFamily="50" charset="-128"/>
                          <a:ea typeface="Meiryo UI" panose="020B0604030504040204" pitchFamily="50" charset="-128"/>
                        </a:rPr>
                        <a:t>周辺のトイレの有無</a:t>
                      </a:r>
                      <a:r>
                        <a:rPr lang="ja-JP" sz="1200" u="sng" kern="100" dirty="0">
                          <a:effectLst/>
                          <a:latin typeface="Meiryo UI" panose="020B0604030504040204" pitchFamily="50" charset="-128"/>
                          <a:ea typeface="Meiryo UI" panose="020B0604030504040204" pitchFamily="50" charset="-128"/>
                        </a:rPr>
                        <a:t>などの情報提供</a:t>
                      </a:r>
                      <a:r>
                        <a:rPr lang="ja-JP" sz="1200" kern="100" dirty="0">
                          <a:effectLst/>
                          <a:latin typeface="Meiryo UI" panose="020B0604030504040204" pitchFamily="50" charset="-128"/>
                          <a:ea typeface="Meiryo UI" panose="020B0604030504040204" pitchFamily="50" charset="-128"/>
                        </a:rPr>
                        <a:t>も必要。</a:t>
                      </a:r>
                    </a:p>
                  </a:txBody>
                  <a:tcPr marL="68580" marR="68580" marT="0" marB="0"/>
                </a:tc>
                <a:extLst>
                  <a:ext uri="{0D108BD9-81ED-4DB2-BD59-A6C34878D82A}">
                    <a16:rowId xmlns:a16="http://schemas.microsoft.com/office/drawing/2014/main" val="351775625"/>
                  </a:ext>
                </a:extLst>
              </a:tr>
            </a:tbl>
          </a:graphicData>
        </a:graphic>
      </p:graphicFrame>
      <p:grpSp>
        <p:nvGrpSpPr>
          <p:cNvPr id="18" name="グループ化 7"/>
          <p:cNvGrpSpPr/>
          <p:nvPr/>
        </p:nvGrpSpPr>
        <p:grpSpPr>
          <a:xfrm>
            <a:off x="7473280" y="4781542"/>
            <a:ext cx="1688118" cy="1818463"/>
            <a:chOff x="5200668" y="2381852"/>
            <a:chExt cx="4133486" cy="3492000"/>
          </a:xfrm>
        </p:grpSpPr>
        <p:pic>
          <p:nvPicPr>
            <p:cNvPr id="19" name="図 2"/>
            <p:cNvPicPr>
              <a:picLocks noChangeAspect="1"/>
            </p:cNvPicPr>
            <p:nvPr/>
          </p:nvPicPr>
          <p:blipFill>
            <a:blip r:embed="rId3"/>
            <a:stretch>
              <a:fillRect/>
            </a:stretch>
          </p:blipFill>
          <p:spPr>
            <a:xfrm>
              <a:off x="5200668" y="2381852"/>
              <a:ext cx="4133486" cy="3492000"/>
            </a:xfrm>
            <a:prstGeom prst="rect">
              <a:avLst/>
            </a:prstGeom>
          </p:spPr>
        </p:pic>
        <p:sp>
          <p:nvSpPr>
            <p:cNvPr id="20" name="角丸四角形 22"/>
            <p:cNvSpPr/>
            <p:nvPr/>
          </p:nvSpPr>
          <p:spPr>
            <a:xfrm>
              <a:off x="7335547" y="3489324"/>
              <a:ext cx="827377" cy="30400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1" name="角丸四角形 23"/>
            <p:cNvSpPr/>
            <p:nvPr/>
          </p:nvSpPr>
          <p:spPr>
            <a:xfrm>
              <a:off x="7418097" y="4441824"/>
              <a:ext cx="449553" cy="487552"/>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2" name="角丸四角形 24"/>
            <p:cNvSpPr/>
            <p:nvPr/>
          </p:nvSpPr>
          <p:spPr>
            <a:xfrm>
              <a:off x="7424447" y="4070991"/>
              <a:ext cx="449553" cy="277359"/>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grpSp>
      <p:grpSp>
        <p:nvGrpSpPr>
          <p:cNvPr id="23" name="グループ化 6"/>
          <p:cNvGrpSpPr/>
          <p:nvPr/>
        </p:nvGrpSpPr>
        <p:grpSpPr>
          <a:xfrm>
            <a:off x="7111570" y="2398212"/>
            <a:ext cx="2133736" cy="2074420"/>
            <a:chOff x="522682" y="2381852"/>
            <a:chExt cx="4124846" cy="3492000"/>
          </a:xfrm>
        </p:grpSpPr>
        <p:pic>
          <p:nvPicPr>
            <p:cNvPr id="25" name="図 3"/>
            <p:cNvPicPr>
              <a:picLocks noChangeAspect="1"/>
            </p:cNvPicPr>
            <p:nvPr/>
          </p:nvPicPr>
          <p:blipFill>
            <a:blip r:embed="rId4"/>
            <a:stretch>
              <a:fillRect/>
            </a:stretch>
          </p:blipFill>
          <p:spPr>
            <a:xfrm>
              <a:off x="522682" y="2381852"/>
              <a:ext cx="4124846" cy="3492000"/>
            </a:xfrm>
            <a:prstGeom prst="rect">
              <a:avLst/>
            </a:prstGeom>
          </p:spPr>
        </p:pic>
        <p:sp>
          <p:nvSpPr>
            <p:cNvPr id="26" name="角丸四角形 4"/>
            <p:cNvSpPr/>
            <p:nvPr/>
          </p:nvSpPr>
          <p:spPr>
            <a:xfrm rot="120000">
              <a:off x="2753380" y="2767027"/>
              <a:ext cx="819150" cy="7200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7" name="角丸四角形 9"/>
            <p:cNvSpPr/>
            <p:nvPr/>
          </p:nvSpPr>
          <p:spPr>
            <a:xfrm>
              <a:off x="1716588" y="3265427"/>
              <a:ext cx="133715" cy="13826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8" name="角丸四角形 10"/>
            <p:cNvSpPr/>
            <p:nvPr/>
          </p:nvSpPr>
          <p:spPr>
            <a:xfrm>
              <a:off x="1696748" y="3002699"/>
              <a:ext cx="239208" cy="90546"/>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9" name="角丸四角形 15"/>
            <p:cNvSpPr/>
            <p:nvPr/>
          </p:nvSpPr>
          <p:spPr>
            <a:xfrm>
              <a:off x="2037263" y="3220977"/>
              <a:ext cx="277312" cy="4571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0" name="角丸四角形 16"/>
            <p:cNvSpPr/>
            <p:nvPr/>
          </p:nvSpPr>
          <p:spPr>
            <a:xfrm>
              <a:off x="2324099" y="3403690"/>
              <a:ext cx="396875" cy="4753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1" name="角丸四角形 17"/>
            <p:cNvSpPr/>
            <p:nvPr/>
          </p:nvSpPr>
          <p:spPr>
            <a:xfrm>
              <a:off x="2042204" y="4148077"/>
              <a:ext cx="177121" cy="17627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2" name="角丸四角形 18"/>
            <p:cNvSpPr/>
            <p:nvPr/>
          </p:nvSpPr>
          <p:spPr>
            <a:xfrm>
              <a:off x="3102655" y="4449702"/>
              <a:ext cx="119970" cy="8419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3" name="角丸四角形 19"/>
            <p:cNvSpPr/>
            <p:nvPr/>
          </p:nvSpPr>
          <p:spPr>
            <a:xfrm>
              <a:off x="1701511" y="4070992"/>
              <a:ext cx="274927" cy="46290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4" name="角丸四角形 21"/>
            <p:cNvSpPr/>
            <p:nvPr/>
          </p:nvSpPr>
          <p:spPr>
            <a:xfrm>
              <a:off x="1714608" y="3783805"/>
              <a:ext cx="239208" cy="6728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35" name="角丸四角形 25"/>
            <p:cNvSpPr/>
            <p:nvPr/>
          </p:nvSpPr>
          <p:spPr>
            <a:xfrm>
              <a:off x="1709090" y="3168346"/>
              <a:ext cx="153052" cy="7644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grpSp>
      <p:sp>
        <p:nvSpPr>
          <p:cNvPr id="36" name="Rectangle 25"/>
          <p:cNvSpPr>
            <a:spLocks noChangeArrowheads="1"/>
          </p:cNvSpPr>
          <p:nvPr/>
        </p:nvSpPr>
        <p:spPr>
          <a:xfrm>
            <a:off x="7070032" y="6600005"/>
            <a:ext cx="2847231" cy="293445"/>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近景（ディスプレイ部、カメラ部）</a:t>
            </a:r>
            <a:endPar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7" name="Rectangle 25"/>
          <p:cNvSpPr>
            <a:spLocks noChangeArrowheads="1"/>
          </p:cNvSpPr>
          <p:nvPr/>
        </p:nvSpPr>
        <p:spPr>
          <a:xfrm>
            <a:off x="6847720" y="4529147"/>
            <a:ext cx="3013333" cy="21148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全景</a:t>
            </a:r>
            <a:endPar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00836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3"/>
          <p:cNvSpPr>
            <a:spLocks noGrp="1"/>
          </p:cNvSpPr>
          <p:nvPr>
            <p:ph type="ctrTitle"/>
          </p:nvPr>
        </p:nvSpPr>
        <p:spPr>
          <a:xfrm>
            <a:off x="1383080" y="2251075"/>
            <a:ext cx="9452560" cy="1470025"/>
          </a:xfrm>
        </p:spPr>
        <p:txBody>
          <a:bodyPr/>
          <a:lstStyle/>
          <a:p>
            <a:r>
              <a:rPr lang="ja-JP" altLang="en-US" sz="3500" dirty="0"/>
              <a:t>　　８．まちづくりと連携した駐車場施策</a:t>
            </a:r>
          </a:p>
        </p:txBody>
      </p:sp>
    </p:spTree>
    <p:extLst>
      <p:ext uri="{BB962C8B-B14F-4D97-AF65-F5344CB8AC3E}">
        <p14:creationId xmlns:p14="http://schemas.microsoft.com/office/powerpoint/2010/main" val="2698872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Rectangle 2"/>
          <p:cNvSpPr>
            <a:spLocks noGrp="1" noChangeArrowheads="1"/>
          </p:cNvSpPr>
          <p:nvPr>
            <p:ph type="title"/>
          </p:nvPr>
        </p:nvSpPr>
        <p:spPr/>
        <p:txBody>
          <a:bodyPr/>
          <a:lstStyle/>
          <a:p>
            <a:r>
              <a:rPr lang="ja-JP" altLang="en-US" sz="2400"/>
              <a:t>まちづくりにおける駐車場政策のあり方検討会について</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0" name="テキスト ボックス 19"/>
          <p:cNvSpPr txBox="1"/>
          <p:nvPr/>
        </p:nvSpPr>
        <p:spPr>
          <a:xfrm>
            <a:off x="-36119" y="-540310"/>
            <a:ext cx="28814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P80</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更新済み（</a:t>
            </a: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R5.7</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a:t>
            </a:r>
          </a:p>
        </p:txBody>
      </p:sp>
      <p:sp>
        <p:nvSpPr>
          <p:cNvPr id="21" name="正方形/長方形 20"/>
          <p:cNvSpPr/>
          <p:nvPr/>
        </p:nvSpPr>
        <p:spPr>
          <a:xfrm>
            <a:off x="315378" y="819211"/>
            <a:ext cx="9302303" cy="1097621"/>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6"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2" name="テキスト ボックス 21"/>
          <p:cNvSpPr txBox="1"/>
          <p:nvPr/>
        </p:nvSpPr>
        <p:spPr>
          <a:xfrm>
            <a:off x="447240" y="962725"/>
            <a:ext cx="9125508" cy="954107"/>
          </a:xfrm>
          <a:prstGeom prst="rect">
            <a:avLst/>
          </a:prstGeom>
          <a:noFill/>
        </p:spPr>
        <p:txBody>
          <a:bodyPr wrap="square" rtlCol="0">
            <a:spAutoFit/>
          </a:bodyPr>
          <a:lstStyle/>
          <a:p>
            <a:pPr marL="1587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駐車場政策については、これまでも「まちづくりと連携した駐車場施策ガイドライン」の発出等により、まちづくりと駐車場との連携を促進してきたところであるが、昨今の社会情勢の変化等もふまえつつ、道路交通の円滑化のみならず、「居心地が良く歩きたくなる」まちなかづくり、土地の有効活用など、より包括的なまちづくりを</a:t>
            </a:r>
            <a:r>
              <a:rPr kumimoji="1" lang="ja-JP" altLang="en-US" sz="14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見据え</a:t>
            </a:r>
            <a:r>
              <a:rPr kumimoji="1" lang="ja-JP" altLang="en-US" sz="14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、今後の駐車場政策のあり方について検討を行う。</a:t>
            </a:r>
            <a:endParaRPr kumimoji="1" lang="en-US" altLang="ja-JP" sz="14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23" name="角丸四角形 22"/>
          <p:cNvSpPr/>
          <p:nvPr/>
        </p:nvSpPr>
        <p:spPr>
          <a:xfrm>
            <a:off x="106946" y="643988"/>
            <a:ext cx="1376817" cy="304956"/>
          </a:xfrm>
          <a:prstGeom prst="roundRect">
            <a:avLst>
              <a:gd name="adj" fmla="val 3696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設置趣旨</a:t>
            </a:r>
            <a:endParaRPr kumimoji="1" lang="en-US" altLang="ja-JP" sz="1600" b="0"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24" name="正方形/長方形 23"/>
          <p:cNvSpPr/>
          <p:nvPr/>
        </p:nvSpPr>
        <p:spPr>
          <a:xfrm>
            <a:off x="315378" y="2235680"/>
            <a:ext cx="9302303" cy="443368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6"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5" name="角丸四角形 24"/>
          <p:cNvSpPr/>
          <p:nvPr/>
        </p:nvSpPr>
        <p:spPr>
          <a:xfrm>
            <a:off x="147354" y="2026126"/>
            <a:ext cx="1296000" cy="338994"/>
          </a:xfrm>
          <a:prstGeom prst="roundRect">
            <a:avLst>
              <a:gd name="adj" fmla="val 2897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検討体制</a:t>
            </a:r>
            <a:endParaRPr kumimoji="1" lang="en-US" altLang="ja-JP" sz="1600" b="0"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26" name="正方形/長方形 25"/>
          <p:cNvSpPr/>
          <p:nvPr/>
        </p:nvSpPr>
        <p:spPr>
          <a:xfrm>
            <a:off x="5092860" y="5695195"/>
            <a:ext cx="1440000" cy="209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設置時期</a:t>
            </a:r>
          </a:p>
        </p:txBody>
      </p:sp>
      <p:sp>
        <p:nvSpPr>
          <p:cNvPr id="27" name="正方形/長方形 26"/>
          <p:cNvSpPr/>
          <p:nvPr/>
        </p:nvSpPr>
        <p:spPr>
          <a:xfrm>
            <a:off x="447240" y="2488283"/>
            <a:ext cx="1440000" cy="2150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検討会の構成</a:t>
            </a:r>
          </a:p>
        </p:txBody>
      </p:sp>
      <p:sp>
        <p:nvSpPr>
          <p:cNvPr id="28" name="正方形/長方形 27"/>
          <p:cNvSpPr/>
          <p:nvPr/>
        </p:nvSpPr>
        <p:spPr>
          <a:xfrm>
            <a:off x="447240" y="5700178"/>
            <a:ext cx="1440000" cy="1924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検討内容</a:t>
            </a:r>
          </a:p>
        </p:txBody>
      </p:sp>
      <p:sp>
        <p:nvSpPr>
          <p:cNvPr id="29" name="正方形/長方形 28"/>
          <p:cNvSpPr/>
          <p:nvPr/>
        </p:nvSpPr>
        <p:spPr>
          <a:xfrm>
            <a:off x="447240" y="5902560"/>
            <a:ext cx="4505760" cy="738664"/>
          </a:xfrm>
          <a:prstGeom prst="rect">
            <a:avLst/>
          </a:prstGeom>
        </p:spPr>
        <p:txBody>
          <a:bodyPr wrap="square">
            <a:spAutoFit/>
          </a:bodyPr>
          <a:lstStyle/>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まちづくりと駐車場政策の関係</a:t>
            </a:r>
            <a:endParaRPr kumimoji="1" lang="en-US" altLang="ja-JP"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社会情勢の変化や将来動向をふまえた課題</a:t>
            </a:r>
            <a:endParaRPr kumimoji="1" lang="en-US" altLang="ja-JP"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量的充足から質的向上に向けた今後のあり方　等　　　　　　　　　　　　　　　　　</a:t>
            </a:r>
            <a:endParaRPr kumimoji="1" lang="en-US" altLang="ja-JP"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30" name="テキスト ボックス 29"/>
          <p:cNvSpPr txBox="1"/>
          <p:nvPr/>
        </p:nvSpPr>
        <p:spPr>
          <a:xfrm>
            <a:off x="2037360" y="2460683"/>
            <a:ext cx="6570144" cy="270267"/>
          </a:xfrm>
          <a:prstGeom prst="rect">
            <a:avLst/>
          </a:prstGeom>
          <a:noFill/>
        </p:spPr>
        <p:txBody>
          <a:bodyPr wrap="square" lIns="24922" rIns="24922" rtlCol="0">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有識者、駐車場関係団体、地方公共団体、関係行政機関（国交省、警察庁）</a:t>
            </a:r>
            <a:endParaRPr kumimoji="1" lang="en-US" altLang="ja-JP"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756899096"/>
              </p:ext>
            </p:extLst>
          </p:nvPr>
        </p:nvGraphicFramePr>
        <p:xfrm>
          <a:off x="815906" y="2793747"/>
          <a:ext cx="8274188" cy="2772000"/>
        </p:xfrm>
        <a:graphic>
          <a:graphicData uri="http://schemas.openxmlformats.org/drawingml/2006/table">
            <a:tbl>
              <a:tblPr>
                <a:tableStyleId>{ED083AE6-46FA-4A59-8FB0-9F97EB10719F}</a:tableStyleId>
              </a:tblPr>
              <a:tblGrid>
                <a:gridCol w="539700">
                  <a:extLst>
                    <a:ext uri="{9D8B030D-6E8A-4147-A177-3AD203B41FA5}">
                      <a16:colId xmlns:a16="http://schemas.microsoft.com/office/drawing/2014/main" val="4110680897"/>
                    </a:ext>
                  </a:extLst>
                </a:gridCol>
                <a:gridCol w="1358032">
                  <a:extLst>
                    <a:ext uri="{9D8B030D-6E8A-4147-A177-3AD203B41FA5}">
                      <a16:colId xmlns:a16="http://schemas.microsoft.com/office/drawing/2014/main" val="389057610"/>
                    </a:ext>
                  </a:extLst>
                </a:gridCol>
                <a:gridCol w="1478257">
                  <a:extLst>
                    <a:ext uri="{9D8B030D-6E8A-4147-A177-3AD203B41FA5}">
                      <a16:colId xmlns:a16="http://schemas.microsoft.com/office/drawing/2014/main" val="2117953948"/>
                    </a:ext>
                  </a:extLst>
                </a:gridCol>
                <a:gridCol w="4898199">
                  <a:extLst>
                    <a:ext uri="{9D8B030D-6E8A-4147-A177-3AD203B41FA5}">
                      <a16:colId xmlns:a16="http://schemas.microsoft.com/office/drawing/2014/main" val="476879838"/>
                    </a:ext>
                  </a:extLst>
                </a:gridCol>
              </a:tblGrid>
              <a:tr h="288000">
                <a:tc rowSpan="7">
                  <a:txBody>
                    <a:bodyPr/>
                    <a:lstStyle/>
                    <a:p>
                      <a:pPr algn="ctr"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委員</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rowSpan="5">
                  <a:txBody>
                    <a:bodyPr/>
                    <a:lstStyle/>
                    <a:p>
                      <a:pPr algn="ctr"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有識者</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a:txBody>
                    <a:bodyPr/>
                    <a:lstStyle/>
                    <a:p>
                      <a:pPr algn="l" fontAlgn="ctr"/>
                      <a:r>
                        <a:rPr lang="zh-TW" altLang="en-US" sz="1200" u="none" strike="noStrike">
                          <a:effectLst/>
                          <a:latin typeface="UD デジタル 教科書体 NP-R" panose="02020400000000000000" pitchFamily="18" charset="-128"/>
                          <a:ea typeface="UD デジタル 教科書体 NP-R" panose="02020400000000000000" pitchFamily="18" charset="-128"/>
                        </a:rPr>
                        <a:t>岸井　隆幸（座長）</a:t>
                      </a:r>
                      <a:endParaRPr lang="zh-TW"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a:txBody>
                    <a:bodyPr/>
                    <a:lstStyle/>
                    <a:p>
                      <a:pPr algn="l" fontAlgn="ctr"/>
                      <a:r>
                        <a:rPr lang="zh-TW" altLang="en-US" sz="1200" u="none" strike="noStrike">
                          <a:effectLst/>
                          <a:latin typeface="UD デジタル 教科書体 NP-R" panose="02020400000000000000" pitchFamily="18" charset="-128"/>
                          <a:ea typeface="UD デジタル 教科書体 NP-R" panose="02020400000000000000" pitchFamily="18" charset="-128"/>
                        </a:rPr>
                        <a:t>一般財団法人</a:t>
                      </a:r>
                      <a:r>
                        <a:rPr lang="ja-JP" altLang="en-US" sz="1200" u="none" strike="noStrike">
                          <a:effectLst/>
                          <a:latin typeface="UD デジタル 教科書体 NP-R" panose="02020400000000000000" pitchFamily="18" charset="-128"/>
                          <a:ea typeface="UD デジタル 教科書体 NP-R" panose="02020400000000000000" pitchFamily="18" charset="-128"/>
                        </a:rPr>
                        <a:t>　</a:t>
                      </a:r>
                      <a:r>
                        <a:rPr lang="zh-TW" altLang="en-US" sz="1200" u="none" strike="noStrike">
                          <a:effectLst/>
                          <a:latin typeface="UD デジタル 教科書体 NP-R" panose="02020400000000000000" pitchFamily="18" charset="-128"/>
                          <a:ea typeface="UD デジタル 教科書体 NP-R" panose="02020400000000000000" pitchFamily="18" charset="-128"/>
                        </a:rPr>
                        <a:t>計量計画研究所　代表理事</a:t>
                      </a:r>
                      <a:endParaRPr lang="zh-TW"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extLst>
                  <a:ext uri="{0D108BD9-81ED-4DB2-BD59-A6C34878D82A}">
                    <a16:rowId xmlns:a16="http://schemas.microsoft.com/office/drawing/2014/main" val="328524607"/>
                  </a:ext>
                </a:extLst>
              </a:tr>
              <a:tr h="28800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大沢　昌玄　　　</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a:txBody>
                    <a:bodyPr/>
                    <a:lstStyle/>
                    <a:p>
                      <a:pPr algn="l" fontAlgn="ctr"/>
                      <a:r>
                        <a:rPr lang="zh-CN" altLang="en-US" sz="1200" u="none" strike="noStrike">
                          <a:effectLst/>
                          <a:latin typeface="UD デジタル 教科書体 NP-R" panose="02020400000000000000" pitchFamily="18" charset="-128"/>
                          <a:ea typeface="UD デジタル 教科書体 NP-R" panose="02020400000000000000" pitchFamily="18" charset="-128"/>
                        </a:rPr>
                        <a:t>日本大学　理工学部　土木工学科　教授   </a:t>
                      </a:r>
                      <a:endParaRPr lang="zh-CN"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extLst>
                  <a:ext uri="{0D108BD9-81ED-4DB2-BD59-A6C34878D82A}">
                    <a16:rowId xmlns:a16="http://schemas.microsoft.com/office/drawing/2014/main" val="3812783435"/>
                  </a:ext>
                </a:extLst>
              </a:tr>
              <a:tr h="28800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小早川　悟　　　</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日本大学　理工学部　交通システム工学科　教授</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extLst>
                  <a:ext uri="{0D108BD9-81ED-4DB2-BD59-A6C34878D82A}">
                    <a16:rowId xmlns:a16="http://schemas.microsoft.com/office/drawing/2014/main" val="1349720319"/>
                  </a:ext>
                </a:extLst>
              </a:tr>
              <a:tr h="28800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野澤　千絵</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明治大学　政治経済学部　政治学科・地域行政学科　教授</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extLst>
                  <a:ext uri="{0D108BD9-81ED-4DB2-BD59-A6C34878D82A}">
                    <a16:rowId xmlns:a16="http://schemas.microsoft.com/office/drawing/2014/main" val="2455706981"/>
                  </a:ext>
                </a:extLst>
              </a:tr>
              <a:tr h="28800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小嶋　文　　　</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埼玉大学　理工学研究科　環境科学・社会基盤部門　准教授</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extLst>
                  <a:ext uri="{0D108BD9-81ED-4DB2-BD59-A6C34878D82A}">
                    <a16:rowId xmlns:a16="http://schemas.microsoft.com/office/drawing/2014/main" val="4214120533"/>
                  </a:ext>
                </a:extLst>
              </a:tr>
              <a:tr h="468000">
                <a:tc vMerge="1">
                  <a:txBody>
                    <a:bodyPr/>
                    <a:lstStyle/>
                    <a:p>
                      <a:endParaRPr kumimoji="1" lang="ja-JP" altLang="en-US"/>
                    </a:p>
                  </a:txBody>
                  <a:tcPr/>
                </a:tc>
                <a:tc>
                  <a:txBody>
                    <a:bodyPr/>
                    <a:lstStyle/>
                    <a:p>
                      <a:pPr algn="ctr" fontAlgn="ctr"/>
                      <a:r>
                        <a:rPr lang="zh-TW" altLang="en-US" sz="1200" u="none" strike="noStrike">
                          <a:effectLst/>
                          <a:latin typeface="UD デジタル 教科書体 NP-R" panose="02020400000000000000" pitchFamily="18" charset="-128"/>
                          <a:ea typeface="UD デジタル 教科書体 NP-R" panose="02020400000000000000" pitchFamily="18" charset="-128"/>
                        </a:rPr>
                        <a:t>駐車場関係団体</a:t>
                      </a:r>
                      <a:endParaRPr lang="zh-TW"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gridSpan="2">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（一社）全日本駐車協会、（公社）立体駐車場工業会、（一社）日本自走式駐車場工業会、　　（一社）日本パーキングビジネス協会</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856804318"/>
                  </a:ext>
                </a:extLst>
              </a:tr>
              <a:tr h="288000">
                <a:tc vMerge="1">
                  <a:txBody>
                    <a:bodyPr/>
                    <a:lstStyle/>
                    <a:p>
                      <a:endParaRPr kumimoji="1" lang="ja-JP" altLang="en-US"/>
                    </a:p>
                  </a:txBody>
                  <a:tcPr/>
                </a:tc>
                <a:tc>
                  <a:txBody>
                    <a:bodyPr/>
                    <a:lstStyle/>
                    <a:p>
                      <a:pPr algn="ctr"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地方公共団体</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gridSpan="2">
                  <a:txBody>
                    <a:bodyPr/>
                    <a:lstStyle/>
                    <a:p>
                      <a:pPr algn="l"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東京都、千代田区、金沢市、神戸市、和歌山市</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1599447453"/>
                  </a:ext>
                </a:extLst>
              </a:tr>
              <a:tr h="288000">
                <a:tc gridSpan="2">
                  <a:txBody>
                    <a:bodyPr/>
                    <a:lstStyle/>
                    <a:p>
                      <a:pPr algn="ctr"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オブザーバー</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hMerge="1">
                  <a:txBody>
                    <a:bodyPr/>
                    <a:lstStyle/>
                    <a:p>
                      <a:endParaRPr kumimoji="1" lang="ja-JP" altLang="en-US"/>
                    </a:p>
                  </a:txBody>
                  <a:tcPr/>
                </a:tc>
                <a:tc gridSpan="2">
                  <a:txBody>
                    <a:bodyPr/>
                    <a:lstStyle/>
                    <a:p>
                      <a:pPr algn="l" fontAlgn="ctr"/>
                      <a:r>
                        <a:rPr lang="zh-TW" altLang="en-US" sz="1200" u="none" strike="noStrike" dirty="0">
                          <a:effectLst/>
                          <a:latin typeface="UD デジタル 教科書体 NP-R" panose="02020400000000000000" pitchFamily="18" charset="-128"/>
                          <a:ea typeface="UD デジタル 教科書体 NP-R" panose="02020400000000000000" pitchFamily="18" charset="-128"/>
                        </a:rPr>
                        <a:t>国土交通省（道路局、住宅局、</a:t>
                      </a:r>
                      <a:r>
                        <a:rPr lang="ja-JP" altLang="en-US" sz="1200" u="none" strike="noStrike" dirty="0">
                          <a:effectLst/>
                          <a:latin typeface="UD デジタル 教科書体 NP-R" panose="02020400000000000000" pitchFamily="18" charset="-128"/>
                          <a:ea typeface="UD デジタル 教科書体 NP-R" panose="02020400000000000000" pitchFamily="18" charset="-128"/>
                        </a:rPr>
                        <a:t>物流・</a:t>
                      </a:r>
                      <a:r>
                        <a:rPr lang="zh-TW" altLang="en-US" sz="1200" u="none" strike="noStrike" dirty="0">
                          <a:effectLst/>
                          <a:latin typeface="UD デジタル 教科書体 NP-R" panose="02020400000000000000" pitchFamily="18" charset="-128"/>
                          <a:ea typeface="UD デジタル 教科書体 NP-R" panose="02020400000000000000" pitchFamily="18" charset="-128"/>
                        </a:rPr>
                        <a:t>自動車局）、警察庁（交通局）</a:t>
                      </a:r>
                      <a:endParaRPr lang="zh-TW" altLang="en-US" sz="1200" b="0" i="0" u="none" strike="noStrike" dirty="0">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3677913709"/>
                  </a:ext>
                </a:extLst>
              </a:tr>
              <a:tr h="288000">
                <a:tc gridSpan="2">
                  <a:txBody>
                    <a:bodyPr/>
                    <a:lstStyle/>
                    <a:p>
                      <a:pPr algn="ctr" fontAlgn="ctr"/>
                      <a:r>
                        <a:rPr lang="ja-JP" altLang="en-US" sz="1200" u="none" strike="noStrike">
                          <a:effectLst/>
                          <a:latin typeface="UD デジタル 教科書体 NP-R" panose="02020400000000000000" pitchFamily="18" charset="-128"/>
                          <a:ea typeface="UD デジタル 教科書体 NP-R" panose="02020400000000000000" pitchFamily="18" charset="-128"/>
                        </a:rPr>
                        <a:t>事務局</a:t>
                      </a:r>
                      <a:endParaRPr lang="ja-JP" altLang="en-US" sz="1200" b="0" i="0" u="none" strike="noStrike">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noFill/>
                  </a:tcPr>
                </a:tc>
                <a:tc hMerge="1">
                  <a:txBody>
                    <a:bodyPr/>
                    <a:lstStyle/>
                    <a:p>
                      <a:endParaRPr kumimoji="1" lang="ja-JP" altLang="en-US"/>
                    </a:p>
                  </a:txBody>
                  <a:tcPr/>
                </a:tc>
                <a:tc gridSpan="2">
                  <a:txBody>
                    <a:bodyPr/>
                    <a:lstStyle/>
                    <a:p>
                      <a:pPr algn="l" fontAlgn="ctr"/>
                      <a:r>
                        <a:rPr lang="zh-TW" altLang="en-US" sz="1200" u="none" strike="noStrike" dirty="0">
                          <a:effectLst/>
                          <a:latin typeface="UD デジタル 教科書体 NP-R" panose="02020400000000000000" pitchFamily="18" charset="-128"/>
                          <a:ea typeface="UD デジタル 教科書体 NP-R" panose="02020400000000000000" pitchFamily="18" charset="-128"/>
                        </a:rPr>
                        <a:t>国土交通省　都市局　街路交通施設課</a:t>
                      </a:r>
                      <a:endParaRPr lang="zh-TW" altLang="en-US" sz="1200" b="0" i="0" u="none" strike="noStrike" dirty="0">
                        <a:solidFill>
                          <a:srgbClr val="000000"/>
                        </a:solidFill>
                        <a:effectLst/>
                        <a:latin typeface="UD デジタル 教科書体 NP-R" panose="02020400000000000000" pitchFamily="18" charset="-128"/>
                        <a:ea typeface="UD デジタル 教科書体 NP-R" panose="02020400000000000000" pitchFamily="18"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1824726610"/>
                  </a:ext>
                </a:extLst>
              </a:tr>
            </a:tbl>
          </a:graphicData>
        </a:graphic>
      </p:graphicFrame>
      <p:sp>
        <p:nvSpPr>
          <p:cNvPr id="32" name="正方形/長方形 31"/>
          <p:cNvSpPr/>
          <p:nvPr/>
        </p:nvSpPr>
        <p:spPr>
          <a:xfrm>
            <a:off x="3629781" y="1964639"/>
            <a:ext cx="5987900" cy="276999"/>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&lt;</a:t>
            </a:r>
            <a:r>
              <a:rPr kumimoji="1" lang="ja-JP" altLang="en-US"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検討会</a:t>
            </a:r>
            <a:r>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HP</a:t>
            </a:r>
            <a:r>
              <a:rPr kumimoji="1" lang="ja-JP" altLang="en-US"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https://www.mlit.go.jp/toshi/toshi_gairo_tk_000103.html</a:t>
            </a:r>
            <a:endParaRPr kumimoji="1" lang="ja-JP" altLang="en-US"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3" name="正方形/長方形 32"/>
          <p:cNvSpPr/>
          <p:nvPr/>
        </p:nvSpPr>
        <p:spPr>
          <a:xfrm>
            <a:off x="5092860" y="5903055"/>
            <a:ext cx="3244516" cy="307777"/>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令和４年１０月～　　　　　　　　　　　　　　　　　</a:t>
            </a:r>
            <a:endParaRPr kumimoji="1" lang="en-US" altLang="ja-JP" sz="14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724861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Rectangle 2"/>
          <p:cNvSpPr>
            <a:spLocks noGrp="1" noChangeArrowheads="1"/>
          </p:cNvSpPr>
          <p:nvPr>
            <p:ph type="title"/>
          </p:nvPr>
        </p:nvSpPr>
        <p:spPr>
          <a:xfrm>
            <a:off x="20233" y="34925"/>
            <a:ext cx="8101119" cy="439738"/>
          </a:xfrm>
        </p:spPr>
        <p:txBody>
          <a:bodyPr/>
          <a:lstStyle/>
          <a:p>
            <a:r>
              <a:rPr lang="ja-JP" altLang="en-US" sz="2400" dirty="0"/>
              <a:t>まちづくりと連携した駐車場施策ガイドライン（第２版）　概要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テキスト ボックス 10"/>
          <p:cNvSpPr txBox="1"/>
          <p:nvPr/>
        </p:nvSpPr>
        <p:spPr>
          <a:xfrm>
            <a:off x="-36119" y="-540310"/>
            <a:ext cx="28814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P77</a:t>
            </a: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更新済み（</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R5.7</a:t>
            </a: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sp>
        <p:nvSpPr>
          <p:cNvPr id="12" name="正方形/長方形 11"/>
          <p:cNvSpPr/>
          <p:nvPr/>
        </p:nvSpPr>
        <p:spPr>
          <a:xfrm>
            <a:off x="4902608" y="1876950"/>
            <a:ext cx="4464000" cy="48762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bIns="108000" rtlCol="0" anchor="t">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１</a:t>
            </a:r>
            <a:r>
              <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a:t>
            </a: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駐車場施策に関する現状と課題</a:t>
            </a:r>
            <a:endPar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1-1</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駐車場施策に関する現状</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1-2</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社会情勢の変化と駐車場施策を取り巻く課題</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２</a:t>
            </a:r>
            <a:r>
              <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a:t>
            </a: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まちづくりと連携した駐車場施策の基本的考え方</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2-1</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本ガイドラインの対象とする地区について</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2-2</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まちづくりと連携した駐車場施策の全体像</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9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３</a:t>
            </a:r>
            <a:r>
              <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a:t>
            </a: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まちづくりと連携した駐車場施策の検討のポイント</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3-1</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都市が目指すべき将来像の把握</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3-2</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駐車状況等の現況把握</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3-3</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具体的な施策の検討</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3-4</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地区特性に応じたマネジメントの検討</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４．まちづくりと連携した駐車場施策の進め方　</a:t>
            </a:r>
            <a:endPar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4-1</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需給量適正化の手法</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4-2</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駐車場の配置の適正化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4-3  </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公民連携等の様々なアプローチ</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５．政策課題に対応した駐車場施策</a:t>
            </a:r>
            <a:endParaRPr kumimoji="1" lang="en-US" altLang="ja-JP"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5-1</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荷さばき駐車場への対応（都市内物流対策）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5-2</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観光バスによる交通環境悪化への対応（観光対策）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5-3</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多様なモビリティへの対応（自動二輪、原付等）</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5-4</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車椅子用駐車施設への対応（バリアフリー対策）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5-5</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DX</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GX</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等</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p:txBody>
      </p:sp>
      <p:sp>
        <p:nvSpPr>
          <p:cNvPr id="13" name="テキスト ボックス 12"/>
          <p:cNvSpPr txBox="1"/>
          <p:nvPr/>
        </p:nvSpPr>
        <p:spPr>
          <a:xfrm>
            <a:off x="272480" y="836712"/>
            <a:ext cx="9327167" cy="954107"/>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道路交通の円滑化のみならず、「居心地が良く歩きたくなる」まちなかづくり、土地の有効活用など、より包括的なまちづくりを見据え駐車場施策の検討を進めていく</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ため</a:t>
            </a:r>
            <a:r>
              <a:rPr kumimoji="1" lang="ja-JP"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、これまでの</a:t>
            </a:r>
            <a:r>
              <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まちづくりと連携した駐車場施策</a:t>
            </a:r>
            <a:r>
              <a:rPr kumimoji="1" lang="ja-JP"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ガイドライン</a:t>
            </a:r>
            <a:r>
              <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の基本編と実践編を統合・再編し、最近の動向を考慮して時点更新を行い、『まちづくりと連携した駐車場施策ガイドライン（第２版）』を</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発行。需給状況の把握方法や、供給量・需要量の適正化に向けた考え方や留意点等については、別に参考資料としてまとめた。</a:t>
            </a:r>
            <a:endParaRPr kumimoji="1" lang="en-US"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pic>
        <p:nvPicPr>
          <p:cNvPr id="14" name="図 13"/>
          <p:cNvPicPr>
            <a:picLocks noChangeAspect="1"/>
          </p:cNvPicPr>
          <p:nvPr/>
        </p:nvPicPr>
        <p:blipFill>
          <a:blip r:embed="rId3"/>
          <a:stretch>
            <a:fillRect/>
          </a:stretch>
        </p:blipFill>
        <p:spPr>
          <a:xfrm>
            <a:off x="406512" y="3200641"/>
            <a:ext cx="3909131" cy="3552540"/>
          </a:xfrm>
          <a:prstGeom prst="rect">
            <a:avLst/>
          </a:prstGeom>
        </p:spPr>
      </p:pic>
      <p:sp>
        <p:nvSpPr>
          <p:cNvPr id="15" name="正方形/長方形 14"/>
          <p:cNvSpPr/>
          <p:nvPr/>
        </p:nvSpPr>
        <p:spPr>
          <a:xfrm>
            <a:off x="3080792" y="576316"/>
            <a:ext cx="6518856" cy="27699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令和５年４月１８日公表　</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https://www.mlit.go.jp/toshi/toshi_gairo_tk_000085.html</a:t>
            </a:r>
          </a:p>
        </p:txBody>
      </p:sp>
      <p:sp>
        <p:nvSpPr>
          <p:cNvPr id="16" name="正方形/長方形 15"/>
          <p:cNvSpPr/>
          <p:nvPr/>
        </p:nvSpPr>
        <p:spPr>
          <a:xfrm>
            <a:off x="306353" y="1788828"/>
            <a:ext cx="1766327" cy="31955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r>
              <a:rPr kumimoji="1" lang="ja-JP" altLang="en-US"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ガイドラインの対象</a:t>
            </a: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p>
        </p:txBody>
      </p:sp>
      <p:sp>
        <p:nvSpPr>
          <p:cNvPr id="17" name="正方形/長方形 16"/>
          <p:cNvSpPr/>
          <p:nvPr/>
        </p:nvSpPr>
        <p:spPr>
          <a:xfrm>
            <a:off x="306353" y="2904098"/>
            <a:ext cx="4023699"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r>
              <a:rPr kumimoji="1" lang="ja-JP" altLang="en-US"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検討ステップとアウトプットのイメージ</a:t>
            </a: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p>
        </p:txBody>
      </p:sp>
      <p:sp>
        <p:nvSpPr>
          <p:cNvPr id="18" name="正方形/長方形 17"/>
          <p:cNvSpPr/>
          <p:nvPr/>
        </p:nvSpPr>
        <p:spPr>
          <a:xfrm>
            <a:off x="4886873" y="1847489"/>
            <a:ext cx="723275" cy="307777"/>
          </a:xfrm>
          <a:prstGeom prst="rect">
            <a:avLst/>
          </a:prstGeom>
          <a:noFill/>
        </p:spPr>
        <p:txBody>
          <a:bodyPr wrap="non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r>
              <a:rPr kumimoji="1" lang="ja-JP" altLang="en-US"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目次</a:t>
            </a:r>
            <a:r>
              <a:rPr kumimoji="1" lang="en-US" altLang="ja-JP" sz="1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p>
        </p:txBody>
      </p:sp>
      <p:sp>
        <p:nvSpPr>
          <p:cNvPr id="19" name="正方形/長方形 18"/>
          <p:cNvSpPr/>
          <p:nvPr/>
        </p:nvSpPr>
        <p:spPr>
          <a:xfrm>
            <a:off x="381300" y="2062349"/>
            <a:ext cx="4330464" cy="830997"/>
          </a:xfrm>
          <a:prstGeom prst="rect">
            <a:avLst/>
          </a:prstGeom>
          <a:ln>
            <a:solidFill>
              <a:schemeClr val="tx1">
                <a:lumMod val="50000"/>
                <a:lumOff val="50000"/>
              </a:schemeClr>
            </a:solidFill>
            <a:prstDash val="sysDash"/>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駐車場法による駐車場整備地区の対象となる「まちなか」の地区を対象の基本と</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しつつ</a:t>
            </a:r>
            <a:r>
              <a:rPr kumimoji="1" lang="ja-JP"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、それ以外の地区においても、駐車場を取り巻く課題の状況等を鑑み、地域の特性やまちづくりの状況等を踏まえて積極的</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に</a:t>
            </a:r>
            <a:r>
              <a:rPr kumimoji="1" lang="ja-JP"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活用</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されることを期待</a:t>
            </a:r>
            <a:r>
              <a:rPr kumimoji="1" lang="ja-JP"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en-US" altLang="ja-JP"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Tree>
    <p:extLst>
      <p:ext uri="{BB962C8B-B14F-4D97-AF65-F5344CB8AC3E}">
        <p14:creationId xmlns:p14="http://schemas.microsoft.com/office/powerpoint/2010/main" val="2252682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 name="Rectangle 2"/>
          <p:cNvSpPr>
            <a:spLocks noGrp="1" noChangeArrowheads="1"/>
          </p:cNvSpPr>
          <p:nvPr>
            <p:ph type="title"/>
          </p:nvPr>
        </p:nvSpPr>
        <p:spPr>
          <a:xfrm>
            <a:off x="0" y="0"/>
            <a:ext cx="8193360" cy="476250"/>
          </a:xfrm>
        </p:spPr>
        <p:txBody>
          <a:bodyPr/>
          <a:lstStyle/>
          <a:p>
            <a:r>
              <a:rPr lang="ja-JP" altLang="en-US" sz="2400" dirty="0"/>
              <a:t>まちづくりと連携した駐車場施策ガイドライン（第２版）について</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8" name="テキスト ボックス 17"/>
          <p:cNvSpPr txBox="1"/>
          <p:nvPr/>
        </p:nvSpPr>
        <p:spPr>
          <a:xfrm>
            <a:off x="-36119" y="-540310"/>
            <a:ext cx="28814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P78</a:t>
            </a: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更新済み（</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R5.7</a:t>
            </a: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sp>
        <p:nvSpPr>
          <p:cNvPr id="19" name="テキスト ボックス 3"/>
          <p:cNvSpPr txBox="1"/>
          <p:nvPr/>
        </p:nvSpPr>
        <p:spPr>
          <a:xfrm>
            <a:off x="416494" y="1072801"/>
            <a:ext cx="8990985" cy="1631216"/>
          </a:xfrm>
          <a:prstGeom prst="rect">
            <a:avLst/>
          </a:prstGeom>
          <a:noFill/>
          <a:ln>
            <a:solidFill>
              <a:schemeClr val="tx1">
                <a:lumMod val="50000"/>
                <a:lumOff val="50000"/>
              </a:schemeClr>
            </a:solidFill>
          </a:ln>
        </p:spPr>
        <p:txBody>
          <a:bodyPr wrap="square" rtlCol="0" anchor="ctr">
            <a:spAutoFit/>
          </a:bodyPr>
          <a:lstStyle/>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○ウォーカブル施策をはじめ、最近の動向をふまえてガイドラインを時点更新。</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○「基礎編」と「実践編</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調査・分析」を統合し、構成を見直し。</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施策の検討ポイントと施策の進め方（手法）をそれぞれ章立てしまとめ</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政策課題に対応した駐車施策について事例を交えて内容を充実</a:t>
            </a: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○施策の検討にあたり参照すべき通知や資料等について</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参照文献</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として記載</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正方形/長方形 4">
            <a:extLst>
              <a:ext uri="{FF2B5EF4-FFF2-40B4-BE49-F238E27FC236}">
                <a16:creationId xmlns:a16="http://schemas.microsoft.com/office/drawing/2014/main" id="{59E728ED-DD06-1316-5750-0E343D75E6D4}"/>
              </a:ext>
            </a:extLst>
          </p:cNvPr>
          <p:cNvSpPr/>
          <p:nvPr/>
        </p:nvSpPr>
        <p:spPr>
          <a:xfrm>
            <a:off x="128169" y="2899397"/>
            <a:ext cx="1620957" cy="33855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2E699E"/>
                </a:solidFill>
                <a:effectLst/>
                <a:uLnTx/>
                <a:uFillTx/>
                <a:latin typeface="HG創英角ｺﾞｼｯｸUB" panose="020B0909000000000000" pitchFamily="49" charset="-128"/>
                <a:ea typeface="HG創英角ｺﾞｼｯｸUB" panose="020B0909000000000000" pitchFamily="49" charset="-128"/>
                <a:cs typeface="+mn-cs"/>
              </a:rPr>
              <a:t>■主な更新内容</a:t>
            </a:r>
            <a:endParaRPr kumimoji="1" lang="ja-JP" altLang="en-US" sz="16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1" name="テキスト ボックス 3">
            <a:extLst>
              <a:ext uri="{FF2B5EF4-FFF2-40B4-BE49-F238E27FC236}">
                <a16:creationId xmlns:a16="http://schemas.microsoft.com/office/drawing/2014/main" id="{801B0C81-58B9-0F5A-CF41-1CE22327C350}"/>
              </a:ext>
            </a:extLst>
          </p:cNvPr>
          <p:cNvSpPr txBox="1"/>
          <p:nvPr/>
        </p:nvSpPr>
        <p:spPr>
          <a:xfrm>
            <a:off x="380491" y="3282441"/>
            <a:ext cx="9062993" cy="2923877"/>
          </a:xfrm>
          <a:prstGeom prst="rect">
            <a:avLst/>
          </a:prstGeom>
          <a:noFill/>
          <a:ln>
            <a:solidFill>
              <a:schemeClr val="tx1">
                <a:lumMod val="50000"/>
                <a:lumOff val="50000"/>
              </a:schemeClr>
            </a:solidFill>
          </a:ln>
        </p:spPr>
        <p:txBody>
          <a:bodyPr wrap="square" rtlCol="0" anchor="ctr">
            <a:spAutoFit/>
          </a:bodyPr>
          <a:lstStyle/>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○全体的な時点更新</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○以下の観点を追加</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・ウォーカブル、駐車場法の特例措置（</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R2</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都再法改正等）</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・エリアマネジメント（地域ルールの解説、地区マネジメント制度の紹介等）</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・荷さばき、観光バス（支援制度、好事例等）</a:t>
            </a:r>
            <a:endPar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・多様なモビリティ（自動二輪・原付等）</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（自転車法と駐車場法の整理、地域の実情に応じた対策・好事例等）</a:t>
            </a:r>
            <a:endPar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・バリアフリー（各種法令の整理、好事例等）</a:t>
            </a: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6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GX</a:t>
            </a:r>
            <a:r>
              <a:rPr kumimoji="1" lang="ja-JP" altLang="en-US" sz="16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への</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対応（デジタル技術の活用にかかる好事例、</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EV</a:t>
            </a: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車への対応等）</a:t>
            </a: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等</a:t>
            </a:r>
          </a:p>
        </p:txBody>
      </p:sp>
      <p:sp>
        <p:nvSpPr>
          <p:cNvPr id="22" name="正方形/長方形 4">
            <a:extLst>
              <a:ext uri="{FF2B5EF4-FFF2-40B4-BE49-F238E27FC236}">
                <a16:creationId xmlns:a16="http://schemas.microsoft.com/office/drawing/2014/main" id="{EB2029E8-44D7-6622-E4F1-9B476FC38B4F}"/>
              </a:ext>
            </a:extLst>
          </p:cNvPr>
          <p:cNvSpPr/>
          <p:nvPr/>
        </p:nvSpPr>
        <p:spPr>
          <a:xfrm>
            <a:off x="128169" y="692696"/>
            <a:ext cx="1620957" cy="33855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2E699E"/>
                </a:solidFill>
                <a:effectLst/>
                <a:uLnTx/>
                <a:uFillTx/>
                <a:latin typeface="HG創英角ｺﾞｼｯｸUB" panose="020B0909000000000000" pitchFamily="49" charset="-128"/>
                <a:ea typeface="HG創英角ｺﾞｼｯｸUB" panose="020B0909000000000000" pitchFamily="49" charset="-128"/>
                <a:cs typeface="+mn-cs"/>
              </a:rPr>
              <a:t>■更新の考え方</a:t>
            </a:r>
            <a:endParaRPr kumimoji="1" lang="ja-JP" altLang="en-US" sz="16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spTree>
    <p:extLst>
      <p:ext uri="{BB962C8B-B14F-4D97-AF65-F5344CB8AC3E}">
        <p14:creationId xmlns:p14="http://schemas.microsoft.com/office/powerpoint/2010/main" val="361931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020C6E26-A35E-EC87-184C-2A6864BCA561}"/>
              </a:ext>
            </a:extLst>
          </p:cNvPr>
          <p:cNvSpPr/>
          <p:nvPr/>
        </p:nvSpPr>
        <p:spPr>
          <a:xfrm>
            <a:off x="3366774" y="1954520"/>
            <a:ext cx="6352634" cy="151878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駐車場の</a:t>
            </a:r>
            <a:r>
              <a:rPr lang="ja-JP" altLang="en-US" sz="1400" dirty="0">
                <a:solidFill>
                  <a:srgbClr val="FF0000"/>
                </a:solidFill>
                <a:latin typeface="Meiryo UI" panose="020B0604030504040204" pitchFamily="50" charset="-128"/>
                <a:ea typeface="Meiryo UI" panose="020B0604030504040204" pitchFamily="50" charset="-128"/>
              </a:rPr>
              <a:t>マネジメント</a:t>
            </a:r>
            <a:r>
              <a:rPr lang="ja-JP" altLang="en-US" sz="1100" dirty="0">
                <a:solidFill>
                  <a:srgbClr val="000000"/>
                </a:solidFill>
                <a:latin typeface="Meiryo UI" panose="020B0604030504040204" pitchFamily="50" charset="-128"/>
                <a:ea typeface="Meiryo UI" panose="020B0604030504040204" pitchFamily="50" charset="-128"/>
              </a:rPr>
              <a:t>（既存駐車場の把握、</a:t>
            </a:r>
            <a:r>
              <a:rPr lang="ja-JP" altLang="en-US" sz="1100" dirty="0">
                <a:solidFill>
                  <a:srgbClr val="FF0000"/>
                </a:solidFill>
                <a:latin typeface="Meiryo UI" panose="020B0604030504040204" pitchFamily="50" charset="-128"/>
                <a:ea typeface="Meiryo UI" panose="020B0604030504040204" pitchFamily="50" charset="-128"/>
              </a:rPr>
              <a:t>柔軟</a:t>
            </a:r>
            <a:r>
              <a:rPr lang="ja-JP" altLang="en-US" sz="1100" dirty="0">
                <a:solidFill>
                  <a:srgbClr val="000000"/>
                </a:solidFill>
                <a:latin typeface="Meiryo UI" panose="020B0604030504040204" pitchFamily="50" charset="-128"/>
                <a:ea typeface="Meiryo UI" panose="020B0604030504040204" pitchFamily="50" charset="-128"/>
              </a:rPr>
              <a:t>な活用・</a:t>
            </a:r>
            <a:r>
              <a:rPr lang="ja-JP" altLang="en-US" sz="1100" dirty="0">
                <a:solidFill>
                  <a:srgbClr val="FF0000"/>
                </a:solidFill>
                <a:latin typeface="Meiryo UI" panose="020B0604030504040204" pitchFamily="50" charset="-128"/>
                <a:ea typeface="Meiryo UI" panose="020B0604030504040204" pitchFamily="50" charset="-128"/>
              </a:rPr>
              <a:t>秩序</a:t>
            </a:r>
            <a:r>
              <a:rPr lang="ja-JP" altLang="en-US" sz="1100" dirty="0">
                <a:solidFill>
                  <a:srgbClr val="000000"/>
                </a:solidFill>
                <a:latin typeface="Meiryo UI" panose="020B0604030504040204" pitchFamily="50" charset="-128"/>
                <a:ea typeface="Meiryo UI" panose="020B0604030504040204" pitchFamily="50" charset="-128"/>
              </a:rPr>
              <a:t>ある整備等</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a:p>
            <a:pPr marL="285750" lvl="0" indent="-285750">
              <a:buFont typeface="Arial" panose="020B0604020202020204" pitchFamily="34" charset="0"/>
              <a:buChar char="•"/>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多様</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な</a:t>
            </a:r>
            <a:r>
              <a:rPr lang="ja-JP" altLang="en-US" sz="1400" dirty="0">
                <a:solidFill>
                  <a:schemeClr val="tx1"/>
                </a:solidFill>
                <a:latin typeface="Meiryo UI" panose="020B0604030504040204" pitchFamily="50" charset="-128"/>
                <a:ea typeface="Meiryo UI" panose="020B0604030504040204" pitchFamily="50" charset="-128"/>
              </a:rPr>
              <a:t>利用者</a:t>
            </a:r>
            <a:r>
              <a:rPr lang="ja-JP" altLang="en-US" sz="1400" dirty="0">
                <a:solidFill>
                  <a:srgbClr val="FF0000"/>
                </a:solidFill>
                <a:latin typeface="Meiryo UI" panose="020B0604030504040204" pitchFamily="50" charset="-128"/>
                <a:ea typeface="Meiryo UI" panose="020B0604030504040204" pitchFamily="50" charset="-128"/>
              </a:rPr>
              <a:t>ニーズ・車種、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新技術</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への対応</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（車椅子使用者、観光バス、</a:t>
            </a:r>
            <a:r>
              <a:rPr lang="ja-JP" altLang="en-US" sz="1100" dirty="0">
                <a:solidFill>
                  <a:srgbClr val="000000"/>
                </a:solidFill>
                <a:latin typeface="Meiryo UI" panose="020B0604030504040204" pitchFamily="50" charset="-128"/>
                <a:ea typeface="Meiryo UI" panose="020B0604030504040204" pitchFamily="50" charset="-128"/>
              </a:rPr>
              <a:t>荷捌き車両、自転車、自動二輪車、自動バレーパーキング等</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defRPr/>
            </a:pPr>
            <a:r>
              <a:rPr lang="ja-JP" altLang="en-US" sz="1400" dirty="0">
                <a:solidFill>
                  <a:srgbClr val="FF0000"/>
                </a:solidFill>
                <a:latin typeface="Meiryo UI" panose="020B0604030504040204" pitchFamily="50" charset="-128"/>
                <a:ea typeface="Meiryo UI" panose="020B0604030504040204" pitchFamily="50" charset="-128"/>
              </a:rPr>
              <a:t>魅力的な</a:t>
            </a:r>
            <a:r>
              <a:rPr lang="ja-JP" altLang="en-US" sz="1400" dirty="0">
                <a:solidFill>
                  <a:schemeClr val="tx1"/>
                </a:solidFill>
                <a:latin typeface="Meiryo UI" panose="020B0604030504040204" pitchFamily="50" charset="-128"/>
                <a:ea typeface="Meiryo UI" panose="020B0604030504040204" pitchFamily="50" charset="-128"/>
              </a:rPr>
              <a:t>駐車施設</a:t>
            </a:r>
            <a:r>
              <a:rPr lang="ja-JP" altLang="en-US" sz="1100" dirty="0">
                <a:solidFill>
                  <a:schemeClr val="tx1"/>
                </a:solidFill>
                <a:latin typeface="Meiryo UI" panose="020B0604030504040204" pitchFamily="50" charset="-128"/>
                <a:ea typeface="Meiryo UI" panose="020B0604030504040204" pitchFamily="50" charset="-128"/>
              </a:rPr>
              <a:t>（駐車場の立地等に応じた</a:t>
            </a:r>
            <a:r>
              <a:rPr lang="ja-JP" altLang="en-US" sz="1100" dirty="0">
                <a:solidFill>
                  <a:srgbClr val="FF0000"/>
                </a:solidFill>
                <a:latin typeface="Meiryo UI" panose="020B0604030504040204" pitchFamily="50" charset="-128"/>
                <a:ea typeface="Meiryo UI" panose="020B0604030504040204" pitchFamily="50" charset="-128"/>
              </a:rPr>
              <a:t>高質化</a:t>
            </a:r>
            <a:r>
              <a:rPr lang="ja-JP" altLang="en-US" sz="1100" dirty="0">
                <a:solidFill>
                  <a:schemeClr val="tx1"/>
                </a:solidFill>
                <a:latin typeface="Meiryo UI" panose="020B0604030504040204" pitchFamily="50" charset="-128"/>
                <a:ea typeface="Meiryo UI" panose="020B0604030504040204" pitchFamily="50" charset="-128"/>
              </a:rPr>
              <a:t>、交通</a:t>
            </a:r>
            <a:r>
              <a:rPr lang="ja-JP" altLang="en-US" sz="1100" dirty="0">
                <a:solidFill>
                  <a:srgbClr val="FF0000"/>
                </a:solidFill>
                <a:latin typeface="Meiryo UI" panose="020B0604030504040204" pitchFamily="50" charset="-128"/>
                <a:ea typeface="Meiryo UI" panose="020B0604030504040204" pitchFamily="50" charset="-128"/>
              </a:rPr>
              <a:t>結節点</a:t>
            </a:r>
            <a:r>
              <a:rPr lang="ja-JP" altLang="en-US" sz="1100" dirty="0">
                <a:solidFill>
                  <a:schemeClr val="tx1"/>
                </a:solidFill>
                <a:latin typeface="Meiryo UI" panose="020B0604030504040204" pitchFamily="50" charset="-128"/>
                <a:ea typeface="Meiryo UI" panose="020B0604030504040204" pitchFamily="50" charset="-128"/>
              </a:rPr>
              <a:t>機能強化）</a:t>
            </a:r>
            <a:endParaRPr lang="en-US" altLang="ja-JP" sz="1100" dirty="0">
              <a:solidFill>
                <a:srgbClr val="FF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defRPr/>
            </a:pPr>
            <a:r>
              <a:rPr lang="ja-JP" altLang="en-US" sz="1400" dirty="0">
                <a:solidFill>
                  <a:srgbClr val="FF0000"/>
                </a:solidFill>
                <a:latin typeface="Meiryo UI" panose="020B0604030504040204" pitchFamily="50" charset="-128"/>
                <a:ea typeface="Meiryo UI" panose="020B0604030504040204" pitchFamily="50" charset="-128"/>
              </a:rPr>
              <a:t>まちづくり</a:t>
            </a:r>
            <a:r>
              <a:rPr lang="ja-JP" altLang="en-US" sz="1400" dirty="0">
                <a:solidFill>
                  <a:schemeClr val="tx1"/>
                </a:solidFill>
                <a:latin typeface="Meiryo UI" panose="020B0604030504040204" pitchFamily="50" charset="-128"/>
                <a:ea typeface="Meiryo UI" panose="020B0604030504040204" pitchFamily="50" charset="-128"/>
              </a:rPr>
              <a:t>との</a:t>
            </a:r>
            <a:r>
              <a:rPr lang="ja-JP" altLang="en-US" sz="1400" dirty="0">
                <a:solidFill>
                  <a:srgbClr val="000000"/>
                </a:solidFill>
                <a:latin typeface="Meiryo UI" panose="020B0604030504040204" pitchFamily="50" charset="-128"/>
                <a:ea typeface="Meiryo UI" panose="020B0604030504040204" pitchFamily="50" charset="-128"/>
              </a:rPr>
              <a:t>連携</a:t>
            </a:r>
            <a:r>
              <a:rPr lang="ja-JP" altLang="en-US"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公民連携：</a:t>
            </a:r>
            <a:r>
              <a:rPr lang="ja-JP" altLang="en-US" sz="1100" dirty="0">
                <a:solidFill>
                  <a:srgbClr val="000000"/>
                </a:solidFill>
                <a:latin typeface="Meiryo UI" panose="020B0604030504040204" pitchFamily="50" charset="-128"/>
                <a:ea typeface="Meiryo UI" panose="020B0604030504040204" pitchFamily="50" charset="-128"/>
              </a:rPr>
              <a:t>エリマネ団体・まちづくり会社・駐車場事業者等）</a:t>
            </a:r>
          </a:p>
          <a:p>
            <a:pPr marL="285750" indent="-285750">
              <a:buFont typeface="Arial" panose="020B0604020202020204" pitchFamily="34" charset="0"/>
              <a:buChar char="•"/>
              <a:defRPr/>
            </a:pPr>
            <a:r>
              <a:rPr lang="ja-JP" altLang="en-US" sz="1400" dirty="0">
                <a:solidFill>
                  <a:srgbClr val="FF0000"/>
                </a:solidFill>
                <a:latin typeface="Meiryo UI" panose="020B0604030504040204" pitchFamily="50" charset="-128"/>
                <a:ea typeface="Meiryo UI" panose="020B0604030504040204" pitchFamily="50" charset="-128"/>
              </a:rPr>
              <a:t>交通</a:t>
            </a:r>
            <a:r>
              <a:rPr lang="ja-JP" altLang="en-US" sz="1400" dirty="0">
                <a:solidFill>
                  <a:srgbClr val="000000"/>
                </a:solidFill>
                <a:latin typeface="Meiryo UI" panose="020B0604030504040204" pitchFamily="50" charset="-128"/>
                <a:ea typeface="Meiryo UI" panose="020B0604030504040204" pitchFamily="50" charset="-128"/>
              </a:rPr>
              <a:t>全体での適切な分担</a:t>
            </a:r>
            <a:r>
              <a:rPr lang="ja-JP" altLang="en-US"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公共交通</a:t>
            </a:r>
            <a:r>
              <a:rPr lang="ja-JP" altLang="en-US" sz="1100" dirty="0">
                <a:solidFill>
                  <a:srgbClr val="000000"/>
                </a:solidFill>
                <a:latin typeface="Meiryo UI" panose="020B0604030504040204" pitchFamily="50" charset="-128"/>
                <a:ea typeface="Meiryo UI" panose="020B0604030504040204" pitchFamily="50" charset="-128"/>
              </a:rPr>
              <a:t>との連携、</a:t>
            </a:r>
            <a:r>
              <a:rPr lang="ja-JP" altLang="en-US" sz="1100" dirty="0">
                <a:solidFill>
                  <a:srgbClr val="FF0000"/>
                </a:solidFill>
                <a:latin typeface="Meiryo UI" panose="020B0604030504040204" pitchFamily="50" charset="-128"/>
                <a:ea typeface="Meiryo UI" panose="020B0604030504040204" pitchFamily="50" charset="-128"/>
              </a:rPr>
              <a:t>シェアモビリティ</a:t>
            </a:r>
            <a:r>
              <a:rPr lang="ja-JP" altLang="en-US" sz="1100" dirty="0">
                <a:solidFill>
                  <a:srgbClr val="000000"/>
                </a:solidFill>
                <a:latin typeface="Meiryo UI" panose="020B0604030504040204" pitchFamily="50" charset="-128"/>
                <a:ea typeface="Meiryo UI" panose="020B0604030504040204" pitchFamily="50" charset="-128"/>
              </a:rPr>
              <a:t>の活用）</a:t>
            </a:r>
          </a:p>
        </p:txBody>
      </p:sp>
      <p:sp>
        <p:nvSpPr>
          <p:cNvPr id="21" name="矢印: 右 20">
            <a:extLst>
              <a:ext uri="{FF2B5EF4-FFF2-40B4-BE49-F238E27FC236}">
                <a16:creationId xmlns:a16="http://schemas.microsoft.com/office/drawing/2014/main" id="{7B8EE595-8287-1658-A0A4-47A6E6DA6FAD}"/>
              </a:ext>
            </a:extLst>
          </p:cNvPr>
          <p:cNvSpPr/>
          <p:nvPr/>
        </p:nvSpPr>
        <p:spPr>
          <a:xfrm rot="15630147">
            <a:off x="5337661" y="4113644"/>
            <a:ext cx="1509973" cy="436511"/>
          </a:xfrm>
          <a:prstGeom prst="rightArrow">
            <a:avLst/>
          </a:prstGeom>
          <a:solidFill>
            <a:srgbClr val="CAE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矢印: 右 19">
            <a:extLst>
              <a:ext uri="{FF2B5EF4-FFF2-40B4-BE49-F238E27FC236}">
                <a16:creationId xmlns:a16="http://schemas.microsoft.com/office/drawing/2014/main" id="{41ABCBA9-8234-4CBA-A6DB-067D3C0A70DF}"/>
              </a:ext>
            </a:extLst>
          </p:cNvPr>
          <p:cNvSpPr/>
          <p:nvPr/>
        </p:nvSpPr>
        <p:spPr>
          <a:xfrm rot="18344373">
            <a:off x="2442523" y="3939005"/>
            <a:ext cx="1445585" cy="4847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BB541D5-D3D8-50B1-34A4-AAF0E895B74E}"/>
              </a:ext>
            </a:extLst>
          </p:cNvPr>
          <p:cNvSpPr/>
          <p:nvPr/>
        </p:nvSpPr>
        <p:spPr>
          <a:xfrm>
            <a:off x="230378" y="2357597"/>
            <a:ext cx="2726047" cy="79238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増加する駐車需要への対応</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渋滞、交通輻輳対策</a:t>
            </a:r>
          </a:p>
        </p:txBody>
      </p:sp>
      <p:sp>
        <p:nvSpPr>
          <p:cNvPr id="2" name="タイトル 1"/>
          <p:cNvSpPr>
            <a:spLocks noGrp="1"/>
          </p:cNvSpPr>
          <p:nvPr>
            <p:ph type="title"/>
          </p:nvPr>
        </p:nvSpPr>
        <p:spPr>
          <a:xfrm>
            <a:off x="0" y="26410"/>
            <a:ext cx="7605713" cy="476250"/>
          </a:xfrm>
        </p:spPr>
        <p:txBody>
          <a:bodyPr/>
          <a:lstStyle/>
          <a:p>
            <a:r>
              <a:rPr lang="ja-JP" altLang="en-US" sz="2400" dirty="0">
                <a:latin typeface="+mn-ea"/>
                <a:ea typeface="+mn-ea"/>
              </a:rPr>
              <a:t>今後の駐車場政策のあり方（案）</a:t>
            </a:r>
            <a:endParaRPr kumimoji="1" lang="ja-JP" altLang="en-US" sz="2400" dirty="0">
              <a:latin typeface="+mn-ea"/>
              <a:ea typeface="+mn-ea"/>
            </a:endParaRPr>
          </a:p>
        </p:txBody>
      </p:sp>
      <p:sp>
        <p:nvSpPr>
          <p:cNvPr id="6" name="テキスト ボックス 5">
            <a:extLst>
              <a:ext uri="{FF2B5EF4-FFF2-40B4-BE49-F238E27FC236}">
                <a16:creationId xmlns:a16="http://schemas.microsoft.com/office/drawing/2014/main" id="{8D3B4280-66DB-5FC3-0D2C-D8DEEE3C7401}"/>
              </a:ext>
            </a:extLst>
          </p:cNvPr>
          <p:cNvSpPr txBox="1"/>
          <p:nvPr/>
        </p:nvSpPr>
        <p:spPr>
          <a:xfrm>
            <a:off x="186592" y="624706"/>
            <a:ext cx="9532817" cy="58477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76213" indent="-176213">
              <a:tabLst>
                <a:tab pos="5826125" algn="l"/>
              </a:tabLst>
            </a:pPr>
            <a:r>
              <a:rPr lang="ja-JP" altLang="en-US" sz="1600" dirty="0">
                <a:latin typeface="Meiryo UI" panose="020B0604030504040204" pitchFamily="50" charset="-128"/>
                <a:ea typeface="Meiryo UI" panose="020B0604030504040204" pitchFamily="50" charset="-128"/>
              </a:rPr>
              <a:t>○　駐車場は量から質の時代となっており、質への転換には、既存施設の柔軟な活用、秩序のある整備等のマネジメントをしていく必要があり、公民が連携していくための青写真を策定して、計画的に進めていくことが必要。　</a:t>
            </a:r>
            <a:endParaRPr lang="en-US" altLang="ja-JP" sz="16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1CFD1B5-557B-D562-5EC4-98230CE12DC0}"/>
              </a:ext>
            </a:extLst>
          </p:cNvPr>
          <p:cNvSpPr txBox="1"/>
          <p:nvPr/>
        </p:nvSpPr>
        <p:spPr>
          <a:xfrm>
            <a:off x="206241" y="1979678"/>
            <a:ext cx="2257349" cy="369332"/>
          </a:xfrm>
          <a:prstGeom prst="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a:latin typeface="Meiryo UI" panose="020B0604030504040204" pitchFamily="50" charset="-128"/>
                <a:ea typeface="Meiryo UI" panose="020B0604030504040204" pitchFamily="50" charset="-128"/>
              </a:rPr>
              <a:t>これまでの駐車場政策</a:t>
            </a:r>
          </a:p>
        </p:txBody>
      </p:sp>
      <p:sp>
        <p:nvSpPr>
          <p:cNvPr id="8" name="テキスト ボックス 7">
            <a:extLst>
              <a:ext uri="{FF2B5EF4-FFF2-40B4-BE49-F238E27FC236}">
                <a16:creationId xmlns:a16="http://schemas.microsoft.com/office/drawing/2014/main" id="{BF5D1B8B-2DA1-429F-9F6E-AC024F2F1CF2}"/>
              </a:ext>
            </a:extLst>
          </p:cNvPr>
          <p:cNvSpPr txBox="1"/>
          <p:nvPr/>
        </p:nvSpPr>
        <p:spPr>
          <a:xfrm>
            <a:off x="802667" y="4683622"/>
            <a:ext cx="3934309" cy="369332"/>
          </a:xfrm>
          <a:prstGeom prst="rect">
            <a:avLst/>
          </a:prstGeom>
          <a:solidFill>
            <a:schemeClr val="accent5"/>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dirty="0">
                <a:latin typeface="Meiryo UI" panose="020B0604030504040204" pitchFamily="50" charset="-128"/>
                <a:ea typeface="Meiryo UI" panose="020B0604030504040204" pitchFamily="50" charset="-128"/>
              </a:rPr>
              <a:t>近年の駐車場・都市交通をとりまく課題</a:t>
            </a:r>
          </a:p>
        </p:txBody>
      </p:sp>
      <p:sp>
        <p:nvSpPr>
          <p:cNvPr id="14" name="四角形: 角を丸くする 13">
            <a:extLst>
              <a:ext uri="{FF2B5EF4-FFF2-40B4-BE49-F238E27FC236}">
                <a16:creationId xmlns:a16="http://schemas.microsoft.com/office/drawing/2014/main" id="{D43BB3FA-0CAB-C3B2-5A22-1B90E8E81D16}"/>
              </a:ext>
            </a:extLst>
          </p:cNvPr>
          <p:cNvSpPr/>
          <p:nvPr/>
        </p:nvSpPr>
        <p:spPr>
          <a:xfrm>
            <a:off x="5541344" y="5065422"/>
            <a:ext cx="4287483" cy="1663193"/>
          </a:xfrm>
          <a:prstGeom prst="roundRect">
            <a:avLst>
              <a:gd name="adj" fmla="val 16927"/>
            </a:avLst>
          </a:prstGeom>
          <a:solidFill>
            <a:schemeClr val="bg1"/>
          </a:solidFill>
          <a:ln w="12700">
            <a:solidFill>
              <a:srgbClr val="CAE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1463" marR="0" lvl="0" indent="-17303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5738" algn="l"/>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コンパクト・プラス・ネットワーク</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の推進</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271463" marR="0" lvl="0" indent="-17303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5738" algn="l"/>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人間</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中心の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ウォーカブル</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なまちづくり</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271463" marR="0" lvl="0" indent="-17303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5738" algn="l"/>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社会の変化に対応した</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柔軟</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なまちづくり</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271463" marR="0" lvl="0" indent="-17303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5738" algn="l"/>
              </a:tabLst>
              <a:defRPr/>
            </a:pPr>
            <a:r>
              <a:rPr lang="ja-JP" altLang="en-US" sz="1400" dirty="0">
                <a:solidFill>
                  <a:srgbClr val="000000"/>
                </a:solidFill>
                <a:latin typeface="Meiryo UI" panose="020B0604030504040204" pitchFamily="50" charset="-128"/>
                <a:ea typeface="Meiryo UI" panose="020B0604030504040204" pitchFamily="50" charset="-128"/>
              </a:rPr>
              <a:t>ユニバーサルデザイン・</a:t>
            </a:r>
            <a:r>
              <a:rPr lang="ja-JP" altLang="en-US" sz="1400" dirty="0">
                <a:solidFill>
                  <a:srgbClr val="FF0000"/>
                </a:solidFill>
                <a:latin typeface="Meiryo UI" panose="020B0604030504040204" pitchFamily="50" charset="-128"/>
                <a:ea typeface="Meiryo UI" panose="020B0604030504040204" pitchFamily="50" charset="-128"/>
              </a:rPr>
              <a:t>バリアフリー</a:t>
            </a:r>
            <a:endParaRPr lang="en-US" altLang="ja-JP" sz="1400" dirty="0">
              <a:solidFill>
                <a:srgbClr val="FF0000"/>
              </a:solidFill>
              <a:latin typeface="Meiryo UI" panose="020B0604030504040204" pitchFamily="50" charset="-128"/>
              <a:ea typeface="Meiryo UI" panose="020B0604030504040204" pitchFamily="50" charset="-128"/>
            </a:endParaRPr>
          </a:p>
          <a:p>
            <a:pPr marL="271463" lvl="0" indent="-173038">
              <a:buFont typeface="Arial" panose="020B0604020202020204" pitchFamily="34" charset="0"/>
              <a:buChar char="•"/>
              <a:tabLst>
                <a:tab pos="185738" algn="l"/>
              </a:tabLst>
              <a:defRPr/>
            </a:pPr>
            <a:r>
              <a:rPr lang="ja-JP" altLang="en-US" sz="1400" dirty="0">
                <a:solidFill>
                  <a:srgbClr val="FF0000"/>
                </a:solidFill>
                <a:latin typeface="Meiryo UI" panose="020B0604030504040204" pitchFamily="50" charset="-128"/>
                <a:ea typeface="Meiryo UI" panose="020B0604030504040204" pitchFamily="50" charset="-128"/>
              </a:rPr>
              <a:t>こども</a:t>
            </a:r>
            <a:r>
              <a:rPr lang="ja-JP" altLang="en-US" sz="1400" dirty="0">
                <a:solidFill>
                  <a:srgbClr val="000000"/>
                </a:solidFill>
                <a:latin typeface="Meiryo UI" panose="020B0604030504040204" pitchFamily="50" charset="-128"/>
                <a:ea typeface="Meiryo UI" panose="020B0604030504040204" pitchFamily="50" charset="-128"/>
              </a:rPr>
              <a:t>まんなかまちづくり</a:t>
            </a:r>
            <a:endParaRPr lang="en-US" altLang="ja-JP" sz="1400" dirty="0">
              <a:solidFill>
                <a:srgbClr val="000000"/>
              </a:solidFill>
              <a:latin typeface="Meiryo UI" panose="020B0604030504040204" pitchFamily="50" charset="-128"/>
              <a:ea typeface="Meiryo UI" panose="020B0604030504040204" pitchFamily="50" charset="-128"/>
            </a:endParaRPr>
          </a:p>
          <a:p>
            <a:pPr marL="271463" lvl="0" indent="-173038">
              <a:buFont typeface="Arial" panose="020B0604020202020204" pitchFamily="34" charset="0"/>
              <a:buChar char="•"/>
              <a:tabLst>
                <a:tab pos="185738" algn="l"/>
              </a:tabLst>
              <a:defRPr/>
            </a:pPr>
            <a:r>
              <a:rPr lang="ja-JP" altLang="en-US" sz="1400" dirty="0">
                <a:solidFill>
                  <a:srgbClr val="FF0000"/>
                </a:solidFill>
                <a:latin typeface="Meiryo UI" panose="020B0604030504040204" pitchFamily="50" charset="-128"/>
                <a:ea typeface="Meiryo UI" panose="020B0604030504040204" pitchFamily="50" charset="-128"/>
              </a:rPr>
              <a:t>環境</a:t>
            </a:r>
            <a:r>
              <a:rPr lang="ja-JP" altLang="en-US" sz="1400" dirty="0">
                <a:solidFill>
                  <a:srgbClr val="000000"/>
                </a:solidFill>
                <a:latin typeface="Meiryo UI" panose="020B0604030504040204" pitchFamily="50" charset="-128"/>
                <a:ea typeface="Meiryo UI" panose="020B0604030504040204" pitchFamily="50" charset="-128"/>
              </a:rPr>
              <a:t>への配慮・まちづくり</a:t>
            </a:r>
            <a:r>
              <a:rPr lang="en-US" altLang="ja-JP" sz="1400" dirty="0">
                <a:solidFill>
                  <a:srgbClr val="FF0000"/>
                </a:solidFill>
                <a:latin typeface="Meiryo UI" panose="020B0604030504040204" pitchFamily="50" charset="-128"/>
                <a:ea typeface="Meiryo UI" panose="020B0604030504040204" pitchFamily="50" charset="-128"/>
              </a:rPr>
              <a:t>GX</a:t>
            </a:r>
          </a:p>
          <a:p>
            <a:pPr marL="271463" lvl="0" indent="-173038">
              <a:buFont typeface="Arial" panose="020B0604020202020204" pitchFamily="34" charset="0"/>
              <a:buChar char="•"/>
              <a:tabLst>
                <a:tab pos="185738" algn="l"/>
              </a:tabLst>
              <a:defRPr/>
            </a:pPr>
            <a:r>
              <a:rPr lang="ja-JP" altLang="en-US" sz="1400" dirty="0">
                <a:solidFill>
                  <a:srgbClr val="FF0000"/>
                </a:solidFill>
                <a:latin typeface="Meiryo UI" panose="020B0604030504040204" pitchFamily="50" charset="-128"/>
                <a:ea typeface="Meiryo UI" panose="020B0604030504040204" pitchFamily="50" charset="-128"/>
              </a:rPr>
              <a:t>データ</a:t>
            </a:r>
            <a:r>
              <a:rPr lang="ja-JP" altLang="en-US" sz="1400" dirty="0">
                <a:solidFill>
                  <a:srgbClr val="000000"/>
                </a:solidFill>
                <a:latin typeface="Meiryo UI" panose="020B0604030504040204" pitchFamily="50" charset="-128"/>
                <a:ea typeface="Meiryo UI" panose="020B0604030504040204" pitchFamily="50" charset="-128"/>
              </a:rPr>
              <a:t>の取得・デジタル技術の活用</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7FF437E8-3415-5A40-D73F-405BCBC08487}"/>
              </a:ext>
            </a:extLst>
          </p:cNvPr>
          <p:cNvSpPr txBox="1"/>
          <p:nvPr/>
        </p:nvSpPr>
        <p:spPr>
          <a:xfrm>
            <a:off x="3467278" y="1624394"/>
            <a:ext cx="2469112" cy="369332"/>
          </a:xfrm>
          <a:prstGeom prst="rect">
            <a:avLst/>
          </a:prstGeom>
          <a:solidFill>
            <a:srgbClr val="FFF1C5"/>
          </a:solidFill>
          <a:ln>
            <a:solidFill>
              <a:srgbClr val="FFCC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dirty="0">
                <a:latin typeface="Meiryo UI" panose="020B0604030504040204" pitchFamily="50" charset="-128"/>
                <a:ea typeface="Meiryo UI" panose="020B0604030504040204" pitchFamily="50" charset="-128"/>
              </a:rPr>
              <a:t>これからの駐車場政策</a:t>
            </a:r>
          </a:p>
        </p:txBody>
      </p:sp>
      <p:sp>
        <p:nvSpPr>
          <p:cNvPr id="12" name="テキスト ボックス 11">
            <a:extLst>
              <a:ext uri="{FF2B5EF4-FFF2-40B4-BE49-F238E27FC236}">
                <a16:creationId xmlns:a16="http://schemas.microsoft.com/office/drawing/2014/main" id="{18384E39-156E-F6E7-FBF6-6D4CBD324A94}"/>
              </a:ext>
            </a:extLst>
          </p:cNvPr>
          <p:cNvSpPr txBox="1"/>
          <p:nvPr/>
        </p:nvSpPr>
        <p:spPr>
          <a:xfrm>
            <a:off x="5867805" y="4696090"/>
            <a:ext cx="3147015" cy="369332"/>
          </a:xfrm>
          <a:prstGeom prst="rect">
            <a:avLst/>
          </a:prstGeom>
          <a:solidFill>
            <a:srgbClr val="EEF8E4"/>
          </a:solidFill>
          <a:ln>
            <a:solidFill>
              <a:srgbClr val="92D05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a:latin typeface="Meiryo UI" panose="020B0604030504040204" pitchFamily="50" charset="-128"/>
                <a:ea typeface="Meiryo UI" panose="020B0604030504040204" pitchFamily="50" charset="-128"/>
              </a:rPr>
              <a:t>今後のまちづくりに求められるもの</a:t>
            </a:r>
          </a:p>
        </p:txBody>
      </p:sp>
      <p:sp>
        <p:nvSpPr>
          <p:cNvPr id="13" name="四角形: 角を丸くする 12">
            <a:extLst>
              <a:ext uri="{FF2B5EF4-FFF2-40B4-BE49-F238E27FC236}">
                <a16:creationId xmlns:a16="http://schemas.microsoft.com/office/drawing/2014/main" id="{701940E1-6445-68D8-7728-49A69C61A30B}"/>
              </a:ext>
            </a:extLst>
          </p:cNvPr>
          <p:cNvSpPr/>
          <p:nvPr/>
        </p:nvSpPr>
        <p:spPr>
          <a:xfrm>
            <a:off x="107719" y="5052954"/>
            <a:ext cx="5420246" cy="168813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中心市街地への車の流入・歩行者中心の通りにおける車の出入りによる</a:t>
            </a:r>
            <a:r>
              <a:rPr lang="ja-JP" altLang="en-US" sz="1400" dirty="0">
                <a:solidFill>
                  <a:srgbClr val="FF0000"/>
                </a:solidFill>
                <a:latin typeface="Meiryo UI" panose="020B0604030504040204" pitchFamily="50" charset="-128"/>
                <a:ea typeface="Meiryo UI" panose="020B0604030504040204" pitchFamily="50" charset="-128"/>
              </a:rPr>
              <a:t>歩行者</a:t>
            </a:r>
            <a:r>
              <a:rPr lang="ja-JP" altLang="en-US" sz="1400" dirty="0">
                <a:solidFill>
                  <a:srgbClr val="000000"/>
                </a:solidFill>
                <a:latin typeface="Meiryo UI" panose="020B0604030504040204" pitchFamily="50" charset="-128"/>
                <a:ea typeface="Meiryo UI" panose="020B0604030504040204" pitchFamily="50" charset="-128"/>
              </a:rPr>
              <a:t>の危険・渋滞</a:t>
            </a:r>
          </a:p>
          <a:p>
            <a:pPr marL="28575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中心市街地の小規模駐車場の</a:t>
            </a:r>
            <a:r>
              <a:rPr lang="ja-JP" altLang="en-US" sz="1400" dirty="0">
                <a:solidFill>
                  <a:srgbClr val="FF0000"/>
                </a:solidFill>
                <a:latin typeface="Meiryo UI" panose="020B0604030504040204" pitchFamily="50" charset="-128"/>
                <a:ea typeface="Meiryo UI" panose="020B0604030504040204" pitchFamily="50" charset="-128"/>
              </a:rPr>
              <a:t>乱立</a:t>
            </a:r>
            <a:r>
              <a:rPr lang="ja-JP" altLang="en-US"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低未利用地</a:t>
            </a:r>
            <a:r>
              <a:rPr lang="ja-JP" altLang="en-US" sz="1400" dirty="0">
                <a:solidFill>
                  <a:srgbClr val="000000"/>
                </a:solidFill>
                <a:latin typeface="Meiryo UI" panose="020B0604030504040204" pitchFamily="50" charset="-128"/>
                <a:ea typeface="Meiryo UI" panose="020B0604030504040204" pitchFamily="50" charset="-128"/>
              </a:rPr>
              <a:t>の増加</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既存駐車場の稼働率低下・</a:t>
            </a:r>
            <a:r>
              <a:rPr lang="ja-JP" altLang="en-US" sz="1400" dirty="0">
                <a:solidFill>
                  <a:srgbClr val="FF0000"/>
                </a:solidFill>
                <a:latin typeface="Meiryo UI" panose="020B0604030504040204" pitchFamily="50" charset="-128"/>
                <a:ea typeface="Meiryo UI" panose="020B0604030504040204" pitchFamily="50" charset="-128"/>
              </a:rPr>
              <a:t>余剰</a:t>
            </a:r>
            <a:r>
              <a:rPr lang="ja-JP" altLang="en-US" sz="1400" dirty="0">
                <a:solidFill>
                  <a:srgbClr val="000000"/>
                </a:solidFill>
                <a:latin typeface="Meiryo UI" panose="020B0604030504040204" pitchFamily="50" charset="-128"/>
                <a:ea typeface="Meiryo UI" panose="020B0604030504040204" pitchFamily="50" charset="-128"/>
              </a:rPr>
              <a:t>の発生　</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貨物需要の増加・</a:t>
            </a:r>
            <a:r>
              <a:rPr lang="ja-JP" altLang="en-US" sz="1400" dirty="0">
                <a:solidFill>
                  <a:srgbClr val="FF0000"/>
                </a:solidFill>
                <a:latin typeface="Meiryo UI" panose="020B0604030504040204" pitchFamily="50" charset="-128"/>
                <a:ea typeface="Meiryo UI" panose="020B0604030504040204" pitchFamily="50" charset="-128"/>
              </a:rPr>
              <a:t>荷捌きスペース</a:t>
            </a:r>
            <a:r>
              <a:rPr lang="ja-JP" altLang="en-US" sz="1400" dirty="0">
                <a:solidFill>
                  <a:srgbClr val="000000"/>
                </a:solidFill>
                <a:latin typeface="Meiryo UI" panose="020B0604030504040204" pitchFamily="50" charset="-128"/>
                <a:ea typeface="Meiryo UI" panose="020B0604030504040204" pitchFamily="50" charset="-128"/>
              </a:rPr>
              <a:t>の不足</a:t>
            </a:r>
          </a:p>
          <a:p>
            <a:pPr marL="285750" lvl="0" indent="-285750">
              <a:buFont typeface="Arial" panose="020B0604020202020204" pitchFamily="34" charset="0"/>
              <a:buChar char="•"/>
              <a:defRPr/>
            </a:pPr>
            <a:r>
              <a:rPr lang="ja-JP" altLang="en-US" sz="1400" dirty="0">
                <a:solidFill>
                  <a:srgbClr val="000000"/>
                </a:solidFill>
                <a:latin typeface="Meiryo UI" panose="020B0604030504040204" pitchFamily="50" charset="-128"/>
                <a:ea typeface="Meiryo UI" panose="020B0604030504040204" pitchFamily="50" charset="-128"/>
              </a:rPr>
              <a:t>観光客の増加・</a:t>
            </a:r>
            <a:r>
              <a:rPr lang="ja-JP" altLang="en-US" sz="1400" dirty="0">
                <a:solidFill>
                  <a:srgbClr val="FF0000"/>
                </a:solidFill>
                <a:latin typeface="Meiryo UI" panose="020B0604030504040204" pitchFamily="50" charset="-128"/>
                <a:ea typeface="Meiryo UI" panose="020B0604030504040204" pitchFamily="50" charset="-128"/>
              </a:rPr>
              <a:t>観光バス</a:t>
            </a:r>
            <a:r>
              <a:rPr lang="ja-JP" altLang="en-US" sz="1400" dirty="0">
                <a:solidFill>
                  <a:srgbClr val="000000"/>
                </a:solidFill>
                <a:latin typeface="Meiryo UI" panose="020B0604030504040204" pitchFamily="50" charset="-128"/>
                <a:ea typeface="Meiryo UI" panose="020B0604030504040204" pitchFamily="50" charset="-128"/>
              </a:rPr>
              <a:t>駐停車場所の不足</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defRPr/>
            </a:pPr>
            <a:r>
              <a:rPr lang="en-US" altLang="ja-JP" sz="1400" dirty="0">
                <a:solidFill>
                  <a:srgbClr val="000000"/>
                </a:solidFill>
                <a:latin typeface="Meiryo UI" panose="020B0604030504040204" pitchFamily="50" charset="-128"/>
                <a:ea typeface="Meiryo UI" panose="020B0604030504040204" pitchFamily="50" charset="-128"/>
              </a:rPr>
              <a:t>2024</a:t>
            </a:r>
            <a:r>
              <a:rPr lang="ja-JP" altLang="en-US" sz="1400" dirty="0">
                <a:solidFill>
                  <a:srgbClr val="000000"/>
                </a:solidFill>
                <a:latin typeface="Meiryo UI" panose="020B0604030504040204" pitchFamily="50" charset="-128"/>
                <a:ea typeface="Meiryo UI" panose="020B0604030504040204" pitchFamily="50" charset="-128"/>
              </a:rPr>
              <a:t>年問題（物流等）・</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公共交通</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の持続可能性の危機　等</a:t>
            </a:r>
          </a:p>
        </p:txBody>
      </p:sp>
      <p:sp>
        <p:nvSpPr>
          <p:cNvPr id="17" name="テキスト ボックス 16">
            <a:extLst>
              <a:ext uri="{FF2B5EF4-FFF2-40B4-BE49-F238E27FC236}">
                <a16:creationId xmlns:a16="http://schemas.microsoft.com/office/drawing/2014/main" id="{FF7A6EE7-3DEB-FE46-AC2C-DE448E7C8F3D}"/>
              </a:ext>
            </a:extLst>
          </p:cNvPr>
          <p:cNvSpPr txBox="1"/>
          <p:nvPr/>
        </p:nvSpPr>
        <p:spPr>
          <a:xfrm>
            <a:off x="31407" y="3226026"/>
            <a:ext cx="2602750" cy="830997"/>
          </a:xfrm>
          <a:prstGeom prst="rect">
            <a:avLst/>
          </a:prstGeom>
          <a:noFill/>
          <a:ln w="2540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180975" lvl="1" indent="-96838">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（施策）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駐車場整備地区の設定</a:t>
            </a: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都市計画駐車場の整備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附置義務　　　　　　等</a:t>
            </a:r>
          </a:p>
        </p:txBody>
      </p:sp>
      <p:sp>
        <p:nvSpPr>
          <p:cNvPr id="18" name="テキスト ボックス 17">
            <a:extLst>
              <a:ext uri="{FF2B5EF4-FFF2-40B4-BE49-F238E27FC236}">
                <a16:creationId xmlns:a16="http://schemas.microsoft.com/office/drawing/2014/main" id="{DB516460-7E6D-0454-5EAD-77F94D03C943}"/>
              </a:ext>
            </a:extLst>
          </p:cNvPr>
          <p:cNvSpPr txBox="1"/>
          <p:nvPr/>
        </p:nvSpPr>
        <p:spPr>
          <a:xfrm>
            <a:off x="6024427" y="3469037"/>
            <a:ext cx="4033365" cy="1015663"/>
          </a:xfrm>
          <a:prstGeom prst="rect">
            <a:avLst/>
          </a:prstGeom>
          <a:noFill/>
          <a:ln w="2540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lvl="1" indent="-373063">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（施策）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駐車場マネジメント計画の策定</a:t>
            </a: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既存の駐車施設の柔軟な活用・転用</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附置義務の弾力化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Ø"/>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新技術・駐車場データの活用　　　　等</a:t>
            </a:r>
          </a:p>
        </p:txBody>
      </p:sp>
      <p:sp>
        <p:nvSpPr>
          <p:cNvPr id="22" name="二等辺三角形 21">
            <a:extLst>
              <a:ext uri="{FF2B5EF4-FFF2-40B4-BE49-F238E27FC236}">
                <a16:creationId xmlns:a16="http://schemas.microsoft.com/office/drawing/2014/main" id="{B742B1A3-B371-1384-911A-3427E86E35E2}"/>
              </a:ext>
            </a:extLst>
          </p:cNvPr>
          <p:cNvSpPr/>
          <p:nvPr/>
        </p:nvSpPr>
        <p:spPr>
          <a:xfrm rot="16200000" flipV="1">
            <a:off x="2729422" y="2613753"/>
            <a:ext cx="792389" cy="262904"/>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605713" y="635534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1585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9" name="Rectangle 10"/>
          <p:cNvSpPr>
            <a:spLocks noChangeArrowheads="1"/>
          </p:cNvSpPr>
          <p:nvPr/>
        </p:nvSpPr>
        <p:spPr>
          <a:xfrm>
            <a:off x="704851" y="383272"/>
            <a:ext cx="8568630" cy="5919936"/>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タイトル 3">
            <a:extLst>
              <a:ext uri="{FF2B5EF4-FFF2-40B4-BE49-F238E27FC236}">
                <a16:creationId xmlns:a16="http://schemas.microsoft.com/office/drawing/2014/main" id="{D5FA1AD9-FDAE-F5AC-608E-1A16AFBB7BEC}"/>
              </a:ext>
            </a:extLst>
          </p:cNvPr>
          <p:cNvSpPr>
            <a:spLocks noGrp="1"/>
          </p:cNvSpPr>
          <p:nvPr>
            <p:ph type="title"/>
          </p:nvPr>
        </p:nvSpPr>
        <p:spPr/>
        <p:txBody>
          <a:bodyPr/>
          <a:lstStyle/>
          <a:p>
            <a:r>
              <a:rPr kumimoji="1" lang="ja-JP" altLang="en-US" sz="2200" b="0" i="0" u="none" strike="noStrike" kern="0" cap="none" spc="0" normalizeH="0" baseline="0" noProof="0">
                <a:ln>
                  <a:noFill/>
                </a:ln>
                <a:solidFill>
                  <a:srgbClr val="4087C8"/>
                </a:solidFill>
                <a:effectLst/>
                <a:uLnTx/>
                <a:uFillTx/>
                <a:latin typeface="HGP創英角ｺﾞｼｯｸUB"/>
                <a:ea typeface="HGP創英角ｺﾞｼｯｸUB"/>
                <a:cs typeface="+mj-cs"/>
              </a:rPr>
              <a:t>駐車場整備（自動二輪含む）に関する主な国土交通省の支援策</a:t>
            </a:r>
            <a:endParaRPr lang="ja-JP" altLang="en-US"/>
          </a:p>
        </p:txBody>
      </p:sp>
      <p:sp>
        <p:nvSpPr>
          <p:cNvPr id="5" name="テキスト ボックス 1">
            <a:extLst>
              <a:ext uri="{FF2B5EF4-FFF2-40B4-BE49-F238E27FC236}">
                <a16:creationId xmlns:a16="http://schemas.microsoft.com/office/drawing/2014/main" id="{5BDA2C58-7C1D-7346-D055-5CBDB23523C4}"/>
              </a:ext>
            </a:extLst>
          </p:cNvPr>
          <p:cNvSpPr txBox="1"/>
          <p:nvPr/>
        </p:nvSpPr>
        <p:spPr>
          <a:xfrm>
            <a:off x="74950" y="6064555"/>
            <a:ext cx="9414554"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000000"/>
                </a:solidFill>
                <a:effectLst/>
                <a:uLnTx/>
                <a:uFillTx/>
              </a:rPr>
              <a:t>※</a:t>
            </a:r>
            <a:r>
              <a:rPr kumimoji="0" lang="ja-JP" altLang="en-US" sz="1100" b="0" i="0" u="none" strike="noStrike" kern="0" cap="none" spc="0" normalizeH="0" baseline="0" noProof="0">
                <a:ln>
                  <a:noFill/>
                </a:ln>
                <a:solidFill>
                  <a:srgbClr val="000000"/>
                </a:solidFill>
                <a:effectLst/>
                <a:uLnTx/>
                <a:uFillTx/>
              </a:rPr>
              <a:t>　個別施設に対する支援ではなく、地域のまちづくり計画等に対する支援となります。</a:t>
            </a:r>
            <a:endParaRPr kumimoji="0" lang="en-US" altLang="ja-JP" sz="1100" b="0" i="0" u="none" strike="noStrike" kern="0" cap="none" spc="0" normalizeH="0" baseline="0" noProof="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000000"/>
                </a:solidFill>
                <a:effectLst/>
                <a:uLnTx/>
                <a:uFillTx/>
              </a:rPr>
              <a:t>※</a:t>
            </a:r>
            <a:r>
              <a:rPr kumimoji="0" lang="ja-JP" altLang="en-US" sz="1100" b="0" i="0" u="none" strike="noStrike" kern="0" cap="none" spc="0" normalizeH="0" baseline="0" noProof="0">
                <a:ln>
                  <a:noFill/>
                </a:ln>
                <a:solidFill>
                  <a:srgbClr val="000000"/>
                </a:solidFill>
                <a:effectLst/>
                <a:uLnTx/>
                <a:uFillTx/>
              </a:rPr>
              <a:t>　拡張も新設と同様です。</a:t>
            </a:r>
            <a:r>
              <a:rPr kumimoji="0" lang="ja-JP" altLang="en-US" sz="1100" b="0" i="0" u="none" strike="noStrike" kern="0" cap="none" spc="0" normalizeH="0" baseline="0" noProof="0">
                <a:ln>
                  <a:noFill/>
                </a:ln>
                <a:solidFill>
                  <a:srgbClr val="000000"/>
                </a:solidFill>
                <a:effectLst/>
                <a:uLnTx/>
                <a:uFillTx/>
                <a:latin typeface="ＭＳ Ｐゴシック"/>
                <a:ea typeface="ＭＳ Ｐゴシック"/>
              </a:rPr>
              <a:t>自動二輪車を受け入れるための改良についても支援可能です。</a:t>
            </a:r>
            <a:endParaRPr kumimoji="0" lang="en-US" altLang="ja-JP" sz="1100" b="0" i="0" u="none" strike="noStrike" kern="0" cap="none" spc="0" normalizeH="0" baseline="0" noProof="0">
              <a:ln>
                <a:noFill/>
              </a:ln>
              <a:solidFill>
                <a:srgbClr val="000000"/>
              </a:solidFill>
              <a:effectLst/>
              <a:uLnTx/>
              <a:uFillTx/>
              <a:latin typeface="ＭＳ Ｐゴシック"/>
              <a:ea typeface="ＭＳ Ｐゴシック"/>
            </a:endParaRPr>
          </a:p>
          <a:p>
            <a:pPr marL="180975" marR="0" lvl="0" indent="-180975"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000000"/>
                </a:solidFill>
                <a:effectLst/>
                <a:uLnTx/>
                <a:uFillTx/>
              </a:rPr>
              <a:t>※</a:t>
            </a:r>
            <a:r>
              <a:rPr kumimoji="0" lang="ja-JP" altLang="en-US" sz="1100" b="0" i="0" u="none" strike="noStrike" kern="0" cap="none" spc="0" normalizeH="0" baseline="0" noProof="0">
                <a:ln>
                  <a:noFill/>
                </a:ln>
                <a:solidFill>
                  <a:srgbClr val="000000"/>
                </a:solidFill>
                <a:effectLst/>
                <a:uLnTx/>
                <a:uFillTx/>
              </a:rPr>
              <a:t>　そのほか、</a:t>
            </a:r>
            <a:r>
              <a:rPr kumimoji="0" lang="ja-JP" altLang="en-US" sz="1100" b="0" i="0" u="sng" strike="noStrike" kern="0" cap="none" spc="0" normalizeH="0" baseline="0" noProof="0">
                <a:ln>
                  <a:noFill/>
                </a:ln>
                <a:solidFill>
                  <a:srgbClr val="000000"/>
                </a:solidFill>
                <a:effectLst/>
                <a:uLnTx/>
                <a:uFillTx/>
              </a:rPr>
              <a:t>駐車場を活用した指定緊急避難場所を整備する場合</a:t>
            </a:r>
            <a:r>
              <a:rPr kumimoji="0" lang="ja-JP" altLang="en-US" sz="1100" b="0" i="0" u="none" strike="noStrike" kern="0" cap="none" spc="0" normalizeH="0" baseline="0" noProof="0">
                <a:ln>
                  <a:noFill/>
                </a:ln>
                <a:solidFill>
                  <a:srgbClr val="000000"/>
                </a:solidFill>
                <a:effectLst/>
                <a:uLnTx/>
                <a:uFillTx/>
              </a:rPr>
              <a:t>、都市防災総合推進事業（防災・安全交付金）により、避難のために必要な部分の支援が可能な場合があります。</a:t>
            </a:r>
            <a:r>
              <a:rPr kumimoji="0" lang="en-US" altLang="ja-JP" sz="1100" b="0" i="0" u="none" strike="noStrike" kern="0" cap="none" spc="0" normalizeH="0" baseline="0" noProof="0">
                <a:ln>
                  <a:noFill/>
                </a:ln>
                <a:solidFill>
                  <a:srgbClr val="000000"/>
                </a:solidFill>
                <a:effectLst/>
                <a:uLnTx/>
                <a:uFillTx/>
              </a:rPr>
              <a:t>【</a:t>
            </a:r>
            <a:r>
              <a:rPr kumimoji="0" lang="ja-JP" altLang="en-US" sz="1100" b="0" i="0" u="none" strike="noStrike" kern="0" cap="none" spc="0" normalizeH="0" baseline="0" noProof="0">
                <a:ln>
                  <a:noFill/>
                </a:ln>
                <a:solidFill>
                  <a:srgbClr val="000000"/>
                </a:solidFill>
                <a:effectLst/>
                <a:uLnTx/>
                <a:uFillTx/>
              </a:rPr>
              <a:t>交付率１／２　等</a:t>
            </a:r>
            <a:r>
              <a:rPr kumimoji="0" lang="en-US" altLang="ja-JP" sz="1100" b="0" i="0" u="none" strike="noStrike" kern="0" cap="none" spc="0" normalizeH="0" baseline="0" noProof="0">
                <a:ln>
                  <a:noFill/>
                </a:ln>
                <a:solidFill>
                  <a:srgbClr val="000000"/>
                </a:solidFill>
                <a:effectLst/>
                <a:uLnTx/>
                <a:uFillTx/>
              </a:rPr>
              <a:t>】</a:t>
            </a:r>
            <a:endParaRPr kumimoji="0" lang="ja-JP" altLang="en-US" sz="1100" b="0" i="0" u="none" strike="noStrike" kern="0" cap="none" spc="0" normalizeH="0" baseline="0" noProof="0">
              <a:ln>
                <a:noFill/>
              </a:ln>
              <a:solidFill>
                <a:srgbClr val="000000"/>
              </a:solidFill>
              <a:effectLst/>
              <a:uLnTx/>
              <a:uFillTx/>
            </a:endParaRPr>
          </a:p>
        </p:txBody>
      </p:sp>
      <p:graphicFrame>
        <p:nvGraphicFramePr>
          <p:cNvPr id="6" name="表 6">
            <a:extLst>
              <a:ext uri="{FF2B5EF4-FFF2-40B4-BE49-F238E27FC236}">
                <a16:creationId xmlns:a16="http://schemas.microsoft.com/office/drawing/2014/main" id="{FA3DAA97-19E7-63C1-4E14-7D1D5E6E690D}"/>
              </a:ext>
            </a:extLst>
          </p:cNvPr>
          <p:cNvGraphicFramePr>
            <a:graphicFrameLocks noGrp="1"/>
          </p:cNvGraphicFramePr>
          <p:nvPr/>
        </p:nvGraphicFramePr>
        <p:xfrm>
          <a:off x="74407" y="563513"/>
          <a:ext cx="9757185" cy="5499477"/>
        </p:xfrm>
        <a:graphic>
          <a:graphicData uri="http://schemas.openxmlformats.org/drawingml/2006/table">
            <a:tbl>
              <a:tblPr firstRow="1" bandRow="1"/>
              <a:tblGrid>
                <a:gridCol w="1997730">
                  <a:extLst>
                    <a:ext uri="{9D8B030D-6E8A-4147-A177-3AD203B41FA5}">
                      <a16:colId xmlns:a16="http://schemas.microsoft.com/office/drawing/2014/main" val="20000"/>
                    </a:ext>
                  </a:extLst>
                </a:gridCol>
                <a:gridCol w="3611683">
                  <a:extLst>
                    <a:ext uri="{9D8B030D-6E8A-4147-A177-3AD203B41FA5}">
                      <a16:colId xmlns:a16="http://schemas.microsoft.com/office/drawing/2014/main" val="20001"/>
                    </a:ext>
                  </a:extLst>
                </a:gridCol>
                <a:gridCol w="2111604">
                  <a:extLst>
                    <a:ext uri="{9D8B030D-6E8A-4147-A177-3AD203B41FA5}">
                      <a16:colId xmlns:a16="http://schemas.microsoft.com/office/drawing/2014/main" val="20002"/>
                    </a:ext>
                  </a:extLst>
                </a:gridCol>
                <a:gridCol w="2036168">
                  <a:extLst>
                    <a:ext uri="{9D8B030D-6E8A-4147-A177-3AD203B41FA5}">
                      <a16:colId xmlns:a16="http://schemas.microsoft.com/office/drawing/2014/main" val="1623988264"/>
                    </a:ext>
                  </a:extLst>
                </a:gridCol>
              </a:tblGrid>
              <a:tr h="118150">
                <a:tc rowSpan="2">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200">
                          <a:solidFill>
                            <a:schemeClr val="tx1"/>
                          </a:solidFill>
                        </a:rPr>
                        <a:t>事業名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tc rowSpan="2">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200">
                          <a:solidFill>
                            <a:schemeClr val="tx1"/>
                          </a:solidFill>
                        </a:rPr>
                        <a:t>対象・概要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tc gridSpan="2">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200">
                          <a:solidFill>
                            <a:schemeClr val="tx1"/>
                          </a:solidFill>
                        </a:rPr>
                        <a:t>補助率等</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tc hMerge="1">
                  <a:txBody>
                    <a:bodyPr/>
                    <a:lstStyle/>
                    <a:p>
                      <a:endParaRPr kumimoji="1" lang="ja-JP" altLang="en-US"/>
                    </a:p>
                  </a:txBody>
                  <a:tcPr/>
                </a:tc>
                <a:extLst>
                  <a:ext uri="{0D108BD9-81ED-4DB2-BD59-A6C34878D82A}">
                    <a16:rowId xmlns:a16="http://schemas.microsoft.com/office/drawing/2014/main" val="10000"/>
                  </a:ext>
                </a:extLst>
              </a:tr>
              <a:tr h="152415">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200" b="1">
                          <a:solidFill>
                            <a:schemeClr val="tx1"/>
                          </a:solidFill>
                        </a:rPr>
                        <a:t>自治体</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200" b="1">
                          <a:solidFill>
                            <a:schemeClr val="tx1"/>
                          </a:solidFill>
                        </a:rPr>
                        <a:t>民間事業者</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extLst>
                  <a:ext uri="{0D108BD9-81ED-4DB2-BD59-A6C34878D82A}">
                    <a16:rowId xmlns:a16="http://schemas.microsoft.com/office/drawing/2014/main" val="10001"/>
                  </a:ext>
                </a:extLst>
              </a:tr>
              <a:tr h="721638">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rPr>
                        <a:t>都市・地域交通戦略推進事業</a:t>
                      </a:r>
                      <a:endParaRPr kumimoji="1" lang="en-US" altLang="ja-JP" sz="110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solidFill>
                            <a:schemeClr val="tx1"/>
                          </a:solidFill>
                        </a:rPr>
                        <a:t>（個別補助制度）</a:t>
                      </a:r>
                    </a:p>
                    <a:p>
                      <a:pPr algn="ctr"/>
                      <a:r>
                        <a:rPr kumimoji="1" lang="ja-JP" altLang="en-US" sz="1100">
                          <a:solidFill>
                            <a:schemeClr val="tx1"/>
                          </a:solidFill>
                        </a:rPr>
                        <a:t>（社会資本整備総合交付金）</a:t>
                      </a:r>
                      <a:endParaRPr kumimoji="1" lang="en-US" altLang="ja-JP" sz="1100">
                        <a:solidFill>
                          <a:schemeClr val="tx1"/>
                        </a:solidFill>
                      </a:endParaRPr>
                    </a:p>
                    <a:p>
                      <a:pPr algn="ctr"/>
                      <a:r>
                        <a:rPr kumimoji="1" lang="ja-JP" altLang="en-US" sz="1100">
                          <a:solidFill>
                            <a:schemeClr val="tx1"/>
                          </a:solidFill>
                        </a:rPr>
                        <a:t>（防災・安全交付金）</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r>
                        <a:rPr lang="ja-JP" altLang="en-US" sz="1100">
                          <a:solidFill>
                            <a:schemeClr val="tx1"/>
                          </a:solidFill>
                        </a:rPr>
                        <a:t>都市・地域における安全で円滑な交通を確保し、魅力ある都市・地域の将来像を実現するため、徒歩、自転車、自動車、公共交通の適正分担が図られた交通体系を確立することを目的に、地方公共団体が策定した「立地適正化計画」、「低炭素まちづくり計画」等において位置づけられた駐車場の整備に対する支援。</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solidFill>
                            <a:schemeClr val="tx1"/>
                          </a:solidFill>
                        </a:rPr>
                        <a:t>対象事業費の</a:t>
                      </a:r>
                      <a:endParaRPr kumimoji="1" lang="en-US" altLang="ja-JP" sz="1100">
                        <a:solidFill>
                          <a:schemeClr val="tx1"/>
                        </a:solidFill>
                      </a:endParaRPr>
                    </a:p>
                    <a:p>
                      <a:pPr algn="l"/>
                      <a:r>
                        <a:rPr kumimoji="1" lang="ja-JP" altLang="en-US" sz="1100">
                          <a:solidFill>
                            <a:schemeClr val="tx1"/>
                          </a:solidFill>
                        </a:rPr>
                        <a:t>　　　　　　１／３　等</a:t>
                      </a:r>
                      <a:endParaRPr kumimoji="1" lang="en-US" altLang="ja-JP" sz="11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t>（間接交付）</a:t>
                      </a:r>
                      <a:endParaRPr kumimoji="1" lang="en-US" altLang="ja-JP" sz="1100"/>
                    </a:p>
                    <a:p>
                      <a:pPr algn="ctr"/>
                      <a:r>
                        <a:rPr kumimoji="1" lang="ja-JP" altLang="en-US" sz="1100"/>
                        <a:t>国：１／３</a:t>
                      </a:r>
                      <a:endParaRPr kumimoji="1" lang="en-US" altLang="ja-JP" sz="1100"/>
                    </a:p>
                    <a:p>
                      <a:pPr algn="ctr"/>
                      <a:r>
                        <a:rPr kumimoji="1" lang="ja-JP" altLang="en-US" sz="1100" u="none"/>
                        <a:t>地：１／３</a:t>
                      </a:r>
                      <a:endParaRPr kumimoji="1" lang="en-US" altLang="ja-JP" sz="1100" u="none"/>
                    </a:p>
                    <a:p>
                      <a:pPr algn="ctr"/>
                      <a:r>
                        <a:rPr kumimoji="1" lang="ja-JP" altLang="en-US" sz="1100" u="none"/>
                        <a:t>民：１／３</a:t>
                      </a:r>
                      <a:endParaRPr kumimoji="1" lang="en-US" altLang="ja-JP" sz="1100" u="none"/>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extLst>
                  <a:ext uri="{0D108BD9-81ED-4DB2-BD59-A6C34878D82A}">
                    <a16:rowId xmlns:a16="http://schemas.microsoft.com/office/drawing/2014/main" val="2425360171"/>
                  </a:ext>
                </a:extLst>
              </a:tr>
              <a:tr h="171182">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80000" marR="0" lvl="0" indent="-180000"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rPr>
                        <a:t>※</a:t>
                      </a:r>
                      <a:r>
                        <a:rPr kumimoji="1" lang="ja-JP" altLang="en-US" sz="1000">
                          <a:solidFill>
                            <a:schemeClr val="tx1"/>
                          </a:solidFill>
                        </a:rPr>
                        <a:t>概ね１００台以上の駐車場を対象とし、対象事業費は整備に要する費用の４分の１に相当する額とする。</a:t>
                      </a:r>
                      <a:endParaRPr kumimoji="1" lang="en-US" altLang="ja-JP" sz="10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40000"/>
                      </a:srgbClr>
                    </a:solidFill>
                  </a:tcPr>
                </a:tc>
                <a:tc hMerge="1">
                  <a:txBody>
                    <a:bodyPr/>
                    <a:lstStyle/>
                    <a:p>
                      <a:endParaRPr kumimoji="1" lang="ja-JP" altLang="en-US"/>
                    </a:p>
                  </a:txBody>
                  <a:tcPr/>
                </a:tc>
                <a:extLst>
                  <a:ext uri="{0D108BD9-81ED-4DB2-BD59-A6C34878D82A}">
                    <a16:rowId xmlns:a16="http://schemas.microsoft.com/office/drawing/2014/main" val="3072874459"/>
                  </a:ext>
                </a:extLst>
              </a:tr>
              <a:tr h="1431126">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rPr>
                        <a:t>都市構造再編集中支援事業</a:t>
                      </a:r>
                      <a:endParaRPr kumimoji="1" lang="en-US" altLang="ja-JP" sz="1100">
                        <a:solidFill>
                          <a:schemeClr val="tx1"/>
                        </a:solidFill>
                      </a:endParaRPr>
                    </a:p>
                    <a:p>
                      <a:pPr algn="ctr"/>
                      <a:r>
                        <a:rPr kumimoji="1" lang="ja-JP" altLang="en-US" sz="1100">
                          <a:solidFill>
                            <a:schemeClr val="tx1"/>
                          </a:solidFill>
                        </a:rPr>
                        <a:t>（個別補助制度）</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solidFill>
                            <a:schemeClr val="tx1"/>
                          </a:solidFill>
                        </a:rPr>
                        <a:t>「立地適正化計画」に基づき、都市機能や居住環境の向上に資する公共公益施設の誘導・整備、防災力強化の取組等に対し集中的な支援を行い、各都市が持続可能で強靭な都市構造へ再編を図ることを目的に、市町村が策定する「都市再生整備計画」に位置づけられた駐車場の整備に対する支援。</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solidFill>
                            <a:schemeClr val="tx1"/>
                          </a:solidFill>
                        </a:rPr>
                        <a:t>＜都市機能誘導区域内等＞</a:t>
                      </a:r>
                      <a:endParaRPr kumimoji="1" lang="en-US" altLang="ja-JP" sz="1100">
                        <a:solidFill>
                          <a:schemeClr val="tx1"/>
                        </a:solidFill>
                      </a:endParaRPr>
                    </a:p>
                    <a:p>
                      <a:pPr algn="l"/>
                      <a:r>
                        <a:rPr kumimoji="1" lang="ja-JP" altLang="en-US" sz="1100">
                          <a:solidFill>
                            <a:schemeClr val="tx1"/>
                          </a:solidFill>
                        </a:rPr>
                        <a:t>対象事業費の１／２</a:t>
                      </a:r>
                      <a:endParaRPr kumimoji="1" lang="en-US" altLang="ja-JP" sz="1100">
                        <a:solidFill>
                          <a:schemeClr val="tx1"/>
                        </a:solidFill>
                      </a:endParaRPr>
                    </a:p>
                    <a:p>
                      <a:pPr algn="l"/>
                      <a:endParaRPr kumimoji="1" lang="en-US" altLang="ja-JP" sz="1100">
                        <a:solidFill>
                          <a:schemeClr val="tx1"/>
                        </a:solidFill>
                      </a:endParaRPr>
                    </a:p>
                    <a:p>
                      <a:pPr algn="l"/>
                      <a:r>
                        <a:rPr kumimoji="1" lang="ja-JP" altLang="en-US" sz="1100">
                          <a:solidFill>
                            <a:schemeClr val="tx1"/>
                          </a:solidFill>
                        </a:rPr>
                        <a:t>＜居住誘導区域内等＞</a:t>
                      </a:r>
                      <a:endParaRPr kumimoji="1" lang="en-US" altLang="ja-JP" sz="1100">
                        <a:solidFill>
                          <a:schemeClr val="tx1"/>
                        </a:solidFill>
                      </a:endParaRPr>
                    </a:p>
                    <a:p>
                      <a:pPr algn="l"/>
                      <a:r>
                        <a:rPr kumimoji="1" lang="ja-JP" altLang="en-US" sz="1100">
                          <a:solidFill>
                            <a:schemeClr val="tx1"/>
                          </a:solidFill>
                        </a:rPr>
                        <a:t>対象事業費の４５％</a:t>
                      </a:r>
                      <a:endParaRPr kumimoji="1" lang="en-US" altLang="ja-JP" sz="11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rPr>
                        <a:t>（間接交付）</a:t>
                      </a:r>
                      <a:endParaRPr kumimoji="1" lang="en-US" altLang="ja-JP" sz="1100">
                        <a:solidFill>
                          <a:schemeClr val="tx1"/>
                        </a:solidFill>
                      </a:endParaRPr>
                    </a:p>
                    <a:p>
                      <a:pPr algn="l"/>
                      <a:r>
                        <a:rPr kumimoji="1" lang="ja-JP" altLang="en-US" sz="1100">
                          <a:solidFill>
                            <a:schemeClr val="tx1"/>
                          </a:solidFill>
                        </a:rPr>
                        <a:t>＜都市機能誘導区域内等＞</a:t>
                      </a:r>
                      <a:endParaRPr kumimoji="1" lang="en-US" altLang="ja-JP" sz="1100">
                        <a:solidFill>
                          <a:schemeClr val="tx1"/>
                        </a:solidFill>
                      </a:endParaRPr>
                    </a:p>
                    <a:p>
                      <a:pPr algn="ctr"/>
                      <a:r>
                        <a:rPr kumimoji="1" lang="ja-JP" altLang="en-US" sz="1100">
                          <a:solidFill>
                            <a:schemeClr val="tx1"/>
                          </a:solidFill>
                        </a:rPr>
                        <a:t>国：１／３</a:t>
                      </a:r>
                      <a:endParaRPr kumimoji="1" lang="en-US" altLang="ja-JP" sz="1100">
                        <a:solidFill>
                          <a:schemeClr val="tx1"/>
                        </a:solidFill>
                      </a:endParaRPr>
                    </a:p>
                    <a:p>
                      <a:pPr algn="ctr"/>
                      <a:r>
                        <a:rPr kumimoji="1" lang="ja-JP" altLang="en-US" sz="1100" u="none">
                          <a:solidFill>
                            <a:schemeClr val="tx1"/>
                          </a:solidFill>
                        </a:rPr>
                        <a:t>地：１／３</a:t>
                      </a:r>
                      <a:endParaRPr kumimoji="1" lang="en-US" altLang="ja-JP" sz="1100" u="none">
                        <a:solidFill>
                          <a:schemeClr val="tx1"/>
                        </a:solidFill>
                      </a:endParaRPr>
                    </a:p>
                    <a:p>
                      <a:pPr algn="ctr"/>
                      <a:r>
                        <a:rPr kumimoji="1" lang="ja-JP" altLang="en-US" sz="1100" u="none">
                          <a:solidFill>
                            <a:schemeClr val="tx1"/>
                          </a:solidFill>
                        </a:rPr>
                        <a:t>民：１／３</a:t>
                      </a:r>
                      <a:endParaRPr kumimoji="1" lang="en-US" altLang="ja-JP" sz="1100" u="none">
                        <a:solidFill>
                          <a:schemeClr val="tx1"/>
                        </a:solidFill>
                      </a:endParaRPr>
                    </a:p>
                    <a:p>
                      <a:pPr algn="l"/>
                      <a:r>
                        <a:rPr kumimoji="1" lang="ja-JP" altLang="en-US" sz="1100">
                          <a:solidFill>
                            <a:schemeClr val="tx1"/>
                          </a:solidFill>
                        </a:rPr>
                        <a:t>＜居住誘導区域内等＞</a:t>
                      </a:r>
                      <a:endParaRPr kumimoji="1" lang="en-US" altLang="ja-JP" sz="1100">
                        <a:solidFill>
                          <a:schemeClr val="tx1"/>
                        </a:solidFill>
                      </a:endParaRPr>
                    </a:p>
                    <a:p>
                      <a:pPr algn="ctr"/>
                      <a:r>
                        <a:rPr kumimoji="1" lang="ja-JP" altLang="en-US" sz="1100">
                          <a:solidFill>
                            <a:schemeClr val="tx1"/>
                          </a:solidFill>
                        </a:rPr>
                        <a:t>国：９／３０</a:t>
                      </a:r>
                      <a:endParaRPr kumimoji="1" lang="en-US" altLang="ja-JP" sz="1100">
                        <a:solidFill>
                          <a:schemeClr val="tx1"/>
                        </a:solidFill>
                      </a:endParaRPr>
                    </a:p>
                    <a:p>
                      <a:pPr algn="ctr"/>
                      <a:r>
                        <a:rPr kumimoji="1" lang="ja-JP" altLang="en-US" sz="1100" u="none">
                          <a:solidFill>
                            <a:schemeClr val="tx1"/>
                          </a:solidFill>
                        </a:rPr>
                        <a:t>地：１１／３０</a:t>
                      </a:r>
                      <a:endParaRPr kumimoji="1" lang="en-US" altLang="ja-JP" sz="1100" u="none">
                        <a:solidFill>
                          <a:schemeClr val="tx1"/>
                        </a:solidFill>
                      </a:endParaRPr>
                    </a:p>
                    <a:p>
                      <a:pPr algn="ctr"/>
                      <a:r>
                        <a:rPr kumimoji="1" lang="ja-JP" altLang="en-US" sz="1100" u="none">
                          <a:solidFill>
                            <a:schemeClr val="tx1"/>
                          </a:solidFill>
                        </a:rPr>
                        <a:t>民：１０／３０</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extLst>
                  <a:ext uri="{0D108BD9-81ED-4DB2-BD59-A6C34878D82A}">
                    <a16:rowId xmlns:a16="http://schemas.microsoft.com/office/drawing/2014/main" val="10002"/>
                  </a:ext>
                </a:extLst>
              </a:tr>
              <a:tr h="150270">
                <a:tc vMerge="1">
                  <a:txBody>
                    <a:bodyPr/>
                    <a:lstStyle/>
                    <a:p>
                      <a:endParaRPr kumimoji="1" lang="ja-JP" altLang="en-US"/>
                    </a:p>
                  </a:txBody>
                  <a:tcPr/>
                </a:tc>
                <a:tc vMerge="1">
                  <a:txBody>
                    <a:bodyPr/>
                    <a:lstStyle/>
                    <a:p>
                      <a:endParaRPr kumimoji="1" lang="ja-JP" altLang="en-US"/>
                    </a:p>
                  </a:txBody>
                  <a:tcPr/>
                </a:tc>
                <a:tc grid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rPr>
                        <a:t>※</a:t>
                      </a:r>
                      <a:r>
                        <a:rPr kumimoji="1" lang="ja-JP" altLang="en-US" sz="1000">
                          <a:solidFill>
                            <a:schemeClr val="tx1"/>
                          </a:solidFill>
                        </a:rPr>
                        <a:t>概ね５００台の駐車場の整備に要する費用を限度とし、対象事業費は整備に要する費用の４分の１に相当する額を限度とする。</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40000"/>
                      </a:srgbClr>
                    </a:solidFill>
                  </a:tcPr>
                </a:tc>
                <a:tc hMerge="1">
                  <a:txBody>
                    <a:bodyPr/>
                    <a:lstStyle/>
                    <a:p>
                      <a:endParaRPr kumimoji="1" lang="ja-JP" altLang="en-US"/>
                    </a:p>
                  </a:txBody>
                  <a:tcPr/>
                </a:tc>
                <a:extLst>
                  <a:ext uri="{0D108BD9-81ED-4DB2-BD59-A6C34878D82A}">
                    <a16:rowId xmlns:a16="http://schemas.microsoft.com/office/drawing/2014/main" val="10003"/>
                  </a:ext>
                </a:extLst>
              </a:tr>
              <a:tr h="586814">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rPr>
                        <a:t>都市再生整備計画事業</a:t>
                      </a:r>
                      <a:endParaRPr kumimoji="1" lang="en-US" altLang="ja-JP" sz="1100">
                        <a:solidFill>
                          <a:schemeClr val="tx1"/>
                        </a:solidFill>
                      </a:endParaRPr>
                    </a:p>
                    <a:p>
                      <a:pPr algn="ctr"/>
                      <a:r>
                        <a:rPr kumimoji="1" lang="ja-JP" altLang="en-US" sz="1100">
                          <a:solidFill>
                            <a:schemeClr val="tx1"/>
                          </a:solidFill>
                        </a:rPr>
                        <a:t>（社会資本整備総合交付金）</a:t>
                      </a:r>
                      <a:endParaRPr kumimoji="1" lang="en-US" altLang="ja-JP" sz="1100">
                        <a:solidFill>
                          <a:schemeClr val="tx1"/>
                        </a:solidFill>
                      </a:endParaRPr>
                    </a:p>
                    <a:p>
                      <a:pPr algn="ctr"/>
                      <a:r>
                        <a:rPr kumimoji="1" lang="ja-JP" altLang="en-US" sz="1100">
                          <a:solidFill>
                            <a:schemeClr val="tx1"/>
                          </a:solidFill>
                        </a:rPr>
                        <a:t>（防災・安全交付金）</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row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solidFill>
                            <a:schemeClr val="tx1"/>
                          </a:solidFill>
                        </a:rPr>
                        <a:t>市町村が策定する「都市再生整備計画」に位置づけられた駐車場の整備に対する支援。</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solidFill>
                            <a:schemeClr val="tx1"/>
                          </a:solidFill>
                        </a:rPr>
                        <a:t>対象事業費の</a:t>
                      </a:r>
                      <a:endParaRPr kumimoji="1" lang="en-US" altLang="ja-JP" sz="1100">
                        <a:solidFill>
                          <a:schemeClr val="tx1"/>
                        </a:solidFill>
                      </a:endParaRPr>
                    </a:p>
                    <a:p>
                      <a:pPr algn="l"/>
                      <a:r>
                        <a:rPr kumimoji="1" lang="ja-JP" altLang="en-US" sz="1100">
                          <a:solidFill>
                            <a:schemeClr val="tx1"/>
                          </a:solidFill>
                        </a:rPr>
                        <a:t>　　　　　　４／１０　等</a:t>
                      </a:r>
                      <a:endParaRPr kumimoji="1" lang="en-US" altLang="ja-JP" sz="11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rPr>
                        <a:t>（間接交付）</a:t>
                      </a:r>
                      <a:endParaRPr kumimoji="1" lang="en-US" altLang="ja-JP" sz="1100">
                        <a:solidFill>
                          <a:schemeClr val="tx1"/>
                        </a:solidFill>
                      </a:endParaRPr>
                    </a:p>
                    <a:p>
                      <a:pPr algn="ctr"/>
                      <a:r>
                        <a:rPr kumimoji="1" lang="ja-JP" altLang="en-US" sz="1100">
                          <a:solidFill>
                            <a:schemeClr val="tx1"/>
                          </a:solidFill>
                        </a:rPr>
                        <a:t>国：４／１５</a:t>
                      </a:r>
                      <a:endParaRPr kumimoji="1" lang="en-US" altLang="ja-JP" sz="1100">
                        <a:solidFill>
                          <a:schemeClr val="tx1"/>
                        </a:solidFill>
                      </a:endParaRPr>
                    </a:p>
                    <a:p>
                      <a:pPr algn="ctr"/>
                      <a:r>
                        <a:rPr kumimoji="1" lang="ja-JP" altLang="en-US" sz="1100">
                          <a:solidFill>
                            <a:schemeClr val="tx1"/>
                          </a:solidFill>
                        </a:rPr>
                        <a:t>地：６／１５</a:t>
                      </a:r>
                      <a:endParaRPr kumimoji="1" lang="en-US" altLang="ja-JP" sz="1100">
                        <a:solidFill>
                          <a:schemeClr val="tx1"/>
                        </a:solidFill>
                      </a:endParaRPr>
                    </a:p>
                    <a:p>
                      <a:pPr algn="ctr"/>
                      <a:r>
                        <a:rPr kumimoji="1" lang="ja-JP" altLang="en-US" sz="1100">
                          <a:solidFill>
                            <a:schemeClr val="tx1"/>
                          </a:solidFill>
                        </a:rPr>
                        <a:t>民：５／１５</a:t>
                      </a:r>
                      <a:endParaRPr kumimoji="1" lang="en-US" altLang="ja-JP" sz="11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extLst>
                  <a:ext uri="{0D108BD9-81ED-4DB2-BD59-A6C34878D82A}">
                    <a16:rowId xmlns:a16="http://schemas.microsoft.com/office/drawing/2014/main" val="10004"/>
                  </a:ext>
                </a:extLst>
              </a:tr>
              <a:tr h="439797">
                <a:tc vMerge="1">
                  <a:txBody>
                    <a:bodyPr/>
                    <a:lstStyle/>
                    <a:p>
                      <a:endParaRPr kumimoji="1" lang="ja-JP" altLang="en-US"/>
                    </a:p>
                  </a:txBody>
                  <a:tcPr/>
                </a:tc>
                <a:tc vMerge="1">
                  <a:txBody>
                    <a:bodyPr/>
                    <a:lstStyle/>
                    <a:p>
                      <a:endParaRPr kumimoji="1" lang="ja-JP" altLang="en-US"/>
                    </a:p>
                  </a:txBody>
                  <a:tcPr/>
                </a:tc>
                <a:tc gridSpan="2">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rPr>
                        <a:t>※</a:t>
                      </a:r>
                      <a:r>
                        <a:rPr kumimoji="1" lang="ja-JP" altLang="en-US" sz="1000">
                          <a:solidFill>
                            <a:schemeClr val="tx1"/>
                          </a:solidFill>
                        </a:rPr>
                        <a:t>概ね５００台の駐車場の整備に要する費用を限度とし、対象事業費</a:t>
                      </a:r>
                      <a:r>
                        <a:rPr kumimoji="1" lang="ja-JP" altLang="en-US" sz="1000"/>
                        <a:t>は整備に要する費用の４分の１に相当する額を限度とする。</a:t>
                      </a:r>
                      <a:endParaRPr kumimoji="1" lang="ja-JP" altLang="en-US" sz="100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40000"/>
                      </a:srgbClr>
                    </a:solidFill>
                  </a:tcPr>
                </a:tc>
                <a:tc hMerge="1">
                  <a:txBody>
                    <a:bodyPr/>
                    <a:lstStyle/>
                    <a:p>
                      <a:endParaRPr kumimoji="1" lang="ja-JP" altLang="en-US"/>
                    </a:p>
                  </a:txBody>
                  <a:tcPr/>
                </a:tc>
                <a:extLst>
                  <a:ext uri="{0D108BD9-81ED-4DB2-BD59-A6C34878D82A}">
                    <a16:rowId xmlns:a16="http://schemas.microsoft.com/office/drawing/2014/main" val="10005"/>
                  </a:ext>
                </a:extLst>
              </a:tr>
              <a:tr h="439797">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a:solidFill>
                            <a:schemeClr val="tx1"/>
                          </a:solidFill>
                          <a:latin typeface="+mn-ea"/>
                          <a:ea typeface="+mn-ea"/>
                        </a:rPr>
                        <a:t>道路事業</a:t>
                      </a:r>
                      <a:endParaRPr kumimoji="1" lang="en-US" altLang="ja-JP" sz="1100">
                        <a:solidFill>
                          <a:schemeClr val="tx1"/>
                        </a:solidFill>
                        <a:latin typeface="+mn-ea"/>
                        <a:ea typeface="+mn-ea"/>
                      </a:endParaRPr>
                    </a:p>
                    <a:p>
                      <a:pPr algn="ctr"/>
                      <a:r>
                        <a:rPr kumimoji="1" lang="ja-JP" altLang="en-US" sz="1100">
                          <a:solidFill>
                            <a:schemeClr val="tx1"/>
                          </a:solidFill>
                          <a:latin typeface="+mn-ea"/>
                          <a:ea typeface="+mn-ea"/>
                        </a:rPr>
                        <a:t>（社会資本整備総合交付金）</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r>
                        <a:rPr lang="ja-JP" altLang="en-US" sz="1100">
                          <a:latin typeface="+mn-ea"/>
                          <a:ea typeface="+mn-ea"/>
                        </a:rPr>
                        <a:t>都市計画</a:t>
                      </a:r>
                      <a:r>
                        <a:rPr lang="ja-JP" altLang="en-US" sz="1100">
                          <a:solidFill>
                            <a:schemeClr val="tx1"/>
                          </a:solidFill>
                          <a:latin typeface="+mn-ea"/>
                          <a:ea typeface="+mn-ea"/>
                        </a:rPr>
                        <a:t>道路整備に関する事業等として、地方公共団体が道路事業として</a:t>
                      </a:r>
                      <a:r>
                        <a:rPr lang="ja-JP" altLang="en-US" sz="1100">
                          <a:latin typeface="+mn-ea"/>
                          <a:ea typeface="+mn-ea"/>
                        </a:rPr>
                        <a:t>実施する駐車場（道路附属物）の整備に対する支援。</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r>
                        <a:rPr kumimoji="1" lang="ja-JP" altLang="en-US" sz="1100">
                          <a:latin typeface="+mn-ea"/>
                          <a:ea typeface="+mn-ea"/>
                        </a:rPr>
                        <a:t>対象事業費の</a:t>
                      </a:r>
                      <a:endParaRPr kumimoji="1" lang="en-US" altLang="ja-JP" sz="1100">
                        <a:latin typeface="+mn-ea"/>
                        <a:ea typeface="+mn-ea"/>
                      </a:endParaRPr>
                    </a:p>
                    <a:p>
                      <a:pPr algn="l"/>
                      <a:r>
                        <a:rPr kumimoji="1" lang="ja-JP" altLang="en-US" sz="1100">
                          <a:latin typeface="+mn-ea"/>
                          <a:ea typeface="+mn-ea"/>
                        </a:rPr>
                        <a:t>　　　　　　　 １／２　</a:t>
                      </a:r>
                      <a:r>
                        <a:rPr kumimoji="1" lang="ja-JP" altLang="en-US" sz="1100">
                          <a:solidFill>
                            <a:schemeClr val="tx1"/>
                          </a:solidFill>
                          <a:latin typeface="+mn-ea"/>
                          <a:ea typeface="+mn-ea"/>
                        </a:rPr>
                        <a:t>等</a:t>
                      </a:r>
                      <a:endParaRPr kumimoji="1" lang="en-US" altLang="ja-JP" sz="110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dirty="0">
                          <a:latin typeface="+mn-ea"/>
                          <a:ea typeface="+mn-ea"/>
                        </a:rPr>
                        <a:t>－</a:t>
                      </a:r>
                      <a:endParaRPr kumimoji="1" lang="en-US" altLang="ja-JP" sz="1100" dirty="0">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tint val="20000"/>
                      </a:srgbClr>
                    </a:solidFill>
                  </a:tcPr>
                </a:tc>
                <a:extLst>
                  <a:ext uri="{0D108BD9-81ED-4DB2-BD59-A6C34878D82A}">
                    <a16:rowId xmlns:a16="http://schemas.microsoft.com/office/drawing/2014/main" val="3682032577"/>
                  </a:ext>
                </a:extLst>
              </a:tr>
            </a:tbl>
          </a:graphicData>
        </a:graphic>
      </p:graphicFrame>
    </p:spTree>
    <p:extLst>
      <p:ext uri="{BB962C8B-B14F-4D97-AF65-F5344CB8AC3E}">
        <p14:creationId xmlns:p14="http://schemas.microsoft.com/office/powerpoint/2010/main" val="2686728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8BAB377E-4C4A-03D9-0DA9-686CCD90AE68}"/>
              </a:ext>
            </a:extLst>
          </p:cNvPr>
          <p:cNvPicPr>
            <a:picLocks noChangeAspect="1"/>
          </p:cNvPicPr>
          <p:nvPr/>
        </p:nvPicPr>
        <p:blipFill>
          <a:blip r:embed="rId3"/>
          <a:stretch>
            <a:fillRect/>
          </a:stretch>
        </p:blipFill>
        <p:spPr>
          <a:xfrm>
            <a:off x="5414365" y="2071185"/>
            <a:ext cx="4480948" cy="4517528"/>
          </a:xfrm>
          <a:prstGeom prst="rect">
            <a:avLst/>
          </a:prstGeom>
        </p:spPr>
      </p:pic>
      <p:pic>
        <p:nvPicPr>
          <p:cNvPr id="6" name="図 5" descr="グラフ, 折れ線グラフ&#10;&#10;説明は自動で生成されたものです">
            <a:extLst>
              <a:ext uri="{FF2B5EF4-FFF2-40B4-BE49-F238E27FC236}">
                <a16:creationId xmlns:a16="http://schemas.microsoft.com/office/drawing/2014/main" id="{73E55AF6-28D7-714D-2215-F6876BD50B96}"/>
              </a:ext>
            </a:extLst>
          </p:cNvPr>
          <p:cNvPicPr>
            <a:picLocks noChangeAspect="1"/>
          </p:cNvPicPr>
          <p:nvPr/>
        </p:nvPicPr>
        <p:blipFill>
          <a:blip r:embed="rId4"/>
          <a:stretch>
            <a:fillRect/>
          </a:stretch>
        </p:blipFill>
        <p:spPr>
          <a:xfrm>
            <a:off x="225425" y="1971675"/>
            <a:ext cx="5124450" cy="2901950"/>
          </a:xfrm>
          <a:prstGeom prst="rect">
            <a:avLst/>
          </a:prstGeom>
        </p:spPr>
      </p:pic>
      <p:sp>
        <p:nvSpPr>
          <p:cNvPr id="1293" name="タイトル 9"/>
          <p:cNvSpPr>
            <a:spLocks noGrp="1"/>
          </p:cNvSpPr>
          <p:nvPr>
            <p:ph type="title"/>
          </p:nvPr>
        </p:nvSpPr>
        <p:spPr>
          <a:xfrm>
            <a:off x="0" y="0"/>
            <a:ext cx="8174182" cy="476250"/>
          </a:xfrm>
        </p:spPr>
        <p:txBody>
          <a:bodyPr/>
          <a:lstStyle/>
          <a:p>
            <a:r>
              <a:rPr lang="ja-JP" altLang="en-US"/>
              <a:t>駐車場の整備状況（令和４年度末）</a:t>
            </a:r>
          </a:p>
        </p:txBody>
      </p:sp>
      <p:sp>
        <p:nvSpPr>
          <p:cNvPr id="1294" name="正方形/長方形 2"/>
          <p:cNvSpPr/>
          <p:nvPr/>
        </p:nvSpPr>
        <p:spPr>
          <a:xfrm>
            <a:off x="95875" y="845282"/>
            <a:ext cx="9526073" cy="40011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ＭＳ Ｐゴシック"/>
                <a:ea typeface="ＭＳ Ｐゴシック"/>
                <a:cs typeface="+mn-cs"/>
              </a:rPr>
              <a:t>○駐車場の量的整備が進む一方、自動車保有台数は近年横ばいで推移。</a:t>
            </a:r>
            <a:endParaRPr kumimoji="1" lang="en-US" altLang="ja-JP" sz="20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 name="スライド番号プレースホルダー 1"/>
          <p:cNvSpPr>
            <a:spLocks noGrp="1"/>
          </p:cNvSpPr>
          <p:nvPr>
            <p:ph type="sldNum" sz="quarter" idx="12"/>
          </p:nvPr>
        </p:nvSpPr>
        <p:spPr>
          <a:xfrm>
            <a:off x="7594600" y="6403543"/>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7" name="テキスト ボックス 17"/>
          <p:cNvSpPr txBox="1"/>
          <p:nvPr/>
        </p:nvSpPr>
        <p:spPr>
          <a:xfrm>
            <a:off x="-15552" y="1395949"/>
            <a:ext cx="1800493" cy="307777"/>
          </a:xfrm>
          <a:prstGeom prst="rect">
            <a:avLst/>
          </a:prstGeom>
          <a:noFill/>
        </p:spPr>
        <p:txBody>
          <a:bodyPr wrap="none" rtlCol="0">
            <a:spAutoFit/>
          </a:bodyPr>
          <a:lstStyle>
            <a:defPPr>
              <a:defRPr lang="ja-JP"/>
            </a:defPPr>
            <a:lvl1pPr marL="0" defTabSz="914400" eaLnBrk="1" latinLnBrk="0" hangingPunct="1">
              <a:defRPr sz="1400">
                <a:latin typeface="UD デジタル 教科書体 NP-R" panose="02020400000000000000" pitchFamily="18" charset="-128"/>
                <a:ea typeface="UD デジタル 教科書体 NP-R" panose="02020400000000000000" pitchFamily="18" charset="-128"/>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lvl="4" indent="-1828800" defTabSz="914400" eaLnBrk="1" latinLnBrk="0" hangingPunct="1">
              <a:defRPr sz="1400" b="1" kern="100">
                <a:latin typeface="UD デジタル 教科書体 NP-R" panose="02020400000000000000" pitchFamily="18" charset="-128"/>
                <a:ea typeface="UD デジタル 教科書体 NP-R" panose="02020400000000000000" pitchFamily="18" charset="-128"/>
                <a:cs typeface="Times New Roman" panose="02020603050405020304" pitchFamily="18" charset="0"/>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■駐車場台数の推移</a:t>
            </a:r>
          </a:p>
        </p:txBody>
      </p:sp>
      <p:sp>
        <p:nvSpPr>
          <p:cNvPr id="38" name="テキスト ボックス 18"/>
          <p:cNvSpPr txBox="1"/>
          <p:nvPr/>
        </p:nvSpPr>
        <p:spPr>
          <a:xfrm>
            <a:off x="2876741" y="1393662"/>
            <a:ext cx="2159566" cy="307777"/>
          </a:xfrm>
          <a:prstGeom prst="rect">
            <a:avLst/>
          </a:prstGeom>
          <a:noFill/>
        </p:spPr>
        <p:txBody>
          <a:bodyPr wrap="none" rtlCol="0">
            <a:spAutoFit/>
          </a:bodyPr>
          <a:lstStyle>
            <a:defPPr>
              <a:defRPr lang="ja-JP"/>
            </a:defPPr>
            <a:lvl1pPr marL="0" defTabSz="914400" eaLnBrk="1" latinLnBrk="0" hangingPunct="1">
              <a:defRPr sz="1400">
                <a:latin typeface="UD デジタル 教科書体 NP-R" panose="02020400000000000000" pitchFamily="18" charset="-128"/>
                <a:ea typeface="UD デジタル 教科書体 NP-R" panose="02020400000000000000" pitchFamily="18" charset="-128"/>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lvl="4" indent="-1828800" defTabSz="914400" eaLnBrk="1" latinLnBrk="0" hangingPunct="1">
              <a:defRPr sz="1400" b="1" kern="100">
                <a:latin typeface="UD デジタル 教科書体 NP-R" panose="02020400000000000000" pitchFamily="18" charset="-128"/>
                <a:ea typeface="UD デジタル 教科書体 NP-R" panose="02020400000000000000" pitchFamily="18" charset="-128"/>
                <a:cs typeface="Times New Roman" panose="02020603050405020304" pitchFamily="18" charset="0"/>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■自動車保有台数の推移</a:t>
            </a:r>
          </a:p>
        </p:txBody>
      </p:sp>
      <p:sp>
        <p:nvSpPr>
          <p:cNvPr id="39" name="テキスト ボックス 20"/>
          <p:cNvSpPr txBox="1"/>
          <p:nvPr/>
        </p:nvSpPr>
        <p:spPr>
          <a:xfrm>
            <a:off x="-36119" y="1744721"/>
            <a:ext cx="110042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0" name="テキスト ボックス 21"/>
          <p:cNvSpPr txBox="1"/>
          <p:nvPr/>
        </p:nvSpPr>
        <p:spPr>
          <a:xfrm>
            <a:off x="475887" y="2678406"/>
            <a:ext cx="110799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駐車場総供用台数</a:t>
            </a:r>
          </a:p>
        </p:txBody>
      </p:sp>
      <p:cxnSp>
        <p:nvCxnSpPr>
          <p:cNvPr id="41" name="直線コネクタ 22"/>
          <p:cNvCxnSpPr/>
          <p:nvPr/>
        </p:nvCxnSpPr>
        <p:spPr>
          <a:xfrm>
            <a:off x="1406762" y="2883741"/>
            <a:ext cx="315065" cy="304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23"/>
          <p:cNvSpPr txBox="1"/>
          <p:nvPr/>
        </p:nvSpPr>
        <p:spPr>
          <a:xfrm>
            <a:off x="445725" y="3218418"/>
            <a:ext cx="99257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駐車場増加台数</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年間）</a:t>
            </a:r>
          </a:p>
        </p:txBody>
      </p:sp>
      <p:cxnSp>
        <p:nvCxnSpPr>
          <p:cNvPr id="43" name="直線コネクタ 24"/>
          <p:cNvCxnSpPr/>
          <p:nvPr/>
        </p:nvCxnSpPr>
        <p:spPr>
          <a:xfrm>
            <a:off x="1328650" y="3569180"/>
            <a:ext cx="315065" cy="304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25"/>
          <p:cNvSpPr txBox="1"/>
          <p:nvPr/>
        </p:nvSpPr>
        <p:spPr>
          <a:xfrm>
            <a:off x="1178657" y="1994535"/>
            <a:ext cx="941283" cy="246221"/>
          </a:xfrm>
          <a:prstGeom prst="rect">
            <a:avLst/>
          </a:prstGeom>
          <a:noFill/>
        </p:spPr>
        <p:txBody>
          <a:bodyPr wrap="non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Arial"/>
                <a:ea typeface="ＭＳ Ｐゴシック"/>
                <a:cs typeface="Arial"/>
              </a:rPr>
              <a:t>556</a:t>
            </a:r>
            <a:r>
              <a:rPr kumimoji="1" lang="ja-JP" altLang="en-US" sz="1000" b="1" i="0" u="none" strike="noStrike" kern="1200" cap="none" spc="0" normalizeH="0" baseline="0" noProof="0">
                <a:ln>
                  <a:noFill/>
                </a:ln>
                <a:solidFill>
                  <a:srgbClr val="FF0000"/>
                </a:solidFill>
                <a:effectLst/>
                <a:uLnTx/>
                <a:uFillTx/>
                <a:latin typeface="Arial"/>
                <a:ea typeface="ＭＳ Ｐゴシック"/>
                <a:cs typeface="Arial"/>
              </a:rPr>
              <a:t>万台（R4）</a:t>
            </a:r>
          </a:p>
        </p:txBody>
      </p:sp>
      <p:sp>
        <p:nvSpPr>
          <p:cNvPr id="45" name="テキスト ボックス 27"/>
          <p:cNvSpPr txBox="1"/>
          <p:nvPr/>
        </p:nvSpPr>
        <p:spPr>
          <a:xfrm>
            <a:off x="1577346" y="1751338"/>
            <a:ext cx="1168910"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総供用台数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テキスト ボックス 28"/>
          <p:cNvSpPr txBox="1"/>
          <p:nvPr/>
        </p:nvSpPr>
        <p:spPr>
          <a:xfrm>
            <a:off x="2825659" y="1753152"/>
            <a:ext cx="1040671"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7" name="テキスト ボックス 29"/>
          <p:cNvSpPr txBox="1"/>
          <p:nvPr/>
        </p:nvSpPr>
        <p:spPr>
          <a:xfrm>
            <a:off x="4435143" y="1765852"/>
            <a:ext cx="1227012"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保有台数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8" name="テキスト ボックス 30"/>
          <p:cNvSpPr txBox="1"/>
          <p:nvPr/>
        </p:nvSpPr>
        <p:spPr>
          <a:xfrm>
            <a:off x="3094512" y="2691777"/>
            <a:ext cx="99257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自動車保有台数</a:t>
            </a:r>
          </a:p>
        </p:txBody>
      </p:sp>
      <p:cxnSp>
        <p:nvCxnSpPr>
          <p:cNvPr id="49" name="直線コネクタ 31"/>
          <p:cNvCxnSpPr/>
          <p:nvPr/>
        </p:nvCxnSpPr>
        <p:spPr>
          <a:xfrm>
            <a:off x="3866330" y="2883741"/>
            <a:ext cx="148809" cy="175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32"/>
          <p:cNvSpPr txBox="1"/>
          <p:nvPr/>
        </p:nvSpPr>
        <p:spPr>
          <a:xfrm>
            <a:off x="3727552" y="3520953"/>
            <a:ext cx="133882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自動車保有の増加台数</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年間）</a:t>
            </a:r>
          </a:p>
        </p:txBody>
      </p:sp>
      <p:cxnSp>
        <p:nvCxnSpPr>
          <p:cNvPr id="51" name="直線コネクタ 33"/>
          <p:cNvCxnSpPr/>
          <p:nvPr/>
        </p:nvCxnSpPr>
        <p:spPr>
          <a:xfrm flipH="1">
            <a:off x="3732156" y="3741943"/>
            <a:ext cx="239270" cy="26044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テキスト ボックス 37"/>
          <p:cNvSpPr txBox="1"/>
          <p:nvPr/>
        </p:nvSpPr>
        <p:spPr>
          <a:xfrm>
            <a:off x="3668752" y="2239472"/>
            <a:ext cx="1011815" cy="246221"/>
          </a:xfrm>
          <a:prstGeom prst="rect">
            <a:avLst/>
          </a:prstGeom>
          <a:noFill/>
        </p:spPr>
        <p:txBody>
          <a:bodyPr wrap="non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Arial"/>
                <a:ea typeface="ＭＳ Ｐゴシック"/>
                <a:cs typeface="Arial"/>
              </a:rPr>
              <a:t>7849</a:t>
            </a:r>
            <a:r>
              <a:rPr kumimoji="1" lang="ja-JP" altLang="en-US" sz="1000" b="1" i="0" u="none" strike="noStrike" kern="1200" cap="none" spc="0" normalizeH="0" baseline="0" noProof="0">
                <a:ln>
                  <a:noFill/>
                </a:ln>
                <a:solidFill>
                  <a:srgbClr val="FF0000"/>
                </a:solidFill>
                <a:effectLst/>
                <a:uLnTx/>
                <a:uFillTx/>
                <a:latin typeface="Arial"/>
                <a:ea typeface="ＭＳ Ｐゴシック"/>
                <a:cs typeface="Arial"/>
              </a:rPr>
              <a:t>万台（</a:t>
            </a:r>
            <a:r>
              <a:rPr kumimoji="1" lang="en-US" altLang="ja-JP" sz="1000" b="1" i="0" u="none" strike="noStrike" kern="1200" cap="none" spc="0" normalizeH="0" baseline="0" noProof="0">
                <a:ln>
                  <a:noFill/>
                </a:ln>
                <a:solidFill>
                  <a:srgbClr val="FF0000"/>
                </a:solidFill>
                <a:effectLst/>
                <a:uLnTx/>
                <a:uFillTx/>
                <a:latin typeface="Arial"/>
                <a:ea typeface="ＭＳ Ｐゴシック"/>
                <a:cs typeface="Arial"/>
              </a:rPr>
              <a:t>R4</a:t>
            </a:r>
            <a:r>
              <a:rPr kumimoji="1" lang="ja-JP" altLang="en-US" sz="1000" b="1" i="0" u="none" strike="noStrike" kern="1200" cap="none" spc="0" normalizeH="0" baseline="0" noProof="0">
                <a:ln>
                  <a:noFill/>
                </a:ln>
                <a:solidFill>
                  <a:srgbClr val="FF0000"/>
                </a:solidFill>
                <a:effectLst/>
                <a:uLnTx/>
                <a:uFillTx/>
                <a:latin typeface="Arial"/>
                <a:ea typeface="ＭＳ Ｐゴシック"/>
                <a:cs typeface="Arial"/>
              </a:rPr>
              <a:t>）</a:t>
            </a:r>
          </a:p>
        </p:txBody>
      </p:sp>
      <p:cxnSp>
        <p:nvCxnSpPr>
          <p:cNvPr id="53" name="直線コネクタ 38"/>
          <p:cNvCxnSpPr/>
          <p:nvPr/>
        </p:nvCxnSpPr>
        <p:spPr>
          <a:xfrm>
            <a:off x="2086579" y="2103225"/>
            <a:ext cx="204690" cy="1307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40"/>
          <p:cNvCxnSpPr/>
          <p:nvPr/>
        </p:nvCxnSpPr>
        <p:spPr>
          <a:xfrm>
            <a:off x="4623371" y="2362339"/>
            <a:ext cx="193964" cy="186869"/>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正方形/長方形 13"/>
          <p:cNvSpPr>
            <a:spLocks noChangeArrowheads="1"/>
          </p:cNvSpPr>
          <p:nvPr/>
        </p:nvSpPr>
        <p:spPr>
          <a:xfrm>
            <a:off x="5662155" y="1355744"/>
            <a:ext cx="2698175"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駐車場の需給状況に関する</a:t>
            </a:r>
            <a:endPar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地方公共団体アンケート</a:t>
            </a:r>
            <a:endPar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令和６年</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国土交通省調べ）</a:t>
            </a:r>
          </a:p>
        </p:txBody>
      </p:sp>
      <p:sp>
        <p:nvSpPr>
          <p:cNvPr id="56" name="テキスト ボックス 17"/>
          <p:cNvSpPr txBox="1"/>
          <p:nvPr/>
        </p:nvSpPr>
        <p:spPr>
          <a:xfrm>
            <a:off x="-15552" y="4914064"/>
            <a:ext cx="274305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参考</a:t>
            </a:r>
            <a:r>
              <a:rPr kumimoji="0" lang="en-US" altLang="ja-JP"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駐車場台数の推移</a:t>
            </a:r>
            <a:r>
              <a:rPr kumimoji="0" lang="ja-JP" altLang="en-US" sz="100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（直近５か年）</a:t>
            </a:r>
          </a:p>
        </p:txBody>
      </p:sp>
      <p:sp>
        <p:nvSpPr>
          <p:cNvPr id="57" name="テキスト ボックス 18"/>
          <p:cNvSpPr txBox="1"/>
          <p:nvPr/>
        </p:nvSpPr>
        <p:spPr>
          <a:xfrm>
            <a:off x="2876741" y="4914064"/>
            <a:ext cx="29674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参考</a:t>
            </a:r>
            <a:r>
              <a:rPr kumimoji="0" lang="en-US" altLang="ja-JP"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自動車保有台数の推移</a:t>
            </a:r>
            <a:r>
              <a:rPr kumimoji="0" lang="ja-JP" altLang="en-US" sz="1000" b="1" i="0" u="sng" strike="noStrike" kern="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（直近５か年）</a:t>
            </a:r>
          </a:p>
        </p:txBody>
      </p:sp>
      <p:sp>
        <p:nvSpPr>
          <p:cNvPr id="58" name="テキスト ボックス 20"/>
          <p:cNvSpPr txBox="1"/>
          <p:nvPr/>
        </p:nvSpPr>
        <p:spPr>
          <a:xfrm>
            <a:off x="95704" y="5108594"/>
            <a:ext cx="110042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9" name="テキスト ボックス 27"/>
          <p:cNvSpPr txBox="1"/>
          <p:nvPr/>
        </p:nvSpPr>
        <p:spPr>
          <a:xfrm>
            <a:off x="1748715" y="5122612"/>
            <a:ext cx="1168910"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総供用台数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0" name="テキスト ボックス 28"/>
          <p:cNvSpPr txBox="1"/>
          <p:nvPr/>
        </p:nvSpPr>
        <p:spPr>
          <a:xfrm>
            <a:off x="2951427" y="5129504"/>
            <a:ext cx="1040671"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1" name="テキスト ボックス 29"/>
          <p:cNvSpPr txBox="1"/>
          <p:nvPr/>
        </p:nvSpPr>
        <p:spPr>
          <a:xfrm>
            <a:off x="4376679" y="5127532"/>
            <a:ext cx="1227012"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保有台数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テキスト ボックス 2"/>
          <p:cNvSpPr txBox="1"/>
          <p:nvPr/>
        </p:nvSpPr>
        <p:spPr>
          <a:xfrm>
            <a:off x="-36119" y="-540310"/>
            <a:ext cx="28814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P72</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更新済み（</a:t>
            </a: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R5.7</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a:t>
            </a:r>
          </a:p>
        </p:txBody>
      </p:sp>
      <p:pic>
        <p:nvPicPr>
          <p:cNvPr id="8" name="図 7" descr="グラフ&#10;&#10;説明は自動で生成されたものです">
            <a:extLst>
              <a:ext uri="{FF2B5EF4-FFF2-40B4-BE49-F238E27FC236}">
                <a16:creationId xmlns:a16="http://schemas.microsoft.com/office/drawing/2014/main" id="{BC641FBA-09E6-6907-E01D-247C461E08FF}"/>
              </a:ext>
            </a:extLst>
          </p:cNvPr>
          <p:cNvPicPr>
            <a:picLocks noChangeAspect="1"/>
          </p:cNvPicPr>
          <p:nvPr/>
        </p:nvPicPr>
        <p:blipFill>
          <a:blip r:embed="rId5"/>
          <a:stretch>
            <a:fillRect/>
          </a:stretch>
        </p:blipFill>
        <p:spPr>
          <a:xfrm>
            <a:off x="228599" y="5355247"/>
            <a:ext cx="2305052" cy="1371602"/>
          </a:xfrm>
          <a:prstGeom prst="rect">
            <a:avLst/>
          </a:prstGeom>
        </p:spPr>
      </p:pic>
      <p:pic>
        <p:nvPicPr>
          <p:cNvPr id="9" name="図 8" descr="グラフ&#10;&#10;説明は自動で生成されたものです">
            <a:extLst>
              <a:ext uri="{FF2B5EF4-FFF2-40B4-BE49-F238E27FC236}">
                <a16:creationId xmlns:a16="http://schemas.microsoft.com/office/drawing/2014/main" id="{CB732808-B121-B11F-EE6D-64DF5EE56BC5}"/>
              </a:ext>
            </a:extLst>
          </p:cNvPr>
          <p:cNvPicPr>
            <a:picLocks noChangeAspect="1"/>
          </p:cNvPicPr>
          <p:nvPr/>
        </p:nvPicPr>
        <p:blipFill>
          <a:blip r:embed="rId6"/>
          <a:stretch>
            <a:fillRect/>
          </a:stretch>
        </p:blipFill>
        <p:spPr>
          <a:xfrm>
            <a:off x="3113209" y="5355613"/>
            <a:ext cx="2236179" cy="1422156"/>
          </a:xfrm>
          <a:prstGeom prst="rect">
            <a:avLst/>
          </a:prstGeom>
        </p:spPr>
      </p:pic>
    </p:spTree>
    <p:extLst>
      <p:ext uri="{BB962C8B-B14F-4D97-AF65-F5344CB8AC3E}">
        <p14:creationId xmlns:p14="http://schemas.microsoft.com/office/powerpoint/2010/main" val="356308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２．附置義務駐車場</a:t>
            </a:r>
            <a:endParaRPr kumimoji="1" lang="ja-JP" altLang="en-US" dirty="0"/>
          </a:p>
        </p:txBody>
      </p:sp>
    </p:spTree>
    <p:extLst>
      <p:ext uri="{BB962C8B-B14F-4D97-AF65-F5344CB8AC3E}">
        <p14:creationId xmlns:p14="http://schemas.microsoft.com/office/powerpoint/2010/main" val="675111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ja-JP" altLang="en-US" sz="2400"/>
              <a:t>附置義務駐車施設について</a:t>
            </a:r>
          </a:p>
        </p:txBody>
      </p:sp>
      <p:sp>
        <p:nvSpPr>
          <p:cNvPr id="2" name="テキスト ボックス 1"/>
          <p:cNvSpPr txBox="1"/>
          <p:nvPr/>
        </p:nvSpPr>
        <p:spPr>
          <a:xfrm>
            <a:off x="411501" y="557188"/>
            <a:ext cx="9081575" cy="738664"/>
          </a:xfrm>
          <a:prstGeom prst="rect">
            <a:avLst/>
          </a:prstGeom>
          <a:noFill/>
          <a:ln>
            <a:solidFill>
              <a:schemeClr val="tx1"/>
            </a:solidFill>
          </a:ln>
        </p:spPr>
        <p:txBody>
          <a:bodyPr wrap="square" rtlCol="0">
            <a:spAutoFit/>
          </a:bodyPr>
          <a:lstStyle/>
          <a:p>
            <a:pPr marL="142875" marR="0" lvl="0" indent="-142875"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t>附置義務駐車施設</a:t>
            </a: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142875" marR="0" lvl="0" indent="-14287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　駐車場法に基づく地方公共団体の条例（附置義務条例）により、</a:t>
            </a:r>
            <a:r>
              <a:rPr kumimoji="1" lang="ja-JP" altLang="en-US" sz="1400" b="0" i="0" u="sng" strike="noStrike" kern="1200" cap="none" spc="0" normalizeH="0" baseline="0" noProof="0">
                <a:ln>
                  <a:noFill/>
                </a:ln>
                <a:solidFill>
                  <a:srgbClr val="000000"/>
                </a:solidFill>
                <a:effectLst/>
                <a:uLnTx/>
                <a:uFillTx/>
                <a:latin typeface="Arial" charset="0"/>
                <a:ea typeface="ＭＳ Ｐゴシック" charset="-128"/>
                <a:cs typeface="+mn-cs"/>
              </a:rPr>
              <a:t>一定の地区内</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において、</a:t>
            </a:r>
            <a:r>
              <a:rPr kumimoji="1" lang="ja-JP" altLang="en-US" sz="1400" b="0" i="0" u="sng" strike="noStrike" kern="1200" cap="none" spc="0" normalizeH="0" baseline="0" noProof="0">
                <a:ln>
                  <a:noFill/>
                </a:ln>
                <a:solidFill>
                  <a:srgbClr val="000000"/>
                </a:solidFill>
                <a:effectLst/>
                <a:uLnTx/>
                <a:uFillTx/>
                <a:latin typeface="Arial" charset="0"/>
                <a:ea typeface="ＭＳ Ｐゴシック" charset="-128"/>
                <a:cs typeface="+mn-cs"/>
              </a:rPr>
              <a:t>一定の規模以上の建築物</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を新築等する場合に、</a:t>
            </a:r>
            <a:r>
              <a:rPr kumimoji="1" lang="ja-JP" altLang="en-US" sz="1400" b="0" i="0" u="sng" strike="noStrike" kern="1200" cap="none" spc="0" normalizeH="0" baseline="0" noProof="0">
                <a:ln>
                  <a:noFill/>
                </a:ln>
                <a:solidFill>
                  <a:srgbClr val="000000"/>
                </a:solidFill>
                <a:effectLst/>
                <a:uLnTx/>
                <a:uFillTx/>
                <a:latin typeface="Arial" charset="0"/>
                <a:ea typeface="ＭＳ Ｐゴシック" charset="-128"/>
                <a:cs typeface="+mn-cs"/>
              </a:rPr>
              <a:t>設けることが義務付けられている駐車施設</a:t>
            </a:r>
            <a:endParaRPr kumimoji="1" lang="en-US" altLang="ja-JP" sz="1400" b="0" i="0" u="sng"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3" name="表 2"/>
          <p:cNvGraphicFramePr>
            <a:graphicFrameLocks noGrp="1"/>
          </p:cNvGraphicFramePr>
          <p:nvPr/>
        </p:nvGraphicFramePr>
        <p:xfrm>
          <a:off x="411501" y="3728583"/>
          <a:ext cx="9089583" cy="3063778"/>
        </p:xfrm>
        <a:graphic>
          <a:graphicData uri="http://schemas.openxmlformats.org/drawingml/2006/table">
            <a:tbl>
              <a:tblPr firstRow="1" bandRow="1">
                <a:tableStyleId>{284E427A-3D55-4303-BF80-6455036E1DE7}</a:tableStyleId>
              </a:tblPr>
              <a:tblGrid>
                <a:gridCol w="1097089">
                  <a:extLst>
                    <a:ext uri="{9D8B030D-6E8A-4147-A177-3AD203B41FA5}">
                      <a16:colId xmlns:a16="http://schemas.microsoft.com/office/drawing/2014/main" val="20000"/>
                    </a:ext>
                  </a:extLst>
                </a:gridCol>
                <a:gridCol w="1912880">
                  <a:extLst>
                    <a:ext uri="{9D8B030D-6E8A-4147-A177-3AD203B41FA5}">
                      <a16:colId xmlns:a16="http://schemas.microsoft.com/office/drawing/2014/main" val="20001"/>
                    </a:ext>
                  </a:extLst>
                </a:gridCol>
                <a:gridCol w="1386892">
                  <a:extLst>
                    <a:ext uri="{9D8B030D-6E8A-4147-A177-3AD203B41FA5}">
                      <a16:colId xmlns:a16="http://schemas.microsoft.com/office/drawing/2014/main" val="20002"/>
                    </a:ext>
                  </a:extLst>
                </a:gridCol>
                <a:gridCol w="1444075">
                  <a:extLst>
                    <a:ext uri="{9D8B030D-6E8A-4147-A177-3AD203B41FA5}">
                      <a16:colId xmlns:a16="http://schemas.microsoft.com/office/drawing/2014/main" val="20003"/>
                    </a:ext>
                  </a:extLst>
                </a:gridCol>
                <a:gridCol w="1037732">
                  <a:extLst>
                    <a:ext uri="{9D8B030D-6E8A-4147-A177-3AD203B41FA5}">
                      <a16:colId xmlns:a16="http://schemas.microsoft.com/office/drawing/2014/main" val="20004"/>
                    </a:ext>
                  </a:extLst>
                </a:gridCol>
                <a:gridCol w="1094915">
                  <a:extLst>
                    <a:ext uri="{9D8B030D-6E8A-4147-A177-3AD203B41FA5}">
                      <a16:colId xmlns:a16="http://schemas.microsoft.com/office/drawing/2014/main" val="20005"/>
                    </a:ext>
                  </a:extLst>
                </a:gridCol>
                <a:gridCol w="1116000">
                  <a:extLst>
                    <a:ext uri="{9D8B030D-6E8A-4147-A177-3AD203B41FA5}">
                      <a16:colId xmlns:a16="http://schemas.microsoft.com/office/drawing/2014/main" val="20006"/>
                    </a:ext>
                  </a:extLst>
                </a:gridCol>
              </a:tblGrid>
              <a:tr h="318481">
                <a:tc rowSpan="2">
                  <a:txBody>
                    <a:bodyPr/>
                    <a:lstStyle/>
                    <a:p>
                      <a:pPr algn="ctr"/>
                      <a:r>
                        <a:rPr kumimoji="1" lang="ja-JP" altLang="en-US" sz="900"/>
                        <a:t>地区</a:t>
                      </a:r>
                    </a:p>
                  </a:txBody>
                  <a:tcPr anchor="ctr">
                    <a:lnR w="12700" cap="flat" cmpd="sng" algn="ctr">
                      <a:solidFill>
                        <a:schemeClr val="bg1"/>
                      </a:solidFill>
                      <a:prstDash val="solid"/>
                      <a:round/>
                      <a:headEnd type="none" w="med" len="med"/>
                      <a:tailEnd type="none" w="med" len="med"/>
                    </a:lnR>
                  </a:tcPr>
                </a:tc>
                <a:tc rowSpan="2">
                  <a:txBody>
                    <a:bodyPr/>
                    <a:lstStyle/>
                    <a:p>
                      <a:pPr algn="ctr"/>
                      <a:r>
                        <a:rPr kumimoji="1" lang="ja-JP" altLang="en-US" sz="900"/>
                        <a:t>建築用途</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rowSpan="2">
                  <a:txBody>
                    <a:bodyPr/>
                    <a:lstStyle/>
                    <a:p>
                      <a:pPr algn="ctr"/>
                      <a:r>
                        <a:rPr kumimoji="1" lang="ja-JP" altLang="en-US" sz="900"/>
                        <a:t>延べ床面積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900"/>
                        <a:t>駐車施設１台の整備を要する建築床面積（原単位）</a:t>
                      </a:r>
                      <a:endParaRPr kumimoji="1" lang="ja-JP" altLang="en-US" sz="900"/>
                    </a:p>
                  </a:txBody>
                  <a:tcPr anchor="ctr">
                    <a:lnL w="12700" cap="flat" cmpd="sng" algn="ctr">
                      <a:solidFill>
                        <a:schemeClr val="bg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a:p>
                  </a:txBody>
                  <a:tcPr anchor="ctr">
                    <a:lnL w="12700" cap="flat" cmpd="sng" algn="ctr">
                      <a:solidFill>
                        <a:schemeClr val="bg1"/>
                      </a:solidFill>
                      <a:prstDash val="solid"/>
                      <a:round/>
                      <a:headEnd type="none" w="med" len="med"/>
                      <a:tailEnd type="none" w="med" len="med"/>
                    </a:lnL>
                  </a:tcPr>
                </a:tc>
                <a:tc hMerge="1">
                  <a:txBody>
                    <a:bodyPr/>
                    <a:lstStyle/>
                    <a:p>
                      <a:pPr algn="ctr"/>
                      <a:endParaRPr kumimoji="1" lang="ja-JP" altLang="en-US" sz="105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algn="ctr"/>
                      <a:endParaRPr kumimoji="1" lang="ja-JP" altLang="en-US" sz="1050"/>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471843">
                <a:tc vMerge="1">
                  <a:txBody>
                    <a:bodyPr/>
                    <a:lstStyle/>
                    <a:p>
                      <a:pPr algn="ctr"/>
                      <a:endParaRPr kumimoji="1" lang="ja-JP" altLang="en-US" sz="1050"/>
                    </a:p>
                  </a:txBody>
                  <a:tcPr anchor="ctr">
                    <a:lnR w="12700" cap="flat" cmpd="sng" algn="ctr">
                      <a:solidFill>
                        <a:schemeClr val="bg1"/>
                      </a:solidFill>
                      <a:prstDash val="solid"/>
                      <a:round/>
                      <a:headEnd type="none" w="med" len="med"/>
                      <a:tailEnd type="none" w="med" len="med"/>
                    </a:lnR>
                  </a:tcPr>
                </a:tc>
                <a:tc vMerge="1">
                  <a:txBody>
                    <a:bodyPr/>
                    <a:lstStyle/>
                    <a:p>
                      <a:pPr algn="ctr"/>
                      <a:endParaRPr kumimoji="1" lang="ja-JP" altLang="en-US" sz="105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vMerge="1">
                  <a:txBody>
                    <a:bodyPr/>
                    <a:lstStyle/>
                    <a:p>
                      <a:pPr algn="ctr"/>
                      <a:endParaRPr kumimoji="1" lang="ja-JP" altLang="en-US" sz="105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endParaRPr kumimoji="1" lang="ja-JP" altLang="en-US" sz="9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lToTr w="6350" cap="flat" cmpd="sng" algn="ctr">
                      <a:solidFill>
                        <a:schemeClr val="tx1"/>
                      </a:solidFill>
                      <a:prstDash val="solid"/>
                      <a:round/>
                      <a:headEnd type="none" w="med" len="med"/>
                      <a:tailEnd type="none" w="med" len="med"/>
                    </a:lnBlToTr>
                  </a:tcPr>
                </a:tc>
                <a:tc>
                  <a:txBody>
                    <a:bodyPr/>
                    <a:lstStyle/>
                    <a:p>
                      <a:pPr algn="ctr"/>
                      <a:r>
                        <a:rPr kumimoji="1" lang="ja-JP" altLang="en-US" sz="900"/>
                        <a:t>人口がおおむね</a:t>
                      </a:r>
                      <a:endParaRPr kumimoji="1" lang="en-US" altLang="ja-JP" sz="900"/>
                    </a:p>
                    <a:p>
                      <a:pPr algn="ctr"/>
                      <a:r>
                        <a:rPr kumimoji="1" lang="en-US" altLang="ja-JP" sz="900"/>
                        <a:t>100</a:t>
                      </a:r>
                      <a:r>
                        <a:rPr kumimoji="1" lang="ja-JP" altLang="en-US" sz="900"/>
                        <a:t>万以上の都市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900"/>
                        <a:t>人口がおおむね</a:t>
                      </a:r>
                      <a:r>
                        <a:rPr kumimoji="1" lang="en-US" altLang="ja-JP" sz="900"/>
                        <a:t>50</a:t>
                      </a:r>
                      <a:r>
                        <a:rPr kumimoji="1" lang="ja-JP" altLang="en-US" sz="900"/>
                        <a:t>万人以上</a:t>
                      </a:r>
                      <a:r>
                        <a:rPr kumimoji="1" lang="en-US" altLang="ja-JP" sz="900"/>
                        <a:t>100</a:t>
                      </a:r>
                      <a:r>
                        <a:rPr kumimoji="1" lang="ja-JP" altLang="en-US" sz="900"/>
                        <a:t>万人未満の都市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900"/>
                        <a:t>人口がおおむね</a:t>
                      </a:r>
                      <a:endParaRPr kumimoji="1" lang="en-US" altLang="ja-JP" sz="900"/>
                    </a:p>
                    <a:p>
                      <a:pPr algn="ctr"/>
                      <a:r>
                        <a:rPr kumimoji="1" lang="en-US" altLang="ja-JP" sz="900"/>
                        <a:t>50</a:t>
                      </a:r>
                      <a:r>
                        <a:rPr kumimoji="1" lang="ja-JP" altLang="en-US" sz="900"/>
                        <a:t>万人未満の都市</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332310">
                <a:tc rowSpan="4">
                  <a:txBody>
                    <a:bodyPr/>
                    <a:lstStyle/>
                    <a:p>
                      <a:pPr algn="ctr"/>
                      <a:r>
                        <a:rPr kumimoji="1" lang="ja-JP" altLang="en-US" sz="900"/>
                        <a:t>駐車場整備地区又は商業地域若しくは近隣商業地域</a:t>
                      </a:r>
                    </a:p>
                  </a:txBody>
                  <a:tcPr anchor="ctr">
                    <a:solidFill>
                      <a:schemeClr val="bg1"/>
                    </a:solidFill>
                  </a:tcPr>
                </a:tc>
                <a:tc rowSpan="3">
                  <a:txBody>
                    <a:bodyPr/>
                    <a:lstStyle/>
                    <a:p>
                      <a:pPr algn="ctr"/>
                      <a:r>
                        <a:rPr kumimoji="1" lang="ja-JP" altLang="en-US" sz="900"/>
                        <a:t>特定用途に供する部分</a:t>
                      </a:r>
                    </a:p>
                  </a:txBody>
                  <a:tcPr anchor="ctr">
                    <a:solidFill>
                      <a:schemeClr val="bg1"/>
                    </a:solidFill>
                  </a:tcPr>
                </a:tc>
                <a:tc rowSpan="3">
                  <a:txBody>
                    <a:bodyPr/>
                    <a:lstStyle/>
                    <a:p>
                      <a:pPr algn="ctr"/>
                      <a:r>
                        <a:rPr kumimoji="1" lang="ja-JP" altLang="en-US" sz="900"/>
                        <a:t>条例で定める規模以上</a:t>
                      </a:r>
                      <a:endParaRPr kumimoji="1" lang="en-US" altLang="ja-JP" sz="900"/>
                    </a:p>
                    <a:p>
                      <a:pPr algn="ctr"/>
                      <a:r>
                        <a:rPr kumimoji="1" lang="ja-JP" altLang="en-US" sz="700"/>
                        <a:t>（標準駐車場条例では、人口規模が</a:t>
                      </a:r>
                      <a:r>
                        <a:rPr kumimoji="1" lang="en-US" altLang="ja-JP" sz="700"/>
                        <a:t>50</a:t>
                      </a:r>
                      <a:r>
                        <a:rPr kumimoji="1" lang="ja-JP" altLang="en-US" sz="700"/>
                        <a:t>万人以上の都市は</a:t>
                      </a:r>
                      <a:r>
                        <a:rPr kumimoji="1" lang="en-US" altLang="ja-JP" sz="700"/>
                        <a:t>1500</a:t>
                      </a:r>
                      <a:r>
                        <a:rPr kumimoji="1" lang="ja-JP" altLang="en-US" sz="700"/>
                        <a:t>㎡、人口</a:t>
                      </a:r>
                      <a:r>
                        <a:rPr kumimoji="1" lang="en-US" altLang="ja-JP" sz="700"/>
                        <a:t>50</a:t>
                      </a:r>
                      <a:r>
                        <a:rPr kumimoji="1" lang="ja-JP" altLang="en-US" sz="700"/>
                        <a:t>万人未満の都市は</a:t>
                      </a:r>
                      <a:r>
                        <a:rPr kumimoji="1" lang="en-US" altLang="ja-JP" sz="700"/>
                        <a:t>1000</a:t>
                      </a:r>
                      <a:r>
                        <a:rPr kumimoji="1" lang="ja-JP" altLang="en-US" sz="700"/>
                        <a:t>㎡）</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a:t>百貨店その他の店舗の</a:t>
                      </a:r>
                      <a:endParaRPr kumimoji="1" lang="en-US" altLang="ja-JP" sz="80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a:t>用途に供する部分</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tc>
                  <a:txBody>
                    <a:bodyPr/>
                    <a:lstStyle/>
                    <a:p>
                      <a:pPr algn="ctr"/>
                      <a:r>
                        <a:rPr kumimoji="1" lang="en-US" altLang="ja-JP" sz="900"/>
                        <a:t>150</a:t>
                      </a:r>
                      <a:r>
                        <a:rPr kumimoji="1" lang="ja-JP" altLang="en-US" sz="900"/>
                        <a:t>㎡</a:t>
                      </a:r>
                    </a:p>
                  </a:txBody>
                  <a:tcPr anchor="ctr">
                    <a:solidFill>
                      <a:schemeClr val="bg1"/>
                    </a:solidFill>
                  </a:tcPr>
                </a:tc>
                <a:tc>
                  <a:txBody>
                    <a:bodyPr/>
                    <a:lstStyle/>
                    <a:p>
                      <a:pPr algn="ctr"/>
                      <a:r>
                        <a:rPr kumimoji="1" lang="en-US" altLang="ja-JP" sz="900"/>
                        <a:t>150</a:t>
                      </a:r>
                      <a:r>
                        <a:rPr kumimoji="1" lang="ja-JP" altLang="en-US" sz="900"/>
                        <a:t>㎡</a:t>
                      </a:r>
                    </a:p>
                  </a:txBody>
                  <a:tcPr anchor="ctr">
                    <a:solidFill>
                      <a:schemeClr val="bg1"/>
                    </a:solidFill>
                  </a:tcPr>
                </a:tc>
                <a:extLst>
                  <a:ext uri="{0D108BD9-81ED-4DB2-BD59-A6C34878D82A}">
                    <a16:rowId xmlns:a16="http://schemas.microsoft.com/office/drawing/2014/main" val="10002"/>
                  </a:ext>
                </a:extLst>
              </a:tr>
              <a:tr h="42055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800"/>
                        <a:t>事務所の用途に供する部分</a:t>
                      </a:r>
                    </a:p>
                  </a:txBody>
                  <a:tcPr anchor="ctr">
                    <a:solidFill>
                      <a:schemeClr val="bg1"/>
                    </a:solidFill>
                  </a:tcPr>
                </a:tc>
                <a:tc>
                  <a:txBody>
                    <a:bodyPr/>
                    <a:lstStyle/>
                    <a:p>
                      <a:pPr algn="ctr"/>
                      <a:r>
                        <a:rPr kumimoji="1" lang="en-US" altLang="ja-JP" sz="900"/>
                        <a:t>250</a:t>
                      </a:r>
                      <a:r>
                        <a:rPr kumimoji="1" lang="ja-JP" altLang="en-US" sz="900"/>
                        <a:t>㎡</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extLst>
                  <a:ext uri="{0D108BD9-81ED-4DB2-BD59-A6C34878D82A}">
                    <a16:rowId xmlns:a16="http://schemas.microsoft.com/office/drawing/2014/main" val="10003"/>
                  </a:ext>
                </a:extLst>
              </a:tr>
              <a:tr h="428948">
                <a:tc vMerge="1">
                  <a:txBody>
                    <a:bodyPr/>
                    <a:lstStyle/>
                    <a:p>
                      <a:endParaRPr kumimoji="1" lang="ja-JP" altLang="en-US"/>
                    </a:p>
                  </a:txBody>
                  <a:tcPr/>
                </a:tc>
                <a:tc vMerge="1">
                  <a:txBody>
                    <a:bodyPr/>
                    <a:lstStyle/>
                    <a:p>
                      <a:pPr algn="ctr"/>
                      <a:endParaRPr kumimoji="1" lang="ja-JP" altLang="en-US" sz="1200"/>
                    </a:p>
                  </a:txBody>
                  <a:tcPr anchor="ctr">
                    <a:solidFill>
                      <a:schemeClr val="bg1"/>
                    </a:solidFill>
                  </a:tcPr>
                </a:tc>
                <a:tc vMerge="1">
                  <a:txBody>
                    <a:bodyPr/>
                    <a:lstStyle/>
                    <a:p>
                      <a:pPr algn="ctr"/>
                      <a:endParaRPr kumimoji="1" lang="ja-JP" altLang="en-US" sz="1200"/>
                    </a:p>
                  </a:txBody>
                  <a:tcPr anchor="ctr">
                    <a:solidFill>
                      <a:schemeClr val="bg1"/>
                    </a:solidFill>
                  </a:tcPr>
                </a:tc>
                <a:tc>
                  <a:txBody>
                    <a:bodyPr/>
                    <a:lstStyle/>
                    <a:p>
                      <a:pPr algn="ctr"/>
                      <a:r>
                        <a:rPr kumimoji="1" lang="ja-JP" altLang="en-US" sz="800"/>
                        <a:t>特定用途（百貨店その他の店舗及び事務所を除く。）に供する部分</a:t>
                      </a:r>
                    </a:p>
                  </a:txBody>
                  <a:tcPr anchor="ctr">
                    <a:solidFill>
                      <a:schemeClr val="bg1"/>
                    </a:solidFill>
                  </a:tcPr>
                </a:tc>
                <a:tc>
                  <a:txBody>
                    <a:bodyPr/>
                    <a:lstStyle/>
                    <a:p>
                      <a:pPr algn="ctr"/>
                      <a:r>
                        <a:rPr kumimoji="1" lang="en-US" altLang="ja-JP" sz="900"/>
                        <a:t>250</a:t>
                      </a:r>
                      <a:r>
                        <a:rPr kumimoji="1" lang="ja-JP" altLang="en-US" sz="900"/>
                        <a:t>㎡</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extLst>
                  <a:ext uri="{0D108BD9-81ED-4DB2-BD59-A6C34878D82A}">
                    <a16:rowId xmlns:a16="http://schemas.microsoft.com/office/drawing/2014/main" val="10004"/>
                  </a:ext>
                </a:extLst>
              </a:tr>
              <a:tr h="343159">
                <a:tc vMerge="1">
                  <a:txBody>
                    <a:bodyPr/>
                    <a:lstStyle/>
                    <a:p>
                      <a:endParaRPr kumimoji="1" lang="ja-JP" altLang="en-US"/>
                    </a:p>
                  </a:txBody>
                  <a:tcPr/>
                </a:tc>
                <a:tc>
                  <a:txBody>
                    <a:bodyPr/>
                    <a:lstStyle/>
                    <a:p>
                      <a:pPr algn="ctr"/>
                      <a:r>
                        <a:rPr kumimoji="1" lang="ja-JP" altLang="en-US" sz="900"/>
                        <a:t>非特定用途に供する部分</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a:t>2000</a:t>
                      </a:r>
                      <a:r>
                        <a:rPr kumimoji="1" lang="ja-JP" altLang="en-US" sz="900"/>
                        <a:t>㎡以上の条例で定める規模以上</a:t>
                      </a:r>
                    </a:p>
                  </a:txBody>
                  <a:tcPr anchor="ctr">
                    <a:solidFill>
                      <a:schemeClr val="bg1"/>
                    </a:solidFill>
                  </a:tcPr>
                </a:tc>
                <a:tc>
                  <a:txBody>
                    <a:bodyPr/>
                    <a:lstStyle/>
                    <a:p>
                      <a:pPr algn="ctr"/>
                      <a:endParaRPr kumimoji="1" lang="ja-JP" altLang="en-US" sz="900"/>
                    </a:p>
                  </a:txBody>
                  <a:tcPr anchor="ctr">
                    <a:lnBlToTr w="6350" cap="flat" cmpd="sng" algn="ctr">
                      <a:solidFill>
                        <a:schemeClr val="tx1"/>
                      </a:solidFill>
                      <a:prstDash val="solid"/>
                      <a:round/>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a:t>450</a:t>
                      </a:r>
                      <a:r>
                        <a:rPr kumimoji="1" lang="ja-JP" altLang="en-US" sz="900"/>
                        <a:t>㎡</a:t>
                      </a:r>
                    </a:p>
                  </a:txBody>
                  <a:tcPr anchor="ctr">
                    <a:solidFill>
                      <a:schemeClr val="bg1"/>
                    </a:solidFill>
                  </a:tcPr>
                </a:tc>
                <a:tc>
                  <a:txBody>
                    <a:bodyPr/>
                    <a:lstStyle/>
                    <a:p>
                      <a:pPr algn="ctr"/>
                      <a:r>
                        <a:rPr kumimoji="1" lang="en-US" altLang="ja-JP" sz="900"/>
                        <a:t>450</a:t>
                      </a:r>
                      <a:r>
                        <a:rPr kumimoji="1" lang="ja-JP" altLang="en-US" sz="900"/>
                        <a:t>㎡</a:t>
                      </a:r>
                    </a:p>
                  </a:txBody>
                  <a:tcPr anchor="ctr">
                    <a:solidFill>
                      <a:schemeClr val="bg1"/>
                    </a:solidFill>
                  </a:tcPr>
                </a:tc>
                <a:tc>
                  <a:txBody>
                    <a:bodyPr/>
                    <a:lstStyle/>
                    <a:p>
                      <a:pPr algn="ctr"/>
                      <a:r>
                        <a:rPr kumimoji="1" lang="en-US" altLang="ja-JP" sz="900"/>
                        <a:t>450</a:t>
                      </a:r>
                      <a:r>
                        <a:rPr kumimoji="1" lang="ja-JP" altLang="en-US" sz="900"/>
                        <a:t>㎡</a:t>
                      </a:r>
                    </a:p>
                  </a:txBody>
                  <a:tcPr anchor="ctr">
                    <a:solidFill>
                      <a:schemeClr val="bg1"/>
                    </a:solidFill>
                  </a:tcPr>
                </a:tc>
                <a:extLst>
                  <a:ext uri="{0D108BD9-81ED-4DB2-BD59-A6C34878D82A}">
                    <a16:rowId xmlns:a16="http://schemas.microsoft.com/office/drawing/2014/main" val="10005"/>
                  </a:ext>
                </a:extLst>
              </a:tr>
              <a:tr h="663579">
                <a:tc>
                  <a:txBody>
                    <a:bodyPr/>
                    <a:lstStyle/>
                    <a:p>
                      <a:pPr algn="ctr"/>
                      <a:r>
                        <a:rPr kumimoji="1" lang="ja-JP" altLang="en-US" sz="900"/>
                        <a:t>上記の周辺地域又は自動車ふくそう地区のうち条例で定める地区</a:t>
                      </a:r>
                    </a:p>
                  </a:txBody>
                  <a:tcPr anchor="ctr">
                    <a:solidFill>
                      <a:schemeClr val="bg1"/>
                    </a:solidFill>
                  </a:tcPr>
                </a:tc>
                <a:tc>
                  <a:txBody>
                    <a:bodyPr/>
                    <a:lstStyle/>
                    <a:p>
                      <a:pPr algn="ctr"/>
                      <a:r>
                        <a:rPr kumimoji="1" lang="ja-JP" altLang="en-US" sz="900"/>
                        <a:t>特定用途に供する部分</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mn-lt"/>
                          <a:ea typeface="+mn-ea"/>
                          <a:cs typeface="+mn-cs"/>
                        </a:rPr>
                        <a:t>2000</a:t>
                      </a:r>
                      <a:r>
                        <a:rPr kumimoji="1" lang="ja-JP" altLang="en-US" sz="900" b="0" i="0" u="none" strike="noStrike" kern="1200" cap="none" spc="0" normalizeH="0" baseline="0" noProof="0">
                          <a:ln>
                            <a:noFill/>
                          </a:ln>
                          <a:solidFill>
                            <a:srgbClr val="000000"/>
                          </a:solidFill>
                          <a:effectLst/>
                          <a:uLnTx/>
                          <a:uFillTx/>
                          <a:latin typeface="+mn-lt"/>
                          <a:ea typeface="+mn-ea"/>
                          <a:cs typeface="+mn-cs"/>
                        </a:rPr>
                        <a:t>㎡以上の条例で定める規模以上</a:t>
                      </a:r>
                    </a:p>
                  </a:txBody>
                  <a:tcPr anchor="ctr">
                    <a:solidFill>
                      <a:schemeClr val="bg1"/>
                    </a:solidFill>
                  </a:tcPr>
                </a:tc>
                <a:tc>
                  <a:txBody>
                    <a:bodyPr/>
                    <a:lstStyle/>
                    <a:p>
                      <a:pPr algn="ctr"/>
                      <a:endParaRPr kumimoji="1" lang="ja-JP" altLang="en-US" sz="900"/>
                    </a:p>
                  </a:txBody>
                  <a:tcPr anchor="ctr">
                    <a:lnBlToTr w="6350" cap="flat" cmpd="sng" algn="ctr">
                      <a:solidFill>
                        <a:schemeClr val="tx1"/>
                      </a:solidFill>
                      <a:prstDash val="solid"/>
                      <a:round/>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a:t>250</a:t>
                      </a:r>
                      <a:r>
                        <a:rPr kumimoji="1" lang="ja-JP" altLang="en-US" sz="900"/>
                        <a:t>㎡</a:t>
                      </a:r>
                    </a:p>
                  </a:txBody>
                  <a:tcPr anchor="ctr">
                    <a:solidFill>
                      <a:schemeClr val="bg1"/>
                    </a:solidFill>
                  </a:tcPr>
                </a:tc>
                <a:tc>
                  <a:txBody>
                    <a:bodyPr/>
                    <a:lstStyle/>
                    <a:p>
                      <a:pPr algn="ctr"/>
                      <a:r>
                        <a:rPr kumimoji="1" lang="en-US" altLang="ja-JP" sz="900"/>
                        <a:t>200</a:t>
                      </a:r>
                      <a:r>
                        <a:rPr kumimoji="1" lang="ja-JP" altLang="en-US" sz="900"/>
                        <a:t>㎡</a:t>
                      </a:r>
                    </a:p>
                  </a:txBody>
                  <a:tcPr anchor="ctr">
                    <a:solidFill>
                      <a:schemeClr val="bg1"/>
                    </a:solidFill>
                  </a:tcPr>
                </a:tc>
                <a:tc>
                  <a:txBody>
                    <a:bodyPr/>
                    <a:lstStyle/>
                    <a:p>
                      <a:pPr algn="ctr"/>
                      <a:r>
                        <a:rPr kumimoji="1" lang="en-US" altLang="ja-JP" sz="900" dirty="0"/>
                        <a:t>200</a:t>
                      </a:r>
                      <a:r>
                        <a:rPr kumimoji="1" lang="ja-JP" altLang="en-US" sz="900" dirty="0"/>
                        <a:t>㎡</a:t>
                      </a:r>
                    </a:p>
                  </a:txBody>
                  <a:tcPr anchor="ctr">
                    <a:solidFill>
                      <a:schemeClr val="bg1"/>
                    </a:solidFill>
                  </a:tcPr>
                </a:tc>
                <a:extLst>
                  <a:ext uri="{0D108BD9-81ED-4DB2-BD59-A6C34878D82A}">
                    <a16:rowId xmlns:a16="http://schemas.microsoft.com/office/drawing/2014/main" val="10006"/>
                  </a:ext>
                </a:extLst>
              </a:tr>
            </a:tbl>
          </a:graphicData>
        </a:graphic>
      </p:graphicFrame>
      <p:sp>
        <p:nvSpPr>
          <p:cNvPr id="5" name="テキスト ボックス 4"/>
          <p:cNvSpPr txBox="1"/>
          <p:nvPr/>
        </p:nvSpPr>
        <p:spPr>
          <a:xfrm>
            <a:off x="364667" y="2613218"/>
            <a:ext cx="9075902" cy="369332"/>
          </a:xfrm>
          <a:prstGeom prst="rect">
            <a:avLst/>
          </a:prstGeom>
          <a:noFill/>
        </p:spPr>
        <p:txBody>
          <a:bodyPr wrap="square" rtlCol="0">
            <a:spAutoFit/>
          </a:bodyPr>
          <a:lstStyle/>
          <a:p>
            <a:pPr marL="901700" marR="0" lvl="0" indent="-90170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en-US" altLang="ja-JP" sz="90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ja-JP" altLang="en-US" sz="900" b="0" i="0" u="none" strike="noStrike" kern="1200" cap="none" spc="0" normalizeH="0" baseline="0" noProof="0">
                <a:ln>
                  <a:noFill/>
                </a:ln>
                <a:solidFill>
                  <a:srgbClr val="000000"/>
                </a:solidFill>
                <a:effectLst/>
                <a:uLnTx/>
                <a:uFillTx/>
                <a:latin typeface="Arial" charset="0"/>
                <a:ea typeface="ＭＳ Ｐゴシック" charset="-128"/>
                <a:cs typeface="+mn-cs"/>
              </a:rPr>
              <a:t>）特定用途・・・劇場、映画館、演芸場、観覧場、放送用スタジオ、公会堂、集会場、展示場、結婚式場、斎場、旅館、ホテル、料理店、飲食店、待合、キヤバレー、カフエー、ナイトクラブ、バー、舞踏場、遊技場、ボーリング場、体育館、百貨店その他の店舗、事務所、病院、卸売市場、倉庫及び工場（駐車場法施行令第</a:t>
            </a:r>
            <a:r>
              <a:rPr kumimoji="1" lang="en-US" altLang="ja-JP" sz="900" b="0" i="0" u="none" strike="noStrike" kern="1200" cap="none" spc="0" normalizeH="0" baseline="0" noProof="0">
                <a:ln>
                  <a:noFill/>
                </a:ln>
                <a:solidFill>
                  <a:srgbClr val="000000"/>
                </a:solidFill>
                <a:effectLst/>
                <a:uLnTx/>
                <a:uFillTx/>
                <a:latin typeface="Arial" charset="0"/>
                <a:ea typeface="ＭＳ Ｐゴシック" charset="-128"/>
                <a:cs typeface="+mn-cs"/>
              </a:rPr>
              <a:t>18</a:t>
            </a:r>
            <a:r>
              <a:rPr kumimoji="1" lang="ja-JP" altLang="en-US" sz="900" b="0" i="0" u="none" strike="noStrike" kern="1200" cap="none" spc="0" normalizeH="0" baseline="0" noProof="0">
                <a:ln>
                  <a:noFill/>
                </a:ln>
                <a:solidFill>
                  <a:srgbClr val="000000"/>
                </a:solidFill>
                <a:effectLst/>
                <a:uLnTx/>
                <a:uFillTx/>
                <a:latin typeface="Arial" charset="0"/>
                <a:ea typeface="ＭＳ Ｐゴシック" charset="-128"/>
                <a:cs typeface="+mn-cs"/>
              </a:rPr>
              <a:t>条）</a:t>
            </a:r>
          </a:p>
        </p:txBody>
      </p:sp>
      <p:sp>
        <p:nvSpPr>
          <p:cNvPr id="9" name="テキスト ボックス 8"/>
          <p:cNvSpPr txBox="1"/>
          <p:nvPr/>
        </p:nvSpPr>
        <p:spPr>
          <a:xfrm>
            <a:off x="365884" y="1304376"/>
            <a:ext cx="9074685" cy="22006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t>対象地区及び建築物の規模</a:t>
            </a: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a:t>
            </a: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①都市計画に定められた駐車場整備地区内、商業地域内、近隣商業地域内で条例で定める地区</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　　・延べ面積が</a:t>
            </a: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2,000㎡</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以上で条例で定める規模</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　　・延べ面積が</a:t>
            </a: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2,000</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㎡未満であるが特定用途（</a:t>
            </a: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）の延べ面積が条例で定める規模</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②これらの周辺地域又は自動車交通がふくそうすることが予想される地域内で条例で定める地区</a:t>
            </a: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　　・特定用途（</a:t>
            </a: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）の延べ面積が</a:t>
            </a:r>
            <a:r>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t>2,000㎡</a:t>
            </a: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以上で条例で定める規模</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600" b="1"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a:t>
            </a:r>
            <a: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t>附置義務台数</a:t>
            </a: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a:t>
            </a:r>
          </a:p>
          <a:p>
            <a:pPr marL="936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rPr>
              <a:t>条例で地区や建築用途等に応じて定める原単位により算出される台数</a:t>
            </a:r>
          </a:p>
        </p:txBody>
      </p:sp>
      <p:sp>
        <p:nvSpPr>
          <p:cNvPr id="7" name="テキスト ボックス 6"/>
          <p:cNvSpPr txBox="1"/>
          <p:nvPr/>
        </p:nvSpPr>
        <p:spPr>
          <a:xfrm>
            <a:off x="416496" y="3464285"/>
            <a:ext cx="3312368" cy="276999"/>
          </a:xfrm>
          <a:prstGeom prst="rect">
            <a:avLst/>
          </a:prstGeom>
          <a:noFill/>
          <a:ln w="38100">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Arial" charset="0"/>
                <a:ea typeface="ＭＳ Ｐゴシック" charset="-128"/>
                <a:cs typeface="+mn-cs"/>
              </a:rPr>
              <a:t>（国が示す標準駐車場条例における附置義務）</a:t>
            </a:r>
          </a:p>
        </p:txBody>
      </p:sp>
      <p:sp>
        <p:nvSpPr>
          <p:cNvPr id="10" name="Rectangle 6"/>
          <p:cNvSpPr>
            <a:spLocks noGrp="1" noChangeArrowheads="1"/>
          </p:cNvSpPr>
          <p:nvPr>
            <p:ph type="sldNum" sz="quarter" idx="4294967295"/>
          </p:nvPr>
        </p:nvSpPr>
        <p:spPr>
          <a:xfrm>
            <a:off x="9317038" y="6611938"/>
            <a:ext cx="661987" cy="28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A9E2B8F-B144-4DF3-836F-9B7B74E3A1C7}"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864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 name="タイトル 1"/>
          <p:cNvSpPr txBox="1"/>
          <p:nvPr/>
        </p:nvSpPr>
        <p:spPr>
          <a:xfrm>
            <a:off x="0" y="-27795"/>
            <a:ext cx="8601808" cy="439615"/>
          </a:xfrm>
          <a:prstGeom prst="rect">
            <a:avLst/>
          </a:prstGeom>
        </p:spPr>
        <p:txBody>
          <a:bodyPr/>
          <a:lstStyle>
            <a:lvl1pPr algn="l" rtl="0" eaLnBrk="0" fontAlgn="base" hangingPunct="0">
              <a:spcBef>
                <a:spcPct val="0"/>
              </a:spcBef>
              <a:spcAft>
                <a:spcPct val="0"/>
              </a:spcAft>
              <a:defRPr kumimoji="1" sz="2740">
                <a:solidFill>
                  <a:srgbClr val="4087C8"/>
                </a:solidFill>
                <a:latin typeface="+mj-lt"/>
                <a:ea typeface="+mj-ea"/>
                <a:cs typeface="+mj-cs"/>
              </a:defRPr>
            </a:lvl1pPr>
            <a:lvl2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5pPr>
            <a:lvl6pPr marL="446016"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6pPr>
            <a:lvl7pPr marL="892033"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7pPr>
            <a:lvl8pPr marL="1338048"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8pPr>
            <a:lvl9pPr marL="1784064"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9pPr>
          </a:lstStyle>
          <a:p>
            <a:r>
              <a:rPr lang="ja-JP" altLang="en-US" sz="2400" kern="0">
                <a:latin typeface="+mn-ea"/>
                <a:ea typeface="+mn-ea"/>
              </a:rPr>
              <a:t>附置義務制度の経緯</a:t>
            </a:r>
          </a:p>
        </p:txBody>
      </p:sp>
      <p:sp>
        <p:nvSpPr>
          <p:cNvPr id="2154" name="正方形/長方形 3"/>
          <p:cNvSpPr/>
          <p:nvPr/>
        </p:nvSpPr>
        <p:spPr>
          <a:xfrm>
            <a:off x="672946" y="4293096"/>
            <a:ext cx="8369610" cy="2492990"/>
          </a:xfrm>
          <a:prstGeom prst="rect">
            <a:avLst/>
          </a:prstGeom>
        </p:spPr>
        <p:txBody>
          <a:bodyPr wrap="square">
            <a:spAutoFit/>
          </a:bodyPr>
          <a:lstStyle/>
          <a:p>
            <a:pPr eaLnBrk="1" hangingPunct="1">
              <a:defRPr/>
            </a:pPr>
            <a:r>
              <a:rPr lang="en-US" altLang="ja-JP">
                <a:solidFill>
                  <a:srgbClr val="000000"/>
                </a:solidFill>
                <a:latin typeface="Times New Roman" panose="02020603050405020304" pitchFamily="18" charset="0"/>
                <a:ea typeface="ＭＳ Ｐゴシック" charset="-128"/>
                <a:cs typeface="Times New Roman" panose="02020603050405020304" pitchFamily="18" charset="0"/>
              </a:rPr>
              <a:t>《</a:t>
            </a: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改正経緯</a:t>
            </a:r>
            <a:r>
              <a:rPr lang="en-US" altLang="ja-JP">
                <a:solidFill>
                  <a:srgbClr val="000000"/>
                </a:solidFill>
                <a:latin typeface="Times New Roman" panose="02020603050405020304" pitchFamily="18" charset="0"/>
                <a:ea typeface="ＭＳ Ｐゴシック" charset="-128"/>
                <a:cs typeface="Times New Roman" panose="02020603050405020304" pitchFamily="18" charset="0"/>
              </a:rPr>
              <a:t>》</a:t>
            </a:r>
          </a:p>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平成３年</a:t>
            </a:r>
            <a:endParaRPr lang="en-US" altLang="ja-JP" u="sng">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・附置義務を課す建築物の</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床面積の最低下限の引き下げ</a:t>
            </a:r>
            <a:endParaRPr lang="en-US" altLang="ja-JP" u="sng">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（特定用途では、</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2,000</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1,500</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50</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万人以上）、</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1,000</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50</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万人未満） ）</a:t>
            </a:r>
            <a:endPar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endParaRPr lang="en-US" altLang="ja-JP" sz="600">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平成６年</a:t>
            </a:r>
            <a:endParaRPr lang="en-US" altLang="ja-JP" u="sng">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荷さばき駐車施設</a:t>
            </a: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に係る規定を追加</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（８８都市において規定を整備）</a:t>
            </a:r>
            <a:r>
              <a:rPr lang="en-US" altLang="ja-JP" sz="1600">
                <a:solidFill>
                  <a:srgbClr val="000000"/>
                </a:solidFill>
                <a:latin typeface="Times New Roman" panose="02020603050405020304" pitchFamily="18" charset="0"/>
                <a:cs typeface="Times New Roman" panose="02020603050405020304" pitchFamily="18" charset="0"/>
              </a:rPr>
              <a:t>R3</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.3</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時点</a:t>
            </a:r>
            <a:endParaRPr lang="en-US" altLang="ja-JP">
              <a:solidFill>
                <a:srgbClr val="000000"/>
              </a:solidFill>
              <a:latin typeface="Times New Roman" panose="02020603050405020304" pitchFamily="18" charset="0"/>
              <a:ea typeface="ＭＳ Ｐゴシック" charset="-128"/>
              <a:cs typeface="Times New Roman" panose="02020603050405020304" pitchFamily="18" charset="0"/>
            </a:endParaRPr>
          </a:p>
          <a:p>
            <a:pPr eaLnBrk="1" hangingPunct="1">
              <a:defRPr/>
            </a:pPr>
            <a:endParaRPr lang="en-US" altLang="ja-JP" sz="600">
              <a:solidFill>
                <a:srgbClr val="000000"/>
              </a:solidFill>
              <a:latin typeface="Times New Roman" panose="02020603050405020304" pitchFamily="18" charset="0"/>
              <a:ea typeface="ＭＳ Ｐゴシック" charset="-128"/>
              <a:cs typeface="Times New Roman" panose="02020603050405020304" pitchFamily="18" charset="0"/>
            </a:endParaRPr>
          </a:p>
          <a:p>
            <a:pPr marL="87313" indent="-87313"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平成１８年</a:t>
            </a:r>
            <a:endParaRPr lang="en-US" altLang="ja-JP" u="sng">
              <a:solidFill>
                <a:srgbClr val="000000"/>
              </a:solidFill>
              <a:latin typeface="Times New Roman" panose="02020603050405020304" pitchFamily="18" charset="0"/>
              <a:ea typeface="ＭＳ Ｐゴシック" charset="-128"/>
              <a:cs typeface="Times New Roman" panose="02020603050405020304" pitchFamily="18" charset="0"/>
            </a:endParaRPr>
          </a:p>
          <a:p>
            <a:pPr marL="87313" indent="-87313"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　・</a:t>
            </a:r>
            <a:r>
              <a:rPr lang="ja-JP" altLang="en-US" u="sng">
                <a:solidFill>
                  <a:srgbClr val="000000"/>
                </a:solidFill>
                <a:latin typeface="Times New Roman" panose="02020603050405020304" pitchFamily="18" charset="0"/>
                <a:ea typeface="ＭＳ Ｐゴシック" charset="-128"/>
                <a:cs typeface="Times New Roman" panose="02020603050405020304" pitchFamily="18" charset="0"/>
              </a:rPr>
              <a:t>自動二輪車駐車施設</a:t>
            </a: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に係る規定を追加</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（１０都市において規定を整備）</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 </a:t>
            </a:r>
            <a:r>
              <a:rPr lang="en-US" altLang="ja-JP" sz="1600">
                <a:solidFill>
                  <a:srgbClr val="000000"/>
                </a:solidFill>
                <a:latin typeface="Times New Roman" panose="02020603050405020304" pitchFamily="18" charset="0"/>
                <a:cs typeface="Times New Roman" panose="02020603050405020304" pitchFamily="18" charset="0"/>
              </a:rPr>
              <a:t>R3</a:t>
            </a:r>
            <a:r>
              <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rPr>
              <a:t>.3</a:t>
            </a:r>
            <a:r>
              <a:rPr lang="ja-JP" altLang="en-US" sz="1600">
                <a:solidFill>
                  <a:srgbClr val="000000"/>
                </a:solidFill>
                <a:latin typeface="Times New Roman" panose="02020603050405020304" pitchFamily="18" charset="0"/>
                <a:ea typeface="ＭＳ Ｐゴシック" charset="-128"/>
                <a:cs typeface="Times New Roman" panose="02020603050405020304" pitchFamily="18" charset="0"/>
              </a:rPr>
              <a:t>時点</a:t>
            </a:r>
            <a:endParaRPr lang="en-US" altLang="ja-JP" sz="1600">
              <a:solidFill>
                <a:srgbClr val="000000"/>
              </a:solidFill>
              <a:latin typeface="Times New Roman" panose="02020603050405020304" pitchFamily="18" charset="0"/>
              <a:ea typeface="ＭＳ Ｐゴシック" charset="-128"/>
              <a:cs typeface="Times New Roman" panose="02020603050405020304" pitchFamily="18" charset="0"/>
            </a:endParaRPr>
          </a:p>
        </p:txBody>
      </p:sp>
      <p:sp>
        <p:nvSpPr>
          <p:cNvPr id="2155" name="正方形/長方形 7"/>
          <p:cNvSpPr/>
          <p:nvPr/>
        </p:nvSpPr>
        <p:spPr>
          <a:xfrm>
            <a:off x="385440" y="527901"/>
            <a:ext cx="7918240" cy="369332"/>
          </a:xfrm>
          <a:prstGeom prst="rect">
            <a:avLst/>
          </a:prstGeom>
        </p:spPr>
        <p:txBody>
          <a:bodyPr wrap="square">
            <a:spAutoFit/>
          </a:bodyPr>
          <a:lstStyle/>
          <a:p>
            <a:pPr eaLnBrk="1" hangingPunct="1">
              <a:defRPr/>
            </a:pPr>
            <a:r>
              <a:rPr lang="ja-JP" altLang="en-US">
                <a:solidFill>
                  <a:srgbClr val="000000"/>
                </a:solidFill>
                <a:latin typeface="Times New Roman" panose="02020603050405020304" pitchFamily="18" charset="0"/>
                <a:ea typeface="ＭＳ Ｐゴシック" charset="-128"/>
                <a:cs typeface="Times New Roman" panose="02020603050405020304" pitchFamily="18" charset="0"/>
              </a:rPr>
              <a:t>○附置義務条例制定都市数と整備台数の推移</a:t>
            </a:r>
            <a:endParaRPr lang="en-US" altLang="ja-JP">
              <a:solidFill>
                <a:srgbClr val="000000"/>
              </a:solidFill>
              <a:latin typeface="Times New Roman" panose="02020603050405020304" pitchFamily="18" charset="0"/>
              <a:ea typeface="ＭＳ Ｐゴシック" charset="-128"/>
              <a:cs typeface="Times New Roman" panose="02020603050405020304" pitchFamily="18" charset="0"/>
            </a:endParaRPr>
          </a:p>
        </p:txBody>
      </p:sp>
      <p:sp>
        <p:nvSpPr>
          <p:cNvPr id="2156" name="テキスト ボックス 9"/>
          <p:cNvSpPr txBox="1"/>
          <p:nvPr/>
        </p:nvSpPr>
        <p:spPr>
          <a:xfrm>
            <a:off x="1354836" y="961548"/>
            <a:ext cx="530915" cy="230832"/>
          </a:xfrm>
          <a:prstGeom prst="rect">
            <a:avLst/>
          </a:prstGeom>
          <a:noFill/>
        </p:spPr>
        <p:txBody>
          <a:bodyPr wrap="none" rtlCol="0">
            <a:spAutoFit/>
          </a:bodyPr>
          <a:lstStyle/>
          <a:p>
            <a:pPr eaLnBrk="1" hangingPunct="1"/>
            <a:r>
              <a:rPr lang="ja-JP" altLang="en-US" sz="900">
                <a:solidFill>
                  <a:srgbClr val="000000"/>
                </a:solidFill>
                <a:latin typeface="Arial" charset="0"/>
                <a:ea typeface="ＭＳ Ｐゴシック" charset="-128"/>
              </a:rPr>
              <a:t>（万台）</a:t>
            </a:r>
          </a:p>
        </p:txBody>
      </p:sp>
      <p:sp>
        <p:nvSpPr>
          <p:cNvPr id="2157" name="テキスト ボックス 11"/>
          <p:cNvSpPr txBox="1"/>
          <p:nvPr/>
        </p:nvSpPr>
        <p:spPr>
          <a:xfrm>
            <a:off x="8303680" y="948588"/>
            <a:ext cx="646331" cy="230832"/>
          </a:xfrm>
          <a:prstGeom prst="rect">
            <a:avLst/>
          </a:prstGeom>
          <a:noFill/>
        </p:spPr>
        <p:txBody>
          <a:bodyPr wrap="none" rtlCol="0">
            <a:spAutoFit/>
          </a:bodyPr>
          <a:lstStyle/>
          <a:p>
            <a:pPr eaLnBrk="1" hangingPunct="1"/>
            <a:r>
              <a:rPr lang="ja-JP" altLang="en-US" sz="900">
                <a:solidFill>
                  <a:srgbClr val="000000"/>
                </a:solidFill>
                <a:latin typeface="Arial" charset="0"/>
                <a:ea typeface="ＭＳ Ｐゴシック" charset="-128"/>
              </a:rPr>
              <a:t>（都市数）</a:t>
            </a:r>
          </a:p>
        </p:txBody>
      </p:sp>
      <p:sp>
        <p:nvSpPr>
          <p:cNvPr id="2158" name="テキスト ボックス 12"/>
          <p:cNvSpPr txBox="1"/>
          <p:nvPr/>
        </p:nvSpPr>
        <p:spPr>
          <a:xfrm>
            <a:off x="5362148" y="1451658"/>
            <a:ext cx="569387" cy="246221"/>
          </a:xfrm>
          <a:prstGeom prst="rect">
            <a:avLst/>
          </a:prstGeom>
          <a:noFill/>
        </p:spPr>
        <p:txBody>
          <a:bodyPr wrap="none" rtlCol="0">
            <a:spAutoFit/>
          </a:bodyPr>
          <a:lstStyle/>
          <a:p>
            <a:pPr eaLnBrk="1" hangingPunct="1"/>
            <a:r>
              <a:rPr lang="ja-JP" altLang="en-US" sz="1000">
                <a:solidFill>
                  <a:srgbClr val="000000"/>
                </a:solidFill>
                <a:latin typeface="Arial" charset="0"/>
                <a:ea typeface="ＭＳ Ｐゴシック" charset="-128"/>
              </a:rPr>
              <a:t>都市数</a:t>
            </a:r>
          </a:p>
        </p:txBody>
      </p:sp>
      <p:sp>
        <p:nvSpPr>
          <p:cNvPr id="2159" name="テキスト ボックス 13"/>
          <p:cNvSpPr txBox="1"/>
          <p:nvPr/>
        </p:nvSpPr>
        <p:spPr>
          <a:xfrm>
            <a:off x="6389955" y="3019271"/>
            <a:ext cx="697627" cy="246221"/>
          </a:xfrm>
          <a:prstGeom prst="rect">
            <a:avLst/>
          </a:prstGeom>
          <a:noFill/>
        </p:spPr>
        <p:txBody>
          <a:bodyPr wrap="none" rtlCol="0">
            <a:spAutoFit/>
          </a:bodyPr>
          <a:lstStyle/>
          <a:p>
            <a:pPr eaLnBrk="1" hangingPunct="1"/>
            <a:r>
              <a:rPr lang="ja-JP" altLang="en-US" sz="1000">
                <a:solidFill>
                  <a:srgbClr val="000000"/>
                </a:solidFill>
                <a:latin typeface="Arial" charset="0"/>
                <a:ea typeface="ＭＳ Ｐゴシック" charset="-128"/>
              </a:rPr>
              <a:t>整備台数</a:t>
            </a:r>
          </a:p>
        </p:txBody>
      </p:sp>
      <p:cxnSp>
        <p:nvCxnSpPr>
          <p:cNvPr id="2160" name="直線コネクタ 14"/>
          <p:cNvCxnSpPr>
            <a:stCxn id="2159" idx="1"/>
          </p:cNvCxnSpPr>
          <p:nvPr/>
        </p:nvCxnSpPr>
        <p:spPr>
          <a:xfrm flipH="1" flipV="1">
            <a:off x="6049446" y="2907111"/>
            <a:ext cx="340509" cy="235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1" name="直線コネクタ 16"/>
          <p:cNvCxnSpPr/>
          <p:nvPr/>
        </p:nvCxnSpPr>
        <p:spPr>
          <a:xfrm flipH="1" flipV="1">
            <a:off x="5856484" y="1562946"/>
            <a:ext cx="340509" cy="235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直線コネクタ 4"/>
          <p:cNvCxnSpPr>
            <a:stCxn id="2163" idx="2"/>
          </p:cNvCxnSpPr>
          <p:nvPr/>
        </p:nvCxnSpPr>
        <p:spPr>
          <a:xfrm>
            <a:off x="5285943" y="1295965"/>
            <a:ext cx="0" cy="293998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2163" name="テキスト ボックス 18"/>
          <p:cNvSpPr txBox="1"/>
          <p:nvPr/>
        </p:nvSpPr>
        <p:spPr>
          <a:xfrm>
            <a:off x="4778246" y="895855"/>
            <a:ext cx="1015393" cy="400110"/>
          </a:xfrm>
          <a:prstGeom prst="rect">
            <a:avLst/>
          </a:prstGeom>
          <a:noFill/>
        </p:spPr>
        <p:txBody>
          <a:bodyPr wrap="square" rtlCol="0">
            <a:spAutoFit/>
          </a:bodyPr>
          <a:lstStyle/>
          <a:p>
            <a:pPr algn="ctr" eaLnBrk="1" hangingPunct="1"/>
            <a:r>
              <a:rPr lang="ja-JP" altLang="en-US" sz="1000">
                <a:solidFill>
                  <a:srgbClr val="000000"/>
                </a:solidFill>
                <a:latin typeface="Arial" charset="0"/>
                <a:ea typeface="ＭＳ Ｐゴシック" charset="-128"/>
              </a:rPr>
              <a:t>駐車場法改正</a:t>
            </a:r>
            <a:endParaRPr lang="en-US" altLang="ja-JP" sz="1000">
              <a:solidFill>
                <a:srgbClr val="000000"/>
              </a:solidFill>
              <a:latin typeface="Arial" charset="0"/>
              <a:ea typeface="ＭＳ Ｐゴシック" charset="-128"/>
            </a:endParaRPr>
          </a:p>
          <a:p>
            <a:pPr algn="ctr" eaLnBrk="1" hangingPunct="1"/>
            <a:r>
              <a:rPr lang="en-US" altLang="ja-JP" sz="1000">
                <a:solidFill>
                  <a:srgbClr val="000000"/>
                </a:solidFill>
                <a:latin typeface="Arial" charset="0"/>
                <a:ea typeface="ＭＳ Ｐゴシック" charset="-128"/>
              </a:rPr>
              <a:t>(</a:t>
            </a:r>
            <a:r>
              <a:rPr lang="ja-JP" altLang="en-US" sz="1000">
                <a:solidFill>
                  <a:srgbClr val="000000"/>
                </a:solidFill>
                <a:latin typeface="Arial" charset="0"/>
                <a:ea typeface="ＭＳ Ｐゴシック" charset="-128"/>
              </a:rPr>
              <a:t>平成</a:t>
            </a:r>
            <a:r>
              <a:rPr lang="en-US" altLang="ja-JP" sz="1000">
                <a:solidFill>
                  <a:srgbClr val="000000"/>
                </a:solidFill>
                <a:latin typeface="Arial" charset="0"/>
                <a:ea typeface="ＭＳ Ｐゴシック" charset="-128"/>
              </a:rPr>
              <a:t>3</a:t>
            </a:r>
            <a:r>
              <a:rPr lang="ja-JP" altLang="en-US" sz="1000">
                <a:solidFill>
                  <a:srgbClr val="000000"/>
                </a:solidFill>
                <a:latin typeface="Arial" charset="0"/>
                <a:ea typeface="ＭＳ Ｐゴシック" charset="-128"/>
              </a:rPr>
              <a:t>年</a:t>
            </a:r>
            <a:r>
              <a:rPr lang="en-US" altLang="ja-JP" sz="1000">
                <a:solidFill>
                  <a:srgbClr val="000000"/>
                </a:solidFill>
                <a:latin typeface="Arial" charset="0"/>
                <a:ea typeface="ＭＳ Ｐゴシック" charset="-128"/>
              </a:rPr>
              <a:t>)</a:t>
            </a:r>
            <a:endParaRPr lang="ja-JP" altLang="en-US" sz="1000">
              <a:solidFill>
                <a:srgbClr val="000000"/>
              </a:solidFill>
              <a:latin typeface="Arial" charset="0"/>
              <a:ea typeface="ＭＳ Ｐゴシック" charset="-128"/>
            </a:endParaRPr>
          </a:p>
        </p:txBody>
      </p:sp>
      <p:sp>
        <p:nvSpPr>
          <p:cNvPr id="2165" name="テキスト ボックス 18"/>
          <p:cNvSpPr txBox="1"/>
          <p:nvPr/>
        </p:nvSpPr>
        <p:spPr>
          <a:xfrm>
            <a:off x="7143002" y="767093"/>
            <a:ext cx="1298753" cy="246221"/>
          </a:xfrm>
          <a:prstGeom prst="rect">
            <a:avLst/>
          </a:prstGeom>
          <a:noFill/>
        </p:spPr>
        <p:txBody>
          <a:bodyPr wrap="none" rtlCol="0">
            <a:spAutoFit/>
          </a:bodyPr>
          <a:lstStyle/>
          <a:p>
            <a:pPr algn="ctr" eaLnBrk="1" hangingPunct="1"/>
            <a:r>
              <a:rPr lang="ja-JP" altLang="en-US" sz="1000">
                <a:solidFill>
                  <a:srgbClr val="000000"/>
                </a:solidFill>
                <a:latin typeface="Arial" charset="0"/>
                <a:ea typeface="ＭＳ Ｐゴシック" charset="-128"/>
              </a:rPr>
              <a:t>（令和４年度末時点）</a:t>
            </a:r>
          </a:p>
        </p:txBody>
      </p:sp>
      <p:sp>
        <p:nvSpPr>
          <p:cNvPr id="2" name="スライド番号プレースホルダー 1"/>
          <p:cNvSpPr>
            <a:spLocks noGrp="1"/>
          </p:cNvSpPr>
          <p:nvPr>
            <p:ph type="sldNum" sz="quarter" idx="12"/>
          </p:nvPr>
        </p:nvSpPr>
        <p:spPr/>
        <p:txBody>
          <a:bodyPr/>
          <a:lstStyle/>
          <a:p>
            <a:pPr>
              <a:defRPr/>
            </a:pPr>
            <a:fld id="{375B7700-827F-4560-8B1D-31568A95631F}" type="slidenum">
              <a:rPr lang="ja-JP" altLang="en-US" smtClean="0"/>
              <a:pPr>
                <a:defRPr/>
              </a:pPr>
              <a:t>8</a:t>
            </a:fld>
            <a:endParaRPr lang="ja-JP" altLang="en-US"/>
          </a:p>
        </p:txBody>
      </p:sp>
      <p:pic>
        <p:nvPicPr>
          <p:cNvPr id="4" name="図 3">
            <a:extLst>
              <a:ext uri="{FF2B5EF4-FFF2-40B4-BE49-F238E27FC236}">
                <a16:creationId xmlns:a16="http://schemas.microsoft.com/office/drawing/2014/main" id="{886ACB5A-0202-5912-2CAC-E084BC5BF3C1}"/>
              </a:ext>
            </a:extLst>
          </p:cNvPr>
          <p:cNvPicPr>
            <a:picLocks noChangeAspect="1"/>
          </p:cNvPicPr>
          <p:nvPr/>
        </p:nvPicPr>
        <p:blipFill>
          <a:blip r:embed="rId3"/>
          <a:stretch>
            <a:fillRect/>
          </a:stretch>
        </p:blipFill>
        <p:spPr>
          <a:xfrm>
            <a:off x="1895082" y="985753"/>
            <a:ext cx="6393600" cy="3569956"/>
          </a:xfrm>
          <a:prstGeom prst="rect">
            <a:avLst/>
          </a:prstGeom>
        </p:spPr>
      </p:pic>
    </p:spTree>
    <p:extLst>
      <p:ext uri="{BB962C8B-B14F-4D97-AF65-F5344CB8AC3E}">
        <p14:creationId xmlns:p14="http://schemas.microsoft.com/office/powerpoint/2010/main" val="3390299542"/>
      </p:ext>
    </p:extLst>
  </p:cSld>
  <p:clrMapOvr>
    <a:masterClrMapping/>
  </p:clrMapOvr>
</p:sld>
</file>

<file path=ppt/theme/theme1.xml><?xml version="1.0" encoding="utf-8"?>
<a:theme xmlns:a="http://schemas.openxmlformats.org/drawingml/2006/main" name="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3.xml><?xml version="1.0" encoding="utf-8"?>
<a:theme xmlns:a="http://schemas.openxmlformats.org/drawingml/2006/main" name="1_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3_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6.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0">
          <a:solidFill>
            <a:srgbClr val="FF0000">
              <a:alpha val="50000"/>
            </a:srgb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PPテンプレート</Template>
  <Words>17511</Words>
  <PresentationFormat>A4 210 x 297 mm</PresentationFormat>
  <Paragraphs>1418</Paragraphs>
  <Slides>58</Slides>
  <Notes>45</Notes>
  <HiddenSlides>0</HiddenSlides>
  <MMClips>0</MMClips>
  <ScaleCrop>false</ScaleCrop>
  <HeadingPairs>
    <vt:vector size="6" baseType="variant">
      <vt:variant>
        <vt:lpstr>使用されているフォント</vt:lpstr>
      </vt:variant>
      <vt:variant>
        <vt:i4>19</vt:i4>
      </vt:variant>
      <vt:variant>
        <vt:lpstr>テーマ</vt:lpstr>
      </vt:variant>
      <vt:variant>
        <vt:i4>6</vt:i4>
      </vt:variant>
      <vt:variant>
        <vt:lpstr>スライド タイトル</vt:lpstr>
      </vt:variant>
      <vt:variant>
        <vt:i4>58</vt:i4>
      </vt:variant>
    </vt:vector>
  </HeadingPairs>
  <TitlesOfParts>
    <vt:vector size="83" baseType="lpstr">
      <vt:lpstr>BIZ UDゴシック</vt:lpstr>
      <vt:lpstr>HGP創英角ｺﾞｼｯｸUB</vt:lpstr>
      <vt:lpstr>HGSｺﾞｼｯｸE</vt:lpstr>
      <vt:lpstr>HGS創英角ｺﾞｼｯｸUB</vt:lpstr>
      <vt:lpstr>HG丸ｺﾞｼｯｸM-PRO</vt:lpstr>
      <vt:lpstr>HG創英角ｺﾞｼｯｸUB</vt:lpstr>
      <vt:lpstr>Meiryo UI</vt:lpstr>
      <vt:lpstr>ＭＳ Ｐゴシック</vt:lpstr>
      <vt:lpstr>ＭＳ ゴシック</vt:lpstr>
      <vt:lpstr>UD デジタル 教科書体 NP-R</vt:lpstr>
      <vt:lpstr>メイリオ</vt:lpstr>
      <vt:lpstr>メイリオ</vt:lpstr>
      <vt:lpstr>游ゴシック</vt:lpstr>
      <vt:lpstr>Arial</vt:lpstr>
      <vt:lpstr>Calibri</vt:lpstr>
      <vt:lpstr>Century</vt:lpstr>
      <vt:lpstr>Matura MT Script Capitals</vt:lpstr>
      <vt:lpstr>Times New Roman</vt:lpstr>
      <vt:lpstr>Wingdings</vt:lpstr>
      <vt:lpstr>PPテンプレート</vt:lpstr>
      <vt:lpstr>MLIT2008</vt:lpstr>
      <vt:lpstr>1_PPテンプレート</vt:lpstr>
      <vt:lpstr>3_PPテンプレート</vt:lpstr>
      <vt:lpstr>12_MLIT2008</vt:lpstr>
      <vt:lpstr>9_標準デザイン</vt:lpstr>
      <vt:lpstr>　１．駐車場の整備状況等</vt:lpstr>
      <vt:lpstr>①駐車場法の概要（昭和32年法律第106号）</vt:lpstr>
      <vt:lpstr>駐車場等の分類</vt:lpstr>
      <vt:lpstr>駐車場等に関わる主要な法律①</vt:lpstr>
      <vt:lpstr>駐車場等に関わる主要な法律②</vt:lpstr>
      <vt:lpstr>駐車場の整備状況（令和４年度末）</vt:lpstr>
      <vt:lpstr>　２．附置義務駐車場</vt:lpstr>
      <vt:lpstr>附置義務駐車施設について</vt:lpstr>
      <vt:lpstr>PowerPoint プレゼンテーション</vt:lpstr>
      <vt:lpstr>大都市における附置義務駐車場について</vt:lpstr>
      <vt:lpstr>　３．自動二輪車等駐車場</vt:lpstr>
      <vt:lpstr>自動二輪車駐車場の整備状況</vt:lpstr>
      <vt:lpstr>自動二輪車駐車場の附置義務条例の策定・改正</vt:lpstr>
      <vt:lpstr>新基準原付（道路交通法施行規則等改正）への駐車場の対応について</vt:lpstr>
      <vt:lpstr>【参考】自転車等駐車場における原動機付自転車駐車場・自動二輪車駐車場規模</vt:lpstr>
      <vt:lpstr>【参考】　二輪車（原動機付自転車・自動二輪車）保有台数</vt:lpstr>
      <vt:lpstr>【参考】地方公共団体の条例等の例・車両の規格について</vt:lpstr>
      <vt:lpstr>４．自転車駐車施策について</vt:lpstr>
      <vt:lpstr>自転車駐車施策</vt:lpstr>
      <vt:lpstr>自転車駐車施策</vt:lpstr>
      <vt:lpstr>自転車駐車施策</vt:lpstr>
      <vt:lpstr>自転車駐車施策</vt:lpstr>
      <vt:lpstr>自転車駐車施策</vt:lpstr>
      <vt:lpstr>自転車駐車場整備に関する支援制度</vt:lpstr>
      <vt:lpstr>PowerPoint プレゼンテーション</vt:lpstr>
      <vt:lpstr>駐車場法の各種特例措置及び適用地域</vt:lpstr>
      <vt:lpstr>駐車場法の特例① -都市の低炭素化の促進に関する法律（エコまち法）-</vt:lpstr>
      <vt:lpstr>駐車場法の特例② -都市再生特措法　立地適正化計画-</vt:lpstr>
      <vt:lpstr>PowerPoint プレゼンテーション</vt:lpstr>
      <vt:lpstr>PowerPoint プレゼンテーション</vt:lpstr>
      <vt:lpstr>　６．機械式駐車装置の安全対策</vt:lpstr>
      <vt:lpstr>機械式駐車装置の安全対策</vt:lpstr>
      <vt:lpstr>機械式立体駐車場の安全対策に関するガイドライン （Ｈ２６．３公表、Ｈ２６．１０改定）</vt:lpstr>
      <vt:lpstr>PowerPoint プレゼンテーション</vt:lpstr>
      <vt:lpstr>駐車場法施行規則の改正 （平成２７年１月１日施行）</vt:lpstr>
      <vt:lpstr>PowerPoint プレゼンテーション</vt:lpstr>
      <vt:lpstr>機械式駐車設備の適切な維持管理に関する指針（Ｈ３０．７公表）</vt:lpstr>
      <vt:lpstr>機械式駐車設備の適切な維持管理に関する指針の一部見直し（R3.9）</vt:lpstr>
      <vt:lpstr>　７．路外駐車場のバリアフリー</vt:lpstr>
      <vt:lpstr>特定路外駐車場のバリアフリー化の推進</vt:lpstr>
      <vt:lpstr>駐車場等の分類</vt:lpstr>
      <vt:lpstr>駐車場に関する法体系について</vt:lpstr>
      <vt:lpstr>車椅子使用者用駐車施設等の整備に関する法令及びガイドライン</vt:lpstr>
      <vt:lpstr>車椅子使用者用駐車施設等の設置基準等について</vt:lpstr>
      <vt:lpstr>高齢者、障害者等の移動等の円滑化の促進に関する法律</vt:lpstr>
      <vt:lpstr>PowerPoint プレゼンテーション</vt:lpstr>
      <vt:lpstr>PowerPoint プレゼンテーション</vt:lpstr>
      <vt:lpstr>機械式駐車場のバリアフリー化の取り組み事例</vt:lpstr>
      <vt:lpstr>車椅子使用者用駐車施設等の適正利用に関するガイドライン（R5.3）</vt:lpstr>
      <vt:lpstr>車椅子使用者用駐車施設等の適正利用の取組</vt:lpstr>
      <vt:lpstr>地方公共団体の取組（パーキング・パーミット制度）</vt:lpstr>
      <vt:lpstr>さらなるバリアフリーニーズへの対応</vt:lpstr>
      <vt:lpstr>　　８．まちづくりと連携した駐車場施策</vt:lpstr>
      <vt:lpstr>まちづくりにおける駐車場政策のあり方検討会について</vt:lpstr>
      <vt:lpstr>まちづくりと連携した駐車場施策ガイドライン（第２版）　概要</vt:lpstr>
      <vt:lpstr>まちづくりと連携した駐車場施策ガイドライン（第２版）について</vt:lpstr>
      <vt:lpstr>今後の駐車場政策のあり方（案）</vt:lpstr>
      <vt:lpstr>駐車場整備（自動二輪含む）に関する主な国土交通省の支援策</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