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61" r:id="rId2"/>
    <p:sldId id="259" r:id="rId3"/>
    <p:sldId id="258" r:id="rId4"/>
    <p:sldId id="257" r:id="rId5"/>
  </p:sldIdLst>
  <p:sldSz cx="9906000" cy="6858000" type="A4"/>
  <p:notesSz cx="6735763" cy="9866313"/>
  <p:defaultTextStyle>
    <a:defPPr>
      <a:defRPr lang="ja-JP"/>
    </a:defPPr>
    <a:lvl1pPr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11" d="100"/>
          <a:sy n="111" d="100"/>
        </p:scale>
        <p:origin x="1272" y="114"/>
      </p:cViewPr>
      <p:guideLst>
        <p:guide orient="horz" pos="2160"/>
        <p:guide pos="31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19413" cy="493713"/>
          </a:xfrm>
          <a:prstGeom prst="rect">
            <a:avLst/>
          </a:prstGeom>
        </p:spPr>
        <p:txBody>
          <a:bodyPr vert="horz" lIns="91440" tIns="45720" rIns="91440" bIns="45720" rtlCol="0"/>
          <a:lstStyle>
            <a:lvl1pPr algn="l" eaLnBrk="1" hangingPunct="1">
              <a:defRPr sz="1200">
                <a:latin typeface="Arial" charset="0"/>
              </a:defRPr>
            </a:lvl1pPr>
          </a:lstStyle>
          <a:p>
            <a:pPr>
              <a:defRPr/>
            </a:pPr>
            <a:endParaRPr lang="ja-JP" altLang="en-US"/>
          </a:p>
        </p:txBody>
      </p:sp>
      <p:sp>
        <p:nvSpPr>
          <p:cNvPr id="3" name="日付プレースホルダ 2"/>
          <p:cNvSpPr>
            <a:spLocks noGrp="1"/>
          </p:cNvSpPr>
          <p:nvPr>
            <p:ph type="dt" idx="1"/>
          </p:nvPr>
        </p:nvSpPr>
        <p:spPr>
          <a:xfrm>
            <a:off x="3814763" y="0"/>
            <a:ext cx="2919412" cy="493713"/>
          </a:xfrm>
          <a:prstGeom prst="rect">
            <a:avLst/>
          </a:prstGeom>
        </p:spPr>
        <p:txBody>
          <a:bodyPr vert="horz" lIns="91440" tIns="45720" rIns="91440" bIns="45720" rtlCol="0"/>
          <a:lstStyle>
            <a:lvl1pPr algn="r" eaLnBrk="1" hangingPunct="1">
              <a:defRPr sz="1200">
                <a:latin typeface="Arial" charset="0"/>
              </a:defRPr>
            </a:lvl1pPr>
          </a:lstStyle>
          <a:p>
            <a:pPr>
              <a:defRPr/>
            </a:pPr>
            <a:fld id="{34CD0DF7-5399-4685-B8F4-60D4EB79C0F2}" type="datetimeFigureOut">
              <a:rPr lang="ja-JP" altLang="en-US"/>
              <a:pPr>
                <a:defRPr/>
              </a:pPr>
              <a:t>2022/4/25</a:t>
            </a:fld>
            <a:endParaRPr lang="ja-JP" altLang="en-US"/>
          </a:p>
        </p:txBody>
      </p:sp>
      <p:sp>
        <p:nvSpPr>
          <p:cNvPr id="4" name="スライド イメージ プレースホルダ 3"/>
          <p:cNvSpPr>
            <a:spLocks noGrp="1" noRot="1" noChangeAspect="1"/>
          </p:cNvSpPr>
          <p:nvPr>
            <p:ph type="sldImg" idx="2"/>
          </p:nvPr>
        </p:nvSpPr>
        <p:spPr>
          <a:xfrm>
            <a:off x="695325" y="739775"/>
            <a:ext cx="5345113" cy="3700463"/>
          </a:xfrm>
          <a:prstGeom prst="rect">
            <a:avLst/>
          </a:prstGeom>
          <a:noFill/>
          <a:ln w="12700">
            <a:solidFill>
              <a:prstClr val="black"/>
            </a:solidFill>
          </a:ln>
        </p:spPr>
        <p:txBody>
          <a:bodyPr vert="horz" lIns="91440" tIns="45720" rIns="91440" bIns="45720" rtlCol="0" anchor="ctr"/>
          <a:lstStyle/>
          <a:p>
            <a:pPr lvl="0"/>
            <a:endParaRPr lang="ja-JP" altLang="en-US" noProof="0" smtClean="0"/>
          </a:p>
        </p:txBody>
      </p:sp>
      <p:sp>
        <p:nvSpPr>
          <p:cNvPr id="5" name="ノート プレースホルダ 4"/>
          <p:cNvSpPr>
            <a:spLocks noGrp="1"/>
          </p:cNvSpPr>
          <p:nvPr>
            <p:ph type="body" sz="quarter" idx="3"/>
          </p:nvPr>
        </p:nvSpPr>
        <p:spPr>
          <a:xfrm>
            <a:off x="673100" y="4686300"/>
            <a:ext cx="5389563" cy="4440238"/>
          </a:xfrm>
          <a:prstGeom prst="rect">
            <a:avLst/>
          </a:prstGeom>
        </p:spPr>
        <p:txBody>
          <a:bodyPr vert="horz" lIns="91440" tIns="45720" rIns="91440" bIns="45720" rtlCol="0">
            <a:normAutofit/>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 name="フッター プレースホルダ 5"/>
          <p:cNvSpPr>
            <a:spLocks noGrp="1"/>
          </p:cNvSpPr>
          <p:nvPr>
            <p:ph type="ftr" sz="quarter" idx="4"/>
          </p:nvPr>
        </p:nvSpPr>
        <p:spPr>
          <a:xfrm>
            <a:off x="0" y="9371013"/>
            <a:ext cx="2919413" cy="493712"/>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ja-JP" altLang="en-US"/>
          </a:p>
        </p:txBody>
      </p:sp>
      <p:sp>
        <p:nvSpPr>
          <p:cNvPr id="7" name="スライド番号プレースホルダ 6"/>
          <p:cNvSpPr>
            <a:spLocks noGrp="1"/>
          </p:cNvSpPr>
          <p:nvPr>
            <p:ph type="sldNum" sz="quarter" idx="5"/>
          </p:nvPr>
        </p:nvSpPr>
        <p:spPr>
          <a:xfrm>
            <a:off x="3814763" y="9371013"/>
            <a:ext cx="2919412" cy="49371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858A13D8-C383-4710-8A96-7F29BEF6C51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8196" name="スライド番号プレースホル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Calibri" panose="020F0502020204030204" pitchFamily="34" charset="0"/>
                <a:ea typeface="ＭＳ Ｐゴシック" panose="020B0600070205080204" pitchFamily="50" charset="-128"/>
              </a:defRPr>
            </a:lvl1pPr>
            <a:lvl2pPr marL="742950" indent="-285750">
              <a:spcBef>
                <a:spcPct val="30000"/>
              </a:spcBef>
              <a:defRPr kumimoji="1" sz="1200">
                <a:solidFill>
                  <a:schemeClr val="tx1"/>
                </a:solidFill>
                <a:latin typeface="Calibri" panose="020F0502020204030204" pitchFamily="34" charset="0"/>
                <a:ea typeface="ＭＳ Ｐゴシック" panose="020B0600070205080204" pitchFamily="50" charset="-128"/>
              </a:defRPr>
            </a:lvl2pPr>
            <a:lvl3pPr marL="11430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3pPr>
            <a:lvl4pPr marL="16002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4pPr>
            <a:lvl5pPr marL="20574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9pPr>
          </a:lstStyle>
          <a:p>
            <a:pPr>
              <a:spcBef>
                <a:spcPct val="0"/>
              </a:spcBef>
            </a:pPr>
            <a:fld id="{81B4223E-8903-426E-9725-8541409DD2EE}" type="slidenum">
              <a:rPr lang="ja-JP" altLang="en-US" smtClean="0">
                <a:latin typeface="Arial" panose="020B0604020202020204" pitchFamily="34" charset="0"/>
              </a:rPr>
              <a:pPr>
                <a:spcBef>
                  <a:spcPct val="0"/>
                </a:spcBef>
              </a:pPr>
              <a:t>1</a:t>
            </a:fld>
            <a:endParaRPr lang="ja-JP" altLang="en-US"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0244" name="スライド番号プレースホル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Calibri" panose="020F0502020204030204" pitchFamily="34" charset="0"/>
                <a:ea typeface="ＭＳ Ｐゴシック" panose="020B0600070205080204" pitchFamily="50" charset="-128"/>
              </a:defRPr>
            </a:lvl1pPr>
            <a:lvl2pPr marL="742950" indent="-285750">
              <a:spcBef>
                <a:spcPct val="30000"/>
              </a:spcBef>
              <a:defRPr kumimoji="1" sz="1200">
                <a:solidFill>
                  <a:schemeClr val="tx1"/>
                </a:solidFill>
                <a:latin typeface="Calibri" panose="020F0502020204030204" pitchFamily="34" charset="0"/>
                <a:ea typeface="ＭＳ Ｐゴシック" panose="020B0600070205080204" pitchFamily="50" charset="-128"/>
              </a:defRPr>
            </a:lvl2pPr>
            <a:lvl3pPr marL="11430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3pPr>
            <a:lvl4pPr marL="16002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4pPr>
            <a:lvl5pPr marL="20574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9pPr>
          </a:lstStyle>
          <a:p>
            <a:pPr>
              <a:spcBef>
                <a:spcPct val="0"/>
              </a:spcBef>
            </a:pPr>
            <a:fld id="{2B142B22-D582-4EFC-944B-9297C8078972}" type="slidenum">
              <a:rPr lang="ja-JP" altLang="en-US" smtClean="0">
                <a:latin typeface="Arial" panose="020B0604020202020204" pitchFamily="34" charset="0"/>
              </a:rPr>
              <a:pPr>
                <a:spcBef>
                  <a:spcPct val="0"/>
                </a:spcBef>
              </a:pPr>
              <a:t>2</a:t>
            </a:fld>
            <a:endParaRPr lang="ja-JP" altLang="en-US"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2292" name="スライド番号プレースホル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Calibri" panose="020F0502020204030204" pitchFamily="34" charset="0"/>
                <a:ea typeface="ＭＳ Ｐゴシック" panose="020B0600070205080204" pitchFamily="50" charset="-128"/>
              </a:defRPr>
            </a:lvl1pPr>
            <a:lvl2pPr marL="742950" indent="-285750">
              <a:spcBef>
                <a:spcPct val="30000"/>
              </a:spcBef>
              <a:defRPr kumimoji="1" sz="1200">
                <a:solidFill>
                  <a:schemeClr val="tx1"/>
                </a:solidFill>
                <a:latin typeface="Calibri" panose="020F0502020204030204" pitchFamily="34" charset="0"/>
                <a:ea typeface="ＭＳ Ｐゴシック" panose="020B0600070205080204" pitchFamily="50" charset="-128"/>
              </a:defRPr>
            </a:lvl2pPr>
            <a:lvl3pPr marL="11430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3pPr>
            <a:lvl4pPr marL="16002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4pPr>
            <a:lvl5pPr marL="20574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9pPr>
          </a:lstStyle>
          <a:p>
            <a:pPr>
              <a:spcBef>
                <a:spcPct val="0"/>
              </a:spcBef>
            </a:pPr>
            <a:fld id="{BD27430C-B4FE-4F4E-B108-678CFA8B19CB}" type="slidenum">
              <a:rPr lang="ja-JP" altLang="en-US" smtClean="0">
                <a:latin typeface="Arial" panose="020B0604020202020204" pitchFamily="34" charset="0"/>
              </a:rPr>
              <a:pPr>
                <a:spcBef>
                  <a:spcPct val="0"/>
                </a:spcBef>
              </a:pPr>
              <a:t>3</a:t>
            </a:fld>
            <a:endParaRPr lang="ja-JP" altLang="en-US"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4340" name="スライド番号プレースホル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Calibri" panose="020F0502020204030204" pitchFamily="34" charset="0"/>
                <a:ea typeface="ＭＳ Ｐゴシック" panose="020B0600070205080204" pitchFamily="50" charset="-128"/>
              </a:defRPr>
            </a:lvl1pPr>
            <a:lvl2pPr marL="742950" indent="-285750">
              <a:spcBef>
                <a:spcPct val="30000"/>
              </a:spcBef>
              <a:defRPr kumimoji="1" sz="1200">
                <a:solidFill>
                  <a:schemeClr val="tx1"/>
                </a:solidFill>
                <a:latin typeface="Calibri" panose="020F0502020204030204" pitchFamily="34" charset="0"/>
                <a:ea typeface="ＭＳ Ｐゴシック" panose="020B0600070205080204" pitchFamily="50" charset="-128"/>
              </a:defRPr>
            </a:lvl2pPr>
            <a:lvl3pPr marL="11430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3pPr>
            <a:lvl4pPr marL="16002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4pPr>
            <a:lvl5pPr marL="20574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9pPr>
          </a:lstStyle>
          <a:p>
            <a:pPr>
              <a:spcBef>
                <a:spcPct val="0"/>
              </a:spcBef>
            </a:pPr>
            <a:fld id="{4A321DA1-6FC7-4428-823F-01248268BB4F}" type="slidenum">
              <a:rPr lang="ja-JP" altLang="en-US" smtClean="0">
                <a:latin typeface="Arial" panose="020B0604020202020204" pitchFamily="34" charset="0"/>
              </a:rPr>
              <a:pPr>
                <a:spcBef>
                  <a:spcPct val="0"/>
                </a:spcBef>
              </a:pPr>
              <a:t>4</a:t>
            </a:fld>
            <a:endParaRPr lang="ja-JP"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5"/>
            <a:ext cx="84201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2E97DEC-D570-4892-8765-A58E27718713}" type="slidenum">
              <a:rPr lang="en-US" altLang="ja-JP"/>
              <a:pPr>
                <a:defRPr/>
              </a:pPr>
              <a:t>‹#›</a:t>
            </a:fld>
            <a:endParaRPr lang="en-US" altLang="ja-JP"/>
          </a:p>
        </p:txBody>
      </p:sp>
    </p:spTree>
    <p:extLst>
      <p:ext uri="{BB962C8B-B14F-4D97-AF65-F5344CB8AC3E}">
        <p14:creationId xmlns:p14="http://schemas.microsoft.com/office/powerpoint/2010/main" val="3038182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FD4AEF3-2BDB-4482-98C3-5B5C84E7D217}" type="slidenum">
              <a:rPr lang="en-US" altLang="ja-JP"/>
              <a:pPr>
                <a:defRPr/>
              </a:pPr>
              <a:t>‹#›</a:t>
            </a:fld>
            <a:endParaRPr lang="en-US" altLang="ja-JP"/>
          </a:p>
        </p:txBody>
      </p:sp>
    </p:spTree>
    <p:extLst>
      <p:ext uri="{BB962C8B-B14F-4D97-AF65-F5344CB8AC3E}">
        <p14:creationId xmlns:p14="http://schemas.microsoft.com/office/powerpoint/2010/main" val="3151560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8"/>
            <a:ext cx="222885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95300" y="274638"/>
            <a:ext cx="653415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46C333D-1A52-4B96-8E18-16E95F1E30D0}" type="slidenum">
              <a:rPr lang="en-US" altLang="ja-JP"/>
              <a:pPr>
                <a:defRPr/>
              </a:pPr>
              <a:t>‹#›</a:t>
            </a:fld>
            <a:endParaRPr lang="en-US" altLang="ja-JP"/>
          </a:p>
        </p:txBody>
      </p:sp>
    </p:spTree>
    <p:extLst>
      <p:ext uri="{BB962C8B-B14F-4D97-AF65-F5344CB8AC3E}">
        <p14:creationId xmlns:p14="http://schemas.microsoft.com/office/powerpoint/2010/main" val="27452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56D48708-AC0D-4D41-A564-4FD004CEEE2C}" type="slidenum">
              <a:rPr lang="en-US" altLang="ja-JP"/>
              <a:pPr>
                <a:defRPr/>
              </a:pPr>
              <a:t>‹#›</a:t>
            </a:fld>
            <a:endParaRPr lang="en-US" altLang="ja-JP"/>
          </a:p>
        </p:txBody>
      </p:sp>
    </p:spTree>
    <p:extLst>
      <p:ext uri="{BB962C8B-B14F-4D97-AF65-F5344CB8AC3E}">
        <p14:creationId xmlns:p14="http://schemas.microsoft.com/office/powerpoint/2010/main" val="1161993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638" y="4406900"/>
            <a:ext cx="84201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FD34FAF-415C-4BDF-B007-740523CD88D5}" type="slidenum">
              <a:rPr lang="en-US" altLang="ja-JP"/>
              <a:pPr>
                <a:defRPr/>
              </a:pPr>
              <a:t>‹#›</a:t>
            </a:fld>
            <a:endParaRPr lang="en-US" altLang="ja-JP"/>
          </a:p>
        </p:txBody>
      </p:sp>
    </p:spTree>
    <p:extLst>
      <p:ext uri="{BB962C8B-B14F-4D97-AF65-F5344CB8AC3E}">
        <p14:creationId xmlns:p14="http://schemas.microsoft.com/office/powerpoint/2010/main" val="1122729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953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50292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E514EF2A-A965-40AC-A062-8B05CF564C53}" type="slidenum">
              <a:rPr lang="en-US" altLang="ja-JP"/>
              <a:pPr>
                <a:defRPr/>
              </a:pPr>
              <a:t>‹#›</a:t>
            </a:fld>
            <a:endParaRPr lang="en-US" altLang="ja-JP"/>
          </a:p>
        </p:txBody>
      </p:sp>
    </p:spTree>
    <p:extLst>
      <p:ext uri="{BB962C8B-B14F-4D97-AF65-F5344CB8AC3E}">
        <p14:creationId xmlns:p14="http://schemas.microsoft.com/office/powerpoint/2010/main" val="1053436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BBE81630-469A-498D-8841-EB6DCAE49C6F}" type="slidenum">
              <a:rPr lang="en-US" altLang="ja-JP"/>
              <a:pPr>
                <a:defRPr/>
              </a:pPr>
              <a:t>‹#›</a:t>
            </a:fld>
            <a:endParaRPr lang="en-US" altLang="ja-JP"/>
          </a:p>
        </p:txBody>
      </p:sp>
    </p:spTree>
    <p:extLst>
      <p:ext uri="{BB962C8B-B14F-4D97-AF65-F5344CB8AC3E}">
        <p14:creationId xmlns:p14="http://schemas.microsoft.com/office/powerpoint/2010/main" val="2161120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A97990C4-3E17-401D-8CEF-E98DE20A21A4}" type="slidenum">
              <a:rPr lang="en-US" altLang="ja-JP"/>
              <a:pPr>
                <a:defRPr/>
              </a:pPr>
              <a:t>‹#›</a:t>
            </a:fld>
            <a:endParaRPr lang="en-US" altLang="ja-JP"/>
          </a:p>
        </p:txBody>
      </p:sp>
    </p:spTree>
    <p:extLst>
      <p:ext uri="{BB962C8B-B14F-4D97-AF65-F5344CB8AC3E}">
        <p14:creationId xmlns:p14="http://schemas.microsoft.com/office/powerpoint/2010/main" val="126006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14E9149C-FB66-4047-B78A-917FE0E0DF07}" type="slidenum">
              <a:rPr lang="en-US" altLang="ja-JP"/>
              <a:pPr>
                <a:defRPr/>
              </a:pPr>
              <a:t>‹#›</a:t>
            </a:fld>
            <a:endParaRPr lang="en-US" altLang="ja-JP"/>
          </a:p>
        </p:txBody>
      </p:sp>
    </p:spTree>
    <p:extLst>
      <p:ext uri="{BB962C8B-B14F-4D97-AF65-F5344CB8AC3E}">
        <p14:creationId xmlns:p14="http://schemas.microsoft.com/office/powerpoint/2010/main" val="109618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138"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99FBB892-9F1F-482F-B4B9-E181079359C9}" type="slidenum">
              <a:rPr lang="en-US" altLang="ja-JP"/>
              <a:pPr>
                <a:defRPr/>
              </a:pPr>
              <a:t>‹#›</a:t>
            </a:fld>
            <a:endParaRPr lang="en-US" altLang="ja-JP"/>
          </a:p>
        </p:txBody>
      </p:sp>
    </p:spTree>
    <p:extLst>
      <p:ext uri="{BB962C8B-B14F-4D97-AF65-F5344CB8AC3E}">
        <p14:creationId xmlns:p14="http://schemas.microsoft.com/office/powerpoint/2010/main" val="3319346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513" y="4800600"/>
            <a:ext cx="59436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F7849A7A-BDEA-4B3E-9D55-43663C418555}" type="slidenum">
              <a:rPr lang="en-US" altLang="ja-JP"/>
              <a:pPr>
                <a:defRPr/>
              </a:pPr>
              <a:t>‹#›</a:t>
            </a:fld>
            <a:endParaRPr lang="en-US" altLang="ja-JP"/>
          </a:p>
        </p:txBody>
      </p:sp>
    </p:spTree>
    <p:extLst>
      <p:ext uri="{BB962C8B-B14F-4D97-AF65-F5344CB8AC3E}">
        <p14:creationId xmlns:p14="http://schemas.microsoft.com/office/powerpoint/2010/main" val="1638188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ltLang="ja-JP"/>
          </a:p>
        </p:txBody>
      </p:sp>
      <p:sp>
        <p:nvSpPr>
          <p:cNvPr id="1029"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ltLang="ja-JP"/>
          </a:p>
        </p:txBody>
      </p:sp>
      <p:sp>
        <p:nvSpPr>
          <p:cNvPr id="1030" name="Rectangle 6"/>
          <p:cNvSpPr>
            <a:spLocks noGrp="1" noChangeArrowheads="1"/>
          </p:cNvSpPr>
          <p:nvPr>
            <p:ph type="sldNum" sz="quarter" idx="4"/>
          </p:nvPr>
        </p:nvSpPr>
        <p:spPr bwMode="auto">
          <a:xfrm>
            <a:off x="7099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7EBF27D8-6AAE-467D-9BB6-72B67CD9C6A8}"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4"/>
          <p:cNvGraphicFramePr>
            <a:graphicFrameLocks noChangeAspect="1"/>
          </p:cNvGraphicFramePr>
          <p:nvPr>
            <p:extLst>
              <p:ext uri="{D42A27DB-BD31-4B8C-83A1-F6EECF244321}">
                <p14:modId xmlns:p14="http://schemas.microsoft.com/office/powerpoint/2010/main" val="90114814"/>
              </p:ext>
            </p:extLst>
          </p:nvPr>
        </p:nvGraphicFramePr>
        <p:xfrm>
          <a:off x="57150" y="476250"/>
          <a:ext cx="9848850" cy="6364288"/>
        </p:xfrm>
        <a:graphic>
          <a:graphicData uri="http://schemas.openxmlformats.org/presentationml/2006/ole">
            <mc:AlternateContent xmlns:mc="http://schemas.openxmlformats.org/markup-compatibility/2006">
              <mc:Choice xmlns:v="urn:schemas-microsoft-com:vml" Requires="v">
                <p:oleObj spid="_x0000_s7186" name="ワークシート" r:id="rId4" imgW="10744113" imgH="6943725" progId="Excel.Sheet.8">
                  <p:embed/>
                </p:oleObj>
              </mc:Choice>
              <mc:Fallback>
                <p:oleObj name="ワークシート" r:id="rId4" imgW="10744113" imgH="6943725" progId="Excel.Sheet.8">
                  <p:embed/>
                  <p:pic>
                    <p:nvPicPr>
                      <p:cNvPr id="0" name="Object 4"/>
                      <p:cNvPicPr>
                        <a:picLocks noChangeAspect="1" noChangeArrowheads="1"/>
                      </p:cNvPicPr>
                      <p:nvPr/>
                    </p:nvPicPr>
                    <p:blipFill>
                      <a:blip r:embed="rId5"/>
                      <a:srcRect/>
                      <a:stretch>
                        <a:fillRect/>
                      </a:stretch>
                    </p:blipFill>
                    <p:spPr bwMode="auto">
                      <a:xfrm>
                        <a:off x="57150" y="476250"/>
                        <a:ext cx="9848850" cy="6364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7171" name="Group 23"/>
          <p:cNvGrpSpPr>
            <a:grpSpLocks/>
          </p:cNvGrpSpPr>
          <p:nvPr/>
        </p:nvGrpSpPr>
        <p:grpSpPr bwMode="auto">
          <a:xfrm>
            <a:off x="8205788" y="5584825"/>
            <a:ext cx="1368425" cy="981075"/>
            <a:chOff x="5169" y="3518"/>
            <a:chExt cx="862" cy="618"/>
          </a:xfrm>
        </p:grpSpPr>
        <p:sp>
          <p:nvSpPr>
            <p:cNvPr id="7173" name="Line 24"/>
            <p:cNvSpPr>
              <a:spLocks noChangeShapeType="1"/>
            </p:cNvSpPr>
            <p:nvPr/>
          </p:nvSpPr>
          <p:spPr bwMode="auto">
            <a:xfrm>
              <a:off x="6031" y="3518"/>
              <a:ext cx="0" cy="618"/>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74" name="Rectangle 25"/>
            <p:cNvSpPr>
              <a:spLocks noChangeArrowheads="1"/>
            </p:cNvSpPr>
            <p:nvPr/>
          </p:nvSpPr>
          <p:spPr bwMode="auto">
            <a:xfrm>
              <a:off x="5169" y="3630"/>
              <a:ext cx="862"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Aft>
                  <a:spcPct val="20000"/>
                </a:spcAft>
                <a:buFontTx/>
                <a:buNone/>
              </a:pPr>
              <a:r>
                <a:rPr lang="ja-JP" altLang="en-US" sz="1000"/>
                <a:t>　　　　　　　　基幹事業</a:t>
              </a:r>
            </a:p>
            <a:p>
              <a:pPr eaLnBrk="1" hangingPunct="1">
                <a:lnSpc>
                  <a:spcPct val="120000"/>
                </a:lnSpc>
                <a:spcAft>
                  <a:spcPct val="20000"/>
                </a:spcAft>
                <a:buFontTx/>
                <a:buNone/>
              </a:pPr>
              <a:r>
                <a:rPr lang="ja-JP" altLang="en-US" sz="1000"/>
                <a:t>　　　　　　　　提案事業</a:t>
              </a:r>
            </a:p>
            <a:p>
              <a:pPr eaLnBrk="1" hangingPunct="1">
                <a:lnSpc>
                  <a:spcPct val="120000"/>
                </a:lnSpc>
                <a:spcAft>
                  <a:spcPct val="20000"/>
                </a:spcAft>
                <a:buFontTx/>
                <a:buNone/>
              </a:pPr>
              <a:r>
                <a:rPr lang="ja-JP" altLang="en-US" sz="1000"/>
                <a:t>　　　　　　　　関連事業</a:t>
              </a:r>
            </a:p>
          </p:txBody>
        </p:sp>
        <p:sp>
          <p:nvSpPr>
            <p:cNvPr id="7175" name="Rectangle 26"/>
            <p:cNvSpPr>
              <a:spLocks noChangeArrowheads="1"/>
            </p:cNvSpPr>
            <p:nvPr/>
          </p:nvSpPr>
          <p:spPr bwMode="auto">
            <a:xfrm>
              <a:off x="5169" y="3518"/>
              <a:ext cx="862"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buFontTx/>
                <a:buNone/>
              </a:pPr>
              <a:r>
                <a:rPr lang="ja-JP" altLang="en-US" sz="1000"/>
                <a:t>凡　　例</a:t>
              </a:r>
            </a:p>
          </p:txBody>
        </p:sp>
        <p:sp>
          <p:nvSpPr>
            <p:cNvPr id="7176" name="Line 27"/>
            <p:cNvSpPr>
              <a:spLocks noChangeShapeType="1"/>
            </p:cNvSpPr>
            <p:nvPr/>
          </p:nvSpPr>
          <p:spPr bwMode="auto">
            <a:xfrm>
              <a:off x="5169" y="3518"/>
              <a:ext cx="862" cy="0"/>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77" name="Line 28"/>
            <p:cNvSpPr>
              <a:spLocks noChangeShapeType="1"/>
            </p:cNvSpPr>
            <p:nvPr/>
          </p:nvSpPr>
          <p:spPr bwMode="auto">
            <a:xfrm>
              <a:off x="5169" y="4136"/>
              <a:ext cx="862" cy="0"/>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78" name="Line 29"/>
            <p:cNvSpPr>
              <a:spLocks noChangeShapeType="1"/>
            </p:cNvSpPr>
            <p:nvPr/>
          </p:nvSpPr>
          <p:spPr bwMode="auto">
            <a:xfrm>
              <a:off x="5169" y="3518"/>
              <a:ext cx="0" cy="618"/>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79" name="Line 30"/>
            <p:cNvSpPr>
              <a:spLocks noChangeShapeType="1"/>
            </p:cNvSpPr>
            <p:nvPr/>
          </p:nvSpPr>
          <p:spPr bwMode="auto">
            <a:xfrm>
              <a:off x="5169" y="3630"/>
              <a:ext cx="86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80" name="Rectangle 31"/>
            <p:cNvSpPr>
              <a:spLocks noChangeArrowheads="1"/>
            </p:cNvSpPr>
            <p:nvPr/>
          </p:nvSpPr>
          <p:spPr bwMode="auto">
            <a:xfrm>
              <a:off x="5259" y="3699"/>
              <a:ext cx="318" cy="91"/>
            </a:xfrm>
            <a:prstGeom prst="rect">
              <a:avLst/>
            </a:prstGeom>
            <a:solidFill>
              <a:srgbClr val="FFFF00"/>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7181" name="Rectangle 32"/>
            <p:cNvSpPr>
              <a:spLocks noChangeArrowheads="1"/>
            </p:cNvSpPr>
            <p:nvPr/>
          </p:nvSpPr>
          <p:spPr bwMode="auto">
            <a:xfrm>
              <a:off x="5259" y="3845"/>
              <a:ext cx="318" cy="91"/>
            </a:xfrm>
            <a:prstGeom prst="rect">
              <a:avLst/>
            </a:prstGeom>
            <a:solidFill>
              <a:srgbClr val="99CC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7182" name="Rectangle 33"/>
            <p:cNvSpPr>
              <a:spLocks noChangeArrowheads="1"/>
            </p:cNvSpPr>
            <p:nvPr/>
          </p:nvSpPr>
          <p:spPr bwMode="auto">
            <a:xfrm>
              <a:off x="5259" y="3992"/>
              <a:ext cx="318" cy="91"/>
            </a:xfrm>
            <a:prstGeom prst="rect">
              <a:avLst/>
            </a:prstGeom>
            <a:solidFill>
              <a:srgbClr val="FFFFFF"/>
            </a:solidFill>
            <a:ln w="9525">
              <a:solidFill>
                <a:schemeClr val="tx1"/>
              </a:solidFill>
              <a:prstDash val="dash"/>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grpSp>
      <p:sp>
        <p:nvSpPr>
          <p:cNvPr id="7172" name="Text Box 6"/>
          <p:cNvSpPr txBox="1">
            <a:spLocks noChangeArrowheads="1"/>
          </p:cNvSpPr>
          <p:nvPr/>
        </p:nvSpPr>
        <p:spPr bwMode="auto">
          <a:xfrm>
            <a:off x="8624888" y="0"/>
            <a:ext cx="1281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1400" dirty="0"/>
              <a:t>様式（１）</a:t>
            </a:r>
            <a:r>
              <a:rPr lang="en-US" altLang="ja-JP" sz="1400" dirty="0"/>
              <a:t>-</a:t>
            </a:r>
            <a:r>
              <a:rPr lang="ja-JP" altLang="en-US" sz="1400" dirty="0" smtClean="0"/>
              <a:t>⑦</a:t>
            </a:r>
            <a:endParaRPr lang="en-US" altLang="ja-JP"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2"/>
          <p:cNvGraphicFramePr>
            <a:graphicFrameLocks noChangeAspect="1"/>
          </p:cNvGraphicFramePr>
          <p:nvPr/>
        </p:nvGraphicFramePr>
        <p:xfrm>
          <a:off x="57150" y="476250"/>
          <a:ext cx="9848850" cy="6364288"/>
        </p:xfrm>
        <a:graphic>
          <a:graphicData uri="http://schemas.openxmlformats.org/presentationml/2006/ole">
            <mc:AlternateContent xmlns:mc="http://schemas.openxmlformats.org/markup-compatibility/2006">
              <mc:Choice xmlns:v="urn:schemas-microsoft-com:vml" Requires="v">
                <p:oleObj spid="_x0000_s9242" name="ワークシート" r:id="rId4" imgW="10744379" imgH="6943904" progId="Excel.Sheet.8">
                  <p:embed/>
                </p:oleObj>
              </mc:Choice>
              <mc:Fallback>
                <p:oleObj name="ワークシート" r:id="rId4" imgW="10744379" imgH="6943904" progId="Excel.Shee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 y="476250"/>
                        <a:ext cx="9848850" cy="6364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219" name="AutoShape 3"/>
          <p:cNvSpPr>
            <a:spLocks noChangeArrowheads="1"/>
          </p:cNvSpPr>
          <p:nvPr/>
        </p:nvSpPr>
        <p:spPr bwMode="auto">
          <a:xfrm>
            <a:off x="200025" y="620713"/>
            <a:ext cx="9505950" cy="879475"/>
          </a:xfrm>
          <a:prstGeom prst="roundRect">
            <a:avLst>
              <a:gd name="adj" fmla="val 16667"/>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9220" name="AutoShape 4"/>
          <p:cNvSpPr>
            <a:spLocks noChangeArrowheads="1"/>
          </p:cNvSpPr>
          <p:nvPr/>
        </p:nvSpPr>
        <p:spPr bwMode="auto">
          <a:xfrm>
            <a:off x="200025" y="1557338"/>
            <a:ext cx="9505950" cy="5111750"/>
          </a:xfrm>
          <a:prstGeom prst="roundRect">
            <a:avLst>
              <a:gd name="adj" fmla="val 6301"/>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9221" name="Text Box 5"/>
          <p:cNvSpPr txBox="1">
            <a:spLocks noChangeArrowheads="1"/>
          </p:cNvSpPr>
          <p:nvPr/>
        </p:nvSpPr>
        <p:spPr bwMode="auto">
          <a:xfrm>
            <a:off x="2001838" y="188913"/>
            <a:ext cx="7415212" cy="33020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400"/>
              <a:t>ダブルクリックをするとエクセルが立ち上がります。エクセルのセル内に直接入力して下さい。</a:t>
            </a:r>
          </a:p>
        </p:txBody>
      </p:sp>
      <p:sp>
        <p:nvSpPr>
          <p:cNvPr id="9222" name="Text Box 6"/>
          <p:cNvSpPr txBox="1">
            <a:spLocks noChangeArrowheads="1"/>
          </p:cNvSpPr>
          <p:nvPr/>
        </p:nvSpPr>
        <p:spPr bwMode="auto">
          <a:xfrm>
            <a:off x="560388" y="2852738"/>
            <a:ext cx="8640762" cy="330200"/>
          </a:xfrm>
          <a:prstGeom prst="rect">
            <a:avLst/>
          </a:prstGeom>
          <a:noFill/>
          <a:ln w="254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400"/>
              <a:t>この領域については、ダブルクリックせずに（エクセルを立ち上げずに） パワーポイント上で作図して下さい。</a:t>
            </a:r>
          </a:p>
        </p:txBody>
      </p:sp>
      <p:sp>
        <p:nvSpPr>
          <p:cNvPr id="9223" name="Rectangle 7"/>
          <p:cNvSpPr>
            <a:spLocks noChangeArrowheads="1"/>
          </p:cNvSpPr>
          <p:nvPr/>
        </p:nvSpPr>
        <p:spPr bwMode="auto">
          <a:xfrm>
            <a:off x="415925" y="3475038"/>
            <a:ext cx="3135313" cy="2628900"/>
          </a:xfrm>
          <a:prstGeom prst="rect">
            <a:avLst/>
          </a:prstGeom>
          <a:solidFill>
            <a:srgbClr val="FFFFFF"/>
          </a:solidFill>
          <a:ln w="9525">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800" dirty="0"/>
              <a:t>【</a:t>
            </a:r>
            <a:r>
              <a:rPr lang="ja-JP" altLang="en-US" sz="800" dirty="0"/>
              <a:t>図面作成上の留意点</a:t>
            </a:r>
            <a:r>
              <a:rPr lang="en-US" altLang="ja-JP" sz="800" dirty="0"/>
              <a:t>】</a:t>
            </a:r>
          </a:p>
          <a:p>
            <a:pPr eaLnBrk="1" hangingPunct="1">
              <a:spcBef>
                <a:spcPct val="0"/>
              </a:spcBef>
              <a:buFontTx/>
              <a:buNone/>
            </a:pPr>
            <a:endParaRPr lang="en-US" altLang="ja-JP" sz="800" dirty="0"/>
          </a:p>
          <a:p>
            <a:pPr eaLnBrk="1" hangingPunct="1">
              <a:spcBef>
                <a:spcPct val="0"/>
              </a:spcBef>
              <a:buFontTx/>
              <a:buNone/>
            </a:pPr>
            <a:r>
              <a:rPr lang="ja-JP" altLang="en-US" sz="800" dirty="0" smtClean="0"/>
              <a:t>・下図は地理院地図（電子国土</a:t>
            </a:r>
            <a:r>
              <a:rPr lang="en-US" altLang="ja-JP" sz="800" dirty="0" smtClean="0"/>
              <a:t>Web</a:t>
            </a:r>
            <a:r>
              <a:rPr lang="ja-JP" altLang="en-US" sz="800" dirty="0" smtClean="0"/>
              <a:t>）の淡色地図を使用し、適宜調整すること。スケールバー</a:t>
            </a:r>
            <a:r>
              <a:rPr lang="ja-JP" altLang="en-US" sz="800" dirty="0"/>
              <a:t>・方位を記入すること。</a:t>
            </a:r>
          </a:p>
          <a:p>
            <a:pPr eaLnBrk="1" hangingPunct="1">
              <a:spcBef>
                <a:spcPct val="0"/>
              </a:spcBef>
              <a:buFontTx/>
              <a:buNone/>
            </a:pPr>
            <a:r>
              <a:rPr lang="ja-JP" altLang="en-US" sz="800" dirty="0"/>
              <a:t>・都市再生整備計画の区域を赤太線縁取りし、地区名、区域面積を記入すること。</a:t>
            </a:r>
            <a:endParaRPr lang="en-US" altLang="ja-JP" sz="800" dirty="0"/>
          </a:p>
          <a:p>
            <a:pPr eaLnBrk="1" hangingPunct="1">
              <a:spcBef>
                <a:spcPct val="0"/>
              </a:spcBef>
              <a:buFontTx/>
              <a:buNone/>
            </a:pPr>
            <a:r>
              <a:rPr lang="ja-JP" altLang="en-US" sz="800" dirty="0"/>
              <a:t>・まちなかウォーカブル推進事業の場合、まちなかウォーカブル区域を緑色太線縁取り、地区名、地区面積を記入すること。</a:t>
            </a:r>
          </a:p>
          <a:p>
            <a:pPr eaLnBrk="1" hangingPunct="1">
              <a:spcBef>
                <a:spcPct val="0"/>
              </a:spcBef>
              <a:buFontTx/>
              <a:buNone/>
            </a:pPr>
            <a:r>
              <a:rPr lang="ja-JP" altLang="en-US" sz="800" dirty="0"/>
              <a:t>・都市機能誘導区域を橙色点線縁取り、居住誘導区域を青色点線縁取りすること。</a:t>
            </a:r>
          </a:p>
          <a:p>
            <a:pPr eaLnBrk="1" hangingPunct="1">
              <a:spcBef>
                <a:spcPct val="0"/>
              </a:spcBef>
              <a:buFontTx/>
              <a:buNone/>
            </a:pPr>
            <a:r>
              <a:rPr lang="ja-JP" altLang="en-US" sz="800" dirty="0"/>
              <a:t>・計画に位置付けられた事業について、その位置がわかるように旗揚げし、事業名等を明記すること。関連事業についても旗揚げし、関連事業であることがわかるように記載すること。各事業は以下のように標記すること。</a:t>
            </a:r>
          </a:p>
          <a:p>
            <a:pPr eaLnBrk="1" hangingPunct="1">
              <a:spcBef>
                <a:spcPct val="0"/>
              </a:spcBef>
              <a:buFontTx/>
              <a:buNone/>
            </a:pPr>
            <a:r>
              <a:rPr lang="ja-JP" altLang="en-US" sz="800" dirty="0"/>
              <a:t>■基幹事業、　□提案事業、　○関連事業</a:t>
            </a:r>
          </a:p>
          <a:p>
            <a:pPr eaLnBrk="1" hangingPunct="1">
              <a:spcBef>
                <a:spcPct val="0"/>
              </a:spcBef>
              <a:buFontTx/>
              <a:buNone/>
            </a:pPr>
            <a:endParaRPr lang="ja-JP" altLang="en-US" sz="800" dirty="0"/>
          </a:p>
          <a:p>
            <a:pPr eaLnBrk="1" hangingPunct="1">
              <a:spcBef>
                <a:spcPct val="0"/>
              </a:spcBef>
              <a:buFontTx/>
              <a:buNone/>
            </a:pPr>
            <a:r>
              <a:rPr lang="ja-JP" altLang="en-US" sz="800" dirty="0"/>
              <a:t>・高速道、幹線道、鉄道等の都市の骨格を成す施設及び計画の内容に影響を与える主要な施設を明記すること。</a:t>
            </a:r>
          </a:p>
          <a:p>
            <a:pPr eaLnBrk="1" hangingPunct="1">
              <a:spcBef>
                <a:spcPct val="0"/>
              </a:spcBef>
              <a:buFontTx/>
              <a:buNone/>
            </a:pPr>
            <a:r>
              <a:rPr lang="ja-JP" altLang="en-US" sz="800" dirty="0"/>
              <a:t>・その他必要な事項を記載するときは、必ず凡例を記入すること。</a:t>
            </a:r>
          </a:p>
        </p:txBody>
      </p:sp>
      <p:grpSp>
        <p:nvGrpSpPr>
          <p:cNvPr id="9224" name="Group 8"/>
          <p:cNvGrpSpPr>
            <a:grpSpLocks/>
          </p:cNvGrpSpPr>
          <p:nvPr/>
        </p:nvGrpSpPr>
        <p:grpSpPr bwMode="auto">
          <a:xfrm>
            <a:off x="8205788" y="5584825"/>
            <a:ext cx="1368425" cy="981075"/>
            <a:chOff x="5169" y="3518"/>
            <a:chExt cx="862" cy="618"/>
          </a:xfrm>
        </p:grpSpPr>
        <p:sp>
          <p:nvSpPr>
            <p:cNvPr id="9229" name="Line 9"/>
            <p:cNvSpPr>
              <a:spLocks noChangeShapeType="1"/>
            </p:cNvSpPr>
            <p:nvPr/>
          </p:nvSpPr>
          <p:spPr bwMode="auto">
            <a:xfrm>
              <a:off x="6031" y="3518"/>
              <a:ext cx="0" cy="618"/>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30" name="Rectangle 10"/>
            <p:cNvSpPr>
              <a:spLocks noChangeArrowheads="1"/>
            </p:cNvSpPr>
            <p:nvPr/>
          </p:nvSpPr>
          <p:spPr bwMode="auto">
            <a:xfrm>
              <a:off x="5169" y="3630"/>
              <a:ext cx="862"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spcAft>
                  <a:spcPct val="20000"/>
                </a:spcAft>
                <a:buFontTx/>
                <a:buNone/>
              </a:pPr>
              <a:r>
                <a:rPr lang="ja-JP" altLang="en-US" sz="1000"/>
                <a:t>　　　　　　　　基幹事業</a:t>
              </a:r>
            </a:p>
            <a:p>
              <a:pPr eaLnBrk="1" hangingPunct="1">
                <a:lnSpc>
                  <a:spcPct val="120000"/>
                </a:lnSpc>
                <a:spcAft>
                  <a:spcPct val="20000"/>
                </a:spcAft>
                <a:buFontTx/>
                <a:buNone/>
              </a:pPr>
              <a:r>
                <a:rPr lang="ja-JP" altLang="en-US" sz="1000"/>
                <a:t>　　　　　　　　提案事業</a:t>
              </a:r>
            </a:p>
            <a:p>
              <a:pPr eaLnBrk="1" hangingPunct="1">
                <a:lnSpc>
                  <a:spcPct val="120000"/>
                </a:lnSpc>
                <a:spcAft>
                  <a:spcPct val="20000"/>
                </a:spcAft>
                <a:buFontTx/>
                <a:buNone/>
              </a:pPr>
              <a:r>
                <a:rPr lang="ja-JP" altLang="en-US" sz="1000"/>
                <a:t>　　　　　　　　関連事業</a:t>
              </a:r>
            </a:p>
          </p:txBody>
        </p:sp>
        <p:sp>
          <p:nvSpPr>
            <p:cNvPr id="9231" name="Rectangle 11"/>
            <p:cNvSpPr>
              <a:spLocks noChangeArrowheads="1"/>
            </p:cNvSpPr>
            <p:nvPr/>
          </p:nvSpPr>
          <p:spPr bwMode="auto">
            <a:xfrm>
              <a:off x="5169" y="3518"/>
              <a:ext cx="862"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0"/>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buFontTx/>
                <a:buNone/>
              </a:pPr>
              <a:r>
                <a:rPr lang="ja-JP" altLang="en-US" sz="1000"/>
                <a:t>凡　　例</a:t>
              </a:r>
            </a:p>
          </p:txBody>
        </p:sp>
        <p:sp>
          <p:nvSpPr>
            <p:cNvPr id="9232" name="Line 12"/>
            <p:cNvSpPr>
              <a:spLocks noChangeShapeType="1"/>
            </p:cNvSpPr>
            <p:nvPr/>
          </p:nvSpPr>
          <p:spPr bwMode="auto">
            <a:xfrm>
              <a:off x="5169" y="3518"/>
              <a:ext cx="862" cy="0"/>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33" name="Line 13"/>
            <p:cNvSpPr>
              <a:spLocks noChangeShapeType="1"/>
            </p:cNvSpPr>
            <p:nvPr/>
          </p:nvSpPr>
          <p:spPr bwMode="auto">
            <a:xfrm>
              <a:off x="5169" y="4136"/>
              <a:ext cx="862" cy="0"/>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34" name="Line 14"/>
            <p:cNvSpPr>
              <a:spLocks noChangeShapeType="1"/>
            </p:cNvSpPr>
            <p:nvPr/>
          </p:nvSpPr>
          <p:spPr bwMode="auto">
            <a:xfrm>
              <a:off x="5169" y="3518"/>
              <a:ext cx="0" cy="618"/>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35" name="Line 15"/>
            <p:cNvSpPr>
              <a:spLocks noChangeShapeType="1"/>
            </p:cNvSpPr>
            <p:nvPr/>
          </p:nvSpPr>
          <p:spPr bwMode="auto">
            <a:xfrm>
              <a:off x="5169" y="3630"/>
              <a:ext cx="86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36" name="Rectangle 16"/>
            <p:cNvSpPr>
              <a:spLocks noChangeArrowheads="1"/>
            </p:cNvSpPr>
            <p:nvPr/>
          </p:nvSpPr>
          <p:spPr bwMode="auto">
            <a:xfrm>
              <a:off x="5259" y="3699"/>
              <a:ext cx="318" cy="91"/>
            </a:xfrm>
            <a:prstGeom prst="rect">
              <a:avLst/>
            </a:prstGeom>
            <a:solidFill>
              <a:srgbClr val="FFFF00"/>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9237" name="Rectangle 17"/>
            <p:cNvSpPr>
              <a:spLocks noChangeArrowheads="1"/>
            </p:cNvSpPr>
            <p:nvPr/>
          </p:nvSpPr>
          <p:spPr bwMode="auto">
            <a:xfrm>
              <a:off x="5259" y="3845"/>
              <a:ext cx="318" cy="91"/>
            </a:xfrm>
            <a:prstGeom prst="rect">
              <a:avLst/>
            </a:prstGeom>
            <a:solidFill>
              <a:srgbClr val="99CC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9238" name="Rectangle 18"/>
            <p:cNvSpPr>
              <a:spLocks noChangeArrowheads="1"/>
            </p:cNvSpPr>
            <p:nvPr/>
          </p:nvSpPr>
          <p:spPr bwMode="auto">
            <a:xfrm>
              <a:off x="5259" y="3992"/>
              <a:ext cx="318" cy="91"/>
            </a:xfrm>
            <a:prstGeom prst="rect">
              <a:avLst/>
            </a:prstGeom>
            <a:solidFill>
              <a:srgbClr val="FFFFFF"/>
            </a:solidFill>
            <a:ln w="9525">
              <a:solidFill>
                <a:schemeClr val="tx1"/>
              </a:solidFill>
              <a:prstDash val="dash"/>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grpSp>
      <p:sp>
        <p:nvSpPr>
          <p:cNvPr id="9225" name="Text Box 19"/>
          <p:cNvSpPr txBox="1">
            <a:spLocks noChangeArrowheads="1"/>
          </p:cNvSpPr>
          <p:nvPr/>
        </p:nvSpPr>
        <p:spPr bwMode="auto">
          <a:xfrm>
            <a:off x="57150" y="44450"/>
            <a:ext cx="172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2400" b="1"/>
              <a:t>【</a:t>
            </a:r>
            <a:r>
              <a:rPr lang="ja-JP" altLang="en-US" sz="2400" b="1"/>
              <a:t>記入例</a:t>
            </a:r>
            <a:r>
              <a:rPr lang="en-US" altLang="ja-JP" sz="2400" b="1"/>
              <a:t>】</a:t>
            </a:r>
          </a:p>
        </p:txBody>
      </p:sp>
      <p:sp>
        <p:nvSpPr>
          <p:cNvPr id="9226" name="Line 20"/>
          <p:cNvSpPr>
            <a:spLocks noChangeShapeType="1"/>
          </p:cNvSpPr>
          <p:nvPr/>
        </p:nvSpPr>
        <p:spPr bwMode="auto">
          <a:xfrm flipH="1">
            <a:off x="2144713" y="347663"/>
            <a:ext cx="0" cy="719137"/>
          </a:xfrm>
          <a:prstGeom prst="line">
            <a:avLst/>
          </a:prstGeom>
          <a:noFill/>
          <a:ln w="25400">
            <a:solidFill>
              <a:srgbClr val="FF0000"/>
            </a:solidFill>
            <a:round/>
            <a:headEnd/>
            <a:tailEnd type="oval" w="med" len="med"/>
          </a:ln>
          <a:extLst>
            <a:ext uri="{909E8E84-426E-40DD-AFC4-6F175D3DCCD1}">
              <a14:hiddenFill xmlns:a14="http://schemas.microsoft.com/office/drawing/2010/main">
                <a:noFill/>
              </a14:hiddenFill>
            </a:ext>
          </a:extLst>
        </p:spPr>
        <p:txBody>
          <a:bodyPr/>
          <a:lstStyle/>
          <a:p>
            <a:endParaRPr lang="ja-JP" altLang="en-US"/>
          </a:p>
        </p:txBody>
      </p:sp>
      <p:sp>
        <p:nvSpPr>
          <p:cNvPr id="9227" name="テキスト ボックス 22"/>
          <p:cNvSpPr txBox="1">
            <a:spLocks noChangeArrowheads="1"/>
          </p:cNvSpPr>
          <p:nvPr/>
        </p:nvSpPr>
        <p:spPr bwMode="auto">
          <a:xfrm>
            <a:off x="7524750" y="0"/>
            <a:ext cx="2381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b="1">
                <a:solidFill>
                  <a:srgbClr val="FF0000"/>
                </a:solidFill>
              </a:rPr>
              <a:t>※</a:t>
            </a:r>
            <a:r>
              <a:rPr lang="ja-JP" altLang="en-US" sz="1200" b="1">
                <a:solidFill>
                  <a:srgbClr val="FF0000"/>
                </a:solidFill>
              </a:rPr>
              <a:t>提出の際は、このページは削除</a:t>
            </a:r>
          </a:p>
        </p:txBody>
      </p:sp>
      <p:sp>
        <p:nvSpPr>
          <p:cNvPr id="9228" name="正方形/長方形 1"/>
          <p:cNvSpPr>
            <a:spLocks noChangeArrowheads="1"/>
          </p:cNvSpPr>
          <p:nvPr/>
        </p:nvSpPr>
        <p:spPr bwMode="auto">
          <a:xfrm>
            <a:off x="3937000" y="3702050"/>
            <a:ext cx="4953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800">
                <a:solidFill>
                  <a:srgbClr val="FF0000"/>
                </a:solidFill>
              </a:rPr>
              <a:t>・下絵に使用する地図は、市街化区域等及び用途地域が分かるものを極力使用してください。</a:t>
            </a:r>
            <a:endParaRPr lang="en-US" altLang="ja-JP" sz="1800">
              <a:solidFill>
                <a:srgbClr val="FF0000"/>
              </a:solidFill>
            </a:endParaRPr>
          </a:p>
          <a:p>
            <a:pPr eaLnBrk="1" hangingPunct="1">
              <a:spcBef>
                <a:spcPct val="0"/>
              </a:spcBef>
              <a:buFontTx/>
              <a:buNone/>
            </a:pPr>
            <a:r>
              <a:rPr lang="ja-JP" altLang="en-US" sz="1800">
                <a:solidFill>
                  <a:srgbClr val="FF0000"/>
                </a:solidFill>
              </a:rPr>
              <a:t>　</a:t>
            </a:r>
            <a:r>
              <a:rPr lang="en-US" altLang="ja-JP" sz="1800">
                <a:solidFill>
                  <a:srgbClr val="FF0000"/>
                </a:solidFill>
              </a:rPr>
              <a:t>※</a:t>
            </a:r>
            <a:r>
              <a:rPr lang="ja-JP" altLang="en-US" sz="1800">
                <a:solidFill>
                  <a:srgbClr val="FF0000"/>
                </a:solidFill>
              </a:rPr>
              <a:t>その地図を使用することが困難な場合は、要素事業が市街化区域等及び用途区域の中か外を、判別出来る資料を別途提出してください。</a:t>
            </a:r>
            <a:endParaRPr lang="en-US" altLang="ja-JP" sz="1800">
              <a:solidFill>
                <a:srgbClr val="FF0000"/>
              </a:solidFill>
            </a:endParaRPr>
          </a:p>
          <a:p>
            <a:pPr eaLnBrk="1" hangingPunct="1">
              <a:spcBef>
                <a:spcPct val="0"/>
              </a:spcBef>
              <a:buFontTx/>
              <a:buNone/>
            </a:pPr>
            <a:r>
              <a:rPr lang="ja-JP" altLang="en-US" sz="1800">
                <a:solidFill>
                  <a:srgbClr val="FF0000"/>
                </a:solidFill>
              </a:rPr>
              <a:t>　</a:t>
            </a:r>
            <a:endParaRPr lang="ja-JP" altLang="en-US"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5"/>
          <p:cNvSpPr txBox="1">
            <a:spLocks noChangeArrowheads="1"/>
          </p:cNvSpPr>
          <p:nvPr/>
        </p:nvSpPr>
        <p:spPr bwMode="auto">
          <a:xfrm>
            <a:off x="487363" y="1412875"/>
            <a:ext cx="9074150"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ja-JP" altLang="en-US" sz="2000"/>
              <a:t>・「地区名」欄の（　）内の市町村名は、必要に応じてふりがなを振ること（特に“町”は、“まち”なのか“ちょう”なのかが明確に分かるようにすること。</a:t>
            </a:r>
          </a:p>
          <a:p>
            <a:pPr eaLnBrk="1" hangingPunct="1">
              <a:spcBef>
                <a:spcPct val="50000"/>
              </a:spcBef>
              <a:buFontTx/>
              <a:buNone/>
            </a:pPr>
            <a:r>
              <a:rPr lang="ja-JP" altLang="en-US" sz="2000"/>
              <a:t>・「目標」欄は、この計画の目標を簡潔に記入すること。</a:t>
            </a:r>
          </a:p>
          <a:p>
            <a:pPr eaLnBrk="1" hangingPunct="1">
              <a:spcBef>
                <a:spcPct val="50000"/>
              </a:spcBef>
              <a:buFontTx/>
              <a:buNone/>
            </a:pPr>
            <a:r>
              <a:rPr lang="ja-JP" altLang="en-US" sz="2000"/>
              <a:t>・「代表的な指標」欄については、代表的な指標を３つまで記入すること。記入に当たっては、下記記入例に倣うこと。</a:t>
            </a:r>
          </a:p>
          <a:p>
            <a:pPr eaLnBrk="1" hangingPunct="1">
              <a:spcBef>
                <a:spcPct val="50000"/>
              </a:spcBef>
              <a:buFontTx/>
              <a:buNone/>
            </a:pPr>
            <a:r>
              <a:rPr lang="ja-JP" altLang="en-US" sz="2000"/>
              <a:t>記入例）　指標が“観光客数”で、従前値が２０万人（基準年度が</a:t>
            </a:r>
            <a:r>
              <a:rPr lang="en-US" altLang="ja-JP" sz="2000"/>
              <a:t>R1</a:t>
            </a:r>
            <a:r>
              <a:rPr lang="ja-JP" altLang="en-US" sz="2000"/>
              <a:t>年度）、目標値が３０万人（目標年度が</a:t>
            </a:r>
            <a:r>
              <a:rPr lang="en-US" altLang="ja-JP" sz="2000"/>
              <a:t>R5</a:t>
            </a:r>
            <a:r>
              <a:rPr lang="ja-JP" altLang="en-US" sz="2000"/>
              <a:t>年度）の場合</a:t>
            </a:r>
          </a:p>
          <a:p>
            <a:pPr eaLnBrk="1" hangingPunct="1">
              <a:spcBef>
                <a:spcPct val="50000"/>
              </a:spcBef>
              <a:buFontTx/>
              <a:buNone/>
            </a:pPr>
            <a:endParaRPr lang="ja-JP" altLang="en-US" sz="2000"/>
          </a:p>
          <a:p>
            <a:pPr eaLnBrk="1" hangingPunct="1">
              <a:spcBef>
                <a:spcPct val="50000"/>
              </a:spcBef>
              <a:buFontTx/>
              <a:buNone/>
            </a:pPr>
            <a:endParaRPr lang="ja-JP" altLang="en-US" sz="2000"/>
          </a:p>
          <a:p>
            <a:pPr eaLnBrk="1" hangingPunct="1">
              <a:spcBef>
                <a:spcPct val="50000"/>
              </a:spcBef>
              <a:buFontTx/>
              <a:buNone/>
            </a:pPr>
            <a:r>
              <a:rPr lang="ja-JP" altLang="en-US" sz="2000"/>
              <a:t>・図面の作成に当たっては、</a:t>
            </a:r>
            <a:r>
              <a:rPr lang="en-US" altLang="ja-JP" sz="2000"/>
              <a:t>【</a:t>
            </a:r>
            <a:r>
              <a:rPr lang="ja-JP" altLang="en-US" sz="2000"/>
              <a:t>図面作成上の留意事項</a:t>
            </a:r>
            <a:r>
              <a:rPr lang="en-US" altLang="ja-JP" sz="2000"/>
              <a:t>】</a:t>
            </a:r>
            <a:r>
              <a:rPr lang="ja-JP" altLang="en-US" sz="2000"/>
              <a:t>に留意するとともに、提出の際には</a:t>
            </a:r>
            <a:r>
              <a:rPr lang="en-US" altLang="ja-JP" sz="2000"/>
              <a:t>【</a:t>
            </a:r>
            <a:r>
              <a:rPr lang="ja-JP" altLang="en-US" sz="2000"/>
              <a:t>図面作成上の留意事項</a:t>
            </a:r>
            <a:r>
              <a:rPr lang="en-US" altLang="ja-JP" sz="2000"/>
              <a:t>】</a:t>
            </a:r>
            <a:r>
              <a:rPr lang="ja-JP" altLang="en-US" sz="2000"/>
              <a:t>を記したページは消去すること。</a:t>
            </a:r>
          </a:p>
        </p:txBody>
      </p:sp>
      <p:sp>
        <p:nvSpPr>
          <p:cNvPr id="11267" name="Text Box 6"/>
          <p:cNvSpPr txBox="1">
            <a:spLocks noChangeArrowheads="1"/>
          </p:cNvSpPr>
          <p:nvPr/>
        </p:nvSpPr>
        <p:spPr bwMode="auto">
          <a:xfrm>
            <a:off x="488950" y="476250"/>
            <a:ext cx="2663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en-US" altLang="ja-JP" sz="3600"/>
              <a:t>【</a:t>
            </a:r>
            <a:r>
              <a:rPr lang="ja-JP" altLang="en-US" sz="3600"/>
              <a:t>記入要領</a:t>
            </a:r>
            <a:r>
              <a:rPr lang="en-US" altLang="ja-JP" sz="3600"/>
              <a:t>】</a:t>
            </a:r>
          </a:p>
        </p:txBody>
      </p:sp>
      <p:sp>
        <p:nvSpPr>
          <p:cNvPr id="11268" name="Text Box 7"/>
          <p:cNvSpPr txBox="1">
            <a:spLocks noChangeArrowheads="1"/>
          </p:cNvSpPr>
          <p:nvPr/>
        </p:nvSpPr>
        <p:spPr bwMode="auto">
          <a:xfrm>
            <a:off x="1352550" y="4221163"/>
            <a:ext cx="6769100" cy="3762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800"/>
              <a:t>観光客（人／年）　：　</a:t>
            </a:r>
            <a:r>
              <a:rPr lang="en-US" altLang="ja-JP" sz="1800"/>
              <a:t>200,000</a:t>
            </a:r>
            <a:r>
              <a:rPr lang="ja-JP" altLang="en-US" sz="1800"/>
              <a:t>（</a:t>
            </a:r>
            <a:r>
              <a:rPr lang="en-US" altLang="ja-JP" sz="1800"/>
              <a:t>R1</a:t>
            </a:r>
            <a:r>
              <a:rPr lang="ja-JP" altLang="en-US" sz="1800"/>
              <a:t>年度）　→　</a:t>
            </a:r>
            <a:r>
              <a:rPr lang="en-US" altLang="ja-JP" sz="1800"/>
              <a:t>300,000(R5</a:t>
            </a:r>
            <a:r>
              <a:rPr lang="ja-JP" altLang="en-US" sz="1800"/>
              <a:t>年度</a:t>
            </a:r>
            <a:r>
              <a:rPr lang="en-US" altLang="ja-JP" sz="1800"/>
              <a:t>)</a:t>
            </a:r>
          </a:p>
        </p:txBody>
      </p:sp>
      <p:sp>
        <p:nvSpPr>
          <p:cNvPr id="11269" name="テキスト ボックス 6"/>
          <p:cNvSpPr txBox="1">
            <a:spLocks noChangeArrowheads="1"/>
          </p:cNvSpPr>
          <p:nvPr/>
        </p:nvSpPr>
        <p:spPr bwMode="auto">
          <a:xfrm>
            <a:off x="7524750" y="0"/>
            <a:ext cx="2381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b="1">
                <a:solidFill>
                  <a:srgbClr val="FF0000"/>
                </a:solidFill>
              </a:rPr>
              <a:t>※</a:t>
            </a:r>
            <a:r>
              <a:rPr lang="ja-JP" altLang="en-US" sz="1200" b="1">
                <a:solidFill>
                  <a:srgbClr val="FF0000"/>
                </a:solidFill>
              </a:rPr>
              <a:t>提出の際は、このページは削除</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77"/>
          <p:cNvSpPr>
            <a:spLocks noChangeArrowheads="1"/>
          </p:cNvSpPr>
          <p:nvPr/>
        </p:nvSpPr>
        <p:spPr bwMode="auto">
          <a:xfrm>
            <a:off x="344488" y="692150"/>
            <a:ext cx="9217025" cy="4679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600" dirty="0" smtClean="0"/>
              <a:t>・下図は地理院地図（電子国土</a:t>
            </a:r>
            <a:r>
              <a:rPr lang="en-US" altLang="ja-JP" sz="1600" dirty="0" smtClean="0"/>
              <a:t>Web</a:t>
            </a:r>
            <a:r>
              <a:rPr lang="ja-JP" altLang="en-US" sz="1600" dirty="0" smtClean="0"/>
              <a:t>）の淡色地図を使用し、適宜調整すること。スケールバー</a:t>
            </a:r>
            <a:r>
              <a:rPr lang="ja-JP" altLang="en-US" sz="1600" dirty="0"/>
              <a:t>・方位を記入すること。</a:t>
            </a:r>
          </a:p>
          <a:p>
            <a:pPr eaLnBrk="1" hangingPunct="1">
              <a:spcBef>
                <a:spcPct val="0"/>
              </a:spcBef>
              <a:buFontTx/>
              <a:buNone/>
            </a:pPr>
            <a:endParaRPr lang="ja-JP" altLang="en-US" sz="1600" dirty="0"/>
          </a:p>
          <a:p>
            <a:pPr eaLnBrk="1" hangingPunct="1">
              <a:spcBef>
                <a:spcPct val="0"/>
              </a:spcBef>
              <a:buFontTx/>
              <a:buNone/>
            </a:pPr>
            <a:r>
              <a:rPr lang="ja-JP" altLang="en-US" sz="1600" dirty="0"/>
              <a:t>・都市再生整備計画の区域を赤太線縁取りし、地区名、区域面積を記入すること。</a:t>
            </a:r>
          </a:p>
          <a:p>
            <a:pPr eaLnBrk="1" hangingPunct="1">
              <a:spcBef>
                <a:spcPct val="0"/>
              </a:spcBef>
              <a:buFontTx/>
              <a:buNone/>
            </a:pPr>
            <a:endParaRPr lang="en-US" altLang="ja-JP" sz="1600" dirty="0"/>
          </a:p>
          <a:p>
            <a:pPr eaLnBrk="1" hangingPunct="1">
              <a:spcBef>
                <a:spcPct val="0"/>
              </a:spcBef>
              <a:buFontTx/>
              <a:buNone/>
            </a:pPr>
            <a:r>
              <a:rPr lang="ja-JP" altLang="en-US" sz="1600" dirty="0"/>
              <a:t>・まちなかウォーカブル推進事業の場合、まちなかウォーカブル区域を緑色太線縁取り、地区名、地区面積を記入すること。</a:t>
            </a:r>
          </a:p>
          <a:p>
            <a:pPr eaLnBrk="1" hangingPunct="1">
              <a:spcBef>
                <a:spcPct val="0"/>
              </a:spcBef>
              <a:buFontTx/>
              <a:buNone/>
            </a:pPr>
            <a:endParaRPr lang="en-US" altLang="ja-JP" sz="1600" dirty="0"/>
          </a:p>
          <a:p>
            <a:pPr eaLnBrk="1" hangingPunct="1">
              <a:spcBef>
                <a:spcPct val="0"/>
              </a:spcBef>
              <a:buFontTx/>
              <a:buNone/>
            </a:pPr>
            <a:r>
              <a:rPr lang="ja-JP" altLang="en-US" sz="1600" dirty="0"/>
              <a:t>・都市機能誘導区域を橙色点線縁取り、居住誘導区域を青色点線縁取りすること。</a:t>
            </a:r>
          </a:p>
          <a:p>
            <a:pPr eaLnBrk="1" hangingPunct="1">
              <a:spcBef>
                <a:spcPct val="0"/>
              </a:spcBef>
              <a:buFontTx/>
              <a:buNone/>
            </a:pPr>
            <a:endParaRPr lang="ja-JP" altLang="en-US" sz="1600" dirty="0"/>
          </a:p>
          <a:p>
            <a:pPr eaLnBrk="1" hangingPunct="1">
              <a:spcBef>
                <a:spcPct val="0"/>
              </a:spcBef>
              <a:buFontTx/>
              <a:buNone/>
            </a:pPr>
            <a:r>
              <a:rPr lang="ja-JP" altLang="en-US" sz="1600" dirty="0"/>
              <a:t>・計画に位置付けられた事業について、その位置がわかるように旗揚げし、事業名等を明記すること。関連事業についても旗揚げし、関連事業であることがわかるように記載すること。</a:t>
            </a:r>
          </a:p>
          <a:p>
            <a:pPr eaLnBrk="1" hangingPunct="1">
              <a:spcBef>
                <a:spcPct val="0"/>
              </a:spcBef>
              <a:buFontTx/>
              <a:buNone/>
            </a:pPr>
            <a:r>
              <a:rPr lang="ja-JP" altLang="en-US" sz="1600" dirty="0"/>
              <a:t>各事業は以下のように標記し、凡例に従い、枠内を着色すること。</a:t>
            </a:r>
          </a:p>
          <a:p>
            <a:pPr eaLnBrk="1" hangingPunct="1">
              <a:spcBef>
                <a:spcPct val="0"/>
              </a:spcBef>
              <a:buFontTx/>
              <a:buNone/>
            </a:pPr>
            <a:r>
              <a:rPr lang="ja-JP" altLang="en-US" sz="1600" dirty="0"/>
              <a:t>　■基幹事業、　□提案事業、　○関連事業</a:t>
            </a:r>
          </a:p>
          <a:p>
            <a:pPr eaLnBrk="1" hangingPunct="1">
              <a:spcBef>
                <a:spcPct val="0"/>
              </a:spcBef>
              <a:buFontTx/>
              <a:buNone/>
            </a:pPr>
            <a:endParaRPr lang="ja-JP" altLang="en-US" sz="1600" dirty="0"/>
          </a:p>
          <a:p>
            <a:pPr eaLnBrk="1" hangingPunct="1">
              <a:spcBef>
                <a:spcPct val="0"/>
              </a:spcBef>
              <a:buFontTx/>
              <a:buNone/>
            </a:pPr>
            <a:r>
              <a:rPr lang="ja-JP" altLang="en-US" sz="1600" dirty="0"/>
              <a:t>・高速道、幹線道、鉄道等の都市の骨格を成す施設及び計画の内容に影響を与える主要な施設を明記すること。</a:t>
            </a:r>
            <a:endParaRPr lang="en-US" altLang="ja-JP" sz="1600" dirty="0"/>
          </a:p>
          <a:p>
            <a:pPr eaLnBrk="1" hangingPunct="1">
              <a:spcBef>
                <a:spcPct val="0"/>
              </a:spcBef>
              <a:buFontTx/>
              <a:buNone/>
            </a:pPr>
            <a:endParaRPr lang="en-US" altLang="ja-JP" sz="1600" dirty="0"/>
          </a:p>
          <a:p>
            <a:pPr eaLnBrk="1" hangingPunct="1">
              <a:spcBef>
                <a:spcPct val="0"/>
              </a:spcBef>
              <a:buFontTx/>
              <a:buNone/>
            </a:pPr>
            <a:r>
              <a:rPr lang="ja-JP" altLang="en-US" sz="1600" dirty="0">
                <a:solidFill>
                  <a:srgbClr val="FF0000"/>
                </a:solidFill>
              </a:rPr>
              <a:t>・下絵に使用する地図は、市街化区域等及び用途地域が分かるものを極力使用してください。</a:t>
            </a:r>
            <a:endParaRPr lang="en-US" altLang="ja-JP" sz="1600" dirty="0">
              <a:solidFill>
                <a:srgbClr val="FF0000"/>
              </a:solidFill>
            </a:endParaRPr>
          </a:p>
          <a:p>
            <a:pPr eaLnBrk="1" hangingPunct="1">
              <a:spcBef>
                <a:spcPct val="0"/>
              </a:spcBef>
              <a:buFontTx/>
              <a:buNone/>
            </a:pPr>
            <a:r>
              <a:rPr lang="ja-JP" altLang="en-US" sz="1600" dirty="0">
                <a:solidFill>
                  <a:srgbClr val="FF0000"/>
                </a:solidFill>
              </a:rPr>
              <a:t>　</a:t>
            </a:r>
            <a:r>
              <a:rPr lang="en-US" altLang="ja-JP" sz="1600" dirty="0">
                <a:solidFill>
                  <a:srgbClr val="FF0000"/>
                </a:solidFill>
              </a:rPr>
              <a:t>※</a:t>
            </a:r>
            <a:r>
              <a:rPr lang="ja-JP" altLang="en-US" sz="1600" dirty="0">
                <a:solidFill>
                  <a:srgbClr val="FF0000"/>
                </a:solidFill>
              </a:rPr>
              <a:t>その地図を使用することが困難な場合は、要素事業が市街化区域等及び用途区域の中か外を、判別出来る資料を別途提出してください。</a:t>
            </a:r>
            <a:endParaRPr lang="en-US" altLang="ja-JP" sz="1600" dirty="0">
              <a:solidFill>
                <a:srgbClr val="FF0000"/>
              </a:solidFill>
            </a:endParaRPr>
          </a:p>
          <a:p>
            <a:pPr eaLnBrk="1" hangingPunct="1">
              <a:spcBef>
                <a:spcPct val="0"/>
              </a:spcBef>
              <a:buFontTx/>
              <a:buNone/>
            </a:pPr>
            <a:r>
              <a:rPr lang="ja-JP" altLang="en-US" sz="1600" dirty="0">
                <a:solidFill>
                  <a:srgbClr val="FF0000"/>
                </a:solidFill>
              </a:rPr>
              <a:t>　</a:t>
            </a:r>
            <a:endParaRPr lang="ja-JP" altLang="en-US" sz="1600" dirty="0"/>
          </a:p>
          <a:p>
            <a:pPr eaLnBrk="1" hangingPunct="1">
              <a:spcBef>
                <a:spcPct val="0"/>
              </a:spcBef>
              <a:buFontTx/>
              <a:buNone/>
            </a:pPr>
            <a:r>
              <a:rPr lang="ja-JP" altLang="en-US" sz="1600" dirty="0"/>
              <a:t>・その他必要な事項を記載するときは、必ず凡例を記入すること。</a:t>
            </a:r>
          </a:p>
        </p:txBody>
      </p:sp>
      <p:sp>
        <p:nvSpPr>
          <p:cNvPr id="13315" name="Text Box 178"/>
          <p:cNvSpPr txBox="1">
            <a:spLocks noChangeArrowheads="1"/>
          </p:cNvSpPr>
          <p:nvPr/>
        </p:nvSpPr>
        <p:spPr bwMode="auto">
          <a:xfrm>
            <a:off x="488950" y="44450"/>
            <a:ext cx="60483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FontTx/>
              <a:buNone/>
            </a:pPr>
            <a:r>
              <a:rPr lang="en-US" altLang="ja-JP" sz="3600"/>
              <a:t>【</a:t>
            </a:r>
            <a:r>
              <a:rPr lang="ja-JP" altLang="en-US" sz="3600"/>
              <a:t>図面作成上の留意点</a:t>
            </a:r>
            <a:r>
              <a:rPr lang="en-US" altLang="ja-JP" sz="3600"/>
              <a:t>】</a:t>
            </a:r>
          </a:p>
        </p:txBody>
      </p:sp>
      <p:sp>
        <p:nvSpPr>
          <p:cNvPr id="13316" name="テキスト ボックス 5"/>
          <p:cNvSpPr txBox="1">
            <a:spLocks noChangeArrowheads="1"/>
          </p:cNvSpPr>
          <p:nvPr/>
        </p:nvSpPr>
        <p:spPr bwMode="auto">
          <a:xfrm>
            <a:off x="7524750" y="0"/>
            <a:ext cx="2381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en-US" altLang="ja-JP" sz="1200" b="1">
                <a:solidFill>
                  <a:srgbClr val="FF0000"/>
                </a:solidFill>
              </a:rPr>
              <a:t>※</a:t>
            </a:r>
            <a:r>
              <a:rPr lang="ja-JP" altLang="en-US" sz="1200" b="1">
                <a:solidFill>
                  <a:srgbClr val="FF0000"/>
                </a:solidFill>
              </a:rPr>
              <a:t>提出の際は、このページは削除</a:t>
            </a:r>
          </a:p>
        </p:txBody>
      </p:sp>
    </p:spTree>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301</TotalTime>
  <Words>928</Words>
  <Application>Microsoft Office PowerPoint</Application>
  <PresentationFormat>A4 210 x 297 mm</PresentationFormat>
  <Paragraphs>61</Paragraphs>
  <Slides>4</Slides>
  <Notes>4</Notes>
  <HiddenSlides>0</HiddenSlides>
  <MMClips>0</MMClips>
  <ScaleCrop>false</ScaleCrop>
  <HeadingPairs>
    <vt:vector size="8" baseType="variant">
      <vt:variant>
        <vt:lpstr>使用されているフォント</vt:lpstr>
      </vt:variant>
      <vt:variant>
        <vt:i4>3</vt:i4>
      </vt:variant>
      <vt:variant>
        <vt:lpstr>テーマ</vt:lpstr>
      </vt:variant>
      <vt:variant>
        <vt:i4>1</vt:i4>
      </vt:variant>
      <vt:variant>
        <vt:lpstr>埋め込まれた OLE サーバー</vt:lpstr>
      </vt:variant>
      <vt:variant>
        <vt:i4>2</vt:i4>
      </vt:variant>
      <vt:variant>
        <vt:lpstr>スライド タイトル</vt:lpstr>
      </vt:variant>
      <vt:variant>
        <vt:i4>4</vt:i4>
      </vt:variant>
    </vt:vector>
  </HeadingPairs>
  <TitlesOfParts>
    <vt:vector size="10" baseType="lpstr">
      <vt:lpstr>ＭＳ Ｐゴシック</vt:lpstr>
      <vt:lpstr>Arial</vt:lpstr>
      <vt:lpstr>Calibri</vt:lpstr>
      <vt:lpstr>標準デザイン</vt:lpstr>
      <vt:lpstr>Microsoft Excel 97-2003 ワークシート</vt:lpstr>
      <vt:lpstr>ワークシート</vt:lpstr>
      <vt:lpstr>PowerPoint プレゼンテーション</vt:lpstr>
      <vt:lpstr>PowerPoint プレゼンテーション</vt:lpstr>
      <vt:lpstr>PowerPoint プレゼンテーション</vt:lpstr>
      <vt:lpstr>PowerPoint プレゼンテーション</vt:lpstr>
    </vt:vector>
  </TitlesOfParts>
  <Company>国土交通省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行政情報システム室</dc:creator>
  <cp:lastModifiedBy>浦井 和弘</cp:lastModifiedBy>
  <cp:revision>22</cp:revision>
  <cp:lastPrinted>2016-09-02T06:48:47Z</cp:lastPrinted>
  <dcterms:created xsi:type="dcterms:W3CDTF">2007-05-22T12:41:07Z</dcterms:created>
  <dcterms:modified xsi:type="dcterms:W3CDTF">2022-04-25T10:55:54Z</dcterms:modified>
</cp:coreProperties>
</file>