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bookmarkIdSeed="2">
  <p:sldMasterIdLst>
    <p:sldMasterId id="2147483648" r:id="rId1"/>
  </p:sldMasterIdLst>
  <p:notesMasterIdLst>
    <p:notesMasterId r:id="rId9"/>
  </p:notesMasterIdLst>
  <p:handoutMasterIdLst>
    <p:handoutMasterId r:id="rId10"/>
  </p:handoutMasterIdLst>
  <p:sldIdLst>
    <p:sldId id="286" r:id="rId2"/>
    <p:sldId id="278" r:id="rId3"/>
    <p:sldId id="282" r:id="rId4"/>
    <p:sldId id="294" r:id="rId5"/>
    <p:sldId id="287" r:id="rId6"/>
    <p:sldId id="289" r:id="rId7"/>
    <p:sldId id="290" r:id="rId8"/>
  </p:sldIdLst>
  <p:sldSz cx="9144000" cy="6858000" type="screen4x3"/>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extLst>
    <p:ext uri="{521415D9-36F7-43E2-AB2F-B90AF26B5E84}">
      <p14:sectionLst xmlns:p14="http://schemas.microsoft.com/office/powerpoint/2010/main">
        <p14:section name="既定のセクション" id="{45183DCF-EC2F-47A5-9873-D838003E72E3}">
          <p14:sldIdLst>
            <p14:sldId id="286"/>
          </p14:sldIdLst>
        </p14:section>
        <p14:section name="申請様式（取組内容について）" id="{86D65D11-DD04-4018-8E2D-72B756F0D3BF}">
          <p14:sldIdLst>
            <p14:sldId id="278"/>
            <p14:sldId id="282"/>
            <p14:sldId id="294"/>
            <p14:sldId id="287"/>
          </p14:sldIdLst>
        </p14:section>
        <p14:section name="申請様式（対象地域について）" id="{3AE98B4F-0936-4983-BD67-5B26AAC55F17}">
          <p14:sldIdLst>
            <p14:sldId id="289"/>
            <p14:sldId id="290"/>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49DA606-4A4A-F6AE-5DDA-C748A8AEA5A1}" name="加藤 千絵子" initials="千加" userId="S::katoh-c2ws@mlit.go.jp::8abfa1bb-b660-4e9c-98e8-45901db27eea" providerId="AD"/>
  <p188:author id="{CC62F21C-4DBF-4E60-B24D-F09177463AB2}" name="西山 正倫" initials="正西" userId="S::nishiyama-m2y9@mlit.go.jp::f430b51c-ffe3-4031-a110-3919db342d7c" providerId="AD"/>
  <p188:author id="{89E22242-1880-3961-F048-66B618661BE0}" name="松本 拓海" initials="拓松" userId="S::matsumoto-t2f2@mlit.go.jp::9666ceeb-44ba-4dad-8449-da044bbfc2e5"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a:srgbClr val="0070C0"/>
    <a:srgbClr val="FFFFFF"/>
    <a:srgbClr val="292989"/>
    <a:srgbClr val="404040"/>
    <a:srgbClr val="4A4A4A"/>
    <a:srgbClr val="FF9C85"/>
    <a:srgbClr val="FDEADA"/>
    <a:srgbClr val="FF66FF"/>
    <a:srgbClr val="FFDD7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09F6B82-6668-457A-80BF-88B45AC9042A}" v="41" dt="2026-02-05T03:43:42.122"/>
    <p1510:client id="{F5889C5C-624B-4E00-B88E-509D88B86C0E}" v="238" dt="2026-02-04T08:21:21.210"/>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6652" autoAdjust="0"/>
  </p:normalViewPr>
  <p:slideViewPr>
    <p:cSldViewPr snapToGrid="0">
      <p:cViewPr varScale="1">
        <p:scale>
          <a:sx n="120" d="100"/>
          <a:sy n="120" d="100"/>
        </p:scale>
        <p:origin x="1344" y="96"/>
      </p:cViewPr>
      <p:guideLst>
        <p:guide orient="horz" pos="2160"/>
        <p:guide pos="288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17" Type="http://schemas.microsoft.com/office/2018/10/relationships/authors" Target="author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西山 正倫" userId="f430b51c-ffe3-4031-a110-3919db342d7c" providerId="ADAL" clId="{809F6B82-6668-457A-80BF-88B45AC9042A}"/>
    <pc:docChg chg="modSld">
      <pc:chgData name="西山 正倫" userId="f430b51c-ffe3-4031-a110-3919db342d7c" providerId="ADAL" clId="{809F6B82-6668-457A-80BF-88B45AC9042A}" dt="2026-02-05T03:43:42.122" v="225"/>
      <pc:docMkLst>
        <pc:docMk/>
      </pc:docMkLst>
      <pc:sldChg chg="modSp mod">
        <pc:chgData name="西山 正倫" userId="f430b51c-ffe3-4031-a110-3919db342d7c" providerId="ADAL" clId="{809F6B82-6668-457A-80BF-88B45AC9042A}" dt="2026-02-05T03:43:42.122" v="225"/>
        <pc:sldMkLst>
          <pc:docMk/>
          <pc:sldMk cId="544690991" sldId="278"/>
        </pc:sldMkLst>
        <pc:spChg chg="mod">
          <ac:chgData name="西山 正倫" userId="f430b51c-ffe3-4031-a110-3919db342d7c" providerId="ADAL" clId="{809F6B82-6668-457A-80BF-88B45AC9042A}" dt="2026-02-05T03:41:01.428" v="150" actId="1076"/>
          <ac:spMkLst>
            <pc:docMk/>
            <pc:sldMk cId="544690991" sldId="278"/>
            <ac:spMk id="3" creationId="{CFAC94EA-912F-034E-8D9B-3CFB3C69DB77}"/>
          </ac:spMkLst>
        </pc:spChg>
        <pc:spChg chg="mod">
          <ac:chgData name="西山 正倫" userId="f430b51c-ffe3-4031-a110-3919db342d7c" providerId="ADAL" clId="{809F6B82-6668-457A-80BF-88B45AC9042A}" dt="2026-02-05T03:41:01.428" v="150" actId="1076"/>
          <ac:spMkLst>
            <pc:docMk/>
            <pc:sldMk cId="544690991" sldId="278"/>
            <ac:spMk id="8" creationId="{3FB908B2-0EA9-4D4C-BA68-B21B511FA7D6}"/>
          </ac:spMkLst>
        </pc:spChg>
        <pc:spChg chg="mod">
          <ac:chgData name="西山 正倫" userId="f430b51c-ffe3-4031-a110-3919db342d7c" providerId="ADAL" clId="{809F6B82-6668-457A-80BF-88B45AC9042A}" dt="2026-02-05T03:34:15.467" v="15" actId="207"/>
          <ac:spMkLst>
            <pc:docMk/>
            <pc:sldMk cId="544690991" sldId="278"/>
            <ac:spMk id="51" creationId="{00000000-0000-0000-0000-000000000000}"/>
          </ac:spMkLst>
        </pc:spChg>
        <pc:spChg chg="mod">
          <ac:chgData name="西山 正倫" userId="f430b51c-ffe3-4031-a110-3919db342d7c" providerId="ADAL" clId="{809F6B82-6668-457A-80BF-88B45AC9042A}" dt="2026-02-05T03:43:42.122" v="225"/>
          <ac:spMkLst>
            <pc:docMk/>
            <pc:sldMk cId="544690991" sldId="278"/>
            <ac:spMk id="52" creationId="{00000000-0000-0000-0000-000000000000}"/>
          </ac:spMkLst>
        </pc:spChg>
      </pc:sldChg>
      <pc:sldChg chg="modSp mod modCm">
        <pc:chgData name="西山 正倫" userId="f430b51c-ffe3-4031-a110-3919db342d7c" providerId="ADAL" clId="{809F6B82-6668-457A-80BF-88B45AC9042A}" dt="2026-02-05T03:35:49.622" v="102" actId="207"/>
        <pc:sldMkLst>
          <pc:docMk/>
          <pc:sldMk cId="2823310259" sldId="282"/>
        </pc:sldMkLst>
        <pc:spChg chg="mod">
          <ac:chgData name="西山 正倫" userId="f430b51c-ffe3-4031-a110-3919db342d7c" providerId="ADAL" clId="{809F6B82-6668-457A-80BF-88B45AC9042A}" dt="2026-02-05T03:35:49.622" v="102" actId="207"/>
          <ac:spMkLst>
            <pc:docMk/>
            <pc:sldMk cId="2823310259" sldId="282"/>
            <ac:spMk id="12" creationId="{48B3EE26-EABC-DAA0-644F-44EC7AD33069}"/>
          </ac:spMkLst>
        </pc:spChg>
        <pc:extLst>
          <p:ext xmlns:p="http://schemas.openxmlformats.org/presentationml/2006/main" uri="{D6D511B9-2390-475A-947B-AFAB55BFBCF1}">
            <pc226:cmChg xmlns:pc226="http://schemas.microsoft.com/office/powerpoint/2022/06/main/command" chg="mod">
              <pc226:chgData name="西山 正倫" userId="f430b51c-ffe3-4031-a110-3919db342d7c" providerId="ADAL" clId="{809F6B82-6668-457A-80BF-88B45AC9042A}" dt="2026-02-05T03:35:40.265" v="101" actId="20577"/>
              <pc2:cmMkLst xmlns:pc2="http://schemas.microsoft.com/office/powerpoint/2019/9/main/command">
                <pc:docMk/>
                <pc:sldMk cId="2823310259" sldId="282"/>
                <pc2:cmMk id="{CEAF0830-C7B3-41B2-BAEF-B8CDD9EFA44A}"/>
              </pc2:cmMkLst>
            </pc226:cmChg>
          </p:ext>
        </pc:ext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02" name="ヘッダー プレースホルダー 1"/>
          <p:cNvSpPr>
            <a:spLocks noGrp="1"/>
          </p:cNvSpPr>
          <p:nvPr>
            <p:ph type="hdr" sz="quarter"/>
          </p:nvPr>
        </p:nvSpPr>
        <p:spPr>
          <a:xfrm>
            <a:off x="1" y="1"/>
            <a:ext cx="2919413" cy="495300"/>
          </a:xfrm>
          <a:prstGeom prst="rect">
            <a:avLst/>
          </a:prstGeom>
        </p:spPr>
        <p:txBody>
          <a:bodyPr vert="horz" lIns="91427" tIns="45713" rIns="91427" bIns="45713" rtlCol="0"/>
          <a:lstStyle>
            <a:lvl1pPr algn="l">
              <a:defRPr sz="1200"/>
            </a:lvl1pPr>
          </a:lstStyle>
          <a:p>
            <a:endParaRPr kumimoji="1" lang="ja-JP" altLang="en-US"/>
          </a:p>
        </p:txBody>
      </p:sp>
      <p:sp>
        <p:nvSpPr>
          <p:cNvPr id="1103" name="日付プレースホルダー 2"/>
          <p:cNvSpPr>
            <a:spLocks noGrp="1"/>
          </p:cNvSpPr>
          <p:nvPr>
            <p:ph type="dt" sz="quarter" idx="1"/>
          </p:nvPr>
        </p:nvSpPr>
        <p:spPr>
          <a:xfrm>
            <a:off x="3814763" y="1"/>
            <a:ext cx="2919412" cy="495300"/>
          </a:xfrm>
          <a:prstGeom prst="rect">
            <a:avLst/>
          </a:prstGeom>
        </p:spPr>
        <p:txBody>
          <a:bodyPr vert="horz" lIns="91427" tIns="45713" rIns="91427" bIns="45713" rtlCol="0"/>
          <a:lstStyle>
            <a:lvl1pPr algn="r">
              <a:defRPr sz="1200"/>
            </a:lvl1pPr>
          </a:lstStyle>
          <a:p>
            <a:fld id="{8A4FAE83-6876-449D-BCCE-496EC707688A}" type="datetimeFigureOut">
              <a:rPr kumimoji="1" lang="ja-JP" altLang="en-US" smtClean="0"/>
              <a:t>2026/2/6</a:t>
            </a:fld>
            <a:endParaRPr kumimoji="1" lang="ja-JP" altLang="en-US"/>
          </a:p>
        </p:txBody>
      </p:sp>
      <p:sp>
        <p:nvSpPr>
          <p:cNvPr id="1104" name="フッター プレースホルダー 3"/>
          <p:cNvSpPr>
            <a:spLocks noGrp="1"/>
          </p:cNvSpPr>
          <p:nvPr>
            <p:ph type="ftr" sz="quarter" idx="2"/>
          </p:nvPr>
        </p:nvSpPr>
        <p:spPr>
          <a:xfrm>
            <a:off x="1" y="9371013"/>
            <a:ext cx="2919413" cy="495300"/>
          </a:xfrm>
          <a:prstGeom prst="rect">
            <a:avLst/>
          </a:prstGeom>
        </p:spPr>
        <p:txBody>
          <a:bodyPr vert="horz" lIns="91427" tIns="45713" rIns="91427" bIns="45713" rtlCol="0" anchor="b"/>
          <a:lstStyle>
            <a:lvl1pPr algn="l">
              <a:defRPr sz="1200"/>
            </a:lvl1pPr>
          </a:lstStyle>
          <a:p>
            <a:endParaRPr kumimoji="1" lang="ja-JP" altLang="en-US"/>
          </a:p>
        </p:txBody>
      </p:sp>
      <p:sp>
        <p:nvSpPr>
          <p:cNvPr id="1105" name="スライド番号プレースホルダー 4"/>
          <p:cNvSpPr>
            <a:spLocks noGrp="1"/>
          </p:cNvSpPr>
          <p:nvPr>
            <p:ph type="sldNum" sz="quarter" idx="3"/>
          </p:nvPr>
        </p:nvSpPr>
        <p:spPr>
          <a:xfrm>
            <a:off x="3814763" y="9371013"/>
            <a:ext cx="2919412" cy="495300"/>
          </a:xfrm>
          <a:prstGeom prst="rect">
            <a:avLst/>
          </a:prstGeom>
        </p:spPr>
        <p:txBody>
          <a:bodyPr vert="horz" lIns="91427" tIns="45713" rIns="91427" bIns="45713" rtlCol="0" anchor="b"/>
          <a:lstStyle>
            <a:lvl1pPr algn="r">
              <a:defRPr sz="1200"/>
            </a:lvl1pPr>
          </a:lstStyle>
          <a:p>
            <a:fld id="{68D39ECE-9559-4BF9-A72E-0A6C08851105}" type="slidenum">
              <a:rPr kumimoji="1" lang="ja-JP" altLang="en-US" smtClean="0"/>
              <a:t>‹#›</a:t>
            </a:fld>
            <a:endParaRPr kumimoji="1" lang="ja-JP" altLang="en-US"/>
          </a:p>
        </p:txBody>
      </p:sp>
    </p:spTree>
    <p:extLst>
      <p:ext uri="{BB962C8B-B14F-4D97-AF65-F5344CB8AC3E}">
        <p14:creationId xmlns:p14="http://schemas.microsoft.com/office/powerpoint/2010/main" val="33430850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95" name="ヘッダー プレースホルダー 1"/>
          <p:cNvSpPr>
            <a:spLocks noGrp="1"/>
          </p:cNvSpPr>
          <p:nvPr>
            <p:ph type="hdr" sz="quarter"/>
          </p:nvPr>
        </p:nvSpPr>
        <p:spPr>
          <a:xfrm>
            <a:off x="1" y="1"/>
            <a:ext cx="2919413" cy="495300"/>
          </a:xfrm>
          <a:prstGeom prst="rect">
            <a:avLst/>
          </a:prstGeom>
        </p:spPr>
        <p:txBody>
          <a:bodyPr vert="horz" lIns="91427" tIns="45713" rIns="91427" bIns="45713" rtlCol="0"/>
          <a:lstStyle>
            <a:lvl1pPr algn="l">
              <a:defRPr sz="1200"/>
            </a:lvl1pPr>
          </a:lstStyle>
          <a:p>
            <a:endParaRPr kumimoji="1" lang="ja-JP" altLang="en-US"/>
          </a:p>
        </p:txBody>
      </p:sp>
      <p:sp>
        <p:nvSpPr>
          <p:cNvPr id="1096" name="日付プレースホルダー 2"/>
          <p:cNvSpPr>
            <a:spLocks noGrp="1"/>
          </p:cNvSpPr>
          <p:nvPr>
            <p:ph type="dt" idx="1"/>
          </p:nvPr>
        </p:nvSpPr>
        <p:spPr>
          <a:xfrm>
            <a:off x="3814763" y="1"/>
            <a:ext cx="2919412" cy="495300"/>
          </a:xfrm>
          <a:prstGeom prst="rect">
            <a:avLst/>
          </a:prstGeom>
        </p:spPr>
        <p:txBody>
          <a:bodyPr vert="horz" lIns="91427" tIns="45713" rIns="91427" bIns="45713" rtlCol="0"/>
          <a:lstStyle>
            <a:lvl1pPr algn="r">
              <a:defRPr sz="1200"/>
            </a:lvl1pPr>
          </a:lstStyle>
          <a:p>
            <a:fld id="{0AC30D34-39EC-4333-89A4-48E429B38CE2}" type="datetimeFigureOut">
              <a:rPr kumimoji="1" lang="ja-JP" altLang="en-US" smtClean="0"/>
              <a:t>2026/2/6</a:t>
            </a:fld>
            <a:endParaRPr kumimoji="1" lang="ja-JP" altLang="en-US"/>
          </a:p>
        </p:txBody>
      </p:sp>
      <p:sp>
        <p:nvSpPr>
          <p:cNvPr id="1097" name="スライド イメージ プレースホルダー 3"/>
          <p:cNvSpPr>
            <a:spLocks noGrp="1" noRot="1" noChangeAspect="1"/>
          </p:cNvSpPr>
          <p:nvPr>
            <p:ph type="sldImg" idx="2"/>
          </p:nvPr>
        </p:nvSpPr>
        <p:spPr>
          <a:xfrm>
            <a:off x="1149350" y="1233488"/>
            <a:ext cx="4437063" cy="3328987"/>
          </a:xfrm>
          <a:prstGeom prst="rect">
            <a:avLst/>
          </a:prstGeom>
          <a:noFill/>
          <a:ln w="12700">
            <a:solidFill>
              <a:prstClr val="black"/>
            </a:solidFill>
          </a:ln>
        </p:spPr>
        <p:txBody>
          <a:bodyPr vert="horz" lIns="91427" tIns="45713" rIns="91427" bIns="45713" rtlCol="0" anchor="ctr"/>
          <a:lstStyle/>
          <a:p>
            <a:endParaRPr lang="ja-JP" altLang="en-US"/>
          </a:p>
        </p:txBody>
      </p:sp>
      <p:sp>
        <p:nvSpPr>
          <p:cNvPr id="1098" name="ノート プレースホルダー 4"/>
          <p:cNvSpPr>
            <a:spLocks noGrp="1"/>
          </p:cNvSpPr>
          <p:nvPr>
            <p:ph type="body" sz="quarter" idx="3"/>
          </p:nvPr>
        </p:nvSpPr>
        <p:spPr>
          <a:xfrm>
            <a:off x="673101" y="4748214"/>
            <a:ext cx="5389563" cy="3884612"/>
          </a:xfrm>
          <a:prstGeom prst="rect">
            <a:avLst/>
          </a:prstGeom>
        </p:spPr>
        <p:txBody>
          <a:bodyPr vert="horz" lIns="91427" tIns="45713" rIns="91427" bIns="45713"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099" name="フッター プレースホルダー 5"/>
          <p:cNvSpPr>
            <a:spLocks noGrp="1"/>
          </p:cNvSpPr>
          <p:nvPr>
            <p:ph type="ftr" sz="quarter" idx="4"/>
          </p:nvPr>
        </p:nvSpPr>
        <p:spPr>
          <a:xfrm>
            <a:off x="1" y="9371013"/>
            <a:ext cx="2919413" cy="495300"/>
          </a:xfrm>
          <a:prstGeom prst="rect">
            <a:avLst/>
          </a:prstGeom>
        </p:spPr>
        <p:txBody>
          <a:bodyPr vert="horz" lIns="91427" tIns="45713" rIns="91427" bIns="45713" rtlCol="0" anchor="b"/>
          <a:lstStyle>
            <a:lvl1pPr algn="l">
              <a:defRPr sz="1200"/>
            </a:lvl1pPr>
          </a:lstStyle>
          <a:p>
            <a:endParaRPr kumimoji="1" lang="ja-JP" altLang="en-US"/>
          </a:p>
        </p:txBody>
      </p:sp>
      <p:sp>
        <p:nvSpPr>
          <p:cNvPr id="1100" name="スライド番号プレースホルダー 6"/>
          <p:cNvSpPr>
            <a:spLocks noGrp="1"/>
          </p:cNvSpPr>
          <p:nvPr>
            <p:ph type="sldNum" sz="quarter" idx="5"/>
          </p:nvPr>
        </p:nvSpPr>
        <p:spPr>
          <a:xfrm>
            <a:off x="3814763" y="9371013"/>
            <a:ext cx="2919412" cy="495300"/>
          </a:xfrm>
          <a:prstGeom prst="rect">
            <a:avLst/>
          </a:prstGeom>
        </p:spPr>
        <p:txBody>
          <a:bodyPr vert="horz" lIns="91427" tIns="45713" rIns="91427" bIns="45713" rtlCol="0" anchor="b"/>
          <a:lstStyle>
            <a:lvl1pPr algn="r">
              <a:defRPr sz="1200"/>
            </a:lvl1pPr>
          </a:lstStyle>
          <a:p>
            <a:fld id="{21C75C97-5DEC-465A-942A-ECFBEE6DB4E1}" type="slidenum">
              <a:rPr kumimoji="1" lang="ja-JP" altLang="en-US" smtClean="0"/>
              <a:t>‹#›</a:t>
            </a:fld>
            <a:endParaRPr kumimoji="1" lang="ja-JP" altLang="en-US"/>
          </a:p>
        </p:txBody>
      </p:sp>
    </p:spTree>
    <p:extLst>
      <p:ext uri="{BB962C8B-B14F-4D97-AF65-F5344CB8AC3E}">
        <p14:creationId xmlns:p14="http://schemas.microsoft.com/office/powerpoint/2010/main" val="185197434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21C75C97-5DEC-465A-942A-ECFBEE6DB4E1}" type="slidenum">
              <a:rPr kumimoji="1" lang="ja-JP" altLang="en-US" smtClean="0"/>
              <a:t>1</a:t>
            </a:fld>
            <a:endParaRPr kumimoji="1" lang="ja-JP" altLang="en-US"/>
          </a:p>
        </p:txBody>
      </p:sp>
    </p:spTree>
    <p:extLst>
      <p:ext uri="{BB962C8B-B14F-4D97-AF65-F5344CB8AC3E}">
        <p14:creationId xmlns:p14="http://schemas.microsoft.com/office/powerpoint/2010/main" val="27164586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21C75C97-5DEC-465A-942A-ECFBEE6DB4E1}" type="slidenum">
              <a:rPr kumimoji="1" lang="ja-JP" altLang="en-US" smtClean="0"/>
              <a:t>2</a:t>
            </a:fld>
            <a:endParaRPr kumimoji="1" lang="ja-JP" altLang="en-US"/>
          </a:p>
        </p:txBody>
      </p:sp>
    </p:spTree>
    <p:extLst>
      <p:ext uri="{BB962C8B-B14F-4D97-AF65-F5344CB8AC3E}">
        <p14:creationId xmlns:p14="http://schemas.microsoft.com/office/powerpoint/2010/main" val="23451677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21C75C97-5DEC-465A-942A-ECFBEE6DB4E1}" type="slidenum">
              <a:rPr kumimoji="1" lang="ja-JP" altLang="en-US" smtClean="0"/>
              <a:t>4</a:t>
            </a:fld>
            <a:endParaRPr kumimoji="1" lang="ja-JP" altLang="en-US"/>
          </a:p>
        </p:txBody>
      </p:sp>
    </p:spTree>
    <p:extLst>
      <p:ext uri="{BB962C8B-B14F-4D97-AF65-F5344CB8AC3E}">
        <p14:creationId xmlns:p14="http://schemas.microsoft.com/office/powerpoint/2010/main" val="99157622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1029" name="Picture 7" descr="mlit_top"/>
          <p:cNvPicPr>
            <a:picLocks noChangeAspect="1" noChangeArrowheads="1"/>
          </p:cNvPicPr>
          <p:nvPr userDrawn="1"/>
        </p:nvPicPr>
        <p:blipFill>
          <a:blip r:embed="rId2"/>
          <a:srcRect t="62230"/>
          <a:stretch>
            <a:fillRect/>
          </a:stretch>
        </p:blipFill>
        <p:spPr>
          <a:xfrm>
            <a:off x="0" y="6524625"/>
            <a:ext cx="9144000" cy="333375"/>
          </a:xfrm>
          <a:prstGeom prst="rect">
            <a:avLst/>
          </a:prstGeom>
          <a:noFill/>
          <a:ln>
            <a:noFill/>
          </a:ln>
        </p:spPr>
      </p:pic>
      <p:sp>
        <p:nvSpPr>
          <p:cNvPr id="1030" name="Rectangle 9"/>
          <p:cNvSpPr>
            <a:spLocks noChangeArrowheads="1"/>
          </p:cNvSpPr>
          <p:nvPr userDrawn="1"/>
        </p:nvSpPr>
        <p:spPr>
          <a:xfrm>
            <a:off x="1692275" y="3284538"/>
            <a:ext cx="7451725" cy="73025"/>
          </a:xfrm>
          <a:prstGeom prst="rect">
            <a:avLst/>
          </a:prstGeom>
          <a:solidFill>
            <a:srgbClr val="0066CC"/>
          </a:solidFill>
          <a:ln>
            <a:noFill/>
          </a:ln>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endParaRPr lang="ja-JP" altLang="en-US"/>
          </a:p>
        </p:txBody>
      </p:sp>
      <p:pic>
        <p:nvPicPr>
          <p:cNvPr id="1031" name="Picture 11"/>
          <p:cNvPicPr>
            <a:picLocks noChangeAspect="1" noChangeArrowheads="1"/>
          </p:cNvPicPr>
          <p:nvPr userDrawn="1"/>
        </p:nvPicPr>
        <p:blipFill>
          <a:blip r:embed="rId3"/>
          <a:stretch>
            <a:fillRect/>
          </a:stretch>
        </p:blipFill>
        <p:spPr>
          <a:xfrm>
            <a:off x="0" y="6051550"/>
            <a:ext cx="2124075" cy="473075"/>
          </a:xfrm>
          <a:prstGeom prst="rect">
            <a:avLst/>
          </a:prstGeom>
          <a:noFill/>
          <a:ln>
            <a:noFill/>
          </a:ln>
        </p:spPr>
      </p:pic>
      <p:sp>
        <p:nvSpPr>
          <p:cNvPr id="1032" name="Text Box 12"/>
          <p:cNvSpPr txBox="1">
            <a:spLocks noChangeArrowheads="1"/>
          </p:cNvSpPr>
          <p:nvPr userDrawn="1"/>
        </p:nvSpPr>
        <p:spPr>
          <a:xfrm>
            <a:off x="0" y="6524625"/>
            <a:ext cx="3636963" cy="274638"/>
          </a:xfrm>
          <a:prstGeom prst="rect">
            <a:avLst/>
          </a:prstGeom>
          <a:noFill/>
          <a:ln>
            <a:noFill/>
          </a:ln>
        </p:spPr>
        <p:txBody>
          <a:bodyPr wrap="non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en-US" altLang="ja-JP" sz="1200" i="1">
                <a:solidFill>
                  <a:schemeClr val="bg1"/>
                </a:solidFill>
                <a:latin typeface="Times New Roman" pitchFamily="18" charset="0"/>
              </a:rPr>
              <a:t>Ministry of Land, Infrastructure, Transport and Tourism</a:t>
            </a:r>
          </a:p>
        </p:txBody>
      </p:sp>
      <p:sp>
        <p:nvSpPr>
          <p:cNvPr id="1033" name="Rectangle 2"/>
          <p:cNvSpPr>
            <a:spLocks noGrp="1" noChangeArrowheads="1"/>
          </p:cNvSpPr>
          <p:nvPr>
            <p:ph type="ctrTitle"/>
          </p:nvPr>
        </p:nvSpPr>
        <p:spPr>
          <a:xfrm>
            <a:off x="1619250" y="2133600"/>
            <a:ext cx="7524750" cy="1470025"/>
          </a:xfrm>
          <a:prstGeom prst="rect">
            <a:avLst/>
          </a:prstGeom>
        </p:spPr>
        <p:txBody>
          <a:bodyPr/>
          <a:lstStyle>
            <a:lvl1pPr>
              <a:defRPr sz="4000"/>
            </a:lvl1pPr>
          </a:lstStyle>
          <a:p>
            <a:r>
              <a:rPr lang="ja-JP" altLang="en-US"/>
              <a:t>マスター タイトルの書式設定</a:t>
            </a:r>
          </a:p>
        </p:txBody>
      </p:sp>
      <p:sp>
        <p:nvSpPr>
          <p:cNvPr id="1034"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ja-JP" altLang="en-US"/>
              <a:t>マスター サブタイトルの書式設定</a:t>
            </a:r>
          </a:p>
        </p:txBody>
      </p:sp>
      <p:sp>
        <p:nvSpPr>
          <p:cNvPr id="1035" name="Rectangle 5"/>
          <p:cNvSpPr>
            <a:spLocks noGrp="1" noChangeArrowheads="1"/>
          </p:cNvSpPr>
          <p:nvPr>
            <p:ph type="ftr" sz="quarter" idx="11"/>
          </p:nvPr>
        </p:nvSpPr>
        <p:spPr/>
        <p:txBody>
          <a:bodyPr/>
          <a:lstStyle>
            <a:lvl1pPr>
              <a:defRPr/>
            </a:lvl1pPr>
          </a:lstStyle>
          <a:p>
            <a:pPr>
              <a:defRPr/>
            </a:pPr>
            <a:endParaRPr lang="en-US" altLang="ja-JP"/>
          </a:p>
        </p:txBody>
      </p:sp>
      <p:sp>
        <p:nvSpPr>
          <p:cNvPr id="1036" name="Rectangle 6"/>
          <p:cNvSpPr>
            <a:spLocks noGrp="1" noChangeArrowheads="1"/>
          </p:cNvSpPr>
          <p:nvPr>
            <p:ph type="sldNum" sz="quarter" idx="12"/>
          </p:nvPr>
        </p:nvSpPr>
        <p:spPr>
          <a:xfrm>
            <a:off x="6553200" y="6245225"/>
            <a:ext cx="2133600" cy="476250"/>
          </a:xfrm>
        </p:spPr>
        <p:txBody>
          <a:bodyPr/>
          <a:lstStyle>
            <a:lvl1pPr>
              <a:defRPr/>
            </a:lvl1pPr>
          </a:lstStyle>
          <a:p>
            <a:pPr>
              <a:defRPr/>
            </a:pPr>
            <a:fld id="{35C1E978-A3B9-4673-8199-379729392307}" type="slidenum">
              <a:rPr lang="en-US" altLang="ja-JP"/>
              <a:pPr>
                <a:defRPr/>
              </a:pPr>
              <a:t>‹#›</a:t>
            </a:fld>
            <a:endParaRPr lang="en-US" altLang="ja-JP"/>
          </a:p>
        </p:txBody>
      </p:sp>
      <p:grpSp>
        <p:nvGrpSpPr>
          <p:cNvPr id="1037" name="グループ化 1"/>
          <p:cNvGrpSpPr/>
          <p:nvPr userDrawn="1"/>
        </p:nvGrpSpPr>
        <p:grpSpPr>
          <a:xfrm>
            <a:off x="179512" y="44624"/>
            <a:ext cx="9065294" cy="580664"/>
            <a:chOff x="179512" y="116632"/>
            <a:chExt cx="9065294" cy="580664"/>
          </a:xfrm>
        </p:grpSpPr>
        <p:sp>
          <p:nvSpPr>
            <p:cNvPr id="1038" name="テキスト ボックス 18"/>
            <p:cNvSpPr txBox="1">
              <a:spLocks noChangeArrowheads="1"/>
            </p:cNvSpPr>
            <p:nvPr userDrawn="1"/>
          </p:nvSpPr>
          <p:spPr>
            <a:xfrm>
              <a:off x="8128794" y="116632"/>
              <a:ext cx="1116012" cy="246221"/>
            </a:xfrm>
            <a:prstGeom prst="rect">
              <a:avLst/>
            </a:prstGeom>
            <a:noFill/>
            <a:ln w="19050">
              <a:noFill/>
              <a:miter lim="800000"/>
              <a:headEnd/>
              <a:tailEnd/>
            </a:ln>
          </p:spPr>
          <p:txBody>
            <a:bodyPr>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algn="ctr" eaLnBrk="1" hangingPunct="1"/>
              <a:r>
                <a:rPr lang="en-US" altLang="ja-JP" sz="1000" b="1">
                  <a:latin typeface="+mn-ea"/>
                  <a:ea typeface="+mn-ea"/>
                </a:rPr>
                <a:t>【</a:t>
              </a:r>
              <a:r>
                <a:rPr lang="ja-JP" altLang="en-US" sz="1000" b="1">
                  <a:latin typeface="+mn-ea"/>
                  <a:ea typeface="+mn-ea"/>
                </a:rPr>
                <a:t>機密性２</a:t>
              </a:r>
              <a:r>
                <a:rPr lang="en-US" altLang="ja-JP" sz="1000" b="1">
                  <a:latin typeface="+mn-ea"/>
                  <a:ea typeface="+mn-ea"/>
                </a:rPr>
                <a:t>】</a:t>
              </a:r>
            </a:p>
          </p:txBody>
        </p:sp>
        <p:sp>
          <p:nvSpPr>
            <p:cNvPr id="1039" name="テキスト ボックス 9"/>
            <p:cNvSpPr txBox="1"/>
            <p:nvPr userDrawn="1"/>
          </p:nvSpPr>
          <p:spPr>
            <a:xfrm>
              <a:off x="3361605" y="372599"/>
              <a:ext cx="5746899" cy="324697"/>
            </a:xfrm>
            <a:prstGeom prst="rect">
              <a:avLst/>
            </a:prstGeom>
            <a:noFill/>
            <a:ln w="6350">
              <a:noFill/>
            </a:ln>
            <a:effectLst/>
          </p:spPr>
          <p:txBody>
            <a:bodyPr rot="0" wrap="square" numCol="1" spcCol="0" rtlCol="0" fromWordArt="0" anchor="t" anchorCtr="0" forceAA="0" compatLnSpc="1"/>
            <a:lstStyle/>
            <a:p>
              <a:pPr algn="r"/>
              <a:r>
                <a:rPr sz="1000" b="1" err="1">
                  <a:solidFill>
                    <a:schemeClr val="tx1"/>
                  </a:solidFill>
                  <a:latin typeface="+mn-ea"/>
                  <a:ea typeface="+mn-ea"/>
                </a:rPr>
                <a:t>作成日_作成担当課_用途_保存期間</a:t>
              </a:r>
              <a:endParaRPr sz="1000" b="1">
                <a:solidFill>
                  <a:schemeClr val="tx1"/>
                </a:solidFill>
                <a:latin typeface="+mn-ea"/>
                <a:ea typeface="+mn-ea"/>
              </a:endParaRPr>
            </a:p>
          </p:txBody>
        </p:sp>
        <p:sp>
          <p:nvSpPr>
            <p:cNvPr id="1040" name="テキスト ボックス 8"/>
            <p:cNvSpPr txBox="1"/>
            <p:nvPr userDrawn="1"/>
          </p:nvSpPr>
          <p:spPr>
            <a:xfrm>
              <a:off x="179512" y="372599"/>
              <a:ext cx="3312368" cy="324697"/>
            </a:xfrm>
            <a:prstGeom prst="rect">
              <a:avLst/>
            </a:prstGeom>
            <a:noFill/>
            <a:ln w="6350">
              <a:noFill/>
            </a:ln>
            <a:effectLst/>
          </p:spPr>
          <p:txBody>
            <a:bodyPr rot="0" wrap="square" numCol="1" spcCol="0" rtlCol="0" fromWordArt="0" anchor="t" anchorCtr="0" forceAA="0" compatLnSpc="1"/>
            <a:lstStyle/>
            <a:p>
              <a:r>
                <a:rPr sz="1000" b="1" err="1">
                  <a:solidFill>
                    <a:schemeClr val="tx1"/>
                  </a:solidFill>
                  <a:latin typeface="+mn-ea"/>
                  <a:ea typeface="+mn-ea"/>
                </a:rPr>
                <a:t>発出元</a:t>
              </a:r>
              <a:r>
                <a:rPr sz="1000" b="1">
                  <a:solidFill>
                    <a:schemeClr val="tx1"/>
                  </a:solidFill>
                  <a:latin typeface="+mn-ea"/>
                  <a:ea typeface="+mn-ea"/>
                </a:rPr>
                <a:t> → </a:t>
              </a:r>
              <a:r>
                <a:rPr sz="1000" b="1" err="1">
                  <a:solidFill>
                    <a:schemeClr val="tx1"/>
                  </a:solidFill>
                  <a:latin typeface="+mn-ea"/>
                  <a:ea typeface="+mn-ea"/>
                </a:rPr>
                <a:t>発出先</a:t>
              </a:r>
              <a:endParaRPr sz="1000" b="1">
                <a:solidFill>
                  <a:schemeClr val="tx1"/>
                </a:solidFill>
                <a:latin typeface="+mn-ea"/>
                <a:ea typeface="+mn-ea"/>
              </a:endParaRPr>
            </a:p>
          </p:txBody>
        </p:sp>
      </p:grpSp>
    </p:spTree>
    <p:extLst>
      <p:ext uri="{BB962C8B-B14F-4D97-AF65-F5344CB8AC3E}">
        <p14:creationId xmlns:p14="http://schemas.microsoft.com/office/powerpoint/2010/main" val="18742059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1085" name="タイトル 1"/>
          <p:cNvSpPr>
            <a:spLocks noGrp="1"/>
          </p:cNvSpPr>
          <p:nvPr>
            <p:ph type="title"/>
          </p:nvPr>
        </p:nvSpPr>
        <p:spPr>
          <a:xfrm>
            <a:off x="0" y="0"/>
            <a:ext cx="7740352" cy="476250"/>
          </a:xfrm>
          <a:prstGeom prst="rect">
            <a:avLst/>
          </a:prstGeom>
        </p:spPr>
        <p:txBody>
          <a:bodyPr/>
          <a:lstStyle/>
          <a:p>
            <a:r>
              <a:rPr lang="ja-JP" altLang="en-US"/>
              <a:t>マスター タイトルの書式設定</a:t>
            </a:r>
          </a:p>
        </p:txBody>
      </p:sp>
      <p:sp>
        <p:nvSpPr>
          <p:cNvPr id="1086" name="縦書きテキスト プレースホルダ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87"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88" name="Rectangle 6"/>
          <p:cNvSpPr>
            <a:spLocks noGrp="1" noChangeArrowheads="1"/>
          </p:cNvSpPr>
          <p:nvPr>
            <p:ph type="sldNum" sz="quarter" idx="12"/>
          </p:nvPr>
        </p:nvSpPr>
        <p:spPr>
          <a:ln/>
        </p:spPr>
        <p:txBody>
          <a:bodyPr/>
          <a:lstStyle>
            <a:lvl1pPr>
              <a:defRPr/>
            </a:lvl1pPr>
          </a:lstStyle>
          <a:p>
            <a:pPr>
              <a:defRPr/>
            </a:pPr>
            <a:fld id="{CDB20612-914C-4BDE-8D4C-FEA4392E99F4}" type="slidenum">
              <a:rPr lang="en-US" altLang="ja-JP"/>
              <a:pPr>
                <a:defRPr/>
              </a:pPr>
              <a:t>‹#›</a:t>
            </a:fld>
            <a:endParaRPr lang="en-US" altLang="ja-JP"/>
          </a:p>
        </p:txBody>
      </p:sp>
    </p:spTree>
    <p:extLst>
      <p:ext uri="{BB962C8B-B14F-4D97-AF65-F5344CB8AC3E}">
        <p14:creationId xmlns:p14="http://schemas.microsoft.com/office/powerpoint/2010/main" val="32264941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1090" name="縦書きタイトル 1"/>
          <p:cNvSpPr>
            <a:spLocks noGrp="1"/>
          </p:cNvSpPr>
          <p:nvPr>
            <p:ph type="title" orient="vert"/>
          </p:nvPr>
        </p:nvSpPr>
        <p:spPr>
          <a:xfrm>
            <a:off x="6515100" y="0"/>
            <a:ext cx="2171700" cy="6126163"/>
          </a:xfrm>
          <a:prstGeom prst="rect">
            <a:avLst/>
          </a:prstGeom>
        </p:spPr>
        <p:txBody>
          <a:bodyPr vert="eaVert"/>
          <a:lstStyle/>
          <a:p>
            <a:r>
              <a:rPr lang="ja-JP" altLang="en-US"/>
              <a:t>マスター タイトルの書式設定</a:t>
            </a:r>
          </a:p>
        </p:txBody>
      </p:sp>
      <p:sp>
        <p:nvSpPr>
          <p:cNvPr id="1091" name="縦書きテキスト プレースホルダ 2"/>
          <p:cNvSpPr>
            <a:spLocks noGrp="1"/>
          </p:cNvSpPr>
          <p:nvPr>
            <p:ph type="body" orient="vert" idx="1"/>
          </p:nvPr>
        </p:nvSpPr>
        <p:spPr>
          <a:xfrm>
            <a:off x="0" y="0"/>
            <a:ext cx="6362700" cy="6126163"/>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92"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93" name="Rectangle 6"/>
          <p:cNvSpPr>
            <a:spLocks noGrp="1" noChangeArrowheads="1"/>
          </p:cNvSpPr>
          <p:nvPr>
            <p:ph type="sldNum" sz="quarter" idx="12"/>
          </p:nvPr>
        </p:nvSpPr>
        <p:spPr>
          <a:ln/>
        </p:spPr>
        <p:txBody>
          <a:bodyPr/>
          <a:lstStyle>
            <a:lvl1pPr>
              <a:defRPr/>
            </a:lvl1pPr>
          </a:lstStyle>
          <a:p>
            <a:pPr>
              <a:defRPr/>
            </a:pPr>
            <a:fld id="{86FB01F7-FA20-4B15-9970-D297285851AC}" type="slidenum">
              <a:rPr lang="en-US" altLang="ja-JP"/>
              <a:pPr>
                <a:defRPr/>
              </a:pPr>
              <a:t>‹#›</a:t>
            </a:fld>
            <a:endParaRPr lang="en-US" altLang="ja-JP"/>
          </a:p>
        </p:txBody>
      </p:sp>
    </p:spTree>
    <p:extLst>
      <p:ext uri="{BB962C8B-B14F-4D97-AF65-F5344CB8AC3E}">
        <p14:creationId xmlns:p14="http://schemas.microsoft.com/office/powerpoint/2010/main" val="7014314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042" name="タイトル 1"/>
          <p:cNvSpPr>
            <a:spLocks noGrp="1"/>
          </p:cNvSpPr>
          <p:nvPr>
            <p:ph type="title"/>
          </p:nvPr>
        </p:nvSpPr>
        <p:spPr>
          <a:xfrm>
            <a:off x="0" y="0"/>
            <a:ext cx="7740352" cy="476250"/>
          </a:xfrm>
          <a:prstGeom prst="rect">
            <a:avLst/>
          </a:prstGeom>
        </p:spPr>
        <p:txBody>
          <a:bodyPr/>
          <a:lstStyle/>
          <a:p>
            <a:r>
              <a:rPr lang="ja-JP" altLang="en-US"/>
              <a:t>マスター タイトルの書式設定</a:t>
            </a:r>
          </a:p>
        </p:txBody>
      </p:sp>
      <p:sp>
        <p:nvSpPr>
          <p:cNvPr id="1043" name="コンテンツ プレースホルダ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4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45" name="Rectangle 6"/>
          <p:cNvSpPr>
            <a:spLocks noGrp="1" noChangeArrowheads="1"/>
          </p:cNvSpPr>
          <p:nvPr>
            <p:ph type="sldNum" sz="quarter" idx="12"/>
          </p:nvPr>
        </p:nvSpPr>
        <p:spPr>
          <a:ln/>
        </p:spPr>
        <p:txBody>
          <a:bodyPr/>
          <a:lstStyle>
            <a:lvl1pPr>
              <a:defRPr/>
            </a:lvl1pPr>
          </a:lstStyle>
          <a:p>
            <a:pPr>
              <a:defRPr/>
            </a:pPr>
            <a:fld id="{651FC12D-27C1-4F31-90C9-A93D49E44687}" type="slidenum">
              <a:rPr lang="en-US" altLang="ja-JP"/>
              <a:pPr>
                <a:defRPr/>
              </a:pPr>
              <a:t>‹#›</a:t>
            </a:fld>
            <a:endParaRPr lang="en-US" altLang="ja-JP"/>
          </a:p>
        </p:txBody>
      </p:sp>
    </p:spTree>
    <p:extLst>
      <p:ext uri="{BB962C8B-B14F-4D97-AF65-F5344CB8AC3E}">
        <p14:creationId xmlns:p14="http://schemas.microsoft.com/office/powerpoint/2010/main" val="37367066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047" name="タイトル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ja-JP" altLang="en-US"/>
              <a:t>マスター タイトルの書式設定</a:t>
            </a:r>
          </a:p>
        </p:txBody>
      </p:sp>
      <p:sp>
        <p:nvSpPr>
          <p:cNvPr id="1048"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1049"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50" name="Rectangle 6"/>
          <p:cNvSpPr>
            <a:spLocks noGrp="1" noChangeArrowheads="1"/>
          </p:cNvSpPr>
          <p:nvPr>
            <p:ph type="sldNum" sz="quarter" idx="12"/>
          </p:nvPr>
        </p:nvSpPr>
        <p:spPr>
          <a:ln/>
        </p:spPr>
        <p:txBody>
          <a:bodyPr/>
          <a:lstStyle>
            <a:lvl1pPr>
              <a:defRPr/>
            </a:lvl1pPr>
          </a:lstStyle>
          <a:p>
            <a:pPr>
              <a:defRPr/>
            </a:pPr>
            <a:fld id="{A7694BDB-530F-4364-A4B7-5A1182A1D62D}" type="slidenum">
              <a:rPr lang="en-US" altLang="ja-JP"/>
              <a:pPr>
                <a:defRPr/>
              </a:pPr>
              <a:t>‹#›</a:t>
            </a:fld>
            <a:endParaRPr lang="en-US" altLang="ja-JP"/>
          </a:p>
        </p:txBody>
      </p:sp>
    </p:spTree>
    <p:extLst>
      <p:ext uri="{BB962C8B-B14F-4D97-AF65-F5344CB8AC3E}">
        <p14:creationId xmlns:p14="http://schemas.microsoft.com/office/powerpoint/2010/main" val="2540467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052" name="タイトル 1"/>
          <p:cNvSpPr>
            <a:spLocks noGrp="1"/>
          </p:cNvSpPr>
          <p:nvPr>
            <p:ph type="title"/>
          </p:nvPr>
        </p:nvSpPr>
        <p:spPr>
          <a:xfrm>
            <a:off x="0" y="0"/>
            <a:ext cx="7740352" cy="476250"/>
          </a:xfrm>
          <a:prstGeom prst="rect">
            <a:avLst/>
          </a:prstGeom>
        </p:spPr>
        <p:txBody>
          <a:bodyPr/>
          <a:lstStyle/>
          <a:p>
            <a:r>
              <a:rPr lang="ja-JP" altLang="en-US"/>
              <a:t>マスター タイトルの書式設定</a:t>
            </a:r>
          </a:p>
        </p:txBody>
      </p:sp>
      <p:sp>
        <p:nvSpPr>
          <p:cNvPr id="105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5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5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56" name="Rectangle 6"/>
          <p:cNvSpPr>
            <a:spLocks noGrp="1" noChangeArrowheads="1"/>
          </p:cNvSpPr>
          <p:nvPr>
            <p:ph type="sldNum" sz="quarter" idx="12"/>
          </p:nvPr>
        </p:nvSpPr>
        <p:spPr>
          <a:ln/>
        </p:spPr>
        <p:txBody>
          <a:bodyPr/>
          <a:lstStyle>
            <a:lvl1pPr>
              <a:defRPr/>
            </a:lvl1pPr>
          </a:lstStyle>
          <a:p>
            <a:pPr>
              <a:defRPr/>
            </a:pPr>
            <a:fld id="{964DE403-68E0-47EB-9A36-3C247B164772}" type="slidenum">
              <a:rPr lang="en-US" altLang="ja-JP"/>
              <a:pPr>
                <a:defRPr/>
              </a:pPr>
              <a:t>‹#›</a:t>
            </a:fld>
            <a:endParaRPr lang="en-US" altLang="ja-JP"/>
          </a:p>
        </p:txBody>
      </p:sp>
    </p:spTree>
    <p:extLst>
      <p:ext uri="{BB962C8B-B14F-4D97-AF65-F5344CB8AC3E}">
        <p14:creationId xmlns:p14="http://schemas.microsoft.com/office/powerpoint/2010/main" val="20966065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58" name="タイトル 1"/>
          <p:cNvSpPr>
            <a:spLocks noGrp="1"/>
          </p:cNvSpPr>
          <p:nvPr>
            <p:ph type="title"/>
          </p:nvPr>
        </p:nvSpPr>
        <p:spPr>
          <a:xfrm>
            <a:off x="457200" y="274638"/>
            <a:ext cx="8229600" cy="1143000"/>
          </a:xfrm>
          <a:prstGeom prst="rect">
            <a:avLst/>
          </a:prstGeom>
        </p:spPr>
        <p:txBody>
          <a:bodyPr/>
          <a:lstStyle>
            <a:lvl1pPr>
              <a:defRPr/>
            </a:lvl1pPr>
          </a:lstStyle>
          <a:p>
            <a:r>
              <a:rPr lang="ja-JP" altLang="en-US"/>
              <a:t>マスター タイトルの書式設定</a:t>
            </a:r>
          </a:p>
        </p:txBody>
      </p:sp>
      <p:sp>
        <p:nvSpPr>
          <p:cNvPr id="1059"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060"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61"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062"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63"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64" name="Rectangle 6"/>
          <p:cNvSpPr>
            <a:spLocks noGrp="1" noChangeArrowheads="1"/>
          </p:cNvSpPr>
          <p:nvPr>
            <p:ph type="sldNum" sz="quarter" idx="12"/>
          </p:nvPr>
        </p:nvSpPr>
        <p:spPr>
          <a:ln/>
        </p:spPr>
        <p:txBody>
          <a:bodyPr/>
          <a:lstStyle>
            <a:lvl1pPr>
              <a:defRPr/>
            </a:lvl1pPr>
          </a:lstStyle>
          <a:p>
            <a:pPr>
              <a:defRPr/>
            </a:pPr>
            <a:fld id="{DB541BEC-AD9E-4104-AF2B-4C626651FF89}" type="slidenum">
              <a:rPr lang="en-US" altLang="ja-JP"/>
              <a:pPr>
                <a:defRPr/>
              </a:pPr>
              <a:t>‹#›</a:t>
            </a:fld>
            <a:endParaRPr lang="en-US" altLang="ja-JP"/>
          </a:p>
        </p:txBody>
      </p:sp>
    </p:spTree>
    <p:extLst>
      <p:ext uri="{BB962C8B-B14F-4D97-AF65-F5344CB8AC3E}">
        <p14:creationId xmlns:p14="http://schemas.microsoft.com/office/powerpoint/2010/main" val="36415656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066" name="タイトル 1"/>
          <p:cNvSpPr>
            <a:spLocks noGrp="1"/>
          </p:cNvSpPr>
          <p:nvPr>
            <p:ph type="title"/>
          </p:nvPr>
        </p:nvSpPr>
        <p:spPr>
          <a:xfrm>
            <a:off x="0" y="0"/>
            <a:ext cx="7740352" cy="476250"/>
          </a:xfrm>
          <a:prstGeom prst="rect">
            <a:avLst/>
          </a:prstGeom>
        </p:spPr>
        <p:txBody>
          <a:bodyPr/>
          <a:lstStyle/>
          <a:p>
            <a:r>
              <a:rPr lang="ja-JP" altLang="en-US"/>
              <a:t>マスター タイトルの書式設定</a:t>
            </a:r>
          </a:p>
        </p:txBody>
      </p:sp>
      <p:sp>
        <p:nvSpPr>
          <p:cNvPr id="1067"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68" name="Rectangle 6"/>
          <p:cNvSpPr>
            <a:spLocks noGrp="1" noChangeArrowheads="1"/>
          </p:cNvSpPr>
          <p:nvPr>
            <p:ph type="sldNum" sz="quarter" idx="12"/>
          </p:nvPr>
        </p:nvSpPr>
        <p:spPr>
          <a:ln/>
        </p:spPr>
        <p:txBody>
          <a:bodyPr/>
          <a:lstStyle>
            <a:lvl1pPr>
              <a:defRPr/>
            </a:lvl1pPr>
          </a:lstStyle>
          <a:p>
            <a:pPr>
              <a:defRPr/>
            </a:pPr>
            <a:fld id="{06FFE511-5094-4685-A035-FB392A6605D8}" type="slidenum">
              <a:rPr lang="en-US" altLang="ja-JP"/>
              <a:pPr>
                <a:defRPr/>
              </a:pPr>
              <a:t>‹#›</a:t>
            </a:fld>
            <a:endParaRPr lang="en-US" altLang="ja-JP"/>
          </a:p>
        </p:txBody>
      </p:sp>
    </p:spTree>
    <p:extLst>
      <p:ext uri="{BB962C8B-B14F-4D97-AF65-F5344CB8AC3E}">
        <p14:creationId xmlns:p14="http://schemas.microsoft.com/office/powerpoint/2010/main" val="28809676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070"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71" name="Rectangle 6"/>
          <p:cNvSpPr>
            <a:spLocks noGrp="1" noChangeArrowheads="1"/>
          </p:cNvSpPr>
          <p:nvPr>
            <p:ph type="sldNum" sz="quarter" idx="12"/>
          </p:nvPr>
        </p:nvSpPr>
        <p:spPr>
          <a:ln/>
        </p:spPr>
        <p:txBody>
          <a:bodyPr/>
          <a:lstStyle>
            <a:lvl1pPr>
              <a:defRPr/>
            </a:lvl1pPr>
          </a:lstStyle>
          <a:p>
            <a:pPr>
              <a:defRPr/>
            </a:pPr>
            <a:fld id="{DE9C2EA1-6911-4BAC-954D-0A2DD024DDCF}" type="slidenum">
              <a:rPr lang="en-US" altLang="ja-JP"/>
              <a:pPr>
                <a:defRPr/>
              </a:pPr>
              <a:t>‹#›</a:t>
            </a:fld>
            <a:endParaRPr lang="en-US" altLang="ja-JP"/>
          </a:p>
        </p:txBody>
      </p:sp>
    </p:spTree>
    <p:extLst>
      <p:ext uri="{BB962C8B-B14F-4D97-AF65-F5344CB8AC3E}">
        <p14:creationId xmlns:p14="http://schemas.microsoft.com/office/powerpoint/2010/main" val="31166650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1073" name="タイトル 1"/>
          <p:cNvSpPr>
            <a:spLocks noGrp="1"/>
          </p:cNvSpPr>
          <p:nvPr>
            <p:ph type="title"/>
          </p:nvPr>
        </p:nvSpPr>
        <p:spPr>
          <a:xfrm>
            <a:off x="457200" y="273050"/>
            <a:ext cx="3008313" cy="1162050"/>
          </a:xfrm>
          <a:prstGeom prst="rect">
            <a:avLst/>
          </a:prstGeom>
        </p:spPr>
        <p:txBody>
          <a:bodyPr anchor="b"/>
          <a:lstStyle>
            <a:lvl1pPr algn="l">
              <a:defRPr sz="2000" b="1"/>
            </a:lvl1pPr>
          </a:lstStyle>
          <a:p>
            <a:r>
              <a:rPr lang="ja-JP" altLang="en-US"/>
              <a:t>マスター タイトルの書式設定</a:t>
            </a:r>
          </a:p>
        </p:txBody>
      </p:sp>
      <p:sp>
        <p:nvSpPr>
          <p:cNvPr id="1074"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75"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107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77" name="Rectangle 6"/>
          <p:cNvSpPr>
            <a:spLocks noGrp="1" noChangeArrowheads="1"/>
          </p:cNvSpPr>
          <p:nvPr>
            <p:ph type="sldNum" sz="quarter" idx="12"/>
          </p:nvPr>
        </p:nvSpPr>
        <p:spPr>
          <a:ln/>
        </p:spPr>
        <p:txBody>
          <a:bodyPr/>
          <a:lstStyle>
            <a:lvl1pPr>
              <a:defRPr/>
            </a:lvl1pPr>
          </a:lstStyle>
          <a:p>
            <a:pPr>
              <a:defRPr/>
            </a:pPr>
            <a:fld id="{460176D3-1CBA-4E5C-8891-6A87D7C30D42}" type="slidenum">
              <a:rPr lang="en-US" altLang="ja-JP"/>
              <a:pPr>
                <a:defRPr/>
              </a:pPr>
              <a:t>‹#›</a:t>
            </a:fld>
            <a:endParaRPr lang="en-US" altLang="ja-JP"/>
          </a:p>
        </p:txBody>
      </p:sp>
    </p:spTree>
    <p:extLst>
      <p:ext uri="{BB962C8B-B14F-4D97-AF65-F5344CB8AC3E}">
        <p14:creationId xmlns:p14="http://schemas.microsoft.com/office/powerpoint/2010/main" val="11518914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079" name="タイトル 1"/>
          <p:cNvSpPr>
            <a:spLocks noGrp="1"/>
          </p:cNvSpPr>
          <p:nvPr>
            <p:ph type="title"/>
          </p:nvPr>
        </p:nvSpPr>
        <p:spPr>
          <a:xfrm>
            <a:off x="1792288" y="4800600"/>
            <a:ext cx="5486400" cy="566738"/>
          </a:xfrm>
          <a:prstGeom prst="rect">
            <a:avLst/>
          </a:prstGeom>
        </p:spPr>
        <p:txBody>
          <a:bodyPr anchor="b"/>
          <a:lstStyle>
            <a:lvl1pPr algn="l">
              <a:defRPr sz="2000" b="1"/>
            </a:lvl1pPr>
          </a:lstStyle>
          <a:p>
            <a:r>
              <a:rPr lang="ja-JP" altLang="en-US"/>
              <a:t>マスター タイトルの書式設定</a:t>
            </a:r>
          </a:p>
        </p:txBody>
      </p:sp>
      <p:sp>
        <p:nvSpPr>
          <p:cNvPr id="1080"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a:t>図を追加</a:t>
            </a:r>
          </a:p>
        </p:txBody>
      </p:sp>
      <p:sp>
        <p:nvSpPr>
          <p:cNvPr id="1081"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1082"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1083" name="Rectangle 6"/>
          <p:cNvSpPr>
            <a:spLocks noGrp="1" noChangeArrowheads="1"/>
          </p:cNvSpPr>
          <p:nvPr>
            <p:ph type="sldNum" sz="quarter" idx="12"/>
          </p:nvPr>
        </p:nvSpPr>
        <p:spPr>
          <a:ln/>
        </p:spPr>
        <p:txBody>
          <a:bodyPr/>
          <a:lstStyle>
            <a:lvl1pPr>
              <a:defRPr/>
            </a:lvl1pPr>
          </a:lstStyle>
          <a:p>
            <a:pPr>
              <a:defRPr/>
            </a:pPr>
            <a:fld id="{0A3F5529-272E-4A2C-90D7-160EE3AC1005}" type="slidenum">
              <a:rPr lang="en-US" altLang="ja-JP"/>
              <a:pPr>
                <a:defRPr/>
              </a:pPr>
              <a:t>‹#›</a:t>
            </a:fld>
            <a:endParaRPr lang="en-US" altLang="ja-JP"/>
          </a:p>
        </p:txBody>
      </p:sp>
    </p:spTree>
    <p:extLst>
      <p:ext uri="{BB962C8B-B14F-4D97-AF65-F5344CB8AC3E}">
        <p14:creationId xmlns:p14="http://schemas.microsoft.com/office/powerpoint/2010/main" val="41426278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5" name="Rectangle 3"/>
          <p:cNvSpPr>
            <a:spLocks noGrp="1" noChangeArrowheads="1"/>
          </p:cNvSpPr>
          <p:nvPr>
            <p:ph type="body" idx="1"/>
          </p:nvPr>
        </p:nvSpPr>
        <p:spPr>
          <a:xfrm>
            <a:off x="457200" y="1600200"/>
            <a:ext cx="8229600" cy="4525963"/>
          </a:xfrm>
          <a:prstGeom prst="rect">
            <a:avLst/>
          </a:prstGeom>
          <a:noFill/>
          <a:ln>
            <a:noFill/>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6" name="Rectangle 5"/>
          <p:cNvSpPr>
            <a:spLocks noGrp="1" noChangeArrowheads="1"/>
          </p:cNvSpPr>
          <p:nvPr>
            <p:ph type="ftr" sz="quarter" idx="3"/>
          </p:nvPr>
        </p:nvSpPr>
        <p:spPr>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ea typeface="ＭＳ Ｐゴシック" pitchFamily="50" charset="-128"/>
              </a:defRPr>
            </a:lvl1pPr>
          </a:lstStyle>
          <a:p>
            <a:pPr>
              <a:defRPr/>
            </a:pPr>
            <a:endParaRPr lang="en-US" altLang="ja-JP"/>
          </a:p>
        </p:txBody>
      </p:sp>
      <p:sp>
        <p:nvSpPr>
          <p:cNvPr id="1027" name="Rectangle 6"/>
          <p:cNvSpPr>
            <a:spLocks noGrp="1" noChangeArrowheads="1"/>
          </p:cNvSpPr>
          <p:nvPr>
            <p:ph type="sldNum" sz="quarter" idx="4"/>
          </p:nvPr>
        </p:nvSpPr>
        <p:spPr>
          <a:xfrm>
            <a:off x="7010400" y="6237288"/>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ea typeface="ＭＳ Ｐゴシック" pitchFamily="50" charset="-128"/>
              </a:defRPr>
            </a:lvl1pPr>
          </a:lstStyle>
          <a:p>
            <a:pPr>
              <a:defRPr/>
            </a:pPr>
            <a:fld id="{FFDCE21E-3BF4-4A13-BE4A-B95BE9787BE2}" type="slidenum">
              <a:rPr lang="en-US" altLang="ja-JP"/>
              <a:pPr>
                <a:defRPr/>
              </a:pPr>
              <a:t>‹#›</a:t>
            </a:fld>
            <a:endParaRPr lang="en-US" altLang="ja-JP"/>
          </a:p>
        </p:txBody>
      </p:sp>
    </p:spTree>
  </p:cSld>
  <p:clrMap bg1="lt1" tx1="dk1" bg2="lt2" tx2="dk2" accent1="accent1" accent2="accent2" accent3="accent3" accent4="accent4" accent5="accent5" accent6="accent6" hlink="hlink" folHlink="folHlink"/>
  <p:sldLayoutIdLst>
    <p:sldLayoutId id="2147483779" r:id="rId1"/>
    <p:sldLayoutId id="2147483769" r:id="rId2"/>
    <p:sldLayoutId id="2147483770" r:id="rId3"/>
    <p:sldLayoutId id="2147483771" r:id="rId4"/>
    <p:sldLayoutId id="2147483772" r:id="rId5"/>
    <p:sldLayoutId id="2147483773" r:id="rId6"/>
    <p:sldLayoutId id="2147483774" r:id="rId7"/>
    <p:sldLayoutId id="2147483775" r:id="rId8"/>
    <p:sldLayoutId id="2147483776" r:id="rId9"/>
    <p:sldLayoutId id="2147483777" r:id="rId10"/>
    <p:sldLayoutId id="2147483778" r:id="rId11"/>
  </p:sldLayoutIdLst>
  <p:hf hdr="0" ftr="0" dt="0"/>
  <p:txStyles>
    <p:titleStyle>
      <a:lvl1pPr algn="l" rtl="0" eaLnBrk="1" fontAlgn="base" hangingPunct="1">
        <a:spcBef>
          <a:spcPct val="0"/>
        </a:spcBef>
        <a:spcAft>
          <a:spcPct val="0"/>
        </a:spcAft>
        <a:defRPr kumimoji="1" sz="2800">
          <a:solidFill>
            <a:srgbClr val="4087C8"/>
          </a:solidFill>
          <a:latin typeface="+mj-lt"/>
          <a:ea typeface="+mj-ea"/>
          <a:cs typeface="+mj-cs"/>
        </a:defRPr>
      </a:lvl1pPr>
      <a:lvl2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5pPr>
      <a:lvl6pPr marL="4572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6pPr>
      <a:lvl7pPr marL="9144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7pPr>
      <a:lvl8pPr marL="13716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8pPr>
      <a:lvl9pPr marL="1828800" algn="l" rtl="0" eaLnBrk="1" fontAlgn="base" hangingPunct="1">
        <a:spcBef>
          <a:spcPct val="0"/>
        </a:spcBef>
        <a:spcAft>
          <a:spcPct val="0"/>
        </a:spcAft>
        <a:defRPr kumimoji="1" sz="2800">
          <a:solidFill>
            <a:srgbClr val="4087C8"/>
          </a:solidFill>
          <a:latin typeface="HGP創英角ｺﾞｼｯｸUB" pitchFamily="50" charset="-128"/>
          <a:ea typeface="HGP創英角ｺﾞｼｯｸUB"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4">
            <a:extLst>
              <a:ext uri="{FF2B5EF4-FFF2-40B4-BE49-F238E27FC236}">
                <a16:creationId xmlns:a16="http://schemas.microsoft.com/office/drawing/2014/main" id="{13DAE831-F82D-A84B-859D-E5507D8094FC}"/>
              </a:ext>
            </a:extLst>
          </p:cNvPr>
          <p:cNvSpPr/>
          <p:nvPr/>
        </p:nvSpPr>
        <p:spPr>
          <a:xfrm>
            <a:off x="0" y="527596"/>
            <a:ext cx="9144000" cy="85724"/>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0070C0"/>
              </a:solidFill>
              <a:effectLst/>
              <a:uLnTx/>
              <a:uFillTx/>
              <a:latin typeface="Arial"/>
              <a:ea typeface="ＭＳ Ｐゴシック"/>
              <a:cs typeface="+mn-cs"/>
            </a:endParaRPr>
          </a:p>
        </p:txBody>
      </p:sp>
      <p:sp>
        <p:nvSpPr>
          <p:cNvPr id="5" name="タイトル 1">
            <a:extLst>
              <a:ext uri="{FF2B5EF4-FFF2-40B4-BE49-F238E27FC236}">
                <a16:creationId xmlns:a16="http://schemas.microsoft.com/office/drawing/2014/main" id="{A3D9F63C-4216-455C-C00F-D0B740A11B50}"/>
              </a:ext>
            </a:extLst>
          </p:cNvPr>
          <p:cNvSpPr txBox="1"/>
          <p:nvPr/>
        </p:nvSpPr>
        <p:spPr>
          <a:xfrm>
            <a:off x="-1" y="121201"/>
            <a:ext cx="9285317" cy="476250"/>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l" defTabSz="914400" rtl="0" eaLnBrk="1" fontAlgn="base" latinLnBrk="0" hangingPunct="1">
              <a:lnSpc>
                <a:spcPct val="90000"/>
              </a:lnSpc>
              <a:spcBef>
                <a:spcPct val="0"/>
              </a:spcBef>
              <a:spcAft>
                <a:spcPct val="0"/>
              </a:spcAft>
              <a:buClrTx/>
              <a:buSzTx/>
              <a:buFontTx/>
              <a:buNone/>
              <a:tabLst/>
              <a:defRPr/>
            </a:pPr>
            <a:r>
              <a:rPr lang="ja-JP" altLang="en-US" sz="2400" b="1" noProof="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◎様式記載にあたっての留意事項</a:t>
            </a:r>
            <a:r>
              <a:rPr lang="ja-JP" altLang="en-US" sz="1400" b="1" noProof="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b="1" noProof="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必ずお読みの上、資料作成をお願いいたします。</a:t>
            </a:r>
            <a:r>
              <a:rPr lang="ja-JP" altLang="en-US" sz="1400" b="1" noProof="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400" b="1" i="0" u="none" strike="noStrike" kern="1200" cap="none" spc="0" normalizeH="0" baseline="0" noProof="0">
              <a:ln>
                <a:noFill/>
              </a:ln>
              <a:solidFill>
                <a:srgbClr val="002060"/>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 name="テキスト ボックス 6">
            <a:extLst>
              <a:ext uri="{FF2B5EF4-FFF2-40B4-BE49-F238E27FC236}">
                <a16:creationId xmlns:a16="http://schemas.microsoft.com/office/drawing/2014/main" id="{6ADFA692-04E5-1973-1B39-8D654F6D319E}"/>
              </a:ext>
            </a:extLst>
          </p:cNvPr>
          <p:cNvSpPr txBox="1"/>
          <p:nvPr/>
        </p:nvSpPr>
        <p:spPr>
          <a:xfrm>
            <a:off x="102053" y="787892"/>
            <a:ext cx="8939894" cy="2492990"/>
          </a:xfrm>
          <a:prstGeom prst="rect">
            <a:avLst/>
          </a:prstGeom>
          <a:noFill/>
        </p:spPr>
        <p:txBody>
          <a:bodyPr wrap="square">
            <a:spAutoFit/>
          </a:bodyPr>
          <a:lstStyle/>
          <a:p>
            <a:pPr>
              <a:defRPr/>
            </a:pPr>
            <a:r>
              <a:rPr lang="ja-JP" altLang="en-US" sz="1200" b="1" dirty="0">
                <a:latin typeface="ＭＳ Ｐゴシック" panose="020B0600070205080204" pitchFamily="50" charset="-128"/>
                <a:ea typeface="ＭＳ Ｐゴシック" panose="020B0600070205080204" pitchFamily="50" charset="-128"/>
                <a:cs typeface="メイリオ" panose="020B0604030504040204" pitchFamily="50" charset="-128"/>
              </a:rPr>
              <a:t>１．共通事項</a:t>
            </a:r>
            <a:endParaRPr lang="en-US" altLang="ja-JP" sz="1200" b="1" dirty="0">
              <a:latin typeface="ＭＳ Ｐゴシック" panose="020B0600070205080204" pitchFamily="50" charset="-128"/>
              <a:ea typeface="ＭＳ Ｐゴシック" panose="020B0600070205080204" pitchFamily="50" charset="-128"/>
              <a:cs typeface="メイリオ" panose="020B0604030504040204" pitchFamily="50" charset="-128"/>
            </a:endParaRPr>
          </a:p>
          <a:p>
            <a:pPr>
              <a:defRPr/>
            </a:pPr>
            <a:r>
              <a:rPr lang="ja-JP" altLang="en-US" sz="1200" dirty="0">
                <a:latin typeface="ＭＳ Ｐゴシック" panose="020B0600070205080204" pitchFamily="50" charset="-128"/>
                <a:ea typeface="ＭＳ Ｐゴシック" panose="020B0600070205080204" pitchFamily="50" charset="-128"/>
                <a:cs typeface="メイリオ" panose="020B0604030504040204" pitchFamily="50" charset="-128"/>
              </a:rPr>
              <a:t>　・「</a:t>
            </a:r>
            <a:r>
              <a:rPr lang="ja-JP" altLang="en-US" sz="1200" b="1" u="sng" dirty="0">
                <a:latin typeface="ＭＳ Ｐゴシック" panose="020B0600070205080204" pitchFamily="50" charset="-128"/>
                <a:ea typeface="ＭＳ Ｐゴシック" panose="020B0600070205080204" pitchFamily="50" charset="-128"/>
                <a:cs typeface="メイリオ" panose="020B0604030504040204" pitchFamily="50" charset="-128"/>
              </a:rPr>
              <a:t>黒字</a:t>
            </a:r>
            <a:r>
              <a:rPr lang="ja-JP" altLang="en-US" sz="1200" dirty="0">
                <a:latin typeface="ＭＳ Ｐゴシック" panose="020B0600070205080204" pitchFamily="50" charset="-128"/>
                <a:ea typeface="ＭＳ Ｐゴシック" panose="020B0600070205080204" pitchFamily="50" charset="-128"/>
                <a:cs typeface="メイリオ" panose="020B0604030504040204" pitchFamily="50" charset="-128"/>
              </a:rPr>
              <a:t>」で記載してください。</a:t>
            </a:r>
            <a:endParaRPr lang="en-US" altLang="ja-JP" sz="1200" dirty="0">
              <a:latin typeface="ＭＳ Ｐゴシック" panose="020B0600070205080204" pitchFamily="50" charset="-128"/>
              <a:ea typeface="ＭＳ Ｐゴシック" panose="020B0600070205080204" pitchFamily="50" charset="-128"/>
              <a:cs typeface="メイリオ" panose="020B0604030504040204" pitchFamily="50" charset="-128"/>
            </a:endParaRPr>
          </a:p>
          <a:p>
            <a:pPr>
              <a:defRPr/>
            </a:pPr>
            <a:r>
              <a:rPr lang="ja-JP" altLang="en-US" sz="1200" dirty="0">
                <a:latin typeface="ＭＳ Ｐゴシック" panose="020B0600070205080204" pitchFamily="50" charset="-128"/>
                <a:ea typeface="ＭＳ Ｐゴシック" panose="020B0600070205080204" pitchFamily="50" charset="-128"/>
                <a:cs typeface="メイリオ" panose="020B0604030504040204" pitchFamily="50" charset="-128"/>
              </a:rPr>
              <a:t>　・令和８年度　募集要領</a:t>
            </a:r>
            <a:r>
              <a:rPr lang="en-US" altLang="ja-JP" sz="1200" dirty="0">
                <a:latin typeface="ＭＳ Ｐゴシック" panose="020B0600070205080204" pitchFamily="50" charset="-128"/>
                <a:ea typeface="ＭＳ Ｐゴシック" panose="020B0600070205080204" pitchFamily="50" charset="-128"/>
                <a:cs typeface="メイリオ" panose="020B0604030504040204" pitchFamily="50" charset="-128"/>
              </a:rPr>
              <a:t>Ⅱ</a:t>
            </a:r>
            <a:r>
              <a:rPr lang="ja-JP" altLang="en-US" sz="1200" dirty="0">
                <a:latin typeface="ＭＳ Ｐゴシック" panose="020B0600070205080204" pitchFamily="50" charset="-128"/>
                <a:ea typeface="ＭＳ Ｐゴシック" panose="020B0600070205080204" pitchFamily="50" charset="-128"/>
                <a:cs typeface="メイリオ" panose="020B0604030504040204" pitchFamily="50" charset="-128"/>
              </a:rPr>
              <a:t>．</a:t>
            </a:r>
            <a:r>
              <a:rPr lang="en-US" altLang="ja-JP" sz="1200" dirty="0">
                <a:latin typeface="ＭＳ Ｐゴシック" panose="020B0600070205080204" pitchFamily="50" charset="-128"/>
                <a:ea typeface="ＭＳ Ｐゴシック" panose="020B0600070205080204" pitchFamily="50" charset="-128"/>
                <a:cs typeface="メイリオ" panose="020B0604030504040204" pitchFamily="50" charset="-128"/>
              </a:rPr>
              <a:t>3</a:t>
            </a:r>
            <a:r>
              <a:rPr lang="ja-JP" altLang="en-US" sz="1200" dirty="0">
                <a:latin typeface="ＭＳ Ｐゴシック" panose="020B0600070205080204" pitchFamily="50" charset="-128"/>
                <a:ea typeface="ＭＳ Ｐゴシック" panose="020B0600070205080204" pitchFamily="50" charset="-128"/>
                <a:cs typeface="メイリオ" panose="020B0604030504040204" pitchFamily="50" charset="-128"/>
              </a:rPr>
              <a:t>．選定基準の「</a:t>
            </a:r>
            <a:r>
              <a:rPr lang="ja-JP" altLang="en-US" sz="1200" b="1" u="sng" dirty="0">
                <a:latin typeface="ＭＳ Ｐゴシック" panose="020B0600070205080204" pitchFamily="50" charset="-128"/>
                <a:ea typeface="ＭＳ Ｐゴシック" panose="020B0600070205080204" pitchFamily="50" charset="-128"/>
                <a:cs typeface="メイリオ" panose="020B0604030504040204" pitchFamily="50" charset="-128"/>
              </a:rPr>
              <a:t>重点審査項目</a:t>
            </a:r>
            <a:r>
              <a:rPr lang="ja-JP" altLang="en-US" sz="1200" dirty="0">
                <a:latin typeface="ＭＳ Ｐゴシック" panose="020B0600070205080204" pitchFamily="50" charset="-128"/>
                <a:ea typeface="ＭＳ Ｐゴシック" panose="020B0600070205080204" pitchFamily="50" charset="-128"/>
                <a:cs typeface="メイリオ" panose="020B0604030504040204" pitchFamily="50" charset="-128"/>
              </a:rPr>
              <a:t>」を考慮し、記載してください。</a:t>
            </a:r>
            <a:endParaRPr lang="en-US" altLang="ja-JP" sz="1200" dirty="0">
              <a:latin typeface="ＭＳ Ｐゴシック" panose="020B0600070205080204" pitchFamily="50" charset="-128"/>
              <a:ea typeface="ＭＳ Ｐゴシック" panose="020B0600070205080204" pitchFamily="50" charset="-128"/>
              <a:cs typeface="メイリオ" panose="020B0604030504040204" pitchFamily="50" charset="-128"/>
            </a:endParaRPr>
          </a:p>
          <a:p>
            <a:pPr>
              <a:defRPr/>
            </a:pPr>
            <a:endParaRPr lang="en-US" altLang="ja-JP" sz="1200" dirty="0">
              <a:latin typeface="ＭＳ Ｐゴシック" panose="020B0600070205080204" pitchFamily="50" charset="-128"/>
              <a:ea typeface="ＭＳ Ｐゴシック" panose="020B0600070205080204" pitchFamily="50" charset="-128"/>
              <a:cs typeface="メイリオ" panose="020B0604030504040204" pitchFamily="50" charset="-128"/>
            </a:endParaRPr>
          </a:p>
          <a:p>
            <a:pPr>
              <a:defRPr/>
            </a:pPr>
            <a:r>
              <a:rPr lang="ja-JP" altLang="en-US" sz="1200" b="1" dirty="0">
                <a:latin typeface="ＭＳ Ｐゴシック" panose="020B0600070205080204" pitchFamily="50" charset="-128"/>
                <a:ea typeface="ＭＳ Ｐゴシック" panose="020B0600070205080204" pitchFamily="50" charset="-128"/>
                <a:cs typeface="メイリオ" panose="020B0604030504040204" pitchFamily="50" charset="-128"/>
              </a:rPr>
              <a:t>２．申請様式（取組内容について）　</a:t>
            </a:r>
            <a:r>
              <a:rPr lang="en-US" altLang="ja-JP" sz="1200" b="1" dirty="0">
                <a:latin typeface="ＭＳ Ｐゴシック" panose="020B0600070205080204" pitchFamily="50" charset="-128"/>
                <a:ea typeface="ＭＳ Ｐゴシック" panose="020B0600070205080204" pitchFamily="50" charset="-128"/>
                <a:cs typeface="メイリオ" panose="020B0604030504040204" pitchFamily="50" charset="-128"/>
              </a:rPr>
              <a:t>P</a:t>
            </a:r>
            <a:r>
              <a:rPr lang="ja-JP" altLang="en-US" sz="1200" b="1" dirty="0">
                <a:latin typeface="ＭＳ Ｐゴシック" panose="020B0600070205080204" pitchFamily="50" charset="-128"/>
                <a:ea typeface="ＭＳ Ｐゴシック" panose="020B0600070205080204" pitchFamily="50" charset="-128"/>
                <a:cs typeface="メイリオ" panose="020B0604030504040204" pitchFamily="50" charset="-128"/>
              </a:rPr>
              <a:t>１～</a:t>
            </a:r>
            <a:r>
              <a:rPr lang="en-US" altLang="ja-JP" sz="1200" b="1" dirty="0">
                <a:latin typeface="ＭＳ Ｐゴシック" panose="020B0600070205080204" pitchFamily="50" charset="-128"/>
                <a:ea typeface="ＭＳ Ｐゴシック" panose="020B0600070205080204" pitchFamily="50" charset="-128"/>
                <a:cs typeface="メイリオ" panose="020B0604030504040204" pitchFamily="50" charset="-128"/>
              </a:rPr>
              <a:t>P</a:t>
            </a:r>
            <a:r>
              <a:rPr lang="ja-JP" altLang="en-US" sz="1200" b="1" dirty="0">
                <a:latin typeface="ＭＳ Ｐゴシック" panose="020B0600070205080204" pitchFamily="50" charset="-128"/>
                <a:ea typeface="ＭＳ Ｐゴシック" panose="020B0600070205080204" pitchFamily="50" charset="-128"/>
                <a:cs typeface="メイリオ" panose="020B0604030504040204" pitchFamily="50" charset="-128"/>
              </a:rPr>
              <a:t>４</a:t>
            </a:r>
            <a:endParaRPr lang="en-US" altLang="ja-JP" sz="1200" b="1" dirty="0">
              <a:latin typeface="ＭＳ Ｐゴシック" panose="020B0600070205080204" pitchFamily="50" charset="-128"/>
              <a:ea typeface="ＭＳ Ｐゴシック" panose="020B0600070205080204" pitchFamily="50" charset="-128"/>
              <a:cs typeface="メイリオ" panose="020B0604030504040204" pitchFamily="50" charset="-128"/>
            </a:endParaRPr>
          </a:p>
          <a:p>
            <a:pPr>
              <a:defRPr/>
            </a:pPr>
            <a:r>
              <a:rPr lang="ja-JP" altLang="en-US" sz="1200" dirty="0">
                <a:latin typeface="ＭＳ Ｐゴシック" panose="020B0600070205080204" pitchFamily="50" charset="-128"/>
                <a:ea typeface="ＭＳ Ｐゴシック" panose="020B0600070205080204" pitchFamily="50" charset="-128"/>
                <a:cs typeface="メイリオ" panose="020B0604030504040204" pitchFamily="50" charset="-128"/>
              </a:rPr>
              <a:t>　・</a:t>
            </a:r>
            <a:r>
              <a:rPr lang="ja-JP" altLang="en-US" sz="1200" u="sng" dirty="0">
                <a:latin typeface="ＭＳ Ｐゴシック" panose="020B0600070205080204" pitchFamily="50" charset="-128"/>
                <a:ea typeface="ＭＳ Ｐゴシック" panose="020B0600070205080204" pitchFamily="50" charset="-128"/>
                <a:cs typeface="メイリオ" panose="020B0604030504040204" pitchFamily="50" charset="-128"/>
              </a:rPr>
              <a:t>１ページ目は、具体的かつ簡潔に記載してください。（こちらの資料は普及啓発事業の概要を把握することが目的です。）</a:t>
            </a:r>
            <a:endParaRPr lang="en-US" altLang="ja-JP" sz="1200" dirty="0">
              <a:latin typeface="ＭＳ Ｐゴシック" panose="020B0600070205080204" pitchFamily="50" charset="-128"/>
              <a:ea typeface="ＭＳ Ｐゴシック" panose="020B0600070205080204" pitchFamily="50" charset="-128"/>
              <a:cs typeface="メイリオ" panose="020B0604030504040204" pitchFamily="50" charset="-128"/>
            </a:endParaRPr>
          </a:p>
          <a:p>
            <a:pPr>
              <a:defRPr/>
            </a:pPr>
            <a:r>
              <a:rPr lang="ja-JP" altLang="en-US" sz="1200" dirty="0">
                <a:latin typeface="ＭＳ Ｐゴシック" panose="020B0600070205080204" pitchFamily="50" charset="-128"/>
                <a:ea typeface="ＭＳ Ｐゴシック" panose="020B0600070205080204" pitchFamily="50" charset="-128"/>
                <a:cs typeface="メイリオ" panose="020B0604030504040204" pitchFamily="50" charset="-128"/>
              </a:rPr>
              <a:t>　・</a:t>
            </a:r>
            <a:r>
              <a:rPr lang="ja-JP" altLang="en-US" sz="1200" u="sng" dirty="0">
                <a:latin typeface="ＭＳ Ｐゴシック" panose="020B0600070205080204" pitchFamily="50" charset="-128"/>
                <a:ea typeface="ＭＳ Ｐゴシック" panose="020B0600070205080204" pitchFamily="50" charset="-128"/>
                <a:cs typeface="メイリオ" panose="020B0604030504040204" pitchFamily="50" charset="-128"/>
              </a:rPr>
              <a:t>２～５ページ目は、具体的かつ詳細に記載してください。（こちらの資料は重点審査項目の内容を把握することが目的です。）</a:t>
            </a:r>
            <a:endParaRPr lang="en-US" altLang="ja-JP" sz="1200" dirty="0">
              <a:latin typeface="ＭＳ Ｐゴシック" panose="020B0600070205080204" pitchFamily="50" charset="-128"/>
              <a:ea typeface="ＭＳ Ｐゴシック" panose="020B0600070205080204" pitchFamily="50" charset="-128"/>
              <a:cs typeface="メイリオ" panose="020B0604030504040204" pitchFamily="50" charset="-128"/>
            </a:endParaRPr>
          </a:p>
          <a:p>
            <a:pPr>
              <a:defRPr/>
            </a:pPr>
            <a:r>
              <a:rPr lang="ja-JP" altLang="en-US" sz="1200" dirty="0">
                <a:latin typeface="ＭＳ Ｐゴシック" panose="020B0600070205080204" pitchFamily="50" charset="-128"/>
                <a:ea typeface="ＭＳ Ｐゴシック" panose="020B0600070205080204" pitchFamily="50" charset="-128"/>
                <a:cs typeface="メイリオ" panose="020B0604030504040204" pitchFamily="50" charset="-128"/>
              </a:rPr>
              <a:t>　　　</a:t>
            </a:r>
            <a:r>
              <a:rPr lang="en-US" altLang="ja-JP" sz="1200" dirty="0">
                <a:latin typeface="ＭＳ Ｐゴシック" panose="020B0600070205080204" pitchFamily="50" charset="-128"/>
                <a:ea typeface="ＭＳ Ｐゴシック" panose="020B0600070205080204" pitchFamily="50" charset="-128"/>
                <a:cs typeface="メイリオ" panose="020B0604030504040204" pitchFamily="50" charset="-128"/>
              </a:rPr>
              <a:t>※</a:t>
            </a:r>
            <a:r>
              <a:rPr lang="ja-JP" altLang="en-US" sz="1200" dirty="0">
                <a:latin typeface="ＭＳ Ｐゴシック" panose="020B0600070205080204" pitchFamily="50" charset="-128"/>
                <a:ea typeface="ＭＳ Ｐゴシック" panose="020B0600070205080204" pitchFamily="50" charset="-128"/>
                <a:cs typeface="メイリオ" panose="020B0604030504040204" pitchFamily="50" charset="-128"/>
              </a:rPr>
              <a:t>　記載いただきたい視点は各々の項目に記載しています。</a:t>
            </a:r>
            <a:endParaRPr lang="en-US" altLang="ja-JP" sz="1200" dirty="0">
              <a:latin typeface="ＭＳ Ｐゴシック" panose="020B0600070205080204" pitchFamily="50" charset="-128"/>
              <a:ea typeface="ＭＳ Ｐゴシック" panose="020B0600070205080204" pitchFamily="50" charset="-128"/>
              <a:cs typeface="メイリオ" panose="020B0604030504040204" pitchFamily="50" charset="-128"/>
            </a:endParaRPr>
          </a:p>
          <a:p>
            <a:pPr>
              <a:defRPr/>
            </a:pPr>
            <a:endParaRPr lang="en-US" altLang="ja-JP" sz="1200" dirty="0">
              <a:latin typeface="ＭＳ Ｐゴシック" panose="020B0600070205080204" pitchFamily="50" charset="-128"/>
              <a:ea typeface="ＭＳ Ｐゴシック" panose="020B0600070205080204" pitchFamily="50" charset="-128"/>
              <a:cs typeface="メイリオ" panose="020B0604030504040204" pitchFamily="50" charset="-128"/>
            </a:endParaRPr>
          </a:p>
          <a:p>
            <a:pPr>
              <a:defRPr/>
            </a:pPr>
            <a:r>
              <a:rPr lang="ja-JP" altLang="en-US" sz="1200" b="1" dirty="0">
                <a:latin typeface="ＭＳ Ｐゴシック" panose="020B0600070205080204" pitchFamily="50" charset="-128"/>
                <a:ea typeface="ＭＳ Ｐゴシック" panose="020B0600070205080204" pitchFamily="50" charset="-128"/>
                <a:cs typeface="メイリオ" panose="020B0604030504040204" pitchFamily="50" charset="-128"/>
              </a:rPr>
              <a:t>３．申請様式（対象地域について）　</a:t>
            </a:r>
            <a:r>
              <a:rPr lang="en-US" altLang="ja-JP" sz="1200" b="1" dirty="0">
                <a:latin typeface="ＭＳ Ｐゴシック" panose="020B0600070205080204" pitchFamily="50" charset="-128"/>
                <a:ea typeface="ＭＳ Ｐゴシック" panose="020B0600070205080204" pitchFamily="50" charset="-128"/>
                <a:cs typeface="メイリオ" panose="020B0604030504040204" pitchFamily="50" charset="-128"/>
              </a:rPr>
              <a:t>P</a:t>
            </a:r>
            <a:r>
              <a:rPr lang="ja-JP" altLang="en-US" sz="1200" b="1" dirty="0">
                <a:latin typeface="ＭＳ Ｐゴシック" panose="020B0600070205080204" pitchFamily="50" charset="-128"/>
                <a:ea typeface="ＭＳ Ｐゴシック" panose="020B0600070205080204" pitchFamily="50" charset="-128"/>
                <a:cs typeface="メイリオ" panose="020B0604030504040204" pitchFamily="50" charset="-128"/>
              </a:rPr>
              <a:t>５～６</a:t>
            </a:r>
            <a:endParaRPr lang="en-US" altLang="ja-JP" sz="1200" b="1" dirty="0">
              <a:highlight>
                <a:srgbClr val="FFFF00"/>
              </a:highlight>
              <a:latin typeface="ＭＳ Ｐゴシック" panose="020B0600070205080204" pitchFamily="50" charset="-128"/>
              <a:ea typeface="ＭＳ Ｐゴシック" panose="020B0600070205080204" pitchFamily="50" charset="-128"/>
              <a:cs typeface="メイリオ" panose="020B0604030504040204" pitchFamily="50" charset="-128"/>
            </a:endParaRPr>
          </a:p>
          <a:p>
            <a:pPr>
              <a:defRPr/>
            </a:pPr>
            <a:r>
              <a:rPr lang="ja-JP" altLang="en-US" sz="1200" dirty="0">
                <a:latin typeface="ＭＳ Ｐゴシック" panose="020B0600070205080204" pitchFamily="50" charset="-128"/>
                <a:ea typeface="ＭＳ Ｐゴシック" panose="020B0600070205080204" pitchFamily="50" charset="-128"/>
                <a:cs typeface="メイリオ" panose="020B0604030504040204" pitchFamily="50" charset="-128"/>
              </a:rPr>
              <a:t>　・対象地域毎にこちらの様式も提出してください。</a:t>
            </a:r>
            <a:endParaRPr lang="en-US" altLang="ja-JP" sz="1200" dirty="0">
              <a:latin typeface="ＭＳ Ｐゴシック" panose="020B0600070205080204" pitchFamily="50" charset="-128"/>
              <a:ea typeface="ＭＳ Ｐゴシック" panose="020B0600070205080204" pitchFamily="50" charset="-128"/>
              <a:cs typeface="メイリオ" panose="020B0604030504040204" pitchFamily="50" charset="-128"/>
            </a:endParaRPr>
          </a:p>
          <a:p>
            <a:pPr>
              <a:defRPr/>
            </a:pPr>
            <a:r>
              <a:rPr lang="ja-JP" altLang="en-US" sz="1200" dirty="0">
                <a:latin typeface="ＭＳ Ｐゴシック" panose="020B0600070205080204" pitchFamily="50" charset="-128"/>
                <a:ea typeface="ＭＳ Ｐゴシック" panose="020B0600070205080204" pitchFamily="50" charset="-128"/>
                <a:cs typeface="メイリオ" panose="020B0604030504040204" pitchFamily="50" charset="-128"/>
              </a:rPr>
              <a:t>　・</a:t>
            </a:r>
            <a:r>
              <a:rPr lang="ja-JP" altLang="en-US" sz="1200" u="sng" dirty="0">
                <a:latin typeface="ＭＳ Ｐゴシック" panose="020B0600070205080204" pitchFamily="50" charset="-128"/>
                <a:ea typeface="ＭＳ Ｐゴシック" panose="020B0600070205080204" pitchFamily="50" charset="-128"/>
                <a:cs typeface="メイリオ" panose="020B0604030504040204" pitchFamily="50" charset="-128"/>
              </a:rPr>
              <a:t>６、７ページ目は重点審査項目の内容を把握することが目的です。</a:t>
            </a:r>
            <a:endParaRPr lang="en-US" altLang="ja-JP" sz="1200" u="sng" dirty="0">
              <a:latin typeface="ＭＳ Ｐゴシック" panose="020B0600070205080204" pitchFamily="50" charset="-128"/>
              <a:ea typeface="ＭＳ Ｐゴシック" panose="020B0600070205080204" pitchFamily="50" charset="-128"/>
              <a:cs typeface="メイリオ" panose="020B0604030504040204" pitchFamily="50" charset="-128"/>
            </a:endParaRPr>
          </a:p>
          <a:p>
            <a:pPr>
              <a:defRPr/>
            </a:pPr>
            <a:r>
              <a:rPr lang="ja-JP" altLang="en-US" sz="1200" dirty="0">
                <a:latin typeface="ＭＳ Ｐゴシック" panose="020B0600070205080204" pitchFamily="50" charset="-128"/>
                <a:ea typeface="ＭＳ Ｐゴシック" panose="020B0600070205080204" pitchFamily="50" charset="-128"/>
                <a:cs typeface="メイリオ" panose="020B0604030504040204" pitchFamily="50" charset="-128"/>
              </a:rPr>
              <a:t>　　</a:t>
            </a:r>
            <a:r>
              <a:rPr lang="en-US" altLang="ja-JP" sz="1200" dirty="0">
                <a:latin typeface="ＭＳ Ｐゴシック" panose="020B0600070205080204" pitchFamily="50" charset="-128"/>
                <a:ea typeface="ＭＳ Ｐゴシック" panose="020B0600070205080204" pitchFamily="50" charset="-128"/>
                <a:cs typeface="メイリオ" panose="020B0604030504040204" pitchFamily="50" charset="-128"/>
              </a:rPr>
              <a:t>※</a:t>
            </a:r>
            <a:r>
              <a:rPr lang="ja-JP" altLang="en-US" sz="1200" dirty="0">
                <a:latin typeface="ＭＳ Ｐゴシック" panose="020B0600070205080204" pitchFamily="50" charset="-128"/>
                <a:ea typeface="ＭＳ Ｐゴシック" panose="020B0600070205080204" pitchFamily="50" charset="-128"/>
                <a:cs typeface="メイリオ" panose="020B0604030504040204" pitchFamily="50" charset="-128"/>
              </a:rPr>
              <a:t>　記載いただきたい視点は各々の項目に記載しています。</a:t>
            </a:r>
            <a:endParaRPr lang="en-US" altLang="ja-JP" sz="1200" dirty="0">
              <a:latin typeface="ＭＳ Ｐゴシック" panose="020B0600070205080204" pitchFamily="50" charset="-128"/>
              <a:ea typeface="ＭＳ Ｐゴシック" panose="020B0600070205080204" pitchFamily="50" charset="-128"/>
              <a:cs typeface="メイリオ" panose="020B0604030504040204" pitchFamily="50" charset="-128"/>
            </a:endParaRPr>
          </a:p>
        </p:txBody>
      </p:sp>
    </p:spTree>
    <p:extLst>
      <p:ext uri="{BB962C8B-B14F-4D97-AF65-F5344CB8AC3E}">
        <p14:creationId xmlns:p14="http://schemas.microsoft.com/office/powerpoint/2010/main" val="19895541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7" name="正方形/長方形 4"/>
          <p:cNvSpPr/>
          <p:nvPr/>
        </p:nvSpPr>
        <p:spPr>
          <a:xfrm>
            <a:off x="0" y="527596"/>
            <a:ext cx="9144000" cy="85724"/>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0070C0"/>
              </a:solidFill>
              <a:effectLst/>
              <a:uLnTx/>
              <a:uFillTx/>
              <a:latin typeface="Arial"/>
              <a:ea typeface="ＭＳ Ｐゴシック"/>
              <a:cs typeface="+mn-cs"/>
            </a:endParaRPr>
          </a:p>
        </p:txBody>
      </p:sp>
      <p:sp>
        <p:nvSpPr>
          <p:cNvPr id="1108" name="タイトル 1"/>
          <p:cNvSpPr txBox="1"/>
          <p:nvPr/>
        </p:nvSpPr>
        <p:spPr>
          <a:xfrm>
            <a:off x="1069614" y="136654"/>
            <a:ext cx="6801065" cy="476250"/>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l" defTabSz="914400" rtl="0" eaLnBrk="1" fontAlgn="base" latinLnBrk="0" hangingPunct="1">
              <a:lnSpc>
                <a:spcPct val="90000"/>
              </a:lnSpc>
              <a:spcBef>
                <a:spcPct val="0"/>
              </a:spcBef>
              <a:spcAft>
                <a:spcPct val="0"/>
              </a:spcAft>
              <a:buClrTx/>
              <a:buSzTx/>
              <a:buFontTx/>
              <a:buNone/>
              <a:tabLst/>
              <a:defRPr/>
            </a:pPr>
            <a:r>
              <a:rPr lang="ja-JP" altLang="en-US" sz="2400" b="1" noProof="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事業主体</a:t>
            </a:r>
            <a:r>
              <a:rPr kumimoji="1" lang="ja-JP" altLang="en-US" sz="2400" b="1" i="0" u="none" strike="noStrike" kern="1200" cap="none" spc="0" normalizeH="0" baseline="0" noProof="0">
                <a:ln>
                  <a:noFill/>
                </a:ln>
                <a:solidFill>
                  <a:srgbClr val="002060"/>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名　</a:t>
            </a:r>
            <a:endParaRPr kumimoji="1" lang="ja-JP" altLang="en-US" sz="1800" b="1" i="0" u="none" strike="noStrike" kern="1200" cap="none" spc="0" normalizeH="0" baseline="0" noProof="0">
              <a:ln>
                <a:noFill/>
              </a:ln>
              <a:solidFill>
                <a:srgbClr val="002060"/>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110" name="テキスト ボックス 13"/>
          <p:cNvSpPr txBox="1"/>
          <p:nvPr/>
        </p:nvSpPr>
        <p:spPr>
          <a:xfrm>
            <a:off x="59416" y="1064028"/>
            <a:ext cx="5220000" cy="261610"/>
          </a:xfrm>
          <a:prstGeom prst="rect">
            <a:avLst/>
          </a:prstGeom>
          <a:solidFill>
            <a:srgbClr val="002882"/>
          </a:solidFill>
        </p:spPr>
        <p:txBody>
          <a:bodyPr wrap="square" rtlCol="0" anchor="ctr" anchorCtr="0">
            <a:spAutoFit/>
          </a:bodyPr>
          <a:lstStyle/>
          <a:p>
            <a:pPr>
              <a:defRPr/>
            </a:pPr>
            <a:r>
              <a:rPr lang="ja-JP" altLang="en-US" sz="105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事業主体：株式会社○○</a:t>
            </a:r>
          </a:p>
        </p:txBody>
      </p:sp>
      <p:sp>
        <p:nvSpPr>
          <p:cNvPr id="1118" name="角丸四角形 31"/>
          <p:cNvSpPr/>
          <p:nvPr/>
        </p:nvSpPr>
        <p:spPr>
          <a:xfrm>
            <a:off x="5556" y="1320834"/>
            <a:ext cx="3042386" cy="1752545"/>
          </a:xfrm>
          <a:prstGeom prst="roundRect">
            <a:avLst>
              <a:gd name="adj" fmla="val 0"/>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Ins="144000" rtlCol="0" anchor="t" anchorCtr="0"/>
          <a:lstStyle/>
          <a:p>
            <a:pPr lvl="0">
              <a:defRPr/>
            </a:pPr>
            <a:r>
              <a:rPr lang="ja-JP" altLang="en-US" sz="1100" dirty="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・事業主体の組織概要（事業概要、設立目的、組織規模（構成員や属性等）、組織体制、特徴、他団体との連携先や連携内容等）を記載</a:t>
            </a:r>
            <a:endParaRPr lang="en-US" altLang="ja-JP" sz="1100" dirty="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a:p>
            <a:pPr lvl="0">
              <a:defRPr/>
            </a:pPr>
            <a:endParaRPr lang="en-US" altLang="ja-JP" sz="1100" dirty="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a:p>
            <a:pPr lvl="0">
              <a:defRPr/>
            </a:pPr>
            <a:r>
              <a:rPr lang="ja-JP" altLang="en-US" sz="1100" dirty="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・事業主体以外の団体との関わりがある場合、本事業の実施体制についても記載</a:t>
            </a:r>
            <a:endParaRPr lang="en-US" altLang="ja-JP" sz="1100" dirty="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a:p>
            <a:pPr lvl="0">
              <a:defRPr/>
            </a:pPr>
            <a:endParaRPr lang="en-US" altLang="ja-JP" sz="1100" dirty="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a:p>
            <a:pPr lvl="0">
              <a:defRPr/>
            </a:pPr>
            <a:endParaRPr lang="en-US" altLang="ja-JP" sz="1100" dirty="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a:p>
            <a:pPr lvl="0">
              <a:defRPr/>
            </a:pPr>
            <a:endParaRPr lang="en-US" altLang="ja-JP" sz="1100" dirty="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a:p>
            <a:pPr lvl="0">
              <a:defRPr/>
            </a:pPr>
            <a:endParaRPr lang="en-US" altLang="ja-JP" sz="1100" dirty="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p:txBody>
      </p:sp>
      <p:sp>
        <p:nvSpPr>
          <p:cNvPr id="1142" name="テキスト ボックス 19"/>
          <p:cNvSpPr txBox="1"/>
          <p:nvPr/>
        </p:nvSpPr>
        <p:spPr>
          <a:xfrm>
            <a:off x="6973455" y="33505"/>
            <a:ext cx="2024154" cy="461665"/>
          </a:xfrm>
          <a:prstGeom prst="rect">
            <a:avLst/>
          </a:prstGeom>
          <a:noFill/>
          <a:ln>
            <a:solidFill>
              <a:schemeClr val="tx1"/>
            </a:solidFill>
          </a:ln>
        </p:spPr>
        <p:txBody>
          <a:bodyPr wrap="square" rtlCol="0">
            <a:spAutoFit/>
          </a:bodyPr>
          <a:lstStyle/>
          <a:p>
            <a:pPr algn="ctr"/>
            <a:r>
              <a:rPr lang="ja-JP" altLang="en-US" sz="1200"/>
              <a:t>普及啓発事業</a:t>
            </a:r>
            <a:endParaRPr lang="en-US" altLang="ja-JP" sz="1200"/>
          </a:p>
          <a:p>
            <a:pPr algn="ctr"/>
            <a:r>
              <a:rPr lang="ja-JP" altLang="en-US" sz="1200"/>
              <a:t>（都市再生推進法人の育成）</a:t>
            </a:r>
            <a:endParaRPr lang="en-US" altLang="ja-JP" sz="1200"/>
          </a:p>
        </p:txBody>
      </p:sp>
      <p:sp>
        <p:nvSpPr>
          <p:cNvPr id="59" name="正方形/長方形 101"/>
          <p:cNvSpPr/>
          <p:nvPr/>
        </p:nvSpPr>
        <p:spPr>
          <a:xfrm>
            <a:off x="59416" y="623001"/>
            <a:ext cx="9012509" cy="393838"/>
          </a:xfrm>
          <a:prstGeom prst="rect">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Wingdings" panose="05000000000000000000" pitchFamily="2" charset="2"/>
              <a:buChar char="p"/>
            </a:pPr>
            <a:r>
              <a:rPr lang="ja-JP" altLang="en-US" sz="1100" dirty="0">
                <a:solidFill>
                  <a:srgbClr val="FF0000"/>
                </a:solidFill>
              </a:rPr>
              <a:t>令和８年度の官民連携都市再生推進事業の事業概要（総括）を記載（</a:t>
            </a:r>
            <a:r>
              <a:rPr lang="en-US" altLang="ja-JP" sz="1100" dirty="0">
                <a:solidFill>
                  <a:srgbClr val="FF0000"/>
                </a:solidFill>
              </a:rPr>
              <a:t>100</a:t>
            </a:r>
            <a:r>
              <a:rPr lang="ja-JP" altLang="en-US" sz="1100" dirty="0">
                <a:solidFill>
                  <a:srgbClr val="FF0000"/>
                </a:solidFill>
              </a:rPr>
              <a:t>文字程度で端的に表現、フォント等変更禁止）○○○ ○○○ ○○○ ○○○ ○○○ ○○○ ○○○ ○○○ ○○○ ○○○ ○○○ ○○○ ○○○ ○○○ ○○○ ○○○ 　　</a:t>
            </a:r>
            <a:endParaRPr lang="en-US" altLang="ja-JP" sz="1100" dirty="0">
              <a:solidFill>
                <a:srgbClr val="FF0000"/>
              </a:solidFill>
            </a:endParaRPr>
          </a:p>
        </p:txBody>
      </p:sp>
      <p:sp>
        <p:nvSpPr>
          <p:cNvPr id="92" name="正方形/長方形 91"/>
          <p:cNvSpPr/>
          <p:nvPr/>
        </p:nvSpPr>
        <p:spPr>
          <a:xfrm>
            <a:off x="6815004" y="4547501"/>
            <a:ext cx="1717032" cy="1072396"/>
          </a:xfrm>
          <a:prstGeom prst="rect">
            <a:avLst/>
          </a:prstGeom>
          <a:ln/>
        </p:spPr>
        <p:style>
          <a:lnRef idx="1">
            <a:schemeClr val="accent6"/>
          </a:lnRef>
          <a:fillRef idx="2">
            <a:schemeClr val="accent6"/>
          </a:fillRef>
          <a:effectRef idx="1">
            <a:schemeClr val="accent6"/>
          </a:effectRef>
          <a:fontRef idx="minor">
            <a:schemeClr val="dk1"/>
          </a:fontRef>
        </p:style>
        <p:txBody>
          <a:bodyPr vertOverflow="overflow" horzOverflow="overflow" rtlCol="0" anchor="ctr"/>
          <a:lstStyle/>
          <a:p>
            <a:pPr algn="ctr"/>
            <a:endParaRPr kumimoji="1" lang="ja-JP" altLang="en-US">
              <a:solidFill>
                <a:schemeClr val="tx1"/>
              </a:solidFill>
            </a:endParaRPr>
          </a:p>
        </p:txBody>
      </p:sp>
      <p:sp>
        <p:nvSpPr>
          <p:cNvPr id="120" name="正方形/長方形 119"/>
          <p:cNvSpPr/>
          <p:nvPr/>
        </p:nvSpPr>
        <p:spPr>
          <a:xfrm>
            <a:off x="3036205" y="1543612"/>
            <a:ext cx="2157191" cy="2102110"/>
          </a:xfrm>
          <a:prstGeom prst="rect">
            <a:avLst/>
          </a:prstGeom>
          <a:solidFill>
            <a:schemeClr val="accent6">
              <a:lumMod val="20000"/>
              <a:lumOff val="80000"/>
            </a:schemeClr>
          </a:solidFill>
          <a:ln>
            <a:solidFill>
              <a:schemeClr val="accent6"/>
            </a:solidFill>
          </a:ln>
        </p:spPr>
        <p:style>
          <a:lnRef idx="1">
            <a:schemeClr val="accent6"/>
          </a:lnRef>
          <a:fillRef idx="2">
            <a:schemeClr val="accent6"/>
          </a:fillRef>
          <a:effectRef idx="1">
            <a:schemeClr val="accent6"/>
          </a:effectRef>
          <a:fontRef idx="minor">
            <a:schemeClr val="dk1"/>
          </a:fontRef>
        </p:style>
        <p:txBody>
          <a:bodyPr vertOverflow="overflow" horzOverflow="overflow" rtlCol="0" anchor="ctr"/>
          <a:lstStyle/>
          <a:p>
            <a:pPr algn="ctr"/>
            <a:r>
              <a:rPr kumimoji="1" lang="ja-JP" altLang="en-US">
                <a:solidFill>
                  <a:schemeClr val="tx1"/>
                </a:solidFill>
              </a:rPr>
              <a:t>組織図</a:t>
            </a:r>
            <a:endParaRPr kumimoji="1" lang="en-US" altLang="ja-JP">
              <a:solidFill>
                <a:schemeClr val="tx1"/>
              </a:solidFill>
            </a:endParaRPr>
          </a:p>
          <a:p>
            <a:pPr algn="ctr"/>
            <a:r>
              <a:rPr kumimoji="1" lang="ja-JP" altLang="en-US">
                <a:solidFill>
                  <a:schemeClr val="tx1"/>
                </a:solidFill>
              </a:rPr>
              <a:t>組織体制図を記載</a:t>
            </a:r>
          </a:p>
        </p:txBody>
      </p:sp>
      <p:sp>
        <p:nvSpPr>
          <p:cNvPr id="121" name="テキスト ボックス 87"/>
          <p:cNvSpPr txBox="1"/>
          <p:nvPr/>
        </p:nvSpPr>
        <p:spPr>
          <a:xfrm>
            <a:off x="7229860" y="5579776"/>
            <a:ext cx="1096097" cy="230832"/>
          </a:xfrm>
          <a:prstGeom prst="rect">
            <a:avLst/>
          </a:prstGeom>
          <a:noFill/>
        </p:spPr>
        <p:txBody>
          <a:bodyPr wrap="square" rtlCol="0">
            <a:spAutoFit/>
          </a:bodyPr>
          <a:lstStyle/>
          <a:p>
            <a:pPr lvl="0">
              <a:defRPr/>
            </a:pPr>
            <a:r>
              <a:rPr lang="ja-JP" altLang="en-US" sz="9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○○のイメージ</a:t>
            </a:r>
            <a:endParaRPr lang="en-US" altLang="ja-JP" sz="9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p:txBody>
      </p:sp>
      <p:sp>
        <p:nvSpPr>
          <p:cNvPr id="45" name="テキスト ボックス 19"/>
          <p:cNvSpPr txBox="1"/>
          <p:nvPr/>
        </p:nvSpPr>
        <p:spPr>
          <a:xfrm>
            <a:off x="67831" y="50658"/>
            <a:ext cx="864000" cy="430887"/>
          </a:xfrm>
          <a:prstGeom prst="rect">
            <a:avLst/>
          </a:prstGeom>
          <a:noFill/>
          <a:ln>
            <a:solidFill>
              <a:schemeClr val="tx1"/>
            </a:solidFill>
          </a:ln>
        </p:spPr>
        <p:txBody>
          <a:bodyPr wrap="square" tIns="0" bIns="0" rtlCol="0">
            <a:spAutoFit/>
          </a:bodyPr>
          <a:lstStyle/>
          <a:p>
            <a:pPr algn="ctr"/>
            <a:r>
              <a:rPr lang="ja-JP" altLang="en-US" sz="1400" b="1">
                <a:latin typeface="+mn-ea"/>
                <a:ea typeface="+mn-ea"/>
              </a:rPr>
              <a:t>様式</a:t>
            </a:r>
            <a:r>
              <a:rPr lang="en-US" altLang="ja-JP" sz="1400" b="1">
                <a:latin typeface="+mn-ea"/>
                <a:ea typeface="+mn-ea"/>
              </a:rPr>
              <a:t>B-2</a:t>
            </a:r>
          </a:p>
          <a:p>
            <a:pPr algn="ctr"/>
            <a:r>
              <a:rPr lang="ja-JP" altLang="en-US" sz="1400" b="1">
                <a:latin typeface="+mn-ea"/>
                <a:ea typeface="+mn-ea"/>
              </a:rPr>
              <a:t>①概要</a:t>
            </a:r>
            <a:endParaRPr lang="en-US" altLang="ja-JP" sz="1400" b="1">
              <a:latin typeface="+mn-ea"/>
              <a:ea typeface="+mn-ea"/>
            </a:endParaRPr>
          </a:p>
        </p:txBody>
      </p:sp>
      <p:sp>
        <p:nvSpPr>
          <p:cNvPr id="47" name="テキスト ボックス 13"/>
          <p:cNvSpPr txBox="1"/>
          <p:nvPr/>
        </p:nvSpPr>
        <p:spPr>
          <a:xfrm>
            <a:off x="5382718" y="1061272"/>
            <a:ext cx="3672000" cy="261610"/>
          </a:xfrm>
          <a:prstGeom prst="rect">
            <a:avLst/>
          </a:prstGeom>
          <a:solidFill>
            <a:srgbClr val="002882"/>
          </a:solidFill>
        </p:spPr>
        <p:txBody>
          <a:bodyPr wrap="square" rtlCol="0" anchor="ctr" anchorCtr="0">
            <a:spAutoFit/>
          </a:bodyPr>
          <a:lstStyle/>
          <a:p>
            <a:pPr lvl="0">
              <a:defRPr/>
            </a:pPr>
            <a:r>
              <a:rPr lang="en-US" altLang="ja-JP" sz="105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 R</a:t>
            </a:r>
            <a:r>
              <a:rPr lang="ja-JP" altLang="en-US" sz="105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７年度までの主な取組</a:t>
            </a:r>
          </a:p>
        </p:txBody>
      </p:sp>
      <p:sp>
        <p:nvSpPr>
          <p:cNvPr id="48" name="テキスト ボックス 13"/>
          <p:cNvSpPr txBox="1"/>
          <p:nvPr/>
        </p:nvSpPr>
        <p:spPr>
          <a:xfrm>
            <a:off x="67831" y="3831109"/>
            <a:ext cx="9004093" cy="261610"/>
          </a:xfrm>
          <a:prstGeom prst="rect">
            <a:avLst/>
          </a:prstGeom>
          <a:solidFill>
            <a:srgbClr val="002882"/>
          </a:solidFill>
        </p:spPr>
        <p:txBody>
          <a:bodyPr wrap="square" rtlCol="0" anchor="ctr" anchorCtr="0">
            <a:spAutoFit/>
          </a:bodyPr>
          <a:lstStyle/>
          <a:p>
            <a:pPr>
              <a:defRPr/>
            </a:pPr>
            <a:r>
              <a:rPr lang="ja-JP" altLang="en-US" sz="105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令和</a:t>
            </a:r>
            <a:r>
              <a:rPr lang="ja-JP" altLang="en-US" sz="105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８</a:t>
            </a:r>
            <a:r>
              <a:rPr lang="ja-JP" altLang="en-US" sz="105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年度の取組（予定）</a:t>
            </a:r>
            <a:r>
              <a:rPr lang="ja-JP" altLang="en-US" sz="9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（重点審査項目①～④）</a:t>
            </a:r>
            <a:endParaRPr lang="ja-JP" altLang="en-US" sz="105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2" name="テキスト ボックス 75"/>
          <p:cNvSpPr txBox="1"/>
          <p:nvPr/>
        </p:nvSpPr>
        <p:spPr>
          <a:xfrm>
            <a:off x="67830" y="4121252"/>
            <a:ext cx="8790419" cy="1785104"/>
          </a:xfrm>
          <a:prstGeom prst="rect">
            <a:avLst/>
          </a:prstGeom>
          <a:noFill/>
        </p:spPr>
        <p:txBody>
          <a:bodyPr wrap="square" rtlCol="0">
            <a:spAutoFit/>
          </a:bodyPr>
          <a:lstStyle/>
          <a:p>
            <a:r>
              <a:rPr lang="ja-JP" altLang="en-US" sz="1100" dirty="0">
                <a:solidFill>
                  <a:srgbClr val="FF0000"/>
                </a:solidFill>
              </a:rPr>
              <a:t>令和８年度の取組について、重点審査項目に沿って記載してください。</a:t>
            </a:r>
            <a:endParaRPr lang="en-US" altLang="ja-JP" sz="1100" dirty="0">
              <a:solidFill>
                <a:srgbClr val="FF0000"/>
              </a:solidFill>
            </a:endParaRPr>
          </a:p>
          <a:p>
            <a:r>
              <a:rPr lang="en-US" altLang="ja-JP" sz="1100" dirty="0">
                <a:solidFill>
                  <a:srgbClr val="FF0000"/>
                </a:solidFill>
              </a:rPr>
              <a:t>※</a:t>
            </a:r>
            <a:r>
              <a:rPr lang="ja-JP" altLang="en-US" sz="1100" dirty="0">
                <a:solidFill>
                  <a:srgbClr val="FF0000"/>
                </a:solidFill>
              </a:rPr>
              <a:t>地域毎の取組を記載する欄は別にありますので、地域毎に共通する取組についてこちらの欄に記載してください。地域毎の取組を記載する欄への再掲を妨げるものではありません。</a:t>
            </a:r>
          </a:p>
          <a:p>
            <a:pPr lvl="0">
              <a:defRPr/>
            </a:pPr>
            <a:endParaRPr lang="en-US" altLang="ja-JP" sz="1100" dirty="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a:p>
            <a:pPr lvl="0">
              <a:defRPr/>
            </a:pPr>
            <a:r>
              <a:rPr lang="ja-JP" altLang="en-US" sz="1100" dirty="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①取組テーマ、取組内容、手法等</a:t>
            </a:r>
            <a:endParaRPr lang="en-US" altLang="ja-JP" sz="1100" dirty="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a:p>
            <a:pPr lvl="0">
              <a:defRPr/>
            </a:pPr>
            <a:r>
              <a:rPr lang="ja-JP" altLang="en-US" sz="1100" dirty="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②全国（他地域）への展開方針、方策（令和９年度以降も含む）</a:t>
            </a:r>
            <a:endParaRPr lang="en-US" altLang="ja-JP" sz="1100" dirty="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a:p>
            <a:pPr lvl="0">
              <a:defRPr/>
            </a:pPr>
            <a:r>
              <a:rPr lang="ja-JP" altLang="en-US" sz="1100" dirty="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③多様なまちづくりの担い手の連携</a:t>
            </a:r>
            <a:endParaRPr lang="en-US" altLang="ja-JP" sz="1100" dirty="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a:p>
            <a:pPr lvl="0">
              <a:defRPr/>
            </a:pPr>
            <a:r>
              <a:rPr lang="ja-JP" altLang="en-US" sz="1100" dirty="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④地域の魅力や活力の向上等の効果</a:t>
            </a:r>
            <a:endParaRPr lang="en-US" altLang="ja-JP" sz="1100" dirty="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a:p>
            <a:pPr lvl="0">
              <a:defRPr/>
            </a:pPr>
            <a:r>
              <a:rPr lang="ja-JP" altLang="en-US" sz="1100" dirty="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⑤事業の取組の継続性</a:t>
            </a:r>
            <a:endParaRPr lang="en-US" altLang="ja-JP" sz="1100" dirty="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a:p>
            <a:pPr lvl="0">
              <a:defRPr/>
            </a:pPr>
            <a:r>
              <a:rPr lang="ja-JP" altLang="en-US" sz="1100" dirty="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⑥事業費：○千円（国費：○千円）</a:t>
            </a:r>
            <a:endParaRPr lang="en-US" altLang="ja-JP" sz="1100" dirty="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p:txBody>
      </p:sp>
      <p:sp>
        <p:nvSpPr>
          <p:cNvPr id="24" name="正方形/長方形 23"/>
          <p:cNvSpPr>
            <a:spLocks noChangeAspect="1"/>
          </p:cNvSpPr>
          <p:nvPr/>
        </p:nvSpPr>
        <p:spPr>
          <a:xfrm>
            <a:off x="7062219" y="2987519"/>
            <a:ext cx="924947" cy="671114"/>
          </a:xfrm>
          <a:prstGeom prst="rect">
            <a:avLst/>
          </a:prstGeom>
          <a:ln/>
        </p:spPr>
        <p:style>
          <a:lnRef idx="1">
            <a:schemeClr val="accent6"/>
          </a:lnRef>
          <a:fillRef idx="2">
            <a:schemeClr val="accent6"/>
          </a:fillRef>
          <a:effectRef idx="1">
            <a:schemeClr val="accent6"/>
          </a:effectRef>
          <a:fontRef idx="minor">
            <a:schemeClr val="dk1"/>
          </a:fontRef>
        </p:style>
        <p:txBody>
          <a:bodyPr vertOverflow="overflow" horzOverflow="overflow" rtlCol="0" anchor="ctr"/>
          <a:lstStyle/>
          <a:p>
            <a:pPr algn="ctr"/>
            <a:r>
              <a:rPr kumimoji="1" lang="ja-JP" altLang="en-US">
                <a:solidFill>
                  <a:schemeClr val="tx1"/>
                </a:solidFill>
              </a:rPr>
              <a:t>写真</a:t>
            </a:r>
          </a:p>
        </p:txBody>
      </p:sp>
      <p:sp>
        <p:nvSpPr>
          <p:cNvPr id="25" name="テキスト ボックス 87"/>
          <p:cNvSpPr txBox="1"/>
          <p:nvPr/>
        </p:nvSpPr>
        <p:spPr>
          <a:xfrm>
            <a:off x="6802302" y="3621462"/>
            <a:ext cx="1440000" cy="230832"/>
          </a:xfrm>
          <a:prstGeom prst="rect">
            <a:avLst/>
          </a:prstGeom>
          <a:noFill/>
        </p:spPr>
        <p:txBody>
          <a:bodyPr wrap="square" rtlCol="0">
            <a:spAutoFit/>
          </a:bodyPr>
          <a:lstStyle/>
          <a:p>
            <a:pPr lvl="0">
              <a:defRPr/>
            </a:pPr>
            <a:r>
              <a:rPr lang="ja-JP" altLang="en-US" sz="9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○○の様子（</a:t>
            </a:r>
            <a:r>
              <a:rPr lang="en-US" altLang="ja-JP" sz="9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R</a:t>
            </a:r>
            <a:r>
              <a:rPr lang="ja-JP" altLang="en-US" sz="9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○年度）</a:t>
            </a:r>
            <a:endParaRPr lang="en-US" altLang="ja-JP" sz="9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p:txBody>
      </p:sp>
      <p:sp>
        <p:nvSpPr>
          <p:cNvPr id="22" name="テキスト ボックス 48"/>
          <p:cNvSpPr txBox="1"/>
          <p:nvPr/>
        </p:nvSpPr>
        <p:spPr>
          <a:xfrm>
            <a:off x="6846510" y="4670175"/>
            <a:ext cx="1654019" cy="784830"/>
          </a:xfrm>
          <a:prstGeom prst="rect">
            <a:avLst/>
          </a:prstGeom>
          <a:noFill/>
        </p:spPr>
        <p:txBody>
          <a:bodyPr wrap="square" rtlCol="0">
            <a:spAutoFit/>
          </a:bodyPr>
          <a:lstStyle/>
          <a:p>
            <a:pPr algn="ctr"/>
            <a:r>
              <a:rPr kumimoji="1" lang="ja-JP" altLang="en-US" sz="1200" dirty="0"/>
              <a:t>事業内容が分かる</a:t>
            </a:r>
            <a:endParaRPr kumimoji="1" lang="en-US" altLang="ja-JP" sz="1200" dirty="0"/>
          </a:p>
          <a:p>
            <a:pPr algn="ctr"/>
            <a:r>
              <a:rPr kumimoji="1" lang="ja-JP" altLang="en-US" sz="1200" dirty="0"/>
              <a:t>写真や絵等を添付</a:t>
            </a:r>
            <a:endParaRPr kumimoji="1" lang="en-US" altLang="ja-JP" sz="1200" dirty="0"/>
          </a:p>
          <a:p>
            <a:pPr algn="ctr"/>
            <a:r>
              <a:rPr kumimoji="1" lang="ja-JP" altLang="en-US" sz="1050" dirty="0"/>
              <a:t>＊イメージ写真の場合は</a:t>
            </a:r>
            <a:endParaRPr kumimoji="1" lang="en-US" altLang="ja-JP" sz="1050" dirty="0"/>
          </a:p>
          <a:p>
            <a:pPr algn="ctr"/>
            <a:r>
              <a:rPr kumimoji="1" lang="ja-JP" altLang="en-US" sz="1050" dirty="0"/>
              <a:t>「イメージ」と記載</a:t>
            </a:r>
          </a:p>
        </p:txBody>
      </p:sp>
      <p:sp>
        <p:nvSpPr>
          <p:cNvPr id="2" name="テキスト ボックス 87">
            <a:extLst>
              <a:ext uri="{FF2B5EF4-FFF2-40B4-BE49-F238E27FC236}">
                <a16:creationId xmlns:a16="http://schemas.microsoft.com/office/drawing/2014/main" id="{6D30CC46-A576-33C6-E40C-87D0C3957EAA}"/>
              </a:ext>
            </a:extLst>
          </p:cNvPr>
          <p:cNvSpPr txBox="1"/>
          <p:nvPr/>
        </p:nvSpPr>
        <p:spPr>
          <a:xfrm>
            <a:off x="1499349" y="-30302"/>
            <a:ext cx="3199746" cy="261610"/>
          </a:xfrm>
          <a:prstGeom prst="rect">
            <a:avLst/>
          </a:prstGeom>
          <a:noFill/>
        </p:spPr>
        <p:txBody>
          <a:bodyPr wrap="square" rtlCol="0">
            <a:spAutoFit/>
          </a:bodyPr>
          <a:lstStyle/>
          <a:p>
            <a:pPr>
              <a:defRPr/>
            </a:pPr>
            <a:r>
              <a:rPr lang="ja-JP" altLang="en-US" sz="1100">
                <a:solidFill>
                  <a:srgbClr val="002060"/>
                </a:solidFill>
                <a:latin typeface="ＭＳ Ｐゴシック" panose="020B0600070205080204" pitchFamily="50" charset="-128"/>
                <a:ea typeface="ＭＳ Ｐゴシック" panose="020B0600070205080204" pitchFamily="50" charset="-128"/>
                <a:cs typeface="メイリオ" panose="020B0604030504040204" pitchFamily="50" charset="-128"/>
              </a:rPr>
              <a:t>ふりがな</a:t>
            </a:r>
            <a:endParaRPr lang="en-US" altLang="ja-JP" sz="1100">
              <a:solidFill>
                <a:srgbClr val="002060"/>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p:txBody>
      </p:sp>
      <p:sp>
        <p:nvSpPr>
          <p:cNvPr id="10" name="正方形/長方形 9">
            <a:extLst>
              <a:ext uri="{FF2B5EF4-FFF2-40B4-BE49-F238E27FC236}">
                <a16:creationId xmlns:a16="http://schemas.microsoft.com/office/drawing/2014/main" id="{6D60486A-53B8-1056-3B84-331CFA085B6D}"/>
              </a:ext>
            </a:extLst>
          </p:cNvPr>
          <p:cNvSpPr>
            <a:spLocks noChangeAspect="1"/>
          </p:cNvSpPr>
          <p:nvPr/>
        </p:nvSpPr>
        <p:spPr>
          <a:xfrm>
            <a:off x="8129246" y="2987519"/>
            <a:ext cx="924947" cy="671114"/>
          </a:xfrm>
          <a:prstGeom prst="rect">
            <a:avLst/>
          </a:prstGeom>
          <a:ln/>
        </p:spPr>
        <p:style>
          <a:lnRef idx="1">
            <a:schemeClr val="accent6"/>
          </a:lnRef>
          <a:fillRef idx="2">
            <a:schemeClr val="accent6"/>
          </a:fillRef>
          <a:effectRef idx="1">
            <a:schemeClr val="accent6"/>
          </a:effectRef>
          <a:fontRef idx="minor">
            <a:schemeClr val="dk1"/>
          </a:fontRef>
        </p:style>
        <p:txBody>
          <a:bodyPr vertOverflow="overflow" horzOverflow="overflow" rtlCol="0" anchor="ctr"/>
          <a:lstStyle/>
          <a:p>
            <a:pPr algn="ctr"/>
            <a:r>
              <a:rPr kumimoji="1" lang="ja-JP" altLang="en-US">
                <a:solidFill>
                  <a:schemeClr val="tx1"/>
                </a:solidFill>
              </a:rPr>
              <a:t>写真</a:t>
            </a:r>
          </a:p>
        </p:txBody>
      </p:sp>
      <p:sp>
        <p:nvSpPr>
          <p:cNvPr id="11" name="テキスト ボックス 87">
            <a:extLst>
              <a:ext uri="{FF2B5EF4-FFF2-40B4-BE49-F238E27FC236}">
                <a16:creationId xmlns:a16="http://schemas.microsoft.com/office/drawing/2014/main" id="{969C739A-F693-3DF7-6048-5133F2715D6A}"/>
              </a:ext>
            </a:extLst>
          </p:cNvPr>
          <p:cNvSpPr txBox="1"/>
          <p:nvPr/>
        </p:nvSpPr>
        <p:spPr>
          <a:xfrm>
            <a:off x="7912736" y="3621462"/>
            <a:ext cx="1440000" cy="230832"/>
          </a:xfrm>
          <a:prstGeom prst="rect">
            <a:avLst/>
          </a:prstGeom>
          <a:noFill/>
        </p:spPr>
        <p:txBody>
          <a:bodyPr wrap="square" rtlCol="0">
            <a:spAutoFit/>
          </a:bodyPr>
          <a:lstStyle/>
          <a:p>
            <a:pPr lvl="0">
              <a:defRPr/>
            </a:pPr>
            <a:r>
              <a:rPr lang="ja-JP" altLang="en-US" sz="9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○○の様子（</a:t>
            </a:r>
            <a:r>
              <a:rPr lang="en-US" altLang="ja-JP" sz="9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R</a:t>
            </a:r>
            <a:r>
              <a:rPr lang="ja-JP" altLang="en-US" sz="9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○年度）</a:t>
            </a:r>
            <a:endParaRPr lang="en-US" altLang="ja-JP" sz="9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p:txBody>
      </p:sp>
      <p:sp>
        <p:nvSpPr>
          <p:cNvPr id="4" name="吹き出し: 四角形 3">
            <a:extLst>
              <a:ext uri="{FF2B5EF4-FFF2-40B4-BE49-F238E27FC236}">
                <a16:creationId xmlns:a16="http://schemas.microsoft.com/office/drawing/2014/main" id="{E0D9B8FC-374D-9889-4013-D707C744A486}"/>
              </a:ext>
            </a:extLst>
          </p:cNvPr>
          <p:cNvSpPr/>
          <p:nvPr/>
        </p:nvSpPr>
        <p:spPr>
          <a:xfrm>
            <a:off x="806186" y="3098841"/>
            <a:ext cx="4204904" cy="599723"/>
          </a:xfrm>
          <a:prstGeom prst="wedgeRectCallout">
            <a:avLst>
              <a:gd name="adj1" fmla="val -12079"/>
              <a:gd name="adj2" fmla="val 41052"/>
            </a:avLst>
          </a:prstGeom>
          <a:noFill/>
          <a:ln w="6350"/>
        </p:spPr>
        <p:style>
          <a:lnRef idx="1">
            <a:schemeClr val="accent6"/>
          </a:lnRef>
          <a:fillRef idx="2">
            <a:schemeClr val="accent6"/>
          </a:fillRef>
          <a:effectRef idx="1">
            <a:schemeClr val="accent6"/>
          </a:effectRef>
          <a:fontRef idx="minor">
            <a:schemeClr val="dk1"/>
          </a:fontRef>
        </p:style>
        <p:txBody>
          <a:bodyPr vertOverflow="overflow" horzOverflow="overflow" rtlCol="0" anchor="ctr"/>
          <a:lstStyle/>
          <a:p>
            <a:pPr>
              <a:defRPr/>
            </a:pPr>
            <a:r>
              <a:rPr lang="ja-JP" altLang="en-US" sz="1100" dirty="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黒字で記載してください</a:t>
            </a:r>
            <a:endParaRPr lang="en-US" altLang="ja-JP" sz="1100" dirty="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a:p>
            <a:pPr>
              <a:defRPr/>
            </a:pPr>
            <a:r>
              <a:rPr lang="ja-JP" altLang="en-US" sz="1100" dirty="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募集要領の重点審査項目の選定視点を考慮し、記載してください</a:t>
            </a:r>
            <a:endParaRPr lang="en-US" altLang="ja-JP" sz="1100" dirty="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p:txBody>
      </p:sp>
      <p:sp>
        <p:nvSpPr>
          <p:cNvPr id="5" name="スライド番号プレースホルダー 4">
            <a:extLst>
              <a:ext uri="{FF2B5EF4-FFF2-40B4-BE49-F238E27FC236}">
                <a16:creationId xmlns:a16="http://schemas.microsoft.com/office/drawing/2014/main" id="{A71F7B39-D311-DEEF-75FD-54DB677E63D1}"/>
              </a:ext>
            </a:extLst>
          </p:cNvPr>
          <p:cNvSpPr>
            <a:spLocks noGrp="1"/>
          </p:cNvSpPr>
          <p:nvPr>
            <p:ph type="sldNum" sz="quarter" idx="12"/>
          </p:nvPr>
        </p:nvSpPr>
        <p:spPr/>
        <p:txBody>
          <a:bodyPr/>
          <a:lstStyle/>
          <a:p>
            <a:pPr>
              <a:defRPr/>
            </a:pPr>
            <a:fld id="{651FC12D-27C1-4F31-90C9-A93D49E44687}" type="slidenum">
              <a:rPr lang="en-US" altLang="ja-JP" smtClean="0"/>
              <a:pPr>
                <a:defRPr/>
              </a:pPr>
              <a:t>1</a:t>
            </a:fld>
            <a:endParaRPr lang="en-US" altLang="ja-JP"/>
          </a:p>
        </p:txBody>
      </p:sp>
      <p:sp>
        <p:nvSpPr>
          <p:cNvPr id="51" name="テキスト ボックス 75"/>
          <p:cNvSpPr txBox="1"/>
          <p:nvPr/>
        </p:nvSpPr>
        <p:spPr>
          <a:xfrm>
            <a:off x="5302118" y="1286911"/>
            <a:ext cx="3769807" cy="938719"/>
          </a:xfrm>
          <a:prstGeom prst="rect">
            <a:avLst/>
          </a:prstGeom>
          <a:noFill/>
        </p:spPr>
        <p:txBody>
          <a:bodyPr wrap="square" rtlCol="0">
            <a:spAutoFit/>
          </a:bodyPr>
          <a:lstStyle/>
          <a:p>
            <a:pPr lvl="0">
              <a:defRPr/>
            </a:pPr>
            <a:r>
              <a:rPr lang="ja-JP" altLang="en-US" sz="1100" dirty="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官民連携都市再生推進事業や民間まちづくり活動促進事業（</a:t>
            </a:r>
            <a:r>
              <a:rPr lang="en-US" altLang="ja-JP" sz="1100" dirty="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a:t>
            </a:r>
            <a:r>
              <a:rPr lang="ja-JP" altLang="en-US" sz="1100" dirty="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国費を活用した事業）において取り組んだ事業のうち、地域伴走支援に係る取組を記載（実施年度がわかるように記載すること）。詳細は次ページに記載してください。</a:t>
            </a:r>
            <a:endParaRPr lang="en-US" altLang="ja-JP" sz="1100" dirty="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a:p>
            <a:pPr lvl="0">
              <a:defRPr/>
            </a:pPr>
            <a:r>
              <a:rPr lang="ja-JP" altLang="en-US" sz="1100" dirty="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事業費：○千円（国費：○千円）</a:t>
            </a:r>
            <a:endParaRPr lang="en-US" altLang="ja-JP" sz="1100" dirty="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p:txBody>
      </p:sp>
      <p:sp>
        <p:nvSpPr>
          <p:cNvPr id="9" name="テキスト ボックス 13">
            <a:extLst>
              <a:ext uri="{FF2B5EF4-FFF2-40B4-BE49-F238E27FC236}">
                <a16:creationId xmlns:a16="http://schemas.microsoft.com/office/drawing/2014/main" id="{8C0E59D0-510C-6AFE-A399-E47EF2E1A39E}"/>
              </a:ext>
            </a:extLst>
          </p:cNvPr>
          <p:cNvSpPr txBox="1"/>
          <p:nvPr/>
        </p:nvSpPr>
        <p:spPr>
          <a:xfrm>
            <a:off x="4647275" y="5789006"/>
            <a:ext cx="4428000" cy="261610"/>
          </a:xfrm>
          <a:prstGeom prst="rect">
            <a:avLst/>
          </a:prstGeom>
          <a:solidFill>
            <a:srgbClr val="002882"/>
          </a:solidFill>
        </p:spPr>
        <p:txBody>
          <a:bodyPr wrap="square" rtlCol="0" anchor="ctr" anchorCtr="0">
            <a:spAutoFit/>
          </a:bodyPr>
          <a:lstStyle/>
          <a:p>
            <a:pPr>
              <a:defRPr/>
            </a:pPr>
            <a:r>
              <a:rPr lang="ja-JP" altLang="en-US" sz="105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資金計画</a:t>
            </a:r>
            <a:r>
              <a:rPr lang="zh-TW" altLang="en-US" sz="9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（重点審査項目</a:t>
            </a:r>
            <a:r>
              <a:rPr lang="ja-JP" altLang="en-US" sz="9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⑥</a:t>
            </a:r>
            <a:r>
              <a:rPr lang="zh-TW" altLang="en-US" sz="9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105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2" name="正方形/長方形 11">
            <a:extLst>
              <a:ext uri="{FF2B5EF4-FFF2-40B4-BE49-F238E27FC236}">
                <a16:creationId xmlns:a16="http://schemas.microsoft.com/office/drawing/2014/main" id="{A0287592-38A5-A54E-38E7-99BDD7E10B69}"/>
              </a:ext>
            </a:extLst>
          </p:cNvPr>
          <p:cNvSpPr/>
          <p:nvPr/>
        </p:nvSpPr>
        <p:spPr>
          <a:xfrm>
            <a:off x="4647275" y="6095192"/>
            <a:ext cx="4473979" cy="651651"/>
          </a:xfrm>
          <a:prstGeom prst="rect">
            <a:avLst/>
          </a:prstGeom>
          <a:noFill/>
          <a:ln>
            <a:noFill/>
          </a:ln>
          <a:effectLst/>
        </p:spPr>
        <p:style>
          <a:lnRef idx="1">
            <a:schemeClr val="accent6"/>
          </a:lnRef>
          <a:fillRef idx="2">
            <a:schemeClr val="accent6"/>
          </a:fillRef>
          <a:effectRef idx="1">
            <a:schemeClr val="accent6"/>
          </a:effectRef>
          <a:fontRef idx="minor">
            <a:schemeClr val="dk1"/>
          </a:fontRef>
        </p:style>
        <p:txBody>
          <a:bodyPr vertOverflow="overflow" horzOverflow="overflow" rtlCol="0" anchor="t"/>
          <a:lstStyle/>
          <a:p>
            <a:r>
              <a:rPr lang="ja-JP" altLang="en-US" sz="1050" dirty="0">
                <a:solidFill>
                  <a:srgbClr val="FF0000"/>
                </a:solidFill>
              </a:rPr>
              <a:t>資金調達の考え方の他、以下について記載すること</a:t>
            </a:r>
          </a:p>
          <a:p>
            <a:r>
              <a:rPr lang="ja-JP" altLang="en-US" sz="1050" dirty="0">
                <a:solidFill>
                  <a:srgbClr val="FF0000"/>
                </a:solidFill>
              </a:rPr>
              <a:t>・不測の資金需要への対応</a:t>
            </a:r>
          </a:p>
          <a:p>
            <a:r>
              <a:rPr lang="ja-JP" altLang="en-US" sz="1050" dirty="0">
                <a:solidFill>
                  <a:srgbClr val="FF0000"/>
                </a:solidFill>
              </a:rPr>
              <a:t>・概算払が必要な場合はその理由（不要の場合は、不要と記載すること）</a:t>
            </a:r>
          </a:p>
        </p:txBody>
      </p:sp>
    </p:spTree>
    <p:extLst>
      <p:ext uri="{BB962C8B-B14F-4D97-AF65-F5344CB8AC3E}">
        <p14:creationId xmlns:p14="http://schemas.microsoft.com/office/powerpoint/2010/main" val="5446909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7" name="正方形/長方形 4"/>
          <p:cNvSpPr/>
          <p:nvPr/>
        </p:nvSpPr>
        <p:spPr>
          <a:xfrm>
            <a:off x="0" y="527596"/>
            <a:ext cx="9144000" cy="85724"/>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0070C0"/>
              </a:solidFill>
              <a:effectLst/>
              <a:uLnTx/>
              <a:uFillTx/>
              <a:latin typeface="Arial"/>
              <a:ea typeface="ＭＳ Ｐゴシック"/>
              <a:cs typeface="+mn-cs"/>
            </a:endParaRPr>
          </a:p>
        </p:txBody>
      </p:sp>
      <p:sp>
        <p:nvSpPr>
          <p:cNvPr id="1108" name="タイトル 1"/>
          <p:cNvSpPr txBox="1"/>
          <p:nvPr/>
        </p:nvSpPr>
        <p:spPr>
          <a:xfrm>
            <a:off x="1069614" y="136654"/>
            <a:ext cx="6801065" cy="476250"/>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l" defTabSz="914400" rtl="0" eaLnBrk="1" fontAlgn="base" latinLnBrk="0" hangingPunct="1">
              <a:lnSpc>
                <a:spcPct val="90000"/>
              </a:lnSpc>
              <a:spcBef>
                <a:spcPct val="0"/>
              </a:spcBef>
              <a:spcAft>
                <a:spcPct val="0"/>
              </a:spcAft>
              <a:buClrTx/>
              <a:buSzTx/>
              <a:buFontTx/>
              <a:buNone/>
              <a:tabLst/>
              <a:defRPr/>
            </a:pPr>
            <a:r>
              <a:rPr lang="ja-JP" altLang="en-US" sz="2400" b="1" noProof="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事業主体</a:t>
            </a:r>
            <a:r>
              <a:rPr kumimoji="1" lang="ja-JP" altLang="en-US" sz="2400" b="1" i="0" u="none" strike="noStrike" kern="1200" cap="none" spc="0" normalizeH="0" baseline="0" noProof="0">
                <a:ln>
                  <a:noFill/>
                </a:ln>
                <a:solidFill>
                  <a:srgbClr val="002060"/>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名　</a:t>
            </a:r>
            <a:endParaRPr kumimoji="1" lang="ja-JP" altLang="en-US" sz="1800" b="1" i="0" u="none" strike="noStrike" kern="1200" cap="none" spc="0" normalizeH="0" baseline="0" noProof="0">
              <a:ln>
                <a:noFill/>
              </a:ln>
              <a:solidFill>
                <a:srgbClr val="002060"/>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 name="テキスト ボックス 87">
            <a:extLst>
              <a:ext uri="{FF2B5EF4-FFF2-40B4-BE49-F238E27FC236}">
                <a16:creationId xmlns:a16="http://schemas.microsoft.com/office/drawing/2014/main" id="{6D30CC46-A576-33C6-E40C-87D0C3957EAA}"/>
              </a:ext>
            </a:extLst>
          </p:cNvPr>
          <p:cNvSpPr txBox="1"/>
          <p:nvPr/>
        </p:nvSpPr>
        <p:spPr>
          <a:xfrm>
            <a:off x="1499349" y="-30302"/>
            <a:ext cx="3199746" cy="261610"/>
          </a:xfrm>
          <a:prstGeom prst="rect">
            <a:avLst/>
          </a:prstGeom>
          <a:noFill/>
        </p:spPr>
        <p:txBody>
          <a:bodyPr wrap="square" rtlCol="0">
            <a:spAutoFit/>
          </a:bodyPr>
          <a:lstStyle/>
          <a:p>
            <a:pPr>
              <a:defRPr/>
            </a:pPr>
            <a:r>
              <a:rPr lang="ja-JP" altLang="en-US" sz="1100">
                <a:solidFill>
                  <a:srgbClr val="002060"/>
                </a:solidFill>
                <a:latin typeface="ＭＳ Ｐゴシック" panose="020B0600070205080204" pitchFamily="50" charset="-128"/>
                <a:ea typeface="ＭＳ Ｐゴシック" panose="020B0600070205080204" pitchFamily="50" charset="-128"/>
                <a:cs typeface="メイリオ" panose="020B0604030504040204" pitchFamily="50" charset="-128"/>
              </a:rPr>
              <a:t>ふりがな</a:t>
            </a:r>
            <a:endParaRPr lang="en-US" altLang="ja-JP" sz="1100">
              <a:solidFill>
                <a:srgbClr val="002060"/>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p:txBody>
      </p:sp>
      <p:sp>
        <p:nvSpPr>
          <p:cNvPr id="9" name="テキスト ボックス 13">
            <a:extLst>
              <a:ext uri="{FF2B5EF4-FFF2-40B4-BE49-F238E27FC236}">
                <a16:creationId xmlns:a16="http://schemas.microsoft.com/office/drawing/2014/main" id="{2207D6AA-AC4B-5D0C-E536-92517F09C29D}"/>
              </a:ext>
            </a:extLst>
          </p:cNvPr>
          <p:cNvSpPr txBox="1"/>
          <p:nvPr/>
        </p:nvSpPr>
        <p:spPr>
          <a:xfrm>
            <a:off x="51434" y="686869"/>
            <a:ext cx="9000000" cy="292388"/>
          </a:xfrm>
          <a:prstGeom prst="rect">
            <a:avLst/>
          </a:prstGeom>
          <a:solidFill>
            <a:srgbClr val="002882"/>
          </a:solidFill>
        </p:spPr>
        <p:txBody>
          <a:bodyPr wrap="square" rtlCol="0" anchor="ctr" anchorCtr="0">
            <a:spAutoFit/>
          </a:bodyPr>
          <a:lstStyle/>
          <a:p>
            <a:pPr>
              <a:defRPr/>
            </a:pPr>
            <a:r>
              <a:rPr lang="ja-JP" altLang="en-US" sz="1300" b="1">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令和</a:t>
            </a:r>
            <a:r>
              <a:rPr lang="ja-JP" altLang="en-US" sz="1300" b="1">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７</a:t>
            </a:r>
            <a:r>
              <a:rPr lang="ja-JP" altLang="en-US" sz="1300" b="1">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年度までの取組（詳細）</a:t>
            </a:r>
            <a:r>
              <a:rPr lang="ja-JP" altLang="en-US" sz="1100" b="1">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（重点審査項目⑤）</a:t>
            </a:r>
            <a:endParaRPr lang="ja-JP" altLang="en-US" sz="1300" b="1">
              <a:solidFill>
                <a:prstClr val="white"/>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2" name="正方形/長方形 11">
            <a:extLst>
              <a:ext uri="{FF2B5EF4-FFF2-40B4-BE49-F238E27FC236}">
                <a16:creationId xmlns:a16="http://schemas.microsoft.com/office/drawing/2014/main" id="{48B3EE26-EABC-DAA0-644F-44EC7AD33069}"/>
              </a:ext>
            </a:extLst>
          </p:cNvPr>
          <p:cNvSpPr/>
          <p:nvPr/>
        </p:nvSpPr>
        <p:spPr>
          <a:xfrm>
            <a:off x="24489" y="965641"/>
            <a:ext cx="9000000" cy="1329464"/>
          </a:xfrm>
          <a:prstGeom prst="rect">
            <a:avLst/>
          </a:prstGeom>
          <a:noFill/>
          <a:ln>
            <a:noFill/>
          </a:ln>
          <a:effectLst/>
        </p:spPr>
        <p:style>
          <a:lnRef idx="1">
            <a:schemeClr val="accent6"/>
          </a:lnRef>
          <a:fillRef idx="2">
            <a:schemeClr val="accent6"/>
          </a:fillRef>
          <a:effectRef idx="1">
            <a:schemeClr val="accent6"/>
          </a:effectRef>
          <a:fontRef idx="minor">
            <a:schemeClr val="dk1"/>
          </a:fontRef>
        </p:style>
        <p:txBody>
          <a:bodyPr vertOverflow="overflow" horzOverflow="overflow" rtlCol="0" anchor="t"/>
          <a:lstStyle/>
          <a:p>
            <a:r>
              <a:rPr lang="ja-JP" altLang="en-US" sz="1200" dirty="0">
                <a:solidFill>
                  <a:srgbClr val="FF0000"/>
                </a:solidFill>
              </a:rPr>
              <a:t>・過年度の地域伴走支援に関する取組を記載してください。 </a:t>
            </a:r>
            <a:r>
              <a:rPr lang="en-US" altLang="ja-JP" sz="1050" dirty="0">
                <a:solidFill>
                  <a:srgbClr val="FF0000"/>
                </a:solidFill>
              </a:rPr>
              <a:t>※</a:t>
            </a:r>
            <a:r>
              <a:rPr lang="ja-JP" altLang="en-US" sz="1050" dirty="0">
                <a:solidFill>
                  <a:srgbClr val="FF0000"/>
                </a:solidFill>
              </a:rPr>
              <a:t>国費活用の有無に関わらず記載してください。</a:t>
            </a:r>
            <a:endParaRPr lang="en-US" altLang="ja-JP" sz="1050" dirty="0">
              <a:solidFill>
                <a:srgbClr val="FF0000"/>
              </a:solidFill>
            </a:endParaRPr>
          </a:p>
          <a:p>
            <a:r>
              <a:rPr lang="ja-JP" altLang="en-US" sz="1200" dirty="0">
                <a:solidFill>
                  <a:srgbClr val="FF0000"/>
                </a:solidFill>
              </a:rPr>
              <a:t>記載項目例（すべて網羅する必要はありません。）</a:t>
            </a:r>
          </a:p>
          <a:p>
            <a:r>
              <a:rPr lang="ja-JP" altLang="en-US" sz="1200" dirty="0">
                <a:solidFill>
                  <a:srgbClr val="FF0000"/>
                </a:solidFill>
              </a:rPr>
              <a:t>①取組テーマ、取組内容、手法等　②多様なまちづくりの担い手の連携　③地域の魅力や活力の向上等の効果</a:t>
            </a:r>
          </a:p>
          <a:p>
            <a:r>
              <a:rPr lang="ja-JP" altLang="en-US" sz="1200" dirty="0">
                <a:solidFill>
                  <a:srgbClr val="FF0000"/>
                </a:solidFill>
              </a:rPr>
              <a:t>④事業の取組の継続性　⑤市町村名及び地域名</a:t>
            </a:r>
          </a:p>
          <a:p>
            <a:r>
              <a:rPr lang="ja-JP" altLang="en-US" sz="1200" dirty="0">
                <a:solidFill>
                  <a:srgbClr val="FF3300"/>
                </a:solidFill>
              </a:rPr>
              <a:t>・過去３年間に支援した地域件数について記載してください。</a:t>
            </a:r>
            <a:endParaRPr lang="en-US" altLang="ja-JP" sz="1200" dirty="0">
              <a:solidFill>
                <a:srgbClr val="FF3300"/>
              </a:solidFill>
            </a:endParaRPr>
          </a:p>
          <a:p>
            <a:r>
              <a:rPr lang="ja-JP" altLang="en-US" sz="1100" dirty="0">
                <a:solidFill>
                  <a:srgbClr val="FF3300"/>
                </a:solidFill>
              </a:rPr>
              <a:t>（</a:t>
            </a:r>
            <a:r>
              <a:rPr lang="en-US" altLang="ja-JP" sz="1100" dirty="0">
                <a:solidFill>
                  <a:srgbClr val="FF3300"/>
                </a:solidFill>
              </a:rPr>
              <a:t>※</a:t>
            </a:r>
            <a:r>
              <a:rPr lang="ja-JP" altLang="en-US" sz="1100" dirty="0">
                <a:solidFill>
                  <a:srgbClr val="FF3300"/>
                </a:solidFill>
              </a:rPr>
              <a:t>以降の類似実績の記入欄には、支援した地域の中から３地域について記載してください。）</a:t>
            </a:r>
          </a:p>
        </p:txBody>
      </p:sp>
      <p:sp>
        <p:nvSpPr>
          <p:cNvPr id="5" name="正方形/長方形 4">
            <a:extLst>
              <a:ext uri="{FF2B5EF4-FFF2-40B4-BE49-F238E27FC236}">
                <a16:creationId xmlns:a16="http://schemas.microsoft.com/office/drawing/2014/main" id="{79567B61-9A85-051D-CF71-2EEDC0374140}"/>
              </a:ext>
            </a:extLst>
          </p:cNvPr>
          <p:cNvSpPr>
            <a:spLocks noChangeAspect="1"/>
          </p:cNvSpPr>
          <p:nvPr/>
        </p:nvSpPr>
        <p:spPr>
          <a:xfrm>
            <a:off x="6595668" y="2552621"/>
            <a:ext cx="1156504" cy="839125"/>
          </a:xfrm>
          <a:prstGeom prst="rect">
            <a:avLst/>
          </a:prstGeom>
          <a:ln/>
        </p:spPr>
        <p:style>
          <a:lnRef idx="1">
            <a:schemeClr val="accent6"/>
          </a:lnRef>
          <a:fillRef idx="2">
            <a:schemeClr val="accent6"/>
          </a:fillRef>
          <a:effectRef idx="1">
            <a:schemeClr val="accent6"/>
          </a:effectRef>
          <a:fontRef idx="minor">
            <a:schemeClr val="dk1"/>
          </a:fontRef>
        </p:style>
        <p:txBody>
          <a:bodyPr vertOverflow="overflow" horzOverflow="overflow" rtlCol="0" anchor="ctr"/>
          <a:lstStyle/>
          <a:p>
            <a:pPr algn="ctr"/>
            <a:r>
              <a:rPr kumimoji="1" lang="ja-JP" altLang="en-US">
                <a:solidFill>
                  <a:schemeClr val="tx1"/>
                </a:solidFill>
              </a:rPr>
              <a:t>写真</a:t>
            </a:r>
          </a:p>
        </p:txBody>
      </p:sp>
      <p:sp>
        <p:nvSpPr>
          <p:cNvPr id="6" name="テキスト ボックス 87">
            <a:extLst>
              <a:ext uri="{FF2B5EF4-FFF2-40B4-BE49-F238E27FC236}">
                <a16:creationId xmlns:a16="http://schemas.microsoft.com/office/drawing/2014/main" id="{D4C99E8F-9F13-AFA3-10D5-95F2DA310DB9}"/>
              </a:ext>
            </a:extLst>
          </p:cNvPr>
          <p:cNvSpPr txBox="1"/>
          <p:nvPr/>
        </p:nvSpPr>
        <p:spPr>
          <a:xfrm>
            <a:off x="6537580" y="3549488"/>
            <a:ext cx="1440000" cy="230832"/>
          </a:xfrm>
          <a:prstGeom prst="rect">
            <a:avLst/>
          </a:prstGeom>
          <a:noFill/>
        </p:spPr>
        <p:txBody>
          <a:bodyPr wrap="square" rtlCol="0">
            <a:spAutoFit/>
          </a:bodyPr>
          <a:lstStyle/>
          <a:p>
            <a:pPr lvl="0">
              <a:defRPr/>
            </a:pPr>
            <a:r>
              <a:rPr lang="ja-JP" altLang="en-US" sz="9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○○の様子（</a:t>
            </a:r>
            <a:r>
              <a:rPr lang="en-US" altLang="ja-JP" sz="9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R</a:t>
            </a:r>
            <a:r>
              <a:rPr lang="ja-JP" altLang="en-US" sz="9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○年度）</a:t>
            </a:r>
            <a:endParaRPr lang="en-US" altLang="ja-JP" sz="9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p:txBody>
      </p:sp>
      <p:sp>
        <p:nvSpPr>
          <p:cNvPr id="7" name="正方形/長方形 6">
            <a:extLst>
              <a:ext uri="{FF2B5EF4-FFF2-40B4-BE49-F238E27FC236}">
                <a16:creationId xmlns:a16="http://schemas.microsoft.com/office/drawing/2014/main" id="{C547421A-0494-7D1D-0B07-2F9050CD306A}"/>
              </a:ext>
            </a:extLst>
          </p:cNvPr>
          <p:cNvSpPr>
            <a:spLocks noChangeAspect="1"/>
          </p:cNvSpPr>
          <p:nvPr/>
        </p:nvSpPr>
        <p:spPr>
          <a:xfrm>
            <a:off x="7822954" y="2552621"/>
            <a:ext cx="1156504" cy="839125"/>
          </a:xfrm>
          <a:prstGeom prst="rect">
            <a:avLst/>
          </a:prstGeom>
          <a:ln/>
        </p:spPr>
        <p:style>
          <a:lnRef idx="1">
            <a:schemeClr val="accent6"/>
          </a:lnRef>
          <a:fillRef idx="2">
            <a:schemeClr val="accent6"/>
          </a:fillRef>
          <a:effectRef idx="1">
            <a:schemeClr val="accent6"/>
          </a:effectRef>
          <a:fontRef idx="minor">
            <a:schemeClr val="dk1"/>
          </a:fontRef>
        </p:style>
        <p:txBody>
          <a:bodyPr vertOverflow="overflow" horzOverflow="overflow" rtlCol="0" anchor="ctr"/>
          <a:lstStyle/>
          <a:p>
            <a:pPr algn="ctr"/>
            <a:r>
              <a:rPr kumimoji="1" lang="ja-JP" altLang="en-US">
                <a:solidFill>
                  <a:schemeClr val="tx1"/>
                </a:solidFill>
              </a:rPr>
              <a:t>写真</a:t>
            </a:r>
          </a:p>
        </p:txBody>
      </p:sp>
      <p:sp>
        <p:nvSpPr>
          <p:cNvPr id="8" name="テキスト ボックス 87">
            <a:extLst>
              <a:ext uri="{FF2B5EF4-FFF2-40B4-BE49-F238E27FC236}">
                <a16:creationId xmlns:a16="http://schemas.microsoft.com/office/drawing/2014/main" id="{FDCAD9C2-DE07-9A56-5508-CFB55F928F13}"/>
              </a:ext>
            </a:extLst>
          </p:cNvPr>
          <p:cNvSpPr txBox="1"/>
          <p:nvPr/>
        </p:nvSpPr>
        <p:spPr>
          <a:xfrm>
            <a:off x="7808273" y="3549488"/>
            <a:ext cx="1440000" cy="230832"/>
          </a:xfrm>
          <a:prstGeom prst="rect">
            <a:avLst/>
          </a:prstGeom>
          <a:noFill/>
        </p:spPr>
        <p:txBody>
          <a:bodyPr wrap="square" rtlCol="0">
            <a:spAutoFit/>
          </a:bodyPr>
          <a:lstStyle/>
          <a:p>
            <a:pPr lvl="0">
              <a:defRPr/>
            </a:pPr>
            <a:r>
              <a:rPr lang="ja-JP" altLang="en-US" sz="9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○○の様子（</a:t>
            </a:r>
            <a:r>
              <a:rPr lang="en-US" altLang="ja-JP" sz="9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R</a:t>
            </a:r>
            <a:r>
              <a:rPr lang="ja-JP" altLang="en-US" sz="9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○年度）</a:t>
            </a:r>
            <a:endParaRPr lang="en-US" altLang="ja-JP" sz="9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p:txBody>
      </p:sp>
      <p:sp>
        <p:nvSpPr>
          <p:cNvPr id="10" name="吹き出し: 四角形 9">
            <a:extLst>
              <a:ext uri="{FF2B5EF4-FFF2-40B4-BE49-F238E27FC236}">
                <a16:creationId xmlns:a16="http://schemas.microsoft.com/office/drawing/2014/main" id="{AAAED509-8414-D7D0-AE0D-6E959AC96687}"/>
              </a:ext>
            </a:extLst>
          </p:cNvPr>
          <p:cNvSpPr/>
          <p:nvPr/>
        </p:nvSpPr>
        <p:spPr>
          <a:xfrm>
            <a:off x="2174932" y="2883678"/>
            <a:ext cx="4204904" cy="599723"/>
          </a:xfrm>
          <a:prstGeom prst="wedgeRectCallout">
            <a:avLst>
              <a:gd name="adj1" fmla="val -12079"/>
              <a:gd name="adj2" fmla="val 23665"/>
            </a:avLst>
          </a:prstGeom>
          <a:noFill/>
          <a:ln w="6350"/>
        </p:spPr>
        <p:style>
          <a:lnRef idx="1">
            <a:schemeClr val="accent6"/>
          </a:lnRef>
          <a:fillRef idx="2">
            <a:schemeClr val="accent6"/>
          </a:fillRef>
          <a:effectRef idx="1">
            <a:schemeClr val="accent6"/>
          </a:effectRef>
          <a:fontRef idx="minor">
            <a:schemeClr val="dk1"/>
          </a:fontRef>
        </p:style>
        <p:txBody>
          <a:bodyPr vertOverflow="overflow" horzOverflow="overflow" rtlCol="0" anchor="ctr"/>
          <a:lstStyle/>
          <a:p>
            <a:pPr>
              <a:defRPr/>
            </a:pPr>
            <a:r>
              <a:rPr lang="ja-JP" altLang="en-US" sz="11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黒字で記載してください</a:t>
            </a:r>
            <a:endParaRPr lang="en-US" altLang="ja-JP" sz="11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a:p>
            <a:pPr>
              <a:defRPr/>
            </a:pPr>
            <a:r>
              <a:rPr lang="ja-JP" altLang="en-US" sz="11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募集要領の重点審査項目の選定視点を考慮し、記載してください</a:t>
            </a:r>
            <a:endParaRPr lang="en-US" altLang="ja-JP" sz="11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p:txBody>
      </p:sp>
      <p:sp>
        <p:nvSpPr>
          <p:cNvPr id="4" name="テキスト ボックス 19">
            <a:extLst>
              <a:ext uri="{FF2B5EF4-FFF2-40B4-BE49-F238E27FC236}">
                <a16:creationId xmlns:a16="http://schemas.microsoft.com/office/drawing/2014/main" id="{2579D0A2-D8E5-55C4-379D-CAC7C803617C}"/>
              </a:ext>
            </a:extLst>
          </p:cNvPr>
          <p:cNvSpPr txBox="1"/>
          <p:nvPr/>
        </p:nvSpPr>
        <p:spPr>
          <a:xfrm>
            <a:off x="67831" y="50658"/>
            <a:ext cx="864000" cy="430887"/>
          </a:xfrm>
          <a:prstGeom prst="rect">
            <a:avLst/>
          </a:prstGeom>
          <a:noFill/>
          <a:ln>
            <a:solidFill>
              <a:schemeClr val="tx1"/>
            </a:solidFill>
          </a:ln>
        </p:spPr>
        <p:txBody>
          <a:bodyPr wrap="square" tIns="0" bIns="0" rtlCol="0">
            <a:spAutoFit/>
          </a:bodyPr>
          <a:lstStyle/>
          <a:p>
            <a:pPr algn="ctr"/>
            <a:r>
              <a:rPr lang="ja-JP" altLang="en-US" sz="1400" b="1">
                <a:latin typeface="+mn-ea"/>
                <a:ea typeface="+mn-ea"/>
              </a:rPr>
              <a:t>様式</a:t>
            </a:r>
            <a:r>
              <a:rPr lang="en-US" altLang="ja-JP" sz="1400" b="1">
                <a:latin typeface="+mn-ea"/>
                <a:ea typeface="+mn-ea"/>
              </a:rPr>
              <a:t>B-2</a:t>
            </a:r>
          </a:p>
          <a:p>
            <a:pPr algn="ctr"/>
            <a:r>
              <a:rPr lang="ja-JP" altLang="en-US" sz="1400" b="1">
                <a:latin typeface="+mn-ea"/>
                <a:ea typeface="+mn-ea"/>
              </a:rPr>
              <a:t>②詳細</a:t>
            </a:r>
            <a:endParaRPr lang="en-US" altLang="ja-JP" sz="1400" b="1">
              <a:latin typeface="+mn-ea"/>
              <a:ea typeface="+mn-ea"/>
            </a:endParaRPr>
          </a:p>
        </p:txBody>
      </p:sp>
      <p:sp>
        <p:nvSpPr>
          <p:cNvPr id="13" name="テキスト ボックス 19">
            <a:extLst>
              <a:ext uri="{FF2B5EF4-FFF2-40B4-BE49-F238E27FC236}">
                <a16:creationId xmlns:a16="http://schemas.microsoft.com/office/drawing/2014/main" id="{2D8B6648-4B40-031D-22FC-045B2BF45DF2}"/>
              </a:ext>
            </a:extLst>
          </p:cNvPr>
          <p:cNvSpPr txBox="1"/>
          <p:nvPr/>
        </p:nvSpPr>
        <p:spPr>
          <a:xfrm>
            <a:off x="6973455" y="33505"/>
            <a:ext cx="2024154" cy="461665"/>
          </a:xfrm>
          <a:prstGeom prst="rect">
            <a:avLst/>
          </a:prstGeom>
          <a:noFill/>
          <a:ln>
            <a:solidFill>
              <a:schemeClr val="tx1"/>
            </a:solidFill>
          </a:ln>
        </p:spPr>
        <p:txBody>
          <a:bodyPr wrap="square" rtlCol="0">
            <a:spAutoFit/>
          </a:bodyPr>
          <a:lstStyle/>
          <a:p>
            <a:pPr algn="ctr"/>
            <a:r>
              <a:rPr lang="ja-JP" altLang="en-US" sz="1200"/>
              <a:t>普及啓発事業</a:t>
            </a:r>
            <a:endParaRPr lang="en-US" altLang="ja-JP" sz="1200"/>
          </a:p>
          <a:p>
            <a:pPr algn="ctr"/>
            <a:r>
              <a:rPr lang="ja-JP" altLang="en-US" sz="1200"/>
              <a:t>（都市再生推進法人の育成）</a:t>
            </a:r>
            <a:endParaRPr lang="en-US" altLang="ja-JP" sz="1200"/>
          </a:p>
        </p:txBody>
      </p:sp>
      <p:sp>
        <p:nvSpPr>
          <p:cNvPr id="14" name="スライド番号プレースホルダー 13">
            <a:extLst>
              <a:ext uri="{FF2B5EF4-FFF2-40B4-BE49-F238E27FC236}">
                <a16:creationId xmlns:a16="http://schemas.microsoft.com/office/drawing/2014/main" id="{9C204485-7B3F-D1F6-59EE-4DA7600E6923}"/>
              </a:ext>
            </a:extLst>
          </p:cNvPr>
          <p:cNvSpPr>
            <a:spLocks noGrp="1"/>
          </p:cNvSpPr>
          <p:nvPr>
            <p:ph type="sldNum" sz="quarter" idx="12"/>
          </p:nvPr>
        </p:nvSpPr>
        <p:spPr/>
        <p:txBody>
          <a:bodyPr/>
          <a:lstStyle/>
          <a:p>
            <a:pPr>
              <a:defRPr/>
            </a:pPr>
            <a:fld id="{651FC12D-27C1-4F31-90C9-A93D49E44687}" type="slidenum">
              <a:rPr lang="en-US" altLang="ja-JP" smtClean="0"/>
              <a:pPr>
                <a:defRPr/>
              </a:pPr>
              <a:t>2</a:t>
            </a:fld>
            <a:endParaRPr lang="en-US" altLang="ja-JP"/>
          </a:p>
        </p:txBody>
      </p:sp>
      <p:sp>
        <p:nvSpPr>
          <p:cNvPr id="3" name="テキスト ボックス 13">
            <a:extLst>
              <a:ext uri="{FF2B5EF4-FFF2-40B4-BE49-F238E27FC236}">
                <a16:creationId xmlns:a16="http://schemas.microsoft.com/office/drawing/2014/main" id="{E83B36F7-264D-CB85-BB58-796FF5499D2F}"/>
              </a:ext>
            </a:extLst>
          </p:cNvPr>
          <p:cNvSpPr txBox="1"/>
          <p:nvPr/>
        </p:nvSpPr>
        <p:spPr>
          <a:xfrm>
            <a:off x="0" y="3561859"/>
            <a:ext cx="9144000" cy="307777"/>
          </a:xfrm>
          <a:prstGeom prst="rect">
            <a:avLst/>
          </a:prstGeom>
          <a:solidFill>
            <a:srgbClr val="002882"/>
          </a:solidFill>
        </p:spPr>
        <p:txBody>
          <a:bodyPr wrap="square" rtlCol="0" anchor="ctr" anchorCtr="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3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官民連携まちづくり初動期支援に関する類似実績①</a:t>
            </a:r>
            <a:r>
              <a:rPr lang="ja-JP" altLang="en-US" sz="1400" b="1">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100" b="1">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（重点審査項目⑤）</a:t>
            </a:r>
            <a:endParaRPr kumimoji="1" lang="ja-JP" altLang="en-US" sz="13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1" name="テキスト ボックス 75">
            <a:extLst>
              <a:ext uri="{FF2B5EF4-FFF2-40B4-BE49-F238E27FC236}">
                <a16:creationId xmlns:a16="http://schemas.microsoft.com/office/drawing/2014/main" id="{04ABC0A6-0B1C-90A2-5BB4-529E68908CCE}"/>
              </a:ext>
            </a:extLst>
          </p:cNvPr>
          <p:cNvSpPr txBox="1"/>
          <p:nvPr/>
        </p:nvSpPr>
        <p:spPr>
          <a:xfrm>
            <a:off x="48583" y="3882963"/>
            <a:ext cx="9095417" cy="769441"/>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100" b="0" i="0"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メイリオ" panose="020B0604030504040204" pitchFamily="50" charset="-128"/>
              </a:rPr>
              <a:t>・対象地域（〇〇県〇〇市○○エリア）、対象者、期間、地域課題と取組目的、伴走支援の内容と成果、費用負担者（補助金等を活用した場合には補助金等名称）について、簡潔に記載してください（３事例程度）。</a:t>
            </a:r>
            <a:endParaRPr kumimoji="1" lang="en-US" altLang="ja-JP" sz="1100" b="0" i="0"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メイリオ" panose="020B0604030504040204" pitchFamily="50" charset="-128"/>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100" b="0" i="0"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メイリオ" panose="020B0604030504040204" pitchFamily="50" charset="-128"/>
              </a:rPr>
              <a:t>・過去の実績から今回の伴走支援に活用できる内容について記載してください。</a:t>
            </a:r>
            <a:endParaRPr kumimoji="1" lang="en-US" altLang="ja-JP" sz="1100" b="0" i="0"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メイリオ" panose="020B0604030504040204" pitchFamily="50" charset="-128"/>
            </a:endParaRPr>
          </a:p>
          <a:p>
            <a:pPr>
              <a:defRPr/>
            </a:pPr>
            <a:r>
              <a:rPr kumimoji="1" lang="en-US" altLang="ja-JP" sz="1100" b="0" i="0"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メイリオ" panose="020B0604030504040204" pitchFamily="50" charset="-128"/>
              </a:rPr>
              <a:t>※</a:t>
            </a:r>
            <a:r>
              <a:rPr kumimoji="1" lang="ja-JP" altLang="en-US" sz="1100" b="0" i="0"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メイリオ" panose="020B0604030504040204" pitchFamily="50" charset="-128"/>
              </a:rPr>
              <a:t>都市再生推進法人の</a:t>
            </a:r>
            <a:r>
              <a:rPr kumimoji="1" lang="ja-JP" altLang="en-US" sz="1100" b="0" i="0" u="non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メイリオ" panose="020B0604030504040204" pitchFamily="50" charset="-128"/>
              </a:rPr>
              <a:t>指定</a:t>
            </a:r>
            <a:r>
              <a:rPr kumimoji="1" lang="ja-JP" altLang="en-US" sz="1100" b="0" i="0"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メイリオ" panose="020B0604030504040204" pitchFamily="50" charset="-128"/>
              </a:rPr>
              <a:t>に繋がった事例でなくても記載可能です。</a:t>
            </a:r>
            <a:endParaRPr kumimoji="1" lang="en-US" altLang="ja-JP" sz="1100" b="0" i="0"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メイリオ" panose="020B0604030504040204" pitchFamily="50" charset="-128"/>
            </a:endParaRPr>
          </a:p>
        </p:txBody>
      </p:sp>
      <p:sp>
        <p:nvSpPr>
          <p:cNvPr id="15" name="正方形/長方形 14">
            <a:extLst>
              <a:ext uri="{FF2B5EF4-FFF2-40B4-BE49-F238E27FC236}">
                <a16:creationId xmlns:a16="http://schemas.microsoft.com/office/drawing/2014/main" id="{B126ED38-7744-549A-A04D-E806CFF73FBE}"/>
              </a:ext>
            </a:extLst>
          </p:cNvPr>
          <p:cNvSpPr/>
          <p:nvPr/>
        </p:nvSpPr>
        <p:spPr>
          <a:xfrm>
            <a:off x="5809522" y="5598324"/>
            <a:ext cx="1369232" cy="993472"/>
          </a:xfrm>
          <a:prstGeom prst="rect">
            <a:avLst/>
          </a:prstGeom>
          <a:ln/>
        </p:spPr>
        <p:style>
          <a:lnRef idx="1">
            <a:schemeClr val="accent6"/>
          </a:lnRef>
          <a:fillRef idx="2">
            <a:schemeClr val="accent6"/>
          </a:fillRef>
          <a:effectRef idx="1">
            <a:schemeClr val="accent6"/>
          </a:effectRef>
          <a:fontRef idx="minor">
            <a:schemeClr val="dk1"/>
          </a:fontRef>
        </p:style>
        <p:txBody>
          <a:bodyPr vertOverflow="overflow" horzOverflow="overflow"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rPr>
              <a:t>写真</a:t>
            </a:r>
          </a:p>
        </p:txBody>
      </p:sp>
      <p:sp>
        <p:nvSpPr>
          <p:cNvPr id="16" name="テキスト ボックス 87">
            <a:extLst>
              <a:ext uri="{FF2B5EF4-FFF2-40B4-BE49-F238E27FC236}">
                <a16:creationId xmlns:a16="http://schemas.microsoft.com/office/drawing/2014/main" id="{24945BF7-667A-6CCD-052F-3DCFC2F596D2}"/>
              </a:ext>
            </a:extLst>
          </p:cNvPr>
          <p:cNvSpPr txBox="1"/>
          <p:nvPr/>
        </p:nvSpPr>
        <p:spPr>
          <a:xfrm>
            <a:off x="5912281" y="6591796"/>
            <a:ext cx="1369232" cy="230832"/>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900" b="0" i="0" u="none" strike="noStrike" kern="1200" cap="none" spc="0" normalizeH="0" baseline="0" noProof="0">
                <a:ln>
                  <a:noFill/>
                </a:ln>
                <a:solidFill>
                  <a:srgbClr val="FF0000"/>
                </a:solidFill>
                <a:effectLst/>
                <a:uLnTx/>
                <a:uFillTx/>
                <a:latin typeface="ＭＳ Ｐゴシック" panose="020B0600070205080204" pitchFamily="50" charset="-128"/>
                <a:ea typeface="ＭＳ Ｐゴシック" panose="020B0600070205080204" pitchFamily="50" charset="-128"/>
                <a:cs typeface="メイリオ" panose="020B0604030504040204" pitchFamily="50" charset="-128"/>
              </a:rPr>
              <a:t>○○の様子（</a:t>
            </a:r>
            <a:r>
              <a:rPr kumimoji="1" lang="en-US" altLang="ja-JP" sz="900" b="0" i="0" u="none" strike="noStrike" kern="1200" cap="none" spc="0" normalizeH="0" baseline="0" noProof="0">
                <a:ln>
                  <a:noFill/>
                </a:ln>
                <a:solidFill>
                  <a:srgbClr val="FF0000"/>
                </a:solidFill>
                <a:effectLst/>
                <a:uLnTx/>
                <a:uFillTx/>
                <a:latin typeface="ＭＳ Ｐゴシック" panose="020B0600070205080204" pitchFamily="50" charset="-128"/>
                <a:ea typeface="ＭＳ Ｐゴシック" panose="020B0600070205080204" pitchFamily="50" charset="-128"/>
                <a:cs typeface="メイリオ" panose="020B0604030504040204" pitchFamily="50" charset="-128"/>
              </a:rPr>
              <a:t>R</a:t>
            </a:r>
            <a:r>
              <a:rPr kumimoji="1" lang="ja-JP" altLang="en-US" sz="900" b="0" i="0" u="none" strike="noStrike" kern="1200" cap="none" spc="0" normalizeH="0" baseline="0" noProof="0">
                <a:ln>
                  <a:noFill/>
                </a:ln>
                <a:solidFill>
                  <a:srgbClr val="FF0000"/>
                </a:solidFill>
                <a:effectLst/>
                <a:uLnTx/>
                <a:uFillTx/>
                <a:latin typeface="ＭＳ Ｐゴシック" panose="020B0600070205080204" pitchFamily="50" charset="-128"/>
                <a:ea typeface="ＭＳ Ｐゴシック" panose="020B0600070205080204" pitchFamily="50" charset="-128"/>
                <a:cs typeface="メイリオ" panose="020B0604030504040204" pitchFamily="50" charset="-128"/>
              </a:rPr>
              <a:t>○年度）</a:t>
            </a:r>
            <a:endParaRPr kumimoji="1" lang="en-US" altLang="ja-JP" sz="900" b="0" i="0" u="none" strike="noStrike" kern="1200" cap="none" spc="0" normalizeH="0" baseline="0" noProof="0">
              <a:ln>
                <a:noFill/>
              </a:ln>
              <a:solidFill>
                <a:srgbClr val="FF0000"/>
              </a:solidFill>
              <a:effectLst/>
              <a:uLnTx/>
              <a:uFillTx/>
              <a:latin typeface="ＭＳ Ｐゴシック" panose="020B0600070205080204" pitchFamily="50" charset="-128"/>
              <a:ea typeface="ＭＳ Ｐゴシック" panose="020B0600070205080204" pitchFamily="50" charset="-128"/>
              <a:cs typeface="メイリオ" panose="020B0604030504040204" pitchFamily="50" charset="-128"/>
            </a:endParaRPr>
          </a:p>
        </p:txBody>
      </p:sp>
      <p:sp>
        <p:nvSpPr>
          <p:cNvPr id="17" name="正方形/長方形 16">
            <a:extLst>
              <a:ext uri="{FF2B5EF4-FFF2-40B4-BE49-F238E27FC236}">
                <a16:creationId xmlns:a16="http://schemas.microsoft.com/office/drawing/2014/main" id="{DD3F441F-4CD4-6F5E-779E-A0E6DF84C691}"/>
              </a:ext>
            </a:extLst>
          </p:cNvPr>
          <p:cNvSpPr/>
          <p:nvPr/>
        </p:nvSpPr>
        <p:spPr>
          <a:xfrm>
            <a:off x="7384980" y="5598324"/>
            <a:ext cx="1369232" cy="993472"/>
          </a:xfrm>
          <a:prstGeom prst="rect">
            <a:avLst/>
          </a:prstGeom>
          <a:ln/>
        </p:spPr>
        <p:style>
          <a:lnRef idx="1">
            <a:schemeClr val="accent6"/>
          </a:lnRef>
          <a:fillRef idx="2">
            <a:schemeClr val="accent6"/>
          </a:fillRef>
          <a:effectRef idx="1">
            <a:schemeClr val="accent6"/>
          </a:effectRef>
          <a:fontRef idx="minor">
            <a:schemeClr val="dk1"/>
          </a:fontRef>
        </p:style>
        <p:txBody>
          <a:bodyPr vertOverflow="overflow" horzOverflow="overflow"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rPr>
              <a:t>写真</a:t>
            </a:r>
          </a:p>
        </p:txBody>
      </p:sp>
      <p:sp>
        <p:nvSpPr>
          <p:cNvPr id="18" name="テキスト ボックス 87">
            <a:extLst>
              <a:ext uri="{FF2B5EF4-FFF2-40B4-BE49-F238E27FC236}">
                <a16:creationId xmlns:a16="http://schemas.microsoft.com/office/drawing/2014/main" id="{44A70AF6-51CF-0689-8A26-FD15AFECD204}"/>
              </a:ext>
            </a:extLst>
          </p:cNvPr>
          <p:cNvSpPr txBox="1"/>
          <p:nvPr/>
        </p:nvSpPr>
        <p:spPr>
          <a:xfrm>
            <a:off x="7384980" y="6573821"/>
            <a:ext cx="1369232" cy="230832"/>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900" b="0" i="0" u="none" strike="noStrike" kern="1200" cap="none" spc="0" normalizeH="0" baseline="0" noProof="0">
                <a:ln>
                  <a:noFill/>
                </a:ln>
                <a:solidFill>
                  <a:srgbClr val="FF0000"/>
                </a:solidFill>
                <a:effectLst/>
                <a:uLnTx/>
                <a:uFillTx/>
                <a:latin typeface="ＭＳ Ｐゴシック" panose="020B0600070205080204" pitchFamily="50" charset="-128"/>
                <a:ea typeface="ＭＳ Ｐゴシック" panose="020B0600070205080204" pitchFamily="50" charset="-128"/>
                <a:cs typeface="メイリオ" panose="020B0604030504040204" pitchFamily="50" charset="-128"/>
              </a:rPr>
              <a:t>○○の様子（</a:t>
            </a:r>
            <a:r>
              <a:rPr kumimoji="1" lang="en-US" altLang="ja-JP" sz="900" b="0" i="0" u="none" strike="noStrike" kern="1200" cap="none" spc="0" normalizeH="0" baseline="0" noProof="0">
                <a:ln>
                  <a:noFill/>
                </a:ln>
                <a:solidFill>
                  <a:srgbClr val="FF0000"/>
                </a:solidFill>
                <a:effectLst/>
                <a:uLnTx/>
                <a:uFillTx/>
                <a:latin typeface="ＭＳ Ｐゴシック" panose="020B0600070205080204" pitchFamily="50" charset="-128"/>
                <a:ea typeface="ＭＳ Ｐゴシック" panose="020B0600070205080204" pitchFamily="50" charset="-128"/>
                <a:cs typeface="メイリオ" panose="020B0604030504040204" pitchFamily="50" charset="-128"/>
              </a:rPr>
              <a:t>R</a:t>
            </a:r>
            <a:r>
              <a:rPr kumimoji="1" lang="ja-JP" altLang="en-US" sz="900" b="0" i="0" u="none" strike="noStrike" kern="1200" cap="none" spc="0" normalizeH="0" baseline="0" noProof="0">
                <a:ln>
                  <a:noFill/>
                </a:ln>
                <a:solidFill>
                  <a:srgbClr val="FF0000"/>
                </a:solidFill>
                <a:effectLst/>
                <a:uLnTx/>
                <a:uFillTx/>
                <a:latin typeface="ＭＳ Ｐゴシック" panose="020B0600070205080204" pitchFamily="50" charset="-128"/>
                <a:ea typeface="ＭＳ Ｐゴシック" panose="020B0600070205080204" pitchFamily="50" charset="-128"/>
                <a:cs typeface="メイリオ" panose="020B0604030504040204" pitchFamily="50" charset="-128"/>
              </a:rPr>
              <a:t>○年度）</a:t>
            </a:r>
            <a:endParaRPr kumimoji="1" lang="en-US" altLang="ja-JP" sz="900" b="0" i="0" u="none" strike="noStrike" kern="1200" cap="none" spc="0" normalizeH="0" baseline="0" noProof="0">
              <a:ln>
                <a:noFill/>
              </a:ln>
              <a:solidFill>
                <a:srgbClr val="FF0000"/>
              </a:solidFill>
              <a:effectLst/>
              <a:uLnTx/>
              <a:uFillTx/>
              <a:latin typeface="ＭＳ Ｐゴシック" panose="020B0600070205080204" pitchFamily="50" charset="-128"/>
              <a:ea typeface="ＭＳ Ｐゴシック" panose="020B0600070205080204" pitchFamily="50" charset="-128"/>
              <a:cs typeface="メイリオ" panose="020B0604030504040204" pitchFamily="50" charset="-128"/>
            </a:endParaRPr>
          </a:p>
        </p:txBody>
      </p:sp>
      <p:sp>
        <p:nvSpPr>
          <p:cNvPr id="20" name="テキスト ボックス 75">
            <a:extLst>
              <a:ext uri="{FF2B5EF4-FFF2-40B4-BE49-F238E27FC236}">
                <a16:creationId xmlns:a16="http://schemas.microsoft.com/office/drawing/2014/main" id="{F72E5862-1726-8AD1-C0BA-9A592AFE3684}"/>
              </a:ext>
            </a:extLst>
          </p:cNvPr>
          <p:cNvSpPr txBox="1"/>
          <p:nvPr/>
        </p:nvSpPr>
        <p:spPr>
          <a:xfrm>
            <a:off x="131172" y="4909920"/>
            <a:ext cx="5320292" cy="261610"/>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100" b="0" i="0" u="none" strike="noStrike" kern="1200" cap="none" spc="0" normalizeH="0" baseline="0" noProof="0">
                <a:ln>
                  <a:noFill/>
                </a:ln>
                <a:solidFill>
                  <a:srgbClr val="FF0000"/>
                </a:solidFill>
                <a:effectLst/>
                <a:uLnTx/>
                <a:uFillTx/>
                <a:latin typeface="ＭＳ Ｐゴシック" panose="020B0600070205080204" pitchFamily="50" charset="-128"/>
                <a:ea typeface="ＭＳ Ｐゴシック" panose="020B0600070205080204" pitchFamily="50" charset="-128"/>
                <a:cs typeface="メイリオ" panose="020B0604030504040204" pitchFamily="50" charset="-128"/>
              </a:rPr>
              <a:t>※</a:t>
            </a:r>
            <a:r>
              <a:rPr kumimoji="1" lang="ja-JP" altLang="en-US" sz="1100" b="0" i="0" u="none" strike="noStrike" kern="1200" cap="none" spc="0" normalizeH="0" baseline="0" noProof="0">
                <a:ln>
                  <a:noFill/>
                </a:ln>
                <a:solidFill>
                  <a:srgbClr val="FF0000"/>
                </a:solidFill>
                <a:effectLst/>
                <a:uLnTx/>
                <a:uFillTx/>
                <a:latin typeface="ＭＳ Ｐゴシック" panose="020B0600070205080204" pitchFamily="50" charset="-128"/>
                <a:ea typeface="ＭＳ Ｐゴシック" panose="020B0600070205080204" pitchFamily="50" charset="-128"/>
                <a:cs typeface="メイリオ" panose="020B0604030504040204" pitchFamily="50" charset="-128"/>
              </a:rPr>
              <a:t>１事例目を記載してください。</a:t>
            </a:r>
            <a:endParaRPr kumimoji="1" lang="en-US" altLang="ja-JP" sz="1100" b="0" i="0" u="none" strike="noStrike" kern="1200" cap="none" spc="0" normalizeH="0" baseline="0" noProof="0">
              <a:ln>
                <a:noFill/>
              </a:ln>
              <a:solidFill>
                <a:srgbClr val="FF0000"/>
              </a:solidFill>
              <a:effectLst/>
              <a:uLnTx/>
              <a:uFillTx/>
              <a:latin typeface="ＭＳ Ｐゴシック" panose="020B0600070205080204" pitchFamily="50" charset="-128"/>
              <a:ea typeface="ＭＳ Ｐゴシック" panose="020B0600070205080204" pitchFamily="50" charset="-128"/>
              <a:cs typeface="メイリオ" panose="020B0604030504040204" pitchFamily="50" charset="-128"/>
            </a:endParaRPr>
          </a:p>
        </p:txBody>
      </p:sp>
    </p:spTree>
    <p:extLst>
      <p:ext uri="{BB962C8B-B14F-4D97-AF65-F5344CB8AC3E}">
        <p14:creationId xmlns:p14="http://schemas.microsoft.com/office/powerpoint/2010/main" val="28233102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3">
            <a:extLst>
              <a:ext uri="{FF2B5EF4-FFF2-40B4-BE49-F238E27FC236}">
                <a16:creationId xmlns:a16="http://schemas.microsoft.com/office/drawing/2014/main" id="{CED6C374-113B-31A7-620B-9E6BF18DC207}"/>
              </a:ext>
            </a:extLst>
          </p:cNvPr>
          <p:cNvSpPr txBox="1"/>
          <p:nvPr/>
        </p:nvSpPr>
        <p:spPr>
          <a:xfrm>
            <a:off x="0" y="3561859"/>
            <a:ext cx="9144000" cy="307777"/>
          </a:xfrm>
          <a:prstGeom prst="rect">
            <a:avLst/>
          </a:prstGeom>
          <a:solidFill>
            <a:srgbClr val="002882"/>
          </a:solidFill>
        </p:spPr>
        <p:txBody>
          <a:bodyPr wrap="square" rtlCol="0" anchor="ctr" anchorCtr="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3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官民連携まちづくり初動期支援に関する類似実績③</a:t>
            </a:r>
            <a:r>
              <a:rPr lang="ja-JP" altLang="en-US" sz="1400" b="1">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100" b="1">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（重点審査項目⑤）</a:t>
            </a:r>
            <a:endParaRPr kumimoji="1" lang="ja-JP" altLang="en-US" sz="13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 name="テキスト ボックス 75">
            <a:extLst>
              <a:ext uri="{FF2B5EF4-FFF2-40B4-BE49-F238E27FC236}">
                <a16:creationId xmlns:a16="http://schemas.microsoft.com/office/drawing/2014/main" id="{A2AD42BF-F498-C7F5-39A3-8EE405874D0D}"/>
              </a:ext>
            </a:extLst>
          </p:cNvPr>
          <p:cNvSpPr txBox="1"/>
          <p:nvPr/>
        </p:nvSpPr>
        <p:spPr>
          <a:xfrm>
            <a:off x="48583" y="3882963"/>
            <a:ext cx="9095417" cy="769441"/>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100" b="0" i="0" u="none" strike="noStrike" kern="1200" cap="none" spc="0" normalizeH="0" baseline="0" noProof="0">
                <a:ln>
                  <a:noFill/>
                </a:ln>
                <a:solidFill>
                  <a:srgbClr val="FF0000"/>
                </a:solidFill>
                <a:effectLst/>
                <a:uLnTx/>
                <a:uFillTx/>
                <a:latin typeface="ＭＳ Ｐゴシック" panose="020B0600070205080204" pitchFamily="50" charset="-128"/>
                <a:ea typeface="ＭＳ Ｐゴシック" panose="020B0600070205080204" pitchFamily="50" charset="-128"/>
                <a:cs typeface="メイリオ" panose="020B0604030504040204" pitchFamily="50" charset="-128"/>
              </a:rPr>
              <a:t>・対象地域（〇〇県〇〇市○○エリア）、対象者、期間、地域課題と取組目的、伴走支援の内容と成果、費用負担者（補助金等を活用した場合には補助金等名称）について、簡潔に記載してください（３事例程度）。</a:t>
            </a:r>
            <a:endParaRPr kumimoji="1" lang="en-US" altLang="ja-JP" sz="1100" b="0" i="0" u="none" strike="noStrike" kern="1200" cap="none" spc="0" normalizeH="0" baseline="0" noProof="0">
              <a:ln>
                <a:noFill/>
              </a:ln>
              <a:solidFill>
                <a:srgbClr val="FF0000"/>
              </a:solidFill>
              <a:effectLst/>
              <a:uLnTx/>
              <a:uFillTx/>
              <a:latin typeface="ＭＳ Ｐゴシック" panose="020B0600070205080204" pitchFamily="50" charset="-128"/>
              <a:ea typeface="ＭＳ Ｐゴシック" panose="020B0600070205080204" pitchFamily="50" charset="-128"/>
              <a:cs typeface="メイリオ" panose="020B0604030504040204" pitchFamily="50" charset="-128"/>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100" b="0" i="0" u="none" strike="noStrike" kern="1200" cap="none" spc="0" normalizeH="0" baseline="0" noProof="0">
                <a:ln>
                  <a:noFill/>
                </a:ln>
                <a:solidFill>
                  <a:srgbClr val="FF0000"/>
                </a:solidFill>
                <a:effectLst/>
                <a:uLnTx/>
                <a:uFillTx/>
                <a:latin typeface="ＭＳ Ｐゴシック" panose="020B0600070205080204" pitchFamily="50" charset="-128"/>
                <a:ea typeface="ＭＳ Ｐゴシック" panose="020B0600070205080204" pitchFamily="50" charset="-128"/>
                <a:cs typeface="メイリオ" panose="020B0604030504040204" pitchFamily="50" charset="-128"/>
              </a:rPr>
              <a:t>・過去の実績から今回の伴走支援に活用できる内容について記載してください。</a:t>
            </a:r>
            <a:endParaRPr kumimoji="1" lang="en-US" altLang="ja-JP" sz="1100" b="0" i="0" u="none" strike="noStrike" kern="1200" cap="none" spc="0" normalizeH="0" baseline="0" noProof="0">
              <a:ln>
                <a:noFill/>
              </a:ln>
              <a:solidFill>
                <a:srgbClr val="FF0000"/>
              </a:solidFill>
              <a:effectLst/>
              <a:uLnTx/>
              <a:uFillTx/>
              <a:latin typeface="ＭＳ Ｐゴシック" panose="020B0600070205080204" pitchFamily="50" charset="-128"/>
              <a:ea typeface="ＭＳ Ｐゴシック" panose="020B0600070205080204" pitchFamily="50" charset="-128"/>
              <a:cs typeface="メイリオ" panose="020B0604030504040204" pitchFamily="50" charset="-128"/>
            </a:endParaRPr>
          </a:p>
          <a:p>
            <a:pPr>
              <a:defRPr/>
            </a:pPr>
            <a:r>
              <a:rPr kumimoji="1" lang="en-US" altLang="ja-JP" sz="1100" b="0" i="0" u="none" strike="noStrike" kern="1200" cap="none" spc="0" normalizeH="0" baseline="0" noProof="0">
                <a:ln>
                  <a:noFill/>
                </a:ln>
                <a:solidFill>
                  <a:srgbClr val="FF0000"/>
                </a:solidFill>
                <a:effectLst/>
                <a:uLnTx/>
                <a:uFillTx/>
                <a:latin typeface="ＭＳ Ｐゴシック" panose="020B0600070205080204" pitchFamily="50" charset="-128"/>
                <a:ea typeface="ＭＳ Ｐゴシック" panose="020B0600070205080204" pitchFamily="50" charset="-128"/>
                <a:cs typeface="メイリオ" panose="020B0604030504040204" pitchFamily="50" charset="-128"/>
              </a:rPr>
              <a:t>※</a:t>
            </a:r>
            <a:r>
              <a:rPr kumimoji="1" lang="ja-JP" altLang="en-US" sz="1100" b="0" i="0" u="none" strike="noStrike" kern="1200" cap="none" spc="0" normalizeH="0" baseline="0" noProof="0">
                <a:ln>
                  <a:noFill/>
                </a:ln>
                <a:solidFill>
                  <a:srgbClr val="FF0000"/>
                </a:solidFill>
                <a:effectLst/>
                <a:uLnTx/>
                <a:uFillTx/>
                <a:latin typeface="ＭＳ Ｐゴシック" panose="020B0600070205080204" pitchFamily="50" charset="-128"/>
                <a:ea typeface="ＭＳ Ｐゴシック" panose="020B0600070205080204" pitchFamily="50" charset="-128"/>
                <a:cs typeface="メイリオ" panose="020B0604030504040204" pitchFamily="50" charset="-128"/>
              </a:rPr>
              <a:t>都市再生推進法人の</a:t>
            </a:r>
            <a:r>
              <a:rPr kumimoji="1" lang="ja-JP" altLang="en-US" sz="1100" b="0" i="0" u="none" kern="1200" cap="none" spc="0" normalizeH="0" baseline="0" noProof="0">
                <a:ln>
                  <a:noFill/>
                </a:ln>
                <a:solidFill>
                  <a:srgbClr val="FF0000"/>
                </a:solidFill>
                <a:effectLst/>
                <a:uLnTx/>
                <a:uFillTx/>
                <a:latin typeface="ＭＳ Ｐゴシック" panose="020B0600070205080204" pitchFamily="50" charset="-128"/>
                <a:ea typeface="ＭＳ Ｐゴシック" panose="020B0600070205080204" pitchFamily="50" charset="-128"/>
                <a:cs typeface="メイリオ" panose="020B0604030504040204" pitchFamily="50" charset="-128"/>
              </a:rPr>
              <a:t>指定</a:t>
            </a:r>
            <a:r>
              <a:rPr kumimoji="1" lang="ja-JP" altLang="en-US" sz="1100" b="0" i="0" u="none" strike="noStrike" kern="1200" cap="none" spc="0" normalizeH="0" baseline="0" noProof="0">
                <a:ln>
                  <a:noFill/>
                </a:ln>
                <a:solidFill>
                  <a:srgbClr val="FF0000"/>
                </a:solidFill>
                <a:effectLst/>
                <a:uLnTx/>
                <a:uFillTx/>
                <a:latin typeface="ＭＳ Ｐゴシック" panose="020B0600070205080204" pitchFamily="50" charset="-128"/>
                <a:ea typeface="ＭＳ Ｐゴシック" panose="020B0600070205080204" pitchFamily="50" charset="-128"/>
                <a:cs typeface="メイリオ" panose="020B0604030504040204" pitchFamily="50" charset="-128"/>
              </a:rPr>
              <a:t>に繋がった事例でなくても記載可能です。</a:t>
            </a:r>
            <a:endParaRPr kumimoji="1" lang="en-US" altLang="ja-JP" sz="1100" b="0" i="0" u="none" strike="noStrike" kern="1200" cap="none" spc="0" normalizeH="0" baseline="0" noProof="0">
              <a:ln>
                <a:noFill/>
              </a:ln>
              <a:solidFill>
                <a:srgbClr val="FF0000"/>
              </a:solidFill>
              <a:effectLst/>
              <a:uLnTx/>
              <a:uFillTx/>
              <a:latin typeface="ＭＳ Ｐゴシック" panose="020B0600070205080204" pitchFamily="50" charset="-128"/>
              <a:ea typeface="ＭＳ Ｐゴシック" panose="020B0600070205080204" pitchFamily="50" charset="-128"/>
              <a:cs typeface="メイリオ" panose="020B0604030504040204" pitchFamily="50" charset="-128"/>
            </a:endParaRPr>
          </a:p>
        </p:txBody>
      </p:sp>
      <p:sp>
        <p:nvSpPr>
          <p:cNvPr id="6" name="正方形/長方形 5">
            <a:extLst>
              <a:ext uri="{FF2B5EF4-FFF2-40B4-BE49-F238E27FC236}">
                <a16:creationId xmlns:a16="http://schemas.microsoft.com/office/drawing/2014/main" id="{07EE9B5E-6F55-C3A0-27A2-5A811A40AF49}"/>
              </a:ext>
            </a:extLst>
          </p:cNvPr>
          <p:cNvSpPr/>
          <p:nvPr/>
        </p:nvSpPr>
        <p:spPr>
          <a:xfrm>
            <a:off x="5874176" y="5598324"/>
            <a:ext cx="1369232" cy="993472"/>
          </a:xfrm>
          <a:prstGeom prst="rect">
            <a:avLst/>
          </a:prstGeom>
          <a:ln/>
        </p:spPr>
        <p:style>
          <a:lnRef idx="1">
            <a:schemeClr val="accent6"/>
          </a:lnRef>
          <a:fillRef idx="2">
            <a:schemeClr val="accent6"/>
          </a:fillRef>
          <a:effectRef idx="1">
            <a:schemeClr val="accent6"/>
          </a:effectRef>
          <a:fontRef idx="minor">
            <a:schemeClr val="dk1"/>
          </a:fontRef>
        </p:style>
        <p:txBody>
          <a:bodyPr vertOverflow="overflow" horzOverflow="overflow"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rPr>
              <a:t>写真</a:t>
            </a:r>
          </a:p>
        </p:txBody>
      </p:sp>
      <p:sp>
        <p:nvSpPr>
          <p:cNvPr id="7" name="テキスト ボックス 87">
            <a:extLst>
              <a:ext uri="{FF2B5EF4-FFF2-40B4-BE49-F238E27FC236}">
                <a16:creationId xmlns:a16="http://schemas.microsoft.com/office/drawing/2014/main" id="{81E5D6E5-27F4-2499-0E9C-507628E2BF5B}"/>
              </a:ext>
            </a:extLst>
          </p:cNvPr>
          <p:cNvSpPr txBox="1"/>
          <p:nvPr/>
        </p:nvSpPr>
        <p:spPr>
          <a:xfrm>
            <a:off x="5976935" y="6591796"/>
            <a:ext cx="1369232" cy="230832"/>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900" b="0" i="0" u="none" strike="noStrike" kern="1200" cap="none" spc="0" normalizeH="0" baseline="0" noProof="0">
                <a:ln>
                  <a:noFill/>
                </a:ln>
                <a:solidFill>
                  <a:srgbClr val="FF0000"/>
                </a:solidFill>
                <a:effectLst/>
                <a:uLnTx/>
                <a:uFillTx/>
                <a:latin typeface="ＭＳ Ｐゴシック" panose="020B0600070205080204" pitchFamily="50" charset="-128"/>
                <a:ea typeface="ＭＳ Ｐゴシック" panose="020B0600070205080204" pitchFamily="50" charset="-128"/>
                <a:cs typeface="メイリオ" panose="020B0604030504040204" pitchFamily="50" charset="-128"/>
              </a:rPr>
              <a:t>○○の様子（</a:t>
            </a:r>
            <a:r>
              <a:rPr kumimoji="1" lang="en-US" altLang="ja-JP" sz="900" b="0" i="0" u="none" strike="noStrike" kern="1200" cap="none" spc="0" normalizeH="0" baseline="0" noProof="0">
                <a:ln>
                  <a:noFill/>
                </a:ln>
                <a:solidFill>
                  <a:srgbClr val="FF0000"/>
                </a:solidFill>
                <a:effectLst/>
                <a:uLnTx/>
                <a:uFillTx/>
                <a:latin typeface="ＭＳ Ｐゴシック" panose="020B0600070205080204" pitchFamily="50" charset="-128"/>
                <a:ea typeface="ＭＳ Ｐゴシック" panose="020B0600070205080204" pitchFamily="50" charset="-128"/>
                <a:cs typeface="メイリオ" panose="020B0604030504040204" pitchFamily="50" charset="-128"/>
              </a:rPr>
              <a:t>R</a:t>
            </a:r>
            <a:r>
              <a:rPr kumimoji="1" lang="ja-JP" altLang="en-US" sz="900" b="0" i="0" u="none" strike="noStrike" kern="1200" cap="none" spc="0" normalizeH="0" baseline="0" noProof="0">
                <a:ln>
                  <a:noFill/>
                </a:ln>
                <a:solidFill>
                  <a:srgbClr val="FF0000"/>
                </a:solidFill>
                <a:effectLst/>
                <a:uLnTx/>
                <a:uFillTx/>
                <a:latin typeface="ＭＳ Ｐゴシック" panose="020B0600070205080204" pitchFamily="50" charset="-128"/>
                <a:ea typeface="ＭＳ Ｐゴシック" panose="020B0600070205080204" pitchFamily="50" charset="-128"/>
                <a:cs typeface="メイリオ" panose="020B0604030504040204" pitchFamily="50" charset="-128"/>
              </a:rPr>
              <a:t>○年度）</a:t>
            </a:r>
            <a:endParaRPr kumimoji="1" lang="en-US" altLang="ja-JP" sz="900" b="0" i="0" u="none" strike="noStrike" kern="1200" cap="none" spc="0" normalizeH="0" baseline="0" noProof="0">
              <a:ln>
                <a:noFill/>
              </a:ln>
              <a:solidFill>
                <a:srgbClr val="FF0000"/>
              </a:solidFill>
              <a:effectLst/>
              <a:uLnTx/>
              <a:uFillTx/>
              <a:latin typeface="ＭＳ Ｐゴシック" panose="020B0600070205080204" pitchFamily="50" charset="-128"/>
              <a:ea typeface="ＭＳ Ｐゴシック" panose="020B0600070205080204" pitchFamily="50" charset="-128"/>
              <a:cs typeface="メイリオ" panose="020B0604030504040204" pitchFamily="50" charset="-128"/>
            </a:endParaRPr>
          </a:p>
        </p:txBody>
      </p:sp>
      <p:sp>
        <p:nvSpPr>
          <p:cNvPr id="8" name="正方形/長方形 7">
            <a:extLst>
              <a:ext uri="{FF2B5EF4-FFF2-40B4-BE49-F238E27FC236}">
                <a16:creationId xmlns:a16="http://schemas.microsoft.com/office/drawing/2014/main" id="{84AED176-0233-D198-BA5B-9DB28322E4B0}"/>
              </a:ext>
            </a:extLst>
          </p:cNvPr>
          <p:cNvSpPr/>
          <p:nvPr/>
        </p:nvSpPr>
        <p:spPr>
          <a:xfrm>
            <a:off x="7449634" y="5598324"/>
            <a:ext cx="1369232" cy="993472"/>
          </a:xfrm>
          <a:prstGeom prst="rect">
            <a:avLst/>
          </a:prstGeom>
          <a:ln/>
        </p:spPr>
        <p:style>
          <a:lnRef idx="1">
            <a:schemeClr val="accent6"/>
          </a:lnRef>
          <a:fillRef idx="2">
            <a:schemeClr val="accent6"/>
          </a:fillRef>
          <a:effectRef idx="1">
            <a:schemeClr val="accent6"/>
          </a:effectRef>
          <a:fontRef idx="minor">
            <a:schemeClr val="dk1"/>
          </a:fontRef>
        </p:style>
        <p:txBody>
          <a:bodyPr vertOverflow="overflow" horzOverflow="overflow"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rPr>
              <a:t>写真</a:t>
            </a:r>
          </a:p>
        </p:txBody>
      </p:sp>
      <p:sp>
        <p:nvSpPr>
          <p:cNvPr id="9" name="テキスト ボックス 87">
            <a:extLst>
              <a:ext uri="{FF2B5EF4-FFF2-40B4-BE49-F238E27FC236}">
                <a16:creationId xmlns:a16="http://schemas.microsoft.com/office/drawing/2014/main" id="{C546E258-1F1B-0C84-E1C3-B4C37AC69EDC}"/>
              </a:ext>
            </a:extLst>
          </p:cNvPr>
          <p:cNvSpPr txBox="1"/>
          <p:nvPr/>
        </p:nvSpPr>
        <p:spPr>
          <a:xfrm>
            <a:off x="7449634" y="6573821"/>
            <a:ext cx="1369232" cy="230832"/>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900" b="0" i="0" u="none" strike="noStrike" kern="1200" cap="none" spc="0" normalizeH="0" baseline="0" noProof="0">
                <a:ln>
                  <a:noFill/>
                </a:ln>
                <a:solidFill>
                  <a:srgbClr val="FF0000"/>
                </a:solidFill>
                <a:effectLst/>
                <a:uLnTx/>
                <a:uFillTx/>
                <a:latin typeface="ＭＳ Ｐゴシック" panose="020B0600070205080204" pitchFamily="50" charset="-128"/>
                <a:ea typeface="ＭＳ Ｐゴシック" panose="020B0600070205080204" pitchFamily="50" charset="-128"/>
                <a:cs typeface="メイリオ" panose="020B0604030504040204" pitchFamily="50" charset="-128"/>
              </a:rPr>
              <a:t>○○の様子（</a:t>
            </a:r>
            <a:r>
              <a:rPr kumimoji="1" lang="en-US" altLang="ja-JP" sz="900" b="0" i="0" u="none" strike="noStrike" kern="1200" cap="none" spc="0" normalizeH="0" baseline="0" noProof="0">
                <a:ln>
                  <a:noFill/>
                </a:ln>
                <a:solidFill>
                  <a:srgbClr val="FF0000"/>
                </a:solidFill>
                <a:effectLst/>
                <a:uLnTx/>
                <a:uFillTx/>
                <a:latin typeface="ＭＳ Ｐゴシック" panose="020B0600070205080204" pitchFamily="50" charset="-128"/>
                <a:ea typeface="ＭＳ Ｐゴシック" panose="020B0600070205080204" pitchFamily="50" charset="-128"/>
                <a:cs typeface="メイリオ" panose="020B0604030504040204" pitchFamily="50" charset="-128"/>
              </a:rPr>
              <a:t>R</a:t>
            </a:r>
            <a:r>
              <a:rPr kumimoji="1" lang="ja-JP" altLang="en-US" sz="900" b="0" i="0" u="none" strike="noStrike" kern="1200" cap="none" spc="0" normalizeH="0" baseline="0" noProof="0">
                <a:ln>
                  <a:noFill/>
                </a:ln>
                <a:solidFill>
                  <a:srgbClr val="FF0000"/>
                </a:solidFill>
                <a:effectLst/>
                <a:uLnTx/>
                <a:uFillTx/>
                <a:latin typeface="ＭＳ Ｐゴシック" panose="020B0600070205080204" pitchFamily="50" charset="-128"/>
                <a:ea typeface="ＭＳ Ｐゴシック" panose="020B0600070205080204" pitchFamily="50" charset="-128"/>
                <a:cs typeface="メイリオ" panose="020B0604030504040204" pitchFamily="50" charset="-128"/>
              </a:rPr>
              <a:t>○年度）</a:t>
            </a:r>
            <a:endParaRPr kumimoji="1" lang="en-US" altLang="ja-JP" sz="900" b="0" i="0" u="none" strike="noStrike" kern="1200" cap="none" spc="0" normalizeH="0" baseline="0" noProof="0">
              <a:ln>
                <a:noFill/>
              </a:ln>
              <a:solidFill>
                <a:srgbClr val="FF0000"/>
              </a:solidFill>
              <a:effectLst/>
              <a:uLnTx/>
              <a:uFillTx/>
              <a:latin typeface="ＭＳ Ｐゴシック" panose="020B0600070205080204" pitchFamily="50" charset="-128"/>
              <a:ea typeface="ＭＳ Ｐゴシック" panose="020B0600070205080204" pitchFamily="50" charset="-128"/>
              <a:cs typeface="メイリオ" panose="020B0604030504040204" pitchFamily="50" charset="-128"/>
            </a:endParaRPr>
          </a:p>
        </p:txBody>
      </p:sp>
      <p:sp>
        <p:nvSpPr>
          <p:cNvPr id="15" name="テキスト ボックス 13">
            <a:extLst>
              <a:ext uri="{FF2B5EF4-FFF2-40B4-BE49-F238E27FC236}">
                <a16:creationId xmlns:a16="http://schemas.microsoft.com/office/drawing/2014/main" id="{8BDEFF7D-2744-9D88-1D43-27B403EE16DA}"/>
              </a:ext>
            </a:extLst>
          </p:cNvPr>
          <p:cNvSpPr txBox="1"/>
          <p:nvPr/>
        </p:nvSpPr>
        <p:spPr>
          <a:xfrm>
            <a:off x="0" y="654828"/>
            <a:ext cx="9144000" cy="307777"/>
          </a:xfrm>
          <a:prstGeom prst="rect">
            <a:avLst/>
          </a:prstGeom>
          <a:solidFill>
            <a:srgbClr val="002882"/>
          </a:solidFill>
        </p:spPr>
        <p:txBody>
          <a:bodyPr wrap="square" rtlCol="0" anchor="ctr" anchorCtr="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3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官民連携まちづくり初動期支援に関する類似実績②</a:t>
            </a:r>
            <a:r>
              <a:rPr lang="ja-JP" altLang="en-US" sz="1400" b="1">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100" b="1">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（重点審査項目⑤）</a:t>
            </a:r>
            <a:endParaRPr kumimoji="1" lang="ja-JP" altLang="en-US" sz="1300" b="1" i="0" u="none" strike="noStrike" kern="1200" cap="none" spc="0" normalizeH="0" baseline="0" noProof="0">
              <a:ln>
                <a:noFill/>
              </a:ln>
              <a:solidFill>
                <a:prstClr val="white"/>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6" name="テキスト ボックス 75">
            <a:extLst>
              <a:ext uri="{FF2B5EF4-FFF2-40B4-BE49-F238E27FC236}">
                <a16:creationId xmlns:a16="http://schemas.microsoft.com/office/drawing/2014/main" id="{1047D5FA-2373-1456-AE55-1A74876FD9F2}"/>
              </a:ext>
            </a:extLst>
          </p:cNvPr>
          <p:cNvSpPr txBox="1"/>
          <p:nvPr/>
        </p:nvSpPr>
        <p:spPr>
          <a:xfrm>
            <a:off x="36691" y="1031657"/>
            <a:ext cx="9095417" cy="769441"/>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100" b="0" i="0" u="none" strike="noStrike" kern="1200" cap="none" spc="0" normalizeH="0" baseline="0" noProof="0">
                <a:ln>
                  <a:noFill/>
                </a:ln>
                <a:solidFill>
                  <a:srgbClr val="FF0000"/>
                </a:solidFill>
                <a:effectLst/>
                <a:uLnTx/>
                <a:uFillTx/>
                <a:latin typeface="ＭＳ Ｐゴシック" panose="020B0600070205080204" pitchFamily="50" charset="-128"/>
                <a:ea typeface="ＭＳ Ｐゴシック" panose="020B0600070205080204" pitchFamily="50" charset="-128"/>
                <a:cs typeface="メイリオ" panose="020B0604030504040204" pitchFamily="50" charset="-128"/>
              </a:rPr>
              <a:t>・対象地域（〇〇県〇〇市○○エリア）、対象者、期間、地域課題と取組目的、伴走支援の内容と成果、費用負担者（補助金等を活用した場合には補助金等名称）について、簡潔に記載してください（３事例程度）。</a:t>
            </a:r>
            <a:endParaRPr kumimoji="1" lang="en-US" altLang="ja-JP" sz="1100" b="0" i="0" u="none" strike="noStrike" kern="1200" cap="none" spc="0" normalizeH="0" baseline="0" noProof="0">
              <a:ln>
                <a:noFill/>
              </a:ln>
              <a:solidFill>
                <a:srgbClr val="FF0000"/>
              </a:solidFill>
              <a:effectLst/>
              <a:uLnTx/>
              <a:uFillTx/>
              <a:latin typeface="ＭＳ Ｐゴシック" panose="020B0600070205080204" pitchFamily="50" charset="-128"/>
              <a:ea typeface="ＭＳ Ｐゴシック" panose="020B0600070205080204" pitchFamily="50" charset="-128"/>
              <a:cs typeface="メイリオ" panose="020B0604030504040204" pitchFamily="50" charset="-128"/>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100" b="0" i="0" u="none" strike="noStrike" kern="1200" cap="none" spc="0" normalizeH="0" baseline="0" noProof="0">
                <a:ln>
                  <a:noFill/>
                </a:ln>
                <a:solidFill>
                  <a:srgbClr val="FF0000"/>
                </a:solidFill>
                <a:effectLst/>
                <a:uLnTx/>
                <a:uFillTx/>
                <a:latin typeface="ＭＳ Ｐゴシック" panose="020B0600070205080204" pitchFamily="50" charset="-128"/>
                <a:ea typeface="ＭＳ Ｐゴシック" panose="020B0600070205080204" pitchFamily="50" charset="-128"/>
                <a:cs typeface="メイリオ" panose="020B0604030504040204" pitchFamily="50" charset="-128"/>
              </a:rPr>
              <a:t>・過去の実績から今回の伴走支援に活用できる内容について記載してください。</a:t>
            </a:r>
            <a:endParaRPr kumimoji="1" lang="en-US" altLang="ja-JP" sz="1100" b="0" i="0" u="none" strike="noStrike" kern="1200" cap="none" spc="0" normalizeH="0" baseline="0" noProof="0">
              <a:ln>
                <a:noFill/>
              </a:ln>
              <a:solidFill>
                <a:srgbClr val="FF0000"/>
              </a:solidFill>
              <a:effectLst/>
              <a:uLnTx/>
              <a:uFillTx/>
              <a:latin typeface="ＭＳ Ｐゴシック" panose="020B0600070205080204" pitchFamily="50" charset="-128"/>
              <a:ea typeface="ＭＳ Ｐゴシック" panose="020B0600070205080204" pitchFamily="50" charset="-128"/>
              <a:cs typeface="メイリオ" panose="020B0604030504040204" pitchFamily="50" charset="-128"/>
            </a:endParaRPr>
          </a:p>
          <a:p>
            <a:pPr>
              <a:defRPr/>
            </a:pPr>
            <a:r>
              <a:rPr kumimoji="1" lang="en-US" altLang="ja-JP" sz="1100" b="0" i="0" u="none" strike="noStrike" kern="1200" cap="none" spc="0" normalizeH="0" baseline="0" noProof="0">
                <a:ln>
                  <a:noFill/>
                </a:ln>
                <a:solidFill>
                  <a:srgbClr val="FF0000"/>
                </a:solidFill>
                <a:effectLst/>
                <a:uLnTx/>
                <a:uFillTx/>
                <a:latin typeface="ＭＳ Ｐゴシック" panose="020B0600070205080204" pitchFamily="50" charset="-128"/>
                <a:ea typeface="ＭＳ Ｐゴシック" panose="020B0600070205080204" pitchFamily="50" charset="-128"/>
                <a:cs typeface="メイリオ" panose="020B0604030504040204" pitchFamily="50" charset="-128"/>
              </a:rPr>
              <a:t>※</a:t>
            </a:r>
            <a:r>
              <a:rPr kumimoji="1" lang="ja-JP" altLang="en-US" sz="1100" b="0" i="0" u="none" strike="noStrike" kern="1200" cap="none" spc="0" normalizeH="0" baseline="0" noProof="0">
                <a:ln>
                  <a:noFill/>
                </a:ln>
                <a:solidFill>
                  <a:srgbClr val="FF0000"/>
                </a:solidFill>
                <a:effectLst/>
                <a:uLnTx/>
                <a:uFillTx/>
                <a:latin typeface="ＭＳ Ｐゴシック" panose="020B0600070205080204" pitchFamily="50" charset="-128"/>
                <a:ea typeface="ＭＳ Ｐゴシック" panose="020B0600070205080204" pitchFamily="50" charset="-128"/>
                <a:cs typeface="メイリオ" panose="020B0604030504040204" pitchFamily="50" charset="-128"/>
              </a:rPr>
              <a:t>都市再生推進法人の</a:t>
            </a:r>
            <a:r>
              <a:rPr kumimoji="1" lang="ja-JP" altLang="en-US" sz="1100" b="0" i="0" u="none" kern="1200" cap="none" spc="0" normalizeH="0" baseline="0" noProof="0">
                <a:ln>
                  <a:noFill/>
                </a:ln>
                <a:solidFill>
                  <a:srgbClr val="FF0000"/>
                </a:solidFill>
                <a:effectLst/>
                <a:uLnTx/>
                <a:uFillTx/>
                <a:latin typeface="ＭＳ Ｐゴシック" panose="020B0600070205080204" pitchFamily="50" charset="-128"/>
                <a:ea typeface="ＭＳ Ｐゴシック" panose="020B0600070205080204" pitchFamily="50" charset="-128"/>
                <a:cs typeface="メイリオ" panose="020B0604030504040204" pitchFamily="50" charset="-128"/>
              </a:rPr>
              <a:t>指定</a:t>
            </a:r>
            <a:r>
              <a:rPr kumimoji="1" lang="ja-JP" altLang="en-US" sz="1100" b="0" i="0" u="none" strike="noStrike" kern="1200" cap="none" spc="0" normalizeH="0" baseline="0" noProof="0">
                <a:ln>
                  <a:noFill/>
                </a:ln>
                <a:solidFill>
                  <a:srgbClr val="FF0000"/>
                </a:solidFill>
                <a:effectLst/>
                <a:uLnTx/>
                <a:uFillTx/>
                <a:latin typeface="ＭＳ Ｐゴシック" panose="020B0600070205080204" pitchFamily="50" charset="-128"/>
                <a:ea typeface="ＭＳ Ｐゴシック" panose="020B0600070205080204" pitchFamily="50" charset="-128"/>
                <a:cs typeface="メイリオ" panose="020B0604030504040204" pitchFamily="50" charset="-128"/>
              </a:rPr>
              <a:t>に繋がった事例でなくても記載可能です。</a:t>
            </a:r>
            <a:endParaRPr kumimoji="1" lang="en-US" altLang="ja-JP" sz="1100" b="0" i="0" u="none" strike="noStrike" kern="1200" cap="none" spc="0" normalizeH="0" baseline="0" noProof="0">
              <a:ln>
                <a:noFill/>
              </a:ln>
              <a:solidFill>
                <a:srgbClr val="FF0000"/>
              </a:solidFill>
              <a:effectLst/>
              <a:uLnTx/>
              <a:uFillTx/>
              <a:latin typeface="ＭＳ Ｐゴシック" panose="020B0600070205080204" pitchFamily="50" charset="-128"/>
              <a:ea typeface="ＭＳ Ｐゴシック" panose="020B0600070205080204" pitchFamily="50" charset="-128"/>
              <a:cs typeface="メイリオ" panose="020B0604030504040204" pitchFamily="50" charset="-128"/>
            </a:endParaRPr>
          </a:p>
        </p:txBody>
      </p:sp>
      <p:sp>
        <p:nvSpPr>
          <p:cNvPr id="17" name="正方形/長方形 16">
            <a:extLst>
              <a:ext uri="{FF2B5EF4-FFF2-40B4-BE49-F238E27FC236}">
                <a16:creationId xmlns:a16="http://schemas.microsoft.com/office/drawing/2014/main" id="{AE38A59F-B722-9AB5-4C71-410D55BFFD6C}"/>
              </a:ext>
            </a:extLst>
          </p:cNvPr>
          <p:cNvSpPr/>
          <p:nvPr/>
        </p:nvSpPr>
        <p:spPr>
          <a:xfrm>
            <a:off x="7643596" y="2042926"/>
            <a:ext cx="1369232" cy="993472"/>
          </a:xfrm>
          <a:prstGeom prst="rect">
            <a:avLst/>
          </a:prstGeom>
          <a:ln/>
        </p:spPr>
        <p:style>
          <a:lnRef idx="1">
            <a:schemeClr val="accent6"/>
          </a:lnRef>
          <a:fillRef idx="2">
            <a:schemeClr val="accent6"/>
          </a:fillRef>
          <a:effectRef idx="1">
            <a:schemeClr val="accent6"/>
          </a:effectRef>
          <a:fontRef idx="minor">
            <a:schemeClr val="dk1"/>
          </a:fontRef>
        </p:style>
        <p:txBody>
          <a:bodyPr vertOverflow="overflow" horzOverflow="overflow"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rPr>
              <a:t>写真</a:t>
            </a:r>
          </a:p>
        </p:txBody>
      </p:sp>
      <p:sp>
        <p:nvSpPr>
          <p:cNvPr id="18" name="テキスト ボックス 87">
            <a:extLst>
              <a:ext uri="{FF2B5EF4-FFF2-40B4-BE49-F238E27FC236}">
                <a16:creationId xmlns:a16="http://schemas.microsoft.com/office/drawing/2014/main" id="{CECEC201-D5CC-41D9-F226-9557B6359479}"/>
              </a:ext>
            </a:extLst>
          </p:cNvPr>
          <p:cNvSpPr txBox="1"/>
          <p:nvPr/>
        </p:nvSpPr>
        <p:spPr>
          <a:xfrm>
            <a:off x="7775403" y="3091260"/>
            <a:ext cx="1369232" cy="230832"/>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900" b="0" i="0" u="none" strike="noStrike" kern="1200" cap="none" spc="0" normalizeH="0" baseline="0" noProof="0">
                <a:ln>
                  <a:noFill/>
                </a:ln>
                <a:solidFill>
                  <a:srgbClr val="FF0000"/>
                </a:solidFill>
                <a:effectLst/>
                <a:uLnTx/>
                <a:uFillTx/>
                <a:latin typeface="ＭＳ Ｐゴシック" panose="020B0600070205080204" pitchFamily="50" charset="-128"/>
                <a:ea typeface="ＭＳ Ｐゴシック" panose="020B0600070205080204" pitchFamily="50" charset="-128"/>
                <a:cs typeface="メイリオ" panose="020B0604030504040204" pitchFamily="50" charset="-128"/>
              </a:rPr>
              <a:t>○○の様子（</a:t>
            </a:r>
            <a:r>
              <a:rPr kumimoji="1" lang="en-US" altLang="ja-JP" sz="900" b="0" i="0" u="none" strike="noStrike" kern="1200" cap="none" spc="0" normalizeH="0" baseline="0" noProof="0">
                <a:ln>
                  <a:noFill/>
                </a:ln>
                <a:solidFill>
                  <a:srgbClr val="FF0000"/>
                </a:solidFill>
                <a:effectLst/>
                <a:uLnTx/>
                <a:uFillTx/>
                <a:latin typeface="ＭＳ Ｐゴシック" panose="020B0600070205080204" pitchFamily="50" charset="-128"/>
                <a:ea typeface="ＭＳ Ｐゴシック" panose="020B0600070205080204" pitchFamily="50" charset="-128"/>
                <a:cs typeface="メイリオ" panose="020B0604030504040204" pitchFamily="50" charset="-128"/>
              </a:rPr>
              <a:t>R</a:t>
            </a:r>
            <a:r>
              <a:rPr kumimoji="1" lang="ja-JP" altLang="en-US" sz="900" b="0" i="0" u="none" strike="noStrike" kern="1200" cap="none" spc="0" normalizeH="0" baseline="0" noProof="0">
                <a:ln>
                  <a:noFill/>
                </a:ln>
                <a:solidFill>
                  <a:srgbClr val="FF0000"/>
                </a:solidFill>
                <a:effectLst/>
                <a:uLnTx/>
                <a:uFillTx/>
                <a:latin typeface="ＭＳ Ｐゴシック" panose="020B0600070205080204" pitchFamily="50" charset="-128"/>
                <a:ea typeface="ＭＳ Ｐゴシック" panose="020B0600070205080204" pitchFamily="50" charset="-128"/>
                <a:cs typeface="メイリオ" panose="020B0604030504040204" pitchFamily="50" charset="-128"/>
              </a:rPr>
              <a:t>○年度）</a:t>
            </a:r>
            <a:endParaRPr kumimoji="1" lang="en-US" altLang="ja-JP" sz="900" b="0" i="0" u="none" strike="noStrike" kern="1200" cap="none" spc="0" normalizeH="0" baseline="0" noProof="0">
              <a:ln>
                <a:noFill/>
              </a:ln>
              <a:solidFill>
                <a:srgbClr val="FF0000"/>
              </a:solidFill>
              <a:effectLst/>
              <a:uLnTx/>
              <a:uFillTx/>
              <a:latin typeface="ＭＳ Ｐゴシック" panose="020B0600070205080204" pitchFamily="50" charset="-128"/>
              <a:ea typeface="ＭＳ Ｐゴシック" panose="020B0600070205080204" pitchFamily="50" charset="-128"/>
              <a:cs typeface="メイリオ" panose="020B0604030504040204" pitchFamily="50" charset="-128"/>
            </a:endParaRPr>
          </a:p>
        </p:txBody>
      </p:sp>
      <p:sp>
        <p:nvSpPr>
          <p:cNvPr id="19" name="正方形/長方形 18">
            <a:extLst>
              <a:ext uri="{FF2B5EF4-FFF2-40B4-BE49-F238E27FC236}">
                <a16:creationId xmlns:a16="http://schemas.microsoft.com/office/drawing/2014/main" id="{EE5897EC-22B8-7568-7C02-E478A662846C}"/>
              </a:ext>
            </a:extLst>
          </p:cNvPr>
          <p:cNvSpPr/>
          <p:nvPr/>
        </p:nvSpPr>
        <p:spPr>
          <a:xfrm>
            <a:off x="6068138" y="2047133"/>
            <a:ext cx="1369232" cy="993472"/>
          </a:xfrm>
          <a:prstGeom prst="rect">
            <a:avLst/>
          </a:prstGeom>
          <a:ln/>
        </p:spPr>
        <p:style>
          <a:lnRef idx="1">
            <a:schemeClr val="accent6"/>
          </a:lnRef>
          <a:fillRef idx="2">
            <a:schemeClr val="accent6"/>
          </a:fillRef>
          <a:effectRef idx="1">
            <a:schemeClr val="accent6"/>
          </a:effectRef>
          <a:fontRef idx="minor">
            <a:schemeClr val="dk1"/>
          </a:fontRef>
        </p:style>
        <p:txBody>
          <a:bodyPr vertOverflow="overflow" horzOverflow="overflow"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800" b="0" i="0" u="none" strike="noStrike" kern="1200" cap="none" spc="0" normalizeH="0" baseline="0" noProof="0">
                <a:ln>
                  <a:noFill/>
                </a:ln>
                <a:solidFill>
                  <a:srgbClr val="000000"/>
                </a:solidFill>
                <a:effectLst/>
                <a:uLnTx/>
                <a:uFillTx/>
                <a:latin typeface="Arial"/>
                <a:ea typeface="ＭＳ Ｐゴシック"/>
                <a:cs typeface="+mn-cs"/>
              </a:rPr>
              <a:t>写真</a:t>
            </a:r>
          </a:p>
        </p:txBody>
      </p:sp>
      <p:sp>
        <p:nvSpPr>
          <p:cNvPr id="20" name="テキスト ボックス 87">
            <a:extLst>
              <a:ext uri="{FF2B5EF4-FFF2-40B4-BE49-F238E27FC236}">
                <a16:creationId xmlns:a16="http://schemas.microsoft.com/office/drawing/2014/main" id="{B960C91A-E3CA-917B-0473-49D09E4687E4}"/>
              </a:ext>
            </a:extLst>
          </p:cNvPr>
          <p:cNvSpPr txBox="1"/>
          <p:nvPr/>
        </p:nvSpPr>
        <p:spPr>
          <a:xfrm>
            <a:off x="6152646" y="3069146"/>
            <a:ext cx="1369232" cy="230832"/>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900" b="0" i="0" u="none" strike="noStrike" kern="1200" cap="none" spc="0" normalizeH="0" baseline="0" noProof="0">
                <a:ln>
                  <a:noFill/>
                </a:ln>
                <a:solidFill>
                  <a:srgbClr val="FF0000"/>
                </a:solidFill>
                <a:effectLst/>
                <a:uLnTx/>
                <a:uFillTx/>
                <a:latin typeface="ＭＳ Ｐゴシック" panose="020B0600070205080204" pitchFamily="50" charset="-128"/>
                <a:ea typeface="ＭＳ Ｐゴシック" panose="020B0600070205080204" pitchFamily="50" charset="-128"/>
                <a:cs typeface="メイリオ" panose="020B0604030504040204" pitchFamily="50" charset="-128"/>
              </a:rPr>
              <a:t>○○の様子（</a:t>
            </a:r>
            <a:r>
              <a:rPr kumimoji="1" lang="en-US" altLang="ja-JP" sz="900" b="0" i="0" u="none" strike="noStrike" kern="1200" cap="none" spc="0" normalizeH="0" baseline="0" noProof="0">
                <a:ln>
                  <a:noFill/>
                </a:ln>
                <a:solidFill>
                  <a:srgbClr val="FF0000"/>
                </a:solidFill>
                <a:effectLst/>
                <a:uLnTx/>
                <a:uFillTx/>
                <a:latin typeface="ＭＳ Ｐゴシック" panose="020B0600070205080204" pitchFamily="50" charset="-128"/>
                <a:ea typeface="ＭＳ Ｐゴシック" panose="020B0600070205080204" pitchFamily="50" charset="-128"/>
                <a:cs typeface="メイリオ" panose="020B0604030504040204" pitchFamily="50" charset="-128"/>
              </a:rPr>
              <a:t>R</a:t>
            </a:r>
            <a:r>
              <a:rPr kumimoji="1" lang="ja-JP" altLang="en-US" sz="900" b="0" i="0" u="none" strike="noStrike" kern="1200" cap="none" spc="0" normalizeH="0" baseline="0" noProof="0">
                <a:ln>
                  <a:noFill/>
                </a:ln>
                <a:solidFill>
                  <a:srgbClr val="FF0000"/>
                </a:solidFill>
                <a:effectLst/>
                <a:uLnTx/>
                <a:uFillTx/>
                <a:latin typeface="ＭＳ Ｐゴシック" panose="020B0600070205080204" pitchFamily="50" charset="-128"/>
                <a:ea typeface="ＭＳ Ｐゴシック" panose="020B0600070205080204" pitchFamily="50" charset="-128"/>
                <a:cs typeface="メイリオ" panose="020B0604030504040204" pitchFamily="50" charset="-128"/>
              </a:rPr>
              <a:t>○年度）</a:t>
            </a:r>
            <a:endParaRPr kumimoji="1" lang="en-US" altLang="ja-JP" sz="900" b="0" i="0" u="none" strike="noStrike" kern="1200" cap="none" spc="0" normalizeH="0" baseline="0" noProof="0">
              <a:ln>
                <a:noFill/>
              </a:ln>
              <a:solidFill>
                <a:srgbClr val="FF0000"/>
              </a:solidFill>
              <a:effectLst/>
              <a:uLnTx/>
              <a:uFillTx/>
              <a:latin typeface="ＭＳ Ｐゴシック" panose="020B0600070205080204" pitchFamily="50" charset="-128"/>
              <a:ea typeface="ＭＳ Ｐゴシック" panose="020B0600070205080204" pitchFamily="50" charset="-128"/>
              <a:cs typeface="メイリオ" panose="020B0604030504040204" pitchFamily="50" charset="-128"/>
            </a:endParaRPr>
          </a:p>
        </p:txBody>
      </p:sp>
      <p:sp>
        <p:nvSpPr>
          <p:cNvPr id="12" name="テキスト ボックス 75">
            <a:extLst>
              <a:ext uri="{FF2B5EF4-FFF2-40B4-BE49-F238E27FC236}">
                <a16:creationId xmlns:a16="http://schemas.microsoft.com/office/drawing/2014/main" id="{DAE9A3AA-5EFD-2A70-40B3-990206509DC2}"/>
              </a:ext>
            </a:extLst>
          </p:cNvPr>
          <p:cNvSpPr txBox="1"/>
          <p:nvPr/>
        </p:nvSpPr>
        <p:spPr>
          <a:xfrm>
            <a:off x="131172" y="1864849"/>
            <a:ext cx="5320292" cy="261610"/>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100" b="0" i="0" u="none" strike="noStrike" kern="1200" cap="none" spc="0" normalizeH="0" baseline="0" noProof="0">
                <a:ln>
                  <a:noFill/>
                </a:ln>
                <a:solidFill>
                  <a:srgbClr val="FF0000"/>
                </a:solidFill>
                <a:effectLst/>
                <a:uLnTx/>
                <a:uFillTx/>
                <a:latin typeface="ＭＳ Ｐゴシック" panose="020B0600070205080204" pitchFamily="50" charset="-128"/>
                <a:ea typeface="ＭＳ Ｐゴシック" panose="020B0600070205080204" pitchFamily="50" charset="-128"/>
                <a:cs typeface="メイリオ" panose="020B0604030504040204" pitchFamily="50" charset="-128"/>
              </a:rPr>
              <a:t>※</a:t>
            </a:r>
            <a:r>
              <a:rPr kumimoji="1" lang="ja-JP" altLang="en-US" sz="1100" b="0" i="0" u="none" strike="noStrike" kern="1200" cap="none" spc="0" normalizeH="0" baseline="0" noProof="0">
                <a:ln>
                  <a:noFill/>
                </a:ln>
                <a:solidFill>
                  <a:srgbClr val="FF0000"/>
                </a:solidFill>
                <a:effectLst/>
                <a:uLnTx/>
                <a:uFillTx/>
                <a:latin typeface="ＭＳ Ｐゴシック" panose="020B0600070205080204" pitchFamily="50" charset="-128"/>
                <a:ea typeface="ＭＳ Ｐゴシック" panose="020B0600070205080204" pitchFamily="50" charset="-128"/>
                <a:cs typeface="メイリオ" panose="020B0604030504040204" pitchFamily="50" charset="-128"/>
              </a:rPr>
              <a:t>２事例目を記載してください。</a:t>
            </a:r>
            <a:endParaRPr kumimoji="1" lang="en-US" altLang="ja-JP" sz="1100" b="0" i="0" u="none" strike="noStrike" kern="1200" cap="none" spc="0" normalizeH="0" baseline="0" noProof="0">
              <a:ln>
                <a:noFill/>
              </a:ln>
              <a:solidFill>
                <a:srgbClr val="FF0000"/>
              </a:solidFill>
              <a:effectLst/>
              <a:uLnTx/>
              <a:uFillTx/>
              <a:latin typeface="ＭＳ Ｐゴシック" panose="020B0600070205080204" pitchFamily="50" charset="-128"/>
              <a:ea typeface="ＭＳ Ｐゴシック" panose="020B0600070205080204" pitchFamily="50" charset="-128"/>
              <a:cs typeface="メイリオ" panose="020B0604030504040204" pitchFamily="50" charset="-128"/>
            </a:endParaRPr>
          </a:p>
        </p:txBody>
      </p:sp>
      <p:sp>
        <p:nvSpPr>
          <p:cNvPr id="14" name="テキスト ボックス 75">
            <a:extLst>
              <a:ext uri="{FF2B5EF4-FFF2-40B4-BE49-F238E27FC236}">
                <a16:creationId xmlns:a16="http://schemas.microsoft.com/office/drawing/2014/main" id="{B65F7E19-FB45-6CD5-5F83-705B0E4911F1}"/>
              </a:ext>
            </a:extLst>
          </p:cNvPr>
          <p:cNvSpPr txBox="1"/>
          <p:nvPr/>
        </p:nvSpPr>
        <p:spPr>
          <a:xfrm>
            <a:off x="131172" y="4909920"/>
            <a:ext cx="5320292" cy="261610"/>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100" b="0" i="0" u="none" strike="noStrike" kern="1200" cap="none" spc="0" normalizeH="0" baseline="0" noProof="0">
                <a:ln>
                  <a:noFill/>
                </a:ln>
                <a:solidFill>
                  <a:srgbClr val="FF0000"/>
                </a:solidFill>
                <a:effectLst/>
                <a:uLnTx/>
                <a:uFillTx/>
                <a:latin typeface="ＭＳ Ｐゴシック" panose="020B0600070205080204" pitchFamily="50" charset="-128"/>
                <a:ea typeface="ＭＳ Ｐゴシック" panose="020B0600070205080204" pitchFamily="50" charset="-128"/>
                <a:cs typeface="メイリオ" panose="020B0604030504040204" pitchFamily="50" charset="-128"/>
              </a:rPr>
              <a:t>※</a:t>
            </a:r>
            <a:r>
              <a:rPr kumimoji="1" lang="ja-JP" altLang="en-US" sz="1100" b="0" i="0" u="none" strike="noStrike" kern="1200" cap="none" spc="0" normalizeH="0" baseline="0" noProof="0">
                <a:ln>
                  <a:noFill/>
                </a:ln>
                <a:solidFill>
                  <a:srgbClr val="FF0000"/>
                </a:solidFill>
                <a:effectLst/>
                <a:uLnTx/>
                <a:uFillTx/>
                <a:latin typeface="ＭＳ Ｐゴシック" panose="020B0600070205080204" pitchFamily="50" charset="-128"/>
                <a:ea typeface="ＭＳ Ｐゴシック" panose="020B0600070205080204" pitchFamily="50" charset="-128"/>
                <a:cs typeface="メイリオ" panose="020B0604030504040204" pitchFamily="50" charset="-128"/>
              </a:rPr>
              <a:t>３事例目を記載してください。</a:t>
            </a:r>
            <a:endParaRPr kumimoji="1" lang="en-US" altLang="ja-JP" sz="1100" b="0" i="0" u="none" strike="noStrike" kern="1200" cap="none" spc="0" normalizeH="0" baseline="0" noProof="0">
              <a:ln>
                <a:noFill/>
              </a:ln>
              <a:solidFill>
                <a:srgbClr val="FF0000"/>
              </a:solidFill>
              <a:effectLst/>
              <a:uLnTx/>
              <a:uFillTx/>
              <a:latin typeface="ＭＳ Ｐゴシック" panose="020B0600070205080204" pitchFamily="50" charset="-128"/>
              <a:ea typeface="ＭＳ Ｐゴシック" panose="020B0600070205080204" pitchFamily="50" charset="-128"/>
              <a:cs typeface="メイリオ" panose="020B0604030504040204" pitchFamily="50" charset="-128"/>
            </a:endParaRPr>
          </a:p>
        </p:txBody>
      </p:sp>
      <p:sp>
        <p:nvSpPr>
          <p:cNvPr id="21" name="スライド番号プレースホルダー 20">
            <a:extLst>
              <a:ext uri="{FF2B5EF4-FFF2-40B4-BE49-F238E27FC236}">
                <a16:creationId xmlns:a16="http://schemas.microsoft.com/office/drawing/2014/main" id="{7F73898A-BAEA-F408-35F2-027DA59A8B00}"/>
              </a:ext>
            </a:extLst>
          </p:cNvPr>
          <p:cNvSpPr>
            <a:spLocks noGrp="1"/>
          </p:cNvSpPr>
          <p:nvPr>
            <p:ph type="sldNum" sz="quarter" idx="12"/>
          </p:nvPr>
        </p:nvSpPr>
        <p:spPr/>
        <p:txBody>
          <a:bodyPr/>
          <a:lstStyle/>
          <a:p>
            <a:pPr>
              <a:defRPr/>
            </a:pPr>
            <a:fld id="{651FC12D-27C1-4F31-90C9-A93D49E44687}" type="slidenum">
              <a:rPr lang="en-US" altLang="ja-JP" smtClean="0"/>
              <a:pPr>
                <a:defRPr/>
              </a:pPr>
              <a:t>3</a:t>
            </a:fld>
            <a:endParaRPr lang="en-US" altLang="ja-JP"/>
          </a:p>
        </p:txBody>
      </p:sp>
      <p:sp>
        <p:nvSpPr>
          <p:cNvPr id="27" name="正方形/長方形 4">
            <a:extLst>
              <a:ext uri="{FF2B5EF4-FFF2-40B4-BE49-F238E27FC236}">
                <a16:creationId xmlns:a16="http://schemas.microsoft.com/office/drawing/2014/main" id="{577E9120-E31D-6D8F-31E1-5329D7E4AD0C}"/>
              </a:ext>
            </a:extLst>
          </p:cNvPr>
          <p:cNvSpPr/>
          <p:nvPr/>
        </p:nvSpPr>
        <p:spPr>
          <a:xfrm>
            <a:off x="0" y="527596"/>
            <a:ext cx="9144000" cy="85724"/>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0070C0"/>
              </a:solidFill>
              <a:effectLst/>
              <a:uLnTx/>
              <a:uFillTx/>
              <a:latin typeface="Arial"/>
              <a:ea typeface="ＭＳ Ｐゴシック"/>
              <a:cs typeface="+mn-cs"/>
            </a:endParaRPr>
          </a:p>
        </p:txBody>
      </p:sp>
      <p:sp>
        <p:nvSpPr>
          <p:cNvPr id="28" name="タイトル 1">
            <a:extLst>
              <a:ext uri="{FF2B5EF4-FFF2-40B4-BE49-F238E27FC236}">
                <a16:creationId xmlns:a16="http://schemas.microsoft.com/office/drawing/2014/main" id="{11F4CEA5-C71F-279B-F6D6-BFCB6D6678E1}"/>
              </a:ext>
            </a:extLst>
          </p:cNvPr>
          <p:cNvSpPr txBox="1"/>
          <p:nvPr/>
        </p:nvSpPr>
        <p:spPr>
          <a:xfrm>
            <a:off x="1069614" y="136654"/>
            <a:ext cx="6801065" cy="476250"/>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l" defTabSz="914400" rtl="0" eaLnBrk="1" fontAlgn="base" latinLnBrk="0" hangingPunct="1">
              <a:lnSpc>
                <a:spcPct val="90000"/>
              </a:lnSpc>
              <a:spcBef>
                <a:spcPct val="0"/>
              </a:spcBef>
              <a:spcAft>
                <a:spcPct val="0"/>
              </a:spcAft>
              <a:buClrTx/>
              <a:buSzTx/>
              <a:buFontTx/>
              <a:buNone/>
              <a:tabLst/>
              <a:defRPr/>
            </a:pPr>
            <a:r>
              <a:rPr lang="ja-JP" altLang="en-US" sz="2400" b="1" noProof="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事業主体</a:t>
            </a:r>
            <a:r>
              <a:rPr kumimoji="1" lang="ja-JP" altLang="en-US" sz="2400" b="1" i="0" u="none" strike="noStrike" kern="1200" cap="none" spc="0" normalizeH="0" baseline="0" noProof="0">
                <a:ln>
                  <a:noFill/>
                </a:ln>
                <a:solidFill>
                  <a:srgbClr val="002060"/>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名　</a:t>
            </a:r>
            <a:endParaRPr kumimoji="1" lang="ja-JP" altLang="en-US" sz="1800" b="1" i="0" u="none" strike="noStrike" kern="1200" cap="none" spc="0" normalizeH="0" baseline="0" noProof="0">
              <a:ln>
                <a:noFill/>
              </a:ln>
              <a:solidFill>
                <a:srgbClr val="002060"/>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9" name="テキスト ボックス 87">
            <a:extLst>
              <a:ext uri="{FF2B5EF4-FFF2-40B4-BE49-F238E27FC236}">
                <a16:creationId xmlns:a16="http://schemas.microsoft.com/office/drawing/2014/main" id="{52E4897E-9B86-9A6C-74B9-7DD48C35FDF7}"/>
              </a:ext>
            </a:extLst>
          </p:cNvPr>
          <p:cNvSpPr txBox="1"/>
          <p:nvPr/>
        </p:nvSpPr>
        <p:spPr>
          <a:xfrm>
            <a:off x="1499349" y="-30302"/>
            <a:ext cx="3199746" cy="261610"/>
          </a:xfrm>
          <a:prstGeom prst="rect">
            <a:avLst/>
          </a:prstGeom>
          <a:noFill/>
        </p:spPr>
        <p:txBody>
          <a:bodyPr wrap="square" rtlCol="0">
            <a:spAutoFit/>
          </a:bodyPr>
          <a:lstStyle/>
          <a:p>
            <a:pPr>
              <a:defRPr/>
            </a:pPr>
            <a:r>
              <a:rPr lang="ja-JP" altLang="en-US" sz="1100">
                <a:solidFill>
                  <a:srgbClr val="002060"/>
                </a:solidFill>
                <a:latin typeface="ＭＳ Ｐゴシック" panose="020B0600070205080204" pitchFamily="50" charset="-128"/>
                <a:ea typeface="ＭＳ Ｐゴシック" panose="020B0600070205080204" pitchFamily="50" charset="-128"/>
                <a:cs typeface="メイリオ" panose="020B0604030504040204" pitchFamily="50" charset="-128"/>
              </a:rPr>
              <a:t>ふりがな</a:t>
            </a:r>
            <a:endParaRPr lang="en-US" altLang="ja-JP" sz="1100">
              <a:solidFill>
                <a:srgbClr val="002060"/>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p:txBody>
      </p:sp>
      <p:sp>
        <p:nvSpPr>
          <p:cNvPr id="30" name="テキスト ボックス 19">
            <a:extLst>
              <a:ext uri="{FF2B5EF4-FFF2-40B4-BE49-F238E27FC236}">
                <a16:creationId xmlns:a16="http://schemas.microsoft.com/office/drawing/2014/main" id="{5887C177-C196-9CD2-C30F-54FBD05A1F45}"/>
              </a:ext>
            </a:extLst>
          </p:cNvPr>
          <p:cNvSpPr txBox="1"/>
          <p:nvPr/>
        </p:nvSpPr>
        <p:spPr>
          <a:xfrm>
            <a:off x="67831" y="50658"/>
            <a:ext cx="864000" cy="430887"/>
          </a:xfrm>
          <a:prstGeom prst="rect">
            <a:avLst/>
          </a:prstGeom>
          <a:noFill/>
          <a:ln>
            <a:solidFill>
              <a:schemeClr val="tx1"/>
            </a:solidFill>
          </a:ln>
        </p:spPr>
        <p:txBody>
          <a:bodyPr wrap="square" tIns="0" bIns="0" rtlCol="0">
            <a:spAutoFit/>
          </a:bodyPr>
          <a:lstStyle/>
          <a:p>
            <a:pPr algn="ctr"/>
            <a:r>
              <a:rPr lang="ja-JP" altLang="en-US" sz="1400" b="1">
                <a:latin typeface="+mn-ea"/>
                <a:ea typeface="+mn-ea"/>
              </a:rPr>
              <a:t>様式</a:t>
            </a:r>
            <a:r>
              <a:rPr lang="en-US" altLang="ja-JP" sz="1400" b="1">
                <a:latin typeface="+mn-ea"/>
                <a:ea typeface="+mn-ea"/>
              </a:rPr>
              <a:t>B-2</a:t>
            </a:r>
          </a:p>
          <a:p>
            <a:pPr algn="ctr"/>
            <a:r>
              <a:rPr lang="ja-JP" altLang="en-US" sz="1400" b="1">
                <a:latin typeface="+mn-ea"/>
                <a:ea typeface="+mn-ea"/>
              </a:rPr>
              <a:t>②詳細</a:t>
            </a:r>
            <a:endParaRPr lang="en-US" altLang="ja-JP" sz="1400" b="1">
              <a:latin typeface="+mn-ea"/>
              <a:ea typeface="+mn-ea"/>
            </a:endParaRPr>
          </a:p>
        </p:txBody>
      </p:sp>
      <p:sp>
        <p:nvSpPr>
          <p:cNvPr id="31" name="テキスト ボックス 19">
            <a:extLst>
              <a:ext uri="{FF2B5EF4-FFF2-40B4-BE49-F238E27FC236}">
                <a16:creationId xmlns:a16="http://schemas.microsoft.com/office/drawing/2014/main" id="{E59710A4-1B2F-74EA-7284-1EAD21377F1A}"/>
              </a:ext>
            </a:extLst>
          </p:cNvPr>
          <p:cNvSpPr txBox="1"/>
          <p:nvPr/>
        </p:nvSpPr>
        <p:spPr>
          <a:xfrm>
            <a:off x="6973455" y="33505"/>
            <a:ext cx="2024154" cy="461665"/>
          </a:xfrm>
          <a:prstGeom prst="rect">
            <a:avLst/>
          </a:prstGeom>
          <a:noFill/>
          <a:ln>
            <a:solidFill>
              <a:schemeClr val="tx1"/>
            </a:solidFill>
          </a:ln>
        </p:spPr>
        <p:txBody>
          <a:bodyPr wrap="square" rtlCol="0">
            <a:spAutoFit/>
          </a:bodyPr>
          <a:lstStyle/>
          <a:p>
            <a:pPr algn="ctr"/>
            <a:r>
              <a:rPr lang="ja-JP" altLang="en-US" sz="1200"/>
              <a:t>普及啓発事業</a:t>
            </a:r>
            <a:endParaRPr lang="en-US" altLang="ja-JP" sz="1200"/>
          </a:p>
          <a:p>
            <a:pPr algn="ctr"/>
            <a:r>
              <a:rPr lang="ja-JP" altLang="en-US" sz="1200"/>
              <a:t>（都市再生推進法人の育成）</a:t>
            </a:r>
            <a:endParaRPr lang="en-US" altLang="ja-JP" sz="1200"/>
          </a:p>
        </p:txBody>
      </p:sp>
    </p:spTree>
    <p:extLst>
      <p:ext uri="{BB962C8B-B14F-4D97-AF65-F5344CB8AC3E}">
        <p14:creationId xmlns:p14="http://schemas.microsoft.com/office/powerpoint/2010/main" val="12844461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テキスト ボックス 13">
            <a:extLst>
              <a:ext uri="{FF2B5EF4-FFF2-40B4-BE49-F238E27FC236}">
                <a16:creationId xmlns:a16="http://schemas.microsoft.com/office/drawing/2014/main" id="{2207D6AA-AC4B-5D0C-E536-92517F09C29D}"/>
              </a:ext>
            </a:extLst>
          </p:cNvPr>
          <p:cNvSpPr txBox="1"/>
          <p:nvPr/>
        </p:nvSpPr>
        <p:spPr>
          <a:xfrm>
            <a:off x="85472" y="625904"/>
            <a:ext cx="8973055" cy="292388"/>
          </a:xfrm>
          <a:prstGeom prst="rect">
            <a:avLst/>
          </a:prstGeom>
          <a:solidFill>
            <a:srgbClr val="002882"/>
          </a:solidFill>
        </p:spPr>
        <p:txBody>
          <a:bodyPr wrap="square" rtlCol="0" anchor="ctr" anchorCtr="0">
            <a:spAutoFit/>
          </a:bodyPr>
          <a:lstStyle/>
          <a:p>
            <a:pPr>
              <a:defRPr/>
            </a:pPr>
            <a:r>
              <a:rPr lang="ja-JP" altLang="en-US" sz="1300" b="1" dirty="0">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専門人材</a:t>
            </a:r>
            <a:r>
              <a:rPr lang="zh-TW" altLang="en-US" sz="11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（重点審査項目⑤）</a:t>
            </a:r>
            <a:endParaRPr lang="ja-JP" altLang="en-US" sz="13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7" name="正方形/長方形 16">
            <a:extLst>
              <a:ext uri="{FF2B5EF4-FFF2-40B4-BE49-F238E27FC236}">
                <a16:creationId xmlns:a16="http://schemas.microsoft.com/office/drawing/2014/main" id="{48B3EE26-EABC-DAA0-644F-44EC7AD33069}"/>
              </a:ext>
            </a:extLst>
          </p:cNvPr>
          <p:cNvSpPr/>
          <p:nvPr/>
        </p:nvSpPr>
        <p:spPr>
          <a:xfrm>
            <a:off x="58527" y="898097"/>
            <a:ext cx="8973055" cy="530653"/>
          </a:xfrm>
          <a:prstGeom prst="rect">
            <a:avLst/>
          </a:prstGeom>
          <a:noFill/>
          <a:ln>
            <a:noFill/>
          </a:ln>
          <a:effectLst/>
        </p:spPr>
        <p:style>
          <a:lnRef idx="1">
            <a:schemeClr val="accent6"/>
          </a:lnRef>
          <a:fillRef idx="2">
            <a:schemeClr val="accent6"/>
          </a:fillRef>
          <a:effectRef idx="1">
            <a:schemeClr val="accent6"/>
          </a:effectRef>
          <a:fontRef idx="minor">
            <a:schemeClr val="dk1"/>
          </a:fontRef>
        </p:style>
        <p:txBody>
          <a:bodyPr vertOverflow="overflow" horzOverflow="overflow" rtlCol="0" anchor="t"/>
          <a:lstStyle/>
          <a:p>
            <a:r>
              <a:rPr lang="ja-JP" altLang="en-US" sz="1200" dirty="0">
                <a:solidFill>
                  <a:srgbClr val="FF0000"/>
                </a:solidFill>
              </a:rPr>
              <a:t>事業実施にあたり確保している人材毎に、記載すること。</a:t>
            </a:r>
            <a:r>
              <a:rPr lang="ja-JP" altLang="en-US" sz="1100" dirty="0">
                <a:solidFill>
                  <a:srgbClr val="FF0000"/>
                </a:solidFill>
              </a:rPr>
              <a:t>（外部人材が伴走支援する場合も可）</a:t>
            </a:r>
            <a:endParaRPr lang="en-US" altLang="ja-JP" sz="1100" dirty="0">
              <a:solidFill>
                <a:srgbClr val="FF0000"/>
              </a:solidFill>
            </a:endParaRPr>
          </a:p>
          <a:p>
            <a:r>
              <a:rPr lang="en-US" altLang="ja-JP" sz="1200" dirty="0">
                <a:solidFill>
                  <a:srgbClr val="FF0000"/>
                </a:solidFill>
              </a:rPr>
              <a:t>※</a:t>
            </a:r>
            <a:r>
              <a:rPr lang="ja-JP" altLang="en-US" sz="1200" dirty="0">
                <a:solidFill>
                  <a:srgbClr val="FF0000"/>
                </a:solidFill>
              </a:rPr>
              <a:t>人数に応じて適宜調整のうえ、記入してください。必要に応じて、記載項目の修正や既存資料を活用いただいても構いません。</a:t>
            </a:r>
            <a:endParaRPr lang="en-US" altLang="ja-JP" sz="1200" dirty="0">
              <a:solidFill>
                <a:srgbClr val="FF0000"/>
              </a:solidFill>
            </a:endParaRPr>
          </a:p>
        </p:txBody>
      </p:sp>
      <p:sp>
        <p:nvSpPr>
          <p:cNvPr id="20" name="スライド番号プレースホルダー 19">
            <a:extLst>
              <a:ext uri="{FF2B5EF4-FFF2-40B4-BE49-F238E27FC236}">
                <a16:creationId xmlns:a16="http://schemas.microsoft.com/office/drawing/2014/main" id="{4B756B67-D9A7-FA11-12A8-92405E1ED102}"/>
              </a:ext>
            </a:extLst>
          </p:cNvPr>
          <p:cNvSpPr>
            <a:spLocks noGrp="1"/>
          </p:cNvSpPr>
          <p:nvPr>
            <p:ph type="sldNum" sz="quarter" idx="12"/>
          </p:nvPr>
        </p:nvSpPr>
        <p:spPr/>
        <p:txBody>
          <a:bodyPr/>
          <a:lstStyle/>
          <a:p>
            <a:pPr>
              <a:defRPr/>
            </a:pPr>
            <a:fld id="{651FC12D-27C1-4F31-90C9-A93D49E44687}" type="slidenum">
              <a:rPr lang="en-US" altLang="ja-JP" smtClean="0"/>
              <a:pPr>
                <a:defRPr/>
              </a:pPr>
              <a:t>4</a:t>
            </a:fld>
            <a:endParaRPr lang="en-US" altLang="ja-JP"/>
          </a:p>
        </p:txBody>
      </p:sp>
      <p:sp>
        <p:nvSpPr>
          <p:cNvPr id="26" name="正方形/長方形 4">
            <a:extLst>
              <a:ext uri="{FF2B5EF4-FFF2-40B4-BE49-F238E27FC236}">
                <a16:creationId xmlns:a16="http://schemas.microsoft.com/office/drawing/2014/main" id="{DCD7E25D-6433-9647-3617-A5F1A17BC540}"/>
              </a:ext>
            </a:extLst>
          </p:cNvPr>
          <p:cNvSpPr/>
          <p:nvPr/>
        </p:nvSpPr>
        <p:spPr>
          <a:xfrm>
            <a:off x="0" y="527596"/>
            <a:ext cx="9144000" cy="85724"/>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0070C0"/>
              </a:solidFill>
              <a:effectLst/>
              <a:uLnTx/>
              <a:uFillTx/>
              <a:latin typeface="Arial"/>
              <a:ea typeface="ＭＳ Ｐゴシック"/>
              <a:cs typeface="+mn-cs"/>
            </a:endParaRPr>
          </a:p>
        </p:txBody>
      </p:sp>
      <p:sp>
        <p:nvSpPr>
          <p:cNvPr id="27" name="タイトル 1">
            <a:extLst>
              <a:ext uri="{FF2B5EF4-FFF2-40B4-BE49-F238E27FC236}">
                <a16:creationId xmlns:a16="http://schemas.microsoft.com/office/drawing/2014/main" id="{82EF0619-C578-4CE4-8BCD-54A1E00BC27B}"/>
              </a:ext>
            </a:extLst>
          </p:cNvPr>
          <p:cNvSpPr txBox="1"/>
          <p:nvPr/>
        </p:nvSpPr>
        <p:spPr>
          <a:xfrm>
            <a:off x="1069614" y="136654"/>
            <a:ext cx="6801065" cy="476250"/>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l" defTabSz="914400" rtl="0" eaLnBrk="1" fontAlgn="base" latinLnBrk="0" hangingPunct="1">
              <a:lnSpc>
                <a:spcPct val="90000"/>
              </a:lnSpc>
              <a:spcBef>
                <a:spcPct val="0"/>
              </a:spcBef>
              <a:spcAft>
                <a:spcPct val="0"/>
              </a:spcAft>
              <a:buClrTx/>
              <a:buSzTx/>
              <a:buFontTx/>
              <a:buNone/>
              <a:tabLst/>
              <a:defRPr/>
            </a:pPr>
            <a:r>
              <a:rPr lang="ja-JP" altLang="en-US" sz="2400" b="1" noProof="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事業主体</a:t>
            </a:r>
            <a:r>
              <a:rPr kumimoji="1" lang="ja-JP" altLang="en-US" sz="2400" b="1" i="0" u="none" strike="noStrike" kern="1200" cap="none" spc="0" normalizeH="0" baseline="0" noProof="0">
                <a:ln>
                  <a:noFill/>
                </a:ln>
                <a:solidFill>
                  <a:srgbClr val="002060"/>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名　</a:t>
            </a:r>
            <a:endParaRPr kumimoji="1" lang="ja-JP" altLang="en-US" sz="1800" b="1" i="0" u="none" strike="noStrike" kern="1200" cap="none" spc="0" normalizeH="0" baseline="0" noProof="0">
              <a:ln>
                <a:noFill/>
              </a:ln>
              <a:solidFill>
                <a:srgbClr val="002060"/>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8" name="テキスト ボックス 87">
            <a:extLst>
              <a:ext uri="{FF2B5EF4-FFF2-40B4-BE49-F238E27FC236}">
                <a16:creationId xmlns:a16="http://schemas.microsoft.com/office/drawing/2014/main" id="{890800DD-97B1-955E-57B1-070A1FDB3B23}"/>
              </a:ext>
            </a:extLst>
          </p:cNvPr>
          <p:cNvSpPr txBox="1"/>
          <p:nvPr/>
        </p:nvSpPr>
        <p:spPr>
          <a:xfrm>
            <a:off x="1499349" y="-30302"/>
            <a:ext cx="3199746" cy="261610"/>
          </a:xfrm>
          <a:prstGeom prst="rect">
            <a:avLst/>
          </a:prstGeom>
          <a:noFill/>
        </p:spPr>
        <p:txBody>
          <a:bodyPr wrap="square" rtlCol="0">
            <a:spAutoFit/>
          </a:bodyPr>
          <a:lstStyle/>
          <a:p>
            <a:pPr>
              <a:defRPr/>
            </a:pPr>
            <a:r>
              <a:rPr lang="ja-JP" altLang="en-US" sz="1100">
                <a:solidFill>
                  <a:srgbClr val="002060"/>
                </a:solidFill>
                <a:latin typeface="ＭＳ Ｐゴシック" panose="020B0600070205080204" pitchFamily="50" charset="-128"/>
                <a:ea typeface="ＭＳ Ｐゴシック" panose="020B0600070205080204" pitchFamily="50" charset="-128"/>
                <a:cs typeface="メイリオ" panose="020B0604030504040204" pitchFamily="50" charset="-128"/>
              </a:rPr>
              <a:t>ふりがな</a:t>
            </a:r>
            <a:endParaRPr lang="en-US" altLang="ja-JP" sz="1100">
              <a:solidFill>
                <a:srgbClr val="002060"/>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p:txBody>
      </p:sp>
      <p:sp>
        <p:nvSpPr>
          <p:cNvPr id="29" name="テキスト ボックス 19">
            <a:extLst>
              <a:ext uri="{FF2B5EF4-FFF2-40B4-BE49-F238E27FC236}">
                <a16:creationId xmlns:a16="http://schemas.microsoft.com/office/drawing/2014/main" id="{34A623E9-701F-9DD6-BF24-EAC433DC11AD}"/>
              </a:ext>
            </a:extLst>
          </p:cNvPr>
          <p:cNvSpPr txBox="1"/>
          <p:nvPr/>
        </p:nvSpPr>
        <p:spPr>
          <a:xfrm>
            <a:off x="67831" y="50658"/>
            <a:ext cx="864000" cy="430887"/>
          </a:xfrm>
          <a:prstGeom prst="rect">
            <a:avLst/>
          </a:prstGeom>
          <a:noFill/>
          <a:ln>
            <a:solidFill>
              <a:schemeClr val="tx1"/>
            </a:solidFill>
          </a:ln>
        </p:spPr>
        <p:txBody>
          <a:bodyPr wrap="square" tIns="0" bIns="0" rtlCol="0">
            <a:spAutoFit/>
          </a:bodyPr>
          <a:lstStyle/>
          <a:p>
            <a:pPr algn="ctr"/>
            <a:r>
              <a:rPr lang="ja-JP" altLang="en-US" sz="1400" b="1">
                <a:latin typeface="+mn-ea"/>
                <a:ea typeface="+mn-ea"/>
              </a:rPr>
              <a:t>様式</a:t>
            </a:r>
            <a:r>
              <a:rPr lang="en-US" altLang="ja-JP" sz="1400" b="1">
                <a:latin typeface="+mn-ea"/>
                <a:ea typeface="+mn-ea"/>
              </a:rPr>
              <a:t>B-2</a:t>
            </a:r>
          </a:p>
          <a:p>
            <a:pPr algn="ctr"/>
            <a:r>
              <a:rPr lang="ja-JP" altLang="en-US" sz="1400" b="1">
                <a:latin typeface="+mn-ea"/>
                <a:ea typeface="+mn-ea"/>
              </a:rPr>
              <a:t>②詳細</a:t>
            </a:r>
            <a:endParaRPr lang="en-US" altLang="ja-JP" sz="1400" b="1">
              <a:latin typeface="+mn-ea"/>
              <a:ea typeface="+mn-ea"/>
            </a:endParaRPr>
          </a:p>
        </p:txBody>
      </p:sp>
      <p:sp>
        <p:nvSpPr>
          <p:cNvPr id="30" name="テキスト ボックス 19">
            <a:extLst>
              <a:ext uri="{FF2B5EF4-FFF2-40B4-BE49-F238E27FC236}">
                <a16:creationId xmlns:a16="http://schemas.microsoft.com/office/drawing/2014/main" id="{962C7C5D-A681-ACE9-7EB8-A523F4E1554B}"/>
              </a:ext>
            </a:extLst>
          </p:cNvPr>
          <p:cNvSpPr txBox="1"/>
          <p:nvPr/>
        </p:nvSpPr>
        <p:spPr>
          <a:xfrm>
            <a:off x="6973455" y="33505"/>
            <a:ext cx="2024154" cy="461665"/>
          </a:xfrm>
          <a:prstGeom prst="rect">
            <a:avLst/>
          </a:prstGeom>
          <a:noFill/>
          <a:ln>
            <a:solidFill>
              <a:schemeClr val="tx1"/>
            </a:solidFill>
          </a:ln>
        </p:spPr>
        <p:txBody>
          <a:bodyPr wrap="square" rtlCol="0">
            <a:spAutoFit/>
          </a:bodyPr>
          <a:lstStyle/>
          <a:p>
            <a:pPr algn="ctr"/>
            <a:r>
              <a:rPr lang="ja-JP" altLang="en-US" sz="1200"/>
              <a:t>普及啓発事業</a:t>
            </a:r>
            <a:endParaRPr lang="en-US" altLang="ja-JP" sz="1200"/>
          </a:p>
          <a:p>
            <a:pPr algn="ctr"/>
            <a:r>
              <a:rPr lang="ja-JP" altLang="en-US" sz="1200"/>
              <a:t>（都市再生推進法人の育成）</a:t>
            </a:r>
            <a:endParaRPr lang="en-US" altLang="ja-JP" sz="1200"/>
          </a:p>
        </p:txBody>
      </p:sp>
      <p:graphicFrame>
        <p:nvGraphicFramePr>
          <p:cNvPr id="3" name="表 2">
            <a:extLst>
              <a:ext uri="{FF2B5EF4-FFF2-40B4-BE49-F238E27FC236}">
                <a16:creationId xmlns:a16="http://schemas.microsoft.com/office/drawing/2014/main" id="{C94CBFA1-748F-4F91-9728-03C4D0B52A68}"/>
              </a:ext>
            </a:extLst>
          </p:cNvPr>
          <p:cNvGraphicFramePr>
            <a:graphicFrameLocks noGrp="1"/>
          </p:cNvGraphicFramePr>
          <p:nvPr>
            <p:extLst>
              <p:ext uri="{D42A27DB-BD31-4B8C-83A1-F6EECF244321}">
                <p14:modId xmlns:p14="http://schemas.microsoft.com/office/powerpoint/2010/main" val="1764529123"/>
              </p:ext>
            </p:extLst>
          </p:nvPr>
        </p:nvGraphicFramePr>
        <p:xfrm>
          <a:off x="85472" y="1428751"/>
          <a:ext cx="4444092" cy="2509904"/>
        </p:xfrm>
        <a:graphic>
          <a:graphicData uri="http://schemas.openxmlformats.org/drawingml/2006/table">
            <a:tbl>
              <a:tblPr firstRow="1" bandRow="1">
                <a:tableStyleId>{5C22544A-7EE6-4342-B048-85BDC9FD1C3A}</a:tableStyleId>
              </a:tblPr>
              <a:tblGrid>
                <a:gridCol w="347235">
                  <a:extLst>
                    <a:ext uri="{9D8B030D-6E8A-4147-A177-3AD203B41FA5}">
                      <a16:colId xmlns:a16="http://schemas.microsoft.com/office/drawing/2014/main" val="2165550263"/>
                    </a:ext>
                  </a:extLst>
                </a:gridCol>
                <a:gridCol w="783772">
                  <a:extLst>
                    <a:ext uri="{9D8B030D-6E8A-4147-A177-3AD203B41FA5}">
                      <a16:colId xmlns:a16="http://schemas.microsoft.com/office/drawing/2014/main" val="3403634001"/>
                    </a:ext>
                  </a:extLst>
                </a:gridCol>
                <a:gridCol w="3313085">
                  <a:extLst>
                    <a:ext uri="{9D8B030D-6E8A-4147-A177-3AD203B41FA5}">
                      <a16:colId xmlns:a16="http://schemas.microsoft.com/office/drawing/2014/main" val="1732028261"/>
                    </a:ext>
                  </a:extLst>
                </a:gridCol>
              </a:tblGrid>
              <a:tr h="255876">
                <a:tc rowSpan="7">
                  <a:txBody>
                    <a:bodyPr/>
                    <a:lstStyle/>
                    <a:p>
                      <a:r>
                        <a:rPr kumimoji="1" lang="ja-JP" altLang="en-US" sz="1050">
                          <a:solidFill>
                            <a:schemeClr val="tx1"/>
                          </a:solidFill>
                        </a:rPr>
                        <a:t>確保している人材①</a:t>
                      </a:r>
                    </a:p>
                  </a:txBody>
                  <a:tcPr vert="eaVert"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900" b="0">
                          <a:solidFill>
                            <a:schemeClr val="tx1"/>
                          </a:solidFill>
                        </a:rPr>
                        <a:t>氏名</a:t>
                      </a: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050" b="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29200488"/>
                  </a:ext>
                </a:extLst>
              </a:tr>
              <a:tr h="255876">
                <a:tc vMerge="1">
                  <a:txBody>
                    <a:bodyPr/>
                    <a:lstStyle/>
                    <a:p>
                      <a:endParaRPr kumimoji="1" lang="ja-JP" altLang="en-US" sz="12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900" b="0" dirty="0">
                          <a:solidFill>
                            <a:schemeClr val="tx1"/>
                          </a:solidFill>
                        </a:rPr>
                        <a:t>所属・役職</a:t>
                      </a: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05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86324212"/>
                  </a:ext>
                </a:extLst>
              </a:tr>
              <a:tr h="239448">
                <a:tc vMerge="1">
                  <a:txBody>
                    <a:bodyPr/>
                    <a:lstStyle/>
                    <a:p>
                      <a:endParaRPr kumimoji="1" lang="ja-JP" altLang="en-US"/>
                    </a:p>
                  </a:txBody>
                  <a:tcPr/>
                </a:tc>
                <a:tc>
                  <a:txBody>
                    <a:bodyPr/>
                    <a:lstStyle/>
                    <a:p>
                      <a:r>
                        <a:rPr kumimoji="1" lang="ja-JP" altLang="en-US" sz="800" b="0" dirty="0">
                          <a:solidFill>
                            <a:schemeClr val="tx1"/>
                          </a:solidFill>
                        </a:rPr>
                        <a:t>人材について</a:t>
                      </a: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900" b="0" dirty="0">
                          <a:solidFill>
                            <a:schemeClr val="tx1"/>
                          </a:solidFill>
                        </a:rPr>
                        <a:t>実施主体の職員　　外部人材　</a:t>
                      </a:r>
                      <a:r>
                        <a:rPr kumimoji="1" lang="en-US" altLang="ja-JP" sz="900" b="0" dirty="0">
                          <a:solidFill>
                            <a:schemeClr val="tx1"/>
                          </a:solidFill>
                        </a:rPr>
                        <a:t>※</a:t>
                      </a:r>
                      <a:r>
                        <a:rPr kumimoji="1" lang="ja-JP" altLang="en-US" sz="900" b="0" dirty="0">
                          <a:solidFill>
                            <a:schemeClr val="tx1"/>
                          </a:solidFill>
                        </a:rPr>
                        <a:t>どちらかに○をつけてください</a:t>
                      </a:r>
                      <a:endParaRPr kumimoji="1" lang="ja-JP" altLang="en-US" sz="105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38405443"/>
                  </a:ext>
                </a:extLst>
              </a:tr>
              <a:tr h="255876">
                <a:tc vMerge="1">
                  <a:txBody>
                    <a:bodyPr/>
                    <a:lstStyle/>
                    <a:p>
                      <a:endParaRPr kumimoji="1" lang="ja-JP" altLang="en-US" sz="12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900" b="0" dirty="0">
                          <a:solidFill>
                            <a:schemeClr val="tx1"/>
                          </a:solidFill>
                        </a:rPr>
                        <a:t>専門分野</a:t>
                      </a: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050" b="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80868704"/>
                  </a:ext>
                </a:extLst>
              </a:tr>
              <a:tr h="255876">
                <a:tc vMerge="1">
                  <a:txBody>
                    <a:bodyPr/>
                    <a:lstStyle/>
                    <a:p>
                      <a:endParaRPr kumimoji="1" lang="ja-JP" altLang="en-US" sz="12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700" b="0" dirty="0">
                          <a:solidFill>
                            <a:schemeClr val="tx1"/>
                          </a:solidFill>
                        </a:rPr>
                        <a:t>事業で担う役割</a:t>
                      </a: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050" b="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36231919"/>
                  </a:ext>
                </a:extLst>
              </a:tr>
              <a:tr h="255876">
                <a:tc vMerge="1">
                  <a:txBody>
                    <a:bodyPr/>
                    <a:lstStyle/>
                    <a:p>
                      <a:endParaRPr kumimoji="1" lang="ja-JP" altLang="en-US" sz="12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700" b="0">
                          <a:solidFill>
                            <a:schemeClr val="tx1"/>
                          </a:solidFill>
                        </a:rPr>
                        <a:t>実務経験年数</a:t>
                      </a: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05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25257190"/>
                  </a:ext>
                </a:extLst>
              </a:tr>
              <a:tr h="991076">
                <a:tc vMerge="1">
                  <a:txBody>
                    <a:bodyPr/>
                    <a:lstStyle/>
                    <a:p>
                      <a:endParaRPr kumimoji="1" lang="ja-JP" altLang="en-US" sz="12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900" b="0" dirty="0">
                          <a:solidFill>
                            <a:schemeClr val="tx1"/>
                          </a:solidFill>
                        </a:rPr>
                        <a:t>担当する地域や</a:t>
                      </a:r>
                      <a:endParaRPr kumimoji="1" lang="en-US" altLang="ja-JP" sz="900" b="0" dirty="0">
                        <a:solidFill>
                          <a:schemeClr val="tx1"/>
                        </a:solidFill>
                      </a:endParaRPr>
                    </a:p>
                    <a:p>
                      <a:r>
                        <a:rPr kumimoji="1" lang="ja-JP" altLang="en-US" sz="900" b="0" dirty="0">
                          <a:solidFill>
                            <a:schemeClr val="tx1"/>
                          </a:solidFill>
                        </a:rPr>
                        <a:t>類似事業の</a:t>
                      </a:r>
                      <a:endParaRPr kumimoji="1" lang="en-US" altLang="ja-JP" sz="900" b="0" dirty="0">
                        <a:solidFill>
                          <a:schemeClr val="tx1"/>
                        </a:solidFill>
                      </a:endParaRPr>
                    </a:p>
                    <a:p>
                      <a:r>
                        <a:rPr kumimoji="1" lang="ja-JP" altLang="en-US" sz="900" b="0" dirty="0">
                          <a:solidFill>
                            <a:schemeClr val="tx1"/>
                          </a:solidFill>
                        </a:rPr>
                        <a:t>実績等</a:t>
                      </a: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en-US" altLang="ja-JP" sz="105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90921456"/>
                  </a:ext>
                </a:extLst>
              </a:tr>
            </a:tbl>
          </a:graphicData>
        </a:graphic>
      </p:graphicFrame>
      <p:graphicFrame>
        <p:nvGraphicFramePr>
          <p:cNvPr id="5" name="表 4">
            <a:extLst>
              <a:ext uri="{FF2B5EF4-FFF2-40B4-BE49-F238E27FC236}">
                <a16:creationId xmlns:a16="http://schemas.microsoft.com/office/drawing/2014/main" id="{8DEC22DA-0434-21DF-80FE-A90CF0B39952}"/>
              </a:ext>
            </a:extLst>
          </p:cNvPr>
          <p:cNvGraphicFramePr>
            <a:graphicFrameLocks noGrp="1"/>
          </p:cNvGraphicFramePr>
          <p:nvPr>
            <p:extLst>
              <p:ext uri="{D42A27DB-BD31-4B8C-83A1-F6EECF244321}">
                <p14:modId xmlns:p14="http://schemas.microsoft.com/office/powerpoint/2010/main" val="2250399865"/>
              </p:ext>
            </p:extLst>
          </p:nvPr>
        </p:nvGraphicFramePr>
        <p:xfrm>
          <a:off x="67831" y="4047034"/>
          <a:ext cx="4444092" cy="2697480"/>
        </p:xfrm>
        <a:graphic>
          <a:graphicData uri="http://schemas.openxmlformats.org/drawingml/2006/table">
            <a:tbl>
              <a:tblPr firstRow="1" bandRow="1">
                <a:tableStyleId>{5C22544A-7EE6-4342-B048-85BDC9FD1C3A}</a:tableStyleId>
              </a:tblPr>
              <a:tblGrid>
                <a:gridCol w="347235">
                  <a:extLst>
                    <a:ext uri="{9D8B030D-6E8A-4147-A177-3AD203B41FA5}">
                      <a16:colId xmlns:a16="http://schemas.microsoft.com/office/drawing/2014/main" val="2165550263"/>
                    </a:ext>
                  </a:extLst>
                </a:gridCol>
                <a:gridCol w="783772">
                  <a:extLst>
                    <a:ext uri="{9D8B030D-6E8A-4147-A177-3AD203B41FA5}">
                      <a16:colId xmlns:a16="http://schemas.microsoft.com/office/drawing/2014/main" val="3403634001"/>
                    </a:ext>
                  </a:extLst>
                </a:gridCol>
                <a:gridCol w="3313085">
                  <a:extLst>
                    <a:ext uri="{9D8B030D-6E8A-4147-A177-3AD203B41FA5}">
                      <a16:colId xmlns:a16="http://schemas.microsoft.com/office/drawing/2014/main" val="1732028261"/>
                    </a:ext>
                  </a:extLst>
                </a:gridCol>
              </a:tblGrid>
              <a:tr h="133245">
                <a:tc rowSpan="7">
                  <a:txBody>
                    <a:bodyPr/>
                    <a:lstStyle/>
                    <a:p>
                      <a:r>
                        <a:rPr kumimoji="1" lang="ja-JP" altLang="en-US" sz="1050">
                          <a:solidFill>
                            <a:schemeClr val="tx1"/>
                          </a:solidFill>
                        </a:rPr>
                        <a:t>確保している人材③</a:t>
                      </a:r>
                    </a:p>
                  </a:txBody>
                  <a:tcPr vert="eaVert"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900" b="0" dirty="0">
                          <a:solidFill>
                            <a:schemeClr val="tx1"/>
                          </a:solidFill>
                        </a:rPr>
                        <a:t>氏名</a:t>
                      </a: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050" b="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29200488"/>
                  </a:ext>
                </a:extLst>
              </a:tr>
              <a:tr h="128347">
                <a:tc vMerge="1">
                  <a:txBody>
                    <a:bodyPr/>
                    <a:lstStyle/>
                    <a:p>
                      <a:endParaRPr kumimoji="1" lang="ja-JP" altLang="en-US" sz="12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900" b="0" dirty="0">
                          <a:solidFill>
                            <a:schemeClr val="tx1"/>
                          </a:solidFill>
                        </a:rPr>
                        <a:t>所属・役職</a:t>
                      </a: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05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86324212"/>
                  </a:ext>
                </a:extLst>
              </a:tr>
              <a:tr h="128347">
                <a:tc vMerge="1">
                  <a:txBody>
                    <a:bodyPr/>
                    <a:lstStyle/>
                    <a:p>
                      <a:endParaRPr kumimoji="1" lang="ja-JP" altLang="en-US"/>
                    </a:p>
                  </a:txBody>
                  <a:tcPr/>
                </a:tc>
                <a:tc>
                  <a:txBody>
                    <a:bodyPr/>
                    <a:lstStyle/>
                    <a:p>
                      <a:r>
                        <a:rPr kumimoji="1" lang="ja-JP" altLang="en-US" sz="800" b="0" dirty="0">
                          <a:solidFill>
                            <a:schemeClr val="tx1"/>
                          </a:solidFill>
                        </a:rPr>
                        <a:t>人材について</a:t>
                      </a: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900" b="0" dirty="0">
                          <a:solidFill>
                            <a:schemeClr val="tx1"/>
                          </a:solidFill>
                        </a:rPr>
                        <a:t>実施主体の職員　　外部人材　</a:t>
                      </a:r>
                      <a:r>
                        <a:rPr kumimoji="1" lang="en-US" altLang="ja-JP" sz="900" b="0" dirty="0">
                          <a:solidFill>
                            <a:schemeClr val="tx1"/>
                          </a:solidFill>
                        </a:rPr>
                        <a:t>※</a:t>
                      </a:r>
                      <a:r>
                        <a:rPr kumimoji="1" lang="ja-JP" altLang="en-US" sz="900" b="0" dirty="0">
                          <a:solidFill>
                            <a:schemeClr val="tx1"/>
                          </a:solidFill>
                        </a:rPr>
                        <a:t>どちらかに○をつけてください</a:t>
                      </a:r>
                      <a:endParaRPr kumimoji="1" lang="ja-JP" altLang="en-US" sz="105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14376345"/>
                  </a:ext>
                </a:extLst>
              </a:tr>
              <a:tr h="0">
                <a:tc vMerge="1">
                  <a:txBody>
                    <a:bodyPr/>
                    <a:lstStyle/>
                    <a:p>
                      <a:endParaRPr kumimoji="1" lang="ja-JP" altLang="en-US" sz="12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900" b="0">
                          <a:solidFill>
                            <a:schemeClr val="tx1"/>
                          </a:solidFill>
                        </a:rPr>
                        <a:t>専門分野</a:t>
                      </a: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050" b="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80868704"/>
                  </a:ext>
                </a:extLst>
              </a:tr>
              <a:tr h="0">
                <a:tc vMerge="1">
                  <a:txBody>
                    <a:bodyPr/>
                    <a:lstStyle/>
                    <a:p>
                      <a:endParaRPr kumimoji="1" lang="ja-JP" altLang="en-US" sz="12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700" b="0">
                          <a:solidFill>
                            <a:schemeClr val="tx1"/>
                          </a:solidFill>
                        </a:rPr>
                        <a:t>事業で担う役割</a:t>
                      </a: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050" b="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36231919"/>
                  </a:ext>
                </a:extLst>
              </a:tr>
              <a:tr h="0">
                <a:tc vMerge="1">
                  <a:txBody>
                    <a:bodyPr/>
                    <a:lstStyle/>
                    <a:p>
                      <a:endParaRPr kumimoji="1" lang="ja-JP" altLang="en-US" sz="12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700" b="0">
                          <a:solidFill>
                            <a:schemeClr val="tx1"/>
                          </a:solidFill>
                        </a:rPr>
                        <a:t>実務経験年数</a:t>
                      </a: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050" b="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25257190"/>
                  </a:ext>
                </a:extLst>
              </a:tr>
              <a:tr h="541005">
                <a:tc vMerge="1">
                  <a:txBody>
                    <a:bodyPr/>
                    <a:lstStyle/>
                    <a:p>
                      <a:endParaRPr kumimoji="1" lang="ja-JP" altLang="en-US" sz="12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900" b="0" dirty="0">
                          <a:solidFill>
                            <a:schemeClr val="tx1"/>
                          </a:solidFill>
                        </a:rPr>
                        <a:t>担当する地域や</a:t>
                      </a:r>
                      <a:endParaRPr kumimoji="1" lang="en-US" altLang="ja-JP" sz="900" b="0" dirty="0">
                        <a:solidFill>
                          <a:schemeClr val="tx1"/>
                        </a:solidFill>
                      </a:endParaRPr>
                    </a:p>
                    <a:p>
                      <a:r>
                        <a:rPr kumimoji="1" lang="ja-JP" altLang="en-US" sz="900" b="0" dirty="0">
                          <a:solidFill>
                            <a:schemeClr val="tx1"/>
                          </a:solidFill>
                        </a:rPr>
                        <a:t>類似事業の</a:t>
                      </a:r>
                      <a:endParaRPr kumimoji="1" lang="en-US" altLang="ja-JP" sz="900" b="0" dirty="0">
                        <a:solidFill>
                          <a:schemeClr val="tx1"/>
                        </a:solidFill>
                      </a:endParaRPr>
                    </a:p>
                    <a:p>
                      <a:r>
                        <a:rPr kumimoji="1" lang="ja-JP" altLang="en-US" sz="900" b="0" dirty="0">
                          <a:solidFill>
                            <a:schemeClr val="tx1"/>
                          </a:solidFill>
                        </a:rPr>
                        <a:t>実績等</a:t>
                      </a: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en-US" altLang="ja-JP" sz="1050" b="0" dirty="0">
                        <a:solidFill>
                          <a:schemeClr val="tx1"/>
                        </a:solidFill>
                      </a:endParaRPr>
                    </a:p>
                    <a:p>
                      <a:endParaRPr kumimoji="1" lang="en-US" altLang="ja-JP" sz="1050" b="0" dirty="0">
                        <a:solidFill>
                          <a:schemeClr val="tx1"/>
                        </a:solidFill>
                      </a:endParaRPr>
                    </a:p>
                    <a:p>
                      <a:endParaRPr kumimoji="1" lang="en-US" altLang="ja-JP" sz="1050" b="0" dirty="0">
                        <a:solidFill>
                          <a:schemeClr val="tx1"/>
                        </a:solidFill>
                      </a:endParaRPr>
                    </a:p>
                    <a:p>
                      <a:endParaRPr kumimoji="1" lang="en-US" altLang="ja-JP" sz="1050" b="0" dirty="0">
                        <a:solidFill>
                          <a:schemeClr val="tx1"/>
                        </a:solidFill>
                      </a:endParaRPr>
                    </a:p>
                    <a:p>
                      <a:endParaRPr kumimoji="1" lang="en-US" altLang="ja-JP" sz="1050" b="0" dirty="0">
                        <a:solidFill>
                          <a:schemeClr val="tx1"/>
                        </a:solidFill>
                      </a:endParaRPr>
                    </a:p>
                    <a:p>
                      <a:endParaRPr kumimoji="1" lang="en-US" altLang="ja-JP" sz="1050" b="0" dirty="0">
                        <a:solidFill>
                          <a:schemeClr val="tx1"/>
                        </a:solidFill>
                      </a:endParaRPr>
                    </a:p>
                    <a:p>
                      <a:endParaRPr kumimoji="1" lang="en-US" altLang="ja-JP" sz="105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90921456"/>
                  </a:ext>
                </a:extLst>
              </a:tr>
            </a:tbl>
          </a:graphicData>
        </a:graphic>
      </p:graphicFrame>
      <p:graphicFrame>
        <p:nvGraphicFramePr>
          <p:cNvPr id="6" name="表 5">
            <a:extLst>
              <a:ext uri="{FF2B5EF4-FFF2-40B4-BE49-F238E27FC236}">
                <a16:creationId xmlns:a16="http://schemas.microsoft.com/office/drawing/2014/main" id="{FFD2083A-4560-F858-F57E-A9BF46042705}"/>
              </a:ext>
            </a:extLst>
          </p:cNvPr>
          <p:cNvGraphicFramePr>
            <a:graphicFrameLocks noGrp="1"/>
          </p:cNvGraphicFramePr>
          <p:nvPr>
            <p:extLst>
              <p:ext uri="{D42A27DB-BD31-4B8C-83A1-F6EECF244321}">
                <p14:modId xmlns:p14="http://schemas.microsoft.com/office/powerpoint/2010/main" val="3220424646"/>
              </p:ext>
            </p:extLst>
          </p:nvPr>
        </p:nvGraphicFramePr>
        <p:xfrm>
          <a:off x="4614435" y="1410279"/>
          <a:ext cx="4444092" cy="2509904"/>
        </p:xfrm>
        <a:graphic>
          <a:graphicData uri="http://schemas.openxmlformats.org/drawingml/2006/table">
            <a:tbl>
              <a:tblPr firstRow="1" bandRow="1">
                <a:tableStyleId>{5C22544A-7EE6-4342-B048-85BDC9FD1C3A}</a:tableStyleId>
              </a:tblPr>
              <a:tblGrid>
                <a:gridCol w="347235">
                  <a:extLst>
                    <a:ext uri="{9D8B030D-6E8A-4147-A177-3AD203B41FA5}">
                      <a16:colId xmlns:a16="http://schemas.microsoft.com/office/drawing/2014/main" val="2165550263"/>
                    </a:ext>
                  </a:extLst>
                </a:gridCol>
                <a:gridCol w="783772">
                  <a:extLst>
                    <a:ext uri="{9D8B030D-6E8A-4147-A177-3AD203B41FA5}">
                      <a16:colId xmlns:a16="http://schemas.microsoft.com/office/drawing/2014/main" val="3403634001"/>
                    </a:ext>
                  </a:extLst>
                </a:gridCol>
                <a:gridCol w="3313085">
                  <a:extLst>
                    <a:ext uri="{9D8B030D-6E8A-4147-A177-3AD203B41FA5}">
                      <a16:colId xmlns:a16="http://schemas.microsoft.com/office/drawing/2014/main" val="1732028261"/>
                    </a:ext>
                  </a:extLst>
                </a:gridCol>
              </a:tblGrid>
              <a:tr h="244518">
                <a:tc rowSpan="7">
                  <a:txBody>
                    <a:bodyPr/>
                    <a:lstStyle/>
                    <a:p>
                      <a:r>
                        <a:rPr kumimoji="1" lang="ja-JP" altLang="en-US" sz="1050">
                          <a:solidFill>
                            <a:schemeClr val="tx1"/>
                          </a:solidFill>
                        </a:rPr>
                        <a:t>確保している人材②</a:t>
                      </a:r>
                    </a:p>
                  </a:txBody>
                  <a:tcPr vert="eaVert"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900" b="0">
                          <a:solidFill>
                            <a:schemeClr val="tx1"/>
                          </a:solidFill>
                        </a:rPr>
                        <a:t>氏名</a:t>
                      </a: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050" b="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29200488"/>
                  </a:ext>
                </a:extLst>
              </a:tr>
              <a:tr h="244518">
                <a:tc vMerge="1">
                  <a:txBody>
                    <a:bodyPr/>
                    <a:lstStyle/>
                    <a:p>
                      <a:endParaRPr kumimoji="1" lang="ja-JP" altLang="en-US" sz="12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900" b="0" dirty="0">
                          <a:solidFill>
                            <a:schemeClr val="tx1"/>
                          </a:solidFill>
                        </a:rPr>
                        <a:t>所属・役職</a:t>
                      </a: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05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86324212"/>
                  </a:ext>
                </a:extLst>
              </a:tr>
              <a:tr h="222289">
                <a:tc vMerge="1">
                  <a:txBody>
                    <a:bodyPr/>
                    <a:lstStyle/>
                    <a:p>
                      <a:endParaRPr kumimoji="1" lang="ja-JP" altLang="en-US"/>
                    </a:p>
                  </a:txBody>
                  <a:tcPr/>
                </a:tc>
                <a:tc>
                  <a:txBody>
                    <a:bodyPr/>
                    <a:lstStyle/>
                    <a:p>
                      <a:r>
                        <a:rPr kumimoji="1" lang="ja-JP" altLang="en-US" sz="800" b="0" dirty="0">
                          <a:solidFill>
                            <a:schemeClr val="tx1"/>
                          </a:solidFill>
                        </a:rPr>
                        <a:t>人材について</a:t>
                      </a: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900" b="0" dirty="0">
                          <a:solidFill>
                            <a:schemeClr val="tx1"/>
                          </a:solidFill>
                        </a:rPr>
                        <a:t>実施主体の職員　　外部人材　</a:t>
                      </a:r>
                      <a:r>
                        <a:rPr kumimoji="1" lang="en-US" altLang="ja-JP" sz="900" b="0" dirty="0">
                          <a:solidFill>
                            <a:schemeClr val="tx1"/>
                          </a:solidFill>
                        </a:rPr>
                        <a:t>※</a:t>
                      </a:r>
                      <a:r>
                        <a:rPr kumimoji="1" lang="ja-JP" altLang="en-US" sz="900" b="0" dirty="0">
                          <a:solidFill>
                            <a:schemeClr val="tx1"/>
                          </a:solidFill>
                        </a:rPr>
                        <a:t>どちらかに○をつけてください</a:t>
                      </a:r>
                      <a:endParaRPr kumimoji="1" lang="ja-JP" altLang="en-US" sz="105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04597609"/>
                  </a:ext>
                </a:extLst>
              </a:tr>
              <a:tr h="244518">
                <a:tc vMerge="1">
                  <a:txBody>
                    <a:bodyPr/>
                    <a:lstStyle/>
                    <a:p>
                      <a:endParaRPr kumimoji="1" lang="ja-JP" altLang="en-US" sz="12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900" b="0">
                          <a:solidFill>
                            <a:schemeClr val="tx1"/>
                          </a:solidFill>
                        </a:rPr>
                        <a:t>専門分野</a:t>
                      </a: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050" b="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80868704"/>
                  </a:ext>
                </a:extLst>
              </a:tr>
              <a:tr h="244518">
                <a:tc vMerge="1">
                  <a:txBody>
                    <a:bodyPr/>
                    <a:lstStyle/>
                    <a:p>
                      <a:endParaRPr kumimoji="1" lang="ja-JP" altLang="en-US" sz="12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700" b="0">
                          <a:solidFill>
                            <a:schemeClr val="tx1"/>
                          </a:solidFill>
                        </a:rPr>
                        <a:t>事業で担う役割</a:t>
                      </a: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050" b="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36231919"/>
                  </a:ext>
                </a:extLst>
              </a:tr>
              <a:tr h="244518">
                <a:tc vMerge="1">
                  <a:txBody>
                    <a:bodyPr/>
                    <a:lstStyle/>
                    <a:p>
                      <a:endParaRPr kumimoji="1" lang="ja-JP" altLang="en-US" sz="12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700" b="0">
                          <a:solidFill>
                            <a:schemeClr val="tx1"/>
                          </a:solidFill>
                        </a:rPr>
                        <a:t>実務経験年数</a:t>
                      </a: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050" b="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25257190"/>
                  </a:ext>
                </a:extLst>
              </a:tr>
              <a:tr h="1024004">
                <a:tc vMerge="1">
                  <a:txBody>
                    <a:bodyPr/>
                    <a:lstStyle/>
                    <a:p>
                      <a:endParaRPr kumimoji="1" lang="ja-JP" altLang="en-US" sz="12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900" b="0" dirty="0">
                          <a:solidFill>
                            <a:schemeClr val="tx1"/>
                          </a:solidFill>
                        </a:rPr>
                        <a:t>担当する地域や</a:t>
                      </a:r>
                      <a:endParaRPr kumimoji="1" lang="en-US" altLang="ja-JP" sz="900" b="0" dirty="0">
                        <a:solidFill>
                          <a:schemeClr val="tx1"/>
                        </a:solidFill>
                      </a:endParaRPr>
                    </a:p>
                    <a:p>
                      <a:r>
                        <a:rPr kumimoji="1" lang="ja-JP" altLang="en-US" sz="900" b="0" dirty="0">
                          <a:solidFill>
                            <a:schemeClr val="tx1"/>
                          </a:solidFill>
                        </a:rPr>
                        <a:t>類似事業の</a:t>
                      </a:r>
                      <a:endParaRPr kumimoji="1" lang="en-US" altLang="ja-JP" sz="900" b="0" dirty="0">
                        <a:solidFill>
                          <a:schemeClr val="tx1"/>
                        </a:solidFill>
                      </a:endParaRPr>
                    </a:p>
                    <a:p>
                      <a:r>
                        <a:rPr kumimoji="1" lang="ja-JP" altLang="en-US" sz="900" b="0" dirty="0">
                          <a:solidFill>
                            <a:schemeClr val="tx1"/>
                          </a:solidFill>
                        </a:rPr>
                        <a:t>実績等</a:t>
                      </a: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en-US" altLang="ja-JP" sz="1050" b="0" dirty="0">
                        <a:solidFill>
                          <a:schemeClr val="tx1"/>
                        </a:solidFill>
                      </a:endParaRPr>
                    </a:p>
                    <a:p>
                      <a:endParaRPr kumimoji="1" lang="en-US" altLang="ja-JP" sz="105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90921456"/>
                  </a:ext>
                </a:extLst>
              </a:tr>
            </a:tbl>
          </a:graphicData>
        </a:graphic>
      </p:graphicFrame>
      <p:graphicFrame>
        <p:nvGraphicFramePr>
          <p:cNvPr id="7" name="表 6">
            <a:extLst>
              <a:ext uri="{FF2B5EF4-FFF2-40B4-BE49-F238E27FC236}">
                <a16:creationId xmlns:a16="http://schemas.microsoft.com/office/drawing/2014/main" id="{E41A40DA-362A-1E74-11D7-F57246D15752}"/>
              </a:ext>
            </a:extLst>
          </p:cNvPr>
          <p:cNvGraphicFramePr>
            <a:graphicFrameLocks noGrp="1"/>
          </p:cNvGraphicFramePr>
          <p:nvPr>
            <p:extLst>
              <p:ext uri="{D42A27DB-BD31-4B8C-83A1-F6EECF244321}">
                <p14:modId xmlns:p14="http://schemas.microsoft.com/office/powerpoint/2010/main" val="587654470"/>
              </p:ext>
            </p:extLst>
          </p:nvPr>
        </p:nvGraphicFramePr>
        <p:xfrm>
          <a:off x="4632079" y="4047034"/>
          <a:ext cx="4444092" cy="2697480"/>
        </p:xfrm>
        <a:graphic>
          <a:graphicData uri="http://schemas.openxmlformats.org/drawingml/2006/table">
            <a:tbl>
              <a:tblPr firstRow="1" bandRow="1">
                <a:tableStyleId>{5C22544A-7EE6-4342-B048-85BDC9FD1C3A}</a:tableStyleId>
              </a:tblPr>
              <a:tblGrid>
                <a:gridCol w="347235">
                  <a:extLst>
                    <a:ext uri="{9D8B030D-6E8A-4147-A177-3AD203B41FA5}">
                      <a16:colId xmlns:a16="http://schemas.microsoft.com/office/drawing/2014/main" val="2165550263"/>
                    </a:ext>
                  </a:extLst>
                </a:gridCol>
                <a:gridCol w="783772">
                  <a:extLst>
                    <a:ext uri="{9D8B030D-6E8A-4147-A177-3AD203B41FA5}">
                      <a16:colId xmlns:a16="http://schemas.microsoft.com/office/drawing/2014/main" val="3403634001"/>
                    </a:ext>
                  </a:extLst>
                </a:gridCol>
                <a:gridCol w="3313085">
                  <a:extLst>
                    <a:ext uri="{9D8B030D-6E8A-4147-A177-3AD203B41FA5}">
                      <a16:colId xmlns:a16="http://schemas.microsoft.com/office/drawing/2014/main" val="1732028261"/>
                    </a:ext>
                  </a:extLst>
                </a:gridCol>
              </a:tblGrid>
              <a:tr h="133245">
                <a:tc rowSpan="7">
                  <a:txBody>
                    <a:bodyPr/>
                    <a:lstStyle/>
                    <a:p>
                      <a:r>
                        <a:rPr kumimoji="1" lang="ja-JP" altLang="en-US" sz="1050">
                          <a:solidFill>
                            <a:schemeClr val="tx1"/>
                          </a:solidFill>
                        </a:rPr>
                        <a:t>確保している人材④</a:t>
                      </a:r>
                    </a:p>
                  </a:txBody>
                  <a:tcPr vert="eaVert"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900" b="0">
                          <a:solidFill>
                            <a:schemeClr val="tx1"/>
                          </a:solidFill>
                        </a:rPr>
                        <a:t>氏名</a:t>
                      </a: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050" b="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29200488"/>
                  </a:ext>
                </a:extLst>
              </a:tr>
              <a:tr h="128347">
                <a:tc vMerge="1">
                  <a:txBody>
                    <a:bodyPr/>
                    <a:lstStyle/>
                    <a:p>
                      <a:endParaRPr kumimoji="1" lang="ja-JP" altLang="en-US" sz="12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900" b="0" dirty="0">
                          <a:solidFill>
                            <a:schemeClr val="tx1"/>
                          </a:solidFill>
                        </a:rPr>
                        <a:t>所属・役職</a:t>
                      </a: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05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86324212"/>
                  </a:ext>
                </a:extLst>
              </a:tr>
              <a:tr h="128347">
                <a:tc vMerge="1">
                  <a:txBody>
                    <a:bodyPr/>
                    <a:lstStyle/>
                    <a:p>
                      <a:endParaRPr kumimoji="1" lang="ja-JP" altLang="en-US"/>
                    </a:p>
                  </a:txBody>
                  <a:tcPr/>
                </a:tc>
                <a:tc>
                  <a:txBody>
                    <a:bodyPr/>
                    <a:lstStyle/>
                    <a:p>
                      <a:r>
                        <a:rPr kumimoji="1" lang="ja-JP" altLang="en-US" sz="800" b="0" dirty="0">
                          <a:solidFill>
                            <a:schemeClr val="tx1"/>
                          </a:solidFill>
                        </a:rPr>
                        <a:t>人材について</a:t>
                      </a: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900" b="0" dirty="0">
                          <a:solidFill>
                            <a:schemeClr val="tx1"/>
                          </a:solidFill>
                        </a:rPr>
                        <a:t>実施主体の職員　　外部人材　</a:t>
                      </a:r>
                      <a:r>
                        <a:rPr kumimoji="1" lang="en-US" altLang="ja-JP" sz="900" b="0" dirty="0">
                          <a:solidFill>
                            <a:schemeClr val="tx1"/>
                          </a:solidFill>
                        </a:rPr>
                        <a:t>※</a:t>
                      </a:r>
                      <a:r>
                        <a:rPr kumimoji="1" lang="ja-JP" altLang="en-US" sz="900" b="0" dirty="0">
                          <a:solidFill>
                            <a:schemeClr val="tx1"/>
                          </a:solidFill>
                        </a:rPr>
                        <a:t>どちらかに○をつけてください</a:t>
                      </a:r>
                      <a:endParaRPr kumimoji="1" lang="ja-JP" altLang="en-US" sz="105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557156082"/>
                  </a:ext>
                </a:extLst>
              </a:tr>
              <a:tr h="0">
                <a:tc vMerge="1">
                  <a:txBody>
                    <a:bodyPr/>
                    <a:lstStyle/>
                    <a:p>
                      <a:endParaRPr kumimoji="1" lang="ja-JP" altLang="en-US" sz="12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900" b="0">
                          <a:solidFill>
                            <a:schemeClr val="tx1"/>
                          </a:solidFill>
                        </a:rPr>
                        <a:t>専門分野</a:t>
                      </a: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050" b="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80868704"/>
                  </a:ext>
                </a:extLst>
              </a:tr>
              <a:tr h="0">
                <a:tc vMerge="1">
                  <a:txBody>
                    <a:bodyPr/>
                    <a:lstStyle/>
                    <a:p>
                      <a:endParaRPr kumimoji="1" lang="ja-JP" altLang="en-US" sz="12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700" b="0">
                          <a:solidFill>
                            <a:schemeClr val="tx1"/>
                          </a:solidFill>
                        </a:rPr>
                        <a:t>事業で担う役割</a:t>
                      </a: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050" b="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36231919"/>
                  </a:ext>
                </a:extLst>
              </a:tr>
              <a:tr h="0">
                <a:tc vMerge="1">
                  <a:txBody>
                    <a:bodyPr/>
                    <a:lstStyle/>
                    <a:p>
                      <a:endParaRPr kumimoji="1" lang="ja-JP" altLang="en-US" sz="12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700" b="0">
                          <a:solidFill>
                            <a:schemeClr val="tx1"/>
                          </a:solidFill>
                        </a:rPr>
                        <a:t>実務経験年数</a:t>
                      </a: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050" b="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25257190"/>
                  </a:ext>
                </a:extLst>
              </a:tr>
              <a:tr h="541005">
                <a:tc vMerge="1">
                  <a:txBody>
                    <a:bodyPr/>
                    <a:lstStyle/>
                    <a:p>
                      <a:endParaRPr kumimoji="1" lang="ja-JP" altLang="en-US" sz="12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900" b="0" dirty="0">
                          <a:solidFill>
                            <a:schemeClr val="tx1"/>
                          </a:solidFill>
                        </a:rPr>
                        <a:t>担当する地域や</a:t>
                      </a:r>
                      <a:endParaRPr kumimoji="1" lang="en-US" altLang="ja-JP" sz="900" b="0" dirty="0">
                        <a:solidFill>
                          <a:schemeClr val="tx1"/>
                        </a:solidFill>
                      </a:endParaRPr>
                    </a:p>
                    <a:p>
                      <a:r>
                        <a:rPr kumimoji="1" lang="ja-JP" altLang="en-US" sz="900" b="0" dirty="0">
                          <a:solidFill>
                            <a:schemeClr val="tx1"/>
                          </a:solidFill>
                        </a:rPr>
                        <a:t>類似事業の</a:t>
                      </a:r>
                      <a:endParaRPr kumimoji="1" lang="en-US" altLang="ja-JP" sz="900" b="0" dirty="0">
                        <a:solidFill>
                          <a:schemeClr val="tx1"/>
                        </a:solidFill>
                      </a:endParaRPr>
                    </a:p>
                    <a:p>
                      <a:r>
                        <a:rPr kumimoji="1" lang="ja-JP" altLang="en-US" sz="900" b="0" dirty="0">
                          <a:solidFill>
                            <a:schemeClr val="tx1"/>
                          </a:solidFill>
                        </a:rPr>
                        <a:t>実績等</a:t>
                      </a: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en-US" altLang="ja-JP" sz="1050" b="0" dirty="0">
                        <a:solidFill>
                          <a:schemeClr val="tx1"/>
                        </a:solidFill>
                      </a:endParaRPr>
                    </a:p>
                    <a:p>
                      <a:endParaRPr kumimoji="1" lang="en-US" altLang="ja-JP" sz="1050" b="0" dirty="0">
                        <a:solidFill>
                          <a:schemeClr val="tx1"/>
                        </a:solidFill>
                      </a:endParaRPr>
                    </a:p>
                    <a:p>
                      <a:endParaRPr kumimoji="1" lang="en-US" altLang="ja-JP" sz="1050" b="0" dirty="0">
                        <a:solidFill>
                          <a:schemeClr val="tx1"/>
                        </a:solidFill>
                      </a:endParaRPr>
                    </a:p>
                    <a:p>
                      <a:endParaRPr kumimoji="1" lang="en-US" altLang="ja-JP" sz="1050" b="0" dirty="0">
                        <a:solidFill>
                          <a:schemeClr val="tx1"/>
                        </a:solidFill>
                      </a:endParaRPr>
                    </a:p>
                    <a:p>
                      <a:endParaRPr kumimoji="1" lang="en-US" altLang="ja-JP" sz="1050" b="0" dirty="0">
                        <a:solidFill>
                          <a:schemeClr val="tx1"/>
                        </a:solidFill>
                      </a:endParaRPr>
                    </a:p>
                    <a:p>
                      <a:endParaRPr kumimoji="1" lang="en-US" altLang="ja-JP" sz="1050" b="0" dirty="0">
                        <a:solidFill>
                          <a:schemeClr val="tx1"/>
                        </a:solidFill>
                      </a:endParaRPr>
                    </a:p>
                    <a:p>
                      <a:endParaRPr kumimoji="1" lang="en-US" altLang="ja-JP" sz="105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90921456"/>
                  </a:ext>
                </a:extLst>
              </a:tr>
            </a:tbl>
          </a:graphicData>
        </a:graphic>
      </p:graphicFrame>
      <p:sp>
        <p:nvSpPr>
          <p:cNvPr id="2" name="楕円 1">
            <a:extLst>
              <a:ext uri="{FF2B5EF4-FFF2-40B4-BE49-F238E27FC236}">
                <a16:creationId xmlns:a16="http://schemas.microsoft.com/office/drawing/2014/main" id="{712B7AC9-AF5F-6B97-5C17-F52F1E79482F}"/>
              </a:ext>
            </a:extLst>
          </p:cNvPr>
          <p:cNvSpPr/>
          <p:nvPr/>
        </p:nvSpPr>
        <p:spPr>
          <a:xfrm>
            <a:off x="1256145" y="1939208"/>
            <a:ext cx="942110" cy="222101"/>
          </a:xfrm>
          <a:prstGeom prst="ellipse">
            <a:avLst/>
          </a:prstGeom>
          <a:noFill/>
          <a:ln>
            <a:solidFill>
              <a:schemeClr val="tx1"/>
            </a:solidFill>
          </a:ln>
        </p:spPr>
        <p:style>
          <a:lnRef idx="1">
            <a:schemeClr val="accent6"/>
          </a:lnRef>
          <a:fillRef idx="2">
            <a:schemeClr val="accent6"/>
          </a:fillRef>
          <a:effectRef idx="1">
            <a:schemeClr val="accent6"/>
          </a:effectRef>
          <a:fontRef idx="minor">
            <a:schemeClr val="dk1"/>
          </a:fontRef>
        </p:style>
        <p:txBody>
          <a:bodyPr vertOverflow="overflow" horzOverflow="overflow" rtlCol="0" anchor="ctr"/>
          <a:lstStyle/>
          <a:p>
            <a:pPr algn="ctr"/>
            <a:endParaRPr kumimoji="1" lang="ja-JP" altLang="en-US">
              <a:solidFill>
                <a:schemeClr val="tx1"/>
              </a:solidFill>
            </a:endParaRPr>
          </a:p>
        </p:txBody>
      </p:sp>
    </p:spTree>
    <p:extLst>
      <p:ext uri="{BB962C8B-B14F-4D97-AF65-F5344CB8AC3E}">
        <p14:creationId xmlns:p14="http://schemas.microsoft.com/office/powerpoint/2010/main" val="25660613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7" name="正方形/長方形 4"/>
          <p:cNvSpPr/>
          <p:nvPr/>
        </p:nvSpPr>
        <p:spPr>
          <a:xfrm>
            <a:off x="0" y="527596"/>
            <a:ext cx="9144000" cy="85724"/>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0070C0"/>
              </a:solidFill>
              <a:effectLst/>
              <a:uLnTx/>
              <a:uFillTx/>
              <a:latin typeface="Arial"/>
              <a:ea typeface="ＭＳ Ｐゴシック"/>
              <a:cs typeface="+mn-cs"/>
            </a:endParaRPr>
          </a:p>
        </p:txBody>
      </p:sp>
      <p:sp>
        <p:nvSpPr>
          <p:cNvPr id="48" name="テキスト ボックス 13"/>
          <p:cNvSpPr txBox="1"/>
          <p:nvPr/>
        </p:nvSpPr>
        <p:spPr>
          <a:xfrm>
            <a:off x="0" y="644430"/>
            <a:ext cx="9144000" cy="292388"/>
          </a:xfrm>
          <a:prstGeom prst="rect">
            <a:avLst/>
          </a:prstGeom>
          <a:solidFill>
            <a:srgbClr val="002882"/>
          </a:solidFill>
        </p:spPr>
        <p:txBody>
          <a:bodyPr wrap="square" rtlCol="0" anchor="ctr" anchorCtr="0">
            <a:spAutoFit/>
          </a:bodyPr>
          <a:lstStyle/>
          <a:p>
            <a:pPr>
              <a:defRPr/>
            </a:pPr>
            <a:r>
              <a:rPr lang="en-US" altLang="ja-JP" sz="1300" b="1">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300" b="1">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対象地域の概要</a:t>
            </a:r>
            <a:r>
              <a:rPr lang="en-US" altLang="ja-JP" sz="1300" b="1">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a:t>
            </a:r>
            <a:r>
              <a:rPr lang="zh-TW" altLang="en-US" sz="1100" b="1">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（重点審査項目</a:t>
            </a:r>
            <a:r>
              <a:rPr lang="ja-JP" altLang="en-US" sz="1100" b="1">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①②</a:t>
            </a:r>
            <a:r>
              <a:rPr lang="zh-TW" altLang="en-US" sz="1100" b="1">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1300" b="1">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2" name="テキスト ボックス 75"/>
          <p:cNvSpPr txBox="1"/>
          <p:nvPr/>
        </p:nvSpPr>
        <p:spPr>
          <a:xfrm>
            <a:off x="4318809" y="1231281"/>
            <a:ext cx="4743452" cy="1615827"/>
          </a:xfrm>
          <a:prstGeom prst="rect">
            <a:avLst/>
          </a:prstGeom>
          <a:noFill/>
        </p:spPr>
        <p:txBody>
          <a:bodyPr wrap="square" rtlCol="0">
            <a:spAutoFit/>
          </a:bodyPr>
          <a:lstStyle/>
          <a:p>
            <a:pPr>
              <a:defRPr/>
            </a:pPr>
            <a:r>
              <a:rPr lang="ja-JP" altLang="en-US" sz="1100" dirty="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■対象地域（一市町村内の官民連携まちづくりが想定される範囲）を記載</a:t>
            </a:r>
            <a:endParaRPr lang="en-US" altLang="ja-JP" sz="1100" dirty="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a:p>
            <a:pPr>
              <a:defRPr/>
            </a:pPr>
            <a:r>
              <a:rPr lang="ja-JP" altLang="en-US" sz="1100" dirty="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　　してください</a:t>
            </a:r>
            <a:endParaRPr lang="en-US" altLang="ja-JP" sz="1100" dirty="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a:p>
            <a:pPr lvl="0">
              <a:defRPr/>
            </a:pPr>
            <a:r>
              <a:rPr lang="ja-JP" altLang="en-US" sz="1100" dirty="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■対象地域の概要を記載してください。</a:t>
            </a:r>
            <a:endParaRPr lang="en-US" altLang="ja-JP" sz="1100" dirty="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a:p>
            <a:pPr lvl="0">
              <a:defRPr/>
            </a:pPr>
            <a:r>
              <a:rPr lang="ja-JP" altLang="en-US" sz="1100" dirty="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　・対象地域が抱える課題、まちづくりの方向性</a:t>
            </a:r>
            <a:endParaRPr lang="en-US" altLang="ja-JP" sz="1100" dirty="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a:p>
            <a:pPr lvl="0">
              <a:defRPr/>
            </a:pPr>
            <a:r>
              <a:rPr lang="ja-JP" altLang="en-US" sz="1100" dirty="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　・対象地域が支援を必要とする理由</a:t>
            </a:r>
            <a:endParaRPr lang="en-US" altLang="ja-JP" sz="1100" dirty="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a:p>
            <a:pPr>
              <a:defRPr/>
            </a:pPr>
            <a:r>
              <a:rPr lang="ja-JP" altLang="en-US" sz="1100" dirty="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　・対象地域のまちづくり人材の発掘・育成、地域内の連携（行政・民間等）</a:t>
            </a:r>
            <a:endParaRPr lang="en-US" altLang="ja-JP" sz="1100" dirty="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a:p>
            <a:pPr>
              <a:defRPr/>
            </a:pPr>
            <a:r>
              <a:rPr lang="ja-JP" altLang="en-US" sz="1100" dirty="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　　の状況　（</a:t>
            </a:r>
            <a:r>
              <a:rPr lang="en-US" altLang="ja-JP" sz="1100" dirty="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a:t>
            </a:r>
            <a:r>
              <a:rPr lang="ja-JP" altLang="en-US" sz="1100" dirty="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予定も含めて）</a:t>
            </a:r>
            <a:endParaRPr lang="en-US" altLang="ja-JP" sz="1100" dirty="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a:p>
            <a:pPr lvl="0">
              <a:defRPr/>
            </a:pPr>
            <a:r>
              <a:rPr lang="ja-JP" altLang="en-US" sz="1100" dirty="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　・対象地域のエリアプラットフォーム構築や未来ビジョン策定の状況</a:t>
            </a:r>
            <a:endParaRPr lang="en-US" altLang="ja-JP" sz="1100" dirty="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a:p>
            <a:pPr lvl="0">
              <a:defRPr/>
            </a:pPr>
            <a:r>
              <a:rPr lang="ja-JP" altLang="en-US" sz="1100" dirty="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　　（</a:t>
            </a:r>
            <a:r>
              <a:rPr lang="en-US" altLang="ja-JP" sz="1100" dirty="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a:t>
            </a:r>
            <a:r>
              <a:rPr lang="ja-JP" altLang="en-US" sz="1100" dirty="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予定も含めて）</a:t>
            </a:r>
          </a:p>
        </p:txBody>
      </p:sp>
      <p:sp>
        <p:nvSpPr>
          <p:cNvPr id="5" name="角丸四角形 18">
            <a:extLst>
              <a:ext uri="{FF2B5EF4-FFF2-40B4-BE49-F238E27FC236}">
                <a16:creationId xmlns:a16="http://schemas.microsoft.com/office/drawing/2014/main" id="{537F8C94-DA2D-5350-EA89-9EC6C743F949}"/>
              </a:ext>
            </a:extLst>
          </p:cNvPr>
          <p:cNvSpPr/>
          <p:nvPr/>
        </p:nvSpPr>
        <p:spPr>
          <a:xfrm>
            <a:off x="-58349" y="950382"/>
            <a:ext cx="1224000" cy="288000"/>
          </a:xfrm>
          <a:prstGeom prst="roundRect">
            <a:avLst/>
          </a:prstGeom>
          <a:noFill/>
          <a:ln w="19050" cap="flat" cmpd="sng" algn="ctr">
            <a:noFill/>
            <a:prstDash val="solid"/>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100" b="1" i="0" u="none" strike="noStrike" kern="0" cap="none" spc="0" normalizeH="0" baseline="0" noProof="0">
                <a:ln>
                  <a:noFill/>
                </a:ln>
                <a:solidFill>
                  <a:sysClr val="windowText" lastClr="000000"/>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0" lang="ja-JP" altLang="en-US" sz="1100" b="1" i="0" u="none" strike="noStrike" kern="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対象地域</a:t>
            </a:r>
          </a:p>
        </p:txBody>
      </p:sp>
      <p:sp>
        <p:nvSpPr>
          <p:cNvPr id="6" name="正方形/長方形 5">
            <a:extLst>
              <a:ext uri="{FF2B5EF4-FFF2-40B4-BE49-F238E27FC236}">
                <a16:creationId xmlns:a16="http://schemas.microsoft.com/office/drawing/2014/main" id="{0F18CDC4-9A3D-D5E7-19A5-A53529375E44}"/>
              </a:ext>
            </a:extLst>
          </p:cNvPr>
          <p:cNvSpPr/>
          <p:nvPr/>
        </p:nvSpPr>
        <p:spPr>
          <a:xfrm>
            <a:off x="35945" y="1231281"/>
            <a:ext cx="4206162" cy="2326234"/>
          </a:xfrm>
          <a:prstGeom prst="rect">
            <a:avLst/>
          </a:prstGeom>
          <a:solidFill>
            <a:schemeClr val="accent6">
              <a:lumMod val="20000"/>
              <a:lumOff val="80000"/>
            </a:schemeClr>
          </a:solidFill>
          <a:ln>
            <a:solidFill>
              <a:schemeClr val="accent6"/>
            </a:solidFill>
          </a:ln>
        </p:spPr>
        <p:style>
          <a:lnRef idx="1">
            <a:schemeClr val="accent6"/>
          </a:lnRef>
          <a:fillRef idx="2">
            <a:schemeClr val="accent6"/>
          </a:fillRef>
          <a:effectRef idx="1">
            <a:schemeClr val="accent6"/>
          </a:effectRef>
          <a:fontRef idx="minor">
            <a:schemeClr val="dk1"/>
          </a:fontRef>
        </p:style>
        <p:txBody>
          <a:bodyPr vertOverflow="overflow" horzOverflow="overflow" rtlCol="0" anchor="t"/>
          <a:lstStyle/>
          <a:p>
            <a:pPr algn="ctr"/>
            <a:r>
              <a:rPr kumimoji="1" lang="ja-JP" altLang="en-US">
                <a:solidFill>
                  <a:schemeClr val="tx1"/>
                </a:solidFill>
              </a:rPr>
              <a:t>地域図</a:t>
            </a:r>
          </a:p>
        </p:txBody>
      </p:sp>
      <p:sp>
        <p:nvSpPr>
          <p:cNvPr id="7" name="テキスト ボックス 87">
            <a:extLst>
              <a:ext uri="{FF2B5EF4-FFF2-40B4-BE49-F238E27FC236}">
                <a16:creationId xmlns:a16="http://schemas.microsoft.com/office/drawing/2014/main" id="{97FD33E6-D6C0-C3C7-ADBA-271A2C9B9C24}"/>
              </a:ext>
            </a:extLst>
          </p:cNvPr>
          <p:cNvSpPr txBox="1"/>
          <p:nvPr/>
        </p:nvSpPr>
        <p:spPr>
          <a:xfrm>
            <a:off x="23895" y="1636390"/>
            <a:ext cx="4206163" cy="1323439"/>
          </a:xfrm>
          <a:prstGeom prst="rect">
            <a:avLst/>
          </a:prstGeom>
          <a:noFill/>
        </p:spPr>
        <p:txBody>
          <a:bodyPr wrap="square" rtlCol="0">
            <a:spAutoFit/>
          </a:bodyPr>
          <a:lstStyle/>
          <a:p>
            <a:pPr>
              <a:defRPr/>
            </a:pPr>
            <a:r>
              <a:rPr lang="ja-JP" altLang="en-US" sz="1000" dirty="0">
                <a:latin typeface="ＭＳ Ｐゴシック" panose="020B0600070205080204" pitchFamily="50" charset="-128"/>
                <a:ea typeface="ＭＳ Ｐゴシック" panose="020B0600070205080204" pitchFamily="50" charset="-128"/>
                <a:cs typeface="メイリオ" panose="020B0604030504040204" pitchFamily="50" charset="-128"/>
              </a:rPr>
              <a:t>（注）</a:t>
            </a:r>
            <a:endParaRPr lang="en-US" altLang="ja-JP" sz="1000" dirty="0">
              <a:latin typeface="ＭＳ Ｐゴシック" panose="020B0600070205080204" pitchFamily="50" charset="-128"/>
              <a:ea typeface="ＭＳ Ｐゴシック" panose="020B0600070205080204" pitchFamily="50" charset="-128"/>
              <a:cs typeface="メイリオ" panose="020B0604030504040204" pitchFamily="50" charset="-128"/>
            </a:endParaRPr>
          </a:p>
          <a:p>
            <a:pPr>
              <a:defRPr/>
            </a:pPr>
            <a:r>
              <a:rPr lang="ja-JP" altLang="en-US" sz="1000" dirty="0">
                <a:latin typeface="ＭＳ Ｐゴシック" panose="020B0600070205080204" pitchFamily="50" charset="-128"/>
                <a:ea typeface="ＭＳ Ｐゴシック" panose="020B0600070205080204" pitchFamily="50" charset="-128"/>
                <a:cs typeface="メイリオ" panose="020B0604030504040204" pitchFamily="50" charset="-128"/>
              </a:rPr>
              <a:t>・明瞭な図面を添付してください（縮尺や方位を入れてください）</a:t>
            </a:r>
            <a:endParaRPr lang="en-US" altLang="ja-JP" sz="1000" dirty="0">
              <a:latin typeface="ＭＳ Ｐゴシック" panose="020B0600070205080204" pitchFamily="50" charset="-128"/>
              <a:ea typeface="ＭＳ Ｐゴシック" panose="020B0600070205080204" pitchFamily="50" charset="-128"/>
              <a:cs typeface="メイリオ" panose="020B0604030504040204" pitchFamily="50" charset="-128"/>
            </a:endParaRPr>
          </a:p>
          <a:p>
            <a:pPr>
              <a:defRPr/>
            </a:pPr>
            <a:r>
              <a:rPr lang="ja-JP" altLang="en-US" sz="1000" dirty="0">
                <a:latin typeface="ＭＳ Ｐゴシック" panose="020B0600070205080204" pitchFamily="50" charset="-128"/>
                <a:ea typeface="ＭＳ Ｐゴシック" panose="020B0600070205080204" pitchFamily="50" charset="-128"/>
                <a:cs typeface="メイリオ" panose="020B0604030504040204" pitchFamily="50" charset="-128"/>
              </a:rPr>
              <a:t>・以下について、明確に記載してください。</a:t>
            </a:r>
            <a:endParaRPr lang="en-US" altLang="ja-JP" sz="1000" dirty="0">
              <a:latin typeface="ＭＳ Ｐゴシック" panose="020B0600070205080204" pitchFamily="50" charset="-128"/>
              <a:ea typeface="ＭＳ Ｐゴシック" panose="020B0600070205080204" pitchFamily="50" charset="-128"/>
              <a:cs typeface="メイリオ" panose="020B0604030504040204" pitchFamily="50" charset="-128"/>
            </a:endParaRPr>
          </a:p>
          <a:p>
            <a:pPr>
              <a:defRPr/>
            </a:pPr>
            <a:r>
              <a:rPr lang="ja-JP" altLang="en-US" sz="1000" dirty="0">
                <a:latin typeface="ＭＳ Ｐゴシック" panose="020B0600070205080204" pitchFamily="50" charset="-128"/>
                <a:ea typeface="ＭＳ Ｐゴシック" panose="020B0600070205080204" pitchFamily="50" charset="-128"/>
                <a:cs typeface="メイリオ" panose="020B0604030504040204" pitchFamily="50" charset="-128"/>
              </a:rPr>
              <a:t>✓支援対象地域の範囲</a:t>
            </a:r>
            <a:endParaRPr lang="en-US" altLang="ja-JP" sz="1000" dirty="0">
              <a:latin typeface="ＭＳ Ｐゴシック" panose="020B0600070205080204" pitchFamily="50" charset="-128"/>
              <a:ea typeface="ＭＳ Ｐゴシック" panose="020B0600070205080204" pitchFamily="50" charset="-128"/>
              <a:cs typeface="メイリオ" panose="020B0604030504040204" pitchFamily="50" charset="-128"/>
            </a:endParaRPr>
          </a:p>
          <a:p>
            <a:pPr>
              <a:defRPr/>
            </a:pPr>
            <a:r>
              <a:rPr lang="ja-JP" altLang="en-US" sz="1000" dirty="0">
                <a:latin typeface="ＭＳ Ｐゴシック" panose="020B0600070205080204" pitchFamily="50" charset="-128"/>
                <a:ea typeface="ＭＳ Ｐゴシック" panose="020B0600070205080204" pitchFamily="50" charset="-128"/>
                <a:cs typeface="メイリオ" panose="020B0604030504040204" pitchFamily="50" charset="-128"/>
              </a:rPr>
              <a:t>✓立地適正化計画策定、都市再生緊急整備地域、滞在快適性等向上区域など の各区域の設定状況</a:t>
            </a:r>
            <a:endParaRPr lang="en-US" altLang="ja-JP" sz="1000" dirty="0">
              <a:latin typeface="ＭＳ Ｐゴシック" panose="020B0600070205080204" pitchFamily="50" charset="-128"/>
              <a:ea typeface="ＭＳ Ｐゴシック" panose="020B0600070205080204" pitchFamily="50" charset="-128"/>
              <a:cs typeface="メイリオ" panose="020B0604030504040204" pitchFamily="50" charset="-128"/>
            </a:endParaRPr>
          </a:p>
          <a:p>
            <a:pPr>
              <a:defRPr/>
            </a:pPr>
            <a:r>
              <a:rPr lang="ja-JP" altLang="en-US" sz="1000" dirty="0">
                <a:latin typeface="ＭＳ Ｐゴシック" panose="020B0600070205080204" pitchFamily="50" charset="-128"/>
                <a:ea typeface="ＭＳ Ｐゴシック" panose="020B0600070205080204" pitchFamily="50" charset="-128"/>
                <a:cs typeface="メイリオ" panose="020B0604030504040204" pitchFamily="50" charset="-128"/>
              </a:rPr>
              <a:t>✓通り・広場・建築物等の活用対象（名称、写真等）</a:t>
            </a:r>
            <a:endParaRPr lang="en-US" altLang="ja-JP" sz="1000" dirty="0">
              <a:latin typeface="ＭＳ Ｐゴシック" panose="020B0600070205080204" pitchFamily="50" charset="-128"/>
              <a:ea typeface="ＭＳ Ｐゴシック" panose="020B0600070205080204" pitchFamily="50" charset="-128"/>
              <a:cs typeface="メイリオ" panose="020B0604030504040204" pitchFamily="50" charset="-128"/>
            </a:endParaRPr>
          </a:p>
          <a:p>
            <a:pPr>
              <a:defRPr/>
            </a:pPr>
            <a:r>
              <a:rPr lang="ja-JP" altLang="en-US" sz="1000" dirty="0">
                <a:latin typeface="ＭＳ Ｐゴシック" panose="020B0600070205080204" pitchFamily="50" charset="-128"/>
                <a:ea typeface="ＭＳ Ｐゴシック" panose="020B0600070205080204" pitchFamily="50" charset="-128"/>
                <a:cs typeface="メイリオ" panose="020B0604030504040204" pitchFamily="50" charset="-128"/>
              </a:rPr>
              <a:t>✓駅や河川等の目標物</a:t>
            </a:r>
            <a:endParaRPr lang="en-US" altLang="ja-JP" sz="1000" dirty="0">
              <a:latin typeface="ＭＳ Ｐゴシック" panose="020B0600070205080204" pitchFamily="50" charset="-128"/>
              <a:ea typeface="ＭＳ Ｐゴシック" panose="020B0600070205080204" pitchFamily="50" charset="-128"/>
              <a:cs typeface="メイリオ" panose="020B0604030504040204" pitchFamily="50" charset="-128"/>
            </a:endParaRPr>
          </a:p>
        </p:txBody>
      </p:sp>
      <p:sp>
        <p:nvSpPr>
          <p:cNvPr id="8" name="角丸四角形 31">
            <a:extLst>
              <a:ext uri="{FF2B5EF4-FFF2-40B4-BE49-F238E27FC236}">
                <a16:creationId xmlns:a16="http://schemas.microsoft.com/office/drawing/2014/main" id="{6F7E704C-566D-09A5-437D-D022EB07CCE0}"/>
              </a:ext>
            </a:extLst>
          </p:cNvPr>
          <p:cNvSpPr/>
          <p:nvPr/>
        </p:nvSpPr>
        <p:spPr>
          <a:xfrm>
            <a:off x="998949" y="936818"/>
            <a:ext cx="951506" cy="276999"/>
          </a:xfrm>
          <a:prstGeom prst="roundRect">
            <a:avLst>
              <a:gd name="adj" fmla="val 0"/>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Ins="144000" rtlCol="0" anchor="t" anchorCtr="0"/>
          <a:lstStyle/>
          <a:p>
            <a:pPr lvl="0">
              <a:defRPr/>
            </a:pPr>
            <a:r>
              <a:rPr lang="ja-JP" altLang="en-US" sz="1100">
                <a:solidFill>
                  <a:schemeClr val="tx1"/>
                </a:solidFill>
                <a:latin typeface="ＭＳ Ｐゴシック" panose="020B0600070205080204" pitchFamily="50" charset="-128"/>
                <a:ea typeface="ＭＳ Ｐゴシック" panose="020B0600070205080204" pitchFamily="50" charset="-128"/>
                <a:cs typeface="メイリオ" panose="020B0604030504040204" pitchFamily="50" charset="-128"/>
              </a:rPr>
              <a:t>（</a:t>
            </a:r>
            <a:r>
              <a:rPr lang="ja-JP" altLang="en-US" sz="11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約○○</a:t>
            </a:r>
            <a:r>
              <a:rPr lang="en-US" altLang="ja-JP" sz="110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ha</a:t>
            </a:r>
            <a:r>
              <a:rPr lang="ja-JP" altLang="en-US" sz="1100">
                <a:solidFill>
                  <a:schemeClr val="tx1"/>
                </a:solidFill>
                <a:latin typeface="ＭＳ Ｐゴシック" panose="020B0600070205080204" pitchFamily="50" charset="-128"/>
                <a:ea typeface="ＭＳ Ｐゴシック" panose="020B0600070205080204" pitchFamily="50" charset="-128"/>
                <a:cs typeface="メイリオ" panose="020B0604030504040204" pitchFamily="50" charset="-128"/>
              </a:rPr>
              <a:t>）</a:t>
            </a:r>
            <a:endParaRPr lang="en-US" altLang="ja-JP" sz="1100">
              <a:solidFill>
                <a:schemeClr val="tx1"/>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a:p>
            <a:pPr lvl="0">
              <a:defRPr/>
            </a:pPr>
            <a:endParaRPr lang="en-US" altLang="ja-JP" sz="1100">
              <a:solidFill>
                <a:schemeClr val="tx1"/>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a:p>
            <a:pPr lvl="0">
              <a:defRPr/>
            </a:pPr>
            <a:endParaRPr lang="en-US" altLang="ja-JP" sz="1100">
              <a:solidFill>
                <a:schemeClr val="tx1"/>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a:p>
            <a:pPr lvl="0">
              <a:defRPr/>
            </a:pPr>
            <a:endParaRPr lang="en-US" altLang="ja-JP" sz="1100">
              <a:solidFill>
                <a:schemeClr val="tx1"/>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a:p>
            <a:pPr lvl="0">
              <a:defRPr/>
            </a:pPr>
            <a:endParaRPr lang="en-US" altLang="ja-JP" sz="1100">
              <a:solidFill>
                <a:schemeClr val="tx1"/>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p:txBody>
      </p:sp>
      <p:sp>
        <p:nvSpPr>
          <p:cNvPr id="11" name="タイトル 1">
            <a:extLst>
              <a:ext uri="{FF2B5EF4-FFF2-40B4-BE49-F238E27FC236}">
                <a16:creationId xmlns:a16="http://schemas.microsoft.com/office/drawing/2014/main" id="{8D04EE8F-AA51-85E6-3C66-2B18C92D4D9E}"/>
              </a:ext>
            </a:extLst>
          </p:cNvPr>
          <p:cNvSpPr txBox="1"/>
          <p:nvPr/>
        </p:nvSpPr>
        <p:spPr>
          <a:xfrm>
            <a:off x="943533" y="77681"/>
            <a:ext cx="6379538" cy="476250"/>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l" defTabSz="914400" rtl="0" eaLnBrk="1" fontAlgn="base" latinLnBrk="0" hangingPunct="1">
              <a:lnSpc>
                <a:spcPct val="90000"/>
              </a:lnSpc>
              <a:spcBef>
                <a:spcPct val="0"/>
              </a:spcBef>
              <a:spcAft>
                <a:spcPct val="0"/>
              </a:spcAft>
              <a:buClrTx/>
              <a:buSzTx/>
              <a:buFontTx/>
              <a:buNone/>
              <a:tabLst/>
              <a:defRPr/>
            </a:pPr>
            <a:r>
              <a:rPr kumimoji="1" lang="ja-JP" altLang="en-US" sz="2400" b="1" i="0" u="none" strike="noStrike" kern="1200" cap="none" spc="0" normalizeH="0" baseline="0" noProof="0">
                <a:ln>
                  <a:noFill/>
                </a:ln>
                <a:solidFill>
                  <a:srgbClr val="002060"/>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事業主体名（</a:t>
            </a:r>
            <a:r>
              <a:rPr kumimoji="1" lang="zh-CN" altLang="en-US" sz="2400" b="1" i="0" u="none" strike="noStrike" kern="1200" cap="none" spc="0" normalizeH="0" baseline="0" noProof="0">
                <a:ln>
                  <a:noFill/>
                </a:ln>
                <a:solidFill>
                  <a:srgbClr val="002060"/>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○○県○○市○○区：地域名</a:t>
            </a:r>
            <a:r>
              <a:rPr kumimoji="1" lang="ja-JP" altLang="en-US" sz="2400" b="1" i="0" u="none" strike="noStrike" kern="1200" cap="none" spc="0" normalizeH="0" baseline="0" noProof="0">
                <a:ln>
                  <a:noFill/>
                </a:ln>
                <a:solidFill>
                  <a:srgbClr val="002060"/>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a:t>
            </a:r>
            <a:endParaRPr kumimoji="1" lang="ja-JP" altLang="en-US" sz="1800" b="1" i="0" u="none" strike="noStrike" kern="1200" cap="none" spc="0" normalizeH="0" baseline="0" noProof="0">
              <a:ln>
                <a:noFill/>
              </a:ln>
              <a:solidFill>
                <a:srgbClr val="002060"/>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2" name="テキスト ボックス 87">
            <a:extLst>
              <a:ext uri="{FF2B5EF4-FFF2-40B4-BE49-F238E27FC236}">
                <a16:creationId xmlns:a16="http://schemas.microsoft.com/office/drawing/2014/main" id="{324DACBE-066E-1EAA-7A23-7D0B785F0B22}"/>
              </a:ext>
            </a:extLst>
          </p:cNvPr>
          <p:cNvSpPr txBox="1"/>
          <p:nvPr/>
        </p:nvSpPr>
        <p:spPr>
          <a:xfrm>
            <a:off x="4123325" y="-67373"/>
            <a:ext cx="3199746" cy="261610"/>
          </a:xfrm>
          <a:prstGeom prst="rect">
            <a:avLst/>
          </a:prstGeom>
          <a:noFill/>
        </p:spPr>
        <p:txBody>
          <a:bodyPr wrap="square" rtlCol="0">
            <a:spAutoFit/>
          </a:bodyPr>
          <a:lstStyle/>
          <a:p>
            <a:pPr>
              <a:defRPr/>
            </a:pPr>
            <a:r>
              <a:rPr lang="ja-JP" altLang="en-US" sz="1100">
                <a:solidFill>
                  <a:srgbClr val="002060"/>
                </a:solidFill>
                <a:latin typeface="ＭＳ Ｐゴシック" panose="020B0600070205080204" pitchFamily="50" charset="-128"/>
                <a:ea typeface="ＭＳ Ｐゴシック" panose="020B0600070205080204" pitchFamily="50" charset="-128"/>
                <a:cs typeface="メイリオ" panose="020B0604030504040204" pitchFamily="50" charset="-128"/>
              </a:rPr>
              <a:t>ふりがな</a:t>
            </a:r>
            <a:endParaRPr lang="en-US" altLang="ja-JP" sz="1100">
              <a:solidFill>
                <a:srgbClr val="002060"/>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p:txBody>
      </p:sp>
      <p:sp>
        <p:nvSpPr>
          <p:cNvPr id="3" name="テキスト ボックス 13">
            <a:extLst>
              <a:ext uri="{FF2B5EF4-FFF2-40B4-BE49-F238E27FC236}">
                <a16:creationId xmlns:a16="http://schemas.microsoft.com/office/drawing/2014/main" id="{4CA44FAD-C01B-1BBC-BACB-9254E97E9FD7}"/>
              </a:ext>
            </a:extLst>
          </p:cNvPr>
          <p:cNvSpPr txBox="1"/>
          <p:nvPr/>
        </p:nvSpPr>
        <p:spPr>
          <a:xfrm>
            <a:off x="9049" y="4318636"/>
            <a:ext cx="9144000" cy="292388"/>
          </a:xfrm>
          <a:prstGeom prst="rect">
            <a:avLst/>
          </a:prstGeom>
          <a:solidFill>
            <a:srgbClr val="002882"/>
          </a:solidFill>
        </p:spPr>
        <p:txBody>
          <a:bodyPr wrap="square" rtlCol="0" anchor="ctr" anchorCtr="0">
            <a:spAutoFit/>
          </a:bodyPr>
          <a:lstStyle/>
          <a:p>
            <a:pPr>
              <a:defRPr/>
            </a:pPr>
            <a:r>
              <a:rPr lang="en-US" altLang="ja-JP" sz="1300" b="1">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300" b="1">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対象地域における地域の魅力や活力の向上等の効果</a:t>
            </a:r>
            <a:r>
              <a:rPr lang="en-US" altLang="ja-JP" sz="1300" b="1">
                <a:solidFill>
                  <a:prstClr val="white"/>
                </a:solidFill>
                <a:latin typeface="メイリオ" panose="020B0604030504040204" pitchFamily="50" charset="-128"/>
                <a:ea typeface="メイリオ" panose="020B0604030504040204" pitchFamily="50" charset="-128"/>
                <a:cs typeface="メイリオ" panose="020B0604030504040204" pitchFamily="50" charset="-128"/>
              </a:rPr>
              <a:t>】</a:t>
            </a:r>
            <a:r>
              <a:rPr lang="zh-TW" altLang="en-US" sz="1100" b="1">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（重点審査項目</a:t>
            </a:r>
            <a:r>
              <a:rPr lang="ja-JP" altLang="en-US" sz="1100" b="1">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③</a:t>
            </a:r>
            <a:r>
              <a:rPr lang="zh-TW" altLang="en-US" sz="1100" b="1">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1300" b="1">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0" name="テキスト ボックス 75">
            <a:extLst>
              <a:ext uri="{FF2B5EF4-FFF2-40B4-BE49-F238E27FC236}">
                <a16:creationId xmlns:a16="http://schemas.microsoft.com/office/drawing/2014/main" id="{E883A568-A4F0-AF09-A590-A4875854F197}"/>
              </a:ext>
            </a:extLst>
          </p:cNvPr>
          <p:cNvSpPr txBox="1"/>
          <p:nvPr/>
        </p:nvSpPr>
        <p:spPr>
          <a:xfrm>
            <a:off x="0" y="4627634"/>
            <a:ext cx="9169817" cy="430887"/>
          </a:xfrm>
          <a:prstGeom prst="rect">
            <a:avLst/>
          </a:prstGeom>
          <a:noFill/>
        </p:spPr>
        <p:txBody>
          <a:bodyPr wrap="square" rtlCol="0">
            <a:spAutoFit/>
          </a:bodyPr>
          <a:lstStyle/>
          <a:p>
            <a:pPr>
              <a:defRPr/>
            </a:pPr>
            <a:r>
              <a:rPr lang="ja-JP" altLang="en-US" sz="1100" dirty="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・対象地域における官民連携まちづくりに関する各種制度等の活用意向や活用により期待される効果を記載してください。</a:t>
            </a:r>
            <a:endParaRPr lang="en-US" altLang="ja-JP" sz="1100" dirty="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a:p>
            <a:pPr>
              <a:defRPr/>
            </a:pPr>
            <a:r>
              <a:rPr lang="ja-JP" altLang="en-US" sz="1100" dirty="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　（例：「居心地が良く歩きたくなる」空間や公共公益施設の整備もしくは管理、都市利便増進協定の活用等</a:t>
            </a:r>
            <a:r>
              <a:rPr lang="en-US" altLang="ja-JP" sz="1100" dirty="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a:t>
            </a:r>
          </a:p>
        </p:txBody>
      </p:sp>
      <p:sp>
        <p:nvSpPr>
          <p:cNvPr id="9" name="テキスト ボックス 19">
            <a:extLst>
              <a:ext uri="{FF2B5EF4-FFF2-40B4-BE49-F238E27FC236}">
                <a16:creationId xmlns:a16="http://schemas.microsoft.com/office/drawing/2014/main" id="{06BFA4EB-F448-F01A-E6C7-43147B7E3AC4}"/>
              </a:ext>
            </a:extLst>
          </p:cNvPr>
          <p:cNvSpPr txBox="1"/>
          <p:nvPr/>
        </p:nvSpPr>
        <p:spPr>
          <a:xfrm>
            <a:off x="6973455" y="33505"/>
            <a:ext cx="2024154" cy="461665"/>
          </a:xfrm>
          <a:prstGeom prst="rect">
            <a:avLst/>
          </a:prstGeom>
          <a:noFill/>
          <a:ln>
            <a:solidFill>
              <a:schemeClr val="tx1"/>
            </a:solidFill>
          </a:ln>
        </p:spPr>
        <p:txBody>
          <a:bodyPr wrap="square" rtlCol="0">
            <a:spAutoFit/>
          </a:bodyPr>
          <a:lstStyle/>
          <a:p>
            <a:pPr algn="ctr"/>
            <a:r>
              <a:rPr lang="ja-JP" altLang="en-US" sz="1200"/>
              <a:t>普及啓発事業</a:t>
            </a:r>
            <a:endParaRPr lang="en-US" altLang="ja-JP" sz="1200"/>
          </a:p>
          <a:p>
            <a:pPr algn="ctr"/>
            <a:r>
              <a:rPr lang="ja-JP" altLang="en-US" sz="1200"/>
              <a:t>（都市再生推進法人の育成）</a:t>
            </a:r>
            <a:endParaRPr lang="en-US" altLang="ja-JP" sz="1200"/>
          </a:p>
        </p:txBody>
      </p:sp>
      <p:sp>
        <p:nvSpPr>
          <p:cNvPr id="15" name="テキスト ボックス 19">
            <a:extLst>
              <a:ext uri="{FF2B5EF4-FFF2-40B4-BE49-F238E27FC236}">
                <a16:creationId xmlns:a16="http://schemas.microsoft.com/office/drawing/2014/main" id="{CE4B8B9F-6901-D021-FDD4-34DD59208609}"/>
              </a:ext>
            </a:extLst>
          </p:cNvPr>
          <p:cNvSpPr txBox="1"/>
          <p:nvPr/>
        </p:nvSpPr>
        <p:spPr>
          <a:xfrm>
            <a:off x="67831" y="50658"/>
            <a:ext cx="864000" cy="430887"/>
          </a:xfrm>
          <a:prstGeom prst="rect">
            <a:avLst/>
          </a:prstGeom>
          <a:noFill/>
          <a:ln>
            <a:solidFill>
              <a:schemeClr val="tx1"/>
            </a:solidFill>
          </a:ln>
        </p:spPr>
        <p:txBody>
          <a:bodyPr wrap="square" tIns="0" bIns="0" rtlCol="0">
            <a:spAutoFit/>
          </a:bodyPr>
          <a:lstStyle/>
          <a:p>
            <a:pPr algn="ctr"/>
            <a:r>
              <a:rPr lang="ja-JP" altLang="en-US" sz="1400" b="1">
                <a:latin typeface="+mn-ea"/>
                <a:ea typeface="+mn-ea"/>
              </a:rPr>
              <a:t>様式</a:t>
            </a:r>
            <a:r>
              <a:rPr lang="en-US" altLang="ja-JP" sz="1400" b="1">
                <a:latin typeface="+mn-ea"/>
                <a:ea typeface="+mn-ea"/>
              </a:rPr>
              <a:t>B-2</a:t>
            </a:r>
          </a:p>
          <a:p>
            <a:pPr algn="ctr"/>
            <a:r>
              <a:rPr lang="ja-JP" altLang="en-US" sz="1400" b="1">
                <a:latin typeface="+mn-ea"/>
                <a:ea typeface="+mn-ea"/>
              </a:rPr>
              <a:t>②詳細</a:t>
            </a:r>
            <a:endParaRPr lang="en-US" altLang="ja-JP" sz="1400" b="1">
              <a:latin typeface="+mn-ea"/>
              <a:ea typeface="+mn-ea"/>
            </a:endParaRPr>
          </a:p>
        </p:txBody>
      </p:sp>
      <p:sp>
        <p:nvSpPr>
          <p:cNvPr id="16" name="スライド番号プレースホルダー 15">
            <a:extLst>
              <a:ext uri="{FF2B5EF4-FFF2-40B4-BE49-F238E27FC236}">
                <a16:creationId xmlns:a16="http://schemas.microsoft.com/office/drawing/2014/main" id="{23A4D3C8-9C27-0600-D247-907811496F3A}"/>
              </a:ext>
            </a:extLst>
          </p:cNvPr>
          <p:cNvSpPr>
            <a:spLocks noGrp="1"/>
          </p:cNvSpPr>
          <p:nvPr>
            <p:ph type="sldNum" sz="quarter" idx="12"/>
          </p:nvPr>
        </p:nvSpPr>
        <p:spPr/>
        <p:txBody>
          <a:bodyPr/>
          <a:lstStyle/>
          <a:p>
            <a:pPr>
              <a:defRPr/>
            </a:pPr>
            <a:fld id="{651FC12D-27C1-4F31-90C9-A93D49E44687}" type="slidenum">
              <a:rPr lang="en-US" altLang="ja-JP" smtClean="0"/>
              <a:pPr>
                <a:defRPr/>
              </a:pPr>
              <a:t>5</a:t>
            </a:fld>
            <a:endParaRPr lang="en-US" altLang="ja-JP"/>
          </a:p>
        </p:txBody>
      </p:sp>
    </p:spTree>
    <p:extLst>
      <p:ext uri="{BB962C8B-B14F-4D97-AF65-F5344CB8AC3E}">
        <p14:creationId xmlns:p14="http://schemas.microsoft.com/office/powerpoint/2010/main" val="10399880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7" name="正方形/長方形 4"/>
          <p:cNvSpPr/>
          <p:nvPr/>
        </p:nvSpPr>
        <p:spPr>
          <a:xfrm>
            <a:off x="0" y="527596"/>
            <a:ext cx="9144000" cy="85724"/>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srgbClr val="0070C0"/>
              </a:solidFill>
              <a:effectLst/>
              <a:uLnTx/>
              <a:uFillTx/>
              <a:latin typeface="Arial"/>
              <a:ea typeface="ＭＳ Ｐゴシック"/>
              <a:cs typeface="+mn-cs"/>
            </a:endParaRPr>
          </a:p>
        </p:txBody>
      </p:sp>
      <p:sp>
        <p:nvSpPr>
          <p:cNvPr id="48" name="テキスト ボックス 13"/>
          <p:cNvSpPr txBox="1"/>
          <p:nvPr/>
        </p:nvSpPr>
        <p:spPr>
          <a:xfrm>
            <a:off x="0" y="648567"/>
            <a:ext cx="9144000" cy="292388"/>
          </a:xfrm>
          <a:prstGeom prst="rect">
            <a:avLst/>
          </a:prstGeom>
          <a:solidFill>
            <a:srgbClr val="002882"/>
          </a:solidFill>
        </p:spPr>
        <p:txBody>
          <a:bodyPr wrap="square" rtlCol="0" anchor="ctr" anchorCtr="0">
            <a:spAutoFit/>
          </a:bodyPr>
          <a:lstStyle/>
          <a:p>
            <a:pPr>
              <a:defRPr/>
            </a:pPr>
            <a:r>
              <a:rPr lang="ja-JP" altLang="en-US" sz="1300" b="1">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実施内容・取組の持続性</a:t>
            </a:r>
            <a:r>
              <a:rPr lang="ja-JP" altLang="en-US" sz="1100" b="1">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（重点審査項目①④）</a:t>
            </a:r>
            <a:endParaRPr lang="ja-JP" altLang="en-US" sz="1300" b="1">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2" name="テキスト ボックス 75"/>
          <p:cNvSpPr txBox="1"/>
          <p:nvPr/>
        </p:nvSpPr>
        <p:spPr>
          <a:xfrm>
            <a:off x="67831" y="940955"/>
            <a:ext cx="8997609" cy="769441"/>
          </a:xfrm>
          <a:prstGeom prst="rect">
            <a:avLst/>
          </a:prstGeom>
          <a:noFill/>
        </p:spPr>
        <p:txBody>
          <a:bodyPr wrap="square" rtlCol="0">
            <a:spAutoFit/>
          </a:bodyPr>
          <a:lstStyle/>
          <a:p>
            <a:pPr lvl="0">
              <a:defRPr/>
            </a:pPr>
            <a:r>
              <a:rPr lang="ja-JP" altLang="en-US" sz="1100" dirty="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令和８年度の事業実施スケジュール、事業実施フロー（支援の進め方（地域資源の発掘、まちづくり人材の発掘・育成、地域内の連携構築、エリアの課題や取組の方向性・明確化等））がわかるように記載してください。 </a:t>
            </a:r>
            <a:endParaRPr lang="en-US" altLang="ja-JP" sz="1100" dirty="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a:p>
            <a:pPr lvl="0">
              <a:defRPr/>
            </a:pPr>
            <a:r>
              <a:rPr lang="ja-JP" altLang="en-US" sz="1100" dirty="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・支援の具体的内容（取組内容ごとに、まちづくり活動実績のある者や事業を実施する上での留意点等）を記載してください。</a:t>
            </a:r>
            <a:endParaRPr lang="en-US" altLang="ja-JP" sz="1100" dirty="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a:p>
            <a:pPr lvl="0">
              <a:defRPr/>
            </a:pPr>
            <a:r>
              <a:rPr lang="ja-JP" altLang="en-US" sz="1100" dirty="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・当該地域における継続的なまちづくり活動の実施に向けて、どのような工夫をしているか、する予定であるかを記載してください。</a:t>
            </a:r>
            <a:endParaRPr lang="en-US" altLang="ja-JP" sz="1100" dirty="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p:txBody>
      </p:sp>
      <p:sp>
        <p:nvSpPr>
          <p:cNvPr id="10" name="タイトル 1">
            <a:extLst>
              <a:ext uri="{FF2B5EF4-FFF2-40B4-BE49-F238E27FC236}">
                <a16:creationId xmlns:a16="http://schemas.microsoft.com/office/drawing/2014/main" id="{344222AC-ACF0-A302-30C8-30CD1056C2A9}"/>
              </a:ext>
            </a:extLst>
          </p:cNvPr>
          <p:cNvSpPr txBox="1"/>
          <p:nvPr/>
        </p:nvSpPr>
        <p:spPr>
          <a:xfrm>
            <a:off x="943533" y="77681"/>
            <a:ext cx="6379538" cy="476250"/>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marL="0" marR="0" lvl="0" indent="0" algn="l" defTabSz="914400" rtl="0" eaLnBrk="1" fontAlgn="base" latinLnBrk="0" hangingPunct="1">
              <a:lnSpc>
                <a:spcPct val="90000"/>
              </a:lnSpc>
              <a:spcBef>
                <a:spcPct val="0"/>
              </a:spcBef>
              <a:spcAft>
                <a:spcPct val="0"/>
              </a:spcAft>
              <a:buClrTx/>
              <a:buSzTx/>
              <a:buFontTx/>
              <a:buNone/>
              <a:tabLst/>
              <a:defRPr/>
            </a:pPr>
            <a:r>
              <a:rPr kumimoji="1" lang="ja-JP" altLang="en-US" sz="2400" b="1" i="0" u="none" strike="noStrike" kern="1200" cap="none" spc="0" normalizeH="0" baseline="0" noProof="0">
                <a:ln>
                  <a:noFill/>
                </a:ln>
                <a:solidFill>
                  <a:srgbClr val="002060"/>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事業主体名（</a:t>
            </a:r>
            <a:r>
              <a:rPr kumimoji="1" lang="zh-CN" altLang="en-US" sz="2400" b="1" i="0" u="none" strike="noStrike" kern="1200" cap="none" spc="0" normalizeH="0" baseline="0" noProof="0">
                <a:ln>
                  <a:noFill/>
                </a:ln>
                <a:solidFill>
                  <a:srgbClr val="002060"/>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○○県○○市○○区：地域名</a:t>
            </a:r>
            <a:r>
              <a:rPr kumimoji="1" lang="ja-JP" altLang="en-US" sz="2400" b="1" i="0" u="none" strike="noStrike" kern="1200" cap="none" spc="0" normalizeH="0" baseline="0" noProof="0">
                <a:ln>
                  <a:noFill/>
                </a:ln>
                <a:solidFill>
                  <a:srgbClr val="002060"/>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　</a:t>
            </a:r>
            <a:endParaRPr kumimoji="1" lang="ja-JP" altLang="en-US" sz="1800" b="1" i="0" u="none" strike="noStrike" kern="1200" cap="none" spc="0" normalizeH="0" baseline="0" noProof="0">
              <a:ln>
                <a:noFill/>
              </a:ln>
              <a:solidFill>
                <a:srgbClr val="002060"/>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1" name="テキスト ボックス 19">
            <a:extLst>
              <a:ext uri="{FF2B5EF4-FFF2-40B4-BE49-F238E27FC236}">
                <a16:creationId xmlns:a16="http://schemas.microsoft.com/office/drawing/2014/main" id="{F6851B8E-0596-C27B-33F6-745603BB9F06}"/>
              </a:ext>
            </a:extLst>
          </p:cNvPr>
          <p:cNvSpPr txBox="1"/>
          <p:nvPr/>
        </p:nvSpPr>
        <p:spPr>
          <a:xfrm>
            <a:off x="6973455" y="33505"/>
            <a:ext cx="2024154" cy="461665"/>
          </a:xfrm>
          <a:prstGeom prst="rect">
            <a:avLst/>
          </a:prstGeom>
          <a:noFill/>
          <a:ln>
            <a:solidFill>
              <a:schemeClr val="tx1"/>
            </a:solidFill>
          </a:ln>
        </p:spPr>
        <p:txBody>
          <a:bodyPr wrap="square" rtlCol="0">
            <a:spAutoFit/>
          </a:bodyPr>
          <a:lstStyle/>
          <a:p>
            <a:pPr algn="ctr"/>
            <a:r>
              <a:rPr lang="ja-JP" altLang="en-US" sz="1200"/>
              <a:t>普及啓発事業</a:t>
            </a:r>
            <a:endParaRPr lang="en-US" altLang="ja-JP" sz="1200"/>
          </a:p>
          <a:p>
            <a:pPr algn="ctr"/>
            <a:r>
              <a:rPr lang="ja-JP" altLang="en-US" sz="1200"/>
              <a:t>（都市再生推進法人の育成）</a:t>
            </a:r>
            <a:endParaRPr lang="en-US" altLang="ja-JP" sz="1200"/>
          </a:p>
        </p:txBody>
      </p:sp>
      <p:sp>
        <p:nvSpPr>
          <p:cNvPr id="12" name="テキスト ボックス 19">
            <a:extLst>
              <a:ext uri="{FF2B5EF4-FFF2-40B4-BE49-F238E27FC236}">
                <a16:creationId xmlns:a16="http://schemas.microsoft.com/office/drawing/2014/main" id="{2BC9FD49-BC06-E455-8AB5-2E1F16A42AE4}"/>
              </a:ext>
            </a:extLst>
          </p:cNvPr>
          <p:cNvSpPr txBox="1"/>
          <p:nvPr/>
        </p:nvSpPr>
        <p:spPr>
          <a:xfrm>
            <a:off x="67831" y="50658"/>
            <a:ext cx="864000" cy="430887"/>
          </a:xfrm>
          <a:prstGeom prst="rect">
            <a:avLst/>
          </a:prstGeom>
          <a:noFill/>
          <a:ln>
            <a:solidFill>
              <a:schemeClr val="tx1"/>
            </a:solidFill>
          </a:ln>
        </p:spPr>
        <p:txBody>
          <a:bodyPr wrap="square" tIns="0" bIns="0" rtlCol="0">
            <a:spAutoFit/>
          </a:bodyPr>
          <a:lstStyle/>
          <a:p>
            <a:pPr algn="ctr"/>
            <a:r>
              <a:rPr lang="ja-JP" altLang="en-US" sz="1400" b="1">
                <a:latin typeface="+mn-ea"/>
                <a:ea typeface="+mn-ea"/>
              </a:rPr>
              <a:t>様式</a:t>
            </a:r>
            <a:r>
              <a:rPr lang="en-US" altLang="ja-JP" sz="1400" b="1">
                <a:latin typeface="+mn-ea"/>
                <a:ea typeface="+mn-ea"/>
              </a:rPr>
              <a:t>B-2</a:t>
            </a:r>
          </a:p>
          <a:p>
            <a:pPr algn="ctr"/>
            <a:r>
              <a:rPr lang="ja-JP" altLang="en-US" sz="1400" b="1">
                <a:latin typeface="+mn-ea"/>
                <a:ea typeface="+mn-ea"/>
              </a:rPr>
              <a:t>②詳細</a:t>
            </a:r>
            <a:endParaRPr lang="en-US" altLang="ja-JP" sz="1400" b="1">
              <a:latin typeface="+mn-ea"/>
              <a:ea typeface="+mn-ea"/>
            </a:endParaRPr>
          </a:p>
        </p:txBody>
      </p:sp>
      <p:sp>
        <p:nvSpPr>
          <p:cNvPr id="15" name="テキスト ボックス 13">
            <a:extLst>
              <a:ext uri="{FF2B5EF4-FFF2-40B4-BE49-F238E27FC236}">
                <a16:creationId xmlns:a16="http://schemas.microsoft.com/office/drawing/2014/main" id="{6C307DE7-604A-B222-503B-17BB32375526}"/>
              </a:ext>
            </a:extLst>
          </p:cNvPr>
          <p:cNvSpPr txBox="1"/>
          <p:nvPr/>
        </p:nvSpPr>
        <p:spPr>
          <a:xfrm>
            <a:off x="0" y="2821397"/>
            <a:ext cx="9144000" cy="292388"/>
          </a:xfrm>
          <a:prstGeom prst="rect">
            <a:avLst/>
          </a:prstGeom>
          <a:solidFill>
            <a:srgbClr val="002882"/>
          </a:solidFill>
        </p:spPr>
        <p:txBody>
          <a:bodyPr wrap="square" rtlCol="0" anchor="ctr" anchorCtr="0">
            <a:spAutoFit/>
          </a:bodyPr>
          <a:lstStyle/>
          <a:p>
            <a:pPr>
              <a:defRPr/>
            </a:pPr>
            <a:r>
              <a:rPr lang="ja-JP" altLang="en-US" sz="1300" b="1">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都市再生推進法人の役割や指定により期待する効果</a:t>
            </a:r>
            <a:r>
              <a:rPr lang="ja-JP" altLang="en-US" sz="1100" b="1">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（重点審査項目④）</a:t>
            </a:r>
            <a:endParaRPr lang="ja-JP" altLang="en-US" sz="1300" b="1">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6" name="テキスト ボックス 75">
            <a:extLst>
              <a:ext uri="{FF2B5EF4-FFF2-40B4-BE49-F238E27FC236}">
                <a16:creationId xmlns:a16="http://schemas.microsoft.com/office/drawing/2014/main" id="{365E6E89-8F44-F291-5226-1208343C1959}"/>
              </a:ext>
            </a:extLst>
          </p:cNvPr>
          <p:cNvSpPr txBox="1"/>
          <p:nvPr/>
        </p:nvSpPr>
        <p:spPr>
          <a:xfrm>
            <a:off x="-176" y="3117587"/>
            <a:ext cx="9143824" cy="769441"/>
          </a:xfrm>
          <a:prstGeom prst="rect">
            <a:avLst/>
          </a:prstGeom>
          <a:noFill/>
        </p:spPr>
        <p:txBody>
          <a:bodyPr wrap="square" rtlCol="0">
            <a:spAutoFit/>
          </a:bodyPr>
          <a:lstStyle/>
          <a:p>
            <a:pPr lvl="0">
              <a:defRPr/>
            </a:pPr>
            <a:r>
              <a:rPr lang="ja-JP" altLang="en-US" sz="1100" dirty="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・都市再生推進法人の指定に向けた取組状況について記載してください。</a:t>
            </a:r>
            <a:endParaRPr lang="en-US" altLang="ja-JP" sz="1100" dirty="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a:p>
            <a:pPr lvl="0">
              <a:defRPr/>
            </a:pPr>
            <a:r>
              <a:rPr lang="ja-JP" altLang="en-US" sz="1100" dirty="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・都市再生推進法人の指定が想定される団体の対象地域における役割や都市再生推進法人の指定により期待する効果を記載してください。</a:t>
            </a:r>
            <a:endParaRPr lang="en-US" altLang="ja-JP" sz="1100" dirty="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a:p>
            <a:pPr>
              <a:defRPr/>
            </a:pPr>
            <a:r>
              <a:rPr lang="ja-JP" altLang="en-US" sz="1100" dirty="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rPr>
              <a:t>・都市再生推進法人化のために事業主体としてどのような支援をするか記載してください。</a:t>
            </a:r>
            <a:endParaRPr lang="en-US" altLang="ja-JP" sz="1100" dirty="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a:p>
            <a:pPr lvl="0">
              <a:defRPr/>
            </a:pPr>
            <a:endParaRPr lang="en-US" altLang="ja-JP" sz="1100" dirty="0">
              <a:solidFill>
                <a:srgbClr val="FF0000"/>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p:txBody>
      </p:sp>
      <p:sp>
        <p:nvSpPr>
          <p:cNvPr id="17" name="スライド番号プレースホルダー 16">
            <a:extLst>
              <a:ext uri="{FF2B5EF4-FFF2-40B4-BE49-F238E27FC236}">
                <a16:creationId xmlns:a16="http://schemas.microsoft.com/office/drawing/2014/main" id="{29154F42-79A0-62C4-8782-89362C0B73B3}"/>
              </a:ext>
            </a:extLst>
          </p:cNvPr>
          <p:cNvSpPr>
            <a:spLocks noGrp="1"/>
          </p:cNvSpPr>
          <p:nvPr>
            <p:ph type="sldNum" sz="quarter" idx="12"/>
          </p:nvPr>
        </p:nvSpPr>
        <p:spPr/>
        <p:txBody>
          <a:bodyPr/>
          <a:lstStyle/>
          <a:p>
            <a:pPr>
              <a:defRPr/>
            </a:pPr>
            <a:fld id="{651FC12D-27C1-4F31-90C9-A93D49E44687}" type="slidenum">
              <a:rPr lang="en-US" altLang="ja-JP" smtClean="0"/>
              <a:pPr>
                <a:defRPr/>
              </a:pPr>
              <a:t>6</a:t>
            </a:fld>
            <a:endParaRPr lang="en-US" altLang="ja-JP"/>
          </a:p>
        </p:txBody>
      </p:sp>
    </p:spTree>
    <p:extLst>
      <p:ext uri="{BB962C8B-B14F-4D97-AF65-F5344CB8AC3E}">
        <p14:creationId xmlns:p14="http://schemas.microsoft.com/office/powerpoint/2010/main" val="3086047630"/>
      </p:ext>
    </p:extLst>
  </p:cSld>
  <p:clrMapOvr>
    <a:masterClrMapping/>
  </p:clrMapOvr>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spDef>
      <a:spPr>
        <a:custGeom>
          <a:avLst/>
          <a:gdLst/>
          <a:ahLst/>
          <a:cxnLst/>
          <a:rect l="l" t="t" r="r" b="b"/>
          <a:pathLst/>
        </a:custGeom>
        <a:ln/>
      </a:spPr>
      <a:bodyPr vertOverflow="overflow" horzOverflow="overflow" rtlCol="0" anchor="ctr"/>
      <a:lstStyle>
        <a:defPPr algn="ctr">
          <a:defRPr kumimoji="1">
            <a:solidFill>
              <a:schemeClr val="tx1"/>
            </a:solidFill>
          </a:defRPr>
        </a:defPPr>
      </a:lstStyle>
      <a:style>
        <a:lnRef idx="1">
          <a:schemeClr val="accent6"/>
        </a:lnRef>
        <a:fillRef idx="2">
          <a:schemeClr val="accent6"/>
        </a:fillRef>
        <a:effectRef idx="1">
          <a:schemeClr val="accent6"/>
        </a:effectRef>
        <a:fontRef idx="minor">
          <a:schemeClr val="dk1"/>
        </a:fontRef>
      </a: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161</TotalTime>
  <Words>2144</Words>
  <Application>Microsoft Office PowerPoint</Application>
  <PresentationFormat>画面に合わせる (4:3)</PresentationFormat>
  <Paragraphs>225</Paragraphs>
  <Slides>7</Slides>
  <Notes>3</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7</vt:i4>
      </vt:variant>
    </vt:vector>
  </HeadingPairs>
  <TitlesOfParts>
    <vt:vector size="15" baseType="lpstr">
      <vt:lpstr>HGP創英角ｺﾞｼｯｸUB</vt:lpstr>
      <vt:lpstr>ＭＳ Ｐゴシック</vt:lpstr>
      <vt:lpstr>メイリオ</vt:lpstr>
      <vt:lpstr>Arial</vt:lpstr>
      <vt:lpstr>Calibri</vt:lpstr>
      <vt:lpstr>Times New Roman</vt:lpstr>
      <vt:lpstr>Wingdings</vt:lpstr>
      <vt:lpstr>標準デザイン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なし</dc:creator>
  <cp:lastModifiedBy>悴田 真二</cp:lastModifiedBy>
  <cp:revision>6</cp:revision>
  <cp:lastPrinted>2024-12-16T01:44:38Z</cp:lastPrinted>
  <dcterms:created xsi:type="dcterms:W3CDTF">2019-10-08T01:20:11Z</dcterms:created>
  <dcterms:modified xsi:type="dcterms:W3CDTF">2026-02-06T04:35:57Z</dcterms:modified>
</cp:coreProperties>
</file>