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
  </p:notesMasterIdLst>
  <p:handoutMasterIdLst>
    <p:handoutMasterId r:id="rId6"/>
  </p:handoutMasterIdLst>
  <p:sldIdLst>
    <p:sldId id="465" r:id="rId2"/>
    <p:sldId id="301" r:id="rId3"/>
    <p:sldId id="466" r:id="rId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FF"/>
    <a:srgbClr val="292989"/>
    <a:srgbClr val="404040"/>
    <a:srgbClr val="4A4A4A"/>
    <a:srgbClr val="FF9C85"/>
    <a:srgbClr val="FDEADA"/>
    <a:srgbClr val="FF66FF"/>
    <a:srgbClr val="0070C0"/>
    <a:srgbClr val="FFDD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6C4C07-7282-4B85-BE8C-254816EEEB0F}" v="35" dt="2024-11-28T09:24:04.721"/>
    <p1510:client id="{5262F942-D5AE-4234-B7D5-D3DDD8138113}" v="82" dt="2024-11-28T08:05:27.210"/>
    <p1510:client id="{5384972A-DCB2-4C33-A12B-00D818893DCA}" v="2" dt="2024-11-29T07:10:24.42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1416" y="11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ableStyles.xml" Type="http://schemas.openxmlformats.org/officeDocument/2006/relationships/tableStyles"/><Relationship Id="rId11" Target="revisionInfo.xml" Type="http://schemas.microsoft.com/office/2015/10/relationships/revisionInfo"/><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notesMasters/notesMaster1.xml" Type="http://schemas.openxmlformats.org/officeDocument/2006/relationships/notesMaster"/><Relationship Id="rId6" Target="handoutMasters/handoutMaster1.xml" Type="http://schemas.openxmlformats.org/officeDocument/2006/relationships/handoutMaster"/><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2" name="ヘッダー プレースホルダー 1"/>
          <p:cNvSpPr>
            <a:spLocks noGrp="1"/>
          </p:cNvSpPr>
          <p:nvPr>
            <p:ph type="hdr" sz="quarter"/>
          </p:nvPr>
        </p:nvSpPr>
        <p:spPr>
          <a:xfrm>
            <a:off x="1" y="1"/>
            <a:ext cx="2919413" cy="495300"/>
          </a:xfrm>
          <a:prstGeom prst="rect">
            <a:avLst/>
          </a:prstGeom>
        </p:spPr>
        <p:txBody>
          <a:bodyPr vert="horz" lIns="91427" tIns="45713" rIns="91427" bIns="45713" rtlCol="0"/>
          <a:lstStyle>
            <a:lvl1pPr algn="l">
              <a:defRPr sz="1200"/>
            </a:lvl1pPr>
          </a:lstStyle>
          <a:p>
            <a:endParaRPr kumimoji="1" lang="ja-JP" altLang="en-US"/>
          </a:p>
        </p:txBody>
      </p:sp>
      <p:sp>
        <p:nvSpPr>
          <p:cNvPr id="1103" name="日付プレースホルダー 2"/>
          <p:cNvSpPr>
            <a:spLocks noGrp="1"/>
          </p:cNvSpPr>
          <p:nvPr>
            <p:ph type="dt" sz="quarter" idx="1"/>
          </p:nvPr>
        </p:nvSpPr>
        <p:spPr>
          <a:xfrm>
            <a:off x="3814763" y="1"/>
            <a:ext cx="2919412" cy="495300"/>
          </a:xfrm>
          <a:prstGeom prst="rect">
            <a:avLst/>
          </a:prstGeom>
        </p:spPr>
        <p:txBody>
          <a:bodyPr vert="horz" lIns="91427" tIns="45713" rIns="91427" bIns="45713" rtlCol="0"/>
          <a:lstStyle>
            <a:lvl1pPr algn="r">
              <a:defRPr sz="1200"/>
            </a:lvl1pPr>
          </a:lstStyle>
          <a:p>
            <a:fld id="{8A4FAE83-6876-449D-BCCE-496EC707688A}" type="datetimeFigureOut">
              <a:rPr kumimoji="1" lang="ja-JP" altLang="en-US" smtClean="0"/>
              <a:t>2024/12/24</a:t>
            </a:fld>
            <a:endParaRPr kumimoji="1" lang="ja-JP" altLang="en-US"/>
          </a:p>
        </p:txBody>
      </p:sp>
      <p:sp>
        <p:nvSpPr>
          <p:cNvPr id="1104" name="フッター プレースホルダー 3"/>
          <p:cNvSpPr>
            <a:spLocks noGrp="1"/>
          </p:cNvSpPr>
          <p:nvPr>
            <p:ph type="ftr" sz="quarter" idx="2"/>
          </p:nvPr>
        </p:nvSpPr>
        <p:spPr>
          <a:xfrm>
            <a:off x="1" y="9371013"/>
            <a:ext cx="2919413" cy="495300"/>
          </a:xfrm>
          <a:prstGeom prst="rect">
            <a:avLst/>
          </a:prstGeom>
        </p:spPr>
        <p:txBody>
          <a:bodyPr vert="horz" lIns="91427" tIns="45713" rIns="91427" bIns="45713" rtlCol="0" anchor="b"/>
          <a:lstStyle>
            <a:lvl1pPr algn="l">
              <a:defRPr sz="1200"/>
            </a:lvl1pPr>
          </a:lstStyle>
          <a:p>
            <a:endParaRPr kumimoji="1" lang="ja-JP" altLang="en-US"/>
          </a:p>
        </p:txBody>
      </p:sp>
      <p:sp>
        <p:nvSpPr>
          <p:cNvPr id="1105" name="スライド番号プレースホルダー 4"/>
          <p:cNvSpPr>
            <a:spLocks noGrp="1"/>
          </p:cNvSpPr>
          <p:nvPr>
            <p:ph type="sldNum" sz="quarter" idx="3"/>
          </p:nvPr>
        </p:nvSpPr>
        <p:spPr>
          <a:xfrm>
            <a:off x="3814763" y="9371013"/>
            <a:ext cx="2919412" cy="495300"/>
          </a:xfrm>
          <a:prstGeom prst="rect">
            <a:avLst/>
          </a:prstGeom>
        </p:spPr>
        <p:txBody>
          <a:bodyPr vert="horz" lIns="91427" tIns="45713" rIns="91427" bIns="45713"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5" name="ヘッダー プレースホルダー 1"/>
          <p:cNvSpPr>
            <a:spLocks noGrp="1"/>
          </p:cNvSpPr>
          <p:nvPr>
            <p:ph type="hdr" sz="quarter"/>
          </p:nvPr>
        </p:nvSpPr>
        <p:spPr>
          <a:xfrm>
            <a:off x="1" y="1"/>
            <a:ext cx="2919413" cy="495300"/>
          </a:xfrm>
          <a:prstGeom prst="rect">
            <a:avLst/>
          </a:prstGeom>
        </p:spPr>
        <p:txBody>
          <a:bodyPr vert="horz" lIns="91427" tIns="45713" rIns="91427" bIns="45713" rtlCol="0"/>
          <a:lstStyle>
            <a:lvl1pPr algn="l">
              <a:defRPr sz="1200"/>
            </a:lvl1pPr>
          </a:lstStyle>
          <a:p>
            <a:endParaRPr kumimoji="1" lang="ja-JP" altLang="en-US"/>
          </a:p>
        </p:txBody>
      </p:sp>
      <p:sp>
        <p:nvSpPr>
          <p:cNvPr id="1096" name="日付プレースホルダー 2"/>
          <p:cNvSpPr>
            <a:spLocks noGrp="1"/>
          </p:cNvSpPr>
          <p:nvPr>
            <p:ph type="dt" idx="1"/>
          </p:nvPr>
        </p:nvSpPr>
        <p:spPr>
          <a:xfrm>
            <a:off x="3814763" y="1"/>
            <a:ext cx="2919412" cy="495300"/>
          </a:xfrm>
          <a:prstGeom prst="rect">
            <a:avLst/>
          </a:prstGeom>
        </p:spPr>
        <p:txBody>
          <a:bodyPr vert="horz" lIns="91427" tIns="45713" rIns="91427" bIns="45713" rtlCol="0"/>
          <a:lstStyle>
            <a:lvl1pPr algn="r">
              <a:defRPr sz="1200"/>
            </a:lvl1pPr>
          </a:lstStyle>
          <a:p>
            <a:fld id="{0AC30D34-39EC-4333-89A4-48E429B38CE2}" type="datetimeFigureOut">
              <a:rPr kumimoji="1" lang="ja-JP" altLang="en-US" smtClean="0"/>
              <a:t>2024/12/24</a:t>
            </a:fld>
            <a:endParaRPr kumimoji="1" lang="ja-JP" altLang="en-US"/>
          </a:p>
        </p:txBody>
      </p:sp>
      <p:sp>
        <p:nvSpPr>
          <p:cNvPr id="1097"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27" tIns="45713" rIns="91427" bIns="45713" rtlCol="0" anchor="ctr"/>
          <a:lstStyle/>
          <a:p>
            <a:endParaRPr lang="ja-JP" altLang="en-US"/>
          </a:p>
        </p:txBody>
      </p:sp>
      <p:sp>
        <p:nvSpPr>
          <p:cNvPr id="1098" name="ノート プレースホルダー 4"/>
          <p:cNvSpPr>
            <a:spLocks noGrp="1"/>
          </p:cNvSpPr>
          <p:nvPr>
            <p:ph type="body" sz="quarter" idx="3"/>
          </p:nvPr>
        </p:nvSpPr>
        <p:spPr>
          <a:xfrm>
            <a:off x="673101" y="4748214"/>
            <a:ext cx="5389563" cy="3884612"/>
          </a:xfrm>
          <a:prstGeom prst="rect">
            <a:avLst/>
          </a:prstGeom>
        </p:spPr>
        <p:txBody>
          <a:bodyPr vert="horz" lIns="91427" tIns="45713" rIns="91427"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9" name="フッター プレースホルダー 5"/>
          <p:cNvSpPr>
            <a:spLocks noGrp="1"/>
          </p:cNvSpPr>
          <p:nvPr>
            <p:ph type="ftr" sz="quarter" idx="4"/>
          </p:nvPr>
        </p:nvSpPr>
        <p:spPr>
          <a:xfrm>
            <a:off x="1" y="9371013"/>
            <a:ext cx="2919413" cy="495300"/>
          </a:xfrm>
          <a:prstGeom prst="rect">
            <a:avLst/>
          </a:prstGeom>
        </p:spPr>
        <p:txBody>
          <a:bodyPr vert="horz" lIns="91427" tIns="45713" rIns="91427" bIns="45713" rtlCol="0" anchor="b"/>
          <a:lstStyle>
            <a:lvl1pPr algn="l">
              <a:defRPr sz="1200"/>
            </a:lvl1pPr>
          </a:lstStyle>
          <a:p>
            <a:endParaRPr kumimoji="1" lang="ja-JP" altLang="en-US"/>
          </a:p>
        </p:txBody>
      </p:sp>
      <p:sp>
        <p:nvSpPr>
          <p:cNvPr id="1100" name="スライド番号プレースホルダー 6"/>
          <p:cNvSpPr>
            <a:spLocks noGrp="1"/>
          </p:cNvSpPr>
          <p:nvPr>
            <p:ph type="sldNum" sz="quarter" idx="5"/>
          </p:nvPr>
        </p:nvSpPr>
        <p:spPr>
          <a:xfrm>
            <a:off x="3814763" y="9371013"/>
            <a:ext cx="2919412" cy="495300"/>
          </a:xfrm>
          <a:prstGeom prst="rect">
            <a:avLst/>
          </a:prstGeom>
        </p:spPr>
        <p:txBody>
          <a:bodyPr vert="horz" lIns="91427" tIns="45713" rIns="91427" bIns="45713"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48199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6447031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230044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478943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637395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827820"/>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422312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198519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371827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80548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1512104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215962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1201301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475622470"/>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extLst>
      <p:ext uri="{BB962C8B-B14F-4D97-AF65-F5344CB8AC3E}">
        <p14:creationId xmlns:p14="http://schemas.microsoft.com/office/powerpoint/2010/main" val="347131794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extLst>
              <p:ext uri="{D42A27DB-BD31-4B8C-83A1-F6EECF244321}">
                <p14:modId xmlns:p14="http://schemas.microsoft.com/office/powerpoint/2010/main" val="337259734"/>
              </p:ext>
            </p:extLst>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eiryo UI" panose="020B0604030504040204" pitchFamily="50" charset="-128"/>
                          <a:ea typeface="Meiryo UI" panose="020B0604030504040204" pitchFamily="50" charset="-128"/>
                          <a:cs typeface="+mn-cs"/>
                        </a:rPr>
                        <a:t>申請者</a:t>
                      </a:r>
                    </a:p>
                  </a:txBody>
                  <a:tcPr marL="54002" marR="54002" marT="0" marB="0" vert="eaVert" anchor="ctr"/>
                </a:tc>
                <a:tc>
                  <a:txBody>
                    <a:bodyPr/>
                    <a:lstStyle/>
                    <a:p>
                      <a:pPr algn="just">
                        <a:spcAft>
                          <a:spcPts val="0"/>
                        </a:spcAft>
                      </a:pPr>
                      <a:r>
                        <a:rPr kumimoji="1" lang="ja-JP" sz="1200" kern="1200" dirty="0">
                          <a:solidFill>
                            <a:schemeClr val="tx1"/>
                          </a:solidFill>
                          <a:latin typeface="Meiryo UI" panose="020B0604030504040204" pitchFamily="50" charset="-128"/>
                          <a:ea typeface="Meiryo UI" panose="020B0604030504040204" pitchFamily="50" charset="-128"/>
                          <a:cs typeface="+mn-cs"/>
                        </a:rPr>
                        <a:t>企業・団体名</a:t>
                      </a:r>
                    </a:p>
                  </a:txBody>
                  <a:tcPr marL="54002" marR="54002" marT="0" marB="0" anchor="ctr"/>
                </a:tc>
                <a:tc>
                  <a:txBody>
                    <a:bodyPr/>
                    <a:lstStyle/>
                    <a:p>
                      <a:pPr algn="just">
                        <a:spcAft>
                          <a:spcPts val="0"/>
                        </a:spcAft>
                      </a:pPr>
                      <a:r>
                        <a:rPr lang="en-US" sz="900" kern="100">
                          <a:effectLst/>
                          <a:latin typeface="Meiryo UI" panose="020B0604030504040204" pitchFamily="50" charset="-128"/>
                          <a:ea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eiryo UI" panose="020B0604030504040204" pitchFamily="50" charset="-128"/>
                          <a:ea typeface="Meiryo UI" panose="020B0604030504040204" pitchFamily="50" charset="-128"/>
                          <a:cs typeface="+mn-cs"/>
                        </a:rPr>
                        <a:t>代表者役職・氏名</a:t>
                      </a:r>
                    </a:p>
                  </a:txBody>
                  <a:tcPr marL="54002" marR="54002" marT="0" marB="0" anchor="ctr"/>
                </a:tc>
                <a:tc>
                  <a:txBody>
                    <a:bodyPr/>
                    <a:lstStyle/>
                    <a:p>
                      <a:pPr algn="just">
                        <a:spcAft>
                          <a:spcPts val="0"/>
                        </a:spcAft>
                      </a:pPr>
                      <a:r>
                        <a:rPr lang="en-US" sz="900" u="none" strike="noStrike" kern="100">
                          <a:effectLst/>
                          <a:latin typeface="Meiryo UI" panose="020B0604030504040204" pitchFamily="50" charset="-128"/>
                          <a:ea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eiryo UI" panose="020B0604030504040204" pitchFamily="50" charset="-128"/>
                          <a:ea typeface="Meiryo UI" panose="020B0604030504040204" pitchFamily="50" charset="-128"/>
                          <a:cs typeface="+mn-cs"/>
                        </a:rPr>
                        <a:t>所在地</a:t>
                      </a:r>
                    </a:p>
                  </a:txBody>
                  <a:tcPr marL="54002" marR="54002" marT="0" marB="0" anchor="ctr"/>
                </a:tc>
                <a:tc>
                  <a:txBody>
                    <a:bodyPr/>
                    <a:lstStyle/>
                    <a:p>
                      <a:pPr algn="just">
                        <a:spcAft>
                          <a:spcPts val="0"/>
                        </a:spcAft>
                      </a:pPr>
                      <a:r>
                        <a:rPr lang="en-US" sz="900" kern="100">
                          <a:effectLst/>
                          <a:latin typeface="Meiryo UI" panose="020B0604030504040204" pitchFamily="50" charset="-128"/>
                          <a:ea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eiryo UI" panose="020B0604030504040204" pitchFamily="50" charset="-128"/>
                          <a:ea typeface="Meiryo UI" panose="020B0604030504040204" pitchFamily="50" charset="-128"/>
                          <a:cs typeface="+mn-cs"/>
                        </a:rPr>
                        <a:t>連絡担当窓口</a:t>
                      </a:r>
                    </a:p>
                  </a:txBody>
                  <a:tcPr marL="54002" marR="54002" marT="0" marB="0" vert="eaVert" anchor="ctr"/>
                </a:tc>
                <a:tc>
                  <a:txBody>
                    <a:bodyPr/>
                    <a:lstStyle/>
                    <a:p>
                      <a:pPr algn="just">
                        <a:spcAft>
                          <a:spcPts val="0"/>
                        </a:spcAft>
                      </a:pPr>
                      <a:r>
                        <a:rPr kumimoji="1" lang="ja-JP" sz="1200" kern="1200" dirty="0">
                          <a:solidFill>
                            <a:schemeClr val="tx1"/>
                          </a:solidFill>
                          <a:latin typeface="Meiryo UI" panose="020B0604030504040204" pitchFamily="50" charset="-128"/>
                          <a:ea typeface="Meiryo UI" panose="020B0604030504040204" pitchFamily="50" charset="-128"/>
                          <a:cs typeface="+mn-cs"/>
                        </a:rPr>
                        <a:t>氏名（ふりがな）</a:t>
                      </a:r>
                    </a:p>
                  </a:txBody>
                  <a:tcPr marL="54002" marR="54002" marT="0" marB="0" anchor="ctr"/>
                </a:tc>
                <a:tc>
                  <a:txBody>
                    <a:bodyPr/>
                    <a:lstStyle/>
                    <a:p>
                      <a:pPr algn="just">
                        <a:spcAft>
                          <a:spcPts val="0"/>
                        </a:spcAft>
                      </a:pPr>
                      <a:r>
                        <a:rPr lang="en-US" sz="900" kern="100">
                          <a:effectLst/>
                          <a:latin typeface="Meiryo UI" panose="020B0604030504040204" pitchFamily="50" charset="-128"/>
                          <a:ea typeface="Meiryo UI" panose="020B0604030504040204" pitchFamily="50" charset="-128"/>
                        </a:rPr>
                        <a:t> </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eiryo UI" panose="020B0604030504040204" pitchFamily="50" charset="-128"/>
                          <a:ea typeface="Meiryo UI" panose="020B0604030504040204" pitchFamily="50" charset="-128"/>
                          <a:cs typeface="+mn-cs"/>
                        </a:rPr>
                        <a:t>所属（部署名）</a:t>
                      </a:r>
                    </a:p>
                  </a:txBody>
                  <a:tcPr marL="54002" marR="54002" marT="0" marB="0" anchor="ctr"/>
                </a:tc>
                <a:tc>
                  <a:txBody>
                    <a:bodyPr/>
                    <a:lstStyle/>
                    <a:p>
                      <a:pPr algn="just">
                        <a:spcAft>
                          <a:spcPts val="0"/>
                        </a:spcAft>
                      </a:pPr>
                      <a:r>
                        <a:rPr lang="en-US" sz="900" kern="100" dirty="0">
                          <a:effectLst/>
                          <a:latin typeface="Meiryo UI" panose="020B0604030504040204" pitchFamily="50" charset="-128"/>
                          <a:ea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eiryo UI" panose="020B0604030504040204" pitchFamily="50" charset="-128"/>
                          <a:ea typeface="Meiryo UI" panose="020B0604030504040204" pitchFamily="50" charset="-128"/>
                          <a:cs typeface="+mn-cs"/>
                        </a:rPr>
                        <a:t>役職</a:t>
                      </a:r>
                    </a:p>
                  </a:txBody>
                  <a:tcPr marL="54002" marR="54002" marT="0" marB="0" anchor="ctr"/>
                </a:tc>
                <a:tc>
                  <a:txBody>
                    <a:bodyPr/>
                    <a:lstStyle/>
                    <a:p>
                      <a:pPr algn="just">
                        <a:spcAft>
                          <a:spcPts val="0"/>
                        </a:spcAft>
                      </a:pPr>
                      <a:r>
                        <a:rPr lang="en-US" sz="900" kern="100" dirty="0">
                          <a:effectLst/>
                          <a:latin typeface="Meiryo UI" panose="020B0604030504040204" pitchFamily="50" charset="-128"/>
                          <a:ea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eiryo UI" panose="020B0604030504040204" pitchFamily="50" charset="-128"/>
                          <a:ea typeface="Meiryo UI" panose="020B0604030504040204" pitchFamily="50" charset="-128"/>
                          <a:cs typeface="+mn-cs"/>
                        </a:rPr>
                        <a:t>電話番号</a:t>
                      </a:r>
                    </a:p>
                    <a:p>
                      <a:pPr algn="just">
                        <a:spcAft>
                          <a:spcPts val="0"/>
                        </a:spcAft>
                      </a:pPr>
                      <a:r>
                        <a:rPr kumimoji="1" lang="ja-JP" sz="1200" kern="1200" dirty="0">
                          <a:solidFill>
                            <a:schemeClr val="tx1"/>
                          </a:solidFill>
                          <a:latin typeface="Meiryo UI" panose="020B0604030504040204" pitchFamily="50" charset="-128"/>
                          <a:ea typeface="Meiryo UI" panose="020B0604030504040204" pitchFamily="50" charset="-128"/>
                          <a:cs typeface="+mn-cs"/>
                        </a:rPr>
                        <a:t>（代表・直通）</a:t>
                      </a:r>
                    </a:p>
                  </a:txBody>
                  <a:tcPr marL="54002" marR="54002" marT="0" marB="0" anchor="ctr"/>
                </a:tc>
                <a:tc>
                  <a:txBody>
                    <a:bodyPr/>
                    <a:lstStyle/>
                    <a:p>
                      <a:pPr algn="just">
                        <a:spcAft>
                          <a:spcPts val="0"/>
                        </a:spcAft>
                      </a:pPr>
                      <a:r>
                        <a:rPr lang="en-US" sz="900" kern="100" dirty="0">
                          <a:effectLst/>
                          <a:latin typeface="Meiryo UI" panose="020B0604030504040204" pitchFamily="50" charset="-128"/>
                          <a:ea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eiryo UI" panose="020B0604030504040204" pitchFamily="50" charset="-128"/>
                          <a:ea typeface="Meiryo UI" panose="020B0604030504040204" pitchFamily="50" charset="-128"/>
                          <a:cs typeface="+mn-cs"/>
                        </a:rPr>
                        <a:t>Ｅ－ｍａｉｌ</a:t>
                      </a:r>
                    </a:p>
                  </a:txBody>
                  <a:tcPr marL="54002" marR="54002" marT="0" marB="0" anchor="ctr"/>
                </a:tc>
                <a:tc>
                  <a:txBody>
                    <a:bodyPr/>
                    <a:lstStyle/>
                    <a:p>
                      <a:pPr algn="just">
                        <a:spcAft>
                          <a:spcPts val="0"/>
                        </a:spcAft>
                      </a:pPr>
                      <a:r>
                        <a:rPr lang="en-US" sz="900" kern="100" dirty="0">
                          <a:effectLst/>
                          <a:latin typeface="Meiryo UI" panose="020B0604030504040204" pitchFamily="50" charset="-128"/>
                          <a:ea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１．申請者情報　</a:t>
            </a:r>
          </a:p>
        </p:txBody>
      </p:sp>
      <p:sp>
        <p:nvSpPr>
          <p:cNvPr id="1226" name="テキスト 981"/>
          <p:cNvSpPr txBox="1"/>
          <p:nvPr/>
        </p:nvSpPr>
        <p:spPr>
          <a:xfrm>
            <a:off x="0" y="45357"/>
            <a:ext cx="7164000" cy="400110"/>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令和</a:t>
            </a:r>
            <a:r>
              <a:rPr lang="ja-JP" altLang="en-US" sz="2000" b="1" dirty="0">
                <a:solidFill>
                  <a:srgbClr val="000000"/>
                </a:solidFill>
                <a:latin typeface="Meiryo UI" panose="020B0604030504040204" pitchFamily="50" charset="-128"/>
                <a:ea typeface="Meiryo UI" panose="020B0604030504040204" pitchFamily="50" charset="-128"/>
              </a:rPr>
              <a:t>７</a:t>
            </a: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年度脱炭素・クールダウン都市開発推進事業　応募様式 </a:t>
            </a:r>
            <a:endParaRPr kumimoji="1"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6876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3" name="Rectangle 66"/>
          <p:cNvSpPr>
            <a:spLocks noChangeArrowheads="1"/>
          </p:cNvSpPr>
          <p:nvPr/>
        </p:nvSpPr>
        <p:spPr>
          <a:xfrm>
            <a:off x="104473" y="695906"/>
            <a:ext cx="8935054" cy="4393887"/>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dirty="0">
                <a:solidFill>
                  <a:srgbClr val="FFFFFF"/>
                </a:solidFill>
                <a:latin typeface="Meiryo UI" panose="020B0604030504040204" pitchFamily="50" charset="-128"/>
                <a:ea typeface="Meiryo UI" panose="020B0604030504040204" pitchFamily="50" charset="-128"/>
              </a:rPr>
              <a:t>２</a:t>
            </a:r>
            <a:r>
              <a:rPr kumimoji="1" lang="ja-JP" altLang="en-US" sz="2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．事業概要　</a:t>
            </a:r>
            <a:r>
              <a:rPr kumimoji="1" lang="en-US" altLang="ja-JP" sz="2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a:t>
            </a:r>
            <a:r>
              <a:rPr kumimoji="1" lang="ja-JP" altLang="en-US" sz="2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申請者名</a:t>
            </a:r>
            <a:r>
              <a:rPr kumimoji="1" lang="en-US" altLang="ja-JP" sz="2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a:t>
            </a:r>
            <a:endParaRPr kumimoji="1" lang="ja-JP" altLang="en-US" sz="2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246" name="テキスト ボックス 11"/>
          <p:cNvSpPr txBox="1"/>
          <p:nvPr/>
        </p:nvSpPr>
        <p:spPr>
          <a:xfrm>
            <a:off x="104473" y="810673"/>
            <a:ext cx="6603341"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■事業概要</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01C8A092-A0BA-6DB3-9555-2D7AAB60F8C5}"/>
              </a:ext>
            </a:extLst>
          </p:cNvPr>
          <p:cNvSpPr txBox="1"/>
          <p:nvPr/>
        </p:nvSpPr>
        <p:spPr>
          <a:xfrm>
            <a:off x="206235" y="1121282"/>
            <a:ext cx="8833292" cy="1077218"/>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600" i="1" dirty="0">
                <a:solidFill>
                  <a:srgbClr val="FF0000"/>
                </a:solidFill>
                <a:latin typeface="Meiryo UI" panose="020B0604030504040204" pitchFamily="50" charset="-128"/>
                <a:ea typeface="Meiryo UI" panose="020B0604030504040204" pitchFamily="50" charset="-128"/>
              </a:rPr>
              <a:t>〇取組</a:t>
            </a:r>
            <a:r>
              <a:rPr kumimoji="1" lang="ja-JP" altLang="en-US" sz="16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の全体概要を記載すること。</a:t>
            </a:r>
            <a:endParaRPr kumimoji="1" lang="en-US" altLang="ja-JP" sz="16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600" i="1" dirty="0">
                <a:solidFill>
                  <a:srgbClr val="FF0000"/>
                </a:solidFill>
                <a:latin typeface="Meiryo UI" panose="020B0604030504040204" pitchFamily="50" charset="-128"/>
                <a:ea typeface="Meiryo UI" panose="020B0604030504040204" pitchFamily="50" charset="-128"/>
              </a:rPr>
              <a:t>〇</a:t>
            </a:r>
            <a:r>
              <a:rPr kumimoji="1" lang="ja-JP" altLang="en-US" sz="16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事業実施の意義、設定した仮設、効果目標、実証地の選定の考え方、実証実験及び効果検証の手法など、都市の脱炭素化又は暑熱対策に資する取組の有効性を十分実証できる計画であることがわかるよう記載すること。</a:t>
            </a:r>
            <a:endParaRPr kumimoji="1" lang="en-US" altLang="ja-JP" sz="16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A7791837-7735-0F23-7B38-726E65D92616}"/>
              </a:ext>
            </a:extLst>
          </p:cNvPr>
          <p:cNvSpPr txBox="1"/>
          <p:nvPr/>
        </p:nvSpPr>
        <p:spPr>
          <a:xfrm>
            <a:off x="6632154" y="86489"/>
            <a:ext cx="2994353" cy="400110"/>
          </a:xfrm>
          <a:prstGeom prst="rect">
            <a:avLst/>
          </a:prstGeom>
          <a:noFill/>
        </p:spPr>
        <p:txBody>
          <a:bodyPr wrap="squar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脱炭素</a:t>
            </a:r>
            <a:r>
              <a:rPr lang="ja-JP" altLang="en-US" sz="2000" b="1" dirty="0">
                <a:solidFill>
                  <a:schemeClr val="bg1"/>
                </a:solidFill>
                <a:latin typeface="Meiryo UI" panose="020B0604030504040204" pitchFamily="50" charset="-128"/>
                <a:ea typeface="Meiryo UI" panose="020B0604030504040204" pitchFamily="50" charset="-128"/>
              </a:rPr>
              <a:t>／クールダウン</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5" name="楕円 4">
            <a:extLst>
              <a:ext uri="{FF2B5EF4-FFF2-40B4-BE49-F238E27FC236}">
                <a16:creationId xmlns:a16="http://schemas.microsoft.com/office/drawing/2014/main" id="{B7F549E9-9098-CE66-1534-41B5E125AF54}"/>
              </a:ext>
            </a:extLst>
          </p:cNvPr>
          <p:cNvSpPr/>
          <p:nvPr/>
        </p:nvSpPr>
        <p:spPr>
          <a:xfrm>
            <a:off x="7808724" y="0"/>
            <a:ext cx="1222872" cy="536174"/>
          </a:xfrm>
          <a:prstGeom prst="ellipse">
            <a:avLst/>
          </a:prstGeom>
          <a:noFill/>
          <a:ln w="38100">
            <a:solidFill>
              <a:srgbClr val="FF33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34BCFAAC-8D7D-8481-9729-E08DFE335F36}"/>
              </a:ext>
            </a:extLst>
          </p:cNvPr>
          <p:cNvSpPr txBox="1"/>
          <p:nvPr/>
        </p:nvSpPr>
        <p:spPr>
          <a:xfrm>
            <a:off x="9144000" y="-73243"/>
            <a:ext cx="1817783" cy="646331"/>
          </a:xfrm>
          <a:prstGeom prst="rect">
            <a:avLst/>
          </a:prstGeom>
          <a:solidFill>
            <a:schemeClr val="bg1"/>
          </a:solidFill>
          <a:ln>
            <a:solidFill>
              <a:schemeClr val="tx2"/>
            </a:solidFill>
          </a:ln>
        </p:spPr>
        <p:txBody>
          <a:bodyPr wrap="square" rtlCol="0">
            <a:spAutoFit/>
          </a:bodyPr>
          <a:lstStyle/>
          <a:p>
            <a:r>
              <a:rPr kumimoji="1" lang="ja-JP" altLang="en-US" b="1" dirty="0">
                <a:solidFill>
                  <a:srgbClr val="FF0000"/>
                </a:solidFill>
              </a:rPr>
              <a:t>該当する種別を赤丸で囲むこと。</a:t>
            </a:r>
          </a:p>
        </p:txBody>
      </p:sp>
      <p:sp>
        <p:nvSpPr>
          <p:cNvPr id="7" name="テキスト ボックス 6">
            <a:extLst>
              <a:ext uri="{FF2B5EF4-FFF2-40B4-BE49-F238E27FC236}">
                <a16:creationId xmlns:a16="http://schemas.microsoft.com/office/drawing/2014/main" id="{F4CF4874-9E73-2CB4-3523-1A5AC97E5078}"/>
              </a:ext>
            </a:extLst>
          </p:cNvPr>
          <p:cNvSpPr txBox="1"/>
          <p:nvPr/>
        </p:nvSpPr>
        <p:spPr>
          <a:xfrm>
            <a:off x="9144000" y="610934"/>
            <a:ext cx="1817783" cy="923330"/>
          </a:xfrm>
          <a:prstGeom prst="rect">
            <a:avLst/>
          </a:prstGeom>
          <a:solidFill>
            <a:schemeClr val="bg1"/>
          </a:solidFill>
          <a:ln>
            <a:solidFill>
              <a:schemeClr val="tx2"/>
            </a:solidFill>
          </a:ln>
        </p:spPr>
        <p:txBody>
          <a:bodyPr wrap="square" rtlCol="0">
            <a:spAutoFit/>
          </a:bodyPr>
          <a:lstStyle/>
          <a:p>
            <a:r>
              <a:rPr kumimoji="1" lang="ja-JP" altLang="en-US" b="1" dirty="0">
                <a:solidFill>
                  <a:srgbClr val="FF0000"/>
                </a:solidFill>
              </a:rPr>
              <a:t>赤字注意書きは削除した上で作成すること。</a:t>
            </a:r>
          </a:p>
        </p:txBody>
      </p:sp>
      <p:sp>
        <p:nvSpPr>
          <p:cNvPr id="8" name="テキスト ボックス 11">
            <a:extLst>
              <a:ext uri="{FF2B5EF4-FFF2-40B4-BE49-F238E27FC236}">
                <a16:creationId xmlns:a16="http://schemas.microsoft.com/office/drawing/2014/main" id="{D563D940-3707-04A6-D5FE-94FB94389E67}"/>
              </a:ext>
            </a:extLst>
          </p:cNvPr>
          <p:cNvSpPr txBox="1"/>
          <p:nvPr/>
        </p:nvSpPr>
        <p:spPr>
          <a:xfrm>
            <a:off x="118100" y="5162629"/>
            <a:ext cx="6603341"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■スケジュール</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0" name="Rectangle 66">
            <a:extLst>
              <a:ext uri="{FF2B5EF4-FFF2-40B4-BE49-F238E27FC236}">
                <a16:creationId xmlns:a16="http://schemas.microsoft.com/office/drawing/2014/main" id="{9B65A6B5-1C05-182F-09D9-7A8A44DBA54B}"/>
              </a:ext>
            </a:extLst>
          </p:cNvPr>
          <p:cNvSpPr>
            <a:spLocks noChangeArrowheads="1"/>
          </p:cNvSpPr>
          <p:nvPr/>
        </p:nvSpPr>
        <p:spPr>
          <a:xfrm>
            <a:off x="118100" y="5166911"/>
            <a:ext cx="8963331" cy="1604600"/>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2" name="テキスト ボックス 11">
            <a:extLst>
              <a:ext uri="{FF2B5EF4-FFF2-40B4-BE49-F238E27FC236}">
                <a16:creationId xmlns:a16="http://schemas.microsoft.com/office/drawing/2014/main" id="{193C4C7B-5804-15BA-A550-1E287E7A9447}"/>
              </a:ext>
            </a:extLst>
          </p:cNvPr>
          <p:cNvSpPr txBox="1"/>
          <p:nvPr/>
        </p:nvSpPr>
        <p:spPr>
          <a:xfrm>
            <a:off x="206235" y="5555680"/>
            <a:ext cx="3752353" cy="338554"/>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〇月単位で作成すること。</a:t>
            </a:r>
          </a:p>
        </p:txBody>
      </p:sp>
    </p:spTree>
    <p:extLst>
      <p:ext uri="{BB962C8B-B14F-4D97-AF65-F5344CB8AC3E}">
        <p14:creationId xmlns:p14="http://schemas.microsoft.com/office/powerpoint/2010/main" val="936551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3" name="Rectangle 66"/>
          <p:cNvSpPr>
            <a:spLocks noChangeArrowheads="1"/>
          </p:cNvSpPr>
          <p:nvPr/>
        </p:nvSpPr>
        <p:spPr>
          <a:xfrm>
            <a:off x="4936204" y="630617"/>
            <a:ext cx="4115262" cy="3732063"/>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dirty="0">
                <a:solidFill>
                  <a:srgbClr val="FFFFFF"/>
                </a:solidFill>
                <a:latin typeface="Meiryo UI" panose="020B0604030504040204" pitchFamily="50" charset="-128"/>
                <a:ea typeface="Meiryo UI" panose="020B0604030504040204" pitchFamily="50" charset="-128"/>
              </a:rPr>
              <a:t>２</a:t>
            </a:r>
            <a:r>
              <a:rPr kumimoji="1" lang="ja-JP" altLang="en-US" sz="2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．事業概要　</a:t>
            </a:r>
            <a:r>
              <a:rPr kumimoji="1" lang="en-US" altLang="ja-JP" sz="2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a:t>
            </a:r>
            <a:r>
              <a:rPr kumimoji="1" lang="ja-JP" altLang="en-US" sz="2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申請者名</a:t>
            </a:r>
            <a:r>
              <a:rPr kumimoji="1" lang="en-US" altLang="ja-JP" sz="2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a:t>
            </a:r>
            <a:endParaRPr kumimoji="1" lang="ja-JP" altLang="en-US" sz="2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245" name="正方形/長方形 2"/>
          <p:cNvSpPr/>
          <p:nvPr/>
        </p:nvSpPr>
        <p:spPr>
          <a:xfrm>
            <a:off x="92534" y="630617"/>
            <a:ext cx="4798955" cy="6067638"/>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lang="ja-JP" altLang="en-US" sz="1600" dirty="0">
                <a:solidFill>
                  <a:srgbClr val="000000"/>
                </a:solidFill>
                <a:latin typeface="Meiryo UI" panose="020B0604030504040204" pitchFamily="50" charset="-128"/>
                <a:ea typeface="Meiryo UI" panose="020B0604030504040204" pitchFamily="50" charset="-128"/>
              </a:rPr>
              <a:t>事業実施エリア</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600" i="1" dirty="0">
                <a:solidFill>
                  <a:srgbClr val="FF0000"/>
                </a:solidFill>
                <a:latin typeface="Meiryo UI" panose="020B0604030504040204" pitchFamily="50" charset="-128"/>
                <a:ea typeface="Meiryo UI" panose="020B0604030504040204" pitchFamily="50" charset="-128"/>
              </a:rPr>
              <a:t>〇</a:t>
            </a:r>
            <a:r>
              <a:rPr kumimoji="1" lang="ja-JP" altLang="en-US" sz="16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実施エリアが明確にわかる図面を添付すること。</a:t>
            </a:r>
            <a:endParaRPr kumimoji="1" lang="en-US" altLang="ja-JP" sz="16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〇脱炭素事業にあっては脱炭素都市再生整備事業の区域、クールダウン事業にあっては都市再生緊急整備地域（特定都市再生緊急整備地域を含む）及び都市再生整備計画区域のいずれかの区域をあわせて明示すること。</a:t>
            </a:r>
            <a:endParaRPr kumimoji="1" lang="en-US" altLang="ja-JP" sz="1800" b="0" i="1" u="none" strike="noStrike" kern="1200" cap="none" spc="-2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246" name="テキスト ボックス 11"/>
          <p:cNvSpPr txBox="1"/>
          <p:nvPr/>
        </p:nvSpPr>
        <p:spPr>
          <a:xfrm>
            <a:off x="4936204" y="655977"/>
            <a:ext cx="6603341"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■アピールポイント</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01C8A092-A0BA-6DB3-9555-2D7AAB60F8C5}"/>
              </a:ext>
            </a:extLst>
          </p:cNvPr>
          <p:cNvSpPr txBox="1"/>
          <p:nvPr/>
        </p:nvSpPr>
        <p:spPr>
          <a:xfrm>
            <a:off x="5149924" y="971103"/>
            <a:ext cx="3752353" cy="132343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以下の点を必ず明記すること。</a:t>
            </a:r>
            <a:endParaRPr kumimoji="1" lang="en-US" altLang="ja-JP" sz="16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〇実証する取組の新規性・創意工夫のポイント</a:t>
            </a:r>
            <a:endParaRPr kumimoji="1" lang="en-US" altLang="ja-JP" sz="16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600" i="1" dirty="0">
                <a:solidFill>
                  <a:srgbClr val="FF0000"/>
                </a:solidFill>
                <a:latin typeface="Meiryo UI" panose="020B0604030504040204" pitchFamily="50" charset="-128"/>
                <a:ea typeface="Meiryo UI" panose="020B0604030504040204" pitchFamily="50" charset="-128"/>
              </a:rPr>
              <a:t>〇効果目標及び実証成果の意義</a:t>
            </a:r>
            <a:endParaRPr lang="en-US" altLang="ja-JP" sz="1600" i="1"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〇実証成果を広く周知させる具体的方法</a:t>
            </a:r>
          </a:p>
        </p:txBody>
      </p:sp>
      <p:sp>
        <p:nvSpPr>
          <p:cNvPr id="2" name="テキスト ボックス 1">
            <a:extLst>
              <a:ext uri="{FF2B5EF4-FFF2-40B4-BE49-F238E27FC236}">
                <a16:creationId xmlns:a16="http://schemas.microsoft.com/office/drawing/2014/main" id="{09DA913D-C827-1796-C254-69728B2E616C}"/>
              </a:ext>
            </a:extLst>
          </p:cNvPr>
          <p:cNvSpPr txBox="1"/>
          <p:nvPr/>
        </p:nvSpPr>
        <p:spPr>
          <a:xfrm>
            <a:off x="9188715" y="13672"/>
            <a:ext cx="1817783" cy="923330"/>
          </a:xfrm>
          <a:prstGeom prst="rect">
            <a:avLst/>
          </a:prstGeom>
          <a:solidFill>
            <a:schemeClr val="bg1"/>
          </a:solidFill>
          <a:ln>
            <a:solidFill>
              <a:schemeClr val="tx2"/>
            </a:solidFill>
          </a:ln>
        </p:spPr>
        <p:txBody>
          <a:bodyPr wrap="square" rtlCol="0">
            <a:spAutoFit/>
          </a:bodyPr>
          <a:lstStyle/>
          <a:p>
            <a:r>
              <a:rPr kumimoji="1" lang="ja-JP" altLang="en-US" b="1" dirty="0">
                <a:solidFill>
                  <a:srgbClr val="FF0000"/>
                </a:solidFill>
              </a:rPr>
              <a:t>赤字注意書きは削除した上で作成すること。</a:t>
            </a:r>
          </a:p>
        </p:txBody>
      </p:sp>
      <p:sp>
        <p:nvSpPr>
          <p:cNvPr id="7" name="テキスト ボックス 11">
            <a:extLst>
              <a:ext uri="{FF2B5EF4-FFF2-40B4-BE49-F238E27FC236}">
                <a16:creationId xmlns:a16="http://schemas.microsoft.com/office/drawing/2014/main" id="{BECB630D-EBCB-56A6-26D7-A8CA6D2C22B7}"/>
              </a:ext>
            </a:extLst>
          </p:cNvPr>
          <p:cNvSpPr txBox="1"/>
          <p:nvPr/>
        </p:nvSpPr>
        <p:spPr>
          <a:xfrm>
            <a:off x="4936204" y="4412805"/>
            <a:ext cx="6603341"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■必要経費</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05384F47-76ED-B14C-F528-6BF03C5CBA68}"/>
              </a:ext>
            </a:extLst>
          </p:cNvPr>
          <p:cNvSpPr txBox="1"/>
          <p:nvPr/>
        </p:nvSpPr>
        <p:spPr>
          <a:xfrm>
            <a:off x="4936204" y="4713398"/>
            <a:ext cx="3752353" cy="120032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200" i="1" dirty="0">
                <a:solidFill>
                  <a:srgbClr val="FF0000"/>
                </a:solidFill>
                <a:latin typeface="Meiryo UI" panose="020B0604030504040204" pitchFamily="50" charset="-128"/>
                <a:ea typeface="Meiryo UI" panose="020B0604030504040204" pitchFamily="50" charset="-128"/>
              </a:rPr>
              <a:t>（記載例）</a:t>
            </a:r>
            <a:endParaRPr lang="en-US" altLang="ja-JP" sz="1200" i="1"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総事業費：〇〇万円（うち国庫補助金〇〇万円）</a:t>
            </a:r>
            <a:endParaRPr kumimoji="1" lang="en-US" altLang="ja-JP"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主な経費</a:t>
            </a:r>
            <a:endParaRPr kumimoji="1" lang="en-US" altLang="ja-JP"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200" i="1" dirty="0">
                <a:solidFill>
                  <a:srgbClr val="FF0000"/>
                </a:solidFill>
                <a:latin typeface="Meiryo UI" panose="020B0604030504040204" pitchFamily="50" charset="-128"/>
                <a:ea typeface="Meiryo UI" panose="020B0604030504040204" pitchFamily="50" charset="-128"/>
              </a:rPr>
              <a:t>　・</a:t>
            </a:r>
            <a:r>
              <a:rPr lang="en-US" altLang="ja-JP" sz="1200" i="1" dirty="0">
                <a:solidFill>
                  <a:srgbClr val="FF0000"/>
                </a:solidFill>
                <a:latin typeface="Meiryo UI" panose="020B0604030504040204" pitchFamily="50" charset="-128"/>
                <a:ea typeface="Meiryo UI" panose="020B0604030504040204" pitchFamily="50" charset="-128"/>
              </a:rPr>
              <a:t>××</a:t>
            </a:r>
            <a:r>
              <a:rPr lang="ja-JP" altLang="en-US" sz="1200" i="1" dirty="0">
                <a:solidFill>
                  <a:srgbClr val="FF0000"/>
                </a:solidFill>
                <a:latin typeface="Meiryo UI" panose="020B0604030504040204" pitchFamily="50" charset="-128"/>
                <a:ea typeface="Meiryo UI" panose="020B0604030504040204" pitchFamily="50" charset="-128"/>
              </a:rPr>
              <a:t>機器の導入費用　〇〇万円</a:t>
            </a:r>
            <a:endParaRPr lang="en-US" altLang="ja-JP" sz="1200" i="1"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・△△イベントの開催費用　〇〇万円</a:t>
            </a:r>
            <a:endParaRPr kumimoji="1" lang="en-US" altLang="ja-JP"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200" i="1" dirty="0">
                <a:solidFill>
                  <a:srgbClr val="FF0000"/>
                </a:solidFill>
                <a:latin typeface="Meiryo UI" panose="020B0604030504040204" pitchFamily="50" charset="-128"/>
                <a:ea typeface="Meiryo UI" panose="020B0604030504040204" pitchFamily="50" charset="-128"/>
              </a:rPr>
              <a:t>　</a:t>
            </a:r>
            <a:r>
              <a:rPr lang="en-US" altLang="ja-JP" sz="1200" i="1" dirty="0">
                <a:solidFill>
                  <a:srgbClr val="FF0000"/>
                </a:solidFill>
                <a:latin typeface="Meiryo UI" panose="020B0604030504040204" pitchFamily="50" charset="-128"/>
                <a:ea typeface="Meiryo UI" panose="020B0604030504040204" pitchFamily="50" charset="-128"/>
              </a:rPr>
              <a:t>…</a:t>
            </a:r>
            <a:endParaRPr kumimoji="1" lang="en-US" altLang="ja-JP"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9" name="Rectangle 66">
            <a:extLst>
              <a:ext uri="{FF2B5EF4-FFF2-40B4-BE49-F238E27FC236}">
                <a16:creationId xmlns:a16="http://schemas.microsoft.com/office/drawing/2014/main" id="{55915352-B254-5832-AC6E-29D113688865}"/>
              </a:ext>
            </a:extLst>
          </p:cNvPr>
          <p:cNvSpPr>
            <a:spLocks noChangeArrowheads="1"/>
          </p:cNvSpPr>
          <p:nvPr/>
        </p:nvSpPr>
        <p:spPr>
          <a:xfrm>
            <a:off x="4968469" y="4412805"/>
            <a:ext cx="4082997" cy="2285450"/>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381417"/>
      </p:ext>
    </p:extLst>
  </p:cSld>
  <p:clrMapOvr>
    <a:masterClrMapping/>
  </p:clrMapOvr>
</p:sld>
</file>

<file path=ppt/theme/theme1.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Words>328</Words>
  <PresentationFormat>画面に合わせる (4:3)</PresentationFormat>
  <Paragraphs>49</Paragraphs>
  <Slides>3</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Meiryo UI</vt:lpstr>
      <vt:lpstr>Arial</vt:lpstr>
      <vt:lpstr>Calibri</vt:lpstr>
      <vt:lpstr>1_標準デザイン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