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7" r:id="rId2"/>
    <p:sldId id="318" r:id="rId3"/>
    <p:sldId id="319" r:id="rId4"/>
  </p:sldIdLst>
  <p:sldSz cx="12192000" cy="6858000"/>
  <p:notesSz cx="9144000" cy="6858000"/>
  <p:defaultTextStyle>
    <a:defPPr>
      <a:defRPr lang="ja-JP"/>
    </a:defPPr>
    <a:lvl1pPr marL="0" algn="l" defTabSz="536433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536433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536433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536433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536433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536433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536433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536433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536433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補足資料" id="{0C024850-E930-4A07-B6EF-FEB048166A2A}">
          <p14:sldIdLst/>
        </p14:section>
        <p14:section name="i-UR改訂への対応" id="{6A9D3990-260F-43C1-A96C-50AC2E1199DA}">
          <p14:sldIdLst>
            <p14:sldId id="317"/>
            <p14:sldId id="318"/>
            <p14:sldId id="3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21" userDrawn="1">
          <p15:clr>
            <a:srgbClr val="A4A3A4"/>
          </p15:clr>
        </p15:guide>
        <p15:guide id="3" pos="7499" userDrawn="1">
          <p15:clr>
            <a:srgbClr val="A4A3A4"/>
          </p15:clr>
        </p15:guide>
        <p15:guide id="4" orient="horz" pos="164" userDrawn="1">
          <p15:clr>
            <a:srgbClr val="A4A3A4"/>
          </p15:clr>
        </p15:guide>
        <p15:guide id="5" orient="horz" pos="293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orient="horz" pos="12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1B365C"/>
    <a:srgbClr val="E8F1F9"/>
    <a:srgbClr val="CDE1F3"/>
    <a:srgbClr val="D5E9F7"/>
    <a:srgbClr val="81C0E7"/>
    <a:srgbClr val="F2F2F2"/>
    <a:srgbClr val="E8EDEA"/>
    <a:srgbClr val="CCDAD3"/>
    <a:srgbClr val="E0E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1429" autoAdjust="0"/>
  </p:normalViewPr>
  <p:slideViewPr>
    <p:cSldViewPr snapToGrid="0" snapToObjects="1">
      <p:cViewPr varScale="1">
        <p:scale>
          <a:sx n="159" d="100"/>
          <a:sy n="159" d="100"/>
        </p:scale>
        <p:origin x="692" y="100"/>
      </p:cViewPr>
      <p:guideLst>
        <p:guide orient="horz" pos="2160"/>
        <p:guide pos="121"/>
        <p:guide pos="7499"/>
        <p:guide orient="horz" pos="164"/>
        <p:guide orient="horz" pos="2931"/>
        <p:guide pos="3840"/>
        <p:guide orient="horz" pos="125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30" d="100"/>
          <a:sy n="130" d="100"/>
        </p:scale>
        <p:origin x="2766" y="-36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notesMasters/notesMaster1.xml" Type="http://schemas.openxmlformats.org/officeDocument/2006/relationships/notesMaster"/><Relationship Id="rId6" Target="handoutMasters/handoutMaster1.xml" Type="http://schemas.openxmlformats.org/officeDocument/2006/relationships/handout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D62C2-E873-5F4D-BA00-AAE0B1B124B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E3D76-EB51-7442-9019-E03B8572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354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840000" cy="162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/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840000" cy="162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/>
            </a:lvl1pPr>
          </a:lstStyle>
          <a:p>
            <a:fld id="{EF1F5F32-C4D4-7C4B-97B0-222226BE262B}" type="datetimeFigureOut">
              <a:rPr lang="ja-JP" altLang="en-US" smtClean="0"/>
              <a:pPr/>
              <a:t>2025/3/27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3613" y="655638"/>
            <a:ext cx="4676775" cy="2632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12751" y="3570345"/>
            <a:ext cx="8318500" cy="2632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723000"/>
            <a:ext cx="3840000" cy="135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304000" y="6696000"/>
            <a:ext cx="3840000" cy="162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/>
            </a:lvl1pPr>
          </a:lstStyle>
          <a:p>
            <a:fld id="{D4EFF1A5-1FEB-C64A-BD29-5AAE6D4DCA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0664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>
          <a:xfrm>
            <a:off x="643200" y="2643125"/>
            <a:ext cx="10905600" cy="928820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2000" b="0" i="0">
                <a:solidFill>
                  <a:srgbClr val="1B365C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ここにプレゼンテーション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78A15DC-709C-EE8D-8AB3-9C50659522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693100" y="193374"/>
            <a:ext cx="1946441" cy="324000"/>
          </a:xfrm>
        </p:spPr>
        <p:txBody>
          <a:bodyPr/>
          <a:lstStyle>
            <a:lvl1pPr algn="l">
              <a:defRPr sz="1800">
                <a:latin typeface="+mn-lt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266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テキスト_ヘッドライン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302581" y="403450"/>
            <a:ext cx="11586837" cy="4626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25"/>
              </a:lnSpc>
              <a:buNone/>
              <a:defRPr sz="1600" b="1" i="0" spc="15" baseline="0">
                <a:solidFill>
                  <a:srgbClr val="1B365C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Yu Gothic UI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</a:t>
            </a:r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9928568" y="6409725"/>
            <a:ext cx="1946441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0" i="0">
                <a:solidFill>
                  <a:schemeClr val="tx1"/>
                </a:solidFill>
                <a:latin typeface="Century Gothic レギュラー" charset="0"/>
                <a:ea typeface="Century Gothic レギュラー" charset="0"/>
                <a:cs typeface="Century Gothic レギュラー" charset="0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タイトル プレースホルダー 10">
            <a:extLst>
              <a:ext uri="{FF2B5EF4-FFF2-40B4-BE49-F238E27FC236}">
                <a16:creationId xmlns:a16="http://schemas.microsoft.com/office/drawing/2014/main" id="{C1FD4FCA-0F91-FBDD-F88F-81E9532B3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2662" y="124275"/>
            <a:ext cx="3408974" cy="239105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/>
          </a:bodyPr>
          <a:lstStyle>
            <a:lvl1pPr algn="r">
              <a:defRPr sz="1200">
                <a:solidFill>
                  <a:srgbClr val="1B365C"/>
                </a:solidFill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ここにタイトルを入力します</a:t>
            </a:r>
          </a:p>
        </p:txBody>
      </p:sp>
      <p:sp>
        <p:nvSpPr>
          <p:cNvPr id="10" name="テキスト プレースホルダー 5">
            <a:extLst>
              <a:ext uri="{FF2B5EF4-FFF2-40B4-BE49-F238E27FC236}">
                <a16:creationId xmlns:a16="http://schemas.microsoft.com/office/drawing/2014/main" id="{2E9529DE-0DD5-4C59-8F01-9C69D5BD7F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2581" y="1039253"/>
            <a:ext cx="11596486" cy="1822201"/>
          </a:xfrm>
          <a:prstGeom prst="rect">
            <a:avLst/>
          </a:prstGeom>
        </p:spPr>
        <p:txBody>
          <a:bodyPr lIns="0" tIns="0" rIns="0" bIns="0"/>
          <a:lstStyle>
            <a:lvl1pPr marL="177800" indent="-177800">
              <a:lnSpc>
                <a:spcPts val="2625"/>
              </a:lnSpc>
              <a:buFont typeface="Arial" panose="020B0604020202020204" pitchFamily="34" charset="0"/>
              <a:buChar char="•"/>
              <a:defRPr sz="1400" b="0" i="0" spc="15" baseline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Yu Gothic UI" panose="020B0500000000000000" pitchFamily="50" charset="-128"/>
              </a:defRPr>
            </a:lvl1pPr>
            <a:lvl2pPr marL="358775" indent="-180975">
              <a:buFont typeface="Arial" panose="020B0604020202020204" pitchFamily="34" charset="0"/>
              <a:buChar char="•"/>
              <a:defRPr sz="1400">
                <a:latin typeface="Yu Gothic UI" panose="020B0500000000000000" pitchFamily="50" charset="-128"/>
                <a:ea typeface="Yu Gothic UI" panose="020B0500000000000000" pitchFamily="50" charset="-128"/>
              </a:defRPr>
            </a:lvl2pPr>
            <a:lvl3pPr marL="536575" indent="-169863">
              <a:defRPr sz="1400">
                <a:latin typeface="Yu Gothic UI" panose="020B0500000000000000" pitchFamily="50" charset="-128"/>
                <a:ea typeface="Yu Gothic UI" panose="020B0500000000000000" pitchFamily="50" charset="-128"/>
              </a:defRPr>
            </a:lvl3pPr>
            <a:lvl4pPr marL="719138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Yu Gothic UI" panose="020B0500000000000000" pitchFamily="50" charset="-128"/>
              <a:buChar char="•"/>
              <a:tabLst/>
              <a:defRPr sz="1400">
                <a:latin typeface="Yu Gothic UI" panose="020B0500000000000000" pitchFamily="50" charset="-128"/>
                <a:ea typeface="Yu Gothic UI" panose="020B0500000000000000" pitchFamily="50" charset="-128"/>
              </a:defRPr>
            </a:lvl4pPr>
            <a:lvl5pPr marL="895350" indent="-171450">
              <a:buFont typeface="Yu Gothic UI" panose="020B0500000000000000" pitchFamily="50" charset="-128"/>
              <a:buChar char="•"/>
              <a:defRPr sz="1400">
                <a:latin typeface="Yu Gothic UI" panose="020B0500000000000000" pitchFamily="50" charset="-128"/>
                <a:ea typeface="Yu Gothic UI" panose="020B0500000000000000" pitchFamily="50" charset="-128"/>
              </a:defRPr>
            </a:lvl5pPr>
            <a:lvl6pPr marL="1077913" indent="-182563">
              <a:defRPr sz="1400">
                <a:latin typeface="Yu Gothic UI" panose="020B0500000000000000" pitchFamily="50" charset="-128"/>
                <a:ea typeface="Yu Gothic UI" panose="020B0500000000000000" pitchFamily="50" charset="-128"/>
              </a:defRPr>
            </a:lvl6pPr>
          </a:lstStyle>
          <a:p>
            <a:pPr lvl="0"/>
            <a:r>
              <a:rPr kumimoji="1" lang="ja-JP" altLang="en-US" dirty="0"/>
              <a:t>あ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あ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あ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あ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あ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214694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テキスト_ヘッドライン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297963" y="299114"/>
            <a:ext cx="3385541" cy="4626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25"/>
              </a:lnSpc>
              <a:buNone/>
              <a:defRPr sz="1600" b="1" i="0" spc="15" baseline="0">
                <a:solidFill>
                  <a:srgbClr val="1B365C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Yu Gothic UI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</a:t>
            </a:r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9928568" y="6409725"/>
            <a:ext cx="1946441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="0" i="0">
                <a:solidFill>
                  <a:schemeClr val="tx1"/>
                </a:solidFill>
                <a:latin typeface="Century Gothic レギュラー" charset="0"/>
                <a:ea typeface="Century Gothic レギュラー" charset="0"/>
                <a:cs typeface="Century Gothic レギュラー" charset="0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0" name="テキスト プレースホルダー 5">
            <a:extLst>
              <a:ext uri="{FF2B5EF4-FFF2-40B4-BE49-F238E27FC236}">
                <a16:creationId xmlns:a16="http://schemas.microsoft.com/office/drawing/2014/main" id="{2E9529DE-0DD5-4C59-8F01-9C69D5BD7F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7963" y="948991"/>
            <a:ext cx="11577600" cy="10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25"/>
              </a:lnSpc>
              <a:buNone/>
              <a:defRPr sz="1400" b="0" i="0" spc="15" baseline="0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Yu Gothic Medium" panose="020B0400000000000000" pitchFamily="34" charset="-128"/>
              </a:defRPr>
            </a:lvl1pPr>
          </a:lstStyle>
          <a:p>
            <a:pPr lvl="0"/>
            <a:r>
              <a:rPr kumimoji="1" lang="ja-JP" altLang="en-US" dirty="0"/>
              <a:t>ここにヘッドラインを入力し、ここにヘッドラインを入力します。ここにヘッドラインを入力します。</a:t>
            </a:r>
          </a:p>
        </p:txBody>
      </p:sp>
    </p:spTree>
    <p:extLst>
      <p:ext uri="{BB962C8B-B14F-4D97-AF65-F5344CB8AC3E}">
        <p14:creationId xmlns:p14="http://schemas.microsoft.com/office/powerpoint/2010/main" val="121542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とイメージ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16"/>
          <p:cNvSpPr>
            <a:spLocks noGrp="1"/>
          </p:cNvSpPr>
          <p:nvPr>
            <p:ph type="pic" sz="quarter" idx="13"/>
          </p:nvPr>
        </p:nvSpPr>
        <p:spPr>
          <a:xfrm>
            <a:off x="297963" y="790113"/>
            <a:ext cx="11563413" cy="5447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>
                <a:latin typeface="+mj-ea"/>
                <a:ea typeface="+mj-ea"/>
                <a:cs typeface="Meiryo レギュラー" charset="-128"/>
              </a:defRPr>
            </a:lvl1pPr>
          </a:lstStyle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8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9928568" y="6409725"/>
            <a:ext cx="1946441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="0" i="0">
                <a:solidFill>
                  <a:schemeClr val="tx1"/>
                </a:solidFill>
                <a:latin typeface="Century Gothic レギュラー" charset="0"/>
                <a:ea typeface="Century Gothic レギュラー" charset="0"/>
                <a:cs typeface="Century Gothic レギュラー" charset="0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297963" y="299114"/>
            <a:ext cx="3385541" cy="4626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25"/>
              </a:lnSpc>
              <a:buNone/>
              <a:defRPr sz="1600" b="1" i="0" spc="15" baseline="0">
                <a:solidFill>
                  <a:srgbClr val="1B365C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Yu Gothic UI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</a:t>
            </a:r>
          </a:p>
        </p:txBody>
      </p:sp>
      <p:sp>
        <p:nvSpPr>
          <p:cNvPr id="5" name="タイトル プレースホルダー 10">
            <a:extLst>
              <a:ext uri="{FF2B5EF4-FFF2-40B4-BE49-F238E27FC236}">
                <a16:creationId xmlns:a16="http://schemas.microsoft.com/office/drawing/2014/main" id="{C1FD4FCA-0F91-FBDD-F88F-81E9532B3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5826" y="112010"/>
            <a:ext cx="3408974" cy="239105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/>
          </a:bodyPr>
          <a:lstStyle>
            <a:lvl1pPr>
              <a:defRPr sz="1200">
                <a:solidFill>
                  <a:srgbClr val="1B365C"/>
                </a:solidFill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ここにタイトルを入力します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テキストとイメージ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16"/>
          <p:cNvSpPr>
            <a:spLocks noGrp="1"/>
          </p:cNvSpPr>
          <p:nvPr>
            <p:ph type="pic" sz="quarter" idx="13"/>
          </p:nvPr>
        </p:nvSpPr>
        <p:spPr>
          <a:xfrm>
            <a:off x="297963" y="790113"/>
            <a:ext cx="11563413" cy="5447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>
                <a:latin typeface="+mj-ea"/>
                <a:ea typeface="+mj-ea"/>
                <a:cs typeface="Meiryo レギュラー" charset="-128"/>
              </a:defRPr>
            </a:lvl1pPr>
          </a:lstStyle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8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9928568" y="6409725"/>
            <a:ext cx="1946441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="0" i="0">
                <a:solidFill>
                  <a:schemeClr val="tx1"/>
                </a:solidFill>
                <a:latin typeface="Century Gothic レギュラー" charset="0"/>
                <a:ea typeface="Century Gothic レギュラー" charset="0"/>
                <a:cs typeface="Century Gothic レギュラー" charset="0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297963" y="299114"/>
            <a:ext cx="3385541" cy="4626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25"/>
              </a:lnSpc>
              <a:buNone/>
              <a:defRPr sz="1600" b="1" i="0" spc="15" baseline="0">
                <a:solidFill>
                  <a:srgbClr val="1B365C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Yu Gothic UI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348286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9928568" y="6409725"/>
            <a:ext cx="194644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0" i="0">
                <a:solidFill>
                  <a:schemeClr val="tx1"/>
                </a:solidFill>
                <a:latin typeface="Century Gothic レギュラー" charset="0"/>
                <a:ea typeface="Century Gothic レギュラー" charset="0"/>
                <a:cs typeface="Century Gothic レギュラー" charset="0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プレースホルダー 10">
            <a:extLst>
              <a:ext uri="{FF2B5EF4-FFF2-40B4-BE49-F238E27FC236}">
                <a16:creationId xmlns:a16="http://schemas.microsoft.com/office/drawing/2014/main" id="{522B9BB2-2EA2-EDC8-0F2E-1D1855D95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200" y="270513"/>
            <a:ext cx="11577600" cy="432000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/>
          </a:bodyPr>
          <a:lstStyle>
            <a:lvl1pPr>
              <a:defRPr sz="1800">
                <a:solidFill>
                  <a:srgbClr val="1B365C"/>
                </a:solidFill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ここにタイトルを入力します</a:t>
            </a:r>
          </a:p>
        </p:txBody>
      </p:sp>
      <p:sp>
        <p:nvSpPr>
          <p:cNvPr id="9" name="テキスト プレースホルダー 5">
            <a:extLst>
              <a:ext uri="{FF2B5EF4-FFF2-40B4-BE49-F238E27FC236}">
                <a16:creationId xmlns:a16="http://schemas.microsoft.com/office/drawing/2014/main" id="{098C9370-169F-5BC7-AA10-F7998CC582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7200" y="788126"/>
            <a:ext cx="11577600" cy="10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500"/>
              </a:lnSpc>
              <a:buNone/>
              <a:defRPr sz="1600" b="0" i="0" spc="20" baseline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Yu Gothic UI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ここにヘッドラインを入力し、ここにヘッドラインを入力します。ここにヘッドラインを入力します。</a:t>
            </a:r>
          </a:p>
        </p:txBody>
      </p:sp>
    </p:spTree>
    <p:extLst>
      <p:ext uri="{BB962C8B-B14F-4D97-AF65-F5344CB8AC3E}">
        <p14:creationId xmlns:p14="http://schemas.microsoft.com/office/powerpoint/2010/main" val="83103298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プレースホルダー 10"/>
          <p:cNvSpPr>
            <a:spLocks noGrp="1"/>
          </p:cNvSpPr>
          <p:nvPr>
            <p:ph type="title"/>
          </p:nvPr>
        </p:nvSpPr>
        <p:spPr>
          <a:xfrm>
            <a:off x="307200" y="332657"/>
            <a:ext cx="11577600" cy="432000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/>
          </a:bodyPr>
          <a:lstStyle/>
          <a:p>
            <a:r>
              <a:rPr kumimoji="1" lang="ja-JP" altLang="en-US" dirty="0"/>
              <a:t>タイトル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552E99-6C4F-1A44-D3E5-8AC312E4C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28568" y="6409725"/>
            <a:ext cx="1946441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="0" i="0">
                <a:solidFill>
                  <a:schemeClr val="tx1"/>
                </a:solidFill>
                <a:latin typeface="Century Gothic レギュラー" charset="0"/>
                <a:ea typeface="Century Gothic レギュラー" charset="0"/>
                <a:cs typeface="Century Gothic レギュラー" charset="0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25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61" r:id="rId3"/>
    <p:sldLayoutId id="2147483656" r:id="rId4"/>
    <p:sldLayoutId id="2147483662" r:id="rId5"/>
    <p:sldLayoutId id="2147483669" r:id="rId6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kumimoji="1" sz="1600" b="1" i="0" kern="1200" spc="188" baseline="0">
          <a:solidFill>
            <a:srgbClr val="1B365C"/>
          </a:solidFill>
          <a:latin typeface="Yu Gothic UI" panose="020B0500000000000000" pitchFamily="50" charset="-128"/>
          <a:ea typeface="Yu Gothic UI" panose="020B0500000000000000" pitchFamily="50" charset="-128"/>
          <a:cs typeface="Yu Gothic UI" panose="020B0500000000000000" pitchFamily="50" charset="-128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F30FEE2B-1012-968B-96EA-55655BBD51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ja-JP" altLang="en-US" dirty="0"/>
              <a:t>都市計画データを</a:t>
            </a:r>
            <a:r>
              <a:rPr lang="en-US" altLang="ja-JP" dirty="0"/>
              <a:t>CityGML</a:t>
            </a:r>
            <a:r>
              <a:rPr lang="ja-JP" altLang="en-US" dirty="0"/>
              <a:t>形式で整備する場合の、</a:t>
            </a:r>
            <a:r>
              <a:rPr lang="en-US" altLang="ja-JP" dirty="0"/>
              <a:t>i-UR</a:t>
            </a:r>
            <a:r>
              <a:rPr lang="ja-JP" altLang="en-US" dirty="0"/>
              <a:t>改訂への対応について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968B61-BD87-7C2A-34E1-03BEAF804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E12BC-F924-5F4E-B784-1AA462780521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63DDB096-7196-FB71-3FB6-CF69D5072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都市計画データ標準製品仕様書　補足資料</a:t>
            </a:r>
            <a:br>
              <a:rPr kumimoji="1" lang="ja-JP" altLang="en-US" dirty="0"/>
            </a:b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357FC6-003C-063C-D4F9-CAB4415701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2581" y="1039252"/>
            <a:ext cx="11596486" cy="5453789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都市計画データ標準製品仕様書が引用する</a:t>
            </a:r>
            <a:r>
              <a:rPr lang="en-US" altLang="ja-JP" dirty="0"/>
              <a:t>i-UR</a:t>
            </a:r>
            <a:r>
              <a:rPr lang="ja-JP" altLang="en-US" dirty="0"/>
              <a:t>の版が、</a:t>
            </a:r>
            <a:r>
              <a:rPr lang="en-US" altLang="ja-JP" dirty="0"/>
              <a:t>3.1</a:t>
            </a:r>
            <a:r>
              <a:rPr lang="ja-JP" altLang="en-US" dirty="0"/>
              <a:t>から</a:t>
            </a:r>
            <a:r>
              <a:rPr lang="en-US" altLang="ja-JP" dirty="0"/>
              <a:t>3.2</a:t>
            </a:r>
            <a:r>
              <a:rPr lang="ja-JP" altLang="en-US" dirty="0"/>
              <a:t>に改訂されました。</a:t>
            </a:r>
            <a:endParaRPr lang="en-US" altLang="ja-JP" dirty="0"/>
          </a:p>
          <a:p>
            <a:pPr lvl="1"/>
            <a:r>
              <a:rPr lang="ja-JP" altLang="en-US" dirty="0"/>
              <a:t>この改訂は、</a:t>
            </a:r>
            <a:r>
              <a:rPr lang="en-US" altLang="ja-JP" dirty="0"/>
              <a:t>3D</a:t>
            </a:r>
            <a:r>
              <a:rPr lang="ja-JP" altLang="en-US" dirty="0"/>
              <a:t>都市モデル標準製品仕様書において、「点群モデル」が追加されたことによる改訂です。</a:t>
            </a:r>
            <a:endParaRPr kumimoji="1" lang="en-US" altLang="ja-JP" dirty="0"/>
          </a:p>
          <a:p>
            <a:pPr lvl="1"/>
            <a:r>
              <a:rPr lang="ja-JP" altLang="en-US" dirty="0"/>
              <a:t>都市計画データ標準製品仕様書が引用する範囲には、改訂の影響がありません。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そこで、今後、都市計画データ標準製品仕様書に準拠し、都市計画データを</a:t>
            </a:r>
            <a:r>
              <a:rPr kumimoji="1" lang="en-US" altLang="ja-JP" dirty="0"/>
              <a:t>CityGML</a:t>
            </a:r>
            <a:r>
              <a:rPr kumimoji="1" lang="ja-JP" altLang="en-US" dirty="0"/>
              <a:t>形式で整備する場合は、以下のように対応してください。</a:t>
            </a:r>
            <a:endParaRPr kumimoji="1" lang="en-US" altLang="ja-JP" dirty="0"/>
          </a:p>
          <a:p>
            <a:pPr lvl="1"/>
            <a:endParaRPr lang="en-US" altLang="ja-JP" dirty="0"/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b="1" dirty="0"/>
              <a:t>都市計画データを、</a:t>
            </a:r>
            <a:r>
              <a:rPr lang="en-US" altLang="ja-JP" b="1" dirty="0"/>
              <a:t>3D</a:t>
            </a:r>
            <a:r>
              <a:rPr lang="ja-JP" altLang="en-US" b="1" dirty="0"/>
              <a:t>都市モデルと一体的に整備する場合</a:t>
            </a:r>
            <a:r>
              <a:rPr lang="ja-JP" altLang="en-US" dirty="0"/>
              <a:t>：</a:t>
            </a:r>
            <a:endParaRPr kumimoji="1" lang="en-US" altLang="ja-JP" dirty="0"/>
          </a:p>
          <a:p>
            <a:pPr lvl="1"/>
            <a:r>
              <a:rPr lang="en-US" altLang="ja-JP" dirty="0"/>
              <a:t>i-UR</a:t>
            </a:r>
            <a:r>
              <a:rPr lang="ja-JP" altLang="en-US" dirty="0"/>
              <a:t>は、</a:t>
            </a:r>
            <a:r>
              <a:rPr lang="en-US" altLang="ja-JP" b="1" dirty="0"/>
              <a:t>3.2</a:t>
            </a:r>
            <a:r>
              <a:rPr lang="ja-JP" altLang="en-US" b="1" dirty="0"/>
              <a:t>版（</a:t>
            </a:r>
            <a:r>
              <a:rPr lang="en-US" altLang="ja-JP" b="1" dirty="0"/>
              <a:t>3D</a:t>
            </a:r>
            <a:r>
              <a:rPr lang="ja-JP" altLang="en-US" b="1" dirty="0"/>
              <a:t>都市モデルと同じ版）を採用</a:t>
            </a:r>
            <a:r>
              <a:rPr lang="ja-JP" altLang="en-US" dirty="0"/>
              <a:t>してください。このとき、別途</a:t>
            </a:r>
            <a:r>
              <a:rPr lang="en-US" altLang="ja-JP" dirty="0"/>
              <a:t>3.1</a:t>
            </a:r>
            <a:r>
              <a:rPr lang="ja-JP" altLang="en-US" dirty="0"/>
              <a:t>版の都市計画データを作成する必要はありません。</a:t>
            </a:r>
            <a:endParaRPr lang="en-US" altLang="ja-JP" dirty="0"/>
          </a:p>
          <a:p>
            <a:pPr marL="366712" lvl="2" indent="0">
              <a:buNone/>
            </a:pPr>
            <a:r>
              <a:rPr lang="ja-JP" altLang="en-US" dirty="0"/>
              <a:t>⇒次スライドに、引用する</a:t>
            </a:r>
            <a:r>
              <a:rPr lang="en-US" altLang="ja-JP" dirty="0"/>
              <a:t>i-UR</a:t>
            </a:r>
            <a:r>
              <a:rPr lang="ja-JP" altLang="en-US" dirty="0"/>
              <a:t>を</a:t>
            </a:r>
            <a:r>
              <a:rPr lang="en-US" altLang="ja-JP" dirty="0"/>
              <a:t>3.1</a:t>
            </a:r>
            <a:r>
              <a:rPr lang="ja-JP" altLang="en-US" dirty="0"/>
              <a:t>から</a:t>
            </a:r>
            <a:r>
              <a:rPr lang="en-US" altLang="ja-JP" dirty="0"/>
              <a:t>3.2</a:t>
            </a:r>
            <a:r>
              <a:rPr lang="ja-JP" altLang="en-US" dirty="0"/>
              <a:t>に変更する場合の対応事項を示します。</a:t>
            </a:r>
            <a:endParaRPr kumimoji="1" lang="en-US" altLang="ja-JP" dirty="0"/>
          </a:p>
          <a:p>
            <a:pPr lvl="1"/>
            <a:endParaRPr lang="en-US" altLang="ja-JP" dirty="0"/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b="1" dirty="0"/>
              <a:t>都市計画データのみを整備する場合（</a:t>
            </a:r>
            <a:r>
              <a:rPr lang="en-US" altLang="ja-JP" b="1" dirty="0"/>
              <a:t>3D</a:t>
            </a:r>
            <a:r>
              <a:rPr lang="ja-JP" altLang="en-US" b="1" dirty="0"/>
              <a:t>都市モデルは作成しない場合）</a:t>
            </a:r>
            <a:r>
              <a:rPr lang="ja-JP" altLang="en-US" dirty="0"/>
              <a:t>：</a:t>
            </a:r>
            <a:endParaRPr kumimoji="1" lang="en-US" altLang="ja-JP" dirty="0"/>
          </a:p>
          <a:p>
            <a:pPr lvl="1"/>
            <a:r>
              <a:rPr lang="en-US" altLang="ja-JP" dirty="0"/>
              <a:t>i-UR</a:t>
            </a:r>
            <a:r>
              <a:rPr lang="ja-JP" altLang="en-US" dirty="0"/>
              <a:t>は、</a:t>
            </a:r>
            <a:r>
              <a:rPr lang="en-US" altLang="ja-JP" b="1" dirty="0"/>
              <a:t>3.1</a:t>
            </a:r>
            <a:r>
              <a:rPr lang="ja-JP" altLang="en-US" b="1" dirty="0"/>
              <a:t>版（現在の都市計画データ標準製品仕様書が採用する版）を採用することを基本</a:t>
            </a:r>
            <a:r>
              <a:rPr lang="ja-JP" altLang="en-US" dirty="0"/>
              <a:t>とします。この場合、特に改訂への対応はありません。</a:t>
            </a:r>
            <a:endParaRPr lang="en-US" altLang="ja-JP" dirty="0"/>
          </a:p>
          <a:p>
            <a:pPr lvl="1"/>
            <a:r>
              <a:rPr lang="ja-JP" altLang="en-US" dirty="0"/>
              <a:t>ただし、</a:t>
            </a:r>
            <a:r>
              <a:rPr lang="en-US" altLang="ja-JP" dirty="0"/>
              <a:t>3.2</a:t>
            </a:r>
            <a:r>
              <a:rPr lang="ja-JP" altLang="en-US" dirty="0"/>
              <a:t>版（</a:t>
            </a:r>
            <a:r>
              <a:rPr lang="en-US" altLang="ja-JP" dirty="0"/>
              <a:t>3D</a:t>
            </a:r>
            <a:r>
              <a:rPr lang="ja-JP" altLang="en-US" dirty="0"/>
              <a:t>都市モデルと同じ版）を採用いただいても構いません。この場合、上述と同様、</a:t>
            </a:r>
            <a:r>
              <a:rPr lang="en-US" altLang="ja-JP" dirty="0"/>
              <a:t> i-UR</a:t>
            </a:r>
            <a:r>
              <a:rPr lang="ja-JP" altLang="en-US" dirty="0"/>
              <a:t>を</a:t>
            </a:r>
            <a:r>
              <a:rPr lang="en-US" altLang="ja-JP" dirty="0"/>
              <a:t>3.1</a:t>
            </a:r>
            <a:r>
              <a:rPr lang="ja-JP" altLang="en-US" dirty="0"/>
              <a:t>から</a:t>
            </a:r>
            <a:r>
              <a:rPr lang="en-US" altLang="ja-JP" dirty="0"/>
              <a:t>3.2</a:t>
            </a:r>
            <a:r>
              <a:rPr lang="ja-JP" altLang="en-US" dirty="0"/>
              <a:t>に変更する場合の対応事項に従ってください。</a:t>
            </a:r>
            <a:endParaRPr lang="en-US" altLang="ja-JP" dirty="0"/>
          </a:p>
          <a:p>
            <a:pPr lvl="1"/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なお、段階的な運用方法に基づき、</a:t>
            </a:r>
            <a:r>
              <a:rPr lang="ja-JP" altLang="en-US" b="1" dirty="0"/>
              <a:t>都市計画データを</a:t>
            </a:r>
            <a:r>
              <a:rPr lang="en-US" altLang="ja-JP" b="1" dirty="0"/>
              <a:t>CityGML</a:t>
            </a:r>
            <a:r>
              <a:rPr lang="ja-JP" altLang="en-US" b="1" dirty="0"/>
              <a:t>形式で整備しない場合は、</a:t>
            </a:r>
            <a:r>
              <a:rPr lang="en-US" altLang="ja-JP" b="1" dirty="0"/>
              <a:t>i-UR</a:t>
            </a:r>
            <a:r>
              <a:rPr lang="ja-JP" altLang="en-US" b="1" dirty="0"/>
              <a:t>改訂への対応はありません</a:t>
            </a:r>
            <a:r>
              <a:rPr lang="ja-JP" altLang="en-US" dirty="0"/>
              <a:t>。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009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F30FEE2B-1012-968B-96EA-55655BBD51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ja-JP" dirty="0"/>
              <a:t>i-UR</a:t>
            </a:r>
            <a:r>
              <a:rPr lang="ja-JP" altLang="en-US" dirty="0"/>
              <a:t>改訂への対応事項（</a:t>
            </a:r>
            <a:r>
              <a:rPr lang="en-US" altLang="ja-JP" dirty="0"/>
              <a:t>i-UR 3.2</a:t>
            </a:r>
            <a:r>
              <a:rPr lang="ja-JP" altLang="en-US" dirty="0"/>
              <a:t>の採用方法）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968B61-BD87-7C2A-34E1-03BEAF804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E12BC-F924-5F4E-B784-1AA462780521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63DDB096-7196-FB71-3FB6-CF69D5072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都市計画データ標準製品仕様書　補足資料</a:t>
            </a:r>
            <a:br>
              <a:rPr kumimoji="1" lang="ja-JP" altLang="en-US" dirty="0"/>
            </a:b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357FC6-003C-063C-D4F9-CAB4415701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2581" y="1039252"/>
            <a:ext cx="11596486" cy="5453789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都市計画データを、</a:t>
            </a:r>
            <a:r>
              <a:rPr lang="en-US" altLang="ja-JP" dirty="0"/>
              <a:t>3D</a:t>
            </a:r>
            <a:r>
              <a:rPr lang="ja-JP" altLang="en-US" dirty="0"/>
              <a:t>都市モデルと一体的に整備する場合等により、</a:t>
            </a:r>
            <a:r>
              <a:rPr lang="en-US" altLang="ja-JP" dirty="0"/>
              <a:t>i-UR 3.2</a:t>
            </a:r>
            <a:r>
              <a:rPr lang="ja-JP" altLang="en-US" dirty="0"/>
              <a:t>に従って</a:t>
            </a:r>
            <a:r>
              <a:rPr lang="en-US" altLang="ja-JP" dirty="0"/>
              <a:t>CityGML</a:t>
            </a:r>
            <a:r>
              <a:rPr lang="ja-JP" altLang="en-US" dirty="0"/>
              <a:t>形式で記述する場合には、以下の</a:t>
            </a:r>
            <a:r>
              <a:rPr lang="en-US" altLang="ja-JP" dirty="0"/>
              <a:t>3</a:t>
            </a:r>
            <a:r>
              <a:rPr lang="ja-JP" altLang="en-US" dirty="0"/>
              <a:t>点を実施してください。</a:t>
            </a: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r>
              <a:rPr lang="ja-JP" altLang="en-US" dirty="0"/>
              <a:t>拡張製品仕様書における、以下の</a:t>
            </a:r>
            <a:r>
              <a:rPr lang="ja-JP" altLang="en-US"/>
              <a:t>箇所で</a:t>
            </a:r>
            <a:r>
              <a:rPr lang="ja-JP" altLang="en-US" dirty="0"/>
              <a:t>引用している</a:t>
            </a:r>
            <a:r>
              <a:rPr lang="ja-JP" altLang="en-US"/>
              <a:t>版</a:t>
            </a:r>
            <a:r>
              <a:rPr lang="ja-JP" altLang="en-US" dirty="0"/>
              <a:t>の記載の更新（</a:t>
            </a:r>
            <a:r>
              <a:rPr lang="en-US" altLang="ja-JP" dirty="0"/>
              <a:t>i-UR 3.1</a:t>
            </a:r>
            <a:r>
              <a:rPr lang="ja-JP" altLang="en-US" dirty="0"/>
              <a:t>を</a:t>
            </a:r>
            <a:r>
              <a:rPr lang="en-US" altLang="ja-JP" dirty="0"/>
              <a:t>i-UR 3.2</a:t>
            </a:r>
            <a:r>
              <a:rPr lang="ja-JP" altLang="en-US" dirty="0"/>
              <a:t>に変更する）</a:t>
            </a:r>
            <a:endParaRPr lang="en-US" altLang="ja-JP" dirty="0"/>
          </a:p>
          <a:p>
            <a:pPr marL="523875" lvl="1" indent="-342900"/>
            <a:r>
              <a:rPr lang="en-US" altLang="ja-JP" dirty="0"/>
              <a:t>1.4 </a:t>
            </a:r>
            <a:r>
              <a:rPr lang="ja-JP" altLang="en-US" dirty="0"/>
              <a:t>引用規格等</a:t>
            </a:r>
            <a:endParaRPr lang="en-US" altLang="ja-JP" dirty="0"/>
          </a:p>
          <a:p>
            <a:pPr marL="523875" lvl="1" indent="-342900"/>
            <a:r>
              <a:rPr lang="en-US" altLang="ja-JP" dirty="0"/>
              <a:t>1.6</a:t>
            </a:r>
            <a:r>
              <a:rPr lang="ja-JP" altLang="en-US" dirty="0"/>
              <a:t> 略語</a:t>
            </a:r>
            <a:endParaRPr lang="en-US" altLang="ja-JP" dirty="0"/>
          </a:p>
          <a:p>
            <a:pPr marL="523875" lvl="1" indent="-342900"/>
            <a:r>
              <a:rPr lang="en-US" altLang="ja-JP" dirty="0"/>
              <a:t>7.1 </a:t>
            </a:r>
            <a:r>
              <a:rPr lang="ja-JP" altLang="en-US" dirty="0"/>
              <a:t>配布書式情報</a:t>
            </a:r>
            <a:endParaRPr lang="en-US" altLang="ja-JP" dirty="0"/>
          </a:p>
          <a:p>
            <a:pPr marL="523875" lvl="1" indent="-342900"/>
            <a:r>
              <a:rPr lang="en-US" altLang="ja-JP" dirty="0"/>
              <a:t>7.2</a:t>
            </a:r>
            <a:r>
              <a:rPr lang="ja-JP" altLang="en-US" dirty="0"/>
              <a:t> 配布媒体情報</a:t>
            </a:r>
            <a:endParaRPr lang="en-US" altLang="ja-JP" dirty="0"/>
          </a:p>
          <a:p>
            <a:pPr marL="523875" lvl="1" indent="-342900"/>
            <a:r>
              <a:rPr lang="ja-JP" altLang="en-US" dirty="0"/>
              <a:t>８　メタデータ</a:t>
            </a:r>
            <a:endParaRPr lang="en-US" altLang="ja-JP" dirty="0"/>
          </a:p>
          <a:p>
            <a:pPr marL="523875" lvl="1" indent="-342900"/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r>
              <a:rPr lang="ja-JP" altLang="en-US" dirty="0"/>
              <a:t>成果品と同封する、</a:t>
            </a:r>
            <a:r>
              <a:rPr lang="en-US" altLang="ja-JP" dirty="0"/>
              <a:t>XML Schema</a:t>
            </a:r>
            <a:r>
              <a:rPr lang="ja-JP" altLang="en-US" dirty="0"/>
              <a:t>の更新と、</a:t>
            </a:r>
            <a:r>
              <a:rPr lang="en-US" altLang="ja-JP" dirty="0"/>
              <a:t>XML Schema</a:t>
            </a:r>
            <a:r>
              <a:rPr lang="ja-JP" altLang="en-US" dirty="0"/>
              <a:t>を格納するフォルダ名の更新</a:t>
            </a: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r>
              <a:rPr lang="ja-JP" altLang="en-US" dirty="0"/>
              <a:t>成果品となる</a:t>
            </a:r>
            <a:r>
              <a:rPr lang="en-US" altLang="ja-JP" dirty="0"/>
              <a:t>CityGML</a:t>
            </a:r>
            <a:r>
              <a:rPr lang="ja-JP" altLang="en-US" dirty="0"/>
              <a:t>形式ファイルのヘッダーの書き換え（いずれも、</a:t>
            </a:r>
            <a:r>
              <a:rPr lang="en-US" altLang="ja-JP" dirty="0"/>
              <a:t> 3.1</a:t>
            </a:r>
            <a:r>
              <a:rPr lang="ja-JP" altLang="en-US" dirty="0"/>
              <a:t>を</a:t>
            </a:r>
            <a:r>
              <a:rPr lang="en-US" altLang="ja-JP" dirty="0">
                <a:sym typeface="Wingdings" panose="05000000000000000000" pitchFamily="2" charset="2"/>
              </a:rPr>
              <a:t>3.2</a:t>
            </a:r>
            <a:r>
              <a:rPr lang="ja-JP" altLang="en-US" dirty="0">
                <a:sym typeface="Wingdings" panose="05000000000000000000" pitchFamily="2" charset="2"/>
              </a:rPr>
              <a:t>にする。</a:t>
            </a:r>
            <a:r>
              <a:rPr lang="ja-JP" altLang="en-US" dirty="0"/>
              <a:t>次ページに実例掲載）</a:t>
            </a:r>
            <a:endParaRPr lang="en-US" altLang="ja-JP" dirty="0"/>
          </a:p>
          <a:p>
            <a:pPr marL="523875" lvl="1" indent="-342900"/>
            <a:r>
              <a:rPr lang="en-US" altLang="ja-JP" dirty="0" err="1"/>
              <a:t>schemaLocation</a:t>
            </a:r>
            <a:r>
              <a:rPr lang="ja-JP" altLang="en-US" dirty="0"/>
              <a:t>の記載に含まれる</a:t>
            </a:r>
            <a:r>
              <a:rPr lang="en-US" altLang="ja-JP" dirty="0"/>
              <a:t>i-UR</a:t>
            </a:r>
            <a:r>
              <a:rPr lang="ja-JP" altLang="en-US" dirty="0"/>
              <a:t>の参照先</a:t>
            </a:r>
            <a:r>
              <a:rPr lang="en-US" altLang="ja-JP" dirty="0"/>
              <a:t>URL</a:t>
            </a:r>
            <a:r>
              <a:rPr lang="ja-JP" altLang="en-US" dirty="0"/>
              <a:t>を変更</a:t>
            </a:r>
            <a:endParaRPr lang="en-US" altLang="ja-JP" dirty="0"/>
          </a:p>
          <a:p>
            <a:pPr marL="523875" lvl="1" indent="-342900"/>
            <a:r>
              <a:rPr lang="ja-JP" altLang="en-US" dirty="0"/>
              <a:t>接頭辞の記載の記載に含まれる</a:t>
            </a:r>
            <a:r>
              <a:rPr lang="en-US" altLang="ja-JP" dirty="0"/>
              <a:t>i-UR</a:t>
            </a:r>
            <a:r>
              <a:rPr lang="ja-JP" altLang="en-US" dirty="0"/>
              <a:t>の参照先</a:t>
            </a:r>
            <a:r>
              <a:rPr lang="en-US" altLang="ja-JP" dirty="0"/>
              <a:t>URL</a:t>
            </a:r>
            <a:r>
              <a:rPr lang="ja-JP" altLang="en-US" dirty="0"/>
              <a:t>を変更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69C658FF-4BE9-2841-231A-FA5CE9B19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405570"/>
              </p:ext>
            </p:extLst>
          </p:nvPr>
        </p:nvGraphicFramePr>
        <p:xfrm>
          <a:off x="1057440" y="3838073"/>
          <a:ext cx="7533108" cy="1097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45529">
                  <a:extLst>
                    <a:ext uri="{9D8B030D-6E8A-4147-A177-3AD203B41FA5}">
                      <a16:colId xmlns:a16="http://schemas.microsoft.com/office/drawing/2014/main" val="1463753704"/>
                    </a:ext>
                  </a:extLst>
                </a:gridCol>
                <a:gridCol w="2887579">
                  <a:extLst>
                    <a:ext uri="{9D8B030D-6E8A-4147-A177-3AD203B41FA5}">
                      <a16:colId xmlns:a16="http://schemas.microsoft.com/office/drawing/2014/main" val="34611002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XML Schema</a:t>
                      </a:r>
                      <a:r>
                        <a:rPr kumimoji="1" lang="ja-JP" altLang="en-US" sz="1200" dirty="0"/>
                        <a:t>の入手先（</a:t>
                      </a:r>
                      <a:r>
                        <a:rPr kumimoji="1" lang="en-US" altLang="ja-JP" sz="1200" dirty="0"/>
                        <a:t>URL</a:t>
                      </a:r>
                      <a:r>
                        <a:rPr kumimoji="1" lang="ja-JP" altLang="en-US" sz="1200" dirty="0"/>
                        <a:t>変更箇所赤字）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更新するフォルダ名（更新箇所赤字）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997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https://www.geospatial.jp/iur/schemas/uro/3.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kumimoji="1" lang="en-US" altLang="ja-JP" sz="1200" dirty="0"/>
                        <a:t>/urbanObject.xsd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</a:t>
                      </a:r>
                      <a:r>
                        <a:rPr lang="en-US" altLang="ja-JP" sz="1200" dirty="0" err="1"/>
                        <a:t>iur</a:t>
                      </a:r>
                      <a:r>
                        <a:rPr lang="en-US" altLang="ja-JP" sz="1200" dirty="0"/>
                        <a:t>/</a:t>
                      </a:r>
                      <a:r>
                        <a:rPr lang="en-US" altLang="ja-JP" sz="1200" dirty="0" err="1"/>
                        <a:t>uro</a:t>
                      </a:r>
                      <a:r>
                        <a:rPr lang="en-US" altLang="ja-JP" sz="1200" dirty="0"/>
                        <a:t>/3.</a:t>
                      </a:r>
                      <a:r>
                        <a:rPr lang="en-US" altLang="ja-JP" sz="1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ja-JP" sz="1200" dirty="0"/>
                        <a:t>/urbanObject.xsd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756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https://www.geospatial.jp/iur/schemas/urf/3.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kumimoji="1" lang="en-US" altLang="ja-JP" sz="1200" dirty="0"/>
                        <a:t>/urbanFunction.xsd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</a:t>
                      </a:r>
                      <a:r>
                        <a:rPr lang="en-US" altLang="ja-JP" sz="1200" dirty="0" err="1"/>
                        <a:t>iur</a:t>
                      </a:r>
                      <a:r>
                        <a:rPr lang="en-US" altLang="ja-JP" sz="1200" dirty="0"/>
                        <a:t>/</a:t>
                      </a:r>
                      <a:r>
                        <a:rPr lang="en-US" altLang="ja-JP" sz="1200" dirty="0" err="1"/>
                        <a:t>urf</a:t>
                      </a:r>
                      <a:r>
                        <a:rPr lang="en-US" altLang="ja-JP" sz="1200" dirty="0"/>
                        <a:t>/3.</a:t>
                      </a:r>
                      <a:r>
                        <a:rPr lang="en-US" altLang="ja-JP" sz="1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ja-JP" sz="1200" dirty="0"/>
                        <a:t>/urbanFunction.xsd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53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https://www.geospatial.jp/iur/schemas/urg/3.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kumimoji="1" lang="en-US" altLang="ja-JP" sz="1200" dirty="0"/>
                        <a:t>/statisticalGrid.xsd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</a:t>
                      </a:r>
                      <a:r>
                        <a:rPr lang="en-US" altLang="ja-JP" sz="1200" dirty="0" err="1"/>
                        <a:t>iur</a:t>
                      </a:r>
                      <a:r>
                        <a:rPr lang="en-US" altLang="ja-JP" sz="1200" dirty="0"/>
                        <a:t>/</a:t>
                      </a:r>
                      <a:r>
                        <a:rPr lang="en-US" altLang="ja-JP" sz="1200" dirty="0" err="1"/>
                        <a:t>urf</a:t>
                      </a:r>
                      <a:r>
                        <a:rPr lang="en-US" altLang="ja-JP" sz="1200" dirty="0"/>
                        <a:t>/3.</a:t>
                      </a:r>
                      <a:r>
                        <a:rPr lang="en-US" altLang="ja-JP" sz="1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ja-JP" sz="1200" dirty="0"/>
                        <a:t>/statisticalGrid.xsd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043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67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A9E6190E-6E98-BFB5-B1A4-DA564E07D3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ja-JP" dirty="0"/>
              <a:t>CityGML</a:t>
            </a:r>
            <a:r>
              <a:rPr lang="ja-JP" altLang="en-US" dirty="0"/>
              <a:t>形式ファイルのヘッダーの書き換え例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AF44A9-01C8-50BA-BFF8-55FE64492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E12BC-F924-5F4E-B784-1AA462780521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6449E4DC-40CD-8839-17D8-DED29661B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FA64552-662A-E38F-B4C3-29C8E3E45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94" y="1551365"/>
            <a:ext cx="7676438" cy="395127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6D7E7A-7F42-AAE4-7715-0FBCB3677A2C}"/>
              </a:ext>
            </a:extLst>
          </p:cNvPr>
          <p:cNvSpPr/>
          <p:nvPr/>
        </p:nvSpPr>
        <p:spPr>
          <a:xfrm>
            <a:off x="3507541" y="2761656"/>
            <a:ext cx="2991453" cy="190327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63413A-9D82-8DF6-96B2-C1EED3E703EC}"/>
              </a:ext>
            </a:extLst>
          </p:cNvPr>
          <p:cNvSpPr/>
          <p:nvPr/>
        </p:nvSpPr>
        <p:spPr>
          <a:xfrm>
            <a:off x="756320" y="3633302"/>
            <a:ext cx="5608385" cy="190327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吹き出し: 線 (強調線付き) 11">
            <a:extLst>
              <a:ext uri="{FF2B5EF4-FFF2-40B4-BE49-F238E27FC236}">
                <a16:creationId xmlns:a16="http://schemas.microsoft.com/office/drawing/2014/main" id="{7A27B1E7-302D-53E9-F816-2A4BBFCDB89D}"/>
              </a:ext>
            </a:extLst>
          </p:cNvPr>
          <p:cNvSpPr/>
          <p:nvPr/>
        </p:nvSpPr>
        <p:spPr>
          <a:xfrm>
            <a:off x="8767011" y="1923415"/>
            <a:ext cx="2546684" cy="1143000"/>
          </a:xfrm>
          <a:prstGeom prst="accentCallout1">
            <a:avLst>
              <a:gd name="adj1" fmla="val 18750"/>
              <a:gd name="adj2" fmla="val -8333"/>
              <a:gd name="adj3" fmla="val 149343"/>
              <a:gd name="adj4" fmla="val -10778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3.1</a:t>
            </a:r>
            <a:r>
              <a:rPr kumimoji="1" lang="ja-JP" altLang="en-US" dirty="0"/>
              <a:t>を</a:t>
            </a:r>
            <a:r>
              <a:rPr kumimoji="1" lang="en-US" altLang="ja-JP" dirty="0"/>
              <a:t>3.2</a:t>
            </a:r>
            <a:r>
              <a:rPr kumimoji="1" lang="ja-JP" altLang="en-US" dirty="0"/>
              <a:t>にする</a:t>
            </a:r>
            <a:endParaRPr kumimoji="1" lang="en-US" altLang="ja-JP" dirty="0"/>
          </a:p>
          <a:p>
            <a:pPr algn="ctr"/>
            <a:r>
              <a:rPr lang="ja-JP" altLang="en-US" dirty="0"/>
              <a:t>（下線部分）</a:t>
            </a:r>
            <a:endParaRPr kumimoji="1" lang="ja-JP" altLang="en-US" dirty="0"/>
          </a:p>
        </p:txBody>
      </p:sp>
      <p:sp>
        <p:nvSpPr>
          <p:cNvPr id="13" name="吹き出し: 線 (強調線付き) 12">
            <a:extLst>
              <a:ext uri="{FF2B5EF4-FFF2-40B4-BE49-F238E27FC236}">
                <a16:creationId xmlns:a16="http://schemas.microsoft.com/office/drawing/2014/main" id="{D09EF7DE-CA2A-F6D8-A679-C7D15A6A4A0F}"/>
              </a:ext>
            </a:extLst>
          </p:cNvPr>
          <p:cNvSpPr/>
          <p:nvPr/>
        </p:nvSpPr>
        <p:spPr>
          <a:xfrm>
            <a:off x="8767011" y="688173"/>
            <a:ext cx="2546684" cy="1143000"/>
          </a:xfrm>
          <a:prstGeom prst="accentCallout1">
            <a:avLst>
              <a:gd name="adj1" fmla="val 18750"/>
              <a:gd name="adj2" fmla="val -8333"/>
              <a:gd name="adj3" fmla="val 179869"/>
              <a:gd name="adj4" fmla="val -133609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3.1</a:t>
            </a:r>
            <a:r>
              <a:rPr kumimoji="1" lang="ja-JP" altLang="en-US" dirty="0"/>
              <a:t>を</a:t>
            </a:r>
            <a:r>
              <a:rPr kumimoji="1" lang="en-US" altLang="ja-JP" dirty="0"/>
              <a:t>3.2</a:t>
            </a:r>
            <a:r>
              <a:rPr kumimoji="1" lang="ja-JP" altLang="en-US" dirty="0"/>
              <a:t>にする</a:t>
            </a:r>
            <a:endParaRPr kumimoji="1" lang="en-US" altLang="ja-JP" dirty="0"/>
          </a:p>
          <a:p>
            <a:pPr algn="ctr"/>
            <a:r>
              <a:rPr lang="ja-JP" altLang="en-US" dirty="0"/>
              <a:t>（下線部分）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CBDBC5-32FF-BE1A-4C50-8470EF1072CF}"/>
              </a:ext>
            </a:extLst>
          </p:cNvPr>
          <p:cNvSpPr txBox="1"/>
          <p:nvPr/>
        </p:nvSpPr>
        <p:spPr>
          <a:xfrm>
            <a:off x="6689557" y="5712167"/>
            <a:ext cx="4888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この事例は、</a:t>
            </a:r>
            <a:r>
              <a:rPr kumimoji="1" lang="en-US" altLang="ja-JP" sz="1400" dirty="0" err="1">
                <a:latin typeface="+mn-ea"/>
              </a:rPr>
              <a:t>uro</a:t>
            </a:r>
            <a:r>
              <a:rPr kumimoji="1" lang="ja-JP" altLang="en-US" sz="1400" dirty="0">
                <a:latin typeface="+mn-ea"/>
              </a:rPr>
              <a:t>の更新例を示しています。</a:t>
            </a:r>
            <a:endParaRPr kumimoji="1" lang="en-US" altLang="ja-JP" sz="1400" dirty="0">
              <a:latin typeface="+mn-ea"/>
            </a:endParaRPr>
          </a:p>
          <a:p>
            <a:r>
              <a:rPr lang="en-US" altLang="ja-JP" sz="1400" dirty="0" err="1">
                <a:latin typeface="+mn-ea"/>
              </a:rPr>
              <a:t>urf</a:t>
            </a:r>
            <a:r>
              <a:rPr lang="ja-JP" altLang="en-US" sz="1400" dirty="0">
                <a:latin typeface="+mn-ea"/>
              </a:rPr>
              <a:t>及び</a:t>
            </a:r>
            <a:r>
              <a:rPr lang="en-US" altLang="ja-JP" sz="1400" dirty="0" err="1">
                <a:latin typeface="+mn-ea"/>
              </a:rPr>
              <a:t>urg</a:t>
            </a:r>
            <a:r>
              <a:rPr lang="ja-JP" altLang="en-US" sz="1400" dirty="0">
                <a:latin typeface="+mn-ea"/>
              </a:rPr>
              <a:t>についても同様にして、版を変更してください。</a:t>
            </a:r>
            <a:endParaRPr kumimoji="1"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39400821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ド">
  <a:themeElements>
    <a:clrScheme name="NIKKEN　COLOR">
      <a:dk1>
        <a:sysClr val="windowText" lastClr="000000"/>
      </a:dk1>
      <a:lt1>
        <a:sysClr val="window" lastClr="FFFFFF"/>
      </a:lt1>
      <a:dk2>
        <a:srgbClr val="62B0E2"/>
      </a:dk2>
      <a:lt2>
        <a:srgbClr val="E7E6E6"/>
      </a:lt2>
      <a:accent1>
        <a:srgbClr val="238966"/>
      </a:accent1>
      <a:accent2>
        <a:srgbClr val="F7B515"/>
      </a:accent2>
      <a:accent3>
        <a:srgbClr val="2CA6E0"/>
      </a:accent3>
      <a:accent4>
        <a:srgbClr val="3271AD"/>
      </a:accent4>
      <a:accent5>
        <a:srgbClr val="E95541"/>
      </a:accent5>
      <a:accent6>
        <a:srgbClr val="D82531"/>
      </a:accent6>
      <a:hlink>
        <a:srgbClr val="0563C1"/>
      </a:hlink>
      <a:folHlink>
        <a:srgbClr val="954F72"/>
      </a:folHlink>
    </a:clrScheme>
    <a:fontScheme name="YuGothicUI">
      <a:majorFont>
        <a:latin typeface="Yu Gothic UI Semibold"/>
        <a:ea typeface="Yu Gothic UI"/>
        <a:cs typeface=""/>
      </a:majorFont>
      <a:minorFont>
        <a:latin typeface="Yu Gothic U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71212_NIKKEN_SEKKEI_PPT_Template_16-9_J.pptx" id="{91215E0A-EA94-4446-9378-2780BD7D1885}" vid="{0A3914D5-92A5-4935-BEC5-E1702123EB85}"/>
    </a:ext>
  </a:extLst>
</a:theme>
</file>

<file path=ppt/theme/theme2.xml><?xml version="1.0" encoding="utf-8"?>
<a:theme xmlns:a="http://schemas.openxmlformats.org/drawingml/2006/main" name="ホワイト">
  <a:themeElements>
    <a:clrScheme name="NIKKEN　SEKKEI">
      <a:dk1>
        <a:srgbClr val="000000"/>
      </a:dk1>
      <a:lt1>
        <a:srgbClr val="FFFFFF"/>
      </a:lt1>
      <a:dk2>
        <a:srgbClr val="62B0E2"/>
      </a:dk2>
      <a:lt2>
        <a:srgbClr val="FFFFFF"/>
      </a:lt2>
      <a:accent1>
        <a:srgbClr val="62B0E2"/>
      </a:accent1>
      <a:accent2>
        <a:srgbClr val="238966"/>
      </a:accent2>
      <a:accent3>
        <a:srgbClr val="F7B515"/>
      </a:accent3>
      <a:accent4>
        <a:srgbClr val="3271AD"/>
      </a:accent4>
      <a:accent5>
        <a:srgbClr val="E95541"/>
      </a:accent5>
      <a:accent6>
        <a:srgbClr val="D82531"/>
      </a:accent6>
      <a:hlink>
        <a:srgbClr val="000000"/>
      </a:hlink>
      <a:folHlink>
        <a:srgbClr val="000000"/>
      </a:folHlink>
    </a:clrScheme>
    <a:fontScheme name="Nikken　Group">
      <a:majorFont>
        <a:latin typeface="Century Gothic"/>
        <a:ea typeface="メイリオ"/>
        <a:cs typeface=""/>
      </a:majorFont>
      <a:minorFont>
        <a:latin typeface="Georgia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</Template>
  <Words>668</Words>
  <PresentationFormat>ワイド画面</PresentationFormat>
  <Paragraphs>53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Century Gothic レギュラー</vt:lpstr>
      <vt:lpstr>Yu Gothic UI</vt:lpstr>
      <vt:lpstr>Yu Gothic</vt:lpstr>
      <vt:lpstr>Yu Gothic Medium</vt:lpstr>
      <vt:lpstr>Arial</vt:lpstr>
      <vt:lpstr>Georgia</vt:lpstr>
      <vt:lpstr>Wingdings</vt:lpstr>
      <vt:lpstr>スライド</vt:lpstr>
      <vt:lpstr>都市計画データ標準製品仕様書　補足資料  </vt:lpstr>
      <vt:lpstr>都市計画データ標準製品仕様書　補足資料  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