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9" r:id="rId3"/>
  </p:sldMasterIdLst>
  <p:notesMasterIdLst>
    <p:notesMasterId r:id="rId85"/>
  </p:notesMasterIdLst>
  <p:handoutMasterIdLst>
    <p:handoutMasterId r:id="rId86"/>
  </p:handoutMasterIdLst>
  <p:sldIdLst>
    <p:sldId id="395" r:id="rId4"/>
    <p:sldId id="396" r:id="rId5"/>
    <p:sldId id="397" r:id="rId6"/>
    <p:sldId id="531" r:id="rId7"/>
    <p:sldId id="521" r:id="rId8"/>
    <p:sldId id="338" r:id="rId9"/>
    <p:sldId id="383" r:id="rId10"/>
    <p:sldId id="387" r:id="rId11"/>
    <p:sldId id="451" r:id="rId12"/>
    <p:sldId id="456" r:id="rId13"/>
    <p:sldId id="653" r:id="rId14"/>
    <p:sldId id="650" r:id="rId15"/>
    <p:sldId id="649" r:id="rId16"/>
    <p:sldId id="567" r:id="rId17"/>
    <p:sldId id="568" r:id="rId18"/>
    <p:sldId id="569" r:id="rId19"/>
    <p:sldId id="651" r:id="rId20"/>
    <p:sldId id="652" r:id="rId21"/>
    <p:sldId id="570" r:id="rId22"/>
    <p:sldId id="571" r:id="rId23"/>
    <p:sldId id="572" r:id="rId24"/>
    <p:sldId id="628" r:id="rId25"/>
    <p:sldId id="629" r:id="rId26"/>
    <p:sldId id="630" r:id="rId27"/>
    <p:sldId id="579" r:id="rId28"/>
    <p:sldId id="580" r:id="rId29"/>
    <p:sldId id="558" r:id="rId30"/>
    <p:sldId id="627" r:id="rId31"/>
    <p:sldId id="483" r:id="rId32"/>
    <p:sldId id="631" r:id="rId33"/>
    <p:sldId id="654" r:id="rId34"/>
    <p:sldId id="585" r:id="rId35"/>
    <p:sldId id="592" r:id="rId36"/>
    <p:sldId id="589" r:id="rId37"/>
    <p:sldId id="593" r:id="rId38"/>
    <p:sldId id="594" r:id="rId39"/>
    <p:sldId id="354" r:id="rId40"/>
    <p:sldId id="596" r:id="rId41"/>
    <p:sldId id="598" r:id="rId42"/>
    <p:sldId id="599" r:id="rId43"/>
    <p:sldId id="600" r:id="rId44"/>
    <p:sldId id="601" r:id="rId45"/>
    <p:sldId id="602" r:id="rId46"/>
    <p:sldId id="603" r:id="rId47"/>
    <p:sldId id="604" r:id="rId48"/>
    <p:sldId id="586" r:id="rId49"/>
    <p:sldId id="607" r:id="rId50"/>
    <p:sldId id="608" r:id="rId51"/>
    <p:sldId id="616" r:id="rId52"/>
    <p:sldId id="610" r:id="rId53"/>
    <p:sldId id="632" r:id="rId54"/>
    <p:sldId id="617" r:id="rId55"/>
    <p:sldId id="634" r:id="rId56"/>
    <p:sldId id="633" r:id="rId57"/>
    <p:sldId id="618" r:id="rId58"/>
    <p:sldId id="635" r:id="rId59"/>
    <p:sldId id="636" r:id="rId60"/>
    <p:sldId id="613" r:id="rId61"/>
    <p:sldId id="637" r:id="rId62"/>
    <p:sldId id="638" r:id="rId63"/>
    <p:sldId id="612" r:id="rId64"/>
    <p:sldId id="591" r:id="rId65"/>
    <p:sldId id="640" r:id="rId66"/>
    <p:sldId id="639" r:id="rId67"/>
    <p:sldId id="641" r:id="rId68"/>
    <p:sldId id="611" r:id="rId69"/>
    <p:sldId id="619" r:id="rId70"/>
    <p:sldId id="642" r:id="rId71"/>
    <p:sldId id="620" r:id="rId72"/>
    <p:sldId id="644" r:id="rId73"/>
    <p:sldId id="643" r:id="rId74"/>
    <p:sldId id="657" r:id="rId75"/>
    <p:sldId id="645" r:id="rId76"/>
    <p:sldId id="646" r:id="rId77"/>
    <p:sldId id="647" r:id="rId78"/>
    <p:sldId id="648" r:id="rId79"/>
    <p:sldId id="655" r:id="rId80"/>
    <p:sldId id="587" r:id="rId81"/>
    <p:sldId id="605" r:id="rId82"/>
    <p:sldId id="448" r:id="rId83"/>
    <p:sldId id="584" r:id="rId84"/>
  </p:sldIdLst>
  <p:sldSz cx="9906000" cy="6858000" type="A4"/>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99CC"/>
    <a:srgbClr val="0C02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間スタイル 1 - アクセント 1">
    <a:wholeTbl>
      <a:tcTxStyle>
        <a:fontRef idx="minor">
          <a:srgbClr val="00000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rgbClr val="00000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6" autoAdjust="0"/>
    <p:restoredTop sz="61243" autoAdjust="0"/>
  </p:normalViewPr>
  <p:slideViewPr>
    <p:cSldViewPr>
      <p:cViewPr varScale="1">
        <p:scale>
          <a:sx n="45" d="100"/>
          <a:sy n="45" d="100"/>
        </p:scale>
        <p:origin x="1824" y="36"/>
      </p:cViewPr>
      <p:guideLst>
        <p:guide orient="horz" pos="2160"/>
        <p:guide pos="3120"/>
      </p:guideLst>
    </p:cSldViewPr>
  </p:slideViewPr>
  <p:outlineViewPr>
    <p:cViewPr>
      <p:scale>
        <a:sx n="33" d="100"/>
        <a:sy n="33" d="100"/>
      </p:scale>
      <p:origin x="0" y="24960"/>
    </p:cViewPr>
  </p:outlineViewPr>
  <p:notesTextViewPr>
    <p:cViewPr>
      <p:scale>
        <a:sx n="100" d="100"/>
        <a:sy n="100" d="100"/>
      </p:scale>
      <p:origin x="0" y="0"/>
    </p:cViewPr>
  </p:notesTextViewPr>
  <p:sorterViewPr>
    <p:cViewPr>
      <p:scale>
        <a:sx n="66" d="100"/>
        <a:sy n="66" d="100"/>
      </p:scale>
      <p:origin x="0" y="-8160"/>
    </p:cViewPr>
  </p:sorterViewPr>
  <p:notesViewPr>
    <p:cSldViewPr>
      <p:cViewPr varScale="1">
        <p:scale>
          <a:sx n="74" d="100"/>
          <a:sy n="74" d="100"/>
        </p:scale>
        <p:origin x="173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tableStyles" Target="tableStyle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175A55-D070-4F04-9D12-D44AEAE8AEBB}"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kumimoji="1" lang="ja-JP" altLang="en-US"/>
        </a:p>
      </dgm:t>
    </dgm:pt>
    <dgm:pt modelId="{7D262586-9DD7-415A-BFD7-A15DB6C01FA5}">
      <dgm:prSet phldrT="[テキスト]"/>
      <dgm:spPr>
        <a:solidFill>
          <a:schemeClr val="accent1">
            <a:lumMod val="40000"/>
            <a:lumOff val="60000"/>
          </a:schemeClr>
        </a:solidFill>
        <a:ln>
          <a:solidFill>
            <a:schemeClr val="accent1"/>
          </a:solidFill>
        </a:ln>
      </dgm:spPr>
      <dgm:t>
        <a:bodyPr/>
        <a:lstStyle/>
        <a:p>
          <a:r>
            <a:rPr kumimoji="1" lang="ja-JP" altLang="en-US" b="1" dirty="0" smtClean="0">
              <a:solidFill>
                <a:schemeClr val="tx1"/>
              </a:solidFill>
            </a:rPr>
            <a:t>高年齢化による退職</a:t>
          </a:r>
          <a:endParaRPr kumimoji="1" lang="ja-JP" altLang="en-US" b="1" dirty="0">
            <a:solidFill>
              <a:schemeClr val="tx1"/>
            </a:solidFill>
          </a:endParaRPr>
        </a:p>
      </dgm:t>
    </dgm:pt>
    <dgm:pt modelId="{B4994096-7E37-480A-9A75-5EEFC5AE187D}" type="parTrans" cxnId="{19240894-59D0-4E8E-A2F6-FC926824406C}">
      <dgm:prSet/>
      <dgm:spPr/>
      <dgm:t>
        <a:bodyPr/>
        <a:lstStyle/>
        <a:p>
          <a:endParaRPr kumimoji="1" lang="ja-JP" altLang="en-US"/>
        </a:p>
      </dgm:t>
    </dgm:pt>
    <dgm:pt modelId="{9D5C0785-B15E-4FEF-9B41-C215CD8B556D}" type="sibTrans" cxnId="{19240894-59D0-4E8E-A2F6-FC926824406C}">
      <dgm:prSet/>
      <dgm:spPr>
        <a:solidFill>
          <a:srgbClr val="0000FF"/>
        </a:solidFill>
      </dgm:spPr>
      <dgm:t>
        <a:bodyPr/>
        <a:lstStyle/>
        <a:p>
          <a:endParaRPr kumimoji="1" lang="ja-JP" altLang="en-US"/>
        </a:p>
      </dgm:t>
    </dgm:pt>
    <dgm:pt modelId="{6E0D30B3-EC88-483A-B7D7-0B1B73713AB5}">
      <dgm:prSet phldrT="[テキスト]"/>
      <dgm:spPr>
        <a:solidFill>
          <a:schemeClr val="accent1">
            <a:lumMod val="40000"/>
            <a:lumOff val="60000"/>
          </a:schemeClr>
        </a:solidFill>
        <a:ln>
          <a:solidFill>
            <a:schemeClr val="accent1"/>
          </a:solidFill>
        </a:ln>
      </dgm:spPr>
      <dgm:t>
        <a:bodyPr/>
        <a:lstStyle/>
        <a:p>
          <a:r>
            <a:rPr kumimoji="1" lang="ja-JP" altLang="en-US" b="1" dirty="0" smtClean="0">
              <a:solidFill>
                <a:schemeClr val="tx1"/>
              </a:solidFill>
            </a:rPr>
            <a:t>若年労働力の確保が困難</a:t>
          </a:r>
          <a:endParaRPr kumimoji="1" lang="ja-JP" altLang="en-US" b="1" dirty="0">
            <a:solidFill>
              <a:schemeClr val="tx1"/>
            </a:solidFill>
          </a:endParaRPr>
        </a:p>
      </dgm:t>
    </dgm:pt>
    <dgm:pt modelId="{92ACD6BE-29C9-4CFA-B127-95C90280A584}" type="parTrans" cxnId="{68D3C305-7172-4549-A0B4-3D7E6DCD3E00}">
      <dgm:prSet/>
      <dgm:spPr/>
      <dgm:t>
        <a:bodyPr/>
        <a:lstStyle/>
        <a:p>
          <a:endParaRPr kumimoji="1" lang="ja-JP" altLang="en-US"/>
        </a:p>
      </dgm:t>
    </dgm:pt>
    <dgm:pt modelId="{60E8C56C-C896-4601-B8E9-8BE73FF3B855}" type="sibTrans" cxnId="{68D3C305-7172-4549-A0B4-3D7E6DCD3E00}">
      <dgm:prSet/>
      <dgm:spPr>
        <a:solidFill>
          <a:srgbClr val="0000FF"/>
        </a:solidFill>
      </dgm:spPr>
      <dgm:t>
        <a:bodyPr/>
        <a:lstStyle/>
        <a:p>
          <a:endParaRPr kumimoji="1" lang="ja-JP" altLang="en-US"/>
        </a:p>
      </dgm:t>
    </dgm:pt>
    <dgm:pt modelId="{925B5957-E662-4FBB-BFE4-B1600588BBB8}">
      <dgm:prSet phldrT="[テキスト]"/>
      <dgm:spPr>
        <a:solidFill>
          <a:srgbClr val="FFFF00"/>
        </a:solidFill>
        <a:ln>
          <a:solidFill>
            <a:srgbClr val="FFC000"/>
          </a:solidFill>
        </a:ln>
      </dgm:spPr>
      <dgm:t>
        <a:bodyPr/>
        <a:lstStyle/>
        <a:p>
          <a:r>
            <a:rPr kumimoji="1" lang="ja-JP" altLang="en-US" b="1" dirty="0" smtClean="0">
              <a:solidFill>
                <a:schemeClr val="tx1"/>
              </a:solidFill>
            </a:rPr>
            <a:t>応募者の運転技能低下、自動車に関する知識が低下</a:t>
          </a:r>
          <a:endParaRPr kumimoji="1" lang="ja-JP" altLang="en-US" b="1" dirty="0">
            <a:solidFill>
              <a:schemeClr val="tx1"/>
            </a:solidFill>
          </a:endParaRPr>
        </a:p>
      </dgm:t>
    </dgm:pt>
    <dgm:pt modelId="{A32618EE-1F43-461D-8DEC-0856665AD6D5}" type="parTrans" cxnId="{DC887C59-862A-4170-9B39-C7836D3CF858}">
      <dgm:prSet/>
      <dgm:spPr/>
      <dgm:t>
        <a:bodyPr/>
        <a:lstStyle/>
        <a:p>
          <a:endParaRPr kumimoji="1" lang="ja-JP" altLang="en-US"/>
        </a:p>
      </dgm:t>
    </dgm:pt>
    <dgm:pt modelId="{F761C420-557A-4403-9F37-F8BF6DC8AD3A}" type="sibTrans" cxnId="{DC887C59-862A-4170-9B39-C7836D3CF858}">
      <dgm:prSet/>
      <dgm:spPr>
        <a:solidFill>
          <a:srgbClr val="0000FF"/>
        </a:solidFill>
      </dgm:spPr>
      <dgm:t>
        <a:bodyPr/>
        <a:lstStyle/>
        <a:p>
          <a:endParaRPr kumimoji="1" lang="ja-JP" altLang="en-US"/>
        </a:p>
      </dgm:t>
    </dgm:pt>
    <dgm:pt modelId="{C555A14A-9B1D-440C-B8FF-E5DB2812F19C}">
      <dgm:prSet phldrT="[テキスト]"/>
      <dgm:spPr>
        <a:solidFill>
          <a:srgbClr val="FF99FF"/>
        </a:solidFill>
        <a:ln>
          <a:solidFill>
            <a:srgbClr val="FF0000"/>
          </a:solidFill>
        </a:ln>
      </dgm:spPr>
      <dgm:t>
        <a:bodyPr/>
        <a:lstStyle/>
        <a:p>
          <a:r>
            <a:rPr kumimoji="1" lang="ja-JP" altLang="en-US" b="1" dirty="0" smtClean="0">
              <a:solidFill>
                <a:schemeClr val="tx1"/>
              </a:solidFill>
            </a:rPr>
            <a:t>事故等の増加傾向</a:t>
          </a:r>
          <a:endParaRPr kumimoji="1" lang="ja-JP" altLang="en-US" b="1" dirty="0">
            <a:solidFill>
              <a:schemeClr val="tx1"/>
            </a:solidFill>
          </a:endParaRPr>
        </a:p>
      </dgm:t>
    </dgm:pt>
    <dgm:pt modelId="{77D59AAE-A2E4-48B5-8DAB-CECDF72FA192}" type="parTrans" cxnId="{371536DD-A66B-4885-9E05-08EB671916A8}">
      <dgm:prSet/>
      <dgm:spPr/>
      <dgm:t>
        <a:bodyPr/>
        <a:lstStyle/>
        <a:p>
          <a:endParaRPr kumimoji="1" lang="ja-JP" altLang="en-US"/>
        </a:p>
      </dgm:t>
    </dgm:pt>
    <dgm:pt modelId="{AAD01EA1-7271-4A8D-B56B-163531DAC8F8}" type="sibTrans" cxnId="{371536DD-A66B-4885-9E05-08EB671916A8}">
      <dgm:prSet/>
      <dgm:spPr/>
      <dgm:t>
        <a:bodyPr/>
        <a:lstStyle/>
        <a:p>
          <a:endParaRPr kumimoji="1" lang="ja-JP" altLang="en-US"/>
        </a:p>
      </dgm:t>
    </dgm:pt>
    <dgm:pt modelId="{0B0920E7-F698-417E-B250-E5BAE7AD5B32}">
      <dgm:prSet/>
      <dgm:spPr>
        <a:solidFill>
          <a:srgbClr val="FFFF00"/>
        </a:solidFill>
        <a:ln>
          <a:solidFill>
            <a:srgbClr val="FFC000"/>
          </a:solidFill>
        </a:ln>
      </dgm:spPr>
      <dgm:t>
        <a:bodyPr/>
        <a:lstStyle/>
        <a:p>
          <a:r>
            <a:rPr kumimoji="1" lang="ja-JP" altLang="en-US" b="1" dirty="0" smtClean="0">
              <a:solidFill>
                <a:schemeClr val="tx1"/>
              </a:solidFill>
            </a:rPr>
            <a:t>採用基準の緩和</a:t>
          </a:r>
          <a:endParaRPr kumimoji="1" lang="ja-JP" altLang="en-US" b="1" dirty="0">
            <a:solidFill>
              <a:schemeClr val="tx1"/>
            </a:solidFill>
          </a:endParaRPr>
        </a:p>
      </dgm:t>
    </dgm:pt>
    <dgm:pt modelId="{CF27ACC3-FD21-47A7-BB3A-655CAD607755}" type="parTrans" cxnId="{F6D1EB26-0AC0-4F9F-A3F3-F9C14889CF99}">
      <dgm:prSet/>
      <dgm:spPr/>
      <dgm:t>
        <a:bodyPr/>
        <a:lstStyle/>
        <a:p>
          <a:endParaRPr kumimoji="1" lang="ja-JP" altLang="en-US"/>
        </a:p>
      </dgm:t>
    </dgm:pt>
    <dgm:pt modelId="{7FFF1B69-92F0-45B2-8C56-25560C299E97}" type="sibTrans" cxnId="{F6D1EB26-0AC0-4F9F-A3F3-F9C14889CF99}">
      <dgm:prSet/>
      <dgm:spPr>
        <a:solidFill>
          <a:srgbClr val="0000FF"/>
        </a:solidFill>
      </dgm:spPr>
      <dgm:t>
        <a:bodyPr/>
        <a:lstStyle/>
        <a:p>
          <a:endParaRPr kumimoji="1" lang="ja-JP" altLang="en-US"/>
        </a:p>
      </dgm:t>
    </dgm:pt>
    <dgm:pt modelId="{D01BECD5-8826-4555-B18F-E50425DDCA4A}" type="pres">
      <dgm:prSet presAssocID="{40175A55-D070-4F04-9D12-D44AEAE8AEBB}" presName="Name0" presStyleCnt="0">
        <dgm:presLayoutVars>
          <dgm:dir/>
          <dgm:resizeHandles val="exact"/>
        </dgm:presLayoutVars>
      </dgm:prSet>
      <dgm:spPr/>
      <dgm:t>
        <a:bodyPr/>
        <a:lstStyle/>
        <a:p>
          <a:endParaRPr kumimoji="1" lang="ja-JP" altLang="en-US"/>
        </a:p>
      </dgm:t>
    </dgm:pt>
    <dgm:pt modelId="{28BBC53A-A9E8-4D35-8404-118EB984EF7D}" type="pres">
      <dgm:prSet presAssocID="{7D262586-9DD7-415A-BFD7-A15DB6C01FA5}" presName="node" presStyleLbl="node1" presStyleIdx="0" presStyleCnt="5">
        <dgm:presLayoutVars>
          <dgm:bulletEnabled val="1"/>
        </dgm:presLayoutVars>
      </dgm:prSet>
      <dgm:spPr/>
      <dgm:t>
        <a:bodyPr/>
        <a:lstStyle/>
        <a:p>
          <a:endParaRPr kumimoji="1" lang="ja-JP" altLang="en-US"/>
        </a:p>
      </dgm:t>
    </dgm:pt>
    <dgm:pt modelId="{E84C5DC5-F50E-4251-8FD4-8E96E8BEC305}" type="pres">
      <dgm:prSet presAssocID="{9D5C0785-B15E-4FEF-9B41-C215CD8B556D}" presName="sibTrans" presStyleLbl="sibTrans2D1" presStyleIdx="0" presStyleCnt="4" custScaleY="231280"/>
      <dgm:spPr/>
      <dgm:t>
        <a:bodyPr/>
        <a:lstStyle/>
        <a:p>
          <a:endParaRPr kumimoji="1" lang="ja-JP" altLang="en-US"/>
        </a:p>
      </dgm:t>
    </dgm:pt>
    <dgm:pt modelId="{31778F9F-5033-43E7-87C9-477751E19411}" type="pres">
      <dgm:prSet presAssocID="{9D5C0785-B15E-4FEF-9B41-C215CD8B556D}" presName="connectorText" presStyleLbl="sibTrans2D1" presStyleIdx="0" presStyleCnt="4"/>
      <dgm:spPr/>
      <dgm:t>
        <a:bodyPr/>
        <a:lstStyle/>
        <a:p>
          <a:endParaRPr kumimoji="1" lang="ja-JP" altLang="en-US"/>
        </a:p>
      </dgm:t>
    </dgm:pt>
    <dgm:pt modelId="{DB30699E-9643-4678-9F2D-BA1EEED94457}" type="pres">
      <dgm:prSet presAssocID="{6E0D30B3-EC88-483A-B7D7-0B1B73713AB5}" presName="node" presStyleLbl="node1" presStyleIdx="1" presStyleCnt="5" custLinFactNeighborX="-13395" custLinFactNeighborY="-399">
        <dgm:presLayoutVars>
          <dgm:bulletEnabled val="1"/>
        </dgm:presLayoutVars>
      </dgm:prSet>
      <dgm:spPr/>
      <dgm:t>
        <a:bodyPr/>
        <a:lstStyle/>
        <a:p>
          <a:endParaRPr kumimoji="1" lang="ja-JP" altLang="en-US"/>
        </a:p>
      </dgm:t>
    </dgm:pt>
    <dgm:pt modelId="{D5CAF28B-1477-47E6-B27D-24A77C170112}" type="pres">
      <dgm:prSet presAssocID="{60E8C56C-C896-4601-B8E9-8BE73FF3B855}" presName="sibTrans" presStyleLbl="sibTrans2D1" presStyleIdx="1" presStyleCnt="4" custScaleY="231280"/>
      <dgm:spPr/>
      <dgm:t>
        <a:bodyPr/>
        <a:lstStyle/>
        <a:p>
          <a:endParaRPr kumimoji="1" lang="ja-JP" altLang="en-US"/>
        </a:p>
      </dgm:t>
    </dgm:pt>
    <dgm:pt modelId="{6F549523-33C8-4EF0-B915-B4CD07F5D382}" type="pres">
      <dgm:prSet presAssocID="{60E8C56C-C896-4601-B8E9-8BE73FF3B855}" presName="connectorText" presStyleLbl="sibTrans2D1" presStyleIdx="1" presStyleCnt="4"/>
      <dgm:spPr/>
      <dgm:t>
        <a:bodyPr/>
        <a:lstStyle/>
        <a:p>
          <a:endParaRPr kumimoji="1" lang="ja-JP" altLang="en-US"/>
        </a:p>
      </dgm:t>
    </dgm:pt>
    <dgm:pt modelId="{E5511B81-F413-4B82-8EBE-E5533563051C}" type="pres">
      <dgm:prSet presAssocID="{0B0920E7-F698-417E-B250-E5BAE7AD5B32}" presName="node" presStyleLbl="node1" presStyleIdx="2" presStyleCnt="5">
        <dgm:presLayoutVars>
          <dgm:bulletEnabled val="1"/>
        </dgm:presLayoutVars>
      </dgm:prSet>
      <dgm:spPr/>
      <dgm:t>
        <a:bodyPr/>
        <a:lstStyle/>
        <a:p>
          <a:endParaRPr kumimoji="1" lang="ja-JP" altLang="en-US"/>
        </a:p>
      </dgm:t>
    </dgm:pt>
    <dgm:pt modelId="{2E15B70F-68E3-4775-85B2-C0DE558981DB}" type="pres">
      <dgm:prSet presAssocID="{7FFF1B69-92F0-45B2-8C56-25560C299E97}" presName="sibTrans" presStyleLbl="sibTrans2D1" presStyleIdx="2" presStyleCnt="4" custScaleX="114820" custScaleY="222490"/>
      <dgm:spPr/>
      <dgm:t>
        <a:bodyPr/>
        <a:lstStyle/>
        <a:p>
          <a:endParaRPr kumimoji="1" lang="ja-JP" altLang="en-US"/>
        </a:p>
      </dgm:t>
    </dgm:pt>
    <dgm:pt modelId="{8A95C754-D39B-4804-BA4E-7A9E0B9B82C3}" type="pres">
      <dgm:prSet presAssocID="{7FFF1B69-92F0-45B2-8C56-25560C299E97}" presName="connectorText" presStyleLbl="sibTrans2D1" presStyleIdx="2" presStyleCnt="4"/>
      <dgm:spPr/>
      <dgm:t>
        <a:bodyPr/>
        <a:lstStyle/>
        <a:p>
          <a:endParaRPr kumimoji="1" lang="ja-JP" altLang="en-US"/>
        </a:p>
      </dgm:t>
    </dgm:pt>
    <dgm:pt modelId="{A2E2AABA-642F-4E36-84EA-9CC173D92726}" type="pres">
      <dgm:prSet presAssocID="{925B5957-E662-4FBB-BFE4-B1600588BBB8}" presName="node" presStyleLbl="node1" presStyleIdx="3" presStyleCnt="5">
        <dgm:presLayoutVars>
          <dgm:bulletEnabled val="1"/>
        </dgm:presLayoutVars>
      </dgm:prSet>
      <dgm:spPr/>
      <dgm:t>
        <a:bodyPr/>
        <a:lstStyle/>
        <a:p>
          <a:endParaRPr kumimoji="1" lang="ja-JP" altLang="en-US"/>
        </a:p>
      </dgm:t>
    </dgm:pt>
    <dgm:pt modelId="{B3009685-E2B4-49C2-A4F1-19D0688C5240}" type="pres">
      <dgm:prSet presAssocID="{F761C420-557A-4403-9F37-F8BF6DC8AD3A}" presName="sibTrans" presStyleLbl="sibTrans2D1" presStyleIdx="3" presStyleCnt="4" custScaleY="231280" custLinFactNeighborX="0" custLinFactNeighborY="-13573"/>
      <dgm:spPr/>
      <dgm:t>
        <a:bodyPr/>
        <a:lstStyle/>
        <a:p>
          <a:endParaRPr kumimoji="1" lang="ja-JP" altLang="en-US"/>
        </a:p>
      </dgm:t>
    </dgm:pt>
    <dgm:pt modelId="{B593DA32-6C48-4C17-96E0-244391229D1C}" type="pres">
      <dgm:prSet presAssocID="{F761C420-557A-4403-9F37-F8BF6DC8AD3A}" presName="connectorText" presStyleLbl="sibTrans2D1" presStyleIdx="3" presStyleCnt="4"/>
      <dgm:spPr/>
      <dgm:t>
        <a:bodyPr/>
        <a:lstStyle/>
        <a:p>
          <a:endParaRPr kumimoji="1" lang="ja-JP" altLang="en-US"/>
        </a:p>
      </dgm:t>
    </dgm:pt>
    <dgm:pt modelId="{F643FEF0-47A4-4DE4-9EC2-0046355BC918}" type="pres">
      <dgm:prSet presAssocID="{C555A14A-9B1D-440C-B8FF-E5DB2812F19C}" presName="node" presStyleLbl="node1" presStyleIdx="4" presStyleCnt="5">
        <dgm:presLayoutVars>
          <dgm:bulletEnabled val="1"/>
        </dgm:presLayoutVars>
      </dgm:prSet>
      <dgm:spPr/>
      <dgm:t>
        <a:bodyPr/>
        <a:lstStyle/>
        <a:p>
          <a:endParaRPr kumimoji="1" lang="ja-JP" altLang="en-US"/>
        </a:p>
      </dgm:t>
    </dgm:pt>
  </dgm:ptLst>
  <dgm:cxnLst>
    <dgm:cxn modelId="{7E72FD2F-2F3D-4FD2-930F-DD7678CC0C85}" type="presOf" srcId="{6E0D30B3-EC88-483A-B7D7-0B1B73713AB5}" destId="{DB30699E-9643-4678-9F2D-BA1EEED94457}" srcOrd="0" destOrd="0" presId="urn:microsoft.com/office/officeart/2005/8/layout/process1"/>
    <dgm:cxn modelId="{02B38A4F-19F9-495B-A56B-B8CA8CE55300}" type="presOf" srcId="{9D5C0785-B15E-4FEF-9B41-C215CD8B556D}" destId="{31778F9F-5033-43E7-87C9-477751E19411}" srcOrd="1" destOrd="0" presId="urn:microsoft.com/office/officeart/2005/8/layout/process1"/>
    <dgm:cxn modelId="{3AD9FD0C-0BBB-438C-AD78-CA8913DE3FCC}" type="presOf" srcId="{925B5957-E662-4FBB-BFE4-B1600588BBB8}" destId="{A2E2AABA-642F-4E36-84EA-9CC173D92726}" srcOrd="0" destOrd="0" presId="urn:microsoft.com/office/officeart/2005/8/layout/process1"/>
    <dgm:cxn modelId="{37B722D0-E818-4372-A510-435921659AF2}" type="presOf" srcId="{40175A55-D070-4F04-9D12-D44AEAE8AEBB}" destId="{D01BECD5-8826-4555-B18F-E50425DDCA4A}" srcOrd="0" destOrd="0" presId="urn:microsoft.com/office/officeart/2005/8/layout/process1"/>
    <dgm:cxn modelId="{06A944DA-2D82-486D-8C71-96310979F8F5}" type="presOf" srcId="{7D262586-9DD7-415A-BFD7-A15DB6C01FA5}" destId="{28BBC53A-A9E8-4D35-8404-118EB984EF7D}" srcOrd="0" destOrd="0" presId="urn:microsoft.com/office/officeart/2005/8/layout/process1"/>
    <dgm:cxn modelId="{AA1CF5B8-7E60-4534-918F-7193841F5C5F}" type="presOf" srcId="{60E8C56C-C896-4601-B8E9-8BE73FF3B855}" destId="{6F549523-33C8-4EF0-B915-B4CD07F5D382}" srcOrd="1" destOrd="0" presId="urn:microsoft.com/office/officeart/2005/8/layout/process1"/>
    <dgm:cxn modelId="{A8DBE514-2471-47E6-BFB3-C08984367152}" type="presOf" srcId="{7FFF1B69-92F0-45B2-8C56-25560C299E97}" destId="{8A95C754-D39B-4804-BA4E-7A9E0B9B82C3}" srcOrd="1" destOrd="0" presId="urn:microsoft.com/office/officeart/2005/8/layout/process1"/>
    <dgm:cxn modelId="{DC887C59-862A-4170-9B39-C7836D3CF858}" srcId="{40175A55-D070-4F04-9D12-D44AEAE8AEBB}" destId="{925B5957-E662-4FBB-BFE4-B1600588BBB8}" srcOrd="3" destOrd="0" parTransId="{A32618EE-1F43-461D-8DEC-0856665AD6D5}" sibTransId="{F761C420-557A-4403-9F37-F8BF6DC8AD3A}"/>
    <dgm:cxn modelId="{3484F44C-5F83-4B5B-A58E-3386595C125E}" type="presOf" srcId="{F761C420-557A-4403-9F37-F8BF6DC8AD3A}" destId="{B593DA32-6C48-4C17-96E0-244391229D1C}" srcOrd="1" destOrd="0" presId="urn:microsoft.com/office/officeart/2005/8/layout/process1"/>
    <dgm:cxn modelId="{F6D1EB26-0AC0-4F9F-A3F3-F9C14889CF99}" srcId="{40175A55-D070-4F04-9D12-D44AEAE8AEBB}" destId="{0B0920E7-F698-417E-B250-E5BAE7AD5B32}" srcOrd="2" destOrd="0" parTransId="{CF27ACC3-FD21-47A7-BB3A-655CAD607755}" sibTransId="{7FFF1B69-92F0-45B2-8C56-25560C299E97}"/>
    <dgm:cxn modelId="{19240894-59D0-4E8E-A2F6-FC926824406C}" srcId="{40175A55-D070-4F04-9D12-D44AEAE8AEBB}" destId="{7D262586-9DD7-415A-BFD7-A15DB6C01FA5}" srcOrd="0" destOrd="0" parTransId="{B4994096-7E37-480A-9A75-5EEFC5AE187D}" sibTransId="{9D5C0785-B15E-4FEF-9B41-C215CD8B556D}"/>
    <dgm:cxn modelId="{371536DD-A66B-4885-9E05-08EB671916A8}" srcId="{40175A55-D070-4F04-9D12-D44AEAE8AEBB}" destId="{C555A14A-9B1D-440C-B8FF-E5DB2812F19C}" srcOrd="4" destOrd="0" parTransId="{77D59AAE-A2E4-48B5-8DAB-CECDF72FA192}" sibTransId="{AAD01EA1-7271-4A8D-B56B-163531DAC8F8}"/>
    <dgm:cxn modelId="{F027C130-BA92-4C6F-86C6-6F0B3671BC06}" type="presOf" srcId="{F761C420-557A-4403-9F37-F8BF6DC8AD3A}" destId="{B3009685-E2B4-49C2-A4F1-19D0688C5240}" srcOrd="0" destOrd="0" presId="urn:microsoft.com/office/officeart/2005/8/layout/process1"/>
    <dgm:cxn modelId="{BBD1E32E-B60F-4C58-AE7E-44DA98A08CD9}" type="presOf" srcId="{0B0920E7-F698-417E-B250-E5BAE7AD5B32}" destId="{E5511B81-F413-4B82-8EBE-E5533563051C}" srcOrd="0" destOrd="0" presId="urn:microsoft.com/office/officeart/2005/8/layout/process1"/>
    <dgm:cxn modelId="{6BE7F039-8A45-44AF-8D23-FDB06D19DB20}" type="presOf" srcId="{7FFF1B69-92F0-45B2-8C56-25560C299E97}" destId="{2E15B70F-68E3-4775-85B2-C0DE558981DB}" srcOrd="0" destOrd="0" presId="urn:microsoft.com/office/officeart/2005/8/layout/process1"/>
    <dgm:cxn modelId="{78D866F9-6252-49E3-9807-1005C5E43E79}" type="presOf" srcId="{C555A14A-9B1D-440C-B8FF-E5DB2812F19C}" destId="{F643FEF0-47A4-4DE4-9EC2-0046355BC918}" srcOrd="0" destOrd="0" presId="urn:microsoft.com/office/officeart/2005/8/layout/process1"/>
    <dgm:cxn modelId="{FD22536B-9E0B-44A9-8EE1-250389039D15}" type="presOf" srcId="{60E8C56C-C896-4601-B8E9-8BE73FF3B855}" destId="{D5CAF28B-1477-47E6-B27D-24A77C170112}" srcOrd="0" destOrd="0" presId="urn:microsoft.com/office/officeart/2005/8/layout/process1"/>
    <dgm:cxn modelId="{68D3C305-7172-4549-A0B4-3D7E6DCD3E00}" srcId="{40175A55-D070-4F04-9D12-D44AEAE8AEBB}" destId="{6E0D30B3-EC88-483A-B7D7-0B1B73713AB5}" srcOrd="1" destOrd="0" parTransId="{92ACD6BE-29C9-4CFA-B127-95C90280A584}" sibTransId="{60E8C56C-C896-4601-B8E9-8BE73FF3B855}"/>
    <dgm:cxn modelId="{FCC7D225-FB65-42B9-A235-12DC74A365B7}" type="presOf" srcId="{9D5C0785-B15E-4FEF-9B41-C215CD8B556D}" destId="{E84C5DC5-F50E-4251-8FD4-8E96E8BEC305}" srcOrd="0" destOrd="0" presId="urn:microsoft.com/office/officeart/2005/8/layout/process1"/>
    <dgm:cxn modelId="{B0074CA7-9F38-4125-9946-90DE639A326B}" type="presParOf" srcId="{D01BECD5-8826-4555-B18F-E50425DDCA4A}" destId="{28BBC53A-A9E8-4D35-8404-118EB984EF7D}" srcOrd="0" destOrd="0" presId="urn:microsoft.com/office/officeart/2005/8/layout/process1"/>
    <dgm:cxn modelId="{62D225FB-6037-4BD8-9A41-4B5B594A66CD}" type="presParOf" srcId="{D01BECD5-8826-4555-B18F-E50425DDCA4A}" destId="{E84C5DC5-F50E-4251-8FD4-8E96E8BEC305}" srcOrd="1" destOrd="0" presId="urn:microsoft.com/office/officeart/2005/8/layout/process1"/>
    <dgm:cxn modelId="{ACA5034A-0385-44CB-82E3-122B57B9517B}" type="presParOf" srcId="{E84C5DC5-F50E-4251-8FD4-8E96E8BEC305}" destId="{31778F9F-5033-43E7-87C9-477751E19411}" srcOrd="0" destOrd="0" presId="urn:microsoft.com/office/officeart/2005/8/layout/process1"/>
    <dgm:cxn modelId="{B3A93804-AE3F-413F-8CE7-38D41D3850EC}" type="presParOf" srcId="{D01BECD5-8826-4555-B18F-E50425DDCA4A}" destId="{DB30699E-9643-4678-9F2D-BA1EEED94457}" srcOrd="2" destOrd="0" presId="urn:microsoft.com/office/officeart/2005/8/layout/process1"/>
    <dgm:cxn modelId="{68AB4E4A-F325-4A0A-8734-057EE50A8CF7}" type="presParOf" srcId="{D01BECD5-8826-4555-B18F-E50425DDCA4A}" destId="{D5CAF28B-1477-47E6-B27D-24A77C170112}" srcOrd="3" destOrd="0" presId="urn:microsoft.com/office/officeart/2005/8/layout/process1"/>
    <dgm:cxn modelId="{CBAFF680-D699-42DA-98C8-7BAA9513F986}" type="presParOf" srcId="{D5CAF28B-1477-47E6-B27D-24A77C170112}" destId="{6F549523-33C8-4EF0-B915-B4CD07F5D382}" srcOrd="0" destOrd="0" presId="urn:microsoft.com/office/officeart/2005/8/layout/process1"/>
    <dgm:cxn modelId="{3B065A18-279F-4990-9A55-8ADBC7443E7A}" type="presParOf" srcId="{D01BECD5-8826-4555-B18F-E50425DDCA4A}" destId="{E5511B81-F413-4B82-8EBE-E5533563051C}" srcOrd="4" destOrd="0" presId="urn:microsoft.com/office/officeart/2005/8/layout/process1"/>
    <dgm:cxn modelId="{5DA7549A-D1A1-47A1-9824-2C5EB4EF3752}" type="presParOf" srcId="{D01BECD5-8826-4555-B18F-E50425DDCA4A}" destId="{2E15B70F-68E3-4775-85B2-C0DE558981DB}" srcOrd="5" destOrd="0" presId="urn:microsoft.com/office/officeart/2005/8/layout/process1"/>
    <dgm:cxn modelId="{075161DE-E26F-4491-95CF-64197982E9E6}" type="presParOf" srcId="{2E15B70F-68E3-4775-85B2-C0DE558981DB}" destId="{8A95C754-D39B-4804-BA4E-7A9E0B9B82C3}" srcOrd="0" destOrd="0" presId="urn:microsoft.com/office/officeart/2005/8/layout/process1"/>
    <dgm:cxn modelId="{859D5984-5CFA-433B-A3AC-8A94D2EE0E0E}" type="presParOf" srcId="{D01BECD5-8826-4555-B18F-E50425DDCA4A}" destId="{A2E2AABA-642F-4E36-84EA-9CC173D92726}" srcOrd="6" destOrd="0" presId="urn:microsoft.com/office/officeart/2005/8/layout/process1"/>
    <dgm:cxn modelId="{7F8897C2-8DA2-43BE-A13C-43D519EA586A}" type="presParOf" srcId="{D01BECD5-8826-4555-B18F-E50425DDCA4A}" destId="{B3009685-E2B4-49C2-A4F1-19D0688C5240}" srcOrd="7" destOrd="0" presId="urn:microsoft.com/office/officeart/2005/8/layout/process1"/>
    <dgm:cxn modelId="{64CD0C4B-525E-402B-B5AA-C14CEDC8216B}" type="presParOf" srcId="{B3009685-E2B4-49C2-A4F1-19D0688C5240}" destId="{B593DA32-6C48-4C17-96E0-244391229D1C}" srcOrd="0" destOrd="0" presId="urn:microsoft.com/office/officeart/2005/8/layout/process1"/>
    <dgm:cxn modelId="{7A78103F-1E7A-470E-8537-09B992DACAA1}" type="presParOf" srcId="{D01BECD5-8826-4555-B18F-E50425DDCA4A}" destId="{F643FEF0-47A4-4DE4-9EC2-0046355BC91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1F899D-92A3-43DF-816E-9F4C4DD23605}" type="doc">
      <dgm:prSet loTypeId="urn:microsoft.com/office/officeart/2005/8/layout/pyramid1" loCatId="pyramid" qsTypeId="urn:microsoft.com/office/officeart/2005/8/quickstyle/simple1" qsCatId="simple" csTypeId="urn:microsoft.com/office/officeart/2005/8/colors/colorful5" csCatId="colorful" phldr="1"/>
      <dgm:spPr/>
    </dgm:pt>
    <dgm:pt modelId="{5830E295-EF6C-4A28-82A1-086C88AE2AFC}">
      <dgm:prSet phldrT="[テキスト]" custT="1"/>
      <dgm:spPr/>
      <dgm:t>
        <a:bodyPr/>
        <a:lstStyle/>
        <a:p>
          <a:r>
            <a:rPr kumimoji="1" lang="ja-JP" altLang="en-US" sz="3200" dirty="0" smtClean="0"/>
            <a:t>本社</a:t>
          </a:r>
          <a:endParaRPr kumimoji="1" lang="ja-JP" altLang="en-US" sz="3200" dirty="0"/>
        </a:p>
      </dgm:t>
    </dgm:pt>
    <dgm:pt modelId="{12E6C301-9A76-481A-A286-2D9431674074}" type="parTrans" cxnId="{0E2E92CD-42FF-42AD-A179-43431D122DF0}">
      <dgm:prSet/>
      <dgm:spPr/>
      <dgm:t>
        <a:bodyPr/>
        <a:lstStyle/>
        <a:p>
          <a:endParaRPr kumimoji="1" lang="ja-JP" altLang="en-US" sz="3600"/>
        </a:p>
      </dgm:t>
    </dgm:pt>
    <dgm:pt modelId="{7B88B042-4F57-44EE-9D0A-A7398481E0ED}" type="sibTrans" cxnId="{0E2E92CD-42FF-42AD-A179-43431D122DF0}">
      <dgm:prSet/>
      <dgm:spPr/>
      <dgm:t>
        <a:bodyPr/>
        <a:lstStyle/>
        <a:p>
          <a:endParaRPr kumimoji="1" lang="ja-JP" altLang="en-US" sz="3600"/>
        </a:p>
      </dgm:t>
    </dgm:pt>
    <dgm:pt modelId="{6AF1B6FE-49C2-4F10-A709-0066B7C8375C}">
      <dgm:prSet phldrT="[テキスト]" custT="1"/>
      <dgm:spPr/>
      <dgm:t>
        <a:bodyPr/>
        <a:lstStyle/>
        <a:p>
          <a:r>
            <a:rPr kumimoji="1" lang="ja-JP" altLang="en-US" sz="3600" dirty="0" smtClean="0"/>
            <a:t>支社</a:t>
          </a:r>
          <a:endParaRPr kumimoji="1" lang="ja-JP" altLang="en-US" sz="3600" dirty="0"/>
        </a:p>
      </dgm:t>
    </dgm:pt>
    <dgm:pt modelId="{3708C3DD-C6B7-4C0E-8730-A9447A4EF166}" type="parTrans" cxnId="{AA1B99C6-F815-4B81-8D27-0A3509E57BDF}">
      <dgm:prSet/>
      <dgm:spPr/>
      <dgm:t>
        <a:bodyPr/>
        <a:lstStyle/>
        <a:p>
          <a:endParaRPr kumimoji="1" lang="ja-JP" altLang="en-US" sz="3600"/>
        </a:p>
      </dgm:t>
    </dgm:pt>
    <dgm:pt modelId="{8631018F-8939-4F2B-AF3F-B52BED7523DE}" type="sibTrans" cxnId="{AA1B99C6-F815-4B81-8D27-0A3509E57BDF}">
      <dgm:prSet/>
      <dgm:spPr/>
      <dgm:t>
        <a:bodyPr/>
        <a:lstStyle/>
        <a:p>
          <a:endParaRPr kumimoji="1" lang="ja-JP" altLang="en-US" sz="3600"/>
        </a:p>
      </dgm:t>
    </dgm:pt>
    <dgm:pt modelId="{24C06D08-D7EE-4E7C-9981-FD187252B0DE}">
      <dgm:prSet phldrT="[テキスト]" custT="1"/>
      <dgm:spPr/>
      <dgm:t>
        <a:bodyPr/>
        <a:lstStyle/>
        <a:p>
          <a:r>
            <a:rPr kumimoji="1" lang="ja-JP" altLang="en-US" sz="3600" dirty="0" smtClean="0">
              <a:solidFill>
                <a:schemeClr val="bg1"/>
              </a:solidFill>
            </a:rPr>
            <a:t>郵便局</a:t>
          </a:r>
          <a:endParaRPr kumimoji="1" lang="ja-JP" altLang="en-US" sz="3600" dirty="0">
            <a:solidFill>
              <a:schemeClr val="bg1"/>
            </a:solidFill>
          </a:endParaRPr>
        </a:p>
      </dgm:t>
    </dgm:pt>
    <dgm:pt modelId="{D342196D-C2CF-4C20-ADAA-1AE61DEBD954}" type="parTrans" cxnId="{8FD367A6-E3E9-4CC8-B319-FACAE07EB95E}">
      <dgm:prSet/>
      <dgm:spPr/>
      <dgm:t>
        <a:bodyPr/>
        <a:lstStyle/>
        <a:p>
          <a:endParaRPr kumimoji="1" lang="ja-JP" altLang="en-US" sz="3600"/>
        </a:p>
      </dgm:t>
    </dgm:pt>
    <dgm:pt modelId="{0B18ED82-BE5D-4E1A-8A5E-70A04F54865B}" type="sibTrans" cxnId="{8FD367A6-E3E9-4CC8-B319-FACAE07EB95E}">
      <dgm:prSet/>
      <dgm:spPr/>
      <dgm:t>
        <a:bodyPr/>
        <a:lstStyle/>
        <a:p>
          <a:endParaRPr kumimoji="1" lang="ja-JP" altLang="en-US" sz="3600"/>
        </a:p>
      </dgm:t>
    </dgm:pt>
    <dgm:pt modelId="{C5B62479-2E75-414C-A557-F19FFF52B5E0}" type="pres">
      <dgm:prSet presAssocID="{721F899D-92A3-43DF-816E-9F4C4DD23605}" presName="Name0" presStyleCnt="0">
        <dgm:presLayoutVars>
          <dgm:dir/>
          <dgm:animLvl val="lvl"/>
          <dgm:resizeHandles val="exact"/>
        </dgm:presLayoutVars>
      </dgm:prSet>
      <dgm:spPr/>
    </dgm:pt>
    <dgm:pt modelId="{A4860F1A-A14A-4D50-9712-2E2DB610D4FA}" type="pres">
      <dgm:prSet presAssocID="{5830E295-EF6C-4A28-82A1-086C88AE2AFC}" presName="Name8" presStyleCnt="0"/>
      <dgm:spPr/>
    </dgm:pt>
    <dgm:pt modelId="{71D48798-907D-4432-86AD-5D35BDE60A28}" type="pres">
      <dgm:prSet presAssocID="{5830E295-EF6C-4A28-82A1-086C88AE2AFC}" presName="level" presStyleLbl="node1" presStyleIdx="0" presStyleCnt="3">
        <dgm:presLayoutVars>
          <dgm:chMax val="1"/>
          <dgm:bulletEnabled val="1"/>
        </dgm:presLayoutVars>
      </dgm:prSet>
      <dgm:spPr/>
      <dgm:t>
        <a:bodyPr/>
        <a:lstStyle/>
        <a:p>
          <a:endParaRPr kumimoji="1" lang="ja-JP" altLang="en-US"/>
        </a:p>
      </dgm:t>
    </dgm:pt>
    <dgm:pt modelId="{412E2BCE-DE9D-49E4-9734-2A05E8C9327A}" type="pres">
      <dgm:prSet presAssocID="{5830E295-EF6C-4A28-82A1-086C88AE2AFC}" presName="levelTx" presStyleLbl="revTx" presStyleIdx="0" presStyleCnt="0">
        <dgm:presLayoutVars>
          <dgm:chMax val="1"/>
          <dgm:bulletEnabled val="1"/>
        </dgm:presLayoutVars>
      </dgm:prSet>
      <dgm:spPr/>
      <dgm:t>
        <a:bodyPr/>
        <a:lstStyle/>
        <a:p>
          <a:endParaRPr kumimoji="1" lang="ja-JP" altLang="en-US"/>
        </a:p>
      </dgm:t>
    </dgm:pt>
    <dgm:pt modelId="{989E8313-FE5F-44D0-9327-F93FCB3743D0}" type="pres">
      <dgm:prSet presAssocID="{6AF1B6FE-49C2-4F10-A709-0066B7C8375C}" presName="Name8" presStyleCnt="0"/>
      <dgm:spPr/>
    </dgm:pt>
    <dgm:pt modelId="{FB0A47E4-84E8-4087-9430-54B07CBC4CC7}" type="pres">
      <dgm:prSet presAssocID="{6AF1B6FE-49C2-4F10-A709-0066B7C8375C}" presName="level" presStyleLbl="node1" presStyleIdx="1" presStyleCnt="3">
        <dgm:presLayoutVars>
          <dgm:chMax val="1"/>
          <dgm:bulletEnabled val="1"/>
        </dgm:presLayoutVars>
      </dgm:prSet>
      <dgm:spPr/>
      <dgm:t>
        <a:bodyPr/>
        <a:lstStyle/>
        <a:p>
          <a:endParaRPr kumimoji="1" lang="ja-JP" altLang="en-US"/>
        </a:p>
      </dgm:t>
    </dgm:pt>
    <dgm:pt modelId="{D92F1A22-ADE9-4D7A-8833-85DCF214A816}" type="pres">
      <dgm:prSet presAssocID="{6AF1B6FE-49C2-4F10-A709-0066B7C8375C}" presName="levelTx" presStyleLbl="revTx" presStyleIdx="0" presStyleCnt="0">
        <dgm:presLayoutVars>
          <dgm:chMax val="1"/>
          <dgm:bulletEnabled val="1"/>
        </dgm:presLayoutVars>
      </dgm:prSet>
      <dgm:spPr/>
      <dgm:t>
        <a:bodyPr/>
        <a:lstStyle/>
        <a:p>
          <a:endParaRPr kumimoji="1" lang="ja-JP" altLang="en-US"/>
        </a:p>
      </dgm:t>
    </dgm:pt>
    <dgm:pt modelId="{009A2E21-EBE7-4B3B-A139-C2A33707E76D}" type="pres">
      <dgm:prSet presAssocID="{24C06D08-D7EE-4E7C-9981-FD187252B0DE}" presName="Name8" presStyleCnt="0"/>
      <dgm:spPr/>
    </dgm:pt>
    <dgm:pt modelId="{02FFBAC9-11F1-49D4-BB57-8FAA77368728}" type="pres">
      <dgm:prSet presAssocID="{24C06D08-D7EE-4E7C-9981-FD187252B0DE}" presName="level" presStyleLbl="node1" presStyleIdx="2" presStyleCnt="3">
        <dgm:presLayoutVars>
          <dgm:chMax val="1"/>
          <dgm:bulletEnabled val="1"/>
        </dgm:presLayoutVars>
      </dgm:prSet>
      <dgm:spPr/>
      <dgm:t>
        <a:bodyPr/>
        <a:lstStyle/>
        <a:p>
          <a:endParaRPr kumimoji="1" lang="ja-JP" altLang="en-US"/>
        </a:p>
      </dgm:t>
    </dgm:pt>
    <dgm:pt modelId="{7F38579A-8DA4-4DC0-9D2E-1A419EA62555}" type="pres">
      <dgm:prSet presAssocID="{24C06D08-D7EE-4E7C-9981-FD187252B0DE}" presName="levelTx" presStyleLbl="revTx" presStyleIdx="0" presStyleCnt="0">
        <dgm:presLayoutVars>
          <dgm:chMax val="1"/>
          <dgm:bulletEnabled val="1"/>
        </dgm:presLayoutVars>
      </dgm:prSet>
      <dgm:spPr/>
      <dgm:t>
        <a:bodyPr/>
        <a:lstStyle/>
        <a:p>
          <a:endParaRPr kumimoji="1" lang="ja-JP" altLang="en-US"/>
        </a:p>
      </dgm:t>
    </dgm:pt>
  </dgm:ptLst>
  <dgm:cxnLst>
    <dgm:cxn modelId="{031F9CD6-F483-4881-829F-EAE88E2816A3}" type="presOf" srcId="{6AF1B6FE-49C2-4F10-A709-0066B7C8375C}" destId="{D92F1A22-ADE9-4D7A-8833-85DCF214A816}" srcOrd="1" destOrd="0" presId="urn:microsoft.com/office/officeart/2005/8/layout/pyramid1"/>
    <dgm:cxn modelId="{38DA8591-579E-41D0-B7D5-E40B6FE13F06}" type="presOf" srcId="{6AF1B6FE-49C2-4F10-A709-0066B7C8375C}" destId="{FB0A47E4-84E8-4087-9430-54B07CBC4CC7}" srcOrd="0" destOrd="0" presId="urn:microsoft.com/office/officeart/2005/8/layout/pyramid1"/>
    <dgm:cxn modelId="{43336A9F-5D99-454A-BA77-F25A719DAEE5}" type="presOf" srcId="{5830E295-EF6C-4A28-82A1-086C88AE2AFC}" destId="{412E2BCE-DE9D-49E4-9734-2A05E8C9327A}" srcOrd="1" destOrd="0" presId="urn:microsoft.com/office/officeart/2005/8/layout/pyramid1"/>
    <dgm:cxn modelId="{8FD367A6-E3E9-4CC8-B319-FACAE07EB95E}" srcId="{721F899D-92A3-43DF-816E-9F4C4DD23605}" destId="{24C06D08-D7EE-4E7C-9981-FD187252B0DE}" srcOrd="2" destOrd="0" parTransId="{D342196D-C2CF-4C20-ADAA-1AE61DEBD954}" sibTransId="{0B18ED82-BE5D-4E1A-8A5E-70A04F54865B}"/>
    <dgm:cxn modelId="{470CA0F5-72F0-4868-866A-93454AF24470}" type="presOf" srcId="{5830E295-EF6C-4A28-82A1-086C88AE2AFC}" destId="{71D48798-907D-4432-86AD-5D35BDE60A28}" srcOrd="0" destOrd="0" presId="urn:microsoft.com/office/officeart/2005/8/layout/pyramid1"/>
    <dgm:cxn modelId="{AA1B99C6-F815-4B81-8D27-0A3509E57BDF}" srcId="{721F899D-92A3-43DF-816E-9F4C4DD23605}" destId="{6AF1B6FE-49C2-4F10-A709-0066B7C8375C}" srcOrd="1" destOrd="0" parTransId="{3708C3DD-C6B7-4C0E-8730-A9447A4EF166}" sibTransId="{8631018F-8939-4F2B-AF3F-B52BED7523DE}"/>
    <dgm:cxn modelId="{4C4DDC1C-C87B-4AE5-8A6B-A14B409EF064}" type="presOf" srcId="{24C06D08-D7EE-4E7C-9981-FD187252B0DE}" destId="{02FFBAC9-11F1-49D4-BB57-8FAA77368728}" srcOrd="0" destOrd="0" presId="urn:microsoft.com/office/officeart/2005/8/layout/pyramid1"/>
    <dgm:cxn modelId="{767CC0A4-FEE7-4E17-8496-CA159E9FA8C7}" type="presOf" srcId="{721F899D-92A3-43DF-816E-9F4C4DD23605}" destId="{C5B62479-2E75-414C-A557-F19FFF52B5E0}" srcOrd="0" destOrd="0" presId="urn:microsoft.com/office/officeart/2005/8/layout/pyramid1"/>
    <dgm:cxn modelId="{0E2E92CD-42FF-42AD-A179-43431D122DF0}" srcId="{721F899D-92A3-43DF-816E-9F4C4DD23605}" destId="{5830E295-EF6C-4A28-82A1-086C88AE2AFC}" srcOrd="0" destOrd="0" parTransId="{12E6C301-9A76-481A-A286-2D9431674074}" sibTransId="{7B88B042-4F57-44EE-9D0A-A7398481E0ED}"/>
    <dgm:cxn modelId="{F1C8D252-7173-4A2F-A69A-B1DC9BE98F77}" type="presOf" srcId="{24C06D08-D7EE-4E7C-9981-FD187252B0DE}" destId="{7F38579A-8DA4-4DC0-9D2E-1A419EA62555}" srcOrd="1" destOrd="0" presId="urn:microsoft.com/office/officeart/2005/8/layout/pyramid1"/>
    <dgm:cxn modelId="{2A39E270-A883-4653-BE28-6AA38E45A8B7}" type="presParOf" srcId="{C5B62479-2E75-414C-A557-F19FFF52B5E0}" destId="{A4860F1A-A14A-4D50-9712-2E2DB610D4FA}" srcOrd="0" destOrd="0" presId="urn:microsoft.com/office/officeart/2005/8/layout/pyramid1"/>
    <dgm:cxn modelId="{5EC49919-2981-429A-A7DE-5FBDE77B4B92}" type="presParOf" srcId="{A4860F1A-A14A-4D50-9712-2E2DB610D4FA}" destId="{71D48798-907D-4432-86AD-5D35BDE60A28}" srcOrd="0" destOrd="0" presId="urn:microsoft.com/office/officeart/2005/8/layout/pyramid1"/>
    <dgm:cxn modelId="{9606A40F-2C6A-4D91-AFD2-99E0DBFC2C10}" type="presParOf" srcId="{A4860F1A-A14A-4D50-9712-2E2DB610D4FA}" destId="{412E2BCE-DE9D-49E4-9734-2A05E8C9327A}" srcOrd="1" destOrd="0" presId="urn:microsoft.com/office/officeart/2005/8/layout/pyramid1"/>
    <dgm:cxn modelId="{F116BA5C-DAC3-4EAC-80C5-F371E2B77A2C}" type="presParOf" srcId="{C5B62479-2E75-414C-A557-F19FFF52B5E0}" destId="{989E8313-FE5F-44D0-9327-F93FCB3743D0}" srcOrd="1" destOrd="0" presId="urn:microsoft.com/office/officeart/2005/8/layout/pyramid1"/>
    <dgm:cxn modelId="{BECFBCE3-1D98-4802-AD27-7F51B127E7B4}" type="presParOf" srcId="{989E8313-FE5F-44D0-9327-F93FCB3743D0}" destId="{FB0A47E4-84E8-4087-9430-54B07CBC4CC7}" srcOrd="0" destOrd="0" presId="urn:microsoft.com/office/officeart/2005/8/layout/pyramid1"/>
    <dgm:cxn modelId="{184A568F-AE3A-4B7B-869A-8AB8DE0B7C30}" type="presParOf" srcId="{989E8313-FE5F-44D0-9327-F93FCB3743D0}" destId="{D92F1A22-ADE9-4D7A-8833-85DCF214A816}" srcOrd="1" destOrd="0" presId="urn:microsoft.com/office/officeart/2005/8/layout/pyramid1"/>
    <dgm:cxn modelId="{CB730776-AF0E-4013-A995-B57D2E5CAB84}" type="presParOf" srcId="{C5B62479-2E75-414C-A557-F19FFF52B5E0}" destId="{009A2E21-EBE7-4B3B-A139-C2A33707E76D}" srcOrd="2" destOrd="0" presId="urn:microsoft.com/office/officeart/2005/8/layout/pyramid1"/>
    <dgm:cxn modelId="{67AE8F1A-237C-4821-B8A8-29A8202B601B}" type="presParOf" srcId="{009A2E21-EBE7-4B3B-A139-C2A33707E76D}" destId="{02FFBAC9-11F1-49D4-BB57-8FAA77368728}" srcOrd="0" destOrd="0" presId="urn:microsoft.com/office/officeart/2005/8/layout/pyramid1"/>
    <dgm:cxn modelId="{5C2EF53A-6824-4901-9BC2-D55E1CCF82BD}" type="presParOf" srcId="{009A2E21-EBE7-4B3B-A139-C2A33707E76D}" destId="{7F38579A-8DA4-4DC0-9D2E-1A419EA62555}"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BC53A-A9E8-4D35-8404-118EB984EF7D}">
      <dsp:nvSpPr>
        <dsp:cNvPr id="0" name=""/>
        <dsp:cNvSpPr/>
      </dsp:nvSpPr>
      <dsp:spPr>
        <a:xfrm>
          <a:off x="4136" y="191352"/>
          <a:ext cx="1282232" cy="1838827"/>
        </a:xfrm>
        <a:prstGeom prst="roundRect">
          <a:avLst>
            <a:gd name="adj" fmla="val 10000"/>
          </a:avLst>
        </a:prstGeom>
        <a:solidFill>
          <a:schemeClr val="accent1">
            <a:lumMod val="40000"/>
            <a:lumOff val="6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rPr>
            <a:t>高年齢化による退職</a:t>
          </a:r>
          <a:endParaRPr kumimoji="1" lang="ja-JP" altLang="en-US" sz="1800" b="1" kern="1200" dirty="0">
            <a:solidFill>
              <a:schemeClr val="tx1"/>
            </a:solidFill>
          </a:endParaRPr>
        </a:p>
      </dsp:txBody>
      <dsp:txXfrm>
        <a:off x="41691" y="228907"/>
        <a:ext cx="1207122" cy="1763717"/>
      </dsp:txXfrm>
    </dsp:sp>
    <dsp:sp modelId="{E84C5DC5-F50E-4251-8FD4-8E96E8BEC305}">
      <dsp:nvSpPr>
        <dsp:cNvPr id="0" name=""/>
        <dsp:cNvSpPr/>
      </dsp:nvSpPr>
      <dsp:spPr>
        <a:xfrm rot="21585390">
          <a:off x="1397415" y="739341"/>
          <a:ext cx="235423" cy="735455"/>
        </a:xfrm>
        <a:prstGeom prst="rightArrow">
          <a:avLst>
            <a:gd name="adj1" fmla="val 60000"/>
            <a:gd name="adj2" fmla="val 50000"/>
          </a:avLst>
        </a:prstGeom>
        <a:solidFill>
          <a:srgbClr val="00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1397415" y="886582"/>
        <a:ext cx="164796" cy="441273"/>
      </dsp:txXfrm>
    </dsp:sp>
    <dsp:sp modelId="{DB30699E-9643-4678-9F2D-BA1EEED94457}">
      <dsp:nvSpPr>
        <dsp:cNvPr id="0" name=""/>
        <dsp:cNvSpPr/>
      </dsp:nvSpPr>
      <dsp:spPr>
        <a:xfrm>
          <a:off x="1730560" y="184015"/>
          <a:ext cx="1282232" cy="1838827"/>
        </a:xfrm>
        <a:prstGeom prst="roundRect">
          <a:avLst>
            <a:gd name="adj" fmla="val 10000"/>
          </a:avLst>
        </a:prstGeom>
        <a:solidFill>
          <a:schemeClr val="accent1">
            <a:lumMod val="40000"/>
            <a:lumOff val="6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rPr>
            <a:t>若年労働力の確保が困難</a:t>
          </a:r>
          <a:endParaRPr kumimoji="1" lang="ja-JP" altLang="en-US" sz="1800" b="1" kern="1200" dirty="0">
            <a:solidFill>
              <a:schemeClr val="tx1"/>
            </a:solidFill>
          </a:endParaRPr>
        </a:p>
      </dsp:txBody>
      <dsp:txXfrm>
        <a:off x="1768115" y="221570"/>
        <a:ext cx="1207122" cy="1763717"/>
      </dsp:txXfrm>
    </dsp:sp>
    <dsp:sp modelId="{D5CAF28B-1477-47E6-B27D-24A77C170112}">
      <dsp:nvSpPr>
        <dsp:cNvPr id="0" name=""/>
        <dsp:cNvSpPr/>
      </dsp:nvSpPr>
      <dsp:spPr>
        <a:xfrm rot="13533">
          <a:off x="3158190" y="739403"/>
          <a:ext cx="308247" cy="735455"/>
        </a:xfrm>
        <a:prstGeom prst="rightArrow">
          <a:avLst>
            <a:gd name="adj1" fmla="val 60000"/>
            <a:gd name="adj2" fmla="val 50000"/>
          </a:avLst>
        </a:prstGeom>
        <a:solidFill>
          <a:srgbClr val="00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3158190" y="886312"/>
        <a:ext cx="215773" cy="441273"/>
      </dsp:txXfrm>
    </dsp:sp>
    <dsp:sp modelId="{E5511B81-F413-4B82-8EBE-E5533563051C}">
      <dsp:nvSpPr>
        <dsp:cNvPr id="0" name=""/>
        <dsp:cNvSpPr/>
      </dsp:nvSpPr>
      <dsp:spPr>
        <a:xfrm>
          <a:off x="3594388" y="191352"/>
          <a:ext cx="1282232" cy="1838827"/>
        </a:xfrm>
        <a:prstGeom prst="roundRect">
          <a:avLst>
            <a:gd name="adj" fmla="val 10000"/>
          </a:avLst>
        </a:prstGeom>
        <a:solidFill>
          <a:srgbClr val="FFFF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rPr>
            <a:t>採用基準の緩和</a:t>
          </a:r>
          <a:endParaRPr kumimoji="1" lang="ja-JP" altLang="en-US" sz="1800" b="1" kern="1200" dirty="0">
            <a:solidFill>
              <a:schemeClr val="tx1"/>
            </a:solidFill>
          </a:endParaRPr>
        </a:p>
      </dsp:txBody>
      <dsp:txXfrm>
        <a:off x="3631943" y="228907"/>
        <a:ext cx="1207122" cy="1763717"/>
      </dsp:txXfrm>
    </dsp:sp>
    <dsp:sp modelId="{2E15B70F-68E3-4775-85B2-C0DE558981DB}">
      <dsp:nvSpPr>
        <dsp:cNvPr id="0" name=""/>
        <dsp:cNvSpPr/>
      </dsp:nvSpPr>
      <dsp:spPr>
        <a:xfrm>
          <a:off x="4984701" y="757013"/>
          <a:ext cx="312119" cy="707504"/>
        </a:xfrm>
        <a:prstGeom prst="rightArrow">
          <a:avLst>
            <a:gd name="adj1" fmla="val 60000"/>
            <a:gd name="adj2" fmla="val 50000"/>
          </a:avLst>
        </a:prstGeom>
        <a:solidFill>
          <a:srgbClr val="00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4984701" y="898514"/>
        <a:ext cx="218483" cy="424502"/>
      </dsp:txXfrm>
    </dsp:sp>
    <dsp:sp modelId="{A2E2AABA-642F-4E36-84EA-9CC173D92726}">
      <dsp:nvSpPr>
        <dsp:cNvPr id="0" name=""/>
        <dsp:cNvSpPr/>
      </dsp:nvSpPr>
      <dsp:spPr>
        <a:xfrm>
          <a:off x="5389514" y="191352"/>
          <a:ext cx="1282232" cy="1838827"/>
        </a:xfrm>
        <a:prstGeom prst="roundRect">
          <a:avLst>
            <a:gd name="adj" fmla="val 10000"/>
          </a:avLst>
        </a:prstGeom>
        <a:solidFill>
          <a:srgbClr val="FFFF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rPr>
            <a:t>応募者の運転技能低下、自動車に関する知識が低下</a:t>
          </a:r>
          <a:endParaRPr kumimoji="1" lang="ja-JP" altLang="en-US" sz="1800" b="1" kern="1200" dirty="0">
            <a:solidFill>
              <a:schemeClr val="tx1"/>
            </a:solidFill>
          </a:endParaRPr>
        </a:p>
      </dsp:txBody>
      <dsp:txXfrm>
        <a:off x="5427069" y="228907"/>
        <a:ext cx="1207122" cy="1763717"/>
      </dsp:txXfrm>
    </dsp:sp>
    <dsp:sp modelId="{B3009685-E2B4-49C2-A4F1-19D0688C5240}">
      <dsp:nvSpPr>
        <dsp:cNvPr id="0" name=""/>
        <dsp:cNvSpPr/>
      </dsp:nvSpPr>
      <dsp:spPr>
        <a:xfrm>
          <a:off x="6799970" y="699876"/>
          <a:ext cx="271833" cy="735455"/>
        </a:xfrm>
        <a:prstGeom prst="rightArrow">
          <a:avLst>
            <a:gd name="adj1" fmla="val 60000"/>
            <a:gd name="adj2" fmla="val 50000"/>
          </a:avLst>
        </a:prstGeom>
        <a:solidFill>
          <a:srgbClr val="00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6799970" y="846967"/>
        <a:ext cx="190283" cy="441273"/>
      </dsp:txXfrm>
    </dsp:sp>
    <dsp:sp modelId="{F643FEF0-47A4-4DE4-9EC2-0046355BC918}">
      <dsp:nvSpPr>
        <dsp:cNvPr id="0" name=""/>
        <dsp:cNvSpPr/>
      </dsp:nvSpPr>
      <dsp:spPr>
        <a:xfrm>
          <a:off x="7184639" y="191352"/>
          <a:ext cx="1282232" cy="1838827"/>
        </a:xfrm>
        <a:prstGeom prst="roundRect">
          <a:avLst>
            <a:gd name="adj" fmla="val 10000"/>
          </a:avLst>
        </a:prstGeom>
        <a:solidFill>
          <a:srgbClr val="FF99FF"/>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solidFill>
                <a:schemeClr val="tx1"/>
              </a:solidFill>
            </a:rPr>
            <a:t>事故等の増加傾向</a:t>
          </a:r>
          <a:endParaRPr kumimoji="1" lang="ja-JP" altLang="en-US" sz="1800" b="1" kern="1200" dirty="0">
            <a:solidFill>
              <a:schemeClr val="tx1"/>
            </a:solidFill>
          </a:endParaRPr>
        </a:p>
      </dsp:txBody>
      <dsp:txXfrm>
        <a:off x="7222194" y="228907"/>
        <a:ext cx="1207122" cy="1763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48798-907D-4432-86AD-5D35BDE60A28}">
      <dsp:nvSpPr>
        <dsp:cNvPr id="0" name=""/>
        <dsp:cNvSpPr/>
      </dsp:nvSpPr>
      <dsp:spPr>
        <a:xfrm>
          <a:off x="816090" y="0"/>
          <a:ext cx="816090" cy="864095"/>
        </a:xfrm>
        <a:prstGeom prst="trapezoid">
          <a:avLst>
            <a:gd name="adj"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kumimoji="1" lang="ja-JP" altLang="en-US" sz="3200" kern="1200" dirty="0" smtClean="0"/>
            <a:t>本社</a:t>
          </a:r>
          <a:endParaRPr kumimoji="1" lang="ja-JP" altLang="en-US" sz="3200" kern="1200" dirty="0"/>
        </a:p>
      </dsp:txBody>
      <dsp:txXfrm>
        <a:off x="816090" y="0"/>
        <a:ext cx="816090" cy="864095"/>
      </dsp:txXfrm>
    </dsp:sp>
    <dsp:sp modelId="{FB0A47E4-84E8-4087-9430-54B07CBC4CC7}">
      <dsp:nvSpPr>
        <dsp:cNvPr id="0" name=""/>
        <dsp:cNvSpPr/>
      </dsp:nvSpPr>
      <dsp:spPr>
        <a:xfrm>
          <a:off x="408045" y="864095"/>
          <a:ext cx="1632181" cy="864095"/>
        </a:xfrm>
        <a:prstGeom prst="trapezoid">
          <a:avLst>
            <a:gd name="adj" fmla="val 47222"/>
          </a:avLst>
        </a:prstGeom>
        <a:solidFill>
          <a:schemeClr val="accent5">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kumimoji="1" lang="ja-JP" altLang="en-US" sz="3600" kern="1200" dirty="0" smtClean="0"/>
            <a:t>支社</a:t>
          </a:r>
          <a:endParaRPr kumimoji="1" lang="ja-JP" altLang="en-US" sz="3600" kern="1200" dirty="0"/>
        </a:p>
      </dsp:txBody>
      <dsp:txXfrm>
        <a:off x="693677" y="864095"/>
        <a:ext cx="1060918" cy="864095"/>
      </dsp:txXfrm>
    </dsp:sp>
    <dsp:sp modelId="{02FFBAC9-11F1-49D4-BB57-8FAA77368728}">
      <dsp:nvSpPr>
        <dsp:cNvPr id="0" name=""/>
        <dsp:cNvSpPr/>
      </dsp:nvSpPr>
      <dsp:spPr>
        <a:xfrm>
          <a:off x="0" y="1728191"/>
          <a:ext cx="2448272" cy="864095"/>
        </a:xfrm>
        <a:prstGeom prst="trapezoid">
          <a:avLst>
            <a:gd name="adj" fmla="val 47222"/>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kumimoji="1" lang="ja-JP" altLang="en-US" sz="3600" kern="1200" dirty="0" smtClean="0">
              <a:solidFill>
                <a:schemeClr val="bg1"/>
              </a:solidFill>
            </a:rPr>
            <a:t>郵便局</a:t>
          </a:r>
          <a:endParaRPr kumimoji="1" lang="ja-JP" altLang="en-US" sz="3600" kern="1200" dirty="0">
            <a:solidFill>
              <a:schemeClr val="bg1"/>
            </a:solidFill>
          </a:endParaRPr>
        </a:p>
      </dsp:txBody>
      <dsp:txXfrm>
        <a:off x="428447" y="1728191"/>
        <a:ext cx="1591377" cy="8640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018" name="ヘッダー プレースホルダ 1"/>
          <p:cNvSpPr>
            <a:spLocks noGrp="1" noChangeArrowheads="1"/>
          </p:cNvSpPr>
          <p:nvPr>
            <p:ph type="hdr" sz="quarter"/>
          </p:nvPr>
        </p:nvSpPr>
        <p:spPr bwMode="auto">
          <a:xfrm>
            <a:off x="0" y="0"/>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45" tIns="45322" rIns="90645" bIns="45322" numCol="1" anchor="t" anchorCtr="0" compatLnSpc="1">
            <a:prstTxWarp prst="textNoShape">
              <a:avLst/>
            </a:prstTxWarp>
          </a:bodyPr>
          <a:lstStyle>
            <a:lvl1pPr eaLnBrk="1" hangingPunct="1">
              <a:defRPr sz="1200"/>
            </a:lvl1pPr>
          </a:lstStyle>
          <a:p>
            <a:pPr>
              <a:defRPr/>
            </a:pPr>
            <a:endParaRPr lang="ja-JP" altLang="ja-JP"/>
          </a:p>
        </p:txBody>
      </p:sp>
      <p:sp>
        <p:nvSpPr>
          <p:cNvPr id="214019" name="日付プレースホルダ 2"/>
          <p:cNvSpPr>
            <a:spLocks noGrp="1" noChangeArrowheads="1"/>
          </p:cNvSpPr>
          <p:nvPr>
            <p:ph type="dt" sz="half" idx="1"/>
          </p:nvPr>
        </p:nvSpPr>
        <p:spPr bwMode="auto">
          <a:xfrm>
            <a:off x="3814763" y="0"/>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45" tIns="45322" rIns="90645" bIns="45322" numCol="1" anchor="t" anchorCtr="0" compatLnSpc="1">
            <a:prstTxWarp prst="textNoShape">
              <a:avLst/>
            </a:prstTxWarp>
          </a:bodyPr>
          <a:lstStyle>
            <a:lvl1pPr algn="r" eaLnBrk="1" hangingPunct="1">
              <a:defRPr sz="1200"/>
            </a:lvl1pPr>
          </a:lstStyle>
          <a:p>
            <a:pPr>
              <a:defRPr/>
            </a:pPr>
            <a:fld id="{FA99B456-B068-4380-B236-BC089388EEF3}" type="datetime1">
              <a:rPr lang="ja-JP" altLang="en-US"/>
              <a:pPr>
                <a:defRPr/>
              </a:pPr>
              <a:t>2023/10/16</a:t>
            </a:fld>
            <a:endParaRPr lang="ja-JP" altLang="en-US"/>
          </a:p>
        </p:txBody>
      </p:sp>
      <p:sp>
        <p:nvSpPr>
          <p:cNvPr id="214020" name="フッター プレースホルダ 3"/>
          <p:cNvSpPr>
            <a:spLocks noGrp="1" noChangeArrowheads="1"/>
          </p:cNvSpPr>
          <p:nvPr>
            <p:ph type="ftr" sz="quarter" idx="2"/>
          </p:nvPr>
        </p:nvSpPr>
        <p:spPr bwMode="auto">
          <a:xfrm>
            <a:off x="0"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45" tIns="45322" rIns="90645" bIns="45322" numCol="1" anchor="b" anchorCtr="0" compatLnSpc="1">
            <a:prstTxWarp prst="textNoShape">
              <a:avLst/>
            </a:prstTxWarp>
          </a:bodyPr>
          <a:lstStyle>
            <a:lvl1pPr eaLnBrk="1" hangingPunct="1">
              <a:defRPr sz="1200"/>
            </a:lvl1pPr>
          </a:lstStyle>
          <a:p>
            <a:pPr>
              <a:defRPr/>
            </a:pPr>
            <a:endParaRPr lang="ja-JP" altLang="ja-JP"/>
          </a:p>
        </p:txBody>
      </p:sp>
      <p:sp>
        <p:nvSpPr>
          <p:cNvPr id="214021" name="スライド番号プレースホルダ 4"/>
          <p:cNvSpPr>
            <a:spLocks noGrp="1" noChangeArrowheads="1"/>
          </p:cNvSpPr>
          <p:nvPr>
            <p:ph type="sldNum" sz="quarter" idx="3"/>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45" tIns="45322" rIns="90645" bIns="45322" numCol="1" anchor="b" anchorCtr="0" compatLnSpc="1">
            <a:prstTxWarp prst="textNoShape">
              <a:avLst/>
            </a:prstTxWarp>
          </a:bodyPr>
          <a:lstStyle>
            <a:lvl1pPr algn="r" eaLnBrk="1" hangingPunct="1">
              <a:defRPr sz="1200"/>
            </a:lvl1pPr>
          </a:lstStyle>
          <a:p>
            <a:pPr>
              <a:defRPr/>
            </a:pPr>
            <a:fld id="{5866156C-2736-4BFF-AAED-8473C733F774}"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2994" name="ヘッダー プレースホルダ 1"/>
          <p:cNvSpPr>
            <a:spLocks noGrp="1" noChangeArrowheads="1"/>
          </p:cNvSpPr>
          <p:nvPr>
            <p:ph type="hdr" sz="quarter"/>
          </p:nvPr>
        </p:nvSpPr>
        <p:spPr bwMode="auto">
          <a:xfrm>
            <a:off x="0" y="0"/>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39" tIns="45319" rIns="90639" bIns="45319" numCol="1" anchor="t" anchorCtr="0" compatLnSpc="1">
            <a:prstTxWarp prst="textNoShape">
              <a:avLst/>
            </a:prstTxWarp>
          </a:bodyPr>
          <a:lstStyle>
            <a:lvl1pPr eaLnBrk="1" hangingPunct="1">
              <a:defRPr sz="1200"/>
            </a:lvl1pPr>
          </a:lstStyle>
          <a:p>
            <a:pPr>
              <a:defRPr/>
            </a:pPr>
            <a:endParaRPr lang="ja-JP" altLang="ja-JP"/>
          </a:p>
        </p:txBody>
      </p:sp>
      <p:sp>
        <p:nvSpPr>
          <p:cNvPr id="212995" name="日付プレースホルダ 2"/>
          <p:cNvSpPr>
            <a:spLocks noGrp="1" noChangeArrowheads="1"/>
          </p:cNvSpPr>
          <p:nvPr>
            <p:ph type="dt" sz="half" idx="1"/>
          </p:nvPr>
        </p:nvSpPr>
        <p:spPr bwMode="auto">
          <a:xfrm>
            <a:off x="3814763" y="0"/>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39" tIns="45319" rIns="90639" bIns="45319" numCol="1" anchor="t" anchorCtr="0" compatLnSpc="1">
            <a:prstTxWarp prst="textNoShape">
              <a:avLst/>
            </a:prstTxWarp>
          </a:bodyPr>
          <a:lstStyle>
            <a:lvl1pPr algn="r" eaLnBrk="1" hangingPunct="1">
              <a:defRPr sz="1200"/>
            </a:lvl1pPr>
          </a:lstStyle>
          <a:p>
            <a:pPr>
              <a:defRPr/>
            </a:pPr>
            <a:fld id="{7B61A9FA-75C3-44FD-B4DA-604CF5023696}" type="datetime1">
              <a:rPr lang="ja-JP" altLang="en-US"/>
              <a:pPr>
                <a:defRPr/>
              </a:pPr>
              <a:t>2023/10/16</a:t>
            </a:fld>
            <a:endParaRPr lang="ja-JP" altLang="en-US"/>
          </a:p>
        </p:txBody>
      </p:sp>
      <p:sp>
        <p:nvSpPr>
          <p:cNvPr id="34820" name="スライド イメージ プレースホルダ 3"/>
          <p:cNvSpPr>
            <a:spLocks noGrp="1" noRot="1" noChangeAspect="1" noChangeArrowheads="1"/>
          </p:cNvSpPr>
          <p:nvPr>
            <p:ph type="sldImg" idx="2"/>
          </p:nvPr>
        </p:nvSpPr>
        <p:spPr bwMode="auto">
          <a:xfrm>
            <a:off x="700088" y="741363"/>
            <a:ext cx="5338762" cy="36972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7" name="ノート プレースホルダ 4"/>
          <p:cNvSpPr>
            <a:spLocks noGrp="1"/>
          </p:cNvSpPr>
          <p:nvPr>
            <p:ph type="body" sz="quarter" idx="3"/>
          </p:nvPr>
        </p:nvSpPr>
        <p:spPr>
          <a:xfrm>
            <a:off x="674688" y="4686300"/>
            <a:ext cx="5387975" cy="4440238"/>
          </a:xfrm>
          <a:prstGeom prst="rect">
            <a:avLst/>
          </a:prstGeom>
        </p:spPr>
        <p:txBody>
          <a:bodyPr vert="horz" lIns="90639" tIns="45319" rIns="90639" bIns="45319"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12998" name="フッター プレースホルダ 5"/>
          <p:cNvSpPr>
            <a:spLocks noGrp="1" noChangeArrowheads="1"/>
          </p:cNvSpPr>
          <p:nvPr>
            <p:ph type="ftr" sz="quarter" idx="4"/>
          </p:nvPr>
        </p:nvSpPr>
        <p:spPr bwMode="auto">
          <a:xfrm>
            <a:off x="0"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39" tIns="45319" rIns="90639" bIns="45319" numCol="1" anchor="b" anchorCtr="0" compatLnSpc="1">
            <a:prstTxWarp prst="textNoShape">
              <a:avLst/>
            </a:prstTxWarp>
          </a:bodyPr>
          <a:lstStyle>
            <a:lvl1pPr eaLnBrk="1" hangingPunct="1">
              <a:defRPr sz="1200"/>
            </a:lvl1pPr>
          </a:lstStyle>
          <a:p>
            <a:pPr>
              <a:defRPr/>
            </a:pPr>
            <a:endParaRPr lang="ja-JP" altLang="ja-JP"/>
          </a:p>
        </p:txBody>
      </p:sp>
      <p:sp>
        <p:nvSpPr>
          <p:cNvPr id="212999" name="スライド番号プレースホルダ 6"/>
          <p:cNvSpPr>
            <a:spLocks noGrp="1" noChangeArrowheads="1"/>
          </p:cNvSpPr>
          <p:nvPr>
            <p:ph type="sldNum" sz="quarter" idx="5"/>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39" tIns="45319" rIns="90639" bIns="45319" numCol="1" anchor="b" anchorCtr="0" compatLnSpc="1">
            <a:prstTxWarp prst="textNoShape">
              <a:avLst/>
            </a:prstTxWarp>
          </a:bodyPr>
          <a:lstStyle>
            <a:lvl1pPr algn="r" eaLnBrk="1" hangingPunct="1">
              <a:defRPr sz="1200"/>
            </a:lvl1pPr>
          </a:lstStyle>
          <a:p>
            <a:pPr>
              <a:defRPr/>
            </a:pPr>
            <a:fld id="{1EECCCF6-7F71-431F-AE36-8DB22B3FE0B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E0AD39F-5BFB-4F75-9462-06131A278F83}" type="slidenum">
              <a:rPr lang="en-US" altLang="ja-JP" smtClean="0"/>
              <a:pPr/>
              <a:t>1</a:t>
            </a:fld>
            <a:endParaRPr lang="en-US" altLang="ja-JP" smtClean="0"/>
          </a:p>
        </p:txBody>
      </p:sp>
      <p:sp>
        <p:nvSpPr>
          <p:cNvPr id="37891" name="Rectangle 2"/>
          <p:cNvSpPr>
            <a:spLocks noGrp="1" noRot="1" noChangeAspect="1" noChangeArrowheads="1" noTextEdit="1"/>
          </p:cNvSpPr>
          <p:nvPr>
            <p:ph type="sldImg"/>
          </p:nvPr>
        </p:nvSpPr>
        <p:spPr>
          <a:xfrm>
            <a:off x="698500" y="741363"/>
            <a:ext cx="5340350" cy="3697287"/>
          </a:xfrm>
          <a:ln/>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5E26A530-A90A-4349-8769-FD5E95261768}" type="slidenum">
              <a:rPr lang="en-US" altLang="ja-JP" sz="1200">
                <a:solidFill>
                  <a:srgbClr val="000000"/>
                </a:solidFill>
              </a:rPr>
              <a:pPr algn="r" eaLnBrk="1" hangingPunct="1"/>
              <a:t>10</a:t>
            </a:fld>
            <a:endParaRPr lang="en-US" altLang="ja-JP" sz="1200">
              <a:solidFill>
                <a:srgbClr val="000000"/>
              </a:solidFill>
            </a:endParaRPr>
          </a:p>
        </p:txBody>
      </p:sp>
      <p:sp>
        <p:nvSpPr>
          <p:cNvPr id="56323" name="Rectangle 2"/>
          <p:cNvSpPr>
            <a:spLocks noGrp="1" noRot="1" noChangeAspect="1" noChangeArrowheads="1" noTextEdit="1"/>
          </p:cNvSpPr>
          <p:nvPr>
            <p:ph type="sldImg"/>
          </p:nvPr>
        </p:nvSpPr>
        <p:spPr>
          <a:xfrm>
            <a:off x="693738" y="736600"/>
            <a:ext cx="5351462" cy="3706813"/>
          </a:xfrm>
          <a:ln/>
        </p:spPr>
      </p:sp>
      <p:sp>
        <p:nvSpPr>
          <p:cNvPr id="56324"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z="1400" dirty="0" smtClean="0">
              <a:ea typeface="ＭＳ 明朝" panose="02020609040205080304" pitchFamily="1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37B8AB14-2BAD-42EA-82F8-C2BF781608DC}" type="slidenum">
              <a:rPr lang="en-US" altLang="ja-JP" sz="1200">
                <a:solidFill>
                  <a:srgbClr val="000000"/>
                </a:solidFill>
              </a:rPr>
              <a:pPr algn="r" eaLnBrk="1" hangingPunct="1"/>
              <a:t>11</a:t>
            </a:fld>
            <a:endParaRPr lang="en-US" altLang="ja-JP" sz="1200">
              <a:solidFill>
                <a:srgbClr val="000000"/>
              </a:solidFill>
            </a:endParaRPr>
          </a:p>
        </p:txBody>
      </p:sp>
      <p:sp>
        <p:nvSpPr>
          <p:cNvPr id="58371" name="Rectangle 2"/>
          <p:cNvSpPr>
            <a:spLocks noGrp="1" noRot="1" noChangeAspect="1" noChangeArrowheads="1" noTextEdit="1"/>
          </p:cNvSpPr>
          <p:nvPr>
            <p:ph type="sldImg"/>
          </p:nvPr>
        </p:nvSpPr>
        <p:spPr>
          <a:xfrm>
            <a:off x="693738" y="736600"/>
            <a:ext cx="5351462" cy="3706813"/>
          </a:xfrm>
          <a:ln/>
        </p:spPr>
      </p:sp>
      <p:sp>
        <p:nvSpPr>
          <p:cNvPr id="58372"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sz="1400" smtClean="0">
              <a:ea typeface="ＭＳ 明朝" panose="02020609040205080304" pitchFamily="17"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a:xfrm>
            <a:off x="698500" y="741363"/>
            <a:ext cx="5340350" cy="3697287"/>
          </a:xfrm>
          <a:ln/>
        </p:spPr>
      </p:sp>
      <p:sp>
        <p:nvSpPr>
          <p:cNvPr id="604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smtClean="0"/>
          </a:p>
        </p:txBody>
      </p:sp>
      <p:sp>
        <p:nvSpPr>
          <p:cNvPr id="60420"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590B078-6439-4D75-B9FF-3DBA08376384}" type="slidenum">
              <a:rPr lang="ja-JP" altLang="en-US" smtClean="0">
                <a:latin typeface="Calibri" panose="020F0502020204030204" pitchFamily="34" charset="0"/>
              </a:rPr>
              <a:pPr/>
              <a:t>12</a:t>
            </a:fld>
            <a:endParaRPr lang="ja-JP" altLang="en-US" smtClean="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a:xfrm>
            <a:off x="698500" y="741363"/>
            <a:ext cx="5340350" cy="3697287"/>
          </a:xfrm>
          <a:ln/>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62468"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78F023E-804E-4CBA-AE96-F10E10941742}" type="slidenum">
              <a:rPr lang="ja-JP" altLang="en-US" smtClean="0">
                <a:latin typeface="Calibri" panose="020F0502020204030204" pitchFamily="34" charset="0"/>
              </a:rPr>
              <a:pPr/>
              <a:t>13</a:t>
            </a:fld>
            <a:endParaRPr lang="ja-JP" altLang="en-US" smtClean="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a:xfrm>
            <a:off x="698500" y="741363"/>
            <a:ext cx="5340350" cy="3697287"/>
          </a:xfrm>
          <a:ln/>
        </p:spPr>
      </p:sp>
      <p:sp>
        <p:nvSpPr>
          <p:cNvPr id="645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dirty="0" smtClean="0"/>
          </a:p>
        </p:txBody>
      </p:sp>
      <p:sp>
        <p:nvSpPr>
          <p:cNvPr id="64516"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D4C59D6-4EE4-403F-AF28-81D831500729}" type="slidenum">
              <a:rPr lang="ja-JP" altLang="en-US" smtClean="0">
                <a:latin typeface="Calibri" panose="020F0502020204030204" pitchFamily="34" charset="0"/>
              </a:rPr>
              <a:pPr/>
              <a:t>14</a:t>
            </a:fld>
            <a:endParaRPr lang="ja-JP" altLang="en-US" smtClean="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a:xfrm>
            <a:off x="698500" y="741363"/>
            <a:ext cx="5340350" cy="3697287"/>
          </a:xfrm>
          <a:ln/>
        </p:spPr>
      </p:sp>
      <p:sp>
        <p:nvSpPr>
          <p:cNvPr id="66563" name="ノート プレースホルダー 2"/>
          <p:cNvSpPr>
            <a:spLocks noGrp="1"/>
          </p:cNvSpPr>
          <p:nvPr>
            <p:ph type="body" idx="1"/>
          </p:nvPr>
        </p:nvSpPr>
        <p:spPr bwMode="auto">
          <a:xfrm>
            <a:off x="673100" y="4748213"/>
            <a:ext cx="5561013"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smtClean="0"/>
          </a:p>
        </p:txBody>
      </p:sp>
      <p:sp>
        <p:nvSpPr>
          <p:cNvPr id="66564"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CE716DD-81FB-4D4D-BD97-9D73D5E8E2E1}" type="slidenum">
              <a:rPr lang="ja-JP" altLang="en-US" smtClean="0">
                <a:latin typeface="Calibri" panose="020F0502020204030204" pitchFamily="34" charset="0"/>
              </a:rPr>
              <a:pPr/>
              <a:t>15</a:t>
            </a:fld>
            <a:endParaRPr lang="ja-JP" altLang="en-US" smtClean="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a:xfrm>
            <a:off x="698500" y="741363"/>
            <a:ext cx="5340350" cy="3697287"/>
          </a:xfrm>
          <a:ln/>
        </p:spPr>
      </p:sp>
      <p:sp>
        <p:nvSpPr>
          <p:cNvPr id="686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68612"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D299F24-E145-4512-84E4-3F40261949B5}" type="slidenum">
              <a:rPr lang="ja-JP" altLang="en-US" smtClean="0">
                <a:latin typeface="Calibri" panose="020F0502020204030204" pitchFamily="34" charset="0"/>
              </a:rPr>
              <a:pPr/>
              <a:t>16</a:t>
            </a:fld>
            <a:endParaRPr lang="ja-JP" altLang="en-US" smtClean="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698500" y="741363"/>
            <a:ext cx="5340350" cy="3697287"/>
          </a:xfrm>
          <a:ln/>
        </p:spPr>
      </p:sp>
      <p:sp>
        <p:nvSpPr>
          <p:cNvPr id="706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smtClean="0"/>
          </a:p>
        </p:txBody>
      </p:sp>
      <p:sp>
        <p:nvSpPr>
          <p:cNvPr id="70660"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34D6DF2-D5AA-4B80-BD8D-9D473C9971CB}" type="slidenum">
              <a:rPr lang="ja-JP" altLang="en-US" smtClean="0">
                <a:latin typeface="Calibri" panose="020F0502020204030204" pitchFamily="34" charset="0"/>
              </a:rPr>
              <a:pPr/>
              <a:t>17</a:t>
            </a:fld>
            <a:endParaRPr lang="ja-JP" altLang="en-US" smtClean="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a:xfrm>
            <a:off x="698500" y="741363"/>
            <a:ext cx="5340350" cy="3697287"/>
          </a:xfrm>
          <a:ln/>
        </p:spPr>
      </p:sp>
      <p:sp>
        <p:nvSpPr>
          <p:cNvPr id="727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smtClean="0"/>
          </a:p>
        </p:txBody>
      </p:sp>
      <p:sp>
        <p:nvSpPr>
          <p:cNvPr id="72708"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4550380-ADDE-4D7C-9FAD-BA2AE90C8072}" type="slidenum">
              <a:rPr lang="ja-JP" altLang="en-US" smtClean="0">
                <a:latin typeface="Calibri" panose="020F0502020204030204" pitchFamily="34" charset="0"/>
              </a:rPr>
              <a:pPr/>
              <a:t>18</a:t>
            </a:fld>
            <a:endParaRPr lang="ja-JP" altLang="en-US" smtClean="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xfrm>
            <a:off x="698500" y="741363"/>
            <a:ext cx="5340350" cy="3697287"/>
          </a:xfrm>
          <a:ln/>
        </p:spPr>
      </p:sp>
      <p:sp>
        <p:nvSpPr>
          <p:cNvPr id="747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smtClean="0"/>
          </a:p>
        </p:txBody>
      </p:sp>
      <p:sp>
        <p:nvSpPr>
          <p:cNvPr id="74756"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1978951-06F7-4F4F-8519-6F892E1C48D7}" type="slidenum">
              <a:rPr lang="ja-JP" altLang="en-US" smtClean="0">
                <a:latin typeface="Calibri" panose="020F0502020204030204" pitchFamily="34" charset="0"/>
              </a:rPr>
              <a:pPr/>
              <a:t>19</a:t>
            </a:fld>
            <a:endParaRPr lang="ja-JP" altLang="en-US"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68F8DF6-6600-468F-9FBC-D5B84F6F56BB}" type="slidenum">
              <a:rPr lang="en-US" altLang="ja-JP" smtClean="0"/>
              <a:pPr/>
              <a:t>2</a:t>
            </a:fld>
            <a:endParaRPr lang="en-US" altLang="ja-JP" smtClean="0"/>
          </a:p>
        </p:txBody>
      </p:sp>
      <p:sp>
        <p:nvSpPr>
          <p:cNvPr id="39939" name="Rectangle 2"/>
          <p:cNvSpPr>
            <a:spLocks noGrp="1" noRot="1" noChangeAspect="1" noChangeArrowheads="1" noTextEdit="1"/>
          </p:cNvSpPr>
          <p:nvPr>
            <p:ph type="sldImg"/>
          </p:nvPr>
        </p:nvSpPr>
        <p:spPr>
          <a:xfrm>
            <a:off x="698500" y="741363"/>
            <a:ext cx="5340350" cy="3697287"/>
          </a:xfrm>
          <a:ln/>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xfrm>
            <a:off x="698500" y="741363"/>
            <a:ext cx="5340350" cy="3697287"/>
          </a:xfrm>
          <a:ln/>
        </p:spPr>
      </p:sp>
      <p:sp>
        <p:nvSpPr>
          <p:cNvPr id="768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smtClean="0"/>
          </a:p>
        </p:txBody>
      </p:sp>
      <p:sp>
        <p:nvSpPr>
          <p:cNvPr id="76804"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68FC38A-138A-4738-91A8-FB51FD37D6D6}" type="slidenum">
              <a:rPr lang="ja-JP" altLang="en-US" smtClean="0">
                <a:latin typeface="Calibri" panose="020F0502020204030204" pitchFamily="34" charset="0"/>
              </a:rPr>
              <a:pPr/>
              <a:t>20</a:t>
            </a:fld>
            <a:endParaRPr lang="ja-JP" altLang="en-US" smtClean="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p:cNvSpPr>
            <a:spLocks noGrp="1" noRot="1" noChangeAspect="1" noTextEdit="1"/>
          </p:cNvSpPr>
          <p:nvPr>
            <p:ph type="sldImg"/>
          </p:nvPr>
        </p:nvSpPr>
        <p:spPr>
          <a:xfrm>
            <a:off x="698500" y="741363"/>
            <a:ext cx="5340350" cy="3697287"/>
          </a:xfrm>
          <a:ln/>
        </p:spPr>
      </p:sp>
      <p:sp>
        <p:nvSpPr>
          <p:cNvPr id="788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dirty="0" smtClean="0"/>
          </a:p>
          <a:p>
            <a:pPr eaLnBrk="1" hangingPunct="1">
              <a:spcBef>
                <a:spcPct val="0"/>
              </a:spcBef>
            </a:pPr>
            <a:endParaRPr lang="ja-JP" altLang="en-US" dirty="0" smtClean="0"/>
          </a:p>
        </p:txBody>
      </p:sp>
      <p:sp>
        <p:nvSpPr>
          <p:cNvPr id="78852"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2B6E647-D9C4-4B55-A849-C717E3FBDBAC}" type="slidenum">
              <a:rPr lang="ja-JP" altLang="en-US" smtClean="0">
                <a:latin typeface="Calibri" panose="020F0502020204030204" pitchFamily="34" charset="0"/>
              </a:rPr>
              <a:pPr/>
              <a:t>21</a:t>
            </a:fld>
            <a:endParaRPr lang="ja-JP" altLang="en-US" smtClean="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p:cNvSpPr>
            <a:spLocks noGrp="1" noRot="1" noChangeAspect="1" noTextEdit="1"/>
          </p:cNvSpPr>
          <p:nvPr>
            <p:ph type="sldImg"/>
          </p:nvPr>
        </p:nvSpPr>
        <p:spPr>
          <a:xfrm>
            <a:off x="698500" y="741363"/>
            <a:ext cx="5340350" cy="3697287"/>
          </a:xfrm>
          <a:ln/>
        </p:spPr>
      </p:sp>
      <p:sp>
        <p:nvSpPr>
          <p:cNvPr id="808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smtClean="0"/>
          </a:p>
        </p:txBody>
      </p:sp>
      <p:sp>
        <p:nvSpPr>
          <p:cNvPr id="80900"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729C6CE-2B3E-44A9-B5EA-9AE645C32894}" type="slidenum">
              <a:rPr lang="ja-JP" altLang="en-US" smtClean="0">
                <a:latin typeface="Calibri" panose="020F0502020204030204" pitchFamily="34" charset="0"/>
              </a:rPr>
              <a:pPr/>
              <a:t>22</a:t>
            </a:fld>
            <a:endParaRPr lang="ja-JP" altLang="en-US" smtClean="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p:cNvSpPr>
            <a:spLocks noGrp="1" noRot="1" noChangeAspect="1" noTextEdit="1"/>
          </p:cNvSpPr>
          <p:nvPr>
            <p:ph type="sldImg"/>
          </p:nvPr>
        </p:nvSpPr>
        <p:spPr>
          <a:xfrm>
            <a:off x="698500" y="741363"/>
            <a:ext cx="5340350" cy="3697287"/>
          </a:xfrm>
          <a:ln/>
        </p:spPr>
      </p:sp>
      <p:sp>
        <p:nvSpPr>
          <p:cNvPr id="829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dirty="0" smtClean="0"/>
          </a:p>
        </p:txBody>
      </p:sp>
      <p:sp>
        <p:nvSpPr>
          <p:cNvPr id="82948"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1FDB4A9-F48C-445F-B814-E289636B3FE8}" type="slidenum">
              <a:rPr lang="ja-JP" altLang="en-US" smtClean="0">
                <a:latin typeface="Calibri" panose="020F0502020204030204" pitchFamily="34" charset="0"/>
              </a:rPr>
              <a:pPr/>
              <a:t>23</a:t>
            </a:fld>
            <a:endParaRPr lang="ja-JP" altLang="en-US" smtClean="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p:cNvSpPr>
            <a:spLocks noGrp="1" noRot="1" noChangeAspect="1" noTextEdit="1"/>
          </p:cNvSpPr>
          <p:nvPr>
            <p:ph type="sldImg"/>
          </p:nvPr>
        </p:nvSpPr>
        <p:spPr>
          <a:xfrm>
            <a:off x="698500" y="741363"/>
            <a:ext cx="5340350" cy="3697287"/>
          </a:xfrm>
          <a:ln/>
        </p:spPr>
      </p:sp>
      <p:sp>
        <p:nvSpPr>
          <p:cNvPr id="849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smtClean="0"/>
          </a:p>
        </p:txBody>
      </p:sp>
      <p:sp>
        <p:nvSpPr>
          <p:cNvPr id="84996"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0DD8B9C-D768-4F4E-940F-BF7EE5B2379D}" type="slidenum">
              <a:rPr lang="ja-JP" altLang="en-US" smtClean="0">
                <a:latin typeface="Calibri" panose="020F0502020204030204" pitchFamily="34" charset="0"/>
              </a:rPr>
              <a:pPr/>
              <a:t>24</a:t>
            </a:fld>
            <a:endParaRPr lang="ja-JP" altLang="en-US" smtClean="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xfrm>
            <a:off x="698500" y="741363"/>
            <a:ext cx="5340350" cy="3697287"/>
          </a:xfrm>
          <a:ln/>
        </p:spPr>
      </p:sp>
      <p:sp>
        <p:nvSpPr>
          <p:cNvPr id="870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smtClean="0"/>
          </a:p>
        </p:txBody>
      </p:sp>
      <p:sp>
        <p:nvSpPr>
          <p:cNvPr id="87044"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03AC349-2B7C-4D3F-B20C-30D43147EFBE}" type="slidenum">
              <a:rPr lang="ja-JP" altLang="en-US" smtClean="0">
                <a:latin typeface="Calibri" panose="020F0502020204030204" pitchFamily="34" charset="0"/>
              </a:rPr>
              <a:pPr/>
              <a:t>25</a:t>
            </a:fld>
            <a:endParaRPr lang="ja-JP" altLang="en-US" smtClean="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p:cNvSpPr>
            <a:spLocks noGrp="1" noRot="1" noChangeAspect="1" noTextEdit="1"/>
          </p:cNvSpPr>
          <p:nvPr>
            <p:ph type="sldImg"/>
          </p:nvPr>
        </p:nvSpPr>
        <p:spPr>
          <a:xfrm>
            <a:off x="698500" y="741363"/>
            <a:ext cx="5340350" cy="3697287"/>
          </a:xfrm>
          <a:ln/>
        </p:spPr>
      </p:sp>
      <p:sp>
        <p:nvSpPr>
          <p:cNvPr id="890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smtClean="0"/>
          </a:p>
        </p:txBody>
      </p:sp>
      <p:sp>
        <p:nvSpPr>
          <p:cNvPr id="89092"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5813" indent="-227013">
              <a:defRPr kumimoji="1">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1F7DDAE-BF74-49B9-80BA-84FC604DBB31}" type="slidenum">
              <a:rPr lang="ja-JP" altLang="en-US" smtClean="0">
                <a:latin typeface="Calibri" panose="020F0502020204030204" pitchFamily="34" charset="0"/>
              </a:rPr>
              <a:pPr/>
              <a:t>26</a:t>
            </a:fld>
            <a:endParaRPr lang="ja-JP" altLang="en-US" smtClean="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p:cNvSpPr>
            <a:spLocks noGrp="1" noRot="1" noChangeAspect="1" noChangeArrowheads="1" noTextEdit="1"/>
          </p:cNvSpPr>
          <p:nvPr>
            <p:ph type="sldImg"/>
          </p:nvPr>
        </p:nvSpPr>
        <p:spPr>
          <a:xfrm>
            <a:off x="698500" y="741363"/>
            <a:ext cx="5340350" cy="3697287"/>
          </a:xfrm>
          <a:ln/>
        </p:spPr>
      </p:sp>
      <p:sp>
        <p:nvSpPr>
          <p:cNvPr id="91139" name="ノート プレースホルダー 2"/>
          <p:cNvSpPr>
            <a:spLocks noGrp="1" noChangeArrowheads="1"/>
          </p:cNvSpPr>
          <p:nvPr>
            <p:ph type="body" idx="1"/>
          </p:nvPr>
        </p:nvSpPr>
        <p:spPr bwMode="auto">
          <a:xfrm>
            <a:off x="673100" y="4748213"/>
            <a:ext cx="5561013" cy="421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smtClean="0">
              <a:solidFill>
                <a:srgbClr val="000000"/>
              </a:solidFill>
              <a:ea typeface="ＭＳ 明朝" panose="02020609040205080304" pitchFamily="17" charset="-128"/>
            </a:endParaRPr>
          </a:p>
        </p:txBody>
      </p:sp>
      <p:sp>
        <p:nvSpPr>
          <p:cNvPr id="91140" name="スライド番号プレースホルダー 3"/>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3942F8E-E017-48BE-80FE-901A3B6F5175}" type="slidenum">
              <a:rPr lang="ja-JP" altLang="en-US" smtClean="0">
                <a:solidFill>
                  <a:srgbClr val="000000"/>
                </a:solidFill>
              </a:rPr>
              <a:pPr/>
              <a:t>27</a:t>
            </a:fld>
            <a:endParaRPr lang="ja-JP" altLang="en-US"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6BDC4EC-19B9-46E0-A02C-F015C54ABB9A}" type="slidenum">
              <a:rPr lang="en-US" altLang="ja-JP" smtClean="0"/>
              <a:pPr/>
              <a:t>28</a:t>
            </a:fld>
            <a:endParaRPr lang="en-US" altLang="ja-JP" smtClean="0"/>
          </a:p>
        </p:txBody>
      </p:sp>
      <p:sp>
        <p:nvSpPr>
          <p:cNvPr id="93187" name="Rectangle 2"/>
          <p:cNvSpPr>
            <a:spLocks noGrp="1" noRot="1" noChangeAspect="1" noChangeArrowheads="1" noTextEdit="1"/>
          </p:cNvSpPr>
          <p:nvPr>
            <p:ph type="sldImg"/>
          </p:nvPr>
        </p:nvSpPr>
        <p:spPr>
          <a:xfrm>
            <a:off x="698500" y="741363"/>
            <a:ext cx="5340350" cy="3697287"/>
          </a:xfrm>
          <a:ln/>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dirty="0" smtClean="0">
              <a:ea typeface="ＭＳ Ｐ明朝" panose="02020600040205080304" pitchFamily="18"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846C1BA-7AE7-48AC-A409-3EE5E1B8A07C}" type="slidenum">
              <a:rPr lang="en-US" altLang="ja-JP" sz="1200"/>
              <a:pPr algn="r" eaLnBrk="1" hangingPunct="1"/>
              <a:t>29</a:t>
            </a:fld>
            <a:endParaRPr lang="en-US" altLang="ja-JP" sz="1200"/>
          </a:p>
        </p:txBody>
      </p:sp>
      <p:sp>
        <p:nvSpPr>
          <p:cNvPr id="95235" name="Rectangle 2"/>
          <p:cNvSpPr>
            <a:spLocks noGrp="1" noRot="1" noChangeAspect="1" noChangeArrowheads="1" noTextEdit="1"/>
          </p:cNvSpPr>
          <p:nvPr>
            <p:ph type="sldImg"/>
          </p:nvPr>
        </p:nvSpPr>
        <p:spPr>
          <a:xfrm>
            <a:off x="693738" y="736600"/>
            <a:ext cx="5351462" cy="3706813"/>
          </a:xfrm>
          <a:ln/>
        </p:spPr>
      </p:sp>
      <p:sp>
        <p:nvSpPr>
          <p:cNvPr id="338948" name="Rectangle 3"/>
          <p:cNvSpPr>
            <a:spLocks noGrp="1" noChangeArrowheads="1"/>
          </p:cNvSpPr>
          <p:nvPr>
            <p:ph type="body" idx="1"/>
          </p:nvPr>
        </p:nvSpPr>
        <p:spPr>
          <a:xfrm>
            <a:off x="898525" y="4686300"/>
            <a:ext cx="4940300" cy="4443413"/>
          </a:xfrm>
        </p:spPr>
        <p:txBody>
          <a:bodyPr wrap="square" lIns="91415" tIns="45707" rIns="91415" bIns="45707" numCol="1" anchor="t" anchorCtr="0" compatLnSpc="1">
            <a:prstTxWarp prst="textNoShape">
              <a:avLst/>
            </a:prstTxWarp>
          </a:bodyPr>
          <a:lstStyle/>
          <a:p>
            <a:pPr eaLnBrk="1" hangingPunct="1">
              <a:defRPr/>
            </a:pPr>
            <a:endParaRPr lang="en-US" altLang="ja-JP" sz="1400" dirty="0">
              <a:solidFill>
                <a:prstClr val="black"/>
              </a:solidFill>
              <a:latin typeface="+mn-lt"/>
              <a:ea typeface="ＭＳ 明朝" panose="02020609040205080304" pitchFamily="1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EC7D394-23BA-440E-9423-9E2BBD6CCFBA}" type="slidenum">
              <a:rPr lang="en-US" altLang="ja-JP" smtClean="0"/>
              <a:pPr/>
              <a:t>3</a:t>
            </a:fld>
            <a:endParaRPr lang="en-US" altLang="ja-JP" smtClean="0"/>
          </a:p>
        </p:txBody>
      </p:sp>
      <p:sp>
        <p:nvSpPr>
          <p:cNvPr id="41987" name="Rectangle 2"/>
          <p:cNvSpPr>
            <a:spLocks noGrp="1" noRot="1" noChangeAspect="1" noChangeArrowheads="1" noTextEdit="1"/>
          </p:cNvSpPr>
          <p:nvPr>
            <p:ph type="sldImg"/>
          </p:nvPr>
        </p:nvSpPr>
        <p:spPr>
          <a:xfrm>
            <a:off x="698500" y="741363"/>
            <a:ext cx="5340350" cy="3697287"/>
          </a:xfrm>
          <a:ln/>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smtClean="0">
              <a:ea typeface="ＭＳ Ｐ明朝" panose="02020600040205080304" pitchFamily="18"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77BC24E-2B8B-472E-9650-792E552916C7}" type="slidenum">
              <a:rPr lang="en-US" altLang="ja-JP" sz="1200"/>
              <a:pPr algn="r" eaLnBrk="1" hangingPunct="1"/>
              <a:t>30</a:t>
            </a:fld>
            <a:endParaRPr lang="en-US" altLang="ja-JP" sz="1200"/>
          </a:p>
        </p:txBody>
      </p:sp>
      <p:sp>
        <p:nvSpPr>
          <p:cNvPr id="97283" name="Rectangle 2"/>
          <p:cNvSpPr>
            <a:spLocks noGrp="1" noRot="1" noChangeAspect="1" noChangeArrowheads="1" noTextEdit="1"/>
          </p:cNvSpPr>
          <p:nvPr>
            <p:ph type="sldImg"/>
          </p:nvPr>
        </p:nvSpPr>
        <p:spPr>
          <a:xfrm>
            <a:off x="693738" y="736600"/>
            <a:ext cx="5351462" cy="3706813"/>
          </a:xfrm>
          <a:ln/>
        </p:spPr>
      </p:sp>
      <p:sp>
        <p:nvSpPr>
          <p:cNvPr id="338948" name="Rectangle 3"/>
          <p:cNvSpPr>
            <a:spLocks noGrp="1" noChangeArrowheads="1"/>
          </p:cNvSpPr>
          <p:nvPr>
            <p:ph type="body" idx="1"/>
          </p:nvPr>
        </p:nvSpPr>
        <p:spPr>
          <a:xfrm>
            <a:off x="898525" y="4686300"/>
            <a:ext cx="4940300" cy="4443413"/>
          </a:xfrm>
        </p:spPr>
        <p:txBody>
          <a:bodyPr wrap="square" lIns="91415" tIns="45707" rIns="91415" bIns="45707" numCol="1" anchor="t" anchorCtr="0" compatLnSpc="1">
            <a:prstTxWarp prst="textNoShape">
              <a:avLst/>
            </a:prstTxWarp>
          </a:bodyPr>
          <a:lstStyle/>
          <a:p>
            <a:pPr eaLnBrk="1" hangingPunct="1">
              <a:defRPr/>
            </a:pPr>
            <a:r>
              <a:rPr lang="ja-JP" altLang="ja-JP" sz="1400" kern="100" dirty="0" smtClean="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400" dirty="0">
              <a:latin typeface="+mn-lt"/>
              <a:ea typeface="ＭＳ 明朝" panose="02020609040205080304" pitchFamily="17"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C40DC53-EB86-4388-B629-DEAFD4EBAABA}" type="slidenum">
              <a:rPr lang="en-US" altLang="ja-JP" sz="1200"/>
              <a:pPr algn="r" eaLnBrk="1" hangingPunct="1"/>
              <a:t>31</a:t>
            </a:fld>
            <a:endParaRPr lang="en-US" altLang="ja-JP" sz="1200"/>
          </a:p>
        </p:txBody>
      </p:sp>
      <p:sp>
        <p:nvSpPr>
          <p:cNvPr id="99331" name="Rectangle 2"/>
          <p:cNvSpPr>
            <a:spLocks noGrp="1" noRot="1" noChangeAspect="1" noChangeArrowheads="1" noTextEdit="1"/>
          </p:cNvSpPr>
          <p:nvPr>
            <p:ph type="sldImg"/>
          </p:nvPr>
        </p:nvSpPr>
        <p:spPr>
          <a:xfrm>
            <a:off x="693738" y="736600"/>
            <a:ext cx="5351462" cy="3706813"/>
          </a:xfrm>
          <a:ln/>
        </p:spPr>
      </p:sp>
      <p:sp>
        <p:nvSpPr>
          <p:cNvPr id="338948" name="Rectangle 3"/>
          <p:cNvSpPr>
            <a:spLocks noGrp="1" noChangeArrowheads="1"/>
          </p:cNvSpPr>
          <p:nvPr>
            <p:ph type="body" idx="1"/>
          </p:nvPr>
        </p:nvSpPr>
        <p:spPr>
          <a:xfrm>
            <a:off x="898525" y="4686300"/>
            <a:ext cx="4940300" cy="4443413"/>
          </a:xfrm>
        </p:spPr>
        <p:txBody>
          <a:bodyPr wrap="square" lIns="91415" tIns="45707" rIns="91415" bIns="45707" numCol="1" anchor="t" anchorCtr="0" compatLnSpc="1">
            <a:prstTxWarp prst="textNoShape">
              <a:avLst/>
            </a:prstTxWarp>
          </a:bodyPr>
          <a:lstStyle/>
          <a:p>
            <a:pPr eaLnBrk="1" hangingPunct="1">
              <a:defRPr/>
            </a:pPr>
            <a:endParaRPr lang="ja-JP" altLang="ja-JP" sz="1400" dirty="0">
              <a:latin typeface="+mn-lt"/>
              <a:ea typeface="ＭＳ 明朝" panose="02020609040205080304" pitchFamily="17"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295ACC0-D39C-4C30-9D8B-000015DC3A44}" type="slidenum">
              <a:rPr lang="en-US" altLang="ja-JP" sz="1200"/>
              <a:pPr algn="r" eaLnBrk="1" hangingPunct="1"/>
              <a:t>32</a:t>
            </a:fld>
            <a:endParaRPr lang="en-US" altLang="ja-JP" sz="1200"/>
          </a:p>
        </p:txBody>
      </p:sp>
      <p:sp>
        <p:nvSpPr>
          <p:cNvPr id="101379" name="Rectangle 2"/>
          <p:cNvSpPr>
            <a:spLocks noGrp="1" noRot="1" noChangeAspect="1" noChangeArrowheads="1" noTextEdit="1"/>
          </p:cNvSpPr>
          <p:nvPr>
            <p:ph type="sldImg"/>
          </p:nvPr>
        </p:nvSpPr>
        <p:spPr>
          <a:xfrm>
            <a:off x="693738" y="736600"/>
            <a:ext cx="5351462" cy="3706813"/>
          </a:xfrm>
          <a:ln/>
        </p:spPr>
      </p:sp>
      <p:sp>
        <p:nvSpPr>
          <p:cNvPr id="101380"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2D95E7F-4C64-4F95-AABF-2C1AEA7A7D54}" type="slidenum">
              <a:rPr lang="en-US" altLang="ja-JP" sz="1200"/>
              <a:pPr algn="r" eaLnBrk="1" hangingPunct="1"/>
              <a:t>33</a:t>
            </a:fld>
            <a:endParaRPr lang="en-US" altLang="ja-JP" sz="1200"/>
          </a:p>
        </p:txBody>
      </p:sp>
      <p:sp>
        <p:nvSpPr>
          <p:cNvPr id="103427" name="Rectangle 2"/>
          <p:cNvSpPr>
            <a:spLocks noGrp="1" noRot="1" noChangeAspect="1" noChangeArrowheads="1" noTextEdit="1"/>
          </p:cNvSpPr>
          <p:nvPr>
            <p:ph type="sldImg"/>
          </p:nvPr>
        </p:nvSpPr>
        <p:spPr>
          <a:xfrm>
            <a:off x="693738" y="736600"/>
            <a:ext cx="5351462" cy="3706813"/>
          </a:xfrm>
          <a:ln/>
        </p:spPr>
      </p:sp>
      <p:sp>
        <p:nvSpPr>
          <p:cNvPr id="103428"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p:cNvSpPr>
            <a:spLocks noGrp="1" noRot="1" noChangeAspect="1" noTextEdit="1"/>
          </p:cNvSpPr>
          <p:nvPr>
            <p:ph type="sldImg"/>
          </p:nvPr>
        </p:nvSpPr>
        <p:spPr>
          <a:xfrm>
            <a:off x="698500" y="741363"/>
            <a:ext cx="5340350" cy="3697287"/>
          </a:xfrm>
          <a:ln/>
        </p:spPr>
      </p:sp>
      <p:sp>
        <p:nvSpPr>
          <p:cNvPr id="1054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105476" name="スライド番号プレースホルダー 3"/>
          <p:cNvSpPr>
            <a:spLocks noGrp="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AB583EC-9345-4FFB-A831-4F016B10A571}" type="slidenum">
              <a:rPr lang="ja-JP" altLang="en-US" smtClean="0"/>
              <a:pPr/>
              <a:t>34</a:t>
            </a:fld>
            <a:endParaRPr lang="ja-JP"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0005F6A5-A320-42AB-B225-B91CE7DE2016}" type="slidenum">
              <a:rPr lang="en-US" altLang="ja-JP" sz="1200"/>
              <a:pPr algn="r" eaLnBrk="1" hangingPunct="1"/>
              <a:t>35</a:t>
            </a:fld>
            <a:endParaRPr lang="en-US" altLang="ja-JP" sz="1200"/>
          </a:p>
        </p:txBody>
      </p:sp>
      <p:sp>
        <p:nvSpPr>
          <p:cNvPr id="107523" name="Rectangle 2"/>
          <p:cNvSpPr>
            <a:spLocks noGrp="1" noRot="1" noChangeAspect="1" noChangeArrowheads="1" noTextEdit="1"/>
          </p:cNvSpPr>
          <p:nvPr>
            <p:ph type="sldImg"/>
          </p:nvPr>
        </p:nvSpPr>
        <p:spPr>
          <a:xfrm>
            <a:off x="693738" y="736600"/>
            <a:ext cx="5351462" cy="3706813"/>
          </a:xfrm>
          <a:ln/>
        </p:spPr>
      </p:sp>
      <p:sp>
        <p:nvSpPr>
          <p:cNvPr id="107524"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94084B2-4D3A-42C2-8F1A-3F0D92F8E278}" type="slidenum">
              <a:rPr lang="en-US" altLang="ja-JP" sz="1200"/>
              <a:pPr algn="r" eaLnBrk="1" hangingPunct="1"/>
              <a:t>36</a:t>
            </a:fld>
            <a:endParaRPr lang="en-US" altLang="ja-JP" sz="1200"/>
          </a:p>
        </p:txBody>
      </p:sp>
      <p:sp>
        <p:nvSpPr>
          <p:cNvPr id="109571" name="Rectangle 2"/>
          <p:cNvSpPr>
            <a:spLocks noGrp="1" noRot="1" noChangeAspect="1" noChangeArrowheads="1" noTextEdit="1"/>
          </p:cNvSpPr>
          <p:nvPr>
            <p:ph type="sldImg"/>
          </p:nvPr>
        </p:nvSpPr>
        <p:spPr>
          <a:xfrm>
            <a:off x="693738" y="736600"/>
            <a:ext cx="5351462" cy="3706813"/>
          </a:xfrm>
          <a:ln/>
        </p:spPr>
      </p:sp>
      <p:sp>
        <p:nvSpPr>
          <p:cNvPr id="109572"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 1"/>
          <p:cNvSpPr>
            <a:spLocks noGrp="1" noRot="1" noChangeAspect="1" noChangeArrowheads="1" noTextEdit="1"/>
          </p:cNvSpPr>
          <p:nvPr>
            <p:ph type="sldImg"/>
          </p:nvPr>
        </p:nvSpPr>
        <p:spPr>
          <a:xfrm>
            <a:off x="698500" y="741363"/>
            <a:ext cx="5340350" cy="3697287"/>
          </a:xfrm>
          <a:ln/>
        </p:spPr>
      </p:sp>
      <p:sp>
        <p:nvSpPr>
          <p:cNvPr id="111619" name="ノート プレースホル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smtClean="0"/>
          </a:p>
        </p:txBody>
      </p:sp>
      <p:sp>
        <p:nvSpPr>
          <p:cNvPr id="111620" name="スライド番号プレースホルダ 3"/>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82EAF065-D39B-40E0-9AA5-3A3E2273CF3B}" type="slidenum">
              <a:rPr lang="ja-JP" altLang="en-US" smtClean="0"/>
              <a:pPr/>
              <a:t>37</a:t>
            </a:fld>
            <a:endParaRPr lang="ja-JP"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BDD14C62-B1FF-4E76-A014-780122D0D921}" type="slidenum">
              <a:rPr lang="en-US" altLang="ja-JP" sz="1200"/>
              <a:pPr algn="r" eaLnBrk="1" hangingPunct="1"/>
              <a:t>38</a:t>
            </a:fld>
            <a:endParaRPr lang="en-US" altLang="ja-JP" sz="1200"/>
          </a:p>
        </p:txBody>
      </p:sp>
      <p:sp>
        <p:nvSpPr>
          <p:cNvPr id="113667" name="Rectangle 2"/>
          <p:cNvSpPr>
            <a:spLocks noGrp="1" noRot="1" noChangeAspect="1" noChangeArrowheads="1" noTextEdit="1"/>
          </p:cNvSpPr>
          <p:nvPr>
            <p:ph type="sldImg"/>
          </p:nvPr>
        </p:nvSpPr>
        <p:spPr>
          <a:xfrm>
            <a:off x="693738" y="736600"/>
            <a:ext cx="5351462" cy="3706813"/>
          </a:xfrm>
          <a:ln/>
        </p:spPr>
      </p:sp>
      <p:sp>
        <p:nvSpPr>
          <p:cNvPr id="113668"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E452C42-34C6-4887-8E53-4424A3CB0F15}" type="slidenum">
              <a:rPr lang="en-US" altLang="ja-JP" sz="1200"/>
              <a:pPr algn="r" eaLnBrk="1" hangingPunct="1"/>
              <a:t>39</a:t>
            </a:fld>
            <a:endParaRPr lang="en-US" altLang="ja-JP" sz="1200"/>
          </a:p>
        </p:txBody>
      </p:sp>
      <p:sp>
        <p:nvSpPr>
          <p:cNvPr id="115715" name="Rectangle 2"/>
          <p:cNvSpPr>
            <a:spLocks noGrp="1" noRot="1" noChangeAspect="1" noChangeArrowheads="1" noTextEdit="1"/>
          </p:cNvSpPr>
          <p:nvPr>
            <p:ph type="sldImg"/>
          </p:nvPr>
        </p:nvSpPr>
        <p:spPr>
          <a:xfrm>
            <a:off x="693738" y="736600"/>
            <a:ext cx="5351462" cy="3706813"/>
          </a:xfrm>
          <a:ln/>
        </p:spPr>
      </p:sp>
      <p:sp>
        <p:nvSpPr>
          <p:cNvPr id="115716"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4A87C7B-C3E3-48E0-9865-5018A53DD191}" type="slidenum">
              <a:rPr lang="en-US" altLang="ja-JP" smtClean="0"/>
              <a:pPr/>
              <a:t>4</a:t>
            </a:fld>
            <a:endParaRPr lang="en-US" altLang="ja-JP" smtClean="0"/>
          </a:p>
        </p:txBody>
      </p:sp>
      <p:sp>
        <p:nvSpPr>
          <p:cNvPr id="44035" name="Rectangle 2"/>
          <p:cNvSpPr>
            <a:spLocks noGrp="1" noRot="1" noChangeAspect="1" noChangeArrowheads="1" noTextEdit="1"/>
          </p:cNvSpPr>
          <p:nvPr>
            <p:ph type="sldImg"/>
          </p:nvPr>
        </p:nvSpPr>
        <p:spPr>
          <a:xfrm>
            <a:off x="698500" y="741363"/>
            <a:ext cx="5340350" cy="3697287"/>
          </a:xfrm>
          <a:ln/>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dirty="0" smtClean="0">
              <a:ea typeface="ＭＳ Ｐ明朝" panose="02020600040205080304" pitchFamily="18"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8ECD0A1-F851-4DBA-8921-40F26112325D}" type="slidenum">
              <a:rPr lang="en-US" altLang="ja-JP" sz="1200"/>
              <a:pPr algn="r" eaLnBrk="1" hangingPunct="1"/>
              <a:t>40</a:t>
            </a:fld>
            <a:endParaRPr lang="en-US" altLang="ja-JP" sz="1200"/>
          </a:p>
        </p:txBody>
      </p:sp>
      <p:sp>
        <p:nvSpPr>
          <p:cNvPr id="117763" name="Rectangle 2"/>
          <p:cNvSpPr>
            <a:spLocks noGrp="1" noRot="1" noChangeAspect="1" noChangeArrowheads="1" noTextEdit="1"/>
          </p:cNvSpPr>
          <p:nvPr>
            <p:ph type="sldImg"/>
          </p:nvPr>
        </p:nvSpPr>
        <p:spPr>
          <a:xfrm>
            <a:off x="693738" y="736600"/>
            <a:ext cx="5351462" cy="3706813"/>
          </a:xfrm>
          <a:ln/>
        </p:spPr>
      </p:sp>
      <p:sp>
        <p:nvSpPr>
          <p:cNvPr id="117764"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34BD26C-5DCC-4CAE-B810-3679DA923E9F}" type="slidenum">
              <a:rPr lang="en-US" altLang="ja-JP" sz="1200"/>
              <a:pPr algn="r" eaLnBrk="1" hangingPunct="1"/>
              <a:t>41</a:t>
            </a:fld>
            <a:endParaRPr lang="en-US" altLang="ja-JP" sz="1200"/>
          </a:p>
        </p:txBody>
      </p:sp>
      <p:sp>
        <p:nvSpPr>
          <p:cNvPr id="119811" name="Rectangle 2"/>
          <p:cNvSpPr>
            <a:spLocks noGrp="1" noRot="1" noChangeAspect="1" noChangeArrowheads="1" noTextEdit="1"/>
          </p:cNvSpPr>
          <p:nvPr>
            <p:ph type="sldImg"/>
          </p:nvPr>
        </p:nvSpPr>
        <p:spPr>
          <a:xfrm>
            <a:off x="693738" y="736600"/>
            <a:ext cx="5351462" cy="3706813"/>
          </a:xfrm>
          <a:ln/>
        </p:spPr>
      </p:sp>
      <p:sp>
        <p:nvSpPr>
          <p:cNvPr id="119812"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272488F5-8E11-4BF2-8D6C-681C724E77AC}" type="slidenum">
              <a:rPr lang="en-US" altLang="ja-JP" sz="1200"/>
              <a:pPr algn="r" eaLnBrk="1" hangingPunct="1"/>
              <a:t>42</a:t>
            </a:fld>
            <a:endParaRPr lang="en-US" altLang="ja-JP" sz="1200"/>
          </a:p>
        </p:txBody>
      </p:sp>
      <p:sp>
        <p:nvSpPr>
          <p:cNvPr id="121859" name="Rectangle 2"/>
          <p:cNvSpPr>
            <a:spLocks noGrp="1" noRot="1" noChangeAspect="1" noChangeArrowheads="1" noTextEdit="1"/>
          </p:cNvSpPr>
          <p:nvPr>
            <p:ph type="sldImg"/>
          </p:nvPr>
        </p:nvSpPr>
        <p:spPr>
          <a:xfrm>
            <a:off x="693738" y="736600"/>
            <a:ext cx="5351462" cy="3706813"/>
          </a:xfrm>
          <a:ln/>
        </p:spPr>
      </p:sp>
      <p:sp>
        <p:nvSpPr>
          <p:cNvPr id="121860"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B1E0F633-A769-4ACF-9180-E46E927BD53A}" type="slidenum">
              <a:rPr lang="en-US" altLang="ja-JP" sz="1200"/>
              <a:pPr algn="r" eaLnBrk="1" hangingPunct="1"/>
              <a:t>43</a:t>
            </a:fld>
            <a:endParaRPr lang="en-US" altLang="ja-JP" sz="1200"/>
          </a:p>
        </p:txBody>
      </p:sp>
      <p:sp>
        <p:nvSpPr>
          <p:cNvPr id="123907" name="Rectangle 2"/>
          <p:cNvSpPr>
            <a:spLocks noGrp="1" noRot="1" noChangeAspect="1" noChangeArrowheads="1" noTextEdit="1"/>
          </p:cNvSpPr>
          <p:nvPr>
            <p:ph type="sldImg"/>
          </p:nvPr>
        </p:nvSpPr>
        <p:spPr>
          <a:xfrm>
            <a:off x="693738" y="736600"/>
            <a:ext cx="5351462" cy="3706813"/>
          </a:xfrm>
          <a:ln/>
        </p:spPr>
      </p:sp>
      <p:sp>
        <p:nvSpPr>
          <p:cNvPr id="123908"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11206E5-4592-4333-B33A-1A659F663B73}" type="slidenum">
              <a:rPr lang="en-US" altLang="ja-JP" sz="1200"/>
              <a:pPr algn="r" eaLnBrk="1" hangingPunct="1"/>
              <a:t>44</a:t>
            </a:fld>
            <a:endParaRPr lang="en-US" altLang="ja-JP" sz="1200"/>
          </a:p>
        </p:txBody>
      </p:sp>
      <p:sp>
        <p:nvSpPr>
          <p:cNvPr id="125955" name="Rectangle 2"/>
          <p:cNvSpPr>
            <a:spLocks noGrp="1" noRot="1" noChangeAspect="1" noChangeArrowheads="1" noTextEdit="1"/>
          </p:cNvSpPr>
          <p:nvPr>
            <p:ph type="sldImg"/>
          </p:nvPr>
        </p:nvSpPr>
        <p:spPr>
          <a:xfrm>
            <a:off x="693738" y="736600"/>
            <a:ext cx="5351462" cy="3706813"/>
          </a:xfrm>
          <a:ln/>
        </p:spPr>
      </p:sp>
      <p:sp>
        <p:nvSpPr>
          <p:cNvPr id="125956"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1FF171EE-F37A-4C9E-B73C-DFD5FAE3A336}" type="slidenum">
              <a:rPr lang="en-US" altLang="ja-JP" sz="1200"/>
              <a:pPr algn="r" eaLnBrk="1" hangingPunct="1"/>
              <a:t>45</a:t>
            </a:fld>
            <a:endParaRPr lang="en-US" altLang="ja-JP" sz="1200"/>
          </a:p>
        </p:txBody>
      </p:sp>
      <p:sp>
        <p:nvSpPr>
          <p:cNvPr id="128003" name="Rectangle 2"/>
          <p:cNvSpPr>
            <a:spLocks noGrp="1" noRot="1" noChangeAspect="1" noChangeArrowheads="1" noTextEdit="1"/>
          </p:cNvSpPr>
          <p:nvPr>
            <p:ph type="sldImg"/>
          </p:nvPr>
        </p:nvSpPr>
        <p:spPr>
          <a:xfrm>
            <a:off x="693738" y="736600"/>
            <a:ext cx="5351462" cy="3706813"/>
          </a:xfrm>
          <a:ln/>
        </p:spPr>
      </p:sp>
      <p:sp>
        <p:nvSpPr>
          <p:cNvPr id="128004"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A88A905-F3AB-49CB-B6EF-0E3594445A5C}" type="slidenum">
              <a:rPr lang="en-US" altLang="ja-JP" sz="1200"/>
              <a:pPr algn="r" eaLnBrk="1" hangingPunct="1"/>
              <a:t>46</a:t>
            </a:fld>
            <a:endParaRPr lang="en-US" altLang="ja-JP" sz="1200"/>
          </a:p>
        </p:txBody>
      </p:sp>
      <p:sp>
        <p:nvSpPr>
          <p:cNvPr id="130051" name="Rectangle 2"/>
          <p:cNvSpPr>
            <a:spLocks noGrp="1" noRot="1" noChangeAspect="1" noChangeArrowheads="1" noTextEdit="1"/>
          </p:cNvSpPr>
          <p:nvPr>
            <p:ph type="sldImg"/>
          </p:nvPr>
        </p:nvSpPr>
        <p:spPr>
          <a:xfrm>
            <a:off x="692150" y="736600"/>
            <a:ext cx="5353050" cy="3706813"/>
          </a:xfrm>
          <a:ln/>
        </p:spPr>
      </p:sp>
      <p:sp>
        <p:nvSpPr>
          <p:cNvPr id="130052"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EA13D98-2B52-4DA2-A11E-6C53BE3F1AA3}" type="slidenum">
              <a:rPr lang="en-US" altLang="ja-JP" sz="1200"/>
              <a:pPr algn="r" eaLnBrk="1" hangingPunct="1"/>
              <a:t>47</a:t>
            </a:fld>
            <a:endParaRPr lang="en-US" altLang="ja-JP" sz="1200"/>
          </a:p>
        </p:txBody>
      </p:sp>
      <p:sp>
        <p:nvSpPr>
          <p:cNvPr id="132099" name="Rectangle 2"/>
          <p:cNvSpPr>
            <a:spLocks noGrp="1" noRot="1" noChangeAspect="1" noChangeArrowheads="1" noTextEdit="1"/>
          </p:cNvSpPr>
          <p:nvPr>
            <p:ph type="sldImg"/>
          </p:nvPr>
        </p:nvSpPr>
        <p:spPr>
          <a:xfrm>
            <a:off x="692150" y="736600"/>
            <a:ext cx="5353050" cy="3706813"/>
          </a:xfrm>
          <a:ln/>
        </p:spPr>
      </p:sp>
      <p:sp>
        <p:nvSpPr>
          <p:cNvPr id="132100"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8A18FB00-F5CB-440B-87D8-8D8045D71058}" type="slidenum">
              <a:rPr lang="en-US" altLang="ja-JP" sz="1200"/>
              <a:pPr algn="r" eaLnBrk="1" hangingPunct="1"/>
              <a:t>48</a:t>
            </a:fld>
            <a:endParaRPr lang="en-US" altLang="ja-JP" sz="1200"/>
          </a:p>
        </p:txBody>
      </p:sp>
      <p:sp>
        <p:nvSpPr>
          <p:cNvPr id="134147" name="Rectangle 2"/>
          <p:cNvSpPr>
            <a:spLocks noGrp="1" noRot="1" noChangeAspect="1" noChangeArrowheads="1" noTextEdit="1"/>
          </p:cNvSpPr>
          <p:nvPr>
            <p:ph type="sldImg"/>
          </p:nvPr>
        </p:nvSpPr>
        <p:spPr>
          <a:xfrm>
            <a:off x="692150" y="736600"/>
            <a:ext cx="5353050" cy="3706813"/>
          </a:xfrm>
          <a:ln/>
        </p:spPr>
      </p:sp>
      <p:sp>
        <p:nvSpPr>
          <p:cNvPr id="134148"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CD9DC71-65AE-449C-9A5C-F4291194D80E}" type="slidenum">
              <a:rPr lang="en-US" altLang="ja-JP" sz="1200"/>
              <a:pPr algn="r" eaLnBrk="1" hangingPunct="1"/>
              <a:t>49</a:t>
            </a:fld>
            <a:endParaRPr lang="en-US" altLang="ja-JP" sz="1200"/>
          </a:p>
        </p:txBody>
      </p:sp>
      <p:sp>
        <p:nvSpPr>
          <p:cNvPr id="136195" name="Rectangle 2"/>
          <p:cNvSpPr>
            <a:spLocks noGrp="1" noRot="1" noChangeAspect="1" noChangeArrowheads="1" noTextEdit="1"/>
          </p:cNvSpPr>
          <p:nvPr>
            <p:ph type="sldImg"/>
          </p:nvPr>
        </p:nvSpPr>
        <p:spPr>
          <a:xfrm>
            <a:off x="692150" y="736600"/>
            <a:ext cx="5353050" cy="3706813"/>
          </a:xfrm>
          <a:ln/>
        </p:spPr>
      </p:sp>
      <p:sp>
        <p:nvSpPr>
          <p:cNvPr id="136196"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ChangeArrowheads="1" noTextEdit="1"/>
          </p:cNvSpPr>
          <p:nvPr>
            <p:ph type="sldImg"/>
          </p:nvPr>
        </p:nvSpPr>
        <p:spPr>
          <a:xfrm>
            <a:off x="712788" y="744538"/>
            <a:ext cx="5372100" cy="3719512"/>
          </a:xfrm>
          <a:ln/>
        </p:spPr>
      </p:sp>
      <p:sp>
        <p:nvSpPr>
          <p:cNvPr id="46083" name="ノート プレースホル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ja-JP" dirty="0" smtClean="0">
              <a:latin typeface="Arial" panose="020B0604020202020204" pitchFamily="34" charset="0"/>
            </a:endParaRPr>
          </a:p>
        </p:txBody>
      </p:sp>
      <p:sp>
        <p:nvSpPr>
          <p:cNvPr id="46084" name="スライド番号プレースホルダ 3"/>
          <p:cNvSpPr txBox="1">
            <a:spLocks noGrp="1" noChangeArrowheads="1"/>
          </p:cNvSpPr>
          <p:nvPr/>
        </p:nvSpPr>
        <p:spPr bwMode="auto">
          <a:xfrm>
            <a:off x="3851275"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3" rIns="91326" bIns="45663"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FDC0FFB-B364-46B2-8721-8D84ED6FF192}" type="slidenum">
              <a:rPr lang="ja-JP" altLang="en-US" sz="1200">
                <a:solidFill>
                  <a:srgbClr val="000000"/>
                </a:solidFill>
              </a:rPr>
              <a:pPr algn="r" eaLnBrk="1" hangingPunct="1"/>
              <a:t>5</a:t>
            </a:fld>
            <a:endParaRPr lang="ja-JP" altLang="en-US" sz="120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28F37A5-6AF6-4B72-8D6A-0716144086CC}" type="slidenum">
              <a:rPr lang="en-US" altLang="ja-JP" sz="1200"/>
              <a:pPr algn="r" eaLnBrk="1" hangingPunct="1"/>
              <a:t>50</a:t>
            </a:fld>
            <a:endParaRPr lang="en-US" altLang="ja-JP" sz="1200"/>
          </a:p>
        </p:txBody>
      </p:sp>
      <p:sp>
        <p:nvSpPr>
          <p:cNvPr id="138243" name="Rectangle 2"/>
          <p:cNvSpPr>
            <a:spLocks noGrp="1" noRot="1" noChangeAspect="1" noChangeArrowheads="1" noTextEdit="1"/>
          </p:cNvSpPr>
          <p:nvPr>
            <p:ph type="sldImg"/>
          </p:nvPr>
        </p:nvSpPr>
        <p:spPr>
          <a:xfrm>
            <a:off x="692150" y="736600"/>
            <a:ext cx="5353050" cy="3706813"/>
          </a:xfrm>
          <a:ln/>
        </p:spPr>
      </p:sp>
      <p:sp>
        <p:nvSpPr>
          <p:cNvPr id="138244"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0797973-9BB0-4926-82DC-95275BC77F76}" type="slidenum">
              <a:rPr lang="en-US" altLang="ja-JP" sz="1200"/>
              <a:pPr algn="r" eaLnBrk="1" hangingPunct="1"/>
              <a:t>51</a:t>
            </a:fld>
            <a:endParaRPr lang="en-US" altLang="ja-JP" sz="1200"/>
          </a:p>
        </p:txBody>
      </p:sp>
      <p:sp>
        <p:nvSpPr>
          <p:cNvPr id="140291" name="Rectangle 2"/>
          <p:cNvSpPr>
            <a:spLocks noGrp="1" noRot="1" noChangeAspect="1" noChangeArrowheads="1" noTextEdit="1"/>
          </p:cNvSpPr>
          <p:nvPr>
            <p:ph type="sldImg"/>
          </p:nvPr>
        </p:nvSpPr>
        <p:spPr>
          <a:xfrm>
            <a:off x="692150" y="736600"/>
            <a:ext cx="5353050" cy="3706813"/>
          </a:xfrm>
          <a:ln/>
        </p:spPr>
      </p:sp>
      <p:sp>
        <p:nvSpPr>
          <p:cNvPr id="140292"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5131456E-C4AC-444C-8B46-0B0275B892F4}" type="slidenum">
              <a:rPr lang="en-US" altLang="ja-JP" sz="1200"/>
              <a:pPr algn="r" eaLnBrk="1" hangingPunct="1"/>
              <a:t>52</a:t>
            </a:fld>
            <a:endParaRPr lang="en-US" altLang="ja-JP" sz="1200"/>
          </a:p>
        </p:txBody>
      </p:sp>
      <p:sp>
        <p:nvSpPr>
          <p:cNvPr id="142339" name="Rectangle 2"/>
          <p:cNvSpPr>
            <a:spLocks noGrp="1" noRot="1" noChangeAspect="1" noChangeArrowheads="1" noTextEdit="1"/>
          </p:cNvSpPr>
          <p:nvPr>
            <p:ph type="sldImg"/>
          </p:nvPr>
        </p:nvSpPr>
        <p:spPr>
          <a:xfrm>
            <a:off x="692150" y="736600"/>
            <a:ext cx="5353050" cy="3706813"/>
          </a:xfrm>
          <a:ln/>
        </p:spPr>
      </p:sp>
      <p:sp>
        <p:nvSpPr>
          <p:cNvPr id="142340"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7ACA29A7-90C1-4DA3-A504-DABA1995AE18}" type="slidenum">
              <a:rPr lang="en-US" altLang="ja-JP" sz="1200"/>
              <a:pPr algn="r" eaLnBrk="1" hangingPunct="1"/>
              <a:t>53</a:t>
            </a:fld>
            <a:endParaRPr lang="en-US" altLang="ja-JP" sz="1200"/>
          </a:p>
        </p:txBody>
      </p:sp>
      <p:sp>
        <p:nvSpPr>
          <p:cNvPr id="144387" name="Rectangle 2"/>
          <p:cNvSpPr>
            <a:spLocks noGrp="1" noRot="1" noChangeAspect="1" noChangeArrowheads="1" noTextEdit="1"/>
          </p:cNvSpPr>
          <p:nvPr>
            <p:ph type="sldImg"/>
          </p:nvPr>
        </p:nvSpPr>
        <p:spPr>
          <a:xfrm>
            <a:off x="692150" y="736600"/>
            <a:ext cx="5353050" cy="3706813"/>
          </a:xfrm>
          <a:ln/>
        </p:spPr>
      </p:sp>
      <p:sp>
        <p:nvSpPr>
          <p:cNvPr id="144388"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B274F453-7EE6-4933-9855-4AD481415F36}" type="slidenum">
              <a:rPr lang="en-US" altLang="ja-JP" sz="1200"/>
              <a:pPr algn="r" eaLnBrk="1" hangingPunct="1"/>
              <a:t>54</a:t>
            </a:fld>
            <a:endParaRPr lang="en-US" altLang="ja-JP" sz="1200"/>
          </a:p>
        </p:txBody>
      </p:sp>
      <p:sp>
        <p:nvSpPr>
          <p:cNvPr id="146435" name="Rectangle 2"/>
          <p:cNvSpPr>
            <a:spLocks noGrp="1" noRot="1" noChangeAspect="1" noChangeArrowheads="1" noTextEdit="1"/>
          </p:cNvSpPr>
          <p:nvPr>
            <p:ph type="sldImg"/>
          </p:nvPr>
        </p:nvSpPr>
        <p:spPr>
          <a:xfrm>
            <a:off x="692150" y="736600"/>
            <a:ext cx="5353050" cy="3706813"/>
          </a:xfrm>
          <a:ln/>
        </p:spPr>
      </p:sp>
      <p:sp>
        <p:nvSpPr>
          <p:cNvPr id="146436"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9FA21470-E844-43C8-BF6C-A26A2ED4318C}" type="slidenum">
              <a:rPr lang="en-US" altLang="ja-JP" sz="1200"/>
              <a:pPr algn="r" eaLnBrk="1" hangingPunct="1"/>
              <a:t>55</a:t>
            </a:fld>
            <a:endParaRPr lang="en-US" altLang="ja-JP" sz="1200"/>
          </a:p>
        </p:txBody>
      </p:sp>
      <p:sp>
        <p:nvSpPr>
          <p:cNvPr id="148483" name="Rectangle 2"/>
          <p:cNvSpPr>
            <a:spLocks noGrp="1" noRot="1" noChangeAspect="1" noChangeArrowheads="1" noTextEdit="1"/>
          </p:cNvSpPr>
          <p:nvPr>
            <p:ph type="sldImg"/>
          </p:nvPr>
        </p:nvSpPr>
        <p:spPr>
          <a:xfrm>
            <a:off x="692150" y="736600"/>
            <a:ext cx="5353050" cy="3706813"/>
          </a:xfrm>
          <a:ln/>
        </p:spPr>
      </p:sp>
      <p:sp>
        <p:nvSpPr>
          <p:cNvPr id="148484"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C51ACBC-F6B3-4AAE-BB15-9106CF07A703}" type="slidenum">
              <a:rPr lang="en-US" altLang="ja-JP" sz="1200"/>
              <a:pPr algn="r" eaLnBrk="1" hangingPunct="1"/>
              <a:t>56</a:t>
            </a:fld>
            <a:endParaRPr lang="en-US" altLang="ja-JP" sz="1200"/>
          </a:p>
        </p:txBody>
      </p:sp>
      <p:sp>
        <p:nvSpPr>
          <p:cNvPr id="150531" name="Rectangle 2"/>
          <p:cNvSpPr>
            <a:spLocks noGrp="1" noRot="1" noChangeAspect="1" noChangeArrowheads="1" noTextEdit="1"/>
          </p:cNvSpPr>
          <p:nvPr>
            <p:ph type="sldImg"/>
          </p:nvPr>
        </p:nvSpPr>
        <p:spPr>
          <a:xfrm>
            <a:off x="692150" y="736600"/>
            <a:ext cx="5353050" cy="3706813"/>
          </a:xfrm>
          <a:ln/>
        </p:spPr>
      </p:sp>
      <p:sp>
        <p:nvSpPr>
          <p:cNvPr id="150532"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F3C7103F-5B2C-4298-A01A-BF79A2B47593}" type="slidenum">
              <a:rPr lang="en-US" altLang="ja-JP" sz="1200"/>
              <a:pPr algn="r" eaLnBrk="1" hangingPunct="1"/>
              <a:t>57</a:t>
            </a:fld>
            <a:endParaRPr lang="en-US" altLang="ja-JP" sz="1200"/>
          </a:p>
        </p:txBody>
      </p:sp>
      <p:sp>
        <p:nvSpPr>
          <p:cNvPr id="152579" name="Rectangle 2"/>
          <p:cNvSpPr>
            <a:spLocks noGrp="1" noRot="1" noChangeAspect="1" noChangeArrowheads="1" noTextEdit="1"/>
          </p:cNvSpPr>
          <p:nvPr>
            <p:ph type="sldImg"/>
          </p:nvPr>
        </p:nvSpPr>
        <p:spPr>
          <a:xfrm>
            <a:off x="692150" y="736600"/>
            <a:ext cx="5353050" cy="3706813"/>
          </a:xfrm>
          <a:ln/>
        </p:spPr>
      </p:sp>
      <p:sp>
        <p:nvSpPr>
          <p:cNvPr id="152580"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A6AC0E66-D18B-4FB6-A8A0-D4907B41B127}" type="slidenum">
              <a:rPr lang="en-US" altLang="ja-JP" sz="1200"/>
              <a:pPr algn="r" eaLnBrk="1" hangingPunct="1"/>
              <a:t>58</a:t>
            </a:fld>
            <a:endParaRPr lang="en-US" altLang="ja-JP" sz="1200"/>
          </a:p>
        </p:txBody>
      </p:sp>
      <p:sp>
        <p:nvSpPr>
          <p:cNvPr id="154627" name="Rectangle 2"/>
          <p:cNvSpPr>
            <a:spLocks noGrp="1" noRot="1" noChangeAspect="1" noChangeArrowheads="1" noTextEdit="1"/>
          </p:cNvSpPr>
          <p:nvPr>
            <p:ph type="sldImg"/>
          </p:nvPr>
        </p:nvSpPr>
        <p:spPr>
          <a:xfrm>
            <a:off x="692150" y="736600"/>
            <a:ext cx="5353050" cy="3706813"/>
          </a:xfrm>
          <a:ln/>
        </p:spPr>
      </p:sp>
      <p:sp>
        <p:nvSpPr>
          <p:cNvPr id="154628"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06A9F4E-7809-4119-9FF2-7DFAEBB5DE29}" type="slidenum">
              <a:rPr lang="en-US" altLang="ja-JP" sz="1200"/>
              <a:pPr algn="r" eaLnBrk="1" hangingPunct="1"/>
              <a:t>59</a:t>
            </a:fld>
            <a:endParaRPr lang="en-US" altLang="ja-JP" sz="1200"/>
          </a:p>
        </p:txBody>
      </p:sp>
      <p:sp>
        <p:nvSpPr>
          <p:cNvPr id="156675" name="Rectangle 2"/>
          <p:cNvSpPr>
            <a:spLocks noGrp="1" noRot="1" noChangeAspect="1" noChangeArrowheads="1" noTextEdit="1"/>
          </p:cNvSpPr>
          <p:nvPr>
            <p:ph type="sldImg"/>
          </p:nvPr>
        </p:nvSpPr>
        <p:spPr>
          <a:xfrm>
            <a:off x="692150" y="736600"/>
            <a:ext cx="5353050" cy="3706813"/>
          </a:xfrm>
          <a:ln/>
        </p:spPr>
      </p:sp>
      <p:sp>
        <p:nvSpPr>
          <p:cNvPr id="156676"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ChangeArrowheads="1" noTextEdit="1"/>
          </p:cNvSpPr>
          <p:nvPr>
            <p:ph type="sldImg"/>
          </p:nvPr>
        </p:nvSpPr>
        <p:spPr>
          <a:xfrm>
            <a:off x="698500" y="741363"/>
            <a:ext cx="5340350" cy="3697287"/>
          </a:xfrm>
          <a:ln/>
        </p:spPr>
      </p:sp>
      <p:sp>
        <p:nvSpPr>
          <p:cNvPr id="48131" name="ノート プレースホルダー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smtClean="0"/>
          </a:p>
        </p:txBody>
      </p:sp>
      <p:sp>
        <p:nvSpPr>
          <p:cNvPr id="48132" name="スライド番号プレースホルダー 3"/>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F4744FC-CBB5-4868-8FBE-F522F7764E6B}" type="slidenum">
              <a:rPr lang="ja-JP" altLang="en-US" smtClean="0"/>
              <a:pPr/>
              <a:t>6</a:t>
            </a:fld>
            <a:endParaRPr lang="ja-JP"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21736F8D-F7D6-42ED-AB2E-9E8E4C1D63BE}" type="slidenum">
              <a:rPr lang="en-US" altLang="ja-JP" sz="1200"/>
              <a:pPr algn="r" eaLnBrk="1" hangingPunct="1"/>
              <a:t>60</a:t>
            </a:fld>
            <a:endParaRPr lang="en-US" altLang="ja-JP" sz="1200"/>
          </a:p>
        </p:txBody>
      </p:sp>
      <p:sp>
        <p:nvSpPr>
          <p:cNvPr id="158723" name="Rectangle 2"/>
          <p:cNvSpPr>
            <a:spLocks noGrp="1" noRot="1" noChangeAspect="1" noChangeArrowheads="1" noTextEdit="1"/>
          </p:cNvSpPr>
          <p:nvPr>
            <p:ph type="sldImg"/>
          </p:nvPr>
        </p:nvSpPr>
        <p:spPr>
          <a:xfrm>
            <a:off x="692150" y="736600"/>
            <a:ext cx="5353050" cy="3706813"/>
          </a:xfrm>
          <a:ln/>
        </p:spPr>
      </p:sp>
      <p:sp>
        <p:nvSpPr>
          <p:cNvPr id="158724"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28B220F0-7F48-4232-8A45-398B9820C508}" type="slidenum">
              <a:rPr lang="en-US" altLang="ja-JP" sz="1200"/>
              <a:pPr algn="r" eaLnBrk="1" hangingPunct="1"/>
              <a:t>61</a:t>
            </a:fld>
            <a:endParaRPr lang="en-US" altLang="ja-JP" sz="1200"/>
          </a:p>
        </p:txBody>
      </p:sp>
      <p:sp>
        <p:nvSpPr>
          <p:cNvPr id="160771" name="Rectangle 2"/>
          <p:cNvSpPr>
            <a:spLocks noGrp="1" noRot="1" noChangeAspect="1" noChangeArrowheads="1" noTextEdit="1"/>
          </p:cNvSpPr>
          <p:nvPr>
            <p:ph type="sldImg"/>
          </p:nvPr>
        </p:nvSpPr>
        <p:spPr>
          <a:xfrm>
            <a:off x="692150" y="736600"/>
            <a:ext cx="5353050" cy="3706813"/>
          </a:xfrm>
          <a:ln/>
        </p:spPr>
      </p:sp>
      <p:sp>
        <p:nvSpPr>
          <p:cNvPr id="160772"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F16594D8-FA66-40D8-A5D9-B5F898B9366C}" type="slidenum">
              <a:rPr lang="en-US" altLang="ja-JP" sz="1200"/>
              <a:pPr algn="r" eaLnBrk="1" hangingPunct="1"/>
              <a:t>62</a:t>
            </a:fld>
            <a:endParaRPr lang="en-US" altLang="ja-JP" sz="1200"/>
          </a:p>
        </p:txBody>
      </p:sp>
      <p:sp>
        <p:nvSpPr>
          <p:cNvPr id="162819" name="Rectangle 2"/>
          <p:cNvSpPr>
            <a:spLocks noGrp="1" noRot="1" noChangeAspect="1" noChangeArrowheads="1" noTextEdit="1"/>
          </p:cNvSpPr>
          <p:nvPr>
            <p:ph type="sldImg"/>
          </p:nvPr>
        </p:nvSpPr>
        <p:spPr>
          <a:xfrm>
            <a:off x="693738" y="736600"/>
            <a:ext cx="5351462" cy="3706813"/>
          </a:xfrm>
          <a:ln/>
        </p:spPr>
      </p:sp>
      <p:sp>
        <p:nvSpPr>
          <p:cNvPr id="162820"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901B7AE-1D0F-4272-B108-B1C639CFD73F}" type="slidenum">
              <a:rPr lang="en-US" altLang="ja-JP" sz="1200"/>
              <a:pPr algn="r" eaLnBrk="1" hangingPunct="1"/>
              <a:t>63</a:t>
            </a:fld>
            <a:endParaRPr lang="en-US" altLang="ja-JP" sz="1200"/>
          </a:p>
        </p:txBody>
      </p:sp>
      <p:sp>
        <p:nvSpPr>
          <p:cNvPr id="164867" name="Rectangle 2"/>
          <p:cNvSpPr>
            <a:spLocks noGrp="1" noRot="1" noChangeAspect="1" noChangeArrowheads="1" noTextEdit="1"/>
          </p:cNvSpPr>
          <p:nvPr>
            <p:ph type="sldImg"/>
          </p:nvPr>
        </p:nvSpPr>
        <p:spPr>
          <a:xfrm>
            <a:off x="693738" y="736600"/>
            <a:ext cx="5351462" cy="3706813"/>
          </a:xfrm>
          <a:ln/>
        </p:spPr>
      </p:sp>
      <p:sp>
        <p:nvSpPr>
          <p:cNvPr id="164868"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5D2029EB-B6D7-4E3C-B5C6-8CDA5A88795C}" type="slidenum">
              <a:rPr lang="en-US" altLang="ja-JP" sz="1200"/>
              <a:pPr algn="r" eaLnBrk="1" hangingPunct="1"/>
              <a:t>64</a:t>
            </a:fld>
            <a:endParaRPr lang="en-US" altLang="ja-JP" sz="1200"/>
          </a:p>
        </p:txBody>
      </p:sp>
      <p:sp>
        <p:nvSpPr>
          <p:cNvPr id="166915" name="Rectangle 2"/>
          <p:cNvSpPr>
            <a:spLocks noGrp="1" noRot="1" noChangeAspect="1" noChangeArrowheads="1" noTextEdit="1"/>
          </p:cNvSpPr>
          <p:nvPr>
            <p:ph type="sldImg"/>
          </p:nvPr>
        </p:nvSpPr>
        <p:spPr>
          <a:xfrm>
            <a:off x="693738" y="736600"/>
            <a:ext cx="5351462" cy="3706813"/>
          </a:xfrm>
          <a:ln/>
        </p:spPr>
      </p:sp>
      <p:sp>
        <p:nvSpPr>
          <p:cNvPr id="166916"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B7F39AD-25DF-4E29-937C-B73022CF0E98}" type="slidenum">
              <a:rPr lang="en-US" altLang="ja-JP" sz="1200"/>
              <a:pPr algn="r" eaLnBrk="1" hangingPunct="1"/>
              <a:t>65</a:t>
            </a:fld>
            <a:endParaRPr lang="en-US" altLang="ja-JP" sz="1200"/>
          </a:p>
        </p:txBody>
      </p:sp>
      <p:sp>
        <p:nvSpPr>
          <p:cNvPr id="168963" name="Rectangle 2"/>
          <p:cNvSpPr>
            <a:spLocks noGrp="1" noRot="1" noChangeAspect="1" noChangeArrowheads="1" noTextEdit="1"/>
          </p:cNvSpPr>
          <p:nvPr>
            <p:ph type="sldImg"/>
          </p:nvPr>
        </p:nvSpPr>
        <p:spPr>
          <a:xfrm>
            <a:off x="693738" y="736600"/>
            <a:ext cx="5351462" cy="3706813"/>
          </a:xfrm>
          <a:ln/>
        </p:spPr>
      </p:sp>
      <p:sp>
        <p:nvSpPr>
          <p:cNvPr id="168964"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D4EB6D5F-1D35-4638-BEA1-C94A87C5D8D7}" type="slidenum">
              <a:rPr lang="en-US" altLang="ja-JP" sz="1200"/>
              <a:pPr algn="r" eaLnBrk="1" hangingPunct="1"/>
              <a:t>66</a:t>
            </a:fld>
            <a:endParaRPr lang="en-US" altLang="ja-JP" sz="1200"/>
          </a:p>
        </p:txBody>
      </p:sp>
      <p:sp>
        <p:nvSpPr>
          <p:cNvPr id="171011" name="Rectangle 2"/>
          <p:cNvSpPr>
            <a:spLocks noGrp="1" noRot="1" noChangeAspect="1" noChangeArrowheads="1" noTextEdit="1"/>
          </p:cNvSpPr>
          <p:nvPr>
            <p:ph type="sldImg"/>
          </p:nvPr>
        </p:nvSpPr>
        <p:spPr>
          <a:xfrm>
            <a:off x="692150" y="736600"/>
            <a:ext cx="5353050" cy="3706813"/>
          </a:xfrm>
          <a:ln/>
        </p:spPr>
      </p:sp>
      <p:sp>
        <p:nvSpPr>
          <p:cNvPr id="171012"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4A74DFC-6607-45A7-8F72-368A79C3045A}" type="slidenum">
              <a:rPr lang="en-US" altLang="ja-JP" sz="1200"/>
              <a:pPr algn="r" eaLnBrk="1" hangingPunct="1"/>
              <a:t>67</a:t>
            </a:fld>
            <a:endParaRPr lang="en-US" altLang="ja-JP" sz="1200"/>
          </a:p>
        </p:txBody>
      </p:sp>
      <p:sp>
        <p:nvSpPr>
          <p:cNvPr id="173059" name="Rectangle 2"/>
          <p:cNvSpPr>
            <a:spLocks noGrp="1" noRot="1" noChangeAspect="1" noChangeArrowheads="1" noTextEdit="1"/>
          </p:cNvSpPr>
          <p:nvPr>
            <p:ph type="sldImg"/>
          </p:nvPr>
        </p:nvSpPr>
        <p:spPr>
          <a:xfrm>
            <a:off x="692150" y="736600"/>
            <a:ext cx="5353050" cy="3706813"/>
          </a:xfrm>
          <a:ln/>
        </p:spPr>
      </p:sp>
      <p:sp>
        <p:nvSpPr>
          <p:cNvPr id="173060"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FA19FEB5-F1EA-4261-8444-191AB6607D7A}" type="slidenum">
              <a:rPr lang="en-US" altLang="ja-JP" sz="1200"/>
              <a:pPr algn="r" eaLnBrk="1" hangingPunct="1"/>
              <a:t>68</a:t>
            </a:fld>
            <a:endParaRPr lang="en-US" altLang="ja-JP" sz="1200"/>
          </a:p>
        </p:txBody>
      </p:sp>
      <p:sp>
        <p:nvSpPr>
          <p:cNvPr id="175107" name="Rectangle 2"/>
          <p:cNvSpPr>
            <a:spLocks noGrp="1" noRot="1" noChangeAspect="1" noChangeArrowheads="1" noTextEdit="1"/>
          </p:cNvSpPr>
          <p:nvPr>
            <p:ph type="sldImg"/>
          </p:nvPr>
        </p:nvSpPr>
        <p:spPr>
          <a:xfrm>
            <a:off x="692150" y="736600"/>
            <a:ext cx="5353050" cy="3706813"/>
          </a:xfrm>
          <a:ln/>
        </p:spPr>
      </p:sp>
      <p:sp>
        <p:nvSpPr>
          <p:cNvPr id="175108"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0397D3E3-871D-49D6-A9B5-BE78C0AC39CA}" type="slidenum">
              <a:rPr lang="en-US" altLang="ja-JP" sz="1200"/>
              <a:pPr algn="r" eaLnBrk="1" hangingPunct="1"/>
              <a:t>69</a:t>
            </a:fld>
            <a:endParaRPr lang="en-US" altLang="ja-JP" sz="1200"/>
          </a:p>
        </p:txBody>
      </p:sp>
      <p:sp>
        <p:nvSpPr>
          <p:cNvPr id="177155" name="Rectangle 2"/>
          <p:cNvSpPr>
            <a:spLocks noGrp="1" noRot="1" noChangeAspect="1" noChangeArrowheads="1" noTextEdit="1"/>
          </p:cNvSpPr>
          <p:nvPr>
            <p:ph type="sldImg"/>
          </p:nvPr>
        </p:nvSpPr>
        <p:spPr>
          <a:xfrm>
            <a:off x="692150" y="736600"/>
            <a:ext cx="5353050" cy="3706813"/>
          </a:xfrm>
          <a:ln/>
        </p:spPr>
      </p:sp>
      <p:sp>
        <p:nvSpPr>
          <p:cNvPr id="177156"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ChangeArrowheads="1" noTextEdit="1"/>
          </p:cNvSpPr>
          <p:nvPr>
            <p:ph type="sldImg"/>
          </p:nvPr>
        </p:nvSpPr>
        <p:spPr>
          <a:xfrm>
            <a:off x="698500" y="741363"/>
            <a:ext cx="5340350" cy="3697287"/>
          </a:xfrm>
          <a:ln/>
        </p:spPr>
      </p:sp>
      <p:sp>
        <p:nvSpPr>
          <p:cNvPr id="50179" name="ノート プレースホル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smtClean="0"/>
          </a:p>
        </p:txBody>
      </p:sp>
      <p:sp>
        <p:nvSpPr>
          <p:cNvPr id="50180" name="スライド番号プレースホルダ 3"/>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A64EFE6D-F2A6-4559-B229-5BE2FF18A575}" type="slidenum">
              <a:rPr lang="ja-JP" altLang="en-US" smtClean="0"/>
              <a:pPr/>
              <a:t>7</a:t>
            </a:fld>
            <a:endParaRPr lang="ja-JP"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E7D42953-B73E-43C8-A8ED-5D09A0480F23}" type="slidenum">
              <a:rPr lang="en-US" altLang="ja-JP" sz="1200"/>
              <a:pPr algn="r" eaLnBrk="1" hangingPunct="1"/>
              <a:t>70</a:t>
            </a:fld>
            <a:endParaRPr lang="en-US" altLang="ja-JP" sz="1200"/>
          </a:p>
        </p:txBody>
      </p:sp>
      <p:sp>
        <p:nvSpPr>
          <p:cNvPr id="179203" name="Rectangle 2"/>
          <p:cNvSpPr>
            <a:spLocks noGrp="1" noRot="1" noChangeAspect="1" noChangeArrowheads="1" noTextEdit="1"/>
          </p:cNvSpPr>
          <p:nvPr>
            <p:ph type="sldImg"/>
          </p:nvPr>
        </p:nvSpPr>
        <p:spPr>
          <a:xfrm>
            <a:off x="692150" y="736600"/>
            <a:ext cx="5353050" cy="3706813"/>
          </a:xfrm>
          <a:ln/>
        </p:spPr>
      </p:sp>
      <p:sp>
        <p:nvSpPr>
          <p:cNvPr id="179204"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90D7C8D8-98ED-4C25-B8D3-5B4324E73186}" type="slidenum">
              <a:rPr lang="en-US" altLang="ja-JP" sz="1200"/>
              <a:pPr algn="r" eaLnBrk="1" hangingPunct="1"/>
              <a:t>71</a:t>
            </a:fld>
            <a:endParaRPr lang="en-US" altLang="ja-JP" sz="1200"/>
          </a:p>
        </p:txBody>
      </p:sp>
      <p:sp>
        <p:nvSpPr>
          <p:cNvPr id="181251" name="Rectangle 2"/>
          <p:cNvSpPr>
            <a:spLocks noGrp="1" noRot="1" noChangeAspect="1" noChangeArrowheads="1" noTextEdit="1"/>
          </p:cNvSpPr>
          <p:nvPr>
            <p:ph type="sldImg"/>
          </p:nvPr>
        </p:nvSpPr>
        <p:spPr>
          <a:xfrm>
            <a:off x="692150" y="736600"/>
            <a:ext cx="5353050" cy="3706813"/>
          </a:xfrm>
          <a:ln/>
        </p:spPr>
      </p:sp>
      <p:sp>
        <p:nvSpPr>
          <p:cNvPr id="181252"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EECCCF6-7F71-431F-AE36-8DB22B3FE0BE}" type="slidenum">
              <a:rPr lang="ja-JP" altLang="en-US" smtClean="0"/>
              <a:pPr>
                <a:defRPr/>
              </a:pPr>
              <a:t>72</a:t>
            </a:fld>
            <a:endParaRPr lang="ja-JP" altLang="en-US"/>
          </a:p>
        </p:txBody>
      </p:sp>
    </p:spTree>
    <p:extLst>
      <p:ext uri="{BB962C8B-B14F-4D97-AF65-F5344CB8AC3E}">
        <p14:creationId xmlns:p14="http://schemas.microsoft.com/office/powerpoint/2010/main" val="24003068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B9D0B4B1-5216-442C-9343-717DA121119C}" type="slidenum">
              <a:rPr lang="en-US" altLang="ja-JP" sz="1200"/>
              <a:pPr algn="r" eaLnBrk="1" hangingPunct="1"/>
              <a:t>73</a:t>
            </a:fld>
            <a:endParaRPr lang="en-US" altLang="ja-JP" sz="1200"/>
          </a:p>
        </p:txBody>
      </p:sp>
      <p:sp>
        <p:nvSpPr>
          <p:cNvPr id="185347" name="Rectangle 2"/>
          <p:cNvSpPr>
            <a:spLocks noGrp="1" noRot="1" noChangeAspect="1" noChangeArrowheads="1" noTextEdit="1"/>
          </p:cNvSpPr>
          <p:nvPr>
            <p:ph type="sldImg"/>
          </p:nvPr>
        </p:nvSpPr>
        <p:spPr>
          <a:xfrm>
            <a:off x="692150" y="736600"/>
            <a:ext cx="5353050" cy="3706813"/>
          </a:xfrm>
          <a:ln/>
        </p:spPr>
      </p:sp>
      <p:sp>
        <p:nvSpPr>
          <p:cNvPr id="185348"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496EF293-EC04-4C8C-BBAD-FE91FF037BCA}" type="slidenum">
              <a:rPr lang="en-US" altLang="ja-JP" sz="1200"/>
              <a:pPr algn="r" eaLnBrk="1" hangingPunct="1"/>
              <a:t>74</a:t>
            </a:fld>
            <a:endParaRPr lang="en-US" altLang="ja-JP" sz="1200"/>
          </a:p>
        </p:txBody>
      </p:sp>
      <p:sp>
        <p:nvSpPr>
          <p:cNvPr id="187395" name="Rectangle 2"/>
          <p:cNvSpPr>
            <a:spLocks noGrp="1" noRot="1" noChangeAspect="1" noChangeArrowheads="1" noTextEdit="1"/>
          </p:cNvSpPr>
          <p:nvPr>
            <p:ph type="sldImg"/>
          </p:nvPr>
        </p:nvSpPr>
        <p:spPr>
          <a:xfrm>
            <a:off x="692150" y="736600"/>
            <a:ext cx="5353050" cy="3706813"/>
          </a:xfrm>
          <a:ln/>
        </p:spPr>
      </p:sp>
      <p:sp>
        <p:nvSpPr>
          <p:cNvPr id="187396"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05542ED3-1A65-4410-8E0D-F2C469E9CFC3}" type="slidenum">
              <a:rPr lang="en-US" altLang="ja-JP" sz="1200"/>
              <a:pPr algn="r" eaLnBrk="1" hangingPunct="1"/>
              <a:t>75</a:t>
            </a:fld>
            <a:endParaRPr lang="en-US" altLang="ja-JP" sz="1200"/>
          </a:p>
        </p:txBody>
      </p:sp>
      <p:sp>
        <p:nvSpPr>
          <p:cNvPr id="189443" name="Rectangle 2"/>
          <p:cNvSpPr>
            <a:spLocks noGrp="1" noRot="1" noChangeAspect="1" noChangeArrowheads="1" noTextEdit="1"/>
          </p:cNvSpPr>
          <p:nvPr>
            <p:ph type="sldImg"/>
          </p:nvPr>
        </p:nvSpPr>
        <p:spPr>
          <a:xfrm>
            <a:off x="692150" y="736600"/>
            <a:ext cx="5353050" cy="3706813"/>
          </a:xfrm>
          <a:ln/>
        </p:spPr>
      </p:sp>
      <p:sp>
        <p:nvSpPr>
          <p:cNvPr id="189444"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F5886B22-AEF1-4F60-85F7-2C5995E3D307}" type="slidenum">
              <a:rPr lang="en-US" altLang="ja-JP" sz="1200"/>
              <a:pPr algn="r" eaLnBrk="1" hangingPunct="1"/>
              <a:t>76</a:t>
            </a:fld>
            <a:endParaRPr lang="en-US" altLang="ja-JP" sz="1200"/>
          </a:p>
        </p:txBody>
      </p:sp>
      <p:sp>
        <p:nvSpPr>
          <p:cNvPr id="191491" name="Rectangle 2"/>
          <p:cNvSpPr>
            <a:spLocks noGrp="1" noRot="1" noChangeAspect="1" noChangeArrowheads="1" noTextEdit="1"/>
          </p:cNvSpPr>
          <p:nvPr>
            <p:ph type="sldImg"/>
          </p:nvPr>
        </p:nvSpPr>
        <p:spPr>
          <a:xfrm>
            <a:off x="692150" y="736600"/>
            <a:ext cx="5353050" cy="3706813"/>
          </a:xfrm>
          <a:ln/>
        </p:spPr>
      </p:sp>
      <p:sp>
        <p:nvSpPr>
          <p:cNvPr id="191492"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spcBef>
                <a:spcPct val="0"/>
              </a:spcBef>
            </a:pPr>
            <a:endParaRPr lang="en-US" altLang="ja-JP"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F5886B22-AEF1-4F60-85F7-2C5995E3D307}" type="slidenum">
              <a:rPr lang="en-US" altLang="ja-JP" sz="1200"/>
              <a:pPr algn="r" eaLnBrk="1" hangingPunct="1"/>
              <a:t>77</a:t>
            </a:fld>
            <a:endParaRPr lang="en-US" altLang="ja-JP" sz="1200"/>
          </a:p>
        </p:txBody>
      </p:sp>
      <p:sp>
        <p:nvSpPr>
          <p:cNvPr id="191491" name="Rectangle 2"/>
          <p:cNvSpPr>
            <a:spLocks noGrp="1" noRot="1" noChangeAspect="1" noChangeArrowheads="1" noTextEdit="1"/>
          </p:cNvSpPr>
          <p:nvPr>
            <p:ph type="sldImg"/>
          </p:nvPr>
        </p:nvSpPr>
        <p:spPr>
          <a:xfrm>
            <a:off x="692150" y="736600"/>
            <a:ext cx="5353050" cy="3706813"/>
          </a:xfrm>
          <a:ln/>
        </p:spPr>
      </p:sp>
      <p:sp>
        <p:nvSpPr>
          <p:cNvPr id="191492" name="Rectangle 3"/>
          <p:cNvSpPr>
            <a:spLocks noGrp="1" noChangeArrowheads="1"/>
          </p:cNvSpPr>
          <p:nvPr>
            <p:ph type="body" idx="1"/>
          </p:nvPr>
        </p:nvSpPr>
        <p:spPr bwMode="auto">
          <a:xfrm>
            <a:off x="673100" y="4686300"/>
            <a:ext cx="539115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solidFill>
                <a:srgbClr val="FF0000"/>
              </a:solidFill>
            </a:endParaRPr>
          </a:p>
        </p:txBody>
      </p:sp>
    </p:spTree>
    <p:extLst>
      <p:ext uri="{BB962C8B-B14F-4D97-AF65-F5344CB8AC3E}">
        <p14:creationId xmlns:p14="http://schemas.microsoft.com/office/powerpoint/2010/main" val="7161450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6148E16E-786A-4E6E-99F5-4647FFDE5B99}" type="slidenum">
              <a:rPr lang="en-US" altLang="ja-JP" sz="1200"/>
              <a:pPr algn="r" eaLnBrk="1" hangingPunct="1"/>
              <a:t>78</a:t>
            </a:fld>
            <a:endParaRPr lang="en-US" altLang="ja-JP" sz="1200"/>
          </a:p>
        </p:txBody>
      </p:sp>
      <p:sp>
        <p:nvSpPr>
          <p:cNvPr id="193539" name="Rectangle 2"/>
          <p:cNvSpPr>
            <a:spLocks noGrp="1" noRot="1" noChangeAspect="1" noChangeArrowheads="1" noTextEdit="1"/>
          </p:cNvSpPr>
          <p:nvPr>
            <p:ph type="sldImg"/>
          </p:nvPr>
        </p:nvSpPr>
        <p:spPr>
          <a:xfrm>
            <a:off x="693738" y="736600"/>
            <a:ext cx="5351462" cy="3706813"/>
          </a:xfrm>
          <a:ln/>
        </p:spPr>
      </p:sp>
      <p:sp>
        <p:nvSpPr>
          <p:cNvPr id="193540"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pPr eaLnBrk="1" hangingPunct="1"/>
            <a:endParaRPr lang="en-US" altLang="ja-JP"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9FC28E54-56E4-4685-92D7-384AEC6BC3C2}" type="slidenum">
              <a:rPr lang="en-US" altLang="ja-JP" sz="1200"/>
              <a:pPr algn="r" eaLnBrk="1" hangingPunct="1"/>
              <a:t>79</a:t>
            </a:fld>
            <a:endParaRPr lang="en-US" altLang="ja-JP" sz="1200"/>
          </a:p>
        </p:txBody>
      </p:sp>
      <p:sp>
        <p:nvSpPr>
          <p:cNvPr id="195587" name="Rectangle 2"/>
          <p:cNvSpPr>
            <a:spLocks noGrp="1" noRot="1" noChangeAspect="1" noChangeArrowheads="1" noTextEdit="1"/>
          </p:cNvSpPr>
          <p:nvPr>
            <p:ph type="sldImg"/>
          </p:nvPr>
        </p:nvSpPr>
        <p:spPr>
          <a:xfrm>
            <a:off x="693738" y="736600"/>
            <a:ext cx="5351462" cy="3706813"/>
          </a:xfrm>
          <a:ln/>
        </p:spPr>
      </p:sp>
      <p:sp>
        <p:nvSpPr>
          <p:cNvPr id="195588"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numCol="1" anchor="t" anchorCtr="0" compatLnSpc="1">
            <a:prstTxWarp prst="textNoShape">
              <a:avLst/>
            </a:prstTxWarp>
          </a:bodyPr>
          <a:lstStyle/>
          <a:p>
            <a:endParaRPr lang="ja-JP"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ChangeArrowheads="1" noTextEdit="1"/>
          </p:cNvSpPr>
          <p:nvPr>
            <p:ph type="sldImg"/>
          </p:nvPr>
        </p:nvSpPr>
        <p:spPr>
          <a:xfrm>
            <a:off x="698500" y="741363"/>
            <a:ext cx="5340350" cy="3697287"/>
          </a:xfrm>
          <a:ln/>
        </p:spPr>
      </p:sp>
      <p:sp>
        <p:nvSpPr>
          <p:cNvPr id="247811" name="ノート プレースホルダ 2"/>
          <p:cNvSpPr>
            <a:spLocks noGrp="1"/>
          </p:cNvSpPr>
          <p:nvPr>
            <p:ph type="body" idx="1"/>
          </p:nvPr>
        </p:nvSpPr>
        <p:spPr/>
        <p:txBody>
          <a:bodyPr wrap="square" numCol="1" anchor="t" anchorCtr="0" compatLnSpc="1">
            <a:prstTxWarp prst="textNoShape">
              <a:avLst/>
            </a:prstTxWarp>
          </a:bodyPr>
          <a:lstStyle/>
          <a:p>
            <a:pPr>
              <a:defRPr/>
            </a:pPr>
            <a:endParaRPr lang="en-US" altLang="ja-JP" dirty="0" smtClean="0">
              <a:latin typeface="+mn-lt"/>
              <a:ea typeface="+mn-ea"/>
            </a:endParaRPr>
          </a:p>
        </p:txBody>
      </p:sp>
      <p:sp>
        <p:nvSpPr>
          <p:cNvPr id="52228" name="スライド番号プレースホルダ 3"/>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AF6EDB2-A93A-4A60-91D6-25C1BB3AF7FA}" type="slidenum">
              <a:rPr lang="ja-JP" altLang="en-US" smtClean="0"/>
              <a:pPr/>
              <a:t>8</a:t>
            </a:fld>
            <a:endParaRPr lang="ja-JP"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スライド イメージ プレースホルダ 1"/>
          <p:cNvSpPr>
            <a:spLocks noGrp="1" noRot="1" noChangeAspect="1" noChangeArrowheads="1" noTextEdit="1"/>
          </p:cNvSpPr>
          <p:nvPr>
            <p:ph type="sldImg"/>
          </p:nvPr>
        </p:nvSpPr>
        <p:spPr>
          <a:xfrm>
            <a:off x="698500" y="741363"/>
            <a:ext cx="5340350" cy="3697287"/>
          </a:xfrm>
          <a:ln/>
        </p:spPr>
      </p:sp>
      <p:sp>
        <p:nvSpPr>
          <p:cNvPr id="197635" name="ノート プレースホル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97636" name="スライド番号プレースホルダ 3"/>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0058CDF-936C-4EE7-8539-B132A5903655}" type="slidenum">
              <a:rPr lang="ja-JP" altLang="en-US" smtClean="0"/>
              <a:pPr/>
              <a:t>80</a:t>
            </a:fld>
            <a:endParaRPr lang="ja-JP" alt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スライド イメージ プレースホルダ 1"/>
          <p:cNvSpPr>
            <a:spLocks noGrp="1" noRot="1" noChangeAspect="1" noChangeArrowheads="1" noTextEdit="1"/>
          </p:cNvSpPr>
          <p:nvPr>
            <p:ph type="sldImg"/>
          </p:nvPr>
        </p:nvSpPr>
        <p:spPr>
          <a:xfrm>
            <a:off x="698500" y="741363"/>
            <a:ext cx="5340350" cy="3697287"/>
          </a:xfrm>
          <a:ln/>
        </p:spPr>
      </p:sp>
      <p:sp>
        <p:nvSpPr>
          <p:cNvPr id="199683" name="ノート プレースホル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99684" name="スライド番号プレースホルダ 3"/>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36600" indent="-282575">
              <a:defRPr kumimoji="1">
                <a:solidFill>
                  <a:schemeClr val="tx1"/>
                </a:solidFill>
                <a:latin typeface="Arial" panose="020B0604020202020204" pitchFamily="34" charset="0"/>
                <a:ea typeface="ＭＳ Ｐゴシック" panose="020B0600070205080204" pitchFamily="50" charset="-128"/>
              </a:defRPr>
            </a:lvl2pPr>
            <a:lvl3pPr marL="1133475" indent="-225425">
              <a:defRPr kumimoji="1">
                <a:solidFill>
                  <a:schemeClr val="tx1"/>
                </a:solidFill>
                <a:latin typeface="Arial" panose="020B0604020202020204" pitchFamily="34" charset="0"/>
                <a:ea typeface="ＭＳ Ｐゴシック" panose="020B0600070205080204" pitchFamily="50" charset="-128"/>
              </a:defRPr>
            </a:lvl3pPr>
            <a:lvl4pPr marL="1587500" indent="-225425">
              <a:defRPr kumimoji="1">
                <a:solidFill>
                  <a:schemeClr val="tx1"/>
                </a:solidFill>
                <a:latin typeface="Arial" panose="020B0604020202020204" pitchFamily="34" charset="0"/>
                <a:ea typeface="ＭＳ Ｐゴシック" panose="020B0600070205080204" pitchFamily="50" charset="-128"/>
              </a:defRPr>
            </a:lvl4pPr>
            <a:lvl5pPr marL="2039938" indent="-225425">
              <a:defRPr kumimoji="1">
                <a:solidFill>
                  <a:schemeClr val="tx1"/>
                </a:solidFill>
                <a:latin typeface="Arial" panose="020B0604020202020204" pitchFamily="34" charset="0"/>
                <a:ea typeface="ＭＳ Ｐゴシック" panose="020B0600070205080204" pitchFamily="50" charset="-128"/>
              </a:defRPr>
            </a:lvl5pPr>
            <a:lvl6pPr marL="24971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543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115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68738" indent="-2254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B0F13EE-274D-4CA9-B567-0B9D69889CB1}" type="slidenum">
              <a:rPr lang="ja-JP" altLang="en-US" smtClean="0"/>
              <a:pPr/>
              <a:t>81</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14763" y="9374188"/>
            <a:ext cx="2921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C6B07E2E-755C-4574-ABD5-241519631917}" type="slidenum">
              <a:rPr lang="en-US" altLang="ja-JP" sz="1200"/>
              <a:pPr algn="r" eaLnBrk="1" hangingPunct="1"/>
              <a:t>9</a:t>
            </a:fld>
            <a:endParaRPr lang="en-US" altLang="ja-JP" sz="1200"/>
          </a:p>
        </p:txBody>
      </p:sp>
      <p:sp>
        <p:nvSpPr>
          <p:cNvPr id="54275" name="Rectangle 2"/>
          <p:cNvSpPr>
            <a:spLocks noGrp="1" noRot="1" noChangeAspect="1" noChangeArrowheads="1" noTextEdit="1"/>
          </p:cNvSpPr>
          <p:nvPr>
            <p:ph type="sldImg"/>
          </p:nvPr>
        </p:nvSpPr>
        <p:spPr>
          <a:xfrm>
            <a:off x="693738" y="736600"/>
            <a:ext cx="5351462" cy="3706813"/>
          </a:xfrm>
          <a:ln/>
        </p:spPr>
      </p:sp>
      <p:sp>
        <p:nvSpPr>
          <p:cNvPr id="54276" name="Rectangle 3"/>
          <p:cNvSpPr>
            <a:spLocks noGrp="1" noChangeArrowheads="1"/>
          </p:cNvSpPr>
          <p:nvPr>
            <p:ph type="body" idx="1"/>
          </p:nvPr>
        </p:nvSpPr>
        <p:spPr bwMode="auto">
          <a:xfrm>
            <a:off x="898525" y="4686300"/>
            <a:ext cx="4940300" cy="444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sz="1400" dirty="0" smtClean="0">
              <a:solidFill>
                <a:srgbClr val="FF0000"/>
              </a:solidFill>
              <a:ea typeface="ＭＳ 明朝" panose="02020609040205080304" pitchFamily="1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607567"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607568" name="サブタイトル 2"/>
          <p:cNvSpPr>
            <a:spLocks noGrp="1"/>
          </p:cNvSpPr>
          <p:nvPr>
            <p:ph type="subTitle" idx="1"/>
          </p:nvPr>
        </p:nvSpPr>
        <p:spPr>
          <a:xfrm>
            <a:off x="1485900" y="3886200"/>
            <a:ext cx="6934200" cy="1752600"/>
          </a:xfrm>
        </p:spPr>
        <p:txBody>
          <a:bodyPr/>
          <a:lstStyle>
            <a:lvl1pPr marL="0" indent="0" algn="ctr">
              <a:buNone/>
              <a:defRPr/>
            </a:lvl1pPr>
            <a:lvl2pPr marL="457181" indent="0" algn="ctr">
              <a:buNone/>
              <a:defRPr/>
            </a:lvl2pPr>
            <a:lvl3pPr marL="914362" indent="0" algn="ctr">
              <a:buNone/>
              <a:defRPr/>
            </a:lvl3pPr>
            <a:lvl4pPr marL="1371543" indent="0" algn="ctr">
              <a:buNone/>
              <a:defRPr/>
            </a:lvl4pPr>
            <a:lvl5pPr marL="1828723" indent="0" algn="ctr">
              <a:buNone/>
              <a:defRPr/>
            </a:lvl5pPr>
            <a:lvl6pPr marL="2285905" indent="0" algn="ctr">
              <a:buNone/>
              <a:defRPr/>
            </a:lvl6pPr>
            <a:lvl7pPr marL="2743085" indent="0" algn="ctr">
              <a:buNone/>
              <a:defRPr/>
            </a:lvl7pPr>
            <a:lvl8pPr marL="3200266" indent="0" algn="ctr">
              <a:buNone/>
              <a:defRPr/>
            </a:lvl8pPr>
            <a:lvl9pPr marL="365744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a:ln/>
        </p:spPr>
        <p:txBody>
          <a:bodyPr/>
          <a:lstStyle>
            <a:lvl1pPr>
              <a:defRPr/>
            </a:lvl1pPr>
          </a:lstStyle>
          <a:p>
            <a:pPr>
              <a:defRPr/>
            </a:pPr>
            <a:fld id="{84DF0E14-EAF4-49C9-A4FF-5CFFDB825271}" type="slidenum">
              <a:rPr lang="en-US" altLang="ja-JP"/>
              <a:pPr>
                <a:defRPr/>
              </a:pPr>
              <a:t>‹#›</a:t>
            </a:fld>
            <a:endParaRPr lang="en-US" altLang="ja-JP"/>
          </a:p>
        </p:txBody>
      </p:sp>
    </p:spTree>
    <p:extLst>
      <p:ext uri="{BB962C8B-B14F-4D97-AF65-F5344CB8AC3E}">
        <p14:creationId xmlns:p14="http://schemas.microsoft.com/office/powerpoint/2010/main" val="377638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bg>
      <p:bgPr>
        <a:solidFill>
          <a:schemeClr val="bg1"/>
        </a:solidFill>
        <a:effectLst/>
      </p:bgPr>
    </p:bg>
    <p:spTree>
      <p:nvGrpSpPr>
        <p:cNvPr id="1" name=""/>
        <p:cNvGrpSpPr/>
        <p:nvPr/>
      </p:nvGrpSpPr>
      <p:grpSpPr>
        <a:xfrm>
          <a:off x="0" y="0"/>
          <a:ext cx="0" cy="0"/>
          <a:chOff x="0" y="0"/>
          <a:chExt cx="0" cy="0"/>
        </a:xfrm>
      </p:grpSpPr>
      <p:sp>
        <p:nvSpPr>
          <p:cNvPr id="605755" name="タイトル 1"/>
          <p:cNvSpPr>
            <a:spLocks noGrp="1"/>
          </p:cNvSpPr>
          <p:nvPr>
            <p:ph type="title"/>
          </p:nvPr>
        </p:nvSpPr>
        <p:spPr/>
        <p:txBody>
          <a:bodyPr/>
          <a:lstStyle/>
          <a:p>
            <a:r>
              <a:rPr lang="ja-JP" altLang="en-US"/>
              <a:t>マスタ タイトルの書式設定</a:t>
            </a:r>
          </a:p>
        </p:txBody>
      </p:sp>
      <p:sp>
        <p:nvSpPr>
          <p:cNvPr id="605756"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p:txBody>
          <a:bodyPr/>
          <a:lstStyle>
            <a:lvl1pPr>
              <a:defRPr/>
            </a:lvl1pPr>
          </a:lstStyle>
          <a:p>
            <a:pPr>
              <a:defRPr/>
            </a:pPr>
            <a:fld id="{54AAF0D0-715D-40A9-8327-E239889B2A60}" type="slidenum">
              <a:rPr lang="en-US" altLang="ja-JP"/>
              <a:pPr>
                <a:defRPr/>
              </a:pPr>
              <a:t>‹#›</a:t>
            </a:fld>
            <a:endParaRPr lang="en-US" altLang="ja-JP"/>
          </a:p>
        </p:txBody>
      </p:sp>
    </p:spTree>
    <p:extLst>
      <p:ext uri="{BB962C8B-B14F-4D97-AF65-F5344CB8AC3E}">
        <p14:creationId xmlns:p14="http://schemas.microsoft.com/office/powerpoint/2010/main" val="195394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p:bgPr>
        <a:solidFill>
          <a:schemeClr val="bg1"/>
        </a:solidFill>
        <a:effectLst/>
      </p:bgPr>
    </p:bg>
    <p:spTree>
      <p:nvGrpSpPr>
        <p:cNvPr id="1" name=""/>
        <p:cNvGrpSpPr/>
        <p:nvPr/>
      </p:nvGrpSpPr>
      <p:grpSpPr>
        <a:xfrm>
          <a:off x="0" y="0"/>
          <a:ext cx="0" cy="0"/>
          <a:chOff x="0" y="0"/>
          <a:chExt cx="0" cy="0"/>
        </a:xfrm>
      </p:grpSpPr>
      <p:sp>
        <p:nvSpPr>
          <p:cNvPr id="60575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605753" name="縦書きテキスト プレースホルダ 2"/>
          <p:cNvSpPr>
            <a:spLocks noGrp="1"/>
          </p:cNvSpPr>
          <p:nvPr>
            <p:ph type="body" orient="vert" idx="1"/>
          </p:nvPr>
        </p:nvSpPr>
        <p:spPr>
          <a:xfrm>
            <a:off x="495300" y="274639"/>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p:txBody>
          <a:bodyPr/>
          <a:lstStyle>
            <a:lvl1pPr>
              <a:defRPr/>
            </a:lvl1pPr>
          </a:lstStyle>
          <a:p>
            <a:pPr>
              <a:defRPr/>
            </a:pPr>
            <a:fld id="{9A7C0937-78CB-4273-950C-2BA49B632A93}" type="slidenum">
              <a:rPr lang="en-US" altLang="ja-JP"/>
              <a:pPr>
                <a:defRPr/>
              </a:pPr>
              <a:t>‹#›</a:t>
            </a:fld>
            <a:endParaRPr lang="en-US" altLang="ja-JP"/>
          </a:p>
        </p:txBody>
      </p:sp>
    </p:spTree>
    <p:extLst>
      <p:ext uri="{BB962C8B-B14F-4D97-AF65-F5344CB8AC3E}">
        <p14:creationId xmlns:p14="http://schemas.microsoft.com/office/powerpoint/2010/main" val="400012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パターン1, 2">
    <p:spTree>
      <p:nvGrpSpPr>
        <p:cNvPr id="1" name=""/>
        <p:cNvGrpSpPr/>
        <p:nvPr/>
      </p:nvGrpSpPr>
      <p:grpSpPr>
        <a:xfrm>
          <a:off x="0" y="0"/>
          <a:ext cx="0" cy="0"/>
          <a:chOff x="0" y="0"/>
          <a:chExt cx="0" cy="0"/>
        </a:xfrm>
      </p:grpSpPr>
      <p:sp>
        <p:nvSpPr>
          <p:cNvPr id="607588" name="タイトル 1"/>
          <p:cNvSpPr>
            <a:spLocks noGrp="1"/>
          </p:cNvSpPr>
          <p:nvPr>
            <p:ph type="title"/>
          </p:nvPr>
        </p:nvSpPr>
        <p:spPr>
          <a:xfrm>
            <a:off x="0" y="-637"/>
            <a:ext cx="9906000" cy="957237"/>
          </a:xfrm>
          <a:solidFill>
            <a:srgbClr val="000066"/>
          </a:solidFill>
        </p:spPr>
        <p:txBody>
          <a:bodyPr>
            <a:normAutofit/>
          </a:bodyPr>
          <a:lstStyle>
            <a:lvl1pPr marL="431982" indent="-431982">
              <a:defRPr sz="3199">
                <a:solidFill>
                  <a:schemeClr val="bg1"/>
                </a:solidFill>
              </a:defRPr>
            </a:lvl1pPr>
          </a:lstStyle>
          <a:p>
            <a:r>
              <a:rPr lang="ja-JP" altLang="en-US" dirty="0"/>
              <a:t>マスター タイトルの書式設定</a:t>
            </a:r>
          </a:p>
        </p:txBody>
      </p:sp>
      <p:sp>
        <p:nvSpPr>
          <p:cNvPr id="3" name="日付プレースホルダー 2"/>
          <p:cNvSpPr>
            <a:spLocks noGrp="1" noChangeArrowheads="1"/>
          </p:cNvSpPr>
          <p:nvPr>
            <p:ph type="dt" sz="half" idx="10"/>
          </p:nvPr>
        </p:nvSpPr>
        <p:spPr/>
        <p:txBody>
          <a:bodyPr/>
          <a:lstStyle>
            <a:lvl1pPr>
              <a:defRPr/>
            </a:lvl1pPr>
          </a:lstStyle>
          <a:p>
            <a:pPr>
              <a:defRPr/>
            </a:pPr>
            <a:endParaRPr lang="ja-JP" altLang="en-US"/>
          </a:p>
        </p:txBody>
      </p:sp>
      <p:sp>
        <p:nvSpPr>
          <p:cNvPr id="4" name="フッター プレースホルダー 3"/>
          <p:cNvSpPr>
            <a:spLocks noGrp="1" noChangeArrowheads="1"/>
          </p:cNvSpPr>
          <p:nvPr>
            <p:ph type="ftr" sz="quarter" idx="11"/>
          </p:nvPr>
        </p:nvSpPr>
        <p:spPr/>
        <p:txBody>
          <a:bodyPr/>
          <a:lstStyle>
            <a:lvl1pPr>
              <a:defRPr/>
            </a:lvl1pPr>
          </a:lstStyle>
          <a:p>
            <a:pPr>
              <a:defRPr/>
            </a:pPr>
            <a:endParaRPr lang="ja-JP" altLang="ja-JP"/>
          </a:p>
        </p:txBody>
      </p:sp>
      <p:sp>
        <p:nvSpPr>
          <p:cNvPr id="5" name="Rectangle 6"/>
          <p:cNvSpPr>
            <a:spLocks noGrp="1" noChangeArrowheads="1"/>
          </p:cNvSpPr>
          <p:nvPr>
            <p:ph type="sldNum" sz="quarter" idx="12"/>
          </p:nvPr>
        </p:nvSpPr>
        <p:spPr>
          <a:xfrm>
            <a:off x="7545388" y="6308725"/>
            <a:ext cx="2311400" cy="476250"/>
          </a:xfrm>
        </p:spPr>
        <p:txBody>
          <a:bodyPr/>
          <a:lstStyle>
            <a:lvl1pPr>
              <a:defRPr sz="1800" b="1">
                <a:latin typeface="ＭＳ Ｐゴシック" panose="020B0600070205080204" pitchFamily="50" charset="-128"/>
              </a:defRPr>
            </a:lvl1pPr>
          </a:lstStyle>
          <a:p>
            <a:pPr>
              <a:defRPr/>
            </a:pPr>
            <a:fld id="{27EDE8A5-3C66-491A-B940-905B004674E9}" type="slidenum">
              <a:rPr lang="en-US" altLang="ja-JP"/>
              <a:pPr>
                <a:defRPr/>
              </a:pPr>
              <a:t>‹#›</a:t>
            </a:fld>
            <a:endParaRPr lang="en-US" altLang="ja-JP"/>
          </a:p>
        </p:txBody>
      </p:sp>
    </p:spTree>
    <p:extLst>
      <p:ext uri="{BB962C8B-B14F-4D97-AF65-F5344CB8AC3E}">
        <p14:creationId xmlns:p14="http://schemas.microsoft.com/office/powerpoint/2010/main" val="2709950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605831" name="タイトル 1"/>
          <p:cNvSpPr>
            <a:spLocks noGrp="1"/>
          </p:cNvSpPr>
          <p:nvPr>
            <p:ph type="title"/>
          </p:nvPr>
        </p:nvSpPr>
        <p:spPr/>
        <p:txBody>
          <a:bodyPr/>
          <a:lstStyle/>
          <a:p>
            <a:r>
              <a:rPr lang="ja-JP" altLang="en-US"/>
              <a:t>マスタ タイトルの書式設定</a:t>
            </a:r>
          </a:p>
        </p:txBody>
      </p:sp>
      <p:sp>
        <p:nvSpPr>
          <p:cNvPr id="605832"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vl1pPr>
          </a:lstStyle>
          <a:p>
            <a:pPr>
              <a:defRPr/>
            </a:pPr>
            <a:fld id="{40124902-2AFB-48EC-BCAA-411DDA62A517}" type="slidenum">
              <a:rPr lang="en-US" altLang="ja-JP"/>
              <a:pPr>
                <a:defRPr/>
              </a:pPr>
              <a:t>‹#›</a:t>
            </a:fld>
            <a:endParaRPr lang="en-US" altLang="ja-JP"/>
          </a:p>
        </p:txBody>
      </p:sp>
    </p:spTree>
    <p:extLst>
      <p:ext uri="{BB962C8B-B14F-4D97-AF65-F5344CB8AC3E}">
        <p14:creationId xmlns:p14="http://schemas.microsoft.com/office/powerpoint/2010/main" val="152436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605826" name="タイトル 1"/>
          <p:cNvSpPr>
            <a:spLocks noGrp="1"/>
          </p:cNvSpPr>
          <p:nvPr>
            <p:ph type="title"/>
          </p:nvPr>
        </p:nvSpPr>
        <p:spPr>
          <a:xfrm>
            <a:off x="782638" y="4406901"/>
            <a:ext cx="8420100" cy="1362075"/>
          </a:xfrm>
        </p:spPr>
        <p:txBody>
          <a:bodyPr/>
          <a:lstStyle>
            <a:lvl1pPr algn="l">
              <a:defRPr sz="4000" b="1" cap="all"/>
            </a:lvl1pPr>
          </a:lstStyle>
          <a:p>
            <a:r>
              <a:rPr lang="ja-JP" altLang="en-US"/>
              <a:t>マスタ タイトルの書式設定</a:t>
            </a:r>
          </a:p>
        </p:txBody>
      </p:sp>
      <p:sp>
        <p:nvSpPr>
          <p:cNvPr id="605827" name="テキスト プレースホルダ 2"/>
          <p:cNvSpPr>
            <a:spLocks noGrp="1"/>
          </p:cNvSpPr>
          <p:nvPr>
            <p:ph type="body" idx="1"/>
          </p:nvPr>
        </p:nvSpPr>
        <p:spPr>
          <a:xfrm>
            <a:off x="782638" y="2906714"/>
            <a:ext cx="8420100" cy="1500187"/>
          </a:xfrm>
        </p:spPr>
        <p:txBody>
          <a:bodyPr anchor="b"/>
          <a:lstStyle>
            <a:lvl1pPr marL="0" indent="0">
              <a:buNone/>
              <a:defRPr sz="2000"/>
            </a:lvl1pPr>
            <a:lvl2pPr marL="457181" indent="0">
              <a:buNone/>
              <a:defRPr sz="1800"/>
            </a:lvl2pPr>
            <a:lvl3pPr marL="914362" indent="0">
              <a:buNone/>
              <a:defRPr sz="1600"/>
            </a:lvl3pPr>
            <a:lvl4pPr marL="1371543" indent="0">
              <a:buNone/>
              <a:defRPr sz="1400"/>
            </a:lvl4pPr>
            <a:lvl5pPr marL="1828723" indent="0">
              <a:buNone/>
              <a:defRPr sz="1400"/>
            </a:lvl5pPr>
            <a:lvl6pPr marL="2285905" indent="0">
              <a:buNone/>
              <a:defRPr sz="1400"/>
            </a:lvl6pPr>
            <a:lvl7pPr marL="2743085" indent="0">
              <a:buNone/>
              <a:defRPr sz="1400"/>
            </a:lvl7pPr>
            <a:lvl8pPr marL="3200266" indent="0">
              <a:buNone/>
              <a:defRPr sz="1400"/>
            </a:lvl8pPr>
            <a:lvl9pPr marL="3657446" indent="0">
              <a:buNone/>
              <a:defRPr sz="1400"/>
            </a:lvl9pPr>
          </a:lstStyle>
          <a:p>
            <a:pPr lvl="0"/>
            <a:r>
              <a:rPr lang="ja-JP" altLang="en-US"/>
              <a:t>マスタ テキストの書式設定</a:t>
            </a:r>
          </a:p>
        </p:txBody>
      </p:sp>
      <p:sp>
        <p:nvSpPr>
          <p:cNvPr id="4" name="Rectangle 9"/>
          <p:cNvSpPr>
            <a:spLocks noGrp="1" noChangeArrowheads="1"/>
          </p:cNvSpPr>
          <p:nvPr>
            <p:ph type="sldNum" sz="quarter" idx="10"/>
          </p:nvPr>
        </p:nvSpPr>
        <p:spPr/>
        <p:txBody>
          <a:bodyPr/>
          <a:lstStyle>
            <a:lvl1pPr>
              <a:defRPr/>
            </a:lvl1pPr>
          </a:lstStyle>
          <a:p>
            <a:pPr>
              <a:defRPr/>
            </a:pPr>
            <a:fld id="{F05ABFAB-DF96-472A-8B8B-AB839ED951EE}" type="slidenum">
              <a:rPr lang="en-US" altLang="ja-JP"/>
              <a:pPr>
                <a:defRPr/>
              </a:pPr>
              <a:t>‹#›</a:t>
            </a:fld>
            <a:endParaRPr lang="en-US" altLang="ja-JP"/>
          </a:p>
        </p:txBody>
      </p:sp>
    </p:spTree>
    <p:extLst>
      <p:ext uri="{BB962C8B-B14F-4D97-AF65-F5344CB8AC3E}">
        <p14:creationId xmlns:p14="http://schemas.microsoft.com/office/powerpoint/2010/main" val="337569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bg>
      <p:bgPr>
        <a:solidFill>
          <a:schemeClr val="bg1"/>
        </a:solidFill>
        <a:effectLst/>
      </p:bgPr>
    </p:bg>
    <p:spTree>
      <p:nvGrpSpPr>
        <p:cNvPr id="1" name=""/>
        <p:cNvGrpSpPr/>
        <p:nvPr/>
      </p:nvGrpSpPr>
      <p:grpSpPr>
        <a:xfrm>
          <a:off x="0" y="0"/>
          <a:ext cx="0" cy="0"/>
          <a:chOff x="0" y="0"/>
          <a:chExt cx="0" cy="0"/>
        </a:xfrm>
      </p:grpSpPr>
      <p:sp>
        <p:nvSpPr>
          <p:cNvPr id="605820" name="タイトル 1"/>
          <p:cNvSpPr>
            <a:spLocks noGrp="1"/>
          </p:cNvSpPr>
          <p:nvPr>
            <p:ph type="title"/>
          </p:nvPr>
        </p:nvSpPr>
        <p:spPr/>
        <p:txBody>
          <a:bodyPr/>
          <a:lstStyle/>
          <a:p>
            <a:r>
              <a:rPr lang="ja-JP" altLang="en-US"/>
              <a:t>マスタ タイトルの書式設定</a:t>
            </a:r>
          </a:p>
        </p:txBody>
      </p:sp>
      <p:sp>
        <p:nvSpPr>
          <p:cNvPr id="605821" name="コンテンツ プレースホルダ 2"/>
          <p:cNvSpPr>
            <a:spLocks noGrp="1"/>
          </p:cNvSpPr>
          <p:nvPr>
            <p:ph sz="half" idx="1"/>
          </p:nvPr>
        </p:nvSpPr>
        <p:spPr>
          <a:xfrm>
            <a:off x="344489" y="981075"/>
            <a:ext cx="4244975" cy="5151438"/>
          </a:xfrm>
        </p:spPr>
        <p:txBody>
          <a:bodyPr/>
          <a:lstStyle>
            <a:lvl1pPr>
              <a:defRPr sz="2799"/>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822" name="コンテンツ プレースホルダ 3"/>
          <p:cNvSpPr>
            <a:spLocks noGrp="1"/>
          </p:cNvSpPr>
          <p:nvPr>
            <p:ph sz="half" idx="2"/>
          </p:nvPr>
        </p:nvSpPr>
        <p:spPr>
          <a:xfrm>
            <a:off x="4741865" y="981075"/>
            <a:ext cx="4244975" cy="5151438"/>
          </a:xfrm>
        </p:spPr>
        <p:txBody>
          <a:bodyPr/>
          <a:lstStyle>
            <a:lvl1pPr>
              <a:defRPr sz="2799"/>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9"/>
          <p:cNvSpPr>
            <a:spLocks noGrp="1" noChangeArrowheads="1"/>
          </p:cNvSpPr>
          <p:nvPr>
            <p:ph type="sldNum" sz="quarter" idx="10"/>
          </p:nvPr>
        </p:nvSpPr>
        <p:spPr/>
        <p:txBody>
          <a:bodyPr/>
          <a:lstStyle>
            <a:lvl1pPr>
              <a:defRPr/>
            </a:lvl1pPr>
          </a:lstStyle>
          <a:p>
            <a:pPr>
              <a:defRPr/>
            </a:pPr>
            <a:fld id="{01A23C1B-1550-4D92-BC4E-C4E1BD0F6E6C}" type="slidenum">
              <a:rPr lang="en-US" altLang="ja-JP"/>
              <a:pPr>
                <a:defRPr/>
              </a:pPr>
              <a:t>‹#›</a:t>
            </a:fld>
            <a:endParaRPr lang="en-US" altLang="ja-JP"/>
          </a:p>
        </p:txBody>
      </p:sp>
    </p:spTree>
    <p:extLst>
      <p:ext uri="{BB962C8B-B14F-4D97-AF65-F5344CB8AC3E}">
        <p14:creationId xmlns:p14="http://schemas.microsoft.com/office/powerpoint/2010/main" val="444218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bg>
      <p:bgPr>
        <a:solidFill>
          <a:schemeClr val="bg1"/>
        </a:solidFill>
        <a:effectLst/>
      </p:bgPr>
    </p:bg>
    <p:spTree>
      <p:nvGrpSpPr>
        <p:cNvPr id="1" name=""/>
        <p:cNvGrpSpPr/>
        <p:nvPr/>
      </p:nvGrpSpPr>
      <p:grpSpPr>
        <a:xfrm>
          <a:off x="0" y="0"/>
          <a:ext cx="0" cy="0"/>
          <a:chOff x="0" y="0"/>
          <a:chExt cx="0" cy="0"/>
        </a:xfrm>
      </p:grpSpPr>
      <p:sp>
        <p:nvSpPr>
          <p:cNvPr id="60581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605813" name="テキスト プレースホルダ 2"/>
          <p:cNvSpPr>
            <a:spLocks noGrp="1"/>
          </p:cNvSpPr>
          <p:nvPr>
            <p:ph type="body" idx="1"/>
          </p:nvPr>
        </p:nvSpPr>
        <p:spPr>
          <a:xfrm>
            <a:off x="495301" y="1535113"/>
            <a:ext cx="4376737" cy="639762"/>
          </a:xfrm>
        </p:spPr>
        <p:txBody>
          <a:bodyPr anchor="b"/>
          <a:lstStyle>
            <a:lvl1pPr marL="0" indent="0">
              <a:buNone/>
              <a:defRPr sz="2401" b="1"/>
            </a:lvl1pPr>
            <a:lvl2pPr marL="457181" indent="0">
              <a:buNone/>
              <a:defRPr sz="2000" b="1"/>
            </a:lvl2pPr>
            <a:lvl3pPr marL="914362" indent="0">
              <a:buNone/>
              <a:defRPr sz="1800" b="1"/>
            </a:lvl3pPr>
            <a:lvl4pPr marL="1371543" indent="0">
              <a:buNone/>
              <a:defRPr sz="1600" b="1"/>
            </a:lvl4pPr>
            <a:lvl5pPr marL="1828723" indent="0">
              <a:buNone/>
              <a:defRPr sz="1600" b="1"/>
            </a:lvl5pPr>
            <a:lvl6pPr marL="2285905" indent="0">
              <a:buNone/>
              <a:defRPr sz="1600" b="1"/>
            </a:lvl6pPr>
            <a:lvl7pPr marL="2743085" indent="0">
              <a:buNone/>
              <a:defRPr sz="1600" b="1"/>
            </a:lvl7pPr>
            <a:lvl8pPr marL="3200266" indent="0">
              <a:buNone/>
              <a:defRPr sz="1600" b="1"/>
            </a:lvl8pPr>
            <a:lvl9pPr marL="3657446" indent="0">
              <a:buNone/>
              <a:defRPr sz="1600" b="1"/>
            </a:lvl9pPr>
          </a:lstStyle>
          <a:p>
            <a:pPr lvl="0"/>
            <a:r>
              <a:rPr lang="ja-JP" altLang="en-US"/>
              <a:t>マスタ テキストの書式設定</a:t>
            </a:r>
          </a:p>
        </p:txBody>
      </p:sp>
      <p:sp>
        <p:nvSpPr>
          <p:cNvPr id="605814" name="コンテンツ プレースホルダ 3"/>
          <p:cNvSpPr>
            <a:spLocks noGrp="1"/>
          </p:cNvSpPr>
          <p:nvPr>
            <p:ph sz="half" idx="2"/>
          </p:nvPr>
        </p:nvSpPr>
        <p:spPr>
          <a:xfrm>
            <a:off x="495301" y="2174875"/>
            <a:ext cx="4376737" cy="3951288"/>
          </a:xfr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815" name="テキスト プレースホルダ 4"/>
          <p:cNvSpPr>
            <a:spLocks noGrp="1"/>
          </p:cNvSpPr>
          <p:nvPr>
            <p:ph type="body" sz="quarter" idx="3"/>
          </p:nvPr>
        </p:nvSpPr>
        <p:spPr>
          <a:xfrm>
            <a:off x="5032375" y="1535113"/>
            <a:ext cx="4378325" cy="639762"/>
          </a:xfrm>
        </p:spPr>
        <p:txBody>
          <a:bodyPr anchor="b"/>
          <a:lstStyle>
            <a:lvl1pPr marL="0" indent="0">
              <a:buNone/>
              <a:defRPr sz="2401" b="1"/>
            </a:lvl1pPr>
            <a:lvl2pPr marL="457181" indent="0">
              <a:buNone/>
              <a:defRPr sz="2000" b="1"/>
            </a:lvl2pPr>
            <a:lvl3pPr marL="914362" indent="0">
              <a:buNone/>
              <a:defRPr sz="1800" b="1"/>
            </a:lvl3pPr>
            <a:lvl4pPr marL="1371543" indent="0">
              <a:buNone/>
              <a:defRPr sz="1600" b="1"/>
            </a:lvl4pPr>
            <a:lvl5pPr marL="1828723" indent="0">
              <a:buNone/>
              <a:defRPr sz="1600" b="1"/>
            </a:lvl5pPr>
            <a:lvl6pPr marL="2285905" indent="0">
              <a:buNone/>
              <a:defRPr sz="1600" b="1"/>
            </a:lvl6pPr>
            <a:lvl7pPr marL="2743085" indent="0">
              <a:buNone/>
              <a:defRPr sz="1600" b="1"/>
            </a:lvl7pPr>
            <a:lvl8pPr marL="3200266" indent="0">
              <a:buNone/>
              <a:defRPr sz="1600" b="1"/>
            </a:lvl8pPr>
            <a:lvl9pPr marL="3657446" indent="0">
              <a:buNone/>
              <a:defRPr sz="1600" b="1"/>
            </a:lvl9pPr>
          </a:lstStyle>
          <a:p>
            <a:pPr lvl="0"/>
            <a:r>
              <a:rPr lang="ja-JP" altLang="en-US"/>
              <a:t>マスタ テキストの書式設定</a:t>
            </a:r>
          </a:p>
        </p:txBody>
      </p:sp>
      <p:sp>
        <p:nvSpPr>
          <p:cNvPr id="605816" name="コンテンツ プレースホルダ 5"/>
          <p:cNvSpPr>
            <a:spLocks noGrp="1"/>
          </p:cNvSpPr>
          <p:nvPr>
            <p:ph sz="quarter" idx="4"/>
          </p:nvPr>
        </p:nvSpPr>
        <p:spPr>
          <a:xfrm>
            <a:off x="5032375" y="2174875"/>
            <a:ext cx="4378325" cy="3951288"/>
          </a:xfr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9"/>
          <p:cNvSpPr>
            <a:spLocks noGrp="1" noChangeArrowheads="1"/>
          </p:cNvSpPr>
          <p:nvPr>
            <p:ph type="sldNum" sz="quarter" idx="10"/>
          </p:nvPr>
        </p:nvSpPr>
        <p:spPr/>
        <p:txBody>
          <a:bodyPr/>
          <a:lstStyle>
            <a:lvl1pPr>
              <a:defRPr/>
            </a:lvl1pPr>
          </a:lstStyle>
          <a:p>
            <a:pPr>
              <a:defRPr/>
            </a:pPr>
            <a:fld id="{147AB140-CBAE-434B-AED7-9303D9028542}" type="slidenum">
              <a:rPr lang="en-US" altLang="ja-JP"/>
              <a:pPr>
                <a:defRPr/>
              </a:pPr>
              <a:t>‹#›</a:t>
            </a:fld>
            <a:endParaRPr lang="en-US" altLang="ja-JP"/>
          </a:p>
        </p:txBody>
      </p:sp>
    </p:spTree>
    <p:extLst>
      <p:ext uri="{BB962C8B-B14F-4D97-AF65-F5344CB8AC3E}">
        <p14:creationId xmlns:p14="http://schemas.microsoft.com/office/powerpoint/2010/main" val="3697428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solidFill>
          <a:schemeClr val="bg1"/>
        </a:solidFill>
        <a:effectLst/>
      </p:bgPr>
    </p:bg>
    <p:spTree>
      <p:nvGrpSpPr>
        <p:cNvPr id="1" name=""/>
        <p:cNvGrpSpPr/>
        <p:nvPr/>
      </p:nvGrpSpPr>
      <p:grpSpPr>
        <a:xfrm>
          <a:off x="0" y="0"/>
          <a:ext cx="0" cy="0"/>
          <a:chOff x="0" y="0"/>
          <a:chExt cx="0" cy="0"/>
        </a:xfrm>
      </p:grpSpPr>
      <p:sp>
        <p:nvSpPr>
          <p:cNvPr id="605808" name="タイトル 1"/>
          <p:cNvSpPr>
            <a:spLocks noGrp="1"/>
          </p:cNvSpPr>
          <p:nvPr>
            <p:ph type="title"/>
          </p:nvPr>
        </p:nvSpPr>
        <p:spPr/>
        <p:txBody>
          <a:bodyPr/>
          <a:lstStyle/>
          <a:p>
            <a:r>
              <a:rPr lang="ja-JP" altLang="en-US"/>
              <a:t>マスタ タイトルの書式設定</a:t>
            </a:r>
          </a:p>
        </p:txBody>
      </p:sp>
      <p:sp>
        <p:nvSpPr>
          <p:cNvPr id="3" name="Rectangle 9"/>
          <p:cNvSpPr>
            <a:spLocks noGrp="1" noChangeArrowheads="1"/>
          </p:cNvSpPr>
          <p:nvPr>
            <p:ph type="sldNum" sz="quarter" idx="10"/>
          </p:nvPr>
        </p:nvSpPr>
        <p:spPr/>
        <p:txBody>
          <a:bodyPr/>
          <a:lstStyle>
            <a:lvl1pPr>
              <a:defRPr/>
            </a:lvl1pPr>
          </a:lstStyle>
          <a:p>
            <a:pPr>
              <a:defRPr/>
            </a:pPr>
            <a:fld id="{F0D9DB49-AD50-4805-B4F8-2846D3D51060}" type="slidenum">
              <a:rPr lang="en-US" altLang="ja-JP"/>
              <a:pPr>
                <a:defRPr/>
              </a:pPr>
              <a:t>‹#›</a:t>
            </a:fld>
            <a:endParaRPr lang="en-US" altLang="ja-JP"/>
          </a:p>
        </p:txBody>
      </p:sp>
    </p:spTree>
    <p:extLst>
      <p:ext uri="{BB962C8B-B14F-4D97-AF65-F5344CB8AC3E}">
        <p14:creationId xmlns:p14="http://schemas.microsoft.com/office/powerpoint/2010/main" val="384535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p:bgPr>
        <a:solidFill>
          <a:schemeClr val="bg1"/>
        </a:solidFill>
        <a:effectLst/>
      </p:bgPr>
    </p:bg>
    <p:spTree>
      <p:nvGrpSpPr>
        <p:cNvPr id="1" name=""/>
        <p:cNvGrpSpPr/>
        <p:nvPr/>
      </p:nvGrpSpPr>
      <p:grpSpPr>
        <a:xfrm>
          <a:off x="0" y="0"/>
          <a:ext cx="0" cy="0"/>
          <a:chOff x="0" y="0"/>
          <a:chExt cx="0" cy="0"/>
        </a:xfrm>
      </p:grpSpPr>
      <p:sp>
        <p:nvSpPr>
          <p:cNvPr id="60580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605803" name="コンテンツ プレースホルダ 2"/>
          <p:cNvSpPr>
            <a:spLocks noGrp="1"/>
          </p:cNvSpPr>
          <p:nvPr>
            <p:ph idx="1"/>
          </p:nvPr>
        </p:nvSpPr>
        <p:spPr>
          <a:xfrm>
            <a:off x="3873500" y="273051"/>
            <a:ext cx="5537200" cy="5853113"/>
          </a:xfrm>
        </p:spPr>
        <p:txBody>
          <a:bodyPr/>
          <a:lstStyle>
            <a:lvl1pPr>
              <a:defRPr sz="3199"/>
            </a:lvl1pPr>
            <a:lvl2pPr>
              <a:defRPr sz="2799"/>
            </a:lvl2pPr>
            <a:lvl3pPr>
              <a:defRPr sz="2401"/>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804" name="テキスト プレースホルダ 3"/>
          <p:cNvSpPr>
            <a:spLocks noGrp="1"/>
          </p:cNvSpPr>
          <p:nvPr>
            <p:ph type="body" sz="half" idx="2"/>
          </p:nvPr>
        </p:nvSpPr>
        <p:spPr>
          <a:xfrm>
            <a:off x="495300" y="1435101"/>
            <a:ext cx="3259138" cy="4691063"/>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3" indent="0">
              <a:buNone/>
              <a:defRPr sz="900"/>
            </a:lvl5pPr>
            <a:lvl6pPr marL="2285905" indent="0">
              <a:buNone/>
              <a:defRPr sz="900"/>
            </a:lvl6pPr>
            <a:lvl7pPr marL="2743085" indent="0">
              <a:buNone/>
              <a:defRPr sz="900"/>
            </a:lvl7pPr>
            <a:lvl8pPr marL="3200266" indent="0">
              <a:buNone/>
              <a:defRPr sz="900"/>
            </a:lvl8pPr>
            <a:lvl9pPr marL="3657446" indent="0">
              <a:buNone/>
              <a:defRPr sz="900"/>
            </a:lvl9pPr>
          </a:lstStyle>
          <a:p>
            <a:pPr lvl="0"/>
            <a:r>
              <a:rPr lang="ja-JP" altLang="en-US"/>
              <a:t>マスタ テキストの書式設定</a:t>
            </a:r>
          </a:p>
        </p:txBody>
      </p:sp>
      <p:sp>
        <p:nvSpPr>
          <p:cNvPr id="5" name="Rectangle 9"/>
          <p:cNvSpPr>
            <a:spLocks noGrp="1" noChangeArrowheads="1"/>
          </p:cNvSpPr>
          <p:nvPr>
            <p:ph type="sldNum" sz="quarter" idx="10"/>
          </p:nvPr>
        </p:nvSpPr>
        <p:spPr/>
        <p:txBody>
          <a:bodyPr/>
          <a:lstStyle>
            <a:lvl1pPr>
              <a:defRPr/>
            </a:lvl1pPr>
          </a:lstStyle>
          <a:p>
            <a:pPr>
              <a:defRPr/>
            </a:pPr>
            <a:fld id="{BF065025-DD92-4ED9-B889-A05938A2A1AE}" type="slidenum">
              <a:rPr lang="en-US" altLang="ja-JP"/>
              <a:pPr>
                <a:defRPr/>
              </a:pPr>
              <a:t>‹#›</a:t>
            </a:fld>
            <a:endParaRPr lang="en-US" altLang="ja-JP"/>
          </a:p>
        </p:txBody>
      </p:sp>
    </p:spTree>
    <p:extLst>
      <p:ext uri="{BB962C8B-B14F-4D97-AF65-F5344CB8AC3E}">
        <p14:creationId xmlns:p14="http://schemas.microsoft.com/office/powerpoint/2010/main" val="3253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bg1"/>
        </a:solidFill>
        <a:effectLst/>
      </p:bgPr>
    </p:bg>
    <p:spTree>
      <p:nvGrpSpPr>
        <p:cNvPr id="1" name=""/>
        <p:cNvGrpSpPr/>
        <p:nvPr/>
      </p:nvGrpSpPr>
      <p:grpSpPr>
        <a:xfrm>
          <a:off x="0" y="0"/>
          <a:ext cx="0" cy="0"/>
          <a:chOff x="0" y="0"/>
          <a:chExt cx="0" cy="0"/>
        </a:xfrm>
      </p:grpSpPr>
      <p:sp>
        <p:nvSpPr>
          <p:cNvPr id="605796" name="タイトル 1"/>
          <p:cNvSpPr>
            <a:spLocks noGrp="1"/>
          </p:cNvSpPr>
          <p:nvPr>
            <p:ph type="title"/>
          </p:nvPr>
        </p:nvSpPr>
        <p:spPr>
          <a:xfrm>
            <a:off x="1941512" y="4800600"/>
            <a:ext cx="5943600" cy="566738"/>
          </a:xfrm>
        </p:spPr>
        <p:txBody>
          <a:bodyPr anchor="b"/>
          <a:lstStyle>
            <a:lvl1pPr algn="l">
              <a:defRPr sz="2000" b="1"/>
            </a:lvl1pPr>
          </a:lstStyle>
          <a:p>
            <a:r>
              <a:rPr lang="ja-JP" altLang="en-US"/>
              <a:t>マスタ タイトルの書式設定</a:t>
            </a:r>
          </a:p>
        </p:txBody>
      </p:sp>
      <p:sp>
        <p:nvSpPr>
          <p:cNvPr id="605797" name="図プレースホルダ 2"/>
          <p:cNvSpPr>
            <a:spLocks noGrp="1"/>
          </p:cNvSpPr>
          <p:nvPr>
            <p:ph type="pic" idx="1"/>
          </p:nvPr>
        </p:nvSpPr>
        <p:spPr>
          <a:xfrm>
            <a:off x="1941512" y="612775"/>
            <a:ext cx="5943600" cy="4114800"/>
          </a:xfrm>
        </p:spPr>
        <p:txBody>
          <a:bodyPr/>
          <a:lstStyle>
            <a:lvl1pPr marL="0" indent="0">
              <a:buNone/>
              <a:defRPr sz="3199"/>
            </a:lvl1pPr>
            <a:lvl2pPr marL="457181" indent="0">
              <a:buNone/>
              <a:defRPr sz="2799"/>
            </a:lvl2pPr>
            <a:lvl3pPr marL="914362" indent="0">
              <a:buNone/>
              <a:defRPr sz="2401"/>
            </a:lvl3pPr>
            <a:lvl4pPr marL="1371543" indent="0">
              <a:buNone/>
              <a:defRPr sz="2000"/>
            </a:lvl4pPr>
            <a:lvl5pPr marL="1828723" indent="0">
              <a:buNone/>
              <a:defRPr sz="2000"/>
            </a:lvl5pPr>
            <a:lvl6pPr marL="2285905" indent="0">
              <a:buNone/>
              <a:defRPr sz="2000"/>
            </a:lvl6pPr>
            <a:lvl7pPr marL="2743085" indent="0">
              <a:buNone/>
              <a:defRPr sz="2000"/>
            </a:lvl7pPr>
            <a:lvl8pPr marL="3200266" indent="0">
              <a:buNone/>
              <a:defRPr sz="2000"/>
            </a:lvl8pPr>
            <a:lvl9pPr marL="3657446" indent="0">
              <a:buNone/>
              <a:defRPr sz="2000"/>
            </a:lvl9pPr>
          </a:lstStyle>
          <a:p>
            <a:pPr lvl="0"/>
            <a:endParaRPr lang="ja-JP" altLang="en-US" noProof="0"/>
          </a:p>
        </p:txBody>
      </p:sp>
      <p:sp>
        <p:nvSpPr>
          <p:cNvPr id="605798" name="テキスト プレースホルダ 3"/>
          <p:cNvSpPr>
            <a:spLocks noGrp="1"/>
          </p:cNvSpPr>
          <p:nvPr>
            <p:ph type="body" sz="half" idx="2"/>
          </p:nvPr>
        </p:nvSpPr>
        <p:spPr>
          <a:xfrm>
            <a:off x="1941512" y="5367338"/>
            <a:ext cx="5943600" cy="804862"/>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3" indent="0">
              <a:buNone/>
              <a:defRPr sz="900"/>
            </a:lvl5pPr>
            <a:lvl6pPr marL="2285905" indent="0">
              <a:buNone/>
              <a:defRPr sz="900"/>
            </a:lvl6pPr>
            <a:lvl7pPr marL="2743085" indent="0">
              <a:buNone/>
              <a:defRPr sz="900"/>
            </a:lvl7pPr>
            <a:lvl8pPr marL="3200266" indent="0">
              <a:buNone/>
              <a:defRPr sz="900"/>
            </a:lvl8pPr>
            <a:lvl9pPr marL="3657446" indent="0">
              <a:buNone/>
              <a:defRPr sz="900"/>
            </a:lvl9pPr>
          </a:lstStyle>
          <a:p>
            <a:pPr lvl="0"/>
            <a:r>
              <a:rPr lang="ja-JP" altLang="en-US"/>
              <a:t>マスタ テキストの書式設定</a:t>
            </a:r>
          </a:p>
        </p:txBody>
      </p:sp>
      <p:sp>
        <p:nvSpPr>
          <p:cNvPr id="5" name="Rectangle 9"/>
          <p:cNvSpPr>
            <a:spLocks noGrp="1" noChangeArrowheads="1"/>
          </p:cNvSpPr>
          <p:nvPr>
            <p:ph type="sldNum" sz="quarter" idx="10"/>
          </p:nvPr>
        </p:nvSpPr>
        <p:spPr/>
        <p:txBody>
          <a:bodyPr/>
          <a:lstStyle>
            <a:lvl1pPr>
              <a:defRPr/>
            </a:lvl1pPr>
          </a:lstStyle>
          <a:p>
            <a:pPr>
              <a:defRPr/>
            </a:pPr>
            <a:fld id="{D03314BA-0AC6-4A1E-8DF6-E02844933D0A}" type="slidenum">
              <a:rPr lang="en-US" altLang="ja-JP"/>
              <a:pPr>
                <a:defRPr/>
              </a:pPr>
              <a:t>‹#›</a:t>
            </a:fld>
            <a:endParaRPr lang="en-US" altLang="ja-JP"/>
          </a:p>
        </p:txBody>
      </p:sp>
    </p:spTree>
    <p:extLst>
      <p:ext uri="{BB962C8B-B14F-4D97-AF65-F5344CB8AC3E}">
        <p14:creationId xmlns:p14="http://schemas.microsoft.com/office/powerpoint/2010/main" val="149940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607573" name="タイトル 1"/>
          <p:cNvSpPr>
            <a:spLocks noGrp="1"/>
          </p:cNvSpPr>
          <p:nvPr>
            <p:ph type="title"/>
          </p:nvPr>
        </p:nvSpPr>
        <p:spPr/>
        <p:txBody>
          <a:bodyPr/>
          <a:lstStyle/>
          <a:p>
            <a:r>
              <a:rPr lang="ja-JP" altLang="en-US"/>
              <a:t>マスタ タイトルの書式設定</a:t>
            </a:r>
          </a:p>
        </p:txBody>
      </p:sp>
      <p:sp>
        <p:nvSpPr>
          <p:cNvPr id="607574"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a:ln/>
        </p:spPr>
        <p:txBody>
          <a:bodyPr/>
          <a:lstStyle>
            <a:lvl1pPr>
              <a:defRPr/>
            </a:lvl1pPr>
          </a:lstStyle>
          <a:p>
            <a:pPr>
              <a:defRPr/>
            </a:pPr>
            <a:fld id="{8AEC6355-0FA6-4F78-9958-4BFA95DF7FF8}" type="slidenum">
              <a:rPr lang="en-US" altLang="ja-JP"/>
              <a:pPr>
                <a:defRPr/>
              </a:pPr>
              <a:t>‹#›</a:t>
            </a:fld>
            <a:endParaRPr lang="en-US" altLang="ja-JP"/>
          </a:p>
        </p:txBody>
      </p:sp>
    </p:spTree>
    <p:extLst>
      <p:ext uri="{BB962C8B-B14F-4D97-AF65-F5344CB8AC3E}">
        <p14:creationId xmlns:p14="http://schemas.microsoft.com/office/powerpoint/2010/main" val="2770825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bg>
      <p:bgPr>
        <a:solidFill>
          <a:schemeClr val="bg1"/>
        </a:solidFill>
        <a:effectLst/>
      </p:bgPr>
    </p:bg>
    <p:spTree>
      <p:nvGrpSpPr>
        <p:cNvPr id="1" name=""/>
        <p:cNvGrpSpPr/>
        <p:nvPr/>
      </p:nvGrpSpPr>
      <p:grpSpPr>
        <a:xfrm>
          <a:off x="0" y="0"/>
          <a:ext cx="0" cy="0"/>
          <a:chOff x="0" y="0"/>
          <a:chExt cx="0" cy="0"/>
        </a:xfrm>
      </p:grpSpPr>
      <p:sp>
        <p:nvSpPr>
          <p:cNvPr id="605791" name="タイトル 1"/>
          <p:cNvSpPr>
            <a:spLocks noGrp="1"/>
          </p:cNvSpPr>
          <p:nvPr>
            <p:ph type="title"/>
          </p:nvPr>
        </p:nvSpPr>
        <p:spPr/>
        <p:txBody>
          <a:bodyPr/>
          <a:lstStyle/>
          <a:p>
            <a:r>
              <a:rPr lang="ja-JP" altLang="en-US"/>
              <a:t>マスタ タイトルの書式設定</a:t>
            </a:r>
          </a:p>
        </p:txBody>
      </p:sp>
      <p:sp>
        <p:nvSpPr>
          <p:cNvPr id="605792"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vl1pPr>
          </a:lstStyle>
          <a:p>
            <a:pPr>
              <a:defRPr/>
            </a:pPr>
            <a:fld id="{CB4DFAB5-092E-4AAA-9082-C8DFDFA96587}" type="slidenum">
              <a:rPr lang="en-US" altLang="ja-JP"/>
              <a:pPr>
                <a:defRPr/>
              </a:pPr>
              <a:t>‹#›</a:t>
            </a:fld>
            <a:endParaRPr lang="en-US" altLang="ja-JP"/>
          </a:p>
        </p:txBody>
      </p:sp>
    </p:spTree>
    <p:extLst>
      <p:ext uri="{BB962C8B-B14F-4D97-AF65-F5344CB8AC3E}">
        <p14:creationId xmlns:p14="http://schemas.microsoft.com/office/powerpoint/2010/main" val="2489958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p:bgPr>
        <a:solidFill>
          <a:schemeClr val="bg1"/>
        </a:solidFill>
        <a:effectLst/>
      </p:bgPr>
    </p:bg>
    <p:spTree>
      <p:nvGrpSpPr>
        <p:cNvPr id="1" name=""/>
        <p:cNvGrpSpPr/>
        <p:nvPr/>
      </p:nvGrpSpPr>
      <p:grpSpPr>
        <a:xfrm>
          <a:off x="0" y="0"/>
          <a:ext cx="0" cy="0"/>
          <a:chOff x="0" y="0"/>
          <a:chExt cx="0" cy="0"/>
        </a:xfrm>
      </p:grpSpPr>
      <p:sp>
        <p:nvSpPr>
          <p:cNvPr id="605786" name="縦書きタイトル 1"/>
          <p:cNvSpPr>
            <a:spLocks noGrp="1"/>
          </p:cNvSpPr>
          <p:nvPr>
            <p:ph type="title" orient="vert"/>
          </p:nvPr>
        </p:nvSpPr>
        <p:spPr>
          <a:xfrm>
            <a:off x="6754813" y="101601"/>
            <a:ext cx="2232025" cy="6030913"/>
          </a:xfrm>
        </p:spPr>
        <p:txBody>
          <a:bodyPr vert="eaVert"/>
          <a:lstStyle/>
          <a:p>
            <a:r>
              <a:rPr lang="ja-JP" altLang="en-US"/>
              <a:t>マスタ タイトルの書式設定</a:t>
            </a:r>
          </a:p>
        </p:txBody>
      </p:sp>
      <p:sp>
        <p:nvSpPr>
          <p:cNvPr id="605787" name="縦書きテキスト プレースホルダ 2"/>
          <p:cNvSpPr>
            <a:spLocks noGrp="1"/>
          </p:cNvSpPr>
          <p:nvPr>
            <p:ph type="body" orient="vert" idx="1"/>
          </p:nvPr>
        </p:nvSpPr>
        <p:spPr>
          <a:xfrm>
            <a:off x="57151" y="101601"/>
            <a:ext cx="6545263" cy="60309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9"/>
          <p:cNvSpPr>
            <a:spLocks noGrp="1" noChangeArrowheads="1"/>
          </p:cNvSpPr>
          <p:nvPr>
            <p:ph type="sldNum" sz="quarter" idx="10"/>
          </p:nvPr>
        </p:nvSpPr>
        <p:spPr/>
        <p:txBody>
          <a:bodyPr/>
          <a:lstStyle>
            <a:lvl1pPr>
              <a:defRPr/>
            </a:lvl1pPr>
          </a:lstStyle>
          <a:p>
            <a:pPr>
              <a:defRPr/>
            </a:pPr>
            <a:fld id="{F97CC035-1610-4128-A6B8-EAEB6EF768EB}" type="slidenum">
              <a:rPr lang="en-US" altLang="ja-JP"/>
              <a:pPr>
                <a:defRPr/>
              </a:pPr>
              <a:t>‹#›</a:t>
            </a:fld>
            <a:endParaRPr lang="en-US" altLang="ja-JP"/>
          </a:p>
        </p:txBody>
      </p:sp>
    </p:spTree>
    <p:extLst>
      <p:ext uri="{BB962C8B-B14F-4D97-AF65-F5344CB8AC3E}">
        <p14:creationId xmlns:p14="http://schemas.microsoft.com/office/powerpoint/2010/main" val="269441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タイトル スライド">
    <p:bg>
      <p:bgPr>
        <a:solidFill>
          <a:schemeClr val="bg1"/>
        </a:solidFill>
        <a:effectLst/>
      </p:bgPr>
    </p:bg>
    <p:spTree>
      <p:nvGrpSpPr>
        <p:cNvPr id="1" name=""/>
        <p:cNvGrpSpPr/>
        <p:nvPr/>
      </p:nvGrpSpPr>
      <p:grpSpPr>
        <a:xfrm>
          <a:off x="0" y="0"/>
          <a:ext cx="0" cy="0"/>
          <a:chOff x="0" y="0"/>
          <a:chExt cx="0" cy="0"/>
        </a:xfrm>
      </p:grpSpPr>
      <p:sp>
        <p:nvSpPr>
          <p:cNvPr id="605779" name="タイトル 1"/>
          <p:cNvSpPr>
            <a:spLocks noGrp="1"/>
          </p:cNvSpPr>
          <p:nvPr>
            <p:ph type="ctrTitle"/>
          </p:nvPr>
        </p:nvSpPr>
        <p:spPr>
          <a:xfrm>
            <a:off x="742950" y="2130426"/>
            <a:ext cx="8420100" cy="1470025"/>
          </a:xfrm>
          <a:prstGeom prst="rect">
            <a:avLst/>
          </a:prstGeom>
        </p:spPr>
        <p:txBody>
          <a:bodyPr/>
          <a:lstStyle/>
          <a:p>
            <a:r>
              <a:rPr lang="ja-JP" altLang="en-US"/>
              <a:t>マスタ タイトルの書式設定</a:t>
            </a:r>
          </a:p>
        </p:txBody>
      </p:sp>
      <p:sp>
        <p:nvSpPr>
          <p:cNvPr id="605780" name="サブタイトル 2"/>
          <p:cNvSpPr>
            <a:spLocks noGrp="1"/>
          </p:cNvSpPr>
          <p:nvPr>
            <p:ph type="subTitle" idx="1"/>
          </p:nvPr>
        </p:nvSpPr>
        <p:spPr>
          <a:xfrm>
            <a:off x="1485900" y="3886200"/>
            <a:ext cx="6934200" cy="1752600"/>
          </a:xfrm>
        </p:spPr>
        <p:txBody>
          <a:bodyPr/>
          <a:lstStyle>
            <a:lvl1pPr marL="0" indent="0" algn="ctr">
              <a:buNone/>
              <a:defRPr/>
            </a:lvl1pPr>
            <a:lvl2pPr marL="457181" indent="0" algn="ctr">
              <a:buNone/>
              <a:defRPr/>
            </a:lvl2pPr>
            <a:lvl3pPr marL="914362" indent="0" algn="ctr">
              <a:buNone/>
              <a:defRPr/>
            </a:lvl3pPr>
            <a:lvl4pPr marL="1371543" indent="0" algn="ctr">
              <a:buNone/>
              <a:defRPr/>
            </a:lvl4pPr>
            <a:lvl5pPr marL="1828723" indent="0" algn="ctr">
              <a:buNone/>
              <a:defRPr/>
            </a:lvl5pPr>
            <a:lvl6pPr marL="2285905" indent="0" algn="ctr">
              <a:buNone/>
              <a:defRPr/>
            </a:lvl6pPr>
            <a:lvl7pPr marL="2743085" indent="0" algn="ctr">
              <a:buNone/>
              <a:defRPr/>
            </a:lvl7pPr>
            <a:lvl8pPr marL="3200266" indent="0" algn="ctr">
              <a:buNone/>
              <a:defRPr/>
            </a:lvl8pPr>
            <a:lvl9pPr marL="365744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xfrm>
            <a:off x="495300" y="6245225"/>
            <a:ext cx="2311400" cy="476250"/>
          </a:xfrm>
          <a:prstGeom prst="rect">
            <a:avLst/>
          </a:prstGeom>
        </p:spPr>
        <p:txBody>
          <a:bodyPr/>
          <a:lstStyle>
            <a:lvl1pPr eaLnBrk="1" hangingPunct="1">
              <a:defRPr sz="1600">
                <a:solidFill>
                  <a:prstClr val="black"/>
                </a:solidFill>
                <a:latin typeface="ＭＳ Ｐゴシック" pitchFamily="50" charset="-128"/>
                <a:ea typeface="ＭＳ Ｐゴシック" pitchFamily="50" charset="-128"/>
              </a:defRPr>
            </a:lvl1pPr>
          </a:lstStyle>
          <a:p>
            <a:pPr>
              <a:defRPr/>
            </a:pPr>
            <a:endParaRPr/>
          </a:p>
        </p:txBody>
      </p:sp>
      <p:sp>
        <p:nvSpPr>
          <p:cNvPr id="5" name="Rectangle 5"/>
          <p:cNvSpPr>
            <a:spLocks noGrp="1" noChangeArrowheads="1"/>
          </p:cNvSpPr>
          <p:nvPr>
            <p:ph type="ftr" sz="quarter" idx="11"/>
          </p:nvPr>
        </p:nvSpPr>
        <p:spPr>
          <a:xfrm>
            <a:off x="3384550" y="6245225"/>
            <a:ext cx="3136900" cy="476250"/>
          </a:xfrm>
          <a:prstGeom prst="rect">
            <a:avLst/>
          </a:prstGeom>
        </p:spPr>
        <p:txBody>
          <a:bodyPr/>
          <a:lstStyle>
            <a:lvl1pPr eaLnBrk="1" hangingPunct="1">
              <a:defRPr sz="1600">
                <a:solidFill>
                  <a:prstClr val="black"/>
                </a:solidFill>
                <a:latin typeface="ＭＳ Ｐゴシック" pitchFamily="50" charset="-128"/>
                <a:ea typeface="ＭＳ Ｐゴシック" pitchFamily="50" charset="-128"/>
              </a:defRPr>
            </a:lvl1pPr>
          </a:lstStyle>
          <a:p>
            <a:pPr>
              <a:defRPr/>
            </a:pPr>
            <a:endParaRPr lang="en-US" altLang="ja-JP"/>
          </a:p>
        </p:txBody>
      </p:sp>
      <p:sp>
        <p:nvSpPr>
          <p:cNvPr id="6" name="Rectangle 9"/>
          <p:cNvSpPr>
            <a:spLocks noGrp="1" noChangeArrowheads="1"/>
          </p:cNvSpPr>
          <p:nvPr>
            <p:ph type="sldNum" sz="quarter" idx="12"/>
          </p:nvPr>
        </p:nvSpPr>
        <p:spPr/>
        <p:txBody>
          <a:bodyPr/>
          <a:lstStyle>
            <a:lvl1pPr>
              <a:defRPr/>
            </a:lvl1pPr>
          </a:lstStyle>
          <a:p>
            <a:pPr>
              <a:defRPr/>
            </a:pPr>
            <a:fld id="{2ACA7D77-3563-450A-893B-915F53316200}" type="slidenum">
              <a:rPr lang="en-US" altLang="ja-JP"/>
              <a:pPr>
                <a:defRPr/>
              </a:pPr>
              <a:t>‹#›</a:t>
            </a:fld>
            <a:endParaRPr lang="en-US" altLang="ja-JP"/>
          </a:p>
        </p:txBody>
      </p:sp>
    </p:spTree>
    <p:extLst>
      <p:ext uri="{BB962C8B-B14F-4D97-AF65-F5344CB8AC3E}">
        <p14:creationId xmlns:p14="http://schemas.microsoft.com/office/powerpoint/2010/main" val="504896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bg1"/>
        </a:solidFill>
        <a:effectLst/>
      </p:bgPr>
    </p:bg>
    <p:spTree>
      <p:nvGrpSpPr>
        <p:cNvPr id="1" name=""/>
        <p:cNvGrpSpPr/>
        <p:nvPr/>
      </p:nvGrpSpPr>
      <p:grpSpPr>
        <a:xfrm>
          <a:off x="0" y="0"/>
          <a:ext cx="0" cy="0"/>
          <a:chOff x="0" y="0"/>
          <a:chExt cx="0" cy="0"/>
        </a:xfrm>
      </p:grpSpPr>
      <p:sp>
        <p:nvSpPr>
          <p:cNvPr id="606001"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606002" name="サブタイトル 2"/>
          <p:cNvSpPr>
            <a:spLocks noGrp="1"/>
          </p:cNvSpPr>
          <p:nvPr>
            <p:ph type="subTitle" idx="1"/>
          </p:nvPr>
        </p:nvSpPr>
        <p:spPr>
          <a:xfrm>
            <a:off x="1485900" y="3886200"/>
            <a:ext cx="6934200" cy="1752600"/>
          </a:xfrm>
        </p:spPr>
        <p:txBody>
          <a:bodyPr/>
          <a:lstStyle>
            <a:lvl1pPr marL="0" indent="0" algn="ctr">
              <a:buNone/>
              <a:defRPr/>
            </a:lvl1pPr>
            <a:lvl2pPr marL="457181" indent="0" algn="ctr">
              <a:buNone/>
              <a:defRPr/>
            </a:lvl2pPr>
            <a:lvl3pPr marL="914362" indent="0" algn="ctr">
              <a:buNone/>
              <a:defRPr/>
            </a:lvl3pPr>
            <a:lvl4pPr marL="1371543" indent="0" algn="ctr">
              <a:buNone/>
              <a:defRPr/>
            </a:lvl4pPr>
            <a:lvl5pPr marL="1828723" indent="0" algn="ctr">
              <a:buNone/>
              <a:defRPr/>
            </a:lvl5pPr>
            <a:lvl6pPr marL="2285905" indent="0" algn="ctr">
              <a:buNone/>
              <a:defRPr/>
            </a:lvl6pPr>
            <a:lvl7pPr marL="2743085" indent="0" algn="ctr">
              <a:buNone/>
              <a:defRPr/>
            </a:lvl7pPr>
            <a:lvl8pPr marL="3200266" indent="0" algn="ctr">
              <a:buNone/>
              <a:defRPr/>
            </a:lvl8pPr>
            <a:lvl9pPr marL="365744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p:txBody>
          <a:bodyPr/>
          <a:lstStyle>
            <a:lvl1pPr>
              <a:defRPr/>
            </a:lvl1pPr>
          </a:lstStyle>
          <a:p>
            <a:pPr>
              <a:defRPr/>
            </a:pPr>
            <a:fld id="{A3F8DA3A-F112-46D3-9583-358A2DCCDA7A}" type="slidenum">
              <a:rPr lang="en-US" altLang="ja-JP"/>
              <a:pPr>
                <a:defRPr/>
              </a:pPr>
              <a:t>‹#›</a:t>
            </a:fld>
            <a:endParaRPr lang="en-US" altLang="ja-JP"/>
          </a:p>
        </p:txBody>
      </p:sp>
    </p:spTree>
    <p:extLst>
      <p:ext uri="{BB962C8B-B14F-4D97-AF65-F5344CB8AC3E}">
        <p14:creationId xmlns:p14="http://schemas.microsoft.com/office/powerpoint/2010/main" val="3105131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605998" name="タイトル 1"/>
          <p:cNvSpPr>
            <a:spLocks noGrp="1"/>
          </p:cNvSpPr>
          <p:nvPr>
            <p:ph type="title"/>
          </p:nvPr>
        </p:nvSpPr>
        <p:spPr/>
        <p:txBody>
          <a:bodyPr/>
          <a:lstStyle/>
          <a:p>
            <a:r>
              <a:rPr lang="ja-JP" altLang="en-US"/>
              <a:t>マスタ タイトルの書式設定</a:t>
            </a:r>
          </a:p>
        </p:txBody>
      </p:sp>
      <p:sp>
        <p:nvSpPr>
          <p:cNvPr id="605999"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p:txBody>
          <a:bodyPr/>
          <a:lstStyle>
            <a:lvl1pPr>
              <a:defRPr/>
            </a:lvl1pPr>
          </a:lstStyle>
          <a:p>
            <a:pPr>
              <a:defRPr/>
            </a:pPr>
            <a:fld id="{5DFF9AEA-EF26-4BA1-AD4F-9A98CAD805F2}" type="slidenum">
              <a:rPr lang="en-US" altLang="ja-JP"/>
              <a:pPr>
                <a:defRPr/>
              </a:pPr>
              <a:t>‹#›</a:t>
            </a:fld>
            <a:endParaRPr lang="en-US" altLang="ja-JP"/>
          </a:p>
        </p:txBody>
      </p:sp>
    </p:spTree>
    <p:extLst>
      <p:ext uri="{BB962C8B-B14F-4D97-AF65-F5344CB8AC3E}">
        <p14:creationId xmlns:p14="http://schemas.microsoft.com/office/powerpoint/2010/main" val="3983833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605995" name="タイトル 1"/>
          <p:cNvSpPr>
            <a:spLocks noGrp="1"/>
          </p:cNvSpPr>
          <p:nvPr>
            <p:ph type="title"/>
          </p:nvPr>
        </p:nvSpPr>
        <p:spPr>
          <a:xfrm>
            <a:off x="782638" y="4406901"/>
            <a:ext cx="8420100" cy="1362075"/>
          </a:xfrm>
        </p:spPr>
        <p:txBody>
          <a:bodyPr anchor="t"/>
          <a:lstStyle>
            <a:lvl1pPr algn="l">
              <a:defRPr sz="4000" b="1" cap="all"/>
            </a:lvl1pPr>
          </a:lstStyle>
          <a:p>
            <a:r>
              <a:rPr lang="ja-JP" altLang="en-US"/>
              <a:t>マスタ タイトルの書式設定</a:t>
            </a:r>
          </a:p>
        </p:txBody>
      </p:sp>
      <p:sp>
        <p:nvSpPr>
          <p:cNvPr id="605996" name="テキスト プレースホルダ 2"/>
          <p:cNvSpPr>
            <a:spLocks noGrp="1"/>
          </p:cNvSpPr>
          <p:nvPr>
            <p:ph type="body" idx="1"/>
          </p:nvPr>
        </p:nvSpPr>
        <p:spPr>
          <a:xfrm>
            <a:off x="782638" y="2906714"/>
            <a:ext cx="8420100" cy="1500187"/>
          </a:xfrm>
        </p:spPr>
        <p:txBody>
          <a:bodyPr anchor="b"/>
          <a:lstStyle>
            <a:lvl1pPr marL="0" indent="0">
              <a:buNone/>
              <a:defRPr sz="2000"/>
            </a:lvl1pPr>
            <a:lvl2pPr marL="457181" indent="0">
              <a:buNone/>
              <a:defRPr sz="1800"/>
            </a:lvl2pPr>
            <a:lvl3pPr marL="914362" indent="0">
              <a:buNone/>
              <a:defRPr sz="1600"/>
            </a:lvl3pPr>
            <a:lvl4pPr marL="1371543" indent="0">
              <a:buNone/>
              <a:defRPr sz="1400"/>
            </a:lvl4pPr>
            <a:lvl5pPr marL="1828723" indent="0">
              <a:buNone/>
              <a:defRPr sz="1400"/>
            </a:lvl5pPr>
            <a:lvl6pPr marL="2285905" indent="0">
              <a:buNone/>
              <a:defRPr sz="1400"/>
            </a:lvl6pPr>
            <a:lvl7pPr marL="2743085" indent="0">
              <a:buNone/>
              <a:defRPr sz="1400"/>
            </a:lvl7pPr>
            <a:lvl8pPr marL="3200266" indent="0">
              <a:buNone/>
              <a:defRPr sz="1400"/>
            </a:lvl8pPr>
            <a:lvl9pPr marL="3657446"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p:txBody>
          <a:bodyPr/>
          <a:lstStyle>
            <a:lvl1pPr>
              <a:defRPr/>
            </a:lvl1pPr>
          </a:lstStyle>
          <a:p>
            <a:pPr>
              <a:defRPr/>
            </a:pPr>
            <a:fld id="{6FBBFF3C-6ADC-4033-98CA-B214B342A372}" type="slidenum">
              <a:rPr lang="en-US" altLang="ja-JP"/>
              <a:pPr>
                <a:defRPr/>
              </a:pPr>
              <a:t>‹#›</a:t>
            </a:fld>
            <a:endParaRPr lang="en-US" altLang="ja-JP"/>
          </a:p>
        </p:txBody>
      </p:sp>
    </p:spTree>
    <p:extLst>
      <p:ext uri="{BB962C8B-B14F-4D97-AF65-F5344CB8AC3E}">
        <p14:creationId xmlns:p14="http://schemas.microsoft.com/office/powerpoint/2010/main" val="2725260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bg>
      <p:bgPr>
        <a:solidFill>
          <a:schemeClr val="bg1"/>
        </a:solidFill>
        <a:effectLst/>
      </p:bgPr>
    </p:bg>
    <p:spTree>
      <p:nvGrpSpPr>
        <p:cNvPr id="1" name=""/>
        <p:cNvGrpSpPr/>
        <p:nvPr/>
      </p:nvGrpSpPr>
      <p:grpSpPr>
        <a:xfrm>
          <a:off x="0" y="0"/>
          <a:ext cx="0" cy="0"/>
          <a:chOff x="0" y="0"/>
          <a:chExt cx="0" cy="0"/>
        </a:xfrm>
      </p:grpSpPr>
      <p:sp>
        <p:nvSpPr>
          <p:cNvPr id="605991" name="タイトル 1"/>
          <p:cNvSpPr>
            <a:spLocks noGrp="1"/>
          </p:cNvSpPr>
          <p:nvPr>
            <p:ph type="title"/>
          </p:nvPr>
        </p:nvSpPr>
        <p:spPr/>
        <p:txBody>
          <a:bodyPr/>
          <a:lstStyle/>
          <a:p>
            <a:r>
              <a:rPr lang="ja-JP" altLang="en-US"/>
              <a:t>マスタ タイトルの書式設定</a:t>
            </a:r>
          </a:p>
        </p:txBody>
      </p:sp>
      <p:sp>
        <p:nvSpPr>
          <p:cNvPr id="605992" name="コンテンツ プレースホルダ 2"/>
          <p:cNvSpPr>
            <a:spLocks noGrp="1"/>
          </p:cNvSpPr>
          <p:nvPr>
            <p:ph sz="half" idx="1"/>
          </p:nvPr>
        </p:nvSpPr>
        <p:spPr>
          <a:xfrm>
            <a:off x="495300" y="1600201"/>
            <a:ext cx="4381500" cy="4525963"/>
          </a:xfrm>
        </p:spPr>
        <p:txBody>
          <a:bodyPr/>
          <a:lstStyle>
            <a:lvl1pPr>
              <a:defRPr sz="2799"/>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993" name="コンテンツ プレースホルダ 3"/>
          <p:cNvSpPr>
            <a:spLocks noGrp="1"/>
          </p:cNvSpPr>
          <p:nvPr>
            <p:ph sz="half" idx="2"/>
          </p:nvPr>
        </p:nvSpPr>
        <p:spPr>
          <a:xfrm>
            <a:off x="5029200" y="1600201"/>
            <a:ext cx="4381500" cy="4525963"/>
          </a:xfrm>
        </p:spPr>
        <p:txBody>
          <a:bodyPr/>
          <a:lstStyle>
            <a:lvl1pPr>
              <a:defRPr sz="2799"/>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a:lvl1pPr>
          </a:lstStyle>
          <a:p>
            <a:pPr>
              <a:defRPr/>
            </a:pPr>
            <a:endParaRPr lang="ja-JP" altLang="en-US"/>
          </a:p>
        </p:txBody>
      </p:sp>
      <p:sp>
        <p:nvSpPr>
          <p:cNvPr id="6" name="Rectangle 5"/>
          <p:cNvSpPr>
            <a:spLocks noGrp="1" noChangeArrowheads="1"/>
          </p:cNvSpPr>
          <p:nvPr>
            <p:ph type="ftr" sz="quarter" idx="11"/>
          </p:nvPr>
        </p:nvSpPr>
        <p:spPr/>
        <p:txBody>
          <a:bodyPr/>
          <a:lstStyle>
            <a:lvl1pPr>
              <a:defRPr/>
            </a:lvl1pPr>
          </a:lstStyle>
          <a:p>
            <a:pPr>
              <a:defRPr/>
            </a:pPr>
            <a:endParaRPr lang="ja-JP" altLang="ja-JP"/>
          </a:p>
        </p:txBody>
      </p:sp>
      <p:sp>
        <p:nvSpPr>
          <p:cNvPr id="7" name="Rectangle 6"/>
          <p:cNvSpPr>
            <a:spLocks noGrp="1" noChangeArrowheads="1"/>
          </p:cNvSpPr>
          <p:nvPr>
            <p:ph type="sldNum" sz="quarter" idx="12"/>
          </p:nvPr>
        </p:nvSpPr>
        <p:spPr/>
        <p:txBody>
          <a:bodyPr/>
          <a:lstStyle>
            <a:lvl1pPr>
              <a:defRPr/>
            </a:lvl1pPr>
          </a:lstStyle>
          <a:p>
            <a:pPr>
              <a:defRPr/>
            </a:pPr>
            <a:fld id="{A215A908-F2B5-431C-8CBB-13BB80CBFBA3}" type="slidenum">
              <a:rPr lang="en-US" altLang="ja-JP"/>
              <a:pPr>
                <a:defRPr/>
              </a:pPr>
              <a:t>‹#›</a:t>
            </a:fld>
            <a:endParaRPr lang="en-US" altLang="ja-JP"/>
          </a:p>
        </p:txBody>
      </p:sp>
    </p:spTree>
    <p:extLst>
      <p:ext uri="{BB962C8B-B14F-4D97-AF65-F5344CB8AC3E}">
        <p14:creationId xmlns:p14="http://schemas.microsoft.com/office/powerpoint/2010/main" val="336669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bg>
      <p:bgPr>
        <a:solidFill>
          <a:schemeClr val="bg1"/>
        </a:solidFill>
        <a:effectLst/>
      </p:bgPr>
    </p:bg>
    <p:spTree>
      <p:nvGrpSpPr>
        <p:cNvPr id="1" name=""/>
        <p:cNvGrpSpPr/>
        <p:nvPr/>
      </p:nvGrpSpPr>
      <p:grpSpPr>
        <a:xfrm>
          <a:off x="0" y="0"/>
          <a:ext cx="0" cy="0"/>
          <a:chOff x="0" y="0"/>
          <a:chExt cx="0" cy="0"/>
        </a:xfrm>
      </p:grpSpPr>
      <p:sp>
        <p:nvSpPr>
          <p:cNvPr id="605985" name="タイトル 1"/>
          <p:cNvSpPr>
            <a:spLocks noGrp="1"/>
          </p:cNvSpPr>
          <p:nvPr>
            <p:ph type="title"/>
          </p:nvPr>
        </p:nvSpPr>
        <p:spPr/>
        <p:txBody>
          <a:bodyPr/>
          <a:lstStyle>
            <a:lvl1pPr>
              <a:defRPr/>
            </a:lvl1pPr>
          </a:lstStyle>
          <a:p>
            <a:r>
              <a:rPr lang="ja-JP" altLang="en-US"/>
              <a:t>マスタ タイトルの書式設定</a:t>
            </a:r>
          </a:p>
        </p:txBody>
      </p:sp>
      <p:sp>
        <p:nvSpPr>
          <p:cNvPr id="605986" name="テキスト プレースホルダ 2"/>
          <p:cNvSpPr>
            <a:spLocks noGrp="1"/>
          </p:cNvSpPr>
          <p:nvPr>
            <p:ph type="body" idx="1"/>
          </p:nvPr>
        </p:nvSpPr>
        <p:spPr>
          <a:xfrm>
            <a:off x="495301" y="1535113"/>
            <a:ext cx="4376737" cy="639762"/>
          </a:xfrm>
        </p:spPr>
        <p:txBody>
          <a:bodyPr anchor="b"/>
          <a:lstStyle>
            <a:lvl1pPr marL="0" indent="0">
              <a:buNone/>
              <a:defRPr sz="2401" b="1"/>
            </a:lvl1pPr>
            <a:lvl2pPr marL="457181" indent="0">
              <a:buNone/>
              <a:defRPr sz="2000" b="1"/>
            </a:lvl2pPr>
            <a:lvl3pPr marL="914362" indent="0">
              <a:buNone/>
              <a:defRPr sz="1800" b="1"/>
            </a:lvl3pPr>
            <a:lvl4pPr marL="1371543" indent="0">
              <a:buNone/>
              <a:defRPr sz="1600" b="1"/>
            </a:lvl4pPr>
            <a:lvl5pPr marL="1828723" indent="0">
              <a:buNone/>
              <a:defRPr sz="1600" b="1"/>
            </a:lvl5pPr>
            <a:lvl6pPr marL="2285905" indent="0">
              <a:buNone/>
              <a:defRPr sz="1600" b="1"/>
            </a:lvl6pPr>
            <a:lvl7pPr marL="2743085" indent="0">
              <a:buNone/>
              <a:defRPr sz="1600" b="1"/>
            </a:lvl7pPr>
            <a:lvl8pPr marL="3200266" indent="0">
              <a:buNone/>
              <a:defRPr sz="1600" b="1"/>
            </a:lvl8pPr>
            <a:lvl9pPr marL="3657446" indent="0">
              <a:buNone/>
              <a:defRPr sz="1600" b="1"/>
            </a:lvl9pPr>
          </a:lstStyle>
          <a:p>
            <a:pPr lvl="0"/>
            <a:r>
              <a:rPr lang="ja-JP" altLang="en-US"/>
              <a:t>マスタ テキストの書式設定</a:t>
            </a:r>
          </a:p>
        </p:txBody>
      </p:sp>
      <p:sp>
        <p:nvSpPr>
          <p:cNvPr id="605987" name="コンテンツ プレースホルダ 3"/>
          <p:cNvSpPr>
            <a:spLocks noGrp="1"/>
          </p:cNvSpPr>
          <p:nvPr>
            <p:ph sz="half" idx="2"/>
          </p:nvPr>
        </p:nvSpPr>
        <p:spPr>
          <a:xfrm>
            <a:off x="495301" y="2174875"/>
            <a:ext cx="4376737" cy="3951288"/>
          </a:xfr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988" name="テキスト プレースホルダ 4"/>
          <p:cNvSpPr>
            <a:spLocks noGrp="1"/>
          </p:cNvSpPr>
          <p:nvPr>
            <p:ph type="body" sz="quarter" idx="3"/>
          </p:nvPr>
        </p:nvSpPr>
        <p:spPr>
          <a:xfrm>
            <a:off x="5032375" y="1535113"/>
            <a:ext cx="4378325" cy="639762"/>
          </a:xfrm>
        </p:spPr>
        <p:txBody>
          <a:bodyPr anchor="b"/>
          <a:lstStyle>
            <a:lvl1pPr marL="0" indent="0">
              <a:buNone/>
              <a:defRPr sz="2401" b="1"/>
            </a:lvl1pPr>
            <a:lvl2pPr marL="457181" indent="0">
              <a:buNone/>
              <a:defRPr sz="2000" b="1"/>
            </a:lvl2pPr>
            <a:lvl3pPr marL="914362" indent="0">
              <a:buNone/>
              <a:defRPr sz="1800" b="1"/>
            </a:lvl3pPr>
            <a:lvl4pPr marL="1371543" indent="0">
              <a:buNone/>
              <a:defRPr sz="1600" b="1"/>
            </a:lvl4pPr>
            <a:lvl5pPr marL="1828723" indent="0">
              <a:buNone/>
              <a:defRPr sz="1600" b="1"/>
            </a:lvl5pPr>
            <a:lvl6pPr marL="2285905" indent="0">
              <a:buNone/>
              <a:defRPr sz="1600" b="1"/>
            </a:lvl6pPr>
            <a:lvl7pPr marL="2743085" indent="0">
              <a:buNone/>
              <a:defRPr sz="1600" b="1"/>
            </a:lvl7pPr>
            <a:lvl8pPr marL="3200266" indent="0">
              <a:buNone/>
              <a:defRPr sz="1600" b="1"/>
            </a:lvl8pPr>
            <a:lvl9pPr marL="3657446" indent="0">
              <a:buNone/>
              <a:defRPr sz="1600" b="1"/>
            </a:lvl9pPr>
          </a:lstStyle>
          <a:p>
            <a:pPr lvl="0"/>
            <a:r>
              <a:rPr lang="ja-JP" altLang="en-US"/>
              <a:t>マスタ テキストの書式設定</a:t>
            </a:r>
          </a:p>
        </p:txBody>
      </p:sp>
      <p:sp>
        <p:nvSpPr>
          <p:cNvPr id="605989" name="コンテンツ プレースホルダ 5"/>
          <p:cNvSpPr>
            <a:spLocks noGrp="1"/>
          </p:cNvSpPr>
          <p:nvPr>
            <p:ph sz="quarter" idx="4"/>
          </p:nvPr>
        </p:nvSpPr>
        <p:spPr>
          <a:xfrm>
            <a:off x="5032375" y="2174875"/>
            <a:ext cx="4378325" cy="3951288"/>
          </a:xfr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a:lvl1pPr>
          </a:lstStyle>
          <a:p>
            <a:pPr>
              <a:defRPr/>
            </a:pPr>
            <a:endParaRPr lang="ja-JP" altLang="en-US"/>
          </a:p>
        </p:txBody>
      </p:sp>
      <p:sp>
        <p:nvSpPr>
          <p:cNvPr id="8" name="Rectangle 5"/>
          <p:cNvSpPr>
            <a:spLocks noGrp="1" noChangeArrowheads="1"/>
          </p:cNvSpPr>
          <p:nvPr>
            <p:ph type="ftr" sz="quarter" idx="11"/>
          </p:nvPr>
        </p:nvSpPr>
        <p:spPr/>
        <p:txBody>
          <a:bodyPr/>
          <a:lstStyle>
            <a:lvl1pPr>
              <a:defRPr/>
            </a:lvl1pPr>
          </a:lstStyle>
          <a:p>
            <a:pPr>
              <a:defRPr/>
            </a:pPr>
            <a:endParaRPr lang="ja-JP" altLang="ja-JP"/>
          </a:p>
        </p:txBody>
      </p:sp>
      <p:sp>
        <p:nvSpPr>
          <p:cNvPr id="9" name="Rectangle 6"/>
          <p:cNvSpPr>
            <a:spLocks noGrp="1" noChangeArrowheads="1"/>
          </p:cNvSpPr>
          <p:nvPr>
            <p:ph type="sldNum" sz="quarter" idx="12"/>
          </p:nvPr>
        </p:nvSpPr>
        <p:spPr/>
        <p:txBody>
          <a:bodyPr/>
          <a:lstStyle>
            <a:lvl1pPr>
              <a:defRPr/>
            </a:lvl1pPr>
          </a:lstStyle>
          <a:p>
            <a:pPr>
              <a:defRPr/>
            </a:pPr>
            <a:fld id="{AB4949D8-D16E-4E3E-9464-33FE2FC0D01B}" type="slidenum">
              <a:rPr lang="en-US" altLang="ja-JP"/>
              <a:pPr>
                <a:defRPr/>
              </a:pPr>
              <a:t>‹#›</a:t>
            </a:fld>
            <a:endParaRPr lang="en-US" altLang="ja-JP"/>
          </a:p>
        </p:txBody>
      </p:sp>
    </p:spTree>
    <p:extLst>
      <p:ext uri="{BB962C8B-B14F-4D97-AF65-F5344CB8AC3E}">
        <p14:creationId xmlns:p14="http://schemas.microsoft.com/office/powerpoint/2010/main" val="2277592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solidFill>
          <a:schemeClr val="bg1"/>
        </a:solidFill>
        <a:effectLst/>
      </p:bgPr>
    </p:bg>
    <p:spTree>
      <p:nvGrpSpPr>
        <p:cNvPr id="1" name=""/>
        <p:cNvGrpSpPr/>
        <p:nvPr/>
      </p:nvGrpSpPr>
      <p:grpSpPr>
        <a:xfrm>
          <a:off x="0" y="0"/>
          <a:ext cx="0" cy="0"/>
          <a:chOff x="0" y="0"/>
          <a:chExt cx="0" cy="0"/>
        </a:xfrm>
      </p:grpSpPr>
      <p:sp>
        <p:nvSpPr>
          <p:cNvPr id="605983"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a:lvl1pPr>
          </a:lstStyle>
          <a:p>
            <a:pPr>
              <a:defRPr/>
            </a:pPr>
            <a:endParaRPr lang="ja-JP" altLang="en-US"/>
          </a:p>
        </p:txBody>
      </p:sp>
      <p:sp>
        <p:nvSpPr>
          <p:cNvPr id="4" name="Rectangle 5"/>
          <p:cNvSpPr>
            <a:spLocks noGrp="1" noChangeArrowheads="1"/>
          </p:cNvSpPr>
          <p:nvPr>
            <p:ph type="ftr" sz="quarter" idx="11"/>
          </p:nvPr>
        </p:nvSpPr>
        <p:spPr/>
        <p:txBody>
          <a:bodyPr/>
          <a:lstStyle>
            <a:lvl1pPr>
              <a:defRPr/>
            </a:lvl1pPr>
          </a:lstStyle>
          <a:p>
            <a:pPr>
              <a:defRPr/>
            </a:pPr>
            <a:endParaRPr lang="ja-JP" altLang="ja-JP"/>
          </a:p>
        </p:txBody>
      </p:sp>
      <p:sp>
        <p:nvSpPr>
          <p:cNvPr id="5" name="Rectangle 6"/>
          <p:cNvSpPr>
            <a:spLocks noGrp="1" noChangeArrowheads="1"/>
          </p:cNvSpPr>
          <p:nvPr>
            <p:ph type="sldNum" sz="quarter" idx="12"/>
          </p:nvPr>
        </p:nvSpPr>
        <p:spPr/>
        <p:txBody>
          <a:bodyPr/>
          <a:lstStyle>
            <a:lvl1pPr>
              <a:defRPr/>
            </a:lvl1pPr>
          </a:lstStyle>
          <a:p>
            <a:pPr>
              <a:defRPr/>
            </a:pPr>
            <a:fld id="{108D7E52-FCB2-4845-BCA1-A029FB80FB15}" type="slidenum">
              <a:rPr lang="en-US" altLang="ja-JP"/>
              <a:pPr>
                <a:defRPr/>
              </a:pPr>
              <a:t>‹#›</a:t>
            </a:fld>
            <a:endParaRPr lang="en-US" altLang="ja-JP"/>
          </a:p>
        </p:txBody>
      </p:sp>
    </p:spTree>
    <p:extLst>
      <p:ext uri="{BB962C8B-B14F-4D97-AF65-F5344CB8AC3E}">
        <p14:creationId xmlns:p14="http://schemas.microsoft.com/office/powerpoint/2010/main" val="922103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ja-JP" alt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ja-JP" altLang="ja-JP"/>
          </a:p>
        </p:txBody>
      </p:sp>
      <p:sp>
        <p:nvSpPr>
          <p:cNvPr id="4" name="Rectangle 6"/>
          <p:cNvSpPr>
            <a:spLocks noGrp="1" noChangeArrowheads="1"/>
          </p:cNvSpPr>
          <p:nvPr>
            <p:ph type="sldNum" sz="quarter" idx="12"/>
          </p:nvPr>
        </p:nvSpPr>
        <p:spPr/>
        <p:txBody>
          <a:bodyPr/>
          <a:lstStyle>
            <a:lvl1pPr eaLnBrk="0" hangingPunct="0">
              <a:defRPr/>
            </a:lvl1pPr>
          </a:lstStyle>
          <a:p>
            <a:pPr>
              <a:defRPr/>
            </a:pPr>
            <a:fld id="{3D70B1C3-AF6E-4953-98C0-2BC9161ADB75}" type="slidenum">
              <a:rPr lang="en-US" altLang="ja-JP"/>
              <a:pPr>
                <a:defRPr/>
              </a:pPr>
              <a:t>‹#›</a:t>
            </a:fld>
            <a:endParaRPr lang="en-US" altLang="ja-JP"/>
          </a:p>
        </p:txBody>
      </p:sp>
    </p:spTree>
    <p:extLst>
      <p:ext uri="{BB962C8B-B14F-4D97-AF65-F5344CB8AC3E}">
        <p14:creationId xmlns:p14="http://schemas.microsoft.com/office/powerpoint/2010/main" val="160072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605776" name="タイトル 1"/>
          <p:cNvSpPr>
            <a:spLocks noGrp="1"/>
          </p:cNvSpPr>
          <p:nvPr>
            <p:ph type="title"/>
          </p:nvPr>
        </p:nvSpPr>
        <p:spPr>
          <a:xfrm>
            <a:off x="782638" y="4406901"/>
            <a:ext cx="8420100" cy="1362075"/>
          </a:xfrm>
        </p:spPr>
        <p:txBody>
          <a:bodyPr anchor="t"/>
          <a:lstStyle>
            <a:lvl1pPr algn="l">
              <a:defRPr sz="4000" b="1" cap="all"/>
            </a:lvl1pPr>
          </a:lstStyle>
          <a:p>
            <a:r>
              <a:rPr lang="ja-JP" altLang="en-US"/>
              <a:t>マスタ タイトルの書式設定</a:t>
            </a:r>
          </a:p>
        </p:txBody>
      </p:sp>
      <p:sp>
        <p:nvSpPr>
          <p:cNvPr id="605777" name="テキスト プレースホルダ 2"/>
          <p:cNvSpPr>
            <a:spLocks noGrp="1"/>
          </p:cNvSpPr>
          <p:nvPr>
            <p:ph type="body" idx="1"/>
          </p:nvPr>
        </p:nvSpPr>
        <p:spPr>
          <a:xfrm>
            <a:off x="782638" y="2906714"/>
            <a:ext cx="8420100" cy="1500187"/>
          </a:xfrm>
        </p:spPr>
        <p:txBody>
          <a:bodyPr anchor="b"/>
          <a:lstStyle>
            <a:lvl1pPr marL="0" indent="0">
              <a:buNone/>
              <a:defRPr sz="2000"/>
            </a:lvl1pPr>
            <a:lvl2pPr marL="457181" indent="0">
              <a:buNone/>
              <a:defRPr sz="1800"/>
            </a:lvl2pPr>
            <a:lvl3pPr marL="914362" indent="0">
              <a:buNone/>
              <a:defRPr sz="1600"/>
            </a:lvl3pPr>
            <a:lvl4pPr marL="1371543" indent="0">
              <a:buNone/>
              <a:defRPr sz="1400"/>
            </a:lvl4pPr>
            <a:lvl5pPr marL="1828723" indent="0">
              <a:buNone/>
              <a:defRPr sz="1400"/>
            </a:lvl5pPr>
            <a:lvl6pPr marL="2285905" indent="0">
              <a:buNone/>
              <a:defRPr sz="1400"/>
            </a:lvl6pPr>
            <a:lvl7pPr marL="2743085" indent="0">
              <a:buNone/>
              <a:defRPr sz="1400"/>
            </a:lvl7pPr>
            <a:lvl8pPr marL="3200266" indent="0">
              <a:buNone/>
              <a:defRPr sz="1400"/>
            </a:lvl8pPr>
            <a:lvl9pPr marL="3657446"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p:txBody>
          <a:bodyPr/>
          <a:lstStyle>
            <a:lvl1pPr>
              <a:defRPr/>
            </a:lvl1pPr>
          </a:lstStyle>
          <a:p>
            <a:pPr>
              <a:defRPr/>
            </a:pPr>
            <a:fld id="{C1904BE9-ACF2-45EA-B75E-15A73A0230DF}" type="slidenum">
              <a:rPr lang="en-US" altLang="ja-JP"/>
              <a:pPr>
                <a:defRPr/>
              </a:pPr>
              <a:t>‹#›</a:t>
            </a:fld>
            <a:endParaRPr lang="en-US" altLang="ja-JP"/>
          </a:p>
        </p:txBody>
      </p:sp>
    </p:spTree>
    <p:extLst>
      <p:ext uri="{BB962C8B-B14F-4D97-AF65-F5344CB8AC3E}">
        <p14:creationId xmlns:p14="http://schemas.microsoft.com/office/powerpoint/2010/main" val="759755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p:bgPr>
        <a:solidFill>
          <a:schemeClr val="bg1"/>
        </a:solidFill>
        <a:effectLst/>
      </p:bgPr>
    </p:bg>
    <p:spTree>
      <p:nvGrpSpPr>
        <p:cNvPr id="1" name=""/>
        <p:cNvGrpSpPr/>
        <p:nvPr/>
      </p:nvGrpSpPr>
      <p:grpSpPr>
        <a:xfrm>
          <a:off x="0" y="0"/>
          <a:ext cx="0" cy="0"/>
          <a:chOff x="0" y="0"/>
          <a:chExt cx="0" cy="0"/>
        </a:xfrm>
      </p:grpSpPr>
      <p:sp>
        <p:nvSpPr>
          <p:cNvPr id="605979"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605980" name="コンテンツ プレースホルダ 2"/>
          <p:cNvSpPr>
            <a:spLocks noGrp="1"/>
          </p:cNvSpPr>
          <p:nvPr>
            <p:ph idx="1"/>
          </p:nvPr>
        </p:nvSpPr>
        <p:spPr>
          <a:xfrm>
            <a:off x="3873500" y="273051"/>
            <a:ext cx="5537200" cy="5853113"/>
          </a:xfrm>
        </p:spPr>
        <p:txBody>
          <a:bodyPr/>
          <a:lstStyle>
            <a:lvl1pPr>
              <a:defRPr sz="3199"/>
            </a:lvl1pPr>
            <a:lvl2pPr>
              <a:defRPr sz="2799"/>
            </a:lvl2pPr>
            <a:lvl3pPr>
              <a:defRPr sz="2401"/>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981" name="テキスト プレースホルダ 3"/>
          <p:cNvSpPr>
            <a:spLocks noGrp="1"/>
          </p:cNvSpPr>
          <p:nvPr>
            <p:ph type="body" sz="half" idx="2"/>
          </p:nvPr>
        </p:nvSpPr>
        <p:spPr>
          <a:xfrm>
            <a:off x="495300" y="1435101"/>
            <a:ext cx="3259138" cy="4691063"/>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3" indent="0">
              <a:buNone/>
              <a:defRPr sz="900"/>
            </a:lvl5pPr>
            <a:lvl6pPr marL="2285905" indent="0">
              <a:buNone/>
              <a:defRPr sz="900"/>
            </a:lvl6pPr>
            <a:lvl7pPr marL="2743085" indent="0">
              <a:buNone/>
              <a:defRPr sz="900"/>
            </a:lvl7pPr>
            <a:lvl8pPr marL="3200266" indent="0">
              <a:buNone/>
              <a:defRPr sz="900"/>
            </a:lvl8pPr>
            <a:lvl9pPr marL="3657446"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ja-JP" altLang="en-US"/>
          </a:p>
        </p:txBody>
      </p:sp>
      <p:sp>
        <p:nvSpPr>
          <p:cNvPr id="6" name="Rectangle 5"/>
          <p:cNvSpPr>
            <a:spLocks noGrp="1" noChangeArrowheads="1"/>
          </p:cNvSpPr>
          <p:nvPr>
            <p:ph type="ftr" sz="quarter" idx="11"/>
          </p:nvPr>
        </p:nvSpPr>
        <p:spPr/>
        <p:txBody>
          <a:bodyPr/>
          <a:lstStyle>
            <a:lvl1pPr>
              <a:defRPr/>
            </a:lvl1pPr>
          </a:lstStyle>
          <a:p>
            <a:pPr>
              <a:defRPr/>
            </a:pPr>
            <a:endParaRPr lang="ja-JP" altLang="ja-JP"/>
          </a:p>
        </p:txBody>
      </p:sp>
      <p:sp>
        <p:nvSpPr>
          <p:cNvPr id="7" name="Rectangle 6"/>
          <p:cNvSpPr>
            <a:spLocks noGrp="1" noChangeArrowheads="1"/>
          </p:cNvSpPr>
          <p:nvPr>
            <p:ph type="sldNum" sz="quarter" idx="12"/>
          </p:nvPr>
        </p:nvSpPr>
        <p:spPr/>
        <p:txBody>
          <a:bodyPr/>
          <a:lstStyle>
            <a:lvl1pPr>
              <a:defRPr/>
            </a:lvl1pPr>
          </a:lstStyle>
          <a:p>
            <a:pPr>
              <a:defRPr/>
            </a:pPr>
            <a:fld id="{76C468CE-060E-4F61-B019-79FFF7C0A8A1}" type="slidenum">
              <a:rPr lang="en-US" altLang="ja-JP"/>
              <a:pPr>
                <a:defRPr/>
              </a:pPr>
              <a:t>‹#›</a:t>
            </a:fld>
            <a:endParaRPr lang="en-US" altLang="ja-JP"/>
          </a:p>
        </p:txBody>
      </p:sp>
    </p:spTree>
    <p:extLst>
      <p:ext uri="{BB962C8B-B14F-4D97-AF65-F5344CB8AC3E}">
        <p14:creationId xmlns:p14="http://schemas.microsoft.com/office/powerpoint/2010/main" val="2637005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bg1"/>
        </a:solidFill>
        <a:effectLst/>
      </p:bgPr>
    </p:bg>
    <p:spTree>
      <p:nvGrpSpPr>
        <p:cNvPr id="1" name=""/>
        <p:cNvGrpSpPr/>
        <p:nvPr/>
      </p:nvGrpSpPr>
      <p:grpSpPr>
        <a:xfrm>
          <a:off x="0" y="0"/>
          <a:ext cx="0" cy="0"/>
          <a:chOff x="0" y="0"/>
          <a:chExt cx="0" cy="0"/>
        </a:xfrm>
      </p:grpSpPr>
      <p:sp>
        <p:nvSpPr>
          <p:cNvPr id="605975" name="タイトル 1"/>
          <p:cNvSpPr>
            <a:spLocks noGrp="1"/>
          </p:cNvSpPr>
          <p:nvPr>
            <p:ph type="title"/>
          </p:nvPr>
        </p:nvSpPr>
        <p:spPr>
          <a:xfrm>
            <a:off x="1941512" y="4800600"/>
            <a:ext cx="5943600" cy="566738"/>
          </a:xfrm>
        </p:spPr>
        <p:txBody>
          <a:bodyPr anchor="b"/>
          <a:lstStyle>
            <a:lvl1pPr algn="l">
              <a:defRPr sz="2000" b="1"/>
            </a:lvl1pPr>
          </a:lstStyle>
          <a:p>
            <a:r>
              <a:rPr lang="ja-JP" altLang="en-US"/>
              <a:t>マスタ タイトルの書式設定</a:t>
            </a:r>
          </a:p>
        </p:txBody>
      </p:sp>
      <p:sp>
        <p:nvSpPr>
          <p:cNvPr id="605976" name="図プレースホルダ 2"/>
          <p:cNvSpPr>
            <a:spLocks noGrp="1"/>
          </p:cNvSpPr>
          <p:nvPr>
            <p:ph type="pic" idx="1"/>
          </p:nvPr>
        </p:nvSpPr>
        <p:spPr>
          <a:xfrm>
            <a:off x="1941512" y="612775"/>
            <a:ext cx="5943600" cy="4114800"/>
          </a:xfrm>
        </p:spPr>
        <p:txBody>
          <a:bodyPr/>
          <a:lstStyle>
            <a:lvl1pPr marL="0" indent="0">
              <a:buNone/>
              <a:defRPr sz="3199"/>
            </a:lvl1pPr>
            <a:lvl2pPr marL="457181" indent="0">
              <a:buNone/>
              <a:defRPr sz="2799"/>
            </a:lvl2pPr>
            <a:lvl3pPr marL="914362" indent="0">
              <a:buNone/>
              <a:defRPr sz="2401"/>
            </a:lvl3pPr>
            <a:lvl4pPr marL="1371543" indent="0">
              <a:buNone/>
              <a:defRPr sz="2000"/>
            </a:lvl4pPr>
            <a:lvl5pPr marL="1828723" indent="0">
              <a:buNone/>
              <a:defRPr sz="2000"/>
            </a:lvl5pPr>
            <a:lvl6pPr marL="2285905" indent="0">
              <a:buNone/>
              <a:defRPr sz="2000"/>
            </a:lvl6pPr>
            <a:lvl7pPr marL="2743085" indent="0">
              <a:buNone/>
              <a:defRPr sz="2000"/>
            </a:lvl7pPr>
            <a:lvl8pPr marL="3200266" indent="0">
              <a:buNone/>
              <a:defRPr sz="2000"/>
            </a:lvl8pPr>
            <a:lvl9pPr marL="3657446" indent="0">
              <a:buNone/>
              <a:defRPr sz="2000"/>
            </a:lvl9pPr>
          </a:lstStyle>
          <a:p>
            <a:pPr lvl="0"/>
            <a:endParaRPr lang="ja-JP" altLang="en-US" noProof="0" dirty="0"/>
          </a:p>
        </p:txBody>
      </p:sp>
      <p:sp>
        <p:nvSpPr>
          <p:cNvPr id="605977" name="テキスト プレースホルダ 3"/>
          <p:cNvSpPr>
            <a:spLocks noGrp="1"/>
          </p:cNvSpPr>
          <p:nvPr>
            <p:ph type="body" sz="half" idx="2"/>
          </p:nvPr>
        </p:nvSpPr>
        <p:spPr>
          <a:xfrm>
            <a:off x="1941512" y="5367338"/>
            <a:ext cx="5943600" cy="804862"/>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3" indent="0">
              <a:buNone/>
              <a:defRPr sz="900"/>
            </a:lvl5pPr>
            <a:lvl6pPr marL="2285905" indent="0">
              <a:buNone/>
              <a:defRPr sz="900"/>
            </a:lvl6pPr>
            <a:lvl7pPr marL="2743085" indent="0">
              <a:buNone/>
              <a:defRPr sz="900"/>
            </a:lvl7pPr>
            <a:lvl8pPr marL="3200266" indent="0">
              <a:buNone/>
              <a:defRPr sz="900"/>
            </a:lvl8pPr>
            <a:lvl9pPr marL="3657446"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ja-JP" altLang="en-US"/>
          </a:p>
        </p:txBody>
      </p:sp>
      <p:sp>
        <p:nvSpPr>
          <p:cNvPr id="6" name="Rectangle 5"/>
          <p:cNvSpPr>
            <a:spLocks noGrp="1" noChangeArrowheads="1"/>
          </p:cNvSpPr>
          <p:nvPr>
            <p:ph type="ftr" sz="quarter" idx="11"/>
          </p:nvPr>
        </p:nvSpPr>
        <p:spPr/>
        <p:txBody>
          <a:bodyPr/>
          <a:lstStyle>
            <a:lvl1pPr>
              <a:defRPr/>
            </a:lvl1pPr>
          </a:lstStyle>
          <a:p>
            <a:pPr>
              <a:defRPr/>
            </a:pPr>
            <a:endParaRPr lang="ja-JP" altLang="ja-JP"/>
          </a:p>
        </p:txBody>
      </p:sp>
      <p:sp>
        <p:nvSpPr>
          <p:cNvPr id="7" name="Rectangle 6"/>
          <p:cNvSpPr>
            <a:spLocks noGrp="1" noChangeArrowheads="1"/>
          </p:cNvSpPr>
          <p:nvPr>
            <p:ph type="sldNum" sz="quarter" idx="12"/>
          </p:nvPr>
        </p:nvSpPr>
        <p:spPr/>
        <p:txBody>
          <a:bodyPr/>
          <a:lstStyle>
            <a:lvl1pPr>
              <a:defRPr/>
            </a:lvl1pPr>
          </a:lstStyle>
          <a:p>
            <a:pPr>
              <a:defRPr/>
            </a:pPr>
            <a:fld id="{8911F079-CC58-4F85-B5DB-1EC9823E36CF}" type="slidenum">
              <a:rPr lang="en-US" altLang="ja-JP"/>
              <a:pPr>
                <a:defRPr/>
              </a:pPr>
              <a:t>‹#›</a:t>
            </a:fld>
            <a:endParaRPr lang="en-US" altLang="ja-JP"/>
          </a:p>
        </p:txBody>
      </p:sp>
    </p:spTree>
    <p:extLst>
      <p:ext uri="{BB962C8B-B14F-4D97-AF65-F5344CB8AC3E}">
        <p14:creationId xmlns:p14="http://schemas.microsoft.com/office/powerpoint/2010/main" val="1975601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bg>
      <p:bgPr>
        <a:solidFill>
          <a:schemeClr val="bg1"/>
        </a:solidFill>
        <a:effectLst/>
      </p:bgPr>
    </p:bg>
    <p:spTree>
      <p:nvGrpSpPr>
        <p:cNvPr id="1" name=""/>
        <p:cNvGrpSpPr/>
        <p:nvPr/>
      </p:nvGrpSpPr>
      <p:grpSpPr>
        <a:xfrm>
          <a:off x="0" y="0"/>
          <a:ext cx="0" cy="0"/>
          <a:chOff x="0" y="0"/>
          <a:chExt cx="0" cy="0"/>
        </a:xfrm>
      </p:grpSpPr>
      <p:sp>
        <p:nvSpPr>
          <p:cNvPr id="605972" name="タイトル 1"/>
          <p:cNvSpPr>
            <a:spLocks noGrp="1"/>
          </p:cNvSpPr>
          <p:nvPr>
            <p:ph type="title"/>
          </p:nvPr>
        </p:nvSpPr>
        <p:spPr/>
        <p:txBody>
          <a:bodyPr/>
          <a:lstStyle/>
          <a:p>
            <a:r>
              <a:rPr lang="ja-JP" altLang="en-US"/>
              <a:t>マスタ タイトルの書式設定</a:t>
            </a:r>
          </a:p>
        </p:txBody>
      </p:sp>
      <p:sp>
        <p:nvSpPr>
          <p:cNvPr id="60597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p:txBody>
          <a:bodyPr/>
          <a:lstStyle>
            <a:lvl1pPr>
              <a:defRPr/>
            </a:lvl1pPr>
          </a:lstStyle>
          <a:p>
            <a:pPr>
              <a:defRPr/>
            </a:pPr>
            <a:fld id="{731F0606-FA9A-4712-82BA-9B8E67341F9C}" type="slidenum">
              <a:rPr lang="en-US" altLang="ja-JP"/>
              <a:pPr>
                <a:defRPr/>
              </a:pPr>
              <a:t>‹#›</a:t>
            </a:fld>
            <a:endParaRPr lang="en-US" altLang="ja-JP"/>
          </a:p>
        </p:txBody>
      </p:sp>
    </p:spTree>
    <p:extLst>
      <p:ext uri="{BB962C8B-B14F-4D97-AF65-F5344CB8AC3E}">
        <p14:creationId xmlns:p14="http://schemas.microsoft.com/office/powerpoint/2010/main" val="3701590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p:bgPr>
        <a:solidFill>
          <a:schemeClr val="bg1"/>
        </a:solidFill>
        <a:effectLst/>
      </p:bgPr>
    </p:bg>
    <p:spTree>
      <p:nvGrpSpPr>
        <p:cNvPr id="1" name=""/>
        <p:cNvGrpSpPr/>
        <p:nvPr/>
      </p:nvGrpSpPr>
      <p:grpSpPr>
        <a:xfrm>
          <a:off x="0" y="0"/>
          <a:ext cx="0" cy="0"/>
          <a:chOff x="0" y="0"/>
          <a:chExt cx="0" cy="0"/>
        </a:xfrm>
      </p:grpSpPr>
      <p:sp>
        <p:nvSpPr>
          <p:cNvPr id="605969"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605970" name="縦書きテキスト プレースホルダ 2"/>
          <p:cNvSpPr>
            <a:spLocks noGrp="1"/>
          </p:cNvSpPr>
          <p:nvPr>
            <p:ph type="body" orient="vert" idx="1"/>
          </p:nvPr>
        </p:nvSpPr>
        <p:spPr>
          <a:xfrm>
            <a:off x="495300" y="274639"/>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endParaRPr lang="ja-JP" altLang="en-US"/>
          </a:p>
        </p:txBody>
      </p:sp>
      <p:sp>
        <p:nvSpPr>
          <p:cNvPr id="5" name="Rectangle 5"/>
          <p:cNvSpPr>
            <a:spLocks noGrp="1" noChangeArrowheads="1"/>
          </p:cNvSpPr>
          <p:nvPr>
            <p:ph type="ftr" sz="quarter" idx="11"/>
          </p:nvPr>
        </p:nvSpPr>
        <p:spPr/>
        <p:txBody>
          <a:bodyPr/>
          <a:lstStyle>
            <a:lvl1pPr>
              <a:defRPr/>
            </a:lvl1pPr>
          </a:lstStyle>
          <a:p>
            <a:pPr>
              <a:defRPr/>
            </a:pPr>
            <a:endParaRPr lang="ja-JP" altLang="ja-JP"/>
          </a:p>
        </p:txBody>
      </p:sp>
      <p:sp>
        <p:nvSpPr>
          <p:cNvPr id="6" name="Rectangle 6"/>
          <p:cNvSpPr>
            <a:spLocks noGrp="1" noChangeArrowheads="1"/>
          </p:cNvSpPr>
          <p:nvPr>
            <p:ph type="sldNum" sz="quarter" idx="12"/>
          </p:nvPr>
        </p:nvSpPr>
        <p:spPr/>
        <p:txBody>
          <a:bodyPr/>
          <a:lstStyle>
            <a:lvl1pPr>
              <a:defRPr/>
            </a:lvl1pPr>
          </a:lstStyle>
          <a:p>
            <a:pPr>
              <a:defRPr/>
            </a:pPr>
            <a:fld id="{217D8FD2-F92D-425F-85AC-AA9D16441E37}" type="slidenum">
              <a:rPr lang="en-US" altLang="ja-JP"/>
              <a:pPr>
                <a:defRPr/>
              </a:pPr>
              <a:t>‹#›</a:t>
            </a:fld>
            <a:endParaRPr lang="en-US" altLang="ja-JP"/>
          </a:p>
        </p:txBody>
      </p:sp>
    </p:spTree>
    <p:extLst>
      <p:ext uri="{BB962C8B-B14F-4D97-AF65-F5344CB8AC3E}">
        <p14:creationId xmlns:p14="http://schemas.microsoft.com/office/powerpoint/2010/main" val="619197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パターン1, 2">
    <p:bg>
      <p:bgPr>
        <a:solidFill>
          <a:schemeClr val="bg1"/>
        </a:solidFill>
        <a:effectLst/>
      </p:bgPr>
    </p:bg>
    <p:spTree>
      <p:nvGrpSpPr>
        <p:cNvPr id="1" name=""/>
        <p:cNvGrpSpPr/>
        <p:nvPr/>
      </p:nvGrpSpPr>
      <p:grpSpPr>
        <a:xfrm>
          <a:off x="0" y="0"/>
          <a:ext cx="0" cy="0"/>
          <a:chOff x="0" y="0"/>
          <a:chExt cx="0" cy="0"/>
        </a:xfrm>
      </p:grpSpPr>
      <p:sp>
        <p:nvSpPr>
          <p:cNvPr id="605967" name="タイトル 1"/>
          <p:cNvSpPr>
            <a:spLocks noGrp="1"/>
          </p:cNvSpPr>
          <p:nvPr>
            <p:ph type="title"/>
          </p:nvPr>
        </p:nvSpPr>
        <p:spPr>
          <a:xfrm>
            <a:off x="0" y="-635"/>
            <a:ext cx="9906000" cy="957237"/>
          </a:xfrm>
          <a:solidFill>
            <a:srgbClr val="000066"/>
          </a:solidFill>
        </p:spPr>
        <p:txBody>
          <a:bodyPr>
            <a:normAutofit/>
          </a:bodyPr>
          <a:lstStyle>
            <a:lvl1pPr marL="431982" indent="-431982">
              <a:defRPr sz="3199">
                <a:solidFill>
                  <a:schemeClr val="bg1"/>
                </a:solidFill>
              </a:defRPr>
            </a:lvl1pPr>
          </a:lstStyle>
          <a:p>
            <a:r>
              <a:rPr lang="ja-JP" altLang="en-US" dirty="0"/>
              <a:t>マスター タイトルの書式設定</a:t>
            </a:r>
          </a:p>
        </p:txBody>
      </p:sp>
      <p:sp>
        <p:nvSpPr>
          <p:cNvPr id="3" name="Rectangle 4"/>
          <p:cNvSpPr>
            <a:spLocks noGrp="1" noChangeArrowheads="1"/>
          </p:cNvSpPr>
          <p:nvPr>
            <p:ph type="dt" sz="half" idx="10"/>
          </p:nvPr>
        </p:nvSpPr>
        <p:spPr/>
        <p:txBody>
          <a:bodyPr/>
          <a:lstStyle>
            <a:lvl1pPr>
              <a:defRPr/>
            </a:lvl1pPr>
          </a:lstStyle>
          <a:p>
            <a:pPr>
              <a:defRPr/>
            </a:pPr>
            <a:endParaRPr lang="ja-JP" altLang="en-US"/>
          </a:p>
        </p:txBody>
      </p:sp>
      <p:sp>
        <p:nvSpPr>
          <p:cNvPr id="4" name="Rectangle 5"/>
          <p:cNvSpPr>
            <a:spLocks noGrp="1" noChangeArrowheads="1"/>
          </p:cNvSpPr>
          <p:nvPr>
            <p:ph type="ftr" sz="quarter" idx="11"/>
          </p:nvPr>
        </p:nvSpPr>
        <p:spPr/>
        <p:txBody>
          <a:bodyPr/>
          <a:lstStyle>
            <a:lvl1pPr>
              <a:defRPr/>
            </a:lvl1pPr>
          </a:lstStyle>
          <a:p>
            <a:pPr>
              <a:defRPr/>
            </a:pPr>
            <a:endParaRPr lang="ja-JP" altLang="ja-JP"/>
          </a:p>
        </p:txBody>
      </p:sp>
      <p:sp>
        <p:nvSpPr>
          <p:cNvPr id="5" name="Rectangle 6"/>
          <p:cNvSpPr>
            <a:spLocks noGrp="1" noChangeArrowheads="1"/>
          </p:cNvSpPr>
          <p:nvPr>
            <p:ph type="sldNum" sz="quarter" idx="12"/>
          </p:nvPr>
        </p:nvSpPr>
        <p:spPr/>
        <p:txBody>
          <a:bodyPr/>
          <a:lstStyle>
            <a:lvl1pPr>
              <a:defRPr/>
            </a:lvl1pPr>
          </a:lstStyle>
          <a:p>
            <a:pPr>
              <a:defRPr/>
            </a:pPr>
            <a:fld id="{C0AB2B87-460F-485E-9B7A-D17CD75DA864}" type="slidenum">
              <a:rPr lang="en-US" altLang="ja-JP"/>
              <a:pPr>
                <a:defRPr/>
              </a:pPr>
              <a:t>‹#›</a:t>
            </a:fld>
            <a:endParaRPr lang="en-US" altLang="ja-JP"/>
          </a:p>
        </p:txBody>
      </p:sp>
    </p:spTree>
    <p:extLst>
      <p:ext uri="{BB962C8B-B14F-4D97-AF65-F5344CB8AC3E}">
        <p14:creationId xmlns:p14="http://schemas.microsoft.com/office/powerpoint/2010/main" val="79475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Pr>
        <a:solidFill>
          <a:schemeClr val="bg1"/>
        </a:solidFill>
        <a:effectLst/>
      </p:bgPr>
    </p:bg>
    <p:spTree>
      <p:nvGrpSpPr>
        <p:cNvPr id="1" name=""/>
        <p:cNvGrpSpPr/>
        <p:nvPr/>
      </p:nvGrpSpPr>
      <p:grpSpPr>
        <a:xfrm>
          <a:off x="0" y="0"/>
          <a:ext cx="0" cy="0"/>
          <a:chOff x="0" y="0"/>
          <a:chExt cx="0" cy="0"/>
        </a:xfrm>
      </p:grpSpPr>
      <p:sp>
        <p:nvSpPr>
          <p:cNvPr id="605772" name="タイトル 1"/>
          <p:cNvSpPr>
            <a:spLocks noGrp="1"/>
          </p:cNvSpPr>
          <p:nvPr>
            <p:ph type="title"/>
          </p:nvPr>
        </p:nvSpPr>
        <p:spPr/>
        <p:txBody>
          <a:bodyPr/>
          <a:lstStyle/>
          <a:p>
            <a:r>
              <a:rPr lang="ja-JP" altLang="en-US"/>
              <a:t>マスタ タイトルの書式設定</a:t>
            </a:r>
          </a:p>
        </p:txBody>
      </p:sp>
      <p:sp>
        <p:nvSpPr>
          <p:cNvPr id="605773" name="コンテンツ プレースホルダ 2"/>
          <p:cNvSpPr>
            <a:spLocks noGrp="1"/>
          </p:cNvSpPr>
          <p:nvPr>
            <p:ph sz="half" idx="1"/>
          </p:nvPr>
        </p:nvSpPr>
        <p:spPr>
          <a:xfrm>
            <a:off x="495300" y="1600201"/>
            <a:ext cx="4381500" cy="4525963"/>
          </a:xfrm>
        </p:spPr>
        <p:txBody>
          <a:bodyPr/>
          <a:lstStyle>
            <a:lvl1pPr>
              <a:defRPr sz="2799"/>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774" name="コンテンツ プレースホルダ 3"/>
          <p:cNvSpPr>
            <a:spLocks noGrp="1"/>
          </p:cNvSpPr>
          <p:nvPr>
            <p:ph sz="half" idx="2"/>
          </p:nvPr>
        </p:nvSpPr>
        <p:spPr>
          <a:xfrm>
            <a:off x="5029200" y="1600201"/>
            <a:ext cx="4381500" cy="4525963"/>
          </a:xfrm>
        </p:spPr>
        <p:txBody>
          <a:bodyPr/>
          <a:lstStyle>
            <a:lvl1pPr>
              <a:defRPr sz="2799"/>
            </a:lvl1pPr>
            <a:lvl2pPr>
              <a:defRPr sz="2401"/>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a:lvl1pPr>
          </a:lstStyle>
          <a:p>
            <a:pPr>
              <a:defRPr/>
            </a:pPr>
            <a:endParaRPr lang="ja-JP" altLang="en-US"/>
          </a:p>
        </p:txBody>
      </p:sp>
      <p:sp>
        <p:nvSpPr>
          <p:cNvPr id="6" name="Rectangle 5"/>
          <p:cNvSpPr>
            <a:spLocks noGrp="1" noChangeArrowheads="1"/>
          </p:cNvSpPr>
          <p:nvPr>
            <p:ph type="ftr" sz="quarter" idx="11"/>
          </p:nvPr>
        </p:nvSpPr>
        <p:spPr/>
        <p:txBody>
          <a:bodyPr/>
          <a:lstStyle>
            <a:lvl1pPr>
              <a:defRPr/>
            </a:lvl1pPr>
          </a:lstStyle>
          <a:p>
            <a:pPr>
              <a:defRPr/>
            </a:pPr>
            <a:endParaRPr lang="ja-JP" altLang="ja-JP"/>
          </a:p>
        </p:txBody>
      </p:sp>
      <p:sp>
        <p:nvSpPr>
          <p:cNvPr id="7" name="Rectangle 6"/>
          <p:cNvSpPr>
            <a:spLocks noGrp="1" noChangeArrowheads="1"/>
          </p:cNvSpPr>
          <p:nvPr>
            <p:ph type="sldNum" sz="quarter" idx="12"/>
          </p:nvPr>
        </p:nvSpPr>
        <p:spPr/>
        <p:txBody>
          <a:bodyPr/>
          <a:lstStyle>
            <a:lvl1pPr>
              <a:defRPr/>
            </a:lvl1pPr>
          </a:lstStyle>
          <a:p>
            <a:pPr>
              <a:defRPr/>
            </a:pPr>
            <a:fld id="{2C2F4D57-A296-47A6-A484-E679AD1BCF46}" type="slidenum">
              <a:rPr lang="en-US" altLang="ja-JP"/>
              <a:pPr>
                <a:defRPr/>
              </a:pPr>
              <a:t>‹#›</a:t>
            </a:fld>
            <a:endParaRPr lang="en-US" altLang="ja-JP"/>
          </a:p>
        </p:txBody>
      </p:sp>
    </p:spTree>
    <p:extLst>
      <p:ext uri="{BB962C8B-B14F-4D97-AF65-F5344CB8AC3E}">
        <p14:creationId xmlns:p14="http://schemas.microsoft.com/office/powerpoint/2010/main" val="340834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bg>
      <p:bgPr>
        <a:solidFill>
          <a:schemeClr val="bg1"/>
        </a:solidFill>
        <a:effectLst/>
      </p:bgPr>
    </p:bg>
    <p:spTree>
      <p:nvGrpSpPr>
        <p:cNvPr id="1" name=""/>
        <p:cNvGrpSpPr/>
        <p:nvPr/>
      </p:nvGrpSpPr>
      <p:grpSpPr>
        <a:xfrm>
          <a:off x="0" y="0"/>
          <a:ext cx="0" cy="0"/>
          <a:chOff x="0" y="0"/>
          <a:chExt cx="0" cy="0"/>
        </a:xfrm>
      </p:grpSpPr>
      <p:sp>
        <p:nvSpPr>
          <p:cNvPr id="605766" name="タイトル 1"/>
          <p:cNvSpPr>
            <a:spLocks noGrp="1"/>
          </p:cNvSpPr>
          <p:nvPr>
            <p:ph type="title"/>
          </p:nvPr>
        </p:nvSpPr>
        <p:spPr/>
        <p:txBody>
          <a:bodyPr/>
          <a:lstStyle>
            <a:lvl1pPr>
              <a:defRPr/>
            </a:lvl1pPr>
          </a:lstStyle>
          <a:p>
            <a:r>
              <a:rPr lang="ja-JP" altLang="en-US"/>
              <a:t>マスタ タイトルの書式設定</a:t>
            </a:r>
          </a:p>
        </p:txBody>
      </p:sp>
      <p:sp>
        <p:nvSpPr>
          <p:cNvPr id="605767" name="テキスト プレースホルダ 2"/>
          <p:cNvSpPr>
            <a:spLocks noGrp="1"/>
          </p:cNvSpPr>
          <p:nvPr>
            <p:ph type="body" idx="1"/>
          </p:nvPr>
        </p:nvSpPr>
        <p:spPr>
          <a:xfrm>
            <a:off x="495301" y="1535113"/>
            <a:ext cx="4376737" cy="639762"/>
          </a:xfrm>
        </p:spPr>
        <p:txBody>
          <a:bodyPr anchor="b"/>
          <a:lstStyle>
            <a:lvl1pPr marL="0" indent="0">
              <a:buNone/>
              <a:defRPr sz="2401" b="1"/>
            </a:lvl1pPr>
            <a:lvl2pPr marL="457181" indent="0">
              <a:buNone/>
              <a:defRPr sz="2000" b="1"/>
            </a:lvl2pPr>
            <a:lvl3pPr marL="914362" indent="0">
              <a:buNone/>
              <a:defRPr sz="1800" b="1"/>
            </a:lvl3pPr>
            <a:lvl4pPr marL="1371543" indent="0">
              <a:buNone/>
              <a:defRPr sz="1600" b="1"/>
            </a:lvl4pPr>
            <a:lvl5pPr marL="1828723" indent="0">
              <a:buNone/>
              <a:defRPr sz="1600" b="1"/>
            </a:lvl5pPr>
            <a:lvl6pPr marL="2285905" indent="0">
              <a:buNone/>
              <a:defRPr sz="1600" b="1"/>
            </a:lvl6pPr>
            <a:lvl7pPr marL="2743085" indent="0">
              <a:buNone/>
              <a:defRPr sz="1600" b="1"/>
            </a:lvl7pPr>
            <a:lvl8pPr marL="3200266" indent="0">
              <a:buNone/>
              <a:defRPr sz="1600" b="1"/>
            </a:lvl8pPr>
            <a:lvl9pPr marL="3657446" indent="0">
              <a:buNone/>
              <a:defRPr sz="1600" b="1"/>
            </a:lvl9pPr>
          </a:lstStyle>
          <a:p>
            <a:pPr lvl="0"/>
            <a:r>
              <a:rPr lang="ja-JP" altLang="en-US"/>
              <a:t>マスタ テキストの書式設定</a:t>
            </a:r>
          </a:p>
        </p:txBody>
      </p:sp>
      <p:sp>
        <p:nvSpPr>
          <p:cNvPr id="605768" name="コンテンツ プレースホルダ 3"/>
          <p:cNvSpPr>
            <a:spLocks noGrp="1"/>
          </p:cNvSpPr>
          <p:nvPr>
            <p:ph sz="half" idx="2"/>
          </p:nvPr>
        </p:nvSpPr>
        <p:spPr>
          <a:xfrm>
            <a:off x="495301" y="2174875"/>
            <a:ext cx="4376737" cy="3951288"/>
          </a:xfr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769" name="テキスト プレースホルダ 4"/>
          <p:cNvSpPr>
            <a:spLocks noGrp="1"/>
          </p:cNvSpPr>
          <p:nvPr>
            <p:ph type="body" sz="quarter" idx="3"/>
          </p:nvPr>
        </p:nvSpPr>
        <p:spPr>
          <a:xfrm>
            <a:off x="5032375" y="1535113"/>
            <a:ext cx="4378325" cy="639762"/>
          </a:xfrm>
        </p:spPr>
        <p:txBody>
          <a:bodyPr anchor="b"/>
          <a:lstStyle>
            <a:lvl1pPr marL="0" indent="0">
              <a:buNone/>
              <a:defRPr sz="2401" b="1"/>
            </a:lvl1pPr>
            <a:lvl2pPr marL="457181" indent="0">
              <a:buNone/>
              <a:defRPr sz="2000" b="1"/>
            </a:lvl2pPr>
            <a:lvl3pPr marL="914362" indent="0">
              <a:buNone/>
              <a:defRPr sz="1800" b="1"/>
            </a:lvl3pPr>
            <a:lvl4pPr marL="1371543" indent="0">
              <a:buNone/>
              <a:defRPr sz="1600" b="1"/>
            </a:lvl4pPr>
            <a:lvl5pPr marL="1828723" indent="0">
              <a:buNone/>
              <a:defRPr sz="1600" b="1"/>
            </a:lvl5pPr>
            <a:lvl6pPr marL="2285905" indent="0">
              <a:buNone/>
              <a:defRPr sz="1600" b="1"/>
            </a:lvl6pPr>
            <a:lvl7pPr marL="2743085" indent="0">
              <a:buNone/>
              <a:defRPr sz="1600" b="1"/>
            </a:lvl7pPr>
            <a:lvl8pPr marL="3200266" indent="0">
              <a:buNone/>
              <a:defRPr sz="1600" b="1"/>
            </a:lvl8pPr>
            <a:lvl9pPr marL="3657446" indent="0">
              <a:buNone/>
              <a:defRPr sz="1600" b="1"/>
            </a:lvl9pPr>
          </a:lstStyle>
          <a:p>
            <a:pPr lvl="0"/>
            <a:r>
              <a:rPr lang="ja-JP" altLang="en-US"/>
              <a:t>マスタ テキストの書式設定</a:t>
            </a:r>
          </a:p>
        </p:txBody>
      </p:sp>
      <p:sp>
        <p:nvSpPr>
          <p:cNvPr id="605770" name="コンテンツ プレースホルダ 5"/>
          <p:cNvSpPr>
            <a:spLocks noGrp="1"/>
          </p:cNvSpPr>
          <p:nvPr>
            <p:ph sz="quarter" idx="4"/>
          </p:nvPr>
        </p:nvSpPr>
        <p:spPr>
          <a:xfrm>
            <a:off x="5032375" y="2174875"/>
            <a:ext cx="4378325" cy="3951288"/>
          </a:xfrm>
        </p:spPr>
        <p:txBody>
          <a:bodyPr/>
          <a:lstStyle>
            <a:lvl1pPr>
              <a:defRPr sz="240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a:lvl1pPr>
          </a:lstStyle>
          <a:p>
            <a:pPr>
              <a:defRPr/>
            </a:pPr>
            <a:endParaRPr lang="ja-JP" altLang="en-US"/>
          </a:p>
        </p:txBody>
      </p:sp>
      <p:sp>
        <p:nvSpPr>
          <p:cNvPr id="8" name="Rectangle 5"/>
          <p:cNvSpPr>
            <a:spLocks noGrp="1" noChangeArrowheads="1"/>
          </p:cNvSpPr>
          <p:nvPr>
            <p:ph type="ftr" sz="quarter" idx="11"/>
          </p:nvPr>
        </p:nvSpPr>
        <p:spPr/>
        <p:txBody>
          <a:bodyPr/>
          <a:lstStyle>
            <a:lvl1pPr>
              <a:defRPr/>
            </a:lvl1pPr>
          </a:lstStyle>
          <a:p>
            <a:pPr>
              <a:defRPr/>
            </a:pPr>
            <a:endParaRPr lang="ja-JP" altLang="ja-JP"/>
          </a:p>
        </p:txBody>
      </p:sp>
      <p:sp>
        <p:nvSpPr>
          <p:cNvPr id="9" name="Rectangle 6"/>
          <p:cNvSpPr>
            <a:spLocks noGrp="1" noChangeArrowheads="1"/>
          </p:cNvSpPr>
          <p:nvPr>
            <p:ph type="sldNum" sz="quarter" idx="12"/>
          </p:nvPr>
        </p:nvSpPr>
        <p:spPr/>
        <p:txBody>
          <a:bodyPr/>
          <a:lstStyle>
            <a:lvl1pPr>
              <a:defRPr/>
            </a:lvl1pPr>
          </a:lstStyle>
          <a:p>
            <a:pPr>
              <a:defRPr/>
            </a:pPr>
            <a:fld id="{8AC49968-7E62-4674-9622-C65AFD06FD6E}" type="slidenum">
              <a:rPr lang="en-US" altLang="ja-JP"/>
              <a:pPr>
                <a:defRPr/>
              </a:pPr>
              <a:t>‹#›</a:t>
            </a:fld>
            <a:endParaRPr lang="en-US" altLang="ja-JP"/>
          </a:p>
        </p:txBody>
      </p:sp>
    </p:spTree>
    <p:extLst>
      <p:ext uri="{BB962C8B-B14F-4D97-AF65-F5344CB8AC3E}">
        <p14:creationId xmlns:p14="http://schemas.microsoft.com/office/powerpoint/2010/main" val="14974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07579"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ja-JP"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5" name="Rectangle 6"/>
          <p:cNvSpPr>
            <a:spLocks noGrp="1" noChangeArrowheads="1"/>
          </p:cNvSpPr>
          <p:nvPr>
            <p:ph type="sldNum" sz="quarter" idx="12"/>
          </p:nvPr>
        </p:nvSpPr>
        <p:spPr>
          <a:ln/>
        </p:spPr>
        <p:txBody>
          <a:bodyPr/>
          <a:lstStyle>
            <a:lvl1pPr>
              <a:defRPr/>
            </a:lvl1pPr>
          </a:lstStyle>
          <a:p>
            <a:pPr>
              <a:defRPr/>
            </a:pPr>
            <a:fld id="{C1707175-BA9C-4727-8F88-D7110A83C7A8}" type="slidenum">
              <a:rPr lang="en-US" altLang="ja-JP"/>
              <a:pPr>
                <a:defRPr/>
              </a:pPr>
              <a:t>‹#›</a:t>
            </a:fld>
            <a:endParaRPr lang="en-US" altLang="ja-JP"/>
          </a:p>
        </p:txBody>
      </p:sp>
    </p:spTree>
    <p:extLst>
      <p:ext uri="{BB962C8B-B14F-4D97-AF65-F5344CB8AC3E}">
        <p14:creationId xmlns:p14="http://schemas.microsoft.com/office/powerpoint/2010/main" val="105989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ja-JP"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ja-JP" altLang="ja-JP"/>
          </a:p>
        </p:txBody>
      </p:sp>
      <p:sp>
        <p:nvSpPr>
          <p:cNvPr id="4" name="Rectangle 6"/>
          <p:cNvSpPr>
            <a:spLocks noGrp="1" noChangeArrowheads="1"/>
          </p:cNvSpPr>
          <p:nvPr>
            <p:ph type="sldNum" sz="quarter" idx="12"/>
          </p:nvPr>
        </p:nvSpPr>
        <p:spPr>
          <a:ln/>
        </p:spPr>
        <p:txBody>
          <a:bodyPr/>
          <a:lstStyle>
            <a:lvl1pPr>
              <a:defRPr/>
            </a:lvl1pPr>
          </a:lstStyle>
          <a:p>
            <a:pPr>
              <a:defRPr/>
            </a:pPr>
            <a:fld id="{3CD5649E-8501-468B-9604-16FA6BF8D663}" type="slidenum">
              <a:rPr lang="en-US" altLang="ja-JP"/>
              <a:pPr>
                <a:defRPr/>
              </a:pPr>
              <a:t>‹#›</a:t>
            </a:fld>
            <a:endParaRPr lang="en-US" altLang="ja-JP"/>
          </a:p>
        </p:txBody>
      </p:sp>
    </p:spTree>
    <p:extLst>
      <p:ext uri="{BB962C8B-B14F-4D97-AF65-F5344CB8AC3E}">
        <p14:creationId xmlns:p14="http://schemas.microsoft.com/office/powerpoint/2010/main" val="148493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bg>
      <p:bgPr>
        <a:solidFill>
          <a:schemeClr val="bg1"/>
        </a:solidFill>
        <a:effectLst/>
      </p:bgPr>
    </p:bg>
    <p:spTree>
      <p:nvGrpSpPr>
        <p:cNvPr id="1" name=""/>
        <p:cNvGrpSpPr/>
        <p:nvPr/>
      </p:nvGrpSpPr>
      <p:grpSpPr>
        <a:xfrm>
          <a:off x="0" y="0"/>
          <a:ext cx="0" cy="0"/>
          <a:chOff x="0" y="0"/>
          <a:chExt cx="0" cy="0"/>
        </a:xfrm>
      </p:grpSpPr>
      <p:sp>
        <p:nvSpPr>
          <p:cNvPr id="60576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605763" name="コンテンツ プレースホルダ 2"/>
          <p:cNvSpPr>
            <a:spLocks noGrp="1"/>
          </p:cNvSpPr>
          <p:nvPr>
            <p:ph idx="1"/>
          </p:nvPr>
        </p:nvSpPr>
        <p:spPr>
          <a:xfrm>
            <a:off x="3873500" y="273051"/>
            <a:ext cx="5537200" cy="5853113"/>
          </a:xfrm>
        </p:spPr>
        <p:txBody>
          <a:bodyPr/>
          <a:lstStyle>
            <a:lvl1pPr>
              <a:defRPr sz="3199"/>
            </a:lvl1pPr>
            <a:lvl2pPr>
              <a:defRPr sz="2799"/>
            </a:lvl2pPr>
            <a:lvl3pPr>
              <a:defRPr sz="2401"/>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05764" name="テキスト プレースホルダ 3"/>
          <p:cNvSpPr>
            <a:spLocks noGrp="1"/>
          </p:cNvSpPr>
          <p:nvPr>
            <p:ph type="body" sz="half" idx="2"/>
          </p:nvPr>
        </p:nvSpPr>
        <p:spPr>
          <a:xfrm>
            <a:off x="495300" y="1435101"/>
            <a:ext cx="3259138" cy="4691063"/>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3" indent="0">
              <a:buNone/>
              <a:defRPr sz="900"/>
            </a:lvl5pPr>
            <a:lvl6pPr marL="2285905" indent="0">
              <a:buNone/>
              <a:defRPr sz="900"/>
            </a:lvl6pPr>
            <a:lvl7pPr marL="2743085" indent="0">
              <a:buNone/>
              <a:defRPr sz="900"/>
            </a:lvl7pPr>
            <a:lvl8pPr marL="3200266" indent="0">
              <a:buNone/>
              <a:defRPr sz="900"/>
            </a:lvl8pPr>
            <a:lvl9pPr marL="3657446"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ja-JP" altLang="en-US"/>
          </a:p>
        </p:txBody>
      </p:sp>
      <p:sp>
        <p:nvSpPr>
          <p:cNvPr id="6" name="Rectangle 5"/>
          <p:cNvSpPr>
            <a:spLocks noGrp="1" noChangeArrowheads="1"/>
          </p:cNvSpPr>
          <p:nvPr>
            <p:ph type="ftr" sz="quarter" idx="11"/>
          </p:nvPr>
        </p:nvSpPr>
        <p:spPr/>
        <p:txBody>
          <a:bodyPr/>
          <a:lstStyle>
            <a:lvl1pPr>
              <a:defRPr/>
            </a:lvl1pPr>
          </a:lstStyle>
          <a:p>
            <a:pPr>
              <a:defRPr/>
            </a:pPr>
            <a:endParaRPr lang="ja-JP" altLang="ja-JP"/>
          </a:p>
        </p:txBody>
      </p:sp>
      <p:sp>
        <p:nvSpPr>
          <p:cNvPr id="7" name="Rectangle 6"/>
          <p:cNvSpPr>
            <a:spLocks noGrp="1" noChangeArrowheads="1"/>
          </p:cNvSpPr>
          <p:nvPr>
            <p:ph type="sldNum" sz="quarter" idx="12"/>
          </p:nvPr>
        </p:nvSpPr>
        <p:spPr/>
        <p:txBody>
          <a:bodyPr/>
          <a:lstStyle>
            <a:lvl1pPr>
              <a:defRPr/>
            </a:lvl1pPr>
          </a:lstStyle>
          <a:p>
            <a:pPr>
              <a:defRPr/>
            </a:pPr>
            <a:fld id="{5A9F7C52-1070-49EB-B7DC-A162C78CE339}" type="slidenum">
              <a:rPr lang="en-US" altLang="ja-JP"/>
              <a:pPr>
                <a:defRPr/>
              </a:pPr>
              <a:t>‹#›</a:t>
            </a:fld>
            <a:endParaRPr lang="en-US" altLang="ja-JP"/>
          </a:p>
        </p:txBody>
      </p:sp>
    </p:spTree>
    <p:extLst>
      <p:ext uri="{BB962C8B-B14F-4D97-AF65-F5344CB8AC3E}">
        <p14:creationId xmlns:p14="http://schemas.microsoft.com/office/powerpoint/2010/main" val="27975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bg1"/>
        </a:solidFill>
        <a:effectLst/>
      </p:bgPr>
    </p:bg>
    <p:spTree>
      <p:nvGrpSpPr>
        <p:cNvPr id="1" name=""/>
        <p:cNvGrpSpPr/>
        <p:nvPr/>
      </p:nvGrpSpPr>
      <p:grpSpPr>
        <a:xfrm>
          <a:off x="0" y="0"/>
          <a:ext cx="0" cy="0"/>
          <a:chOff x="0" y="0"/>
          <a:chExt cx="0" cy="0"/>
        </a:xfrm>
      </p:grpSpPr>
      <p:sp>
        <p:nvSpPr>
          <p:cNvPr id="605758" name="タイトル 1"/>
          <p:cNvSpPr>
            <a:spLocks noGrp="1"/>
          </p:cNvSpPr>
          <p:nvPr>
            <p:ph type="title"/>
          </p:nvPr>
        </p:nvSpPr>
        <p:spPr>
          <a:xfrm>
            <a:off x="1941512" y="4800600"/>
            <a:ext cx="5943600" cy="566738"/>
          </a:xfrm>
        </p:spPr>
        <p:txBody>
          <a:bodyPr anchor="b"/>
          <a:lstStyle>
            <a:lvl1pPr algn="l">
              <a:defRPr sz="2000" b="1"/>
            </a:lvl1pPr>
          </a:lstStyle>
          <a:p>
            <a:r>
              <a:rPr lang="ja-JP" altLang="en-US"/>
              <a:t>マスタ タイトルの書式設定</a:t>
            </a:r>
          </a:p>
        </p:txBody>
      </p:sp>
      <p:sp>
        <p:nvSpPr>
          <p:cNvPr id="605759" name="図プレースホルダ 2"/>
          <p:cNvSpPr>
            <a:spLocks noGrp="1"/>
          </p:cNvSpPr>
          <p:nvPr>
            <p:ph type="pic" idx="1"/>
          </p:nvPr>
        </p:nvSpPr>
        <p:spPr>
          <a:xfrm>
            <a:off x="1941512" y="612775"/>
            <a:ext cx="5943600" cy="4114800"/>
          </a:xfrm>
        </p:spPr>
        <p:txBody>
          <a:bodyPr/>
          <a:lstStyle>
            <a:lvl1pPr marL="0" indent="0">
              <a:buNone/>
              <a:defRPr sz="3199"/>
            </a:lvl1pPr>
            <a:lvl2pPr marL="457181" indent="0">
              <a:buNone/>
              <a:defRPr sz="2799"/>
            </a:lvl2pPr>
            <a:lvl3pPr marL="914362" indent="0">
              <a:buNone/>
              <a:defRPr sz="2401"/>
            </a:lvl3pPr>
            <a:lvl4pPr marL="1371543" indent="0">
              <a:buNone/>
              <a:defRPr sz="2000"/>
            </a:lvl4pPr>
            <a:lvl5pPr marL="1828723" indent="0">
              <a:buNone/>
              <a:defRPr sz="2000"/>
            </a:lvl5pPr>
            <a:lvl6pPr marL="2285905" indent="0">
              <a:buNone/>
              <a:defRPr sz="2000"/>
            </a:lvl6pPr>
            <a:lvl7pPr marL="2743085" indent="0">
              <a:buNone/>
              <a:defRPr sz="2000"/>
            </a:lvl7pPr>
            <a:lvl8pPr marL="3200266" indent="0">
              <a:buNone/>
              <a:defRPr sz="2000"/>
            </a:lvl8pPr>
            <a:lvl9pPr marL="3657446" indent="0">
              <a:buNone/>
              <a:defRPr sz="2000"/>
            </a:lvl9pPr>
          </a:lstStyle>
          <a:p>
            <a:pPr lvl="0"/>
            <a:endParaRPr lang="ja-JP" altLang="en-US" noProof="0" dirty="0"/>
          </a:p>
        </p:txBody>
      </p:sp>
      <p:sp>
        <p:nvSpPr>
          <p:cNvPr id="605760" name="テキスト プレースホルダ 3"/>
          <p:cNvSpPr>
            <a:spLocks noGrp="1"/>
          </p:cNvSpPr>
          <p:nvPr>
            <p:ph type="body" sz="half" idx="2"/>
          </p:nvPr>
        </p:nvSpPr>
        <p:spPr>
          <a:xfrm>
            <a:off x="1941512" y="5367338"/>
            <a:ext cx="5943600" cy="804862"/>
          </a:xfrm>
        </p:spPr>
        <p:txBody>
          <a:bodyPr/>
          <a:lstStyle>
            <a:lvl1pPr marL="0" indent="0">
              <a:buNone/>
              <a:defRPr sz="1400"/>
            </a:lvl1pPr>
            <a:lvl2pPr marL="457181" indent="0">
              <a:buNone/>
              <a:defRPr sz="1200"/>
            </a:lvl2pPr>
            <a:lvl3pPr marL="914362" indent="0">
              <a:buNone/>
              <a:defRPr sz="1000"/>
            </a:lvl3pPr>
            <a:lvl4pPr marL="1371543" indent="0">
              <a:buNone/>
              <a:defRPr sz="900"/>
            </a:lvl4pPr>
            <a:lvl5pPr marL="1828723" indent="0">
              <a:buNone/>
              <a:defRPr sz="900"/>
            </a:lvl5pPr>
            <a:lvl6pPr marL="2285905" indent="0">
              <a:buNone/>
              <a:defRPr sz="900"/>
            </a:lvl6pPr>
            <a:lvl7pPr marL="2743085" indent="0">
              <a:buNone/>
              <a:defRPr sz="900"/>
            </a:lvl7pPr>
            <a:lvl8pPr marL="3200266" indent="0">
              <a:buNone/>
              <a:defRPr sz="900"/>
            </a:lvl8pPr>
            <a:lvl9pPr marL="3657446"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a:lvl1pPr>
          </a:lstStyle>
          <a:p>
            <a:pPr>
              <a:defRPr/>
            </a:pPr>
            <a:endParaRPr lang="ja-JP" altLang="en-US"/>
          </a:p>
        </p:txBody>
      </p:sp>
      <p:sp>
        <p:nvSpPr>
          <p:cNvPr id="6" name="Rectangle 5"/>
          <p:cNvSpPr>
            <a:spLocks noGrp="1" noChangeArrowheads="1"/>
          </p:cNvSpPr>
          <p:nvPr>
            <p:ph type="ftr" sz="quarter" idx="11"/>
          </p:nvPr>
        </p:nvSpPr>
        <p:spPr/>
        <p:txBody>
          <a:bodyPr/>
          <a:lstStyle>
            <a:lvl1pPr>
              <a:defRPr/>
            </a:lvl1pPr>
          </a:lstStyle>
          <a:p>
            <a:pPr>
              <a:defRPr/>
            </a:pPr>
            <a:endParaRPr lang="ja-JP" altLang="ja-JP"/>
          </a:p>
        </p:txBody>
      </p:sp>
      <p:sp>
        <p:nvSpPr>
          <p:cNvPr id="7" name="Rectangle 6"/>
          <p:cNvSpPr>
            <a:spLocks noGrp="1" noChangeArrowheads="1"/>
          </p:cNvSpPr>
          <p:nvPr>
            <p:ph type="sldNum" sz="quarter" idx="12"/>
          </p:nvPr>
        </p:nvSpPr>
        <p:spPr/>
        <p:txBody>
          <a:bodyPr/>
          <a:lstStyle>
            <a:lvl1pPr>
              <a:defRPr/>
            </a:lvl1pPr>
          </a:lstStyle>
          <a:p>
            <a:pPr>
              <a:defRPr/>
            </a:pPr>
            <a:fld id="{311F6C66-7C51-4F1D-9B2D-3A2EF741D9C1}" type="slidenum">
              <a:rPr lang="en-US" altLang="ja-JP"/>
              <a:pPr>
                <a:defRPr/>
              </a:pPr>
              <a:t>‹#›</a:t>
            </a:fld>
            <a:endParaRPr lang="en-US" altLang="ja-JP"/>
          </a:p>
        </p:txBody>
      </p:sp>
    </p:spTree>
    <p:extLst>
      <p:ext uri="{BB962C8B-B14F-4D97-AF65-F5344CB8AC3E}">
        <p14:creationId xmlns:p14="http://schemas.microsoft.com/office/powerpoint/2010/main" val="235137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052" name="Rectangle 4"/>
          <p:cNvSpPr>
            <a:spLocks noGrp="1" noChangeArrowheads="1"/>
          </p:cNvSpPr>
          <p:nvPr>
            <p:ph type="dt" sz="half" idx="2"/>
          </p:nvPr>
        </p:nvSpPr>
        <p:spPr bwMode="auto">
          <a:xfrm>
            <a:off x="495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ja-JP" altLang="en-US"/>
          </a:p>
        </p:txBody>
      </p:sp>
      <p:sp>
        <p:nvSpPr>
          <p:cNvPr id="2053" name="Rectangle 5"/>
          <p:cNvSpPr>
            <a:spLocks noGrp="1" noChangeArrowheads="1"/>
          </p:cNvSpPr>
          <p:nvPr>
            <p:ph type="ftr" sz="quarter" idx="3"/>
          </p:nvPr>
        </p:nvSpPr>
        <p:spPr bwMode="auto">
          <a:xfrm>
            <a:off x="3384550" y="6245225"/>
            <a:ext cx="31369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ja-JP" altLang="ja-JP"/>
          </a:p>
        </p:txBody>
      </p:sp>
      <p:sp>
        <p:nvSpPr>
          <p:cNvPr id="2054" name="Rectangle 6"/>
          <p:cNvSpPr>
            <a:spLocks noGrp="1" noChangeArrowheads="1"/>
          </p:cNvSpPr>
          <p:nvPr>
            <p:ph type="sldNum" sz="quarter" idx="4"/>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0F1F223-F5FA-40C5-A876-207F7AACC7A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5235" r:id="rId1"/>
    <p:sldLayoutId id="2147485236" r:id="rId2"/>
    <p:sldLayoutId id="2147485239" r:id="rId3"/>
    <p:sldLayoutId id="2147485240" r:id="rId4"/>
    <p:sldLayoutId id="2147485241" r:id="rId5"/>
    <p:sldLayoutId id="2147485237" r:id="rId6"/>
    <p:sldLayoutId id="2147485238" r:id="rId7"/>
    <p:sldLayoutId id="2147485242" r:id="rId8"/>
    <p:sldLayoutId id="2147485243" r:id="rId9"/>
    <p:sldLayoutId id="2147485244" r:id="rId10"/>
    <p:sldLayoutId id="2147485245" r:id="rId11"/>
    <p:sldLayoutId id="2147485246"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9" charset="0"/>
          <a:ea typeface="ＭＳ Ｐゴシック" pitchFamily="55" charset="-128"/>
        </a:defRPr>
      </a:lvl2pPr>
      <a:lvl3pPr algn="ctr" rtl="0" eaLnBrk="0" fontAlgn="base" hangingPunct="0">
        <a:spcBef>
          <a:spcPct val="0"/>
        </a:spcBef>
        <a:spcAft>
          <a:spcPct val="0"/>
        </a:spcAft>
        <a:defRPr kumimoji="1" sz="4400">
          <a:solidFill>
            <a:schemeClr val="tx2"/>
          </a:solidFill>
          <a:latin typeface="Arial" pitchFamily="39" charset="0"/>
          <a:ea typeface="ＭＳ Ｐゴシック" pitchFamily="55" charset="-128"/>
        </a:defRPr>
      </a:lvl3pPr>
      <a:lvl4pPr algn="ctr" rtl="0" eaLnBrk="0" fontAlgn="base" hangingPunct="0">
        <a:spcBef>
          <a:spcPct val="0"/>
        </a:spcBef>
        <a:spcAft>
          <a:spcPct val="0"/>
        </a:spcAft>
        <a:defRPr kumimoji="1" sz="4400">
          <a:solidFill>
            <a:schemeClr val="tx2"/>
          </a:solidFill>
          <a:latin typeface="Arial" pitchFamily="39" charset="0"/>
          <a:ea typeface="ＭＳ Ｐゴシック" pitchFamily="55" charset="-128"/>
        </a:defRPr>
      </a:lvl4pPr>
      <a:lvl5pPr algn="ctr" rtl="0" eaLnBrk="0" fontAlgn="base" hangingPunct="0">
        <a:spcBef>
          <a:spcPct val="0"/>
        </a:spcBef>
        <a:spcAft>
          <a:spcPct val="0"/>
        </a:spcAft>
        <a:defRPr kumimoji="1" sz="4400">
          <a:solidFill>
            <a:schemeClr val="tx2"/>
          </a:solidFill>
          <a:latin typeface="Arial" pitchFamily="39" charset="0"/>
          <a:ea typeface="ＭＳ Ｐゴシック" pitchFamily="55" charset="-128"/>
        </a:defRPr>
      </a:lvl5pPr>
      <a:lvl6pPr marL="0" algn="ctr" defTabSz="914362" rtl="0" fontAlgn="auto" latinLnBrk="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6pPr>
      <a:lvl7pPr marL="0" algn="ctr" defTabSz="914362" rtl="0" fontAlgn="auto" latinLnBrk="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7pPr>
      <a:lvl8pPr marL="0" algn="ctr" defTabSz="914362" rtl="0" fontAlgn="auto" latinLnBrk="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8pPr>
      <a:lvl9pPr marL="0" algn="ctr" defTabSz="914362" rtl="0" fontAlgn="auto" latinLnBrk="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9pPr>
    </p:titleStyle>
    <p:bodyStyle>
      <a:lvl1pPr marL="341313" indent="-341313" algn="l" rtl="0" eaLnBrk="0" fontAlgn="base" hangingPunct="0">
        <a:spcBef>
          <a:spcPct val="20000"/>
        </a:spcBef>
        <a:spcAft>
          <a:spcPct val="0"/>
        </a:spcAft>
        <a:buChar char="•"/>
        <a:defRPr kumimoji="1" sz="3100">
          <a:solidFill>
            <a:schemeClr val="tx1"/>
          </a:solidFill>
          <a:latin typeface="+mj-lt"/>
          <a:ea typeface="+mj-ea"/>
          <a:cs typeface="+mj-cs"/>
        </a:defRPr>
      </a:lvl1pPr>
      <a:lvl2pPr marL="741363" indent="-284163" algn="l" rtl="0" eaLnBrk="0" fontAlgn="base" hangingPunct="0">
        <a:spcBef>
          <a:spcPct val="20000"/>
        </a:spcBef>
        <a:spcAft>
          <a:spcPct val="0"/>
        </a:spcAft>
        <a:buChar char="–"/>
        <a:defRPr kumimoji="1" sz="2700">
          <a:solidFill>
            <a:schemeClr val="tx1"/>
          </a:solidFill>
          <a:latin typeface="Arial" pitchFamily="39" charset="0"/>
          <a:ea typeface="ＭＳ Ｐゴシック" pitchFamily="55" charset="-128"/>
        </a:defRPr>
      </a:lvl2pPr>
      <a:lvl3pPr marL="1141413" indent="-227013" algn="l" rtl="0" eaLnBrk="0" fontAlgn="base" hangingPunct="0">
        <a:spcBef>
          <a:spcPct val="20000"/>
        </a:spcBef>
        <a:spcAft>
          <a:spcPct val="0"/>
        </a:spcAft>
        <a:buChar char="•"/>
        <a:defRPr kumimoji="1" sz="2400">
          <a:solidFill>
            <a:schemeClr val="tx1"/>
          </a:solidFill>
          <a:latin typeface="Arial" pitchFamily="39" charset="0"/>
          <a:ea typeface="ＭＳ Ｐゴシック" pitchFamily="55" charset="-128"/>
        </a:defRPr>
      </a:lvl3pPr>
      <a:lvl4pPr marL="1598613" indent="-227013" algn="l" rtl="0" eaLnBrk="0" fontAlgn="base" hangingPunct="0">
        <a:spcBef>
          <a:spcPct val="20000"/>
        </a:spcBef>
        <a:spcAft>
          <a:spcPct val="0"/>
        </a:spcAft>
        <a:buChar char="–"/>
        <a:defRPr kumimoji="1" sz="2000">
          <a:solidFill>
            <a:schemeClr val="tx1"/>
          </a:solidFill>
          <a:latin typeface="Arial" pitchFamily="39" charset="0"/>
          <a:ea typeface="ＭＳ Ｐゴシック" pitchFamily="55" charset="-128"/>
        </a:defRPr>
      </a:lvl4pPr>
      <a:lvl5pPr marL="2055813" indent="-227013" algn="l" rtl="0" eaLnBrk="0" fontAlgn="base" hangingPunct="0">
        <a:spcBef>
          <a:spcPct val="20000"/>
        </a:spcBef>
        <a:spcAft>
          <a:spcPct val="0"/>
        </a:spcAft>
        <a:buChar char="»"/>
        <a:defRPr kumimoji="1" sz="2000">
          <a:solidFill>
            <a:schemeClr val="tx1"/>
          </a:solidFill>
          <a:latin typeface="Arial" pitchFamily="39" charset="0"/>
          <a:ea typeface="ＭＳ Ｐゴシック" pitchFamily="55" charset="-128"/>
        </a:defRPr>
      </a:lvl5pPr>
      <a:lvl6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6pPr>
      <a:lvl7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7pPr>
      <a:lvl8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8pPr>
      <a:lvl9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9pPr>
    </p:bodyStyle>
    <p:otherStyle>
      <a:lvl1pPr marL="0"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1pPr>
      <a:lvl2pPr marL="457181"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2pPr>
      <a:lvl3pPr marL="914362"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3pPr>
      <a:lvl4pPr marL="137154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4pPr>
      <a:lvl5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5pPr>
      <a:lvl6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6pPr>
      <a:lvl7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7pPr>
      <a:lvl8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8pPr>
      <a:lvl9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623888"/>
            <a:ext cx="9906000" cy="39687"/>
            <a:chOff x="0" y="393"/>
            <a:chExt cx="6240" cy="25"/>
          </a:xfrm>
        </p:grpSpPr>
        <p:sp>
          <p:nvSpPr>
            <p:cNvPr id="2057" name="Line 3"/>
            <p:cNvSpPr>
              <a:spLocks noChangeShapeType="1"/>
            </p:cNvSpPr>
            <p:nvPr userDrawn="1"/>
          </p:nvSpPr>
          <p:spPr bwMode="gray">
            <a:xfrm>
              <a:off x="23" y="418"/>
              <a:ext cx="6217" cy="0"/>
            </a:xfrm>
            <a:prstGeom prst="line">
              <a:avLst/>
            </a:prstGeom>
            <a:noFill/>
            <a:ln w="76200">
              <a:solidFill>
                <a:srgbClr val="4F81BD"/>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8" name="Line 4"/>
            <p:cNvSpPr>
              <a:spLocks noChangeShapeType="1"/>
            </p:cNvSpPr>
            <p:nvPr userDrawn="1"/>
          </p:nvSpPr>
          <p:spPr bwMode="gray">
            <a:xfrm>
              <a:off x="0" y="393"/>
              <a:ext cx="6217" cy="0"/>
            </a:xfrm>
            <a:prstGeom prst="line">
              <a:avLst/>
            </a:prstGeom>
            <a:noFill/>
            <a:ln w="76200">
              <a:solidFill>
                <a:srgbClr val="4F81BD"/>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2051" name="Rectangle 6"/>
          <p:cNvSpPr>
            <a:spLocks noGrp="1" noChangeArrowheads="1"/>
          </p:cNvSpPr>
          <p:nvPr>
            <p:ph type="body" idx="1"/>
          </p:nvPr>
        </p:nvSpPr>
        <p:spPr bwMode="auto">
          <a:xfrm>
            <a:off x="344488" y="981075"/>
            <a:ext cx="8643937"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3076" name="Rectangle 9"/>
          <p:cNvSpPr>
            <a:spLocks noGrp="1" noChangeArrowheads="1"/>
          </p:cNvSpPr>
          <p:nvPr>
            <p:ph type="sldNum" sz="quarter" idx="4"/>
          </p:nvPr>
        </p:nvSpPr>
        <p:spPr bwMode="auto">
          <a:xfrm>
            <a:off x="3771900" y="6553200"/>
            <a:ext cx="2311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b" anchorCtr="0" compatLnSpc="1">
            <a:prstTxWarp prst="textNoShape">
              <a:avLst/>
            </a:prstTxWarp>
          </a:bodyPr>
          <a:lstStyle>
            <a:lvl1pPr algn="ctr" eaLnBrk="1" hangingPunct="1">
              <a:defRPr kumimoji="0">
                <a:solidFill>
                  <a:srgbClr val="000000"/>
                </a:solidFill>
                <a:latin typeface="ＭＳ Ｐゴシック" panose="020B0600070205080204" pitchFamily="50" charset="-128"/>
              </a:defRPr>
            </a:lvl1pPr>
          </a:lstStyle>
          <a:p>
            <a:pPr>
              <a:defRPr/>
            </a:pPr>
            <a:fld id="{84094B5B-2DBE-412F-A413-D3182C1A5422}" type="slidenum">
              <a:rPr lang="en-US" altLang="ja-JP"/>
              <a:pPr>
                <a:defRPr/>
              </a:pPr>
              <a:t>‹#›</a:t>
            </a:fld>
            <a:endParaRPr lang="en-US" altLang="ja-JP"/>
          </a:p>
        </p:txBody>
      </p:sp>
      <p:sp>
        <p:nvSpPr>
          <p:cNvPr id="2053" name="Line 12"/>
          <p:cNvSpPr>
            <a:spLocks noChangeShapeType="1"/>
          </p:cNvSpPr>
          <p:nvPr/>
        </p:nvSpPr>
        <p:spPr bwMode="gray">
          <a:xfrm>
            <a:off x="36513" y="663575"/>
            <a:ext cx="9869487" cy="0"/>
          </a:xfrm>
          <a:prstGeom prst="line">
            <a:avLst/>
          </a:prstGeom>
          <a:noFill/>
          <a:ln w="76200">
            <a:solidFill>
              <a:srgbClr val="C0504D"/>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4" name="Line 13"/>
          <p:cNvSpPr>
            <a:spLocks noChangeShapeType="1"/>
          </p:cNvSpPr>
          <p:nvPr/>
        </p:nvSpPr>
        <p:spPr bwMode="gray">
          <a:xfrm>
            <a:off x="0" y="623888"/>
            <a:ext cx="9869488" cy="0"/>
          </a:xfrm>
          <a:prstGeom prst="line">
            <a:avLst/>
          </a:prstGeom>
          <a:noFill/>
          <a:ln w="76200">
            <a:solidFill>
              <a:srgbClr val="4F81BD"/>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9" name="Line 14"/>
          <p:cNvSpPr>
            <a:spLocks noChangeShapeType="1"/>
          </p:cNvSpPr>
          <p:nvPr/>
        </p:nvSpPr>
        <p:spPr bwMode="gray">
          <a:xfrm>
            <a:off x="0" y="6453188"/>
            <a:ext cx="9906000" cy="0"/>
          </a:xfrm>
          <a:prstGeom prst="line">
            <a:avLst/>
          </a:prstGeom>
          <a:ln>
            <a:headEnd/>
            <a:tailEnd/>
          </a:ln>
        </p:spPr>
        <p:style>
          <a:lnRef idx="3">
            <a:schemeClr val="accent1"/>
          </a:lnRef>
          <a:fillRef idx="0">
            <a:schemeClr val="accent1"/>
          </a:fillRef>
          <a:effectRef idx="2">
            <a:schemeClr val="accent1"/>
          </a:effectRef>
          <a:fontRef idx="minor">
            <a:schemeClr val="tx1"/>
          </a:fontRef>
        </p:style>
        <p:txBody>
          <a:bodyPr/>
          <a:lstStyle>
            <a:lvl1pPr>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00" smtClean="0">
              <a:solidFill>
                <a:srgbClr val="000000"/>
              </a:solidFill>
              <a:latin typeface="ＭＳ Ｐゴシック" panose="020B0600070205080204" pitchFamily="50" charset="-128"/>
            </a:endParaRPr>
          </a:p>
        </p:txBody>
      </p:sp>
      <p:sp>
        <p:nvSpPr>
          <p:cNvPr id="2056" name="Text Box 18"/>
          <p:cNvSpPr txBox="1">
            <a:spLocks noChangeArrowheads="1"/>
          </p:cNvSpPr>
          <p:nvPr/>
        </p:nvSpPr>
        <p:spPr bwMode="auto">
          <a:xfrm>
            <a:off x="5878513" y="6583363"/>
            <a:ext cx="40005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50000"/>
              </a:spcBef>
              <a:defRPr/>
            </a:pPr>
            <a:r>
              <a:rPr lang="en-US" altLang="ja-JP" sz="900" smtClean="0">
                <a:solidFill>
                  <a:srgbClr val="595757"/>
                </a:solidFill>
                <a:latin typeface="ＭＳ Ｐゴシック" panose="020B0600070205080204" pitchFamily="50" charset="-128"/>
              </a:rPr>
              <a:t>Copyright (C) </a:t>
            </a:r>
            <a:r>
              <a:rPr lang="ja-JP" altLang="en-US" sz="900" smtClean="0">
                <a:solidFill>
                  <a:srgbClr val="595757"/>
                </a:solidFill>
                <a:latin typeface="ＭＳ Ｐゴシック" panose="020B0600070205080204" pitchFamily="50" charset="-128"/>
              </a:rPr>
              <a:t>運輸安全マネジメント</a:t>
            </a:r>
            <a:r>
              <a:rPr lang="ja-JP" altLang="ja-JP" sz="900" smtClean="0">
                <a:solidFill>
                  <a:srgbClr val="595757"/>
                </a:solidFill>
                <a:latin typeface="ＭＳ Ｐゴシック" panose="020B0600070205080204" pitchFamily="50" charset="-128"/>
              </a:rPr>
              <a:t>普及・啓発</a:t>
            </a:r>
            <a:r>
              <a:rPr lang="ja-JP" altLang="en-US" sz="900" smtClean="0">
                <a:solidFill>
                  <a:srgbClr val="595757"/>
                </a:solidFill>
                <a:latin typeface="ＭＳ Ｐゴシック" panose="020B0600070205080204" pitchFamily="50" charset="-128"/>
              </a:rPr>
              <a:t>推進協議会</a:t>
            </a:r>
            <a:r>
              <a:rPr lang="en-US" altLang="ja-JP" sz="900" smtClean="0">
                <a:solidFill>
                  <a:srgbClr val="595757"/>
                </a:solidFill>
                <a:latin typeface="ＭＳ Ｐゴシック" panose="020B0600070205080204" pitchFamily="50" charset="-128"/>
              </a:rPr>
              <a:t>. All Rights Reserved</a:t>
            </a:r>
          </a:p>
        </p:txBody>
      </p:sp>
    </p:spTree>
  </p:cSld>
  <p:clrMap bg1="lt1" tx1="dk1" bg2="lt2" tx2="dk2" accent1="accent1" accent2="accent2" accent3="accent3" accent4="accent4" accent5="accent5" accent6="accent6" hlink="hlink" folHlink="folHlink"/>
  <p:sldLayoutIdLst>
    <p:sldLayoutId id="2147485247" r:id="rId1"/>
    <p:sldLayoutId id="2147485248"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Lst>
  <p:txStyles>
    <p:titleStyle>
      <a:lvl1pPr algn="l" rtl="0" eaLnBrk="0" fontAlgn="base" hangingPunct="0">
        <a:spcBef>
          <a:spcPct val="0"/>
        </a:spcBef>
        <a:spcAft>
          <a:spcPct val="0"/>
        </a:spcAft>
        <a:defRPr sz="3100" b="1">
          <a:solidFill>
            <a:schemeClr val="tx2"/>
          </a:solidFill>
          <a:latin typeface="+mj-lt"/>
          <a:ea typeface="+mj-ea"/>
          <a:cs typeface="+mj-cs"/>
        </a:defRPr>
      </a:lvl1pPr>
      <a:lvl2pPr algn="l" rtl="0" eaLnBrk="0" fontAlgn="base" hangingPunct="0">
        <a:spcBef>
          <a:spcPct val="0"/>
        </a:spcBef>
        <a:spcAft>
          <a:spcPct val="0"/>
        </a:spcAft>
        <a:defRPr sz="3100" b="1">
          <a:solidFill>
            <a:schemeClr val="tx2"/>
          </a:solidFill>
          <a:latin typeface="ＭＳ Ｐゴシック" pitchFamily="55" charset="-128"/>
          <a:ea typeface="ＭＳ Ｐゴシック" pitchFamily="55" charset="-128"/>
        </a:defRPr>
      </a:lvl2pPr>
      <a:lvl3pPr algn="l" rtl="0" eaLnBrk="0" fontAlgn="base" hangingPunct="0">
        <a:spcBef>
          <a:spcPct val="0"/>
        </a:spcBef>
        <a:spcAft>
          <a:spcPct val="0"/>
        </a:spcAft>
        <a:defRPr sz="3100" b="1">
          <a:solidFill>
            <a:schemeClr val="tx2"/>
          </a:solidFill>
          <a:latin typeface="ＭＳ Ｐゴシック" pitchFamily="55" charset="-128"/>
          <a:ea typeface="ＭＳ Ｐゴシック" pitchFamily="55" charset="-128"/>
        </a:defRPr>
      </a:lvl3pPr>
      <a:lvl4pPr algn="l" rtl="0" eaLnBrk="0" fontAlgn="base" hangingPunct="0">
        <a:spcBef>
          <a:spcPct val="0"/>
        </a:spcBef>
        <a:spcAft>
          <a:spcPct val="0"/>
        </a:spcAft>
        <a:defRPr sz="3100" b="1">
          <a:solidFill>
            <a:schemeClr val="tx2"/>
          </a:solidFill>
          <a:latin typeface="ＭＳ Ｐゴシック" pitchFamily="55" charset="-128"/>
          <a:ea typeface="ＭＳ Ｐゴシック" pitchFamily="55" charset="-128"/>
        </a:defRPr>
      </a:lvl4pPr>
      <a:lvl5pPr algn="l" rtl="0" eaLnBrk="0" fontAlgn="base" hangingPunct="0">
        <a:spcBef>
          <a:spcPct val="0"/>
        </a:spcBef>
        <a:spcAft>
          <a:spcPct val="0"/>
        </a:spcAft>
        <a:defRPr sz="3100" b="1">
          <a:solidFill>
            <a:schemeClr val="tx2"/>
          </a:solidFill>
          <a:latin typeface="ＭＳ Ｐゴシック" pitchFamily="55" charset="-128"/>
          <a:ea typeface="ＭＳ Ｐゴシック" pitchFamily="55" charset="-128"/>
        </a:defRPr>
      </a:lvl5pPr>
      <a:lvl6pPr marL="0" algn="l" defTabSz="914362" rtl="0" fontAlgn="auto" latinLnBrk="0">
        <a:lnSpc>
          <a:spcPct val="100000"/>
        </a:lnSpc>
        <a:spcBef>
          <a:spcPct val="0"/>
        </a:spcBef>
        <a:spcAft>
          <a:spcPct val="0"/>
        </a:spcAft>
        <a:defRPr kumimoji="0" sz="3199" b="1" i="0" u="none" baseline="0">
          <a:solidFill>
            <a:schemeClr val="tx2"/>
          </a:solidFill>
          <a:effectLst/>
          <a:latin typeface="ＭＳ Ｐゴシック" pitchFamily="55" charset="-128"/>
          <a:ea typeface="ＭＳ Ｐゴシック" pitchFamily="55" charset="-128"/>
        </a:defRPr>
      </a:lvl6pPr>
      <a:lvl7pPr marL="0" algn="l" defTabSz="914362" rtl="0" fontAlgn="auto" latinLnBrk="0">
        <a:lnSpc>
          <a:spcPct val="100000"/>
        </a:lnSpc>
        <a:spcBef>
          <a:spcPct val="0"/>
        </a:spcBef>
        <a:spcAft>
          <a:spcPct val="0"/>
        </a:spcAft>
        <a:defRPr kumimoji="0" sz="3199" b="1" i="0" u="none" baseline="0">
          <a:solidFill>
            <a:schemeClr val="tx2"/>
          </a:solidFill>
          <a:effectLst/>
          <a:latin typeface="ＭＳ Ｐゴシック" pitchFamily="55" charset="-128"/>
          <a:ea typeface="ＭＳ Ｐゴシック" pitchFamily="55" charset="-128"/>
        </a:defRPr>
      </a:lvl7pPr>
      <a:lvl8pPr marL="0" algn="l" defTabSz="914362" rtl="0" fontAlgn="auto" latinLnBrk="0">
        <a:lnSpc>
          <a:spcPct val="100000"/>
        </a:lnSpc>
        <a:spcBef>
          <a:spcPct val="0"/>
        </a:spcBef>
        <a:spcAft>
          <a:spcPct val="0"/>
        </a:spcAft>
        <a:defRPr kumimoji="0" sz="3199" b="1" i="0" u="none" baseline="0">
          <a:solidFill>
            <a:schemeClr val="tx2"/>
          </a:solidFill>
          <a:effectLst/>
          <a:latin typeface="ＭＳ Ｐゴシック" pitchFamily="55" charset="-128"/>
          <a:ea typeface="ＭＳ Ｐゴシック" pitchFamily="55" charset="-128"/>
        </a:defRPr>
      </a:lvl8pPr>
      <a:lvl9pPr marL="0" algn="l" defTabSz="914362" rtl="0" fontAlgn="auto" latinLnBrk="0">
        <a:lnSpc>
          <a:spcPct val="100000"/>
        </a:lnSpc>
        <a:spcBef>
          <a:spcPct val="0"/>
        </a:spcBef>
        <a:spcAft>
          <a:spcPct val="0"/>
        </a:spcAft>
        <a:defRPr kumimoji="0" sz="3199" b="1" i="0" u="none" baseline="0">
          <a:solidFill>
            <a:schemeClr val="tx2"/>
          </a:solidFill>
          <a:effectLst/>
          <a:latin typeface="ＭＳ Ｐゴシック" pitchFamily="55" charset="-128"/>
          <a:ea typeface="ＭＳ Ｐゴシック" pitchFamily="55" charset="-128"/>
        </a:defRPr>
      </a:lvl9pPr>
    </p:titleStyle>
    <p:bodyStyle>
      <a:lvl1pPr marL="455613" indent="-455613" algn="l" rtl="0" eaLnBrk="0" fontAlgn="base" hangingPunct="0">
        <a:lnSpc>
          <a:spcPct val="90000"/>
        </a:lnSpc>
        <a:spcBef>
          <a:spcPct val="50000"/>
        </a:spcBef>
        <a:spcAft>
          <a:spcPct val="0"/>
        </a:spcAft>
        <a:buClr>
          <a:srgbClr val="0033CC"/>
        </a:buClr>
        <a:buFont typeface="Wingdings" panose="05000000000000000000" pitchFamily="2" charset="2"/>
        <a:buChar char="q"/>
        <a:defRPr kumimoji="1" sz="2400">
          <a:solidFill>
            <a:schemeClr val="tx1"/>
          </a:solidFill>
          <a:latin typeface="+mj-lt"/>
          <a:ea typeface="+mj-ea"/>
          <a:cs typeface="+mj-cs"/>
        </a:defRPr>
      </a:lvl1pPr>
      <a:lvl2pPr marL="836613" indent="-379413" algn="l" rtl="0" eaLnBrk="0" fontAlgn="base" hangingPunct="0">
        <a:lnSpc>
          <a:spcPct val="90000"/>
        </a:lnSpc>
        <a:spcBef>
          <a:spcPct val="50000"/>
        </a:spcBef>
        <a:spcAft>
          <a:spcPct val="0"/>
        </a:spcAft>
        <a:buClr>
          <a:srgbClr val="0033CC"/>
        </a:buClr>
        <a:buFont typeface="Wingdings" panose="05000000000000000000" pitchFamily="2" charset="2"/>
        <a:buChar char="l"/>
        <a:defRPr kumimoji="1" sz="2000">
          <a:solidFill>
            <a:schemeClr val="tx1"/>
          </a:solidFill>
          <a:latin typeface="ＭＳ Ｐゴシック" pitchFamily="55" charset="-128"/>
          <a:ea typeface="ＭＳ Ｐゴシック" pitchFamily="55" charset="-128"/>
        </a:defRPr>
      </a:lvl2pPr>
      <a:lvl3pPr marL="1255713" indent="-341313" algn="l" rtl="0" eaLnBrk="0" fontAlgn="base" hangingPunct="0">
        <a:lnSpc>
          <a:spcPct val="90000"/>
        </a:lnSpc>
        <a:spcBef>
          <a:spcPct val="50000"/>
        </a:spcBef>
        <a:spcAft>
          <a:spcPct val="0"/>
        </a:spcAft>
        <a:buClr>
          <a:srgbClr val="0033CC"/>
        </a:buClr>
        <a:buFont typeface="Wingdings" panose="05000000000000000000" pitchFamily="2" charset="2"/>
        <a:buChar char="n"/>
        <a:defRPr kumimoji="1">
          <a:solidFill>
            <a:schemeClr val="tx1"/>
          </a:solidFill>
          <a:latin typeface="ＭＳ Ｐゴシック" pitchFamily="55" charset="-128"/>
          <a:ea typeface="ＭＳ Ｐゴシック" pitchFamily="55" charset="-128"/>
        </a:defRPr>
      </a:lvl3pPr>
      <a:lvl4pPr marL="1674813" indent="-303213" algn="l" rtl="0" eaLnBrk="0" fontAlgn="base" hangingPunct="0">
        <a:lnSpc>
          <a:spcPct val="90000"/>
        </a:lnSpc>
        <a:spcBef>
          <a:spcPct val="50000"/>
        </a:spcBef>
        <a:spcAft>
          <a:spcPct val="0"/>
        </a:spcAft>
        <a:buClr>
          <a:srgbClr val="0033CC"/>
        </a:buClr>
        <a:buFont typeface="Wingdings" panose="05000000000000000000" pitchFamily="2" charset="2"/>
        <a:buChar char="u"/>
        <a:defRPr kumimoji="1" sz="1600">
          <a:solidFill>
            <a:schemeClr val="tx1"/>
          </a:solidFill>
          <a:latin typeface="ＭＳ Ｐゴシック" pitchFamily="55" charset="-128"/>
          <a:ea typeface="ＭＳ Ｐゴシック" pitchFamily="55" charset="-128"/>
        </a:defRPr>
      </a:lvl4pPr>
      <a:lvl5pPr marL="2132013" indent="-303213" algn="l" rtl="0" eaLnBrk="0" fontAlgn="base" hangingPunct="0">
        <a:lnSpc>
          <a:spcPct val="90000"/>
        </a:lnSpc>
        <a:spcBef>
          <a:spcPct val="50000"/>
        </a:spcBef>
        <a:spcAft>
          <a:spcPct val="0"/>
        </a:spcAft>
        <a:buClr>
          <a:srgbClr val="0033CC"/>
        </a:buClr>
        <a:buFont typeface="Wingdings" panose="05000000000000000000" pitchFamily="2" charset="2"/>
        <a:buChar char="ü"/>
        <a:defRPr kumimoji="1" sz="1600">
          <a:solidFill>
            <a:schemeClr val="tx1"/>
          </a:solidFill>
          <a:latin typeface="ＭＳ Ｐゴシック" pitchFamily="55" charset="-128"/>
          <a:ea typeface="ＭＳ Ｐゴシック" pitchFamily="55" charset="-128"/>
        </a:defRPr>
      </a:lvl5pPr>
      <a:lvl6pPr marL="2133510" indent="-304787" algn="l" defTabSz="914362" rtl="0" fontAlgn="auto" latinLnBrk="0">
        <a:lnSpc>
          <a:spcPct val="90000"/>
        </a:lnSpc>
        <a:spcBef>
          <a:spcPct val="50000"/>
        </a:spcBef>
        <a:spcAft>
          <a:spcPct val="0"/>
        </a:spcAft>
        <a:buClr>
          <a:srgbClr val="0033CC"/>
        </a:buClr>
        <a:buFont typeface="Wingdings" pitchFamily="7" charset="2"/>
        <a:buChar char="ü"/>
        <a:defRPr kumimoji="1" sz="1600" b="0" i="0" u="none" baseline="0">
          <a:solidFill>
            <a:schemeClr val="tx1"/>
          </a:solidFill>
          <a:effectLst/>
          <a:latin typeface="ＭＳ Ｐゴシック" pitchFamily="55" charset="-128"/>
          <a:ea typeface="ＭＳ Ｐゴシック" pitchFamily="55" charset="-128"/>
        </a:defRPr>
      </a:lvl6pPr>
      <a:lvl7pPr marL="2133510" indent="-304787" algn="l" defTabSz="914362" rtl="0" fontAlgn="auto" latinLnBrk="0">
        <a:lnSpc>
          <a:spcPct val="90000"/>
        </a:lnSpc>
        <a:spcBef>
          <a:spcPct val="50000"/>
        </a:spcBef>
        <a:spcAft>
          <a:spcPct val="0"/>
        </a:spcAft>
        <a:buClr>
          <a:srgbClr val="0033CC"/>
        </a:buClr>
        <a:buFont typeface="Wingdings" pitchFamily="7" charset="2"/>
        <a:buChar char="ü"/>
        <a:defRPr kumimoji="1" sz="1600" b="0" i="0" u="none" baseline="0">
          <a:solidFill>
            <a:schemeClr val="tx1"/>
          </a:solidFill>
          <a:effectLst/>
          <a:latin typeface="ＭＳ Ｐゴシック" pitchFamily="55" charset="-128"/>
          <a:ea typeface="ＭＳ Ｐゴシック" pitchFamily="55" charset="-128"/>
        </a:defRPr>
      </a:lvl7pPr>
      <a:lvl8pPr marL="2133510" indent="-304787" algn="l" defTabSz="914362" rtl="0" fontAlgn="auto" latinLnBrk="0">
        <a:lnSpc>
          <a:spcPct val="90000"/>
        </a:lnSpc>
        <a:spcBef>
          <a:spcPct val="50000"/>
        </a:spcBef>
        <a:spcAft>
          <a:spcPct val="0"/>
        </a:spcAft>
        <a:buClr>
          <a:srgbClr val="0033CC"/>
        </a:buClr>
        <a:buFont typeface="Wingdings" pitchFamily="7" charset="2"/>
        <a:buChar char="ü"/>
        <a:defRPr kumimoji="1" sz="1600" b="0" i="0" u="none" baseline="0">
          <a:solidFill>
            <a:schemeClr val="tx1"/>
          </a:solidFill>
          <a:effectLst/>
          <a:latin typeface="ＭＳ Ｐゴシック" pitchFamily="55" charset="-128"/>
          <a:ea typeface="ＭＳ Ｐゴシック" pitchFamily="55" charset="-128"/>
        </a:defRPr>
      </a:lvl8pPr>
      <a:lvl9pPr marL="2133510" indent="-304787" algn="l" defTabSz="914362" rtl="0" fontAlgn="auto" latinLnBrk="0">
        <a:lnSpc>
          <a:spcPct val="90000"/>
        </a:lnSpc>
        <a:spcBef>
          <a:spcPct val="50000"/>
        </a:spcBef>
        <a:spcAft>
          <a:spcPct val="0"/>
        </a:spcAft>
        <a:buClr>
          <a:srgbClr val="0033CC"/>
        </a:buClr>
        <a:buFont typeface="Wingdings" pitchFamily="7" charset="2"/>
        <a:buChar char="ü"/>
        <a:defRPr kumimoji="1" sz="1600" b="0" i="0" u="none" baseline="0">
          <a:solidFill>
            <a:schemeClr val="tx1"/>
          </a:solidFill>
          <a:effectLst/>
          <a:latin typeface="ＭＳ Ｐゴシック" pitchFamily="55" charset="-128"/>
          <a:ea typeface="ＭＳ Ｐゴシック" pitchFamily="55" charset="-128"/>
        </a:defRPr>
      </a:lvl9pPr>
    </p:bodyStyle>
    <p:otherStyle>
      <a:lvl1pPr marL="0"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1pPr>
      <a:lvl2pPr marL="457181"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2pPr>
      <a:lvl3pPr marL="914362"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3pPr>
      <a:lvl4pPr marL="137154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4pPr>
      <a:lvl5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5pPr>
      <a:lvl6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6pPr>
      <a:lvl7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7pPr>
      <a:lvl8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8pPr>
      <a:lvl9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ＭＳ Ｐゴシック" pitchFamily="55" charset="-128"/>
          <a:ea typeface="ＭＳ Ｐゴシック" pitchFamily="55" charset="-128"/>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Rectangle 4"/>
          <p:cNvSpPr>
            <a:spLocks noGrp="1" noChangeArrowheads="1"/>
          </p:cNvSpPr>
          <p:nvPr>
            <p:ph type="dt" sz="half" idx="2"/>
          </p:nvPr>
        </p:nvSpPr>
        <p:spPr bwMode="auto">
          <a:xfrm>
            <a:off x="495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a:lvl1pPr>
          </a:lstStyle>
          <a:p>
            <a:pPr>
              <a:defRPr/>
            </a:pPr>
            <a:endParaRPr lang="ja-JP" altLang="en-US"/>
          </a:p>
        </p:txBody>
      </p:sp>
      <p:sp>
        <p:nvSpPr>
          <p:cNvPr id="7173" name="Rectangle 5"/>
          <p:cNvSpPr>
            <a:spLocks noGrp="1" noChangeArrowheads="1"/>
          </p:cNvSpPr>
          <p:nvPr>
            <p:ph type="ftr" sz="quarter" idx="3"/>
          </p:nvPr>
        </p:nvSpPr>
        <p:spPr bwMode="auto">
          <a:xfrm>
            <a:off x="3384550" y="6245225"/>
            <a:ext cx="31369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ja-JP" altLang="ja-JP"/>
          </a:p>
        </p:txBody>
      </p:sp>
      <p:sp>
        <p:nvSpPr>
          <p:cNvPr id="7174" name="Rectangle 6"/>
          <p:cNvSpPr>
            <a:spLocks noGrp="1" noChangeArrowheads="1"/>
          </p:cNvSpPr>
          <p:nvPr>
            <p:ph type="sldNum" sz="quarter" idx="4"/>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B3901527-F628-41B4-837D-39377129B08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5257" r:id="rId1"/>
    <p:sldLayoutId id="2147485258" r:id="rId2"/>
    <p:sldLayoutId id="2147485259" r:id="rId3"/>
    <p:sldLayoutId id="2147485260" r:id="rId4"/>
    <p:sldLayoutId id="2147485261" r:id="rId5"/>
    <p:sldLayoutId id="2147485262" r:id="rId6"/>
    <p:sldLayoutId id="2147485263" r:id="rId7"/>
    <p:sldLayoutId id="2147485264" r:id="rId8"/>
    <p:sldLayoutId id="2147485265" r:id="rId9"/>
    <p:sldLayoutId id="2147485266" r:id="rId10"/>
    <p:sldLayoutId id="2147485267" r:id="rId11"/>
    <p:sldLayoutId id="2147485268"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9" charset="0"/>
          <a:ea typeface="ＭＳ Ｐゴシック" pitchFamily="55" charset="-128"/>
        </a:defRPr>
      </a:lvl2pPr>
      <a:lvl3pPr algn="ctr" rtl="0" eaLnBrk="0" fontAlgn="base" hangingPunct="0">
        <a:spcBef>
          <a:spcPct val="0"/>
        </a:spcBef>
        <a:spcAft>
          <a:spcPct val="0"/>
        </a:spcAft>
        <a:defRPr kumimoji="1" sz="4400">
          <a:solidFill>
            <a:schemeClr val="tx2"/>
          </a:solidFill>
          <a:latin typeface="Arial" pitchFamily="39" charset="0"/>
          <a:ea typeface="ＭＳ Ｐゴシック" pitchFamily="55" charset="-128"/>
        </a:defRPr>
      </a:lvl3pPr>
      <a:lvl4pPr algn="ctr" rtl="0" eaLnBrk="0" fontAlgn="base" hangingPunct="0">
        <a:spcBef>
          <a:spcPct val="0"/>
        </a:spcBef>
        <a:spcAft>
          <a:spcPct val="0"/>
        </a:spcAft>
        <a:defRPr kumimoji="1" sz="4400">
          <a:solidFill>
            <a:schemeClr val="tx2"/>
          </a:solidFill>
          <a:latin typeface="Arial" pitchFamily="39" charset="0"/>
          <a:ea typeface="ＭＳ Ｐゴシック" pitchFamily="55" charset="-128"/>
        </a:defRPr>
      </a:lvl4pPr>
      <a:lvl5pPr algn="ctr" rtl="0" eaLnBrk="0" fontAlgn="base" hangingPunct="0">
        <a:spcBef>
          <a:spcPct val="0"/>
        </a:spcBef>
        <a:spcAft>
          <a:spcPct val="0"/>
        </a:spcAft>
        <a:defRPr kumimoji="1" sz="4400">
          <a:solidFill>
            <a:schemeClr val="tx2"/>
          </a:solidFill>
          <a:latin typeface="Arial" pitchFamily="39" charset="0"/>
          <a:ea typeface="ＭＳ Ｐゴシック" pitchFamily="55" charset="-128"/>
        </a:defRPr>
      </a:lvl5pPr>
      <a:lvl6pPr marL="0" algn="ctr" defTabSz="914362" rtl="0" fontAlgn="auto" latinLnBrk="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6pPr>
      <a:lvl7pPr marL="0" algn="ctr" defTabSz="914362" rtl="0" fontAlgn="auto" latinLnBrk="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7pPr>
      <a:lvl8pPr marL="0" algn="ctr" defTabSz="914362" rtl="0" fontAlgn="auto" latinLnBrk="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8pPr>
      <a:lvl9pPr marL="0" algn="ctr" defTabSz="914362" rtl="0" fontAlgn="auto" latinLnBrk="0">
        <a:lnSpc>
          <a:spcPct val="100000"/>
        </a:lnSpc>
        <a:spcBef>
          <a:spcPct val="0"/>
        </a:spcBef>
        <a:spcAft>
          <a:spcPct val="0"/>
        </a:spcAft>
        <a:defRPr kumimoji="1" sz="4400" b="0" i="0" u="none" baseline="0">
          <a:solidFill>
            <a:schemeClr val="tx2"/>
          </a:solidFill>
          <a:effectLst/>
          <a:latin typeface="Arial" pitchFamily="39" charset="0"/>
          <a:ea typeface="ＭＳ Ｐゴシック" pitchFamily="55" charset="-128"/>
        </a:defRPr>
      </a:lvl9pPr>
    </p:titleStyle>
    <p:bodyStyle>
      <a:lvl1pPr marL="341313" indent="-341313" algn="l" rtl="0" eaLnBrk="0" fontAlgn="base" hangingPunct="0">
        <a:spcBef>
          <a:spcPct val="20000"/>
        </a:spcBef>
        <a:spcAft>
          <a:spcPct val="0"/>
        </a:spcAft>
        <a:buChar char="•"/>
        <a:defRPr kumimoji="1" sz="3100">
          <a:solidFill>
            <a:schemeClr val="tx1"/>
          </a:solidFill>
          <a:latin typeface="+mj-lt"/>
          <a:ea typeface="+mj-ea"/>
          <a:cs typeface="+mj-cs"/>
        </a:defRPr>
      </a:lvl1pPr>
      <a:lvl2pPr marL="741363" indent="-284163" algn="l" rtl="0" eaLnBrk="0" fontAlgn="base" hangingPunct="0">
        <a:spcBef>
          <a:spcPct val="20000"/>
        </a:spcBef>
        <a:spcAft>
          <a:spcPct val="0"/>
        </a:spcAft>
        <a:buChar char="–"/>
        <a:defRPr kumimoji="1" sz="2700">
          <a:solidFill>
            <a:schemeClr val="tx1"/>
          </a:solidFill>
          <a:latin typeface="Arial" pitchFamily="39" charset="0"/>
          <a:ea typeface="ＭＳ Ｐゴシック" pitchFamily="55" charset="-128"/>
        </a:defRPr>
      </a:lvl2pPr>
      <a:lvl3pPr marL="1141413" indent="-227013" algn="l" rtl="0" eaLnBrk="0" fontAlgn="base" hangingPunct="0">
        <a:spcBef>
          <a:spcPct val="20000"/>
        </a:spcBef>
        <a:spcAft>
          <a:spcPct val="0"/>
        </a:spcAft>
        <a:buChar char="•"/>
        <a:defRPr kumimoji="1" sz="2400">
          <a:solidFill>
            <a:schemeClr val="tx1"/>
          </a:solidFill>
          <a:latin typeface="Arial" pitchFamily="39" charset="0"/>
          <a:ea typeface="ＭＳ Ｐゴシック" pitchFamily="55" charset="-128"/>
        </a:defRPr>
      </a:lvl3pPr>
      <a:lvl4pPr marL="1598613" indent="-227013" algn="l" rtl="0" eaLnBrk="0" fontAlgn="base" hangingPunct="0">
        <a:spcBef>
          <a:spcPct val="20000"/>
        </a:spcBef>
        <a:spcAft>
          <a:spcPct val="0"/>
        </a:spcAft>
        <a:buChar char="–"/>
        <a:defRPr kumimoji="1" sz="2000">
          <a:solidFill>
            <a:schemeClr val="tx1"/>
          </a:solidFill>
          <a:latin typeface="Arial" pitchFamily="39" charset="0"/>
          <a:ea typeface="ＭＳ Ｐゴシック" pitchFamily="55" charset="-128"/>
        </a:defRPr>
      </a:lvl4pPr>
      <a:lvl5pPr marL="2055813" indent="-227013" algn="l" rtl="0" eaLnBrk="0" fontAlgn="base" hangingPunct="0">
        <a:spcBef>
          <a:spcPct val="20000"/>
        </a:spcBef>
        <a:spcAft>
          <a:spcPct val="0"/>
        </a:spcAft>
        <a:buChar char="»"/>
        <a:defRPr kumimoji="1" sz="2000">
          <a:solidFill>
            <a:schemeClr val="tx1"/>
          </a:solidFill>
          <a:latin typeface="Arial" pitchFamily="39" charset="0"/>
          <a:ea typeface="ＭＳ Ｐゴシック" pitchFamily="55" charset="-128"/>
        </a:defRPr>
      </a:lvl5pPr>
      <a:lvl6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6pPr>
      <a:lvl7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7pPr>
      <a:lvl8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8pPr>
      <a:lvl9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9pPr>
    </p:bodyStyle>
    <p:otherStyle>
      <a:lvl1pPr marL="0"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1pPr>
      <a:lvl2pPr marL="457181"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2pPr>
      <a:lvl3pPr marL="914362"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3pPr>
      <a:lvl4pPr marL="137154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4pPr>
      <a:lvl5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5pPr>
      <a:lvl6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6pPr>
      <a:lvl7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7pPr>
      <a:lvl8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8pPr>
      <a:lvl9pPr marL="1828723" algn="l" defTabSz="914362" rtl="0" eaLnBrk="1" fontAlgn="auto" latinLnBrk="0" hangingPunct="1">
        <a:lnSpc>
          <a:spcPct val="100000"/>
        </a:lnSpc>
        <a:spcBef>
          <a:spcPct val="0"/>
        </a:spcBef>
        <a:spcAft>
          <a:spcPct val="0"/>
        </a:spcAft>
        <a:defRPr kumimoji="1" sz="1800" b="0" i="0" u="none" kern="1200" baseline="0">
          <a:solidFill>
            <a:schemeClr val="tx1"/>
          </a:solidFill>
          <a:effectLst/>
          <a:latin typeface="Arial" pitchFamily="39" charset="0"/>
          <a:ea typeface="ＭＳ Ｐゴシック" pitchFamily="55" charset="-128"/>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image" Target="../media/image19.wmf"/><Relationship Id="rId10" Type="http://schemas.openxmlformats.org/officeDocument/2006/relationships/image" Target="../media/image24.jpeg"/><Relationship Id="rId4" Type="http://schemas.openxmlformats.org/officeDocument/2006/relationships/image" Target="../media/image18.wmf"/><Relationship Id="rId9" Type="http://schemas.openxmlformats.org/officeDocument/2006/relationships/image" Target="../media/image23.wmf"/></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emf"/><Relationship Id="rId7" Type="http://schemas.openxmlformats.org/officeDocument/2006/relationships/diagramColors" Target="../diagrams/colors2.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5.emf"/></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4.jpe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emf"/><Relationship Id="rId7" Type="http://schemas.openxmlformats.org/officeDocument/2006/relationships/image" Target="../media/image35.png"/><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フレーム 8"/>
          <p:cNvSpPr>
            <a:spLocks noChangeArrowheads="1"/>
          </p:cNvSpPr>
          <p:nvPr/>
        </p:nvSpPr>
        <p:spPr bwMode="auto">
          <a:xfrm>
            <a:off x="0" y="0"/>
            <a:ext cx="9906000" cy="6858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1869 w 21600"/>
              <a:gd name="T13" fmla="*/ 2700 h 21600"/>
              <a:gd name="T14" fmla="*/ 19731 w 21600"/>
              <a:gd name="T15" fmla="*/ 18900 h 21600"/>
            </a:gdLst>
            <a:ahLst/>
            <a:cxnLst>
              <a:cxn ang="T8">
                <a:pos x="T0" y="T1"/>
              </a:cxn>
              <a:cxn ang="T9">
                <a:pos x="T2" y="T3"/>
              </a:cxn>
              <a:cxn ang="T10">
                <a:pos x="T4" y="T5"/>
              </a:cxn>
              <a:cxn ang="T11">
                <a:pos x="T6" y="T7"/>
              </a:cxn>
            </a:cxnLst>
            <a:rect l="T12" t="T13" r="T14" b="T15"/>
            <a:pathLst>
              <a:path w="21600" h="21600">
                <a:moveTo>
                  <a:pt x="0" y="0"/>
                </a:moveTo>
                <a:lnTo>
                  <a:pt x="0" y="0"/>
                </a:lnTo>
                <a:lnTo>
                  <a:pt x="21600" y="0"/>
                </a:lnTo>
                <a:lnTo>
                  <a:pt x="21600" y="21600"/>
                </a:lnTo>
                <a:lnTo>
                  <a:pt x="0" y="21600"/>
                </a:lnTo>
                <a:lnTo>
                  <a:pt x="0" y="0"/>
                </a:lnTo>
                <a:close/>
                <a:moveTo>
                  <a:pt x="1869" y="2700"/>
                </a:moveTo>
                <a:lnTo>
                  <a:pt x="1869" y="2700"/>
                </a:lnTo>
                <a:lnTo>
                  <a:pt x="1869" y="18900"/>
                </a:lnTo>
                <a:lnTo>
                  <a:pt x="19731" y="18900"/>
                </a:lnTo>
                <a:lnTo>
                  <a:pt x="19731" y="2700"/>
                </a:lnTo>
                <a:lnTo>
                  <a:pt x="1869" y="2700"/>
                </a:lnTo>
                <a:close/>
              </a:path>
            </a:pathLst>
          </a:custGeom>
          <a:solidFill>
            <a:srgbClr val="0000CC"/>
          </a:solidFill>
          <a:ln w="25400" cmpd="sng" algn="ctr">
            <a:solidFill>
              <a:srgbClr val="88A4A5"/>
            </a:solidFill>
            <a:prstDash val="solid"/>
            <a:round/>
            <a:headEnd/>
            <a:tailEnd/>
          </a:ln>
        </p:spPr>
        <p:txBody>
          <a:bodyPr anchor="ctr"/>
          <a:lstStyle/>
          <a:p>
            <a:endParaRPr lang="ja-JP" altLang="en-US"/>
          </a:p>
        </p:txBody>
      </p:sp>
      <p:sp>
        <p:nvSpPr>
          <p:cNvPr id="36867" name="Text Box 6"/>
          <p:cNvSpPr txBox="1">
            <a:spLocks noChangeArrowheads="1"/>
          </p:cNvSpPr>
          <p:nvPr/>
        </p:nvSpPr>
        <p:spPr bwMode="auto">
          <a:xfrm>
            <a:off x="992188" y="981075"/>
            <a:ext cx="7848600" cy="1476375"/>
          </a:xfrm>
          <a:prstGeom prst="rect">
            <a:avLst/>
          </a:prstGeom>
          <a:solidFill>
            <a:srgbClr val="CCECFF"/>
          </a:solidFill>
          <a:ln>
            <a:noFill/>
          </a:ln>
          <a:effectLst>
            <a:outerShdw dist="107763" dir="2700000"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defRPr/>
            </a:pPr>
            <a:endParaRPr lang="en-US" altLang="ja-JP" sz="1200" b="1" smtClean="0"/>
          </a:p>
          <a:p>
            <a:pPr algn="ctr" eaLnBrk="1" hangingPunct="1">
              <a:spcBef>
                <a:spcPct val="50000"/>
              </a:spcBef>
              <a:buFontTx/>
              <a:buNone/>
              <a:defRPr/>
            </a:pPr>
            <a:r>
              <a:rPr lang="ja-JP" altLang="en-US" sz="3199" b="1" smtClean="0"/>
              <a:t>安全管理体制に係る内部監査について</a:t>
            </a:r>
            <a:endParaRPr lang="en-US" altLang="ja-JP" sz="3199" b="1" smtClean="0"/>
          </a:p>
          <a:p>
            <a:pPr algn="ctr" eaLnBrk="1" hangingPunct="1">
              <a:spcBef>
                <a:spcPct val="50000"/>
              </a:spcBef>
              <a:buFontTx/>
              <a:buNone/>
              <a:defRPr/>
            </a:pPr>
            <a:endParaRPr lang="ja-JP" altLang="en-US" sz="2000" b="1" smtClean="0"/>
          </a:p>
        </p:txBody>
      </p:sp>
      <p:sp>
        <p:nvSpPr>
          <p:cNvPr id="36868" name="Text Box 7"/>
          <p:cNvSpPr txBox="1">
            <a:spLocks noChangeArrowheads="1"/>
          </p:cNvSpPr>
          <p:nvPr/>
        </p:nvSpPr>
        <p:spPr bwMode="auto">
          <a:xfrm>
            <a:off x="2073275" y="2997200"/>
            <a:ext cx="6221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b="1" smtClean="0">
                <a:latin typeface="Times New Roman" panose="02020603050405020304" pitchFamily="18" charset="0"/>
              </a:rPr>
              <a:t>国土交通省　大臣官房　運輸安全監理官室</a:t>
            </a:r>
          </a:p>
        </p:txBody>
      </p:sp>
      <p:pic>
        <p:nvPicPr>
          <p:cNvPr id="36869" name="Picture 10" descr="kokudo_logo_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75" y="6342063"/>
            <a:ext cx="2016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49" name="Group 41"/>
          <p:cNvGraphicFramePr>
            <a:graphicFrameLocks noGrp="1"/>
          </p:cNvGraphicFramePr>
          <p:nvPr/>
        </p:nvGraphicFramePr>
        <p:xfrm>
          <a:off x="920750" y="3573463"/>
          <a:ext cx="8101013" cy="2347910"/>
        </p:xfrm>
        <a:graphic>
          <a:graphicData uri="http://schemas.openxmlformats.org/drawingml/2006/table">
            <a:tbl>
              <a:tblPr/>
              <a:tblGrid>
                <a:gridCol w="2565400">
                  <a:extLst>
                    <a:ext uri="{9D8B030D-6E8A-4147-A177-3AD203B41FA5}">
                      <a16:colId xmlns:a16="http://schemas.microsoft.com/office/drawing/2014/main" val="20000"/>
                    </a:ext>
                  </a:extLst>
                </a:gridCol>
                <a:gridCol w="2640013">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3354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Arial" charset="0"/>
                          <a:ea typeface="ＭＳ Ｐゴシック" pitchFamily="50" charset="-128"/>
                        </a:rPr>
                        <a:t>VERSION</a:t>
                      </a:r>
                      <a:endParaRPr kumimoji="1" lang="ja-JP" altLang="en-US" sz="1600" b="1"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Arial" charset="0"/>
                          <a:ea typeface="ＭＳ Ｐゴシック" pitchFamily="50" charset="-128"/>
                        </a:rPr>
                        <a:t>DATE</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9060" marR="99060"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Arial" charset="0"/>
                          <a:ea typeface="ＭＳ Ｐゴシック" pitchFamily="50" charset="-128"/>
                        </a:rPr>
                        <a:t>REMARKS</a:t>
                      </a:r>
                      <a:endParaRPr kumimoji="1" lang="ja-JP" altLang="en-US" sz="1600" b="1" i="0" u="none" strike="noStrike" cap="none" normalizeH="0" baseline="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35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charset="0"/>
                          <a:ea typeface="ＭＳ Ｐゴシック" pitchFamily="50" charset="-128"/>
                        </a:rPr>
                        <a:t>Ver1.1</a:t>
                      </a: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2021/03/03</a:t>
                      </a: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335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Ver1.2</a:t>
                      </a: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Ｐゴシック" pitchFamily="50" charset="-128"/>
                        </a:rPr>
                        <a:t>2023/06/22</a:t>
                      </a: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5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335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536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335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1441" marR="91441" marT="45740" marB="4574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charset="0"/>
                        <a:ea typeface="ＭＳ Ｐゴシック" pitchFamily="50" charset="-128"/>
                      </a:endParaRPr>
                    </a:p>
                  </a:txBody>
                  <a:tcPr marL="99060" marR="99060" marT="45740" marB="45740"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36902"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DFC1BD5-14CF-4543-8F2D-1FAB92098EEF}" type="slidenum">
              <a:rPr lang="en-US" altLang="ja-JP" sz="1400" smtClean="0"/>
              <a:pPr>
                <a:spcBef>
                  <a:spcPct val="0"/>
                </a:spcBef>
                <a:buFontTx/>
                <a:buNone/>
              </a:pPr>
              <a:t>1</a:t>
            </a:fld>
            <a:endParaRPr lang="en-US" altLang="ja-JP" sz="1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txBox="1">
            <a:spLocks noChangeArrowheads="1"/>
          </p:cNvSpPr>
          <p:nvPr/>
        </p:nvSpPr>
        <p:spPr bwMode="auto">
          <a:xfrm>
            <a:off x="0" y="0"/>
            <a:ext cx="9906000" cy="5588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401" b="1" smtClean="0">
                <a:solidFill>
                  <a:srgbClr val="000000"/>
                </a:solidFill>
                <a:latin typeface="ＭＳ Ｐゴシック" panose="020B0600070205080204" pitchFamily="50" charset="-128"/>
              </a:rPr>
              <a:t>５． （３）安全重点施策　ガイドライン本文（</a:t>
            </a:r>
            <a:r>
              <a:rPr lang="en-US" altLang="ja-JP" sz="2401" b="1" smtClean="0">
                <a:solidFill>
                  <a:srgbClr val="000000"/>
                </a:solidFill>
              </a:rPr>
              <a:t>1/2</a:t>
            </a:r>
            <a:r>
              <a:rPr lang="ja-JP" altLang="en-US" sz="2401" b="1" smtClean="0">
                <a:solidFill>
                  <a:srgbClr val="000000"/>
                </a:solidFill>
                <a:latin typeface="ＭＳ Ｐゴシック" panose="020B0600070205080204" pitchFamily="50" charset="-128"/>
              </a:rPr>
              <a:t>）</a:t>
            </a:r>
          </a:p>
        </p:txBody>
      </p:sp>
      <p:sp>
        <p:nvSpPr>
          <p:cNvPr id="272387" name="テキスト ボックス 6"/>
          <p:cNvSpPr txBox="1">
            <a:spLocks noChangeArrowheads="1"/>
          </p:cNvSpPr>
          <p:nvPr/>
        </p:nvSpPr>
        <p:spPr>
          <a:xfrm>
            <a:off x="57150" y="549275"/>
            <a:ext cx="9720263" cy="5802313"/>
          </a:xfrm>
          <a:prstGeom prst="rect">
            <a:avLst/>
          </a:prstGeom>
          <a:noFill/>
          <a:ln>
            <a:noFill/>
          </a:ln>
        </p:spPr>
        <p:txBody>
          <a:bodyPr>
            <a:spAutoFit/>
          </a:bodyPr>
          <a:lstStyle/>
          <a:p>
            <a:pPr marL="271452" indent="-271452" eaLnBrk="1" hangingPunct="1">
              <a:defRPr/>
            </a:pPr>
            <a:r>
              <a:rPr lang="zh-CN" altLang="en-US" b="1" u="sng" dirty="0">
                <a:solidFill>
                  <a:srgbClr val="000000"/>
                </a:solidFill>
                <a:latin typeface="Arial" charset="0"/>
              </a:rPr>
              <a:t>（３）安全重点施策</a:t>
            </a:r>
            <a:endParaRPr lang="en-US" altLang="ja-JP" b="1" u="sng" dirty="0">
              <a:solidFill>
                <a:srgbClr val="000000"/>
              </a:solidFill>
              <a:latin typeface="Arial" charset="0"/>
            </a:endParaRPr>
          </a:p>
          <a:p>
            <a:pPr marL="271452" indent="-271452" eaLnBrk="1" hangingPunct="1">
              <a:defRPr/>
            </a:pPr>
            <a:r>
              <a:rPr lang="ja-JP" altLang="en-US" sz="1650" b="1" dirty="0">
                <a:solidFill>
                  <a:srgbClr val="000000"/>
                </a:solidFill>
                <a:latin typeface="Arial" charset="0"/>
              </a:rPr>
              <a:t>１）事業者は、安全方針に沿い、かつ、自らの安全に関する具体的問題解決に向け、組織全体、各部門又は支社等において、</a:t>
            </a:r>
            <a:r>
              <a:rPr lang="ja-JP" altLang="en-US" sz="1650" b="1" u="sng" dirty="0">
                <a:solidFill>
                  <a:srgbClr val="FF0000"/>
                </a:solidFill>
                <a:latin typeface="Arial" charset="0"/>
              </a:rPr>
              <a:t>輸送の安全の確保に関する目標（以下「目標」という。）を設定し、目標を達成するため、輸送の安全を確保するために必要な具体的な取組計画（以下「取組計画」という。）を作成</a:t>
            </a:r>
            <a:r>
              <a:rPr lang="ja-JP" altLang="en-US" sz="1650" b="1" dirty="0">
                <a:solidFill>
                  <a:srgbClr val="000000"/>
                </a:solidFill>
                <a:latin typeface="Arial" charset="0"/>
              </a:rPr>
              <a:t>する。</a:t>
            </a:r>
            <a:endParaRPr lang="en-US" altLang="ja-JP" sz="1650" b="1" dirty="0">
              <a:solidFill>
                <a:srgbClr val="000000"/>
              </a:solidFill>
              <a:latin typeface="Arial" charset="0"/>
            </a:endParaRPr>
          </a:p>
          <a:p>
            <a:pPr marL="271452" indent="-271452" eaLnBrk="1" hangingPunct="1">
              <a:defRPr/>
            </a:pPr>
            <a:r>
              <a:rPr lang="ja-JP" altLang="en-US" sz="1650" b="1" dirty="0">
                <a:solidFill>
                  <a:srgbClr val="000000"/>
                </a:solidFill>
                <a:latin typeface="Arial" charset="0"/>
              </a:rPr>
              <a:t>　　★目標及び取組計画は、事故及びヒヤリ・ハットの発生状況、自社を取り巻く環境の変化等に伴う新たな課題★、現場等からの改善提案、内部監査、マネジメントレビュー、保安監査及び運輸安全マネジメント評価の結果、利用者からの意見・要望などにより、</a:t>
            </a:r>
            <a:r>
              <a:rPr lang="ja-JP" altLang="en-US" sz="1650" b="1" u="sng" dirty="0">
                <a:solidFill>
                  <a:srgbClr val="FF0000"/>
                </a:solidFill>
                <a:latin typeface="Arial" charset="0"/>
              </a:rPr>
              <a:t>輸送現場の安全に関する課題を具体的かつ詳細に把握</a:t>
            </a:r>
            <a:r>
              <a:rPr lang="ja-JP" altLang="en-US" sz="1650" b="1" dirty="0">
                <a:solidFill>
                  <a:srgbClr val="000000"/>
                </a:solidFill>
                <a:latin typeface="Arial" charset="0"/>
              </a:rPr>
              <a:t>し、それらの</a:t>
            </a:r>
            <a:r>
              <a:rPr lang="ja-JP" altLang="en-US" sz="1650" b="1" u="sng" dirty="0">
                <a:solidFill>
                  <a:srgbClr val="0000FF"/>
                </a:solidFill>
                <a:latin typeface="Arial" charset="0"/>
              </a:rPr>
              <a:t>課題の解決・改善に直結する</a:t>
            </a:r>
            <a:r>
              <a:rPr lang="ja-JP" altLang="en-US" sz="1650" b="1" dirty="0">
                <a:solidFill>
                  <a:srgbClr val="000000"/>
                </a:solidFill>
                <a:latin typeface="Arial" charset="0"/>
              </a:rPr>
              <a:t>ものとする。</a:t>
            </a:r>
            <a:endParaRPr lang="en-US" altLang="ja-JP" sz="1650" b="1" dirty="0">
              <a:solidFill>
                <a:srgbClr val="000000"/>
              </a:solidFill>
              <a:latin typeface="Arial" charset="0"/>
            </a:endParaRPr>
          </a:p>
          <a:p>
            <a:pPr marL="271452" indent="-271452" eaLnBrk="1" hangingPunct="1">
              <a:defRPr/>
            </a:pPr>
            <a:endParaRPr lang="ja-JP" altLang="en-US" sz="800" b="1" dirty="0">
              <a:solidFill>
                <a:srgbClr val="000000"/>
              </a:solidFill>
              <a:latin typeface="Arial" charset="0"/>
            </a:endParaRPr>
          </a:p>
          <a:p>
            <a:pPr eaLnBrk="1" hangingPunct="1">
              <a:defRPr/>
            </a:pPr>
            <a:r>
              <a:rPr lang="ja-JP" altLang="en-US" sz="1650" b="1" dirty="0">
                <a:solidFill>
                  <a:srgbClr val="000000"/>
                </a:solidFill>
                <a:latin typeface="Arial" charset="0"/>
              </a:rPr>
              <a:t>２）事業者は、目標の設定及び取組計画の作成にあたっては、以下の点に留意する。</a:t>
            </a:r>
          </a:p>
          <a:p>
            <a:pPr marL="450830" indent="-450830" eaLnBrk="1" hangingPunct="1">
              <a:defRPr/>
            </a:pPr>
            <a:r>
              <a:rPr lang="ja-JP" altLang="en-US" sz="1650" b="1" dirty="0">
                <a:solidFill>
                  <a:srgbClr val="000000"/>
                </a:solidFill>
                <a:latin typeface="Arial" charset="0"/>
              </a:rPr>
              <a:t>　①　</a:t>
            </a:r>
            <a:r>
              <a:rPr lang="ja-JP" altLang="en-US" sz="1650" b="1" u="sng" dirty="0">
                <a:solidFill>
                  <a:srgbClr val="0000FF"/>
                </a:solidFill>
                <a:latin typeface="Arial" charset="0"/>
              </a:rPr>
              <a:t>目標年次を設定</a:t>
            </a:r>
            <a:r>
              <a:rPr lang="ja-JP" altLang="en-US" sz="1650" b="1" dirty="0">
                <a:solidFill>
                  <a:srgbClr val="000000"/>
                </a:solidFill>
                <a:latin typeface="Arial" charset="0"/>
              </a:rPr>
              <a:t>すること、また、可能な限り、単年度の目標及び中長期の目標の両者を設定すること</a:t>
            </a:r>
            <a:endParaRPr lang="en-US" altLang="ja-JP" sz="1650" b="1" dirty="0">
              <a:solidFill>
                <a:srgbClr val="000000"/>
              </a:solidFill>
              <a:latin typeface="Arial" charset="0"/>
            </a:endParaRPr>
          </a:p>
          <a:p>
            <a:pPr marL="450830" indent="-450830" eaLnBrk="1" hangingPunct="1">
              <a:defRPr/>
            </a:pPr>
            <a:endParaRPr lang="ja-JP" altLang="en-US" sz="800" b="1" dirty="0">
              <a:solidFill>
                <a:srgbClr val="000000"/>
              </a:solidFill>
              <a:latin typeface="Arial" charset="0"/>
            </a:endParaRPr>
          </a:p>
          <a:p>
            <a:pPr marL="450830" indent="-450830" eaLnBrk="1" hangingPunct="1">
              <a:defRPr/>
            </a:pPr>
            <a:r>
              <a:rPr lang="ja-JP" altLang="en-US" sz="1650" b="1" dirty="0">
                <a:solidFill>
                  <a:srgbClr val="000000"/>
                </a:solidFill>
                <a:latin typeface="Arial" charset="0"/>
              </a:rPr>
              <a:t>　②　可能な限り、</a:t>
            </a:r>
            <a:r>
              <a:rPr lang="ja-JP" altLang="en-US" sz="1650" b="1" u="sng" dirty="0">
                <a:solidFill>
                  <a:srgbClr val="0000FF"/>
                </a:solidFill>
                <a:latin typeface="Arial" charset="0"/>
              </a:rPr>
              <a:t>数値目標等の具体的目標</a:t>
            </a:r>
            <a:r>
              <a:rPr lang="ja-JP" altLang="en-US" sz="1650" b="1" dirty="0">
                <a:solidFill>
                  <a:srgbClr val="000000"/>
                </a:solidFill>
                <a:latin typeface="Arial" charset="0"/>
              </a:rPr>
              <a:t>とし、外部の者も容易に確認しやすく、事後的にその</a:t>
            </a:r>
            <a:r>
              <a:rPr lang="ja-JP" altLang="en-US" sz="1650" b="1" u="sng" dirty="0">
                <a:solidFill>
                  <a:srgbClr val="0000FF"/>
                </a:solidFill>
                <a:latin typeface="Arial" charset="0"/>
              </a:rPr>
              <a:t>達成状況を検証・評価</a:t>
            </a:r>
            <a:r>
              <a:rPr lang="ja-JP" altLang="en-US" sz="1650" b="1" dirty="0">
                <a:solidFill>
                  <a:srgbClr val="000000"/>
                </a:solidFill>
                <a:latin typeface="Arial" charset="0"/>
              </a:rPr>
              <a:t>できるものとすること</a:t>
            </a:r>
            <a:endParaRPr lang="en-US" altLang="ja-JP" sz="1650" b="1" dirty="0">
              <a:solidFill>
                <a:srgbClr val="000000"/>
              </a:solidFill>
              <a:latin typeface="Arial" charset="0"/>
            </a:endParaRPr>
          </a:p>
          <a:p>
            <a:pPr marL="450830" indent="-450830" eaLnBrk="1" hangingPunct="1">
              <a:defRPr/>
            </a:pPr>
            <a:endParaRPr lang="en-US" altLang="ja-JP" sz="800" b="1" dirty="0">
              <a:solidFill>
                <a:srgbClr val="000000"/>
              </a:solidFill>
              <a:latin typeface="Arial" charset="0"/>
            </a:endParaRPr>
          </a:p>
          <a:p>
            <a:pPr marL="361935" indent="-361935" eaLnBrk="1" hangingPunct="1">
              <a:defRPr/>
            </a:pPr>
            <a:r>
              <a:rPr lang="ja-JP" altLang="en-US" sz="1650" b="1" dirty="0">
                <a:solidFill>
                  <a:srgbClr val="000000"/>
                </a:solidFill>
                <a:latin typeface="Arial" charset="0"/>
              </a:rPr>
              <a:t>　③　取組計画の実施にあたっての</a:t>
            </a:r>
            <a:r>
              <a:rPr lang="ja-JP" altLang="en-US" sz="1650" b="1" u="sng" dirty="0">
                <a:solidFill>
                  <a:srgbClr val="0000FF"/>
                </a:solidFill>
                <a:latin typeface="Arial" charset="0"/>
              </a:rPr>
              <a:t>責任者、手段、実施期間・日程等を明らか</a:t>
            </a:r>
            <a:r>
              <a:rPr lang="ja-JP" altLang="en-US" sz="1650" b="1" dirty="0">
                <a:solidFill>
                  <a:srgbClr val="000000"/>
                </a:solidFill>
                <a:latin typeface="Arial" charset="0"/>
              </a:rPr>
              <a:t>にすること</a:t>
            </a:r>
            <a:endParaRPr lang="en-US" altLang="ja-JP" sz="1650" b="1" dirty="0">
              <a:solidFill>
                <a:srgbClr val="000000"/>
              </a:solidFill>
              <a:latin typeface="Arial" charset="0"/>
            </a:endParaRPr>
          </a:p>
          <a:p>
            <a:pPr marL="361935" indent="-361935" eaLnBrk="1" hangingPunct="1">
              <a:defRPr/>
            </a:pPr>
            <a:endParaRPr lang="ja-JP" altLang="en-US" sz="800" b="1" dirty="0">
              <a:solidFill>
                <a:srgbClr val="000000"/>
              </a:solidFill>
              <a:latin typeface="Arial" charset="0"/>
            </a:endParaRPr>
          </a:p>
          <a:p>
            <a:pPr marL="450830" indent="-450830" eaLnBrk="1" hangingPunct="1">
              <a:defRPr/>
            </a:pPr>
            <a:r>
              <a:rPr lang="ja-JP" altLang="en-US" sz="1650" b="1" dirty="0">
                <a:solidFill>
                  <a:srgbClr val="000000"/>
                </a:solidFill>
                <a:latin typeface="Arial" charset="0"/>
              </a:rPr>
              <a:t>　④　</a:t>
            </a:r>
            <a:r>
              <a:rPr lang="ja-JP" altLang="en-US" sz="1650" b="1" u="sng" dirty="0">
                <a:solidFill>
                  <a:srgbClr val="0000FF"/>
                </a:solidFill>
                <a:latin typeface="Arial" charset="0"/>
              </a:rPr>
              <a:t>社員・職員等の高齢化及び老朽化した輸送施設等を使用することから生じる安全上の課題</a:t>
            </a:r>
            <a:r>
              <a:rPr lang="ja-JP" altLang="en-US" sz="1650" b="1" dirty="0">
                <a:solidFill>
                  <a:srgbClr val="000000"/>
                </a:solidFill>
                <a:latin typeface="Arial" charset="0"/>
              </a:rPr>
              <a:t>並びに</a:t>
            </a:r>
            <a:r>
              <a:rPr lang="ja-JP" altLang="en-US" sz="1650" b="1" u="sng" dirty="0">
                <a:solidFill>
                  <a:srgbClr val="0000FF"/>
                </a:solidFill>
                <a:latin typeface="Arial" charset="0"/>
              </a:rPr>
              <a:t>★自然災害、テロ、感染症等への備え★</a:t>
            </a:r>
            <a:r>
              <a:rPr lang="ja-JP" altLang="en-US" sz="1650" b="1" dirty="0">
                <a:solidFill>
                  <a:srgbClr val="000000"/>
                </a:solidFill>
                <a:latin typeface="Arial" charset="0"/>
              </a:rPr>
              <a:t>に配慮すること</a:t>
            </a:r>
            <a:endParaRPr lang="en-US" altLang="ja-JP" sz="1650" b="1" dirty="0">
              <a:solidFill>
                <a:srgbClr val="000000"/>
              </a:solidFill>
              <a:latin typeface="Arial" charset="0"/>
            </a:endParaRPr>
          </a:p>
          <a:p>
            <a:pPr marL="450830" indent="-450830" eaLnBrk="1" hangingPunct="1">
              <a:defRPr/>
            </a:pPr>
            <a:endParaRPr lang="ja-JP" altLang="en-US" sz="800" b="1" dirty="0">
              <a:solidFill>
                <a:srgbClr val="000000"/>
              </a:solidFill>
              <a:latin typeface="Arial" charset="0"/>
            </a:endParaRPr>
          </a:p>
          <a:p>
            <a:pPr marL="450830" indent="-450830" eaLnBrk="1" hangingPunct="1">
              <a:defRPr/>
            </a:pPr>
            <a:r>
              <a:rPr lang="ja-JP" altLang="en-US" sz="1650" b="1" dirty="0">
                <a:solidFill>
                  <a:srgbClr val="000000"/>
                </a:solidFill>
                <a:latin typeface="Arial" charset="0"/>
              </a:rPr>
              <a:t>　⑤　現場の声を汲み上げる等、</a:t>
            </a:r>
            <a:r>
              <a:rPr lang="ja-JP" altLang="en-US" sz="1650" b="1" u="sng" dirty="0">
                <a:solidFill>
                  <a:srgbClr val="FF0000"/>
                </a:solidFill>
                <a:latin typeface="Arial" charset="0"/>
              </a:rPr>
              <a:t>現場の実態を踏まえた改善効果</a:t>
            </a:r>
            <a:r>
              <a:rPr lang="ja-JP" altLang="en-US" sz="1650" b="1" dirty="0">
                <a:solidFill>
                  <a:srgbClr val="000000"/>
                </a:solidFill>
                <a:latin typeface="Arial" charset="0"/>
              </a:rPr>
              <a:t>が高まるよう配慮すること</a:t>
            </a:r>
            <a:endParaRPr lang="en-US" altLang="ja-JP" sz="1650" b="1" dirty="0">
              <a:solidFill>
                <a:srgbClr val="000000"/>
              </a:solidFill>
              <a:latin typeface="Arial" charset="0"/>
            </a:endParaRPr>
          </a:p>
          <a:p>
            <a:pPr marL="450830" indent="-450830" eaLnBrk="1" hangingPunct="1">
              <a:defRPr/>
            </a:pPr>
            <a:endParaRPr lang="en-US" altLang="ja-JP" sz="800" b="1" dirty="0">
              <a:solidFill>
                <a:srgbClr val="000000"/>
              </a:solidFill>
              <a:latin typeface="Arial" charset="0"/>
            </a:endParaRPr>
          </a:p>
          <a:p>
            <a:pPr marL="450830" indent="-450830" eaLnBrk="1" hangingPunct="1">
              <a:defRPr/>
            </a:pPr>
            <a:r>
              <a:rPr lang="ja-JP" altLang="en-US" sz="1650" b="1" dirty="0">
                <a:solidFill>
                  <a:srgbClr val="0000FF"/>
                </a:solidFill>
                <a:latin typeface="Arial" charset="0"/>
              </a:rPr>
              <a:t>　</a:t>
            </a:r>
            <a:r>
              <a:rPr lang="ja-JP" altLang="en-US" sz="1650" b="1" dirty="0">
                <a:solidFill>
                  <a:srgbClr val="000000"/>
                </a:solidFill>
                <a:latin typeface="Arial" charset="0"/>
              </a:rPr>
              <a:t>⑥　社員・職員等が理解しやすく、輸送の安全性の向上への熱意・モチベーション</a:t>
            </a:r>
            <a:r>
              <a:rPr lang="en-US" altLang="ja-JP" sz="1650" b="1" dirty="0">
                <a:solidFill>
                  <a:srgbClr val="000000"/>
                </a:solidFill>
                <a:latin typeface="Arial" charset="0"/>
              </a:rPr>
              <a:t> </a:t>
            </a:r>
            <a:r>
              <a:rPr lang="ja-JP" altLang="en-US" sz="1650" b="1" dirty="0">
                <a:solidFill>
                  <a:srgbClr val="000000"/>
                </a:solidFill>
                <a:latin typeface="Arial" charset="0"/>
              </a:rPr>
              <a:t>が高まるよう配慮すること</a:t>
            </a:r>
            <a:endParaRPr lang="en-US" altLang="ja-JP" sz="1650" b="1" dirty="0">
              <a:solidFill>
                <a:srgbClr val="000000"/>
              </a:solidFill>
              <a:latin typeface="Arial" charset="0"/>
            </a:endParaRPr>
          </a:p>
          <a:p>
            <a:pPr marL="450830" indent="-450830" eaLnBrk="1" hangingPunct="1">
              <a:defRPr/>
            </a:pPr>
            <a:endParaRPr lang="en-US" altLang="ja-JP" sz="800" b="1" dirty="0">
              <a:solidFill>
                <a:srgbClr val="0000FF"/>
              </a:solidFill>
              <a:latin typeface="Arial" charset="0"/>
            </a:endParaRPr>
          </a:p>
          <a:p>
            <a:pPr marL="450830" indent="-450830" eaLnBrk="1" hangingPunct="1">
              <a:defRPr/>
            </a:pPr>
            <a:r>
              <a:rPr lang="ja-JP" altLang="en-US" sz="1650" b="1" dirty="0">
                <a:solidFill>
                  <a:srgbClr val="000000"/>
                </a:solidFill>
                <a:latin typeface="Arial" charset="0"/>
              </a:rPr>
              <a:t>　⑦　目標達成後においては、その</a:t>
            </a:r>
            <a:r>
              <a:rPr lang="ja-JP" altLang="en-US" sz="1650" b="1" u="sng" dirty="0">
                <a:solidFill>
                  <a:srgbClr val="0000FF"/>
                </a:solidFill>
                <a:latin typeface="Arial" charset="0"/>
              </a:rPr>
              <a:t>達成状況を踏まえ、必要に応じて、より高い目標を新たに設定</a:t>
            </a:r>
            <a:r>
              <a:rPr lang="ja-JP" altLang="en-US" sz="1650" b="1" dirty="0">
                <a:solidFill>
                  <a:srgbClr val="000000"/>
                </a:solidFill>
                <a:latin typeface="Arial" charset="0"/>
              </a:rPr>
              <a:t>すること</a:t>
            </a:r>
            <a:endParaRPr lang="en-US" altLang="ja-JP" sz="1650" b="1" dirty="0">
              <a:solidFill>
                <a:srgbClr val="000000"/>
              </a:solidFill>
              <a:latin typeface="Arial" charset="0"/>
            </a:endParaRPr>
          </a:p>
        </p:txBody>
      </p:sp>
      <p:pic>
        <p:nvPicPr>
          <p:cNvPr id="553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5301"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B4A6E0F-6031-4EC7-9302-C776CA42F4AE}" type="slidenum">
              <a:rPr lang="en-US" altLang="ja-JP" sz="1400" smtClean="0"/>
              <a:pPr>
                <a:spcBef>
                  <a:spcPct val="0"/>
                </a:spcBef>
                <a:buFontTx/>
                <a:buNone/>
              </a:pPr>
              <a:t>10</a:t>
            </a:fld>
            <a:endParaRPr lang="en-US" altLang="ja-JP" sz="1400" smtClean="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ChangeArrowheads="1"/>
          </p:cNvSpPr>
          <p:nvPr/>
        </p:nvSpPr>
        <p:spPr bwMode="auto">
          <a:xfrm>
            <a:off x="0" y="0"/>
            <a:ext cx="9906000" cy="5588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401" b="1" smtClean="0">
                <a:solidFill>
                  <a:srgbClr val="000000"/>
                </a:solidFill>
                <a:latin typeface="ＭＳ Ｐゴシック" panose="020B0600070205080204" pitchFamily="50" charset="-128"/>
              </a:rPr>
              <a:t>５． （３）安全重点施策　ガイドライン本文（</a:t>
            </a:r>
            <a:r>
              <a:rPr lang="en-US" altLang="ja-JP" sz="2401" b="1" smtClean="0">
                <a:solidFill>
                  <a:srgbClr val="000000"/>
                </a:solidFill>
              </a:rPr>
              <a:t>2/2</a:t>
            </a:r>
            <a:r>
              <a:rPr lang="ja-JP" altLang="en-US" sz="2401" b="1" smtClean="0">
                <a:solidFill>
                  <a:srgbClr val="000000"/>
                </a:solidFill>
                <a:latin typeface="ＭＳ Ｐゴシック" panose="020B0600070205080204" pitchFamily="50" charset="-128"/>
              </a:rPr>
              <a:t>）</a:t>
            </a:r>
          </a:p>
        </p:txBody>
      </p:sp>
      <p:sp>
        <p:nvSpPr>
          <p:cNvPr id="272387" name="テキスト ボックス 6"/>
          <p:cNvSpPr txBox="1">
            <a:spLocks noChangeArrowheads="1"/>
          </p:cNvSpPr>
          <p:nvPr/>
        </p:nvSpPr>
        <p:spPr>
          <a:xfrm>
            <a:off x="57150" y="741363"/>
            <a:ext cx="9720263" cy="2632075"/>
          </a:xfrm>
          <a:prstGeom prst="rect">
            <a:avLst/>
          </a:prstGeom>
          <a:noFill/>
          <a:ln>
            <a:noFill/>
          </a:ln>
        </p:spPr>
        <p:txBody>
          <a:bodyPr>
            <a:spAutoFit/>
          </a:bodyPr>
          <a:lstStyle/>
          <a:p>
            <a:pPr eaLnBrk="1" hangingPunct="1">
              <a:defRPr/>
            </a:pPr>
            <a:r>
              <a:rPr lang="ja-JP" altLang="en-US" sz="1650" b="1" dirty="0">
                <a:solidFill>
                  <a:srgbClr val="000000"/>
                </a:solidFill>
                <a:latin typeface="Arial" charset="0"/>
              </a:rPr>
              <a:t>３）事業者は、目標を達成すべく、取組計画に従い、輸送の安全に関する取組を着実に実施する。</a:t>
            </a:r>
            <a:endParaRPr lang="en-US" altLang="ja-JP" sz="1650" b="1" dirty="0">
              <a:solidFill>
                <a:srgbClr val="000000"/>
              </a:solidFill>
              <a:latin typeface="Arial" charset="0"/>
            </a:endParaRPr>
          </a:p>
          <a:p>
            <a:pPr eaLnBrk="1" hangingPunct="1">
              <a:defRPr/>
            </a:pPr>
            <a:endParaRPr lang="ja-JP" altLang="en-US" sz="1650" b="1" dirty="0">
              <a:solidFill>
                <a:srgbClr val="000000"/>
              </a:solidFill>
              <a:latin typeface="Arial" charset="0"/>
            </a:endParaRPr>
          </a:p>
          <a:p>
            <a:pPr marL="271452" indent="-271452" eaLnBrk="1" hangingPunct="1">
              <a:defRPr/>
            </a:pPr>
            <a:r>
              <a:rPr lang="ja-JP" altLang="en-US" sz="1650" b="1" dirty="0">
                <a:solidFill>
                  <a:srgbClr val="000000"/>
                </a:solidFill>
                <a:latin typeface="Arial" charset="0"/>
              </a:rPr>
              <a:t>４）事業者は、安全重点施策について</a:t>
            </a:r>
            <a:r>
              <a:rPr lang="ja-JP" altLang="en-US" sz="1650" b="1" u="sng" dirty="0">
                <a:solidFill>
                  <a:srgbClr val="0000FF"/>
                </a:solidFill>
                <a:latin typeface="Arial" charset="0"/>
              </a:rPr>
              <a:t>定期的に取組計画の進捗状況及び目標の達成状況を把握</a:t>
            </a:r>
            <a:r>
              <a:rPr lang="ja-JP" altLang="en-US" sz="1650" b="1" dirty="0">
                <a:solidFill>
                  <a:srgbClr val="000000"/>
                </a:solidFill>
                <a:latin typeface="Arial" charset="0"/>
              </a:rPr>
              <a:t>するとともに、内部監査の結果等を踏まえ、マネジメントレビューの機会等を活用して、</a:t>
            </a:r>
            <a:r>
              <a:rPr lang="ja-JP" altLang="en-US" sz="1650" b="1" u="sng" dirty="0">
                <a:solidFill>
                  <a:srgbClr val="FF0000"/>
                </a:solidFill>
                <a:latin typeface="Arial" charset="0"/>
              </a:rPr>
              <a:t>少なくとも１年毎に見直し</a:t>
            </a:r>
            <a:r>
              <a:rPr lang="ja-JP" altLang="en-US" sz="1650" b="1" dirty="0">
                <a:solidFill>
                  <a:srgbClr val="000000"/>
                </a:solidFill>
                <a:latin typeface="Arial" charset="0"/>
              </a:rPr>
              <a:t>を行う。</a:t>
            </a:r>
            <a:endParaRPr lang="en-US" altLang="ja-JP" sz="1650" b="1" dirty="0">
              <a:solidFill>
                <a:srgbClr val="000000"/>
              </a:solidFill>
              <a:latin typeface="Arial" charset="0"/>
            </a:endParaRPr>
          </a:p>
          <a:p>
            <a:pPr marL="271452" indent="-271452" eaLnBrk="1" hangingPunct="1">
              <a:defRPr/>
            </a:pPr>
            <a:endParaRPr lang="en-US" altLang="ja-JP" sz="1650" b="1" dirty="0">
              <a:solidFill>
                <a:srgbClr val="000000"/>
              </a:solidFill>
              <a:latin typeface="Arial" charset="0"/>
            </a:endParaRPr>
          </a:p>
          <a:p>
            <a:pPr marL="271452" indent="-271452" eaLnBrk="1" hangingPunct="1">
              <a:defRPr/>
            </a:pPr>
            <a:r>
              <a:rPr lang="ja-JP" altLang="en-US" sz="1650" b="1" dirty="0">
                <a:solidFill>
                  <a:srgbClr val="0000FF"/>
                </a:solidFill>
                <a:latin typeface="Arial" charset="0"/>
              </a:rPr>
              <a:t>（注）安全重点施策の策定については、国土交通省大臣官房運輸安全監理官室が公表した冊子「安全重点施策とマネジメントレビューの理解を深めるために」を参照願う。</a:t>
            </a:r>
            <a:endParaRPr lang="ja-JP" altLang="en-US" sz="1650" b="1" dirty="0">
              <a:solidFill>
                <a:srgbClr val="000000"/>
              </a:solidFill>
              <a:latin typeface="Arial" charset="0"/>
            </a:endParaRPr>
          </a:p>
          <a:p>
            <a:pPr marL="271452" indent="-271452" eaLnBrk="1" hangingPunct="1">
              <a:defRPr/>
            </a:pPr>
            <a:endParaRPr lang="ja-JP" altLang="en-US" sz="1650" b="1" dirty="0">
              <a:solidFill>
                <a:srgbClr val="000000"/>
              </a:solidFill>
              <a:latin typeface="Arial" charset="0"/>
            </a:endParaRPr>
          </a:p>
          <a:p>
            <a:pPr marL="271452" indent="-271452" eaLnBrk="1" hangingPunct="1">
              <a:defRPr/>
            </a:pPr>
            <a:endParaRPr lang="ja-JP" altLang="en-US" sz="1650" b="1" dirty="0">
              <a:solidFill>
                <a:srgbClr val="000000"/>
              </a:solidFill>
              <a:latin typeface="Arial" charset="0"/>
            </a:endParaRPr>
          </a:p>
        </p:txBody>
      </p:sp>
      <p:pic>
        <p:nvPicPr>
          <p:cNvPr id="5734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7349"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EA15505-C1AA-4DF6-8643-41699312B245}" type="slidenum">
              <a:rPr lang="en-US" altLang="ja-JP" sz="1400" smtClean="0"/>
              <a:pPr>
                <a:spcBef>
                  <a:spcPct val="0"/>
                </a:spcBef>
                <a:buFontTx/>
                <a:buNone/>
              </a:pPr>
              <a:t>11</a:t>
            </a:fld>
            <a:endParaRPr lang="en-US" altLang="ja-JP" sz="1400" smtClean="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テキスト ボックス 14"/>
          <p:cNvSpPr txBox="1">
            <a:spLocks noChangeArrowheads="1"/>
          </p:cNvSpPr>
          <p:nvPr/>
        </p:nvSpPr>
        <p:spPr bwMode="auto">
          <a:xfrm>
            <a:off x="381000" y="1979613"/>
            <a:ext cx="9144000" cy="1455737"/>
          </a:xfrm>
          <a:prstGeom prst="rect">
            <a:avLst/>
          </a:prstGeom>
          <a:solidFill>
            <a:srgbClr val="000066"/>
          </a:solidFill>
          <a:ln>
            <a:noFill/>
          </a:ln>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fontAlgn="auto" hangingPunct="1">
              <a:spcBef>
                <a:spcPts val="0"/>
              </a:spcBef>
              <a:spcAft>
                <a:spcPts val="0"/>
              </a:spcAft>
              <a:defRPr/>
            </a:pPr>
            <a:endParaRPr lang="en-US" altLang="ja-JP" sz="2214" b="1" dirty="0">
              <a:solidFill>
                <a:srgbClr val="FFFFFF"/>
              </a:solidFill>
            </a:endParaRPr>
          </a:p>
          <a:p>
            <a:pPr algn="ctr" eaLnBrk="1" fontAlgn="auto" hangingPunct="1">
              <a:spcBef>
                <a:spcPts val="0"/>
              </a:spcBef>
              <a:spcAft>
                <a:spcPts val="0"/>
              </a:spcAft>
              <a:defRPr/>
            </a:pPr>
            <a:endParaRPr lang="en-US" altLang="ja-JP" sz="2214" b="1" dirty="0">
              <a:solidFill>
                <a:srgbClr val="FFFFFF"/>
              </a:solidFill>
            </a:endParaRPr>
          </a:p>
          <a:p>
            <a:pPr algn="ctr" eaLnBrk="1" fontAlgn="auto" hangingPunct="1">
              <a:spcBef>
                <a:spcPts val="0"/>
              </a:spcBef>
              <a:spcAft>
                <a:spcPts val="0"/>
              </a:spcAft>
              <a:defRPr/>
            </a:pPr>
            <a:endParaRPr lang="en-US" altLang="ja-JP" sz="2214" b="1" dirty="0">
              <a:solidFill>
                <a:srgbClr val="FFFFFF"/>
              </a:solidFill>
            </a:endParaRPr>
          </a:p>
          <a:p>
            <a:pPr algn="ctr" eaLnBrk="1" fontAlgn="auto" hangingPunct="1">
              <a:spcBef>
                <a:spcPts val="0"/>
              </a:spcBef>
              <a:spcAft>
                <a:spcPts val="0"/>
              </a:spcAft>
              <a:defRPr/>
            </a:pPr>
            <a:endParaRPr lang="ja-JP" altLang="en-US" sz="2214" b="1" dirty="0">
              <a:solidFill>
                <a:srgbClr val="FFFFFF"/>
              </a:solidFill>
            </a:endParaRPr>
          </a:p>
        </p:txBody>
      </p:sp>
      <p:sp>
        <p:nvSpPr>
          <p:cNvPr id="2" name="テキスト ボックス 1"/>
          <p:cNvSpPr txBox="1"/>
          <p:nvPr/>
        </p:nvSpPr>
        <p:spPr>
          <a:xfrm>
            <a:off x="1862138" y="4427538"/>
            <a:ext cx="6181725" cy="1455737"/>
          </a:xfrm>
          <a:prstGeom prst="rect">
            <a:avLst/>
          </a:prstGeom>
          <a:noFill/>
        </p:spPr>
        <p:txBody>
          <a:bodyPr>
            <a:spAutoFit/>
          </a:bodyPr>
          <a:lstStyle/>
          <a:p>
            <a:pPr algn="ctr" eaLnBrk="1" fontAlgn="auto" hangingPunct="1">
              <a:spcBef>
                <a:spcPts val="0"/>
              </a:spcBef>
              <a:spcAft>
                <a:spcPts val="0"/>
              </a:spcAft>
              <a:defRPr/>
            </a:pPr>
            <a:r>
              <a:rPr lang="ja-JP" altLang="en-US" sz="2954" dirty="0">
                <a:latin typeface="+mn-lt"/>
                <a:ea typeface="+mn-ea"/>
              </a:rPr>
              <a:t>国土交通省</a:t>
            </a:r>
            <a:endParaRPr lang="en-US" altLang="ja-JP" sz="2954" dirty="0">
              <a:latin typeface="+mn-lt"/>
              <a:ea typeface="+mn-ea"/>
            </a:endParaRPr>
          </a:p>
          <a:p>
            <a:pPr algn="ctr" eaLnBrk="1" fontAlgn="auto" hangingPunct="1">
              <a:spcBef>
                <a:spcPts val="0"/>
              </a:spcBef>
              <a:spcAft>
                <a:spcPts val="0"/>
              </a:spcAft>
              <a:defRPr/>
            </a:pPr>
            <a:endParaRPr lang="en-US" altLang="ja-JP" sz="2954" dirty="0">
              <a:latin typeface="+mn-lt"/>
              <a:ea typeface="+mn-ea"/>
            </a:endParaRPr>
          </a:p>
          <a:p>
            <a:pPr algn="ctr" eaLnBrk="1" fontAlgn="auto" hangingPunct="1">
              <a:spcBef>
                <a:spcPts val="0"/>
              </a:spcBef>
              <a:spcAft>
                <a:spcPts val="0"/>
              </a:spcAft>
              <a:defRPr/>
            </a:pPr>
            <a:r>
              <a:rPr lang="ja-JP" altLang="en-US" sz="2954" dirty="0">
                <a:latin typeface="+mn-lt"/>
                <a:ea typeface="+mn-ea"/>
              </a:rPr>
              <a:t>大臣官房　運輸安全監理官</a:t>
            </a:r>
          </a:p>
        </p:txBody>
      </p:sp>
      <p:sp>
        <p:nvSpPr>
          <p:cNvPr id="4" name="正方形/長方形 3"/>
          <p:cNvSpPr/>
          <p:nvPr/>
        </p:nvSpPr>
        <p:spPr>
          <a:xfrm>
            <a:off x="2352675" y="2187575"/>
            <a:ext cx="5200650" cy="1116013"/>
          </a:xfrm>
          <a:prstGeom prst="rect">
            <a:avLst/>
          </a:prstGeom>
        </p:spPr>
        <p:txBody>
          <a:bodyPr wrap="none">
            <a:spAutoFit/>
          </a:bodyPr>
          <a:lstStyle/>
          <a:p>
            <a:pPr algn="ctr" eaLnBrk="1" fontAlgn="auto" hangingPunct="1">
              <a:spcBef>
                <a:spcPts val="0"/>
              </a:spcBef>
              <a:spcAft>
                <a:spcPts val="0"/>
              </a:spcAft>
              <a:defRPr/>
            </a:pPr>
            <a:r>
              <a:rPr lang="en-US" altLang="ja-JP" sz="3324" dirty="0">
                <a:solidFill>
                  <a:schemeClr val="bg1"/>
                </a:solidFill>
                <a:latin typeface="+mn-lt"/>
                <a:ea typeface="+mn-ea"/>
              </a:rPr>
              <a:t>15</a:t>
            </a:r>
            <a:r>
              <a:rPr lang="ja-JP" altLang="en-US" sz="3324" dirty="0">
                <a:solidFill>
                  <a:schemeClr val="bg1"/>
                </a:solidFill>
                <a:latin typeface="+mn-lt"/>
                <a:ea typeface="+mn-ea"/>
              </a:rPr>
              <a:t>年間の評価で把握された</a:t>
            </a:r>
            <a:endParaRPr lang="en-US" altLang="ja-JP" sz="3324" dirty="0">
              <a:solidFill>
                <a:schemeClr val="bg1"/>
              </a:solidFill>
              <a:latin typeface="+mn-lt"/>
              <a:ea typeface="+mn-ea"/>
            </a:endParaRPr>
          </a:p>
          <a:p>
            <a:pPr algn="ctr" eaLnBrk="1" fontAlgn="auto" hangingPunct="1">
              <a:spcBef>
                <a:spcPts val="0"/>
              </a:spcBef>
              <a:spcAft>
                <a:spcPts val="0"/>
              </a:spcAft>
              <a:defRPr/>
            </a:pPr>
            <a:r>
              <a:rPr lang="ja-JP" altLang="en-US" sz="3324" dirty="0">
                <a:solidFill>
                  <a:schemeClr val="bg1"/>
                </a:solidFill>
                <a:latin typeface="+mn-lt"/>
                <a:ea typeface="+mn-ea"/>
              </a:rPr>
              <a:t>安全管理体制の課題と対応</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a:xfrm>
            <a:off x="381000" y="0"/>
            <a:ext cx="9144000" cy="957263"/>
          </a:xfrm>
        </p:spPr>
        <p:txBody>
          <a:bodyPr/>
          <a:lstStyle/>
          <a:p>
            <a:pPr marL="431782" indent="-431782" eaLnBrk="1" hangingPunct="1">
              <a:defRPr/>
            </a:pPr>
            <a:r>
              <a:rPr lang="ja-JP" altLang="en-US" smtClean="0"/>
              <a:t>本日のテーマ</a:t>
            </a:r>
          </a:p>
        </p:txBody>
      </p:sp>
      <p:graphicFrame>
        <p:nvGraphicFramePr>
          <p:cNvPr id="5" name="表 4"/>
          <p:cNvGraphicFramePr>
            <a:graphicFrameLocks noGrp="1"/>
          </p:cNvGraphicFramePr>
          <p:nvPr/>
        </p:nvGraphicFramePr>
        <p:xfrm>
          <a:off x="695325" y="993775"/>
          <a:ext cx="4122738" cy="5791200"/>
        </p:xfrm>
        <a:graphic>
          <a:graphicData uri="http://schemas.openxmlformats.org/drawingml/2006/table">
            <a:tbl>
              <a:tblPr firstRow="1" bandRow="1">
                <a:tableStyleId>{69CF1AB2-1976-4502-BF36-3FF5EA218861}</a:tableStyleId>
              </a:tblPr>
              <a:tblGrid>
                <a:gridCol w="4122738">
                  <a:extLst>
                    <a:ext uri="{9D8B030D-6E8A-4147-A177-3AD203B41FA5}">
                      <a16:colId xmlns:a16="http://schemas.microsoft.com/office/drawing/2014/main" val="20000"/>
                    </a:ext>
                  </a:extLst>
                </a:gridCol>
              </a:tblGrid>
              <a:tr h="579120">
                <a:tc>
                  <a:txBody>
                    <a:bodyPr/>
                    <a:lstStyle/>
                    <a:p>
                      <a:pPr marL="0" indent="0">
                        <a:buNone/>
                      </a:pPr>
                      <a:r>
                        <a:rPr kumimoji="1" lang="ja-JP" altLang="en-US" sz="1600" b="0" dirty="0" smtClean="0"/>
                        <a:t>１　　事業規模の拡大と安全管理体制の</a:t>
                      </a:r>
                      <a:endParaRPr kumimoji="1" lang="en-US" altLang="ja-JP" sz="1600" b="0" dirty="0" smtClean="0"/>
                    </a:p>
                    <a:p>
                      <a:pPr marL="0" indent="0">
                        <a:buNone/>
                      </a:pPr>
                      <a:r>
                        <a:rPr kumimoji="1" lang="ja-JP" altLang="en-US" sz="1600" b="0" dirty="0" smtClean="0"/>
                        <a:t>　　　バランス</a:t>
                      </a:r>
                      <a:endParaRPr kumimoji="1" lang="ja-JP" altLang="en-US" sz="1600" b="0" dirty="0"/>
                    </a:p>
                  </a:txBody>
                  <a:tcPr marL="91417" marR="91417" anchor="ctr"/>
                </a:tc>
                <a:extLst>
                  <a:ext uri="{0D108BD9-81ED-4DB2-BD59-A6C34878D82A}">
                    <a16:rowId xmlns:a16="http://schemas.microsoft.com/office/drawing/2014/main" val="10000"/>
                  </a:ext>
                </a:extLst>
              </a:tr>
              <a:tr h="579120">
                <a:tc>
                  <a:txBody>
                    <a:bodyPr/>
                    <a:lstStyle/>
                    <a:p>
                      <a:pPr marL="342900" indent="-342900">
                        <a:buAutoNum type="arabicDbPlain" startAt="2"/>
                      </a:pPr>
                      <a:r>
                        <a:rPr kumimoji="1" lang="ja-JP" altLang="en-US" sz="1600" dirty="0" smtClean="0"/>
                        <a:t>人間の特性に配慮した業務</a:t>
                      </a:r>
                      <a:endParaRPr kumimoji="1" lang="en-US" altLang="ja-JP" sz="1600" dirty="0" smtClean="0"/>
                    </a:p>
                    <a:p>
                      <a:pPr marL="342900" indent="-342900">
                        <a:buAutoNum type="arabicDbPlain" startAt="2"/>
                      </a:pPr>
                      <a:endParaRPr kumimoji="1" lang="en-US" altLang="ja-JP" sz="1600" dirty="0" smtClean="0"/>
                    </a:p>
                  </a:txBody>
                  <a:tcPr marL="91417" marR="91417" anchor="ctr"/>
                </a:tc>
                <a:extLst>
                  <a:ext uri="{0D108BD9-81ED-4DB2-BD59-A6C34878D82A}">
                    <a16:rowId xmlns:a16="http://schemas.microsoft.com/office/drawing/2014/main" val="10001"/>
                  </a:ext>
                </a:extLst>
              </a:tr>
              <a:tr h="579120">
                <a:tc>
                  <a:txBody>
                    <a:bodyPr/>
                    <a:lstStyle/>
                    <a:p>
                      <a:pPr marL="0" indent="0">
                        <a:buNone/>
                      </a:pPr>
                      <a:r>
                        <a:rPr kumimoji="1" lang="ja-JP" altLang="en-US" sz="1600" dirty="0" smtClean="0"/>
                        <a:t>３　　人手不足による採用基準の緩和が招く</a:t>
                      </a:r>
                      <a:endParaRPr kumimoji="1" lang="en-US" altLang="ja-JP" sz="1600" dirty="0" smtClean="0"/>
                    </a:p>
                    <a:p>
                      <a:pPr marL="0" indent="0">
                        <a:buNone/>
                      </a:pPr>
                      <a:r>
                        <a:rPr kumimoji="1" lang="ja-JP" altLang="en-US" sz="1600" dirty="0" smtClean="0"/>
                        <a:t>　　　新たなリスク</a:t>
                      </a:r>
                      <a:endParaRPr kumimoji="1" lang="ja-JP" altLang="en-US" sz="1600" dirty="0"/>
                    </a:p>
                  </a:txBody>
                  <a:tcPr marL="91417" marR="91417" anchor="ctr"/>
                </a:tc>
                <a:extLst>
                  <a:ext uri="{0D108BD9-81ED-4DB2-BD59-A6C34878D82A}">
                    <a16:rowId xmlns:a16="http://schemas.microsoft.com/office/drawing/2014/main" val="10002"/>
                  </a:ext>
                </a:extLst>
              </a:tr>
              <a:tr h="579120">
                <a:tc>
                  <a:txBody>
                    <a:bodyPr/>
                    <a:lstStyle/>
                    <a:p>
                      <a:pPr marL="0" indent="0">
                        <a:buNone/>
                      </a:pPr>
                      <a:r>
                        <a:rPr kumimoji="1" lang="ja-JP" altLang="en-US" sz="1600" dirty="0" smtClean="0"/>
                        <a:t>４　　安全意識の把握の方法</a:t>
                      </a:r>
                      <a:endParaRPr kumimoji="1" lang="en-US" altLang="ja-JP" sz="1600" dirty="0" smtClean="0"/>
                    </a:p>
                    <a:p>
                      <a:pPr marL="342900" indent="-342900">
                        <a:buAutoNum type="arabicDbPlain" startAt="4"/>
                      </a:pPr>
                      <a:endParaRPr kumimoji="1" lang="ja-JP" altLang="en-US" sz="1600" dirty="0"/>
                    </a:p>
                  </a:txBody>
                  <a:tcPr marL="91417" marR="91417" anchor="ctr"/>
                </a:tc>
                <a:extLst>
                  <a:ext uri="{0D108BD9-81ED-4DB2-BD59-A6C34878D82A}">
                    <a16:rowId xmlns:a16="http://schemas.microsoft.com/office/drawing/2014/main" val="10003"/>
                  </a:ext>
                </a:extLst>
              </a:tr>
              <a:tr h="579120">
                <a:tc>
                  <a:txBody>
                    <a:bodyPr/>
                    <a:lstStyle/>
                    <a:p>
                      <a:pPr marL="0" indent="0">
                        <a:buNone/>
                      </a:pPr>
                      <a:r>
                        <a:rPr kumimoji="1" lang="ja-JP" altLang="en-US" sz="1600" dirty="0" smtClean="0"/>
                        <a:t>５　　一人ひとりの安全意識の向上</a:t>
                      </a:r>
                      <a:endParaRPr kumimoji="1" lang="en-US" altLang="ja-JP" sz="1600" dirty="0" smtClean="0"/>
                    </a:p>
                    <a:p>
                      <a:pPr marL="342900" indent="-342900">
                        <a:buAutoNum type="arabicDbPlain" startAt="5"/>
                      </a:pPr>
                      <a:endParaRPr kumimoji="1" lang="ja-JP" altLang="en-US" sz="1600" dirty="0"/>
                    </a:p>
                  </a:txBody>
                  <a:tcPr marL="91417" marR="91417" anchor="ctr"/>
                </a:tc>
                <a:extLst>
                  <a:ext uri="{0D108BD9-81ED-4DB2-BD59-A6C34878D82A}">
                    <a16:rowId xmlns:a16="http://schemas.microsoft.com/office/drawing/2014/main" val="10004"/>
                  </a:ext>
                </a:extLst>
              </a:tr>
              <a:tr h="579120">
                <a:tc>
                  <a:txBody>
                    <a:bodyPr/>
                    <a:lstStyle/>
                    <a:p>
                      <a:pPr marL="0" indent="0">
                        <a:buNone/>
                      </a:pPr>
                      <a:r>
                        <a:rPr kumimoji="1" lang="ja-JP" altLang="en-US" sz="1600" dirty="0" smtClean="0"/>
                        <a:t>６　　安全重点施策における経営管理部門の</a:t>
                      </a:r>
                      <a:endParaRPr kumimoji="1" lang="en-US" altLang="ja-JP" sz="1600" dirty="0" smtClean="0"/>
                    </a:p>
                    <a:p>
                      <a:pPr marL="0" indent="0">
                        <a:buNone/>
                      </a:pPr>
                      <a:r>
                        <a:rPr kumimoji="1" lang="ja-JP" altLang="en-US" sz="1600" dirty="0" smtClean="0"/>
                        <a:t>　　　方向性と現場の取組計画の調和</a:t>
                      </a:r>
                      <a:endParaRPr kumimoji="1" lang="ja-JP" altLang="en-US" sz="1600" dirty="0"/>
                    </a:p>
                  </a:txBody>
                  <a:tcPr marL="91417" marR="91417" anchor="ctr"/>
                </a:tc>
                <a:extLst>
                  <a:ext uri="{0D108BD9-81ED-4DB2-BD59-A6C34878D82A}">
                    <a16:rowId xmlns:a16="http://schemas.microsoft.com/office/drawing/2014/main" val="10005"/>
                  </a:ext>
                </a:extLst>
              </a:tr>
              <a:tr h="579120">
                <a:tc>
                  <a:txBody>
                    <a:bodyPr/>
                    <a:lstStyle/>
                    <a:p>
                      <a:r>
                        <a:rPr kumimoji="1" lang="ja-JP" altLang="en-US" sz="1600" dirty="0" smtClean="0"/>
                        <a:t>７　　事故に至る前の事象の活用</a:t>
                      </a:r>
                      <a:endParaRPr kumimoji="1" lang="en-US" altLang="ja-JP" sz="1600" dirty="0" smtClean="0"/>
                    </a:p>
                    <a:p>
                      <a:r>
                        <a:rPr kumimoji="1" lang="ja-JP" altLang="en-US" sz="1600" dirty="0" smtClean="0"/>
                        <a:t>　　　</a:t>
                      </a:r>
                      <a:endParaRPr kumimoji="1" lang="ja-JP" altLang="en-US" sz="1600" dirty="0"/>
                    </a:p>
                  </a:txBody>
                  <a:tcPr marL="91417" marR="91417" anchor="ctr"/>
                </a:tc>
                <a:extLst>
                  <a:ext uri="{0D108BD9-81ED-4DB2-BD59-A6C34878D82A}">
                    <a16:rowId xmlns:a16="http://schemas.microsoft.com/office/drawing/2014/main" val="10006"/>
                  </a:ext>
                </a:extLst>
              </a:tr>
              <a:tr h="579120">
                <a:tc>
                  <a:txBody>
                    <a:bodyPr/>
                    <a:lstStyle/>
                    <a:p>
                      <a:pPr marL="0" indent="0">
                        <a:buNone/>
                      </a:pPr>
                      <a:r>
                        <a:rPr kumimoji="1" lang="ja-JP" altLang="en-US" sz="1600" dirty="0" smtClean="0"/>
                        <a:t>８　　経営トップが安全統括管理者を兼職</a:t>
                      </a:r>
                      <a:endParaRPr kumimoji="1" lang="en-US" altLang="ja-JP" sz="1600" dirty="0" smtClean="0"/>
                    </a:p>
                    <a:p>
                      <a:pPr marL="342900" indent="-342900">
                        <a:buAutoNum type="arabicDbPlain" startAt="8"/>
                      </a:pPr>
                      <a:endParaRPr kumimoji="1" lang="ja-JP" altLang="en-US" sz="1600" dirty="0"/>
                    </a:p>
                  </a:txBody>
                  <a:tcPr marL="91417" marR="91417" anchor="ctr"/>
                </a:tc>
                <a:extLst>
                  <a:ext uri="{0D108BD9-81ED-4DB2-BD59-A6C34878D82A}">
                    <a16:rowId xmlns:a16="http://schemas.microsoft.com/office/drawing/2014/main" val="10007"/>
                  </a:ext>
                </a:extLst>
              </a:tr>
              <a:tr h="579120">
                <a:tc>
                  <a:txBody>
                    <a:bodyPr/>
                    <a:lstStyle/>
                    <a:p>
                      <a:pPr marL="0" indent="0">
                        <a:buNone/>
                      </a:pPr>
                      <a:r>
                        <a:rPr kumimoji="1" lang="ja-JP" altLang="en-US" sz="1600" dirty="0" smtClean="0"/>
                        <a:t>９　　現場の管理者層による効果的な</a:t>
                      </a:r>
                      <a:endParaRPr kumimoji="1" lang="en-US" altLang="ja-JP" sz="1600" dirty="0" smtClean="0"/>
                    </a:p>
                    <a:p>
                      <a:pPr marL="0" indent="0">
                        <a:buNone/>
                      </a:pPr>
                      <a:r>
                        <a:rPr kumimoji="1" lang="ja-JP" altLang="en-US" sz="1600" dirty="0" smtClean="0"/>
                        <a:t>　　　コミュニケーション</a:t>
                      </a:r>
                      <a:endParaRPr kumimoji="1" lang="ja-JP" altLang="en-US" sz="1600" dirty="0"/>
                    </a:p>
                  </a:txBody>
                  <a:tcPr marL="91417" marR="91417" anchor="ctr"/>
                </a:tc>
                <a:extLst>
                  <a:ext uri="{0D108BD9-81ED-4DB2-BD59-A6C34878D82A}">
                    <a16:rowId xmlns:a16="http://schemas.microsoft.com/office/drawing/2014/main" val="10008"/>
                  </a:ext>
                </a:extLst>
              </a:tr>
              <a:tr h="579120">
                <a:tc>
                  <a:txBody>
                    <a:bodyPr/>
                    <a:lstStyle/>
                    <a:p>
                      <a:r>
                        <a:rPr kumimoji="1" lang="ja-JP" altLang="en-US" sz="1600" dirty="0" smtClean="0"/>
                        <a:t>１０　利用者、関係者への安全意識向上を</a:t>
                      </a:r>
                      <a:endParaRPr kumimoji="1" lang="en-US" altLang="ja-JP" sz="1600" dirty="0" smtClean="0"/>
                    </a:p>
                    <a:p>
                      <a:r>
                        <a:rPr kumimoji="1" lang="ja-JP" altLang="en-US" sz="1600" dirty="0" smtClean="0"/>
                        <a:t>　　　図る働きかけ</a:t>
                      </a:r>
                      <a:endParaRPr kumimoji="1" lang="ja-JP" altLang="en-US" sz="1600" dirty="0"/>
                    </a:p>
                  </a:txBody>
                  <a:tcPr marL="91417" marR="91417" anchor="ctr"/>
                </a:tc>
                <a:extLst>
                  <a:ext uri="{0D108BD9-81ED-4DB2-BD59-A6C34878D82A}">
                    <a16:rowId xmlns:a16="http://schemas.microsoft.com/office/drawing/2014/main" val="10009"/>
                  </a:ext>
                </a:extLst>
              </a:tr>
            </a:tbl>
          </a:graphicData>
        </a:graphic>
      </p:graphicFrame>
      <p:graphicFrame>
        <p:nvGraphicFramePr>
          <p:cNvPr id="6" name="表 5"/>
          <p:cNvGraphicFramePr>
            <a:graphicFrameLocks noGrp="1"/>
          </p:cNvGraphicFramePr>
          <p:nvPr/>
        </p:nvGraphicFramePr>
        <p:xfrm>
          <a:off x="4953000" y="993775"/>
          <a:ext cx="4124325" cy="5791200"/>
        </p:xfrm>
        <a:graphic>
          <a:graphicData uri="http://schemas.openxmlformats.org/drawingml/2006/table">
            <a:tbl>
              <a:tblPr firstRow="1" bandRow="1">
                <a:tableStyleId>{69CF1AB2-1976-4502-BF36-3FF5EA218861}</a:tableStyleId>
              </a:tblPr>
              <a:tblGrid>
                <a:gridCol w="4124325">
                  <a:extLst>
                    <a:ext uri="{9D8B030D-6E8A-4147-A177-3AD203B41FA5}">
                      <a16:colId xmlns:a16="http://schemas.microsoft.com/office/drawing/2014/main" val="20000"/>
                    </a:ext>
                  </a:extLst>
                </a:gridCol>
              </a:tblGrid>
              <a:tr h="579120">
                <a:tc>
                  <a:txBody>
                    <a:bodyPr/>
                    <a:lstStyle/>
                    <a:p>
                      <a:r>
                        <a:rPr kumimoji="1" lang="ja-JP" altLang="en-US" sz="1600" b="0" dirty="0" smtClean="0"/>
                        <a:t>１１　訪船指導を行う安全担当者の力量向上</a:t>
                      </a:r>
                      <a:endParaRPr kumimoji="1" lang="en-US" altLang="ja-JP" sz="1600" b="0" dirty="0" smtClean="0"/>
                    </a:p>
                    <a:p>
                      <a:endParaRPr kumimoji="1" lang="ja-JP" altLang="en-US" sz="1600" b="0" dirty="0"/>
                    </a:p>
                  </a:txBody>
                  <a:tcPr marL="91452" marR="91452"/>
                </a:tc>
                <a:extLst>
                  <a:ext uri="{0D108BD9-81ED-4DB2-BD59-A6C34878D82A}">
                    <a16:rowId xmlns:a16="http://schemas.microsoft.com/office/drawing/2014/main" val="10000"/>
                  </a:ext>
                </a:extLst>
              </a:tr>
              <a:tr h="579120">
                <a:tc>
                  <a:txBody>
                    <a:bodyPr/>
                    <a:lstStyle/>
                    <a:p>
                      <a:r>
                        <a:rPr kumimoji="1" lang="ja-JP" altLang="en-US" sz="1600" dirty="0" smtClean="0"/>
                        <a:t>１２　責任と権限のアンバランス</a:t>
                      </a:r>
                      <a:endParaRPr kumimoji="1" lang="en-US" altLang="ja-JP" sz="1600" dirty="0" smtClean="0"/>
                    </a:p>
                    <a:p>
                      <a:endParaRPr kumimoji="1" lang="ja-JP" altLang="en-US" sz="1600" dirty="0"/>
                    </a:p>
                  </a:txBody>
                  <a:tcPr marL="91452" marR="91452"/>
                </a:tc>
                <a:extLst>
                  <a:ext uri="{0D108BD9-81ED-4DB2-BD59-A6C34878D82A}">
                    <a16:rowId xmlns:a16="http://schemas.microsoft.com/office/drawing/2014/main" val="10001"/>
                  </a:ext>
                </a:extLst>
              </a:tr>
              <a:tr h="579120">
                <a:tc>
                  <a:txBody>
                    <a:bodyPr/>
                    <a:lstStyle/>
                    <a:p>
                      <a:r>
                        <a:rPr kumimoji="1" lang="ja-JP" altLang="en-US" sz="1600" dirty="0" smtClean="0"/>
                        <a:t>１３　注意喚起と指導の徹底こそが事故対策</a:t>
                      </a:r>
                      <a:endParaRPr kumimoji="1" lang="en-US" altLang="ja-JP" sz="1600" dirty="0" smtClean="0"/>
                    </a:p>
                    <a:p>
                      <a:r>
                        <a:rPr kumimoji="1" lang="ja-JP" altLang="en-US" sz="1600" dirty="0" smtClean="0"/>
                        <a:t>　　　との誤解</a:t>
                      </a:r>
                      <a:endParaRPr kumimoji="1" lang="ja-JP" altLang="en-US" sz="1600" dirty="0"/>
                    </a:p>
                  </a:txBody>
                  <a:tcPr marL="91452" marR="91452"/>
                </a:tc>
                <a:extLst>
                  <a:ext uri="{0D108BD9-81ED-4DB2-BD59-A6C34878D82A}">
                    <a16:rowId xmlns:a16="http://schemas.microsoft.com/office/drawing/2014/main" val="10002"/>
                  </a:ext>
                </a:extLst>
              </a:tr>
              <a:tr h="579120">
                <a:tc>
                  <a:txBody>
                    <a:bodyPr/>
                    <a:lstStyle/>
                    <a:p>
                      <a:r>
                        <a:rPr kumimoji="1" lang="ja-JP" altLang="en-US" sz="1600" dirty="0" smtClean="0"/>
                        <a:t>１４　事故データの単年度分析と複数年度</a:t>
                      </a:r>
                      <a:endParaRPr kumimoji="1" lang="en-US" altLang="ja-JP" sz="1600" dirty="0" smtClean="0"/>
                    </a:p>
                    <a:p>
                      <a:r>
                        <a:rPr kumimoji="1" lang="ja-JP" altLang="en-US" sz="1600" dirty="0" smtClean="0"/>
                        <a:t>　　　分析</a:t>
                      </a:r>
                      <a:endParaRPr kumimoji="1" lang="ja-JP" altLang="en-US" sz="1600" dirty="0"/>
                    </a:p>
                  </a:txBody>
                  <a:tcPr marL="91452" marR="91452"/>
                </a:tc>
                <a:extLst>
                  <a:ext uri="{0D108BD9-81ED-4DB2-BD59-A6C34878D82A}">
                    <a16:rowId xmlns:a16="http://schemas.microsoft.com/office/drawing/2014/main" val="10003"/>
                  </a:ext>
                </a:extLst>
              </a:tr>
              <a:tr h="579120">
                <a:tc>
                  <a:txBody>
                    <a:bodyPr/>
                    <a:lstStyle/>
                    <a:p>
                      <a:r>
                        <a:rPr kumimoji="1" lang="ja-JP" altLang="en-US" sz="1600" dirty="0" smtClean="0"/>
                        <a:t>１５　体験、体感を重視した教育訓練の重要性</a:t>
                      </a:r>
                      <a:endParaRPr kumimoji="1" lang="en-US" altLang="ja-JP" sz="1600" dirty="0" smtClean="0"/>
                    </a:p>
                    <a:p>
                      <a:endParaRPr kumimoji="1" lang="ja-JP" altLang="en-US" sz="1600" dirty="0"/>
                    </a:p>
                  </a:txBody>
                  <a:tcPr marL="91452" marR="91452"/>
                </a:tc>
                <a:extLst>
                  <a:ext uri="{0D108BD9-81ED-4DB2-BD59-A6C34878D82A}">
                    <a16:rowId xmlns:a16="http://schemas.microsoft.com/office/drawing/2014/main" val="10004"/>
                  </a:ext>
                </a:extLst>
              </a:tr>
              <a:tr h="579120">
                <a:tc>
                  <a:txBody>
                    <a:bodyPr/>
                    <a:lstStyle/>
                    <a:p>
                      <a:r>
                        <a:rPr kumimoji="1" lang="ja-JP" altLang="en-US" sz="1600" dirty="0" smtClean="0"/>
                        <a:t>１６　内部監査における客観性と専門性の</a:t>
                      </a:r>
                      <a:endParaRPr kumimoji="1" lang="en-US" altLang="ja-JP" sz="1600" dirty="0" smtClean="0"/>
                    </a:p>
                    <a:p>
                      <a:r>
                        <a:rPr kumimoji="1" lang="ja-JP" altLang="en-US" sz="1600" dirty="0" smtClean="0"/>
                        <a:t>　　　バランス</a:t>
                      </a:r>
                      <a:endParaRPr kumimoji="1" lang="ja-JP" altLang="en-US" sz="1600" dirty="0"/>
                    </a:p>
                  </a:txBody>
                  <a:tcPr marL="91452" marR="91452"/>
                </a:tc>
                <a:extLst>
                  <a:ext uri="{0D108BD9-81ED-4DB2-BD59-A6C34878D82A}">
                    <a16:rowId xmlns:a16="http://schemas.microsoft.com/office/drawing/2014/main" val="10005"/>
                  </a:ext>
                </a:extLst>
              </a:tr>
              <a:tr h="579120">
                <a:tc>
                  <a:txBody>
                    <a:bodyPr/>
                    <a:lstStyle/>
                    <a:p>
                      <a:r>
                        <a:rPr kumimoji="1" lang="ja-JP" altLang="en-US" sz="1600" dirty="0" smtClean="0"/>
                        <a:t>１７　経営トップに対する内部監査の見直しの</a:t>
                      </a:r>
                      <a:endParaRPr kumimoji="1" lang="en-US" altLang="ja-JP" sz="1600" dirty="0" smtClean="0"/>
                    </a:p>
                    <a:p>
                      <a:r>
                        <a:rPr kumimoji="1" lang="ja-JP" altLang="en-US" sz="1600" dirty="0" smtClean="0"/>
                        <a:t>　　　必要性</a:t>
                      </a:r>
                      <a:endParaRPr kumimoji="1" lang="ja-JP" altLang="en-US" sz="1600" dirty="0"/>
                    </a:p>
                  </a:txBody>
                  <a:tcPr marL="91452" marR="91452"/>
                </a:tc>
                <a:extLst>
                  <a:ext uri="{0D108BD9-81ED-4DB2-BD59-A6C34878D82A}">
                    <a16:rowId xmlns:a16="http://schemas.microsoft.com/office/drawing/2014/main" val="10006"/>
                  </a:ext>
                </a:extLst>
              </a:tr>
              <a:tr h="579120">
                <a:tc>
                  <a:txBody>
                    <a:bodyPr/>
                    <a:lstStyle/>
                    <a:p>
                      <a:r>
                        <a:rPr kumimoji="1" lang="ja-JP" altLang="en-US" sz="1600" dirty="0" smtClean="0"/>
                        <a:t>１８　事業規模、組織体制に応じた内部監査の</a:t>
                      </a:r>
                      <a:endParaRPr kumimoji="1" lang="en-US" altLang="ja-JP" sz="1600" dirty="0" smtClean="0"/>
                    </a:p>
                    <a:p>
                      <a:r>
                        <a:rPr kumimoji="1" lang="ja-JP" altLang="en-US" sz="1600" dirty="0" smtClean="0"/>
                        <a:t>　　　方法</a:t>
                      </a:r>
                      <a:endParaRPr kumimoji="1" lang="ja-JP" altLang="en-US" sz="1600" dirty="0"/>
                    </a:p>
                  </a:txBody>
                  <a:tcPr marL="91452" marR="91452"/>
                </a:tc>
                <a:extLst>
                  <a:ext uri="{0D108BD9-81ED-4DB2-BD59-A6C34878D82A}">
                    <a16:rowId xmlns:a16="http://schemas.microsoft.com/office/drawing/2014/main" val="10007"/>
                  </a:ext>
                </a:extLst>
              </a:tr>
              <a:tr h="579120">
                <a:tc>
                  <a:txBody>
                    <a:bodyPr/>
                    <a:lstStyle/>
                    <a:p>
                      <a:r>
                        <a:rPr kumimoji="1" lang="ja-JP" altLang="en-US" sz="1600" dirty="0" smtClean="0"/>
                        <a:t>１９　マネジメントレビューにおいて使用する</a:t>
                      </a:r>
                      <a:endParaRPr kumimoji="1" lang="en-US" altLang="ja-JP" sz="1600" dirty="0" smtClean="0"/>
                    </a:p>
                    <a:p>
                      <a:r>
                        <a:rPr kumimoji="1" lang="ja-JP" altLang="en-US" sz="1600" dirty="0" smtClean="0"/>
                        <a:t>　　　総括資料の役割</a:t>
                      </a:r>
                      <a:endParaRPr kumimoji="1" lang="ja-JP" altLang="en-US" sz="1600" dirty="0"/>
                    </a:p>
                  </a:txBody>
                  <a:tcPr marL="91452" marR="91452"/>
                </a:tc>
                <a:extLst>
                  <a:ext uri="{0D108BD9-81ED-4DB2-BD59-A6C34878D82A}">
                    <a16:rowId xmlns:a16="http://schemas.microsoft.com/office/drawing/2014/main" val="10008"/>
                  </a:ext>
                </a:extLst>
              </a:tr>
              <a:tr h="579120">
                <a:tc>
                  <a:txBody>
                    <a:bodyPr/>
                    <a:lstStyle/>
                    <a:p>
                      <a:r>
                        <a:rPr kumimoji="1" lang="ja-JP" altLang="en-US" sz="1600" dirty="0" smtClean="0"/>
                        <a:t>２０　選択と集中　総花主義との決別</a:t>
                      </a:r>
                      <a:endParaRPr kumimoji="1" lang="en-US" altLang="ja-JP" sz="1600" dirty="0" smtClean="0"/>
                    </a:p>
                    <a:p>
                      <a:endParaRPr kumimoji="1" lang="ja-JP" altLang="en-US" sz="1600" dirty="0"/>
                    </a:p>
                  </a:txBody>
                  <a:tcPr marL="91452" marR="91452"/>
                </a:tc>
                <a:extLst>
                  <a:ext uri="{0D108BD9-81ED-4DB2-BD59-A6C34878D82A}">
                    <a16:rowId xmlns:a16="http://schemas.microsoft.com/office/drawing/2014/main" val="10009"/>
                  </a:ext>
                </a:extLst>
              </a:tr>
            </a:tbl>
          </a:graphicData>
        </a:graphic>
      </p:graphicFrame>
      <p:sp>
        <p:nvSpPr>
          <p:cNvPr id="61491" name="スライド番号プレースホルダー 3"/>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C56B577-2C69-48FD-927A-B5BC4C4065ED}" type="slidenum">
              <a:rPr lang="ja-JP" altLang="en-US" sz="1800" smtClean="0">
                <a:latin typeface="ＭＳ Ｐゴシック" panose="020B0600070205080204" pitchFamily="50" charset="-128"/>
              </a:rPr>
              <a:pPr>
                <a:spcBef>
                  <a:spcPct val="0"/>
                </a:spcBef>
                <a:buFontTx/>
                <a:buNone/>
              </a:pPr>
              <a:t>13</a:t>
            </a:fld>
            <a:endParaRPr lang="ja-JP" altLang="en-US" sz="1800" smtClean="0">
              <a:latin typeface="ＭＳ Ｐゴシック" panose="020B0600070205080204" pitchFamily="50" charset="-128"/>
            </a:endParaRPr>
          </a:p>
        </p:txBody>
      </p:sp>
      <p:sp>
        <p:nvSpPr>
          <p:cNvPr id="61492" name="テキスト ボックス 6"/>
          <p:cNvSpPr txBox="1">
            <a:spLocks noChangeArrowheads="1"/>
          </p:cNvSpPr>
          <p:nvPr/>
        </p:nvSpPr>
        <p:spPr bwMode="auto">
          <a:xfrm>
            <a:off x="9110663" y="6419850"/>
            <a:ext cx="3048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Century" panose="02040604050505020304" pitchFamily="18" charset="0"/>
              </a:rPr>
              <a:t>１</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1"/>
          <p:cNvSpPr>
            <a:spLocks noGrp="1"/>
          </p:cNvSpPr>
          <p:nvPr>
            <p:ph type="title"/>
          </p:nvPr>
        </p:nvSpPr>
        <p:spPr>
          <a:xfrm>
            <a:off x="381000" y="0"/>
            <a:ext cx="9144000" cy="957263"/>
          </a:xfrm>
        </p:spPr>
        <p:txBody>
          <a:bodyPr/>
          <a:lstStyle/>
          <a:p>
            <a:pPr marL="431782" indent="-431782" eaLnBrk="1" hangingPunct="1">
              <a:defRPr/>
            </a:pPr>
            <a:r>
              <a:rPr lang="ja-JP" altLang="en-US" smtClean="0"/>
              <a:t>１．事業規模の拡大と安全管理体制のバランス</a:t>
            </a:r>
          </a:p>
        </p:txBody>
      </p:sp>
      <p:sp>
        <p:nvSpPr>
          <p:cNvPr id="8" name="正方形/長方形 7"/>
          <p:cNvSpPr/>
          <p:nvPr/>
        </p:nvSpPr>
        <p:spPr>
          <a:xfrm>
            <a:off x="731838" y="1631950"/>
            <a:ext cx="8518525" cy="541338"/>
          </a:xfrm>
          <a:prstGeom prst="rect">
            <a:avLst/>
          </a:prstGeom>
          <a:solidFill>
            <a:srgbClr val="99CCFF"/>
          </a:solidFill>
          <a:ln>
            <a:solidFill>
              <a:srgbClr val="020B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需要拡大の予測　→　事業規模の拡大検討</a:t>
            </a:r>
            <a:endParaRPr lang="en-US" altLang="ja-JP" sz="2401" dirty="0">
              <a:solidFill>
                <a:schemeClr val="tx1"/>
              </a:solidFill>
            </a:endParaRPr>
          </a:p>
        </p:txBody>
      </p:sp>
      <p:sp>
        <p:nvSpPr>
          <p:cNvPr id="9" name="下矢印 8"/>
          <p:cNvSpPr/>
          <p:nvPr/>
        </p:nvSpPr>
        <p:spPr>
          <a:xfrm>
            <a:off x="4160838" y="2230438"/>
            <a:ext cx="1600200" cy="33655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正方形/長方形 9"/>
          <p:cNvSpPr/>
          <p:nvPr/>
        </p:nvSpPr>
        <p:spPr>
          <a:xfrm>
            <a:off x="731838" y="2552700"/>
            <a:ext cx="8518525" cy="531813"/>
          </a:xfrm>
          <a:prstGeom prst="rect">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生産規模の拡大を優先　→　要員不足、過重労働、技術力不足</a:t>
            </a:r>
            <a:endParaRPr lang="en-US" altLang="ja-JP" sz="2401" dirty="0">
              <a:solidFill>
                <a:schemeClr val="tx1"/>
              </a:solidFill>
            </a:endParaRPr>
          </a:p>
        </p:txBody>
      </p:sp>
      <p:sp>
        <p:nvSpPr>
          <p:cNvPr id="11" name="下矢印 10"/>
          <p:cNvSpPr/>
          <p:nvPr/>
        </p:nvSpPr>
        <p:spPr>
          <a:xfrm>
            <a:off x="4144963" y="3146425"/>
            <a:ext cx="1600200" cy="334963"/>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2" name="正方形/長方形 11"/>
          <p:cNvSpPr/>
          <p:nvPr/>
        </p:nvSpPr>
        <p:spPr>
          <a:xfrm>
            <a:off x="731838" y="3522663"/>
            <a:ext cx="8518525" cy="541337"/>
          </a:xfrm>
          <a:prstGeom prst="rect">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手順飛ばし・逸脱、現場のモチベーション低下</a:t>
            </a:r>
            <a:endParaRPr lang="en-US" altLang="ja-JP" sz="2401" dirty="0">
              <a:solidFill>
                <a:schemeClr val="tx1"/>
              </a:solidFill>
            </a:endParaRPr>
          </a:p>
        </p:txBody>
      </p:sp>
      <p:sp>
        <p:nvSpPr>
          <p:cNvPr id="13" name="下矢印 12"/>
          <p:cNvSpPr/>
          <p:nvPr/>
        </p:nvSpPr>
        <p:spPr>
          <a:xfrm>
            <a:off x="4144963" y="4132263"/>
            <a:ext cx="1600200" cy="334962"/>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4" name="正方形/長方形 13"/>
          <p:cNvSpPr/>
          <p:nvPr/>
        </p:nvSpPr>
        <p:spPr>
          <a:xfrm>
            <a:off x="731838" y="4478338"/>
            <a:ext cx="8518525" cy="541337"/>
          </a:xfrm>
          <a:prstGeom prst="rect">
            <a:avLst/>
          </a:prstGeom>
          <a:solidFill>
            <a:srgbClr val="FF99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799" b="1" dirty="0">
                <a:solidFill>
                  <a:schemeClr val="tx1"/>
                </a:solidFill>
              </a:rPr>
              <a:t>法令違反の発生、事故の発生</a:t>
            </a:r>
            <a:endParaRPr lang="en-US" altLang="ja-JP" sz="2799" b="1" dirty="0">
              <a:solidFill>
                <a:schemeClr val="tx1"/>
              </a:solidFill>
            </a:endParaRPr>
          </a:p>
        </p:txBody>
      </p:sp>
      <p:sp>
        <p:nvSpPr>
          <p:cNvPr id="15" name="正方形/長方形 14"/>
          <p:cNvSpPr/>
          <p:nvPr/>
        </p:nvSpPr>
        <p:spPr>
          <a:xfrm>
            <a:off x="473075" y="1055688"/>
            <a:ext cx="8988425" cy="405606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6" name="テキスト ボックス 15"/>
          <p:cNvSpPr txBox="1"/>
          <p:nvPr/>
        </p:nvSpPr>
        <p:spPr>
          <a:xfrm>
            <a:off x="473075" y="1055688"/>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（１）課題</a:t>
            </a:r>
          </a:p>
        </p:txBody>
      </p:sp>
      <p:sp>
        <p:nvSpPr>
          <p:cNvPr id="18" name="正方形/長方形 17"/>
          <p:cNvSpPr/>
          <p:nvPr/>
        </p:nvSpPr>
        <p:spPr>
          <a:xfrm>
            <a:off x="473075" y="5180013"/>
            <a:ext cx="8988425" cy="166211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2" name="テキスト ボックス 21"/>
          <p:cNvSpPr txBox="1"/>
          <p:nvPr/>
        </p:nvSpPr>
        <p:spPr>
          <a:xfrm>
            <a:off x="473075" y="5184775"/>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（２）課題発生の背景</a:t>
            </a:r>
          </a:p>
        </p:txBody>
      </p:sp>
      <p:sp>
        <p:nvSpPr>
          <p:cNvPr id="63502" name="コンテンツ プレースホルダー 4"/>
          <p:cNvSpPr>
            <a:spLocks noGrp="1"/>
          </p:cNvSpPr>
          <p:nvPr>
            <p:ph idx="4294967295"/>
          </p:nvPr>
        </p:nvSpPr>
        <p:spPr>
          <a:xfrm>
            <a:off x="2633663" y="5734050"/>
            <a:ext cx="6827837" cy="515938"/>
          </a:xfrm>
        </p:spPr>
        <p:txBody>
          <a:bodyPr/>
          <a:lstStyle/>
          <a:p>
            <a:pPr marL="0" indent="0" eaLnBrk="1" hangingPunct="1">
              <a:buFontTx/>
              <a:buNone/>
            </a:pPr>
            <a:r>
              <a:rPr lang="ja-JP" altLang="en-US" sz="2000" smtClean="0"/>
              <a:t>「</a:t>
            </a:r>
            <a:r>
              <a:rPr lang="ja-JP" altLang="ja-JP" sz="2000" smtClean="0"/>
              <a:t>リスクに気</a:t>
            </a:r>
            <a:r>
              <a:rPr lang="ja-JP" altLang="en-US" sz="2000" smtClean="0"/>
              <a:t>づ</a:t>
            </a:r>
            <a:r>
              <a:rPr lang="ja-JP" altLang="ja-JP" sz="2000" smtClean="0"/>
              <a:t>かない</a:t>
            </a:r>
            <a:r>
              <a:rPr lang="ja-JP" altLang="en-US" sz="2000" smtClean="0"/>
              <a:t>。」「リスクが</a:t>
            </a:r>
            <a:r>
              <a:rPr lang="ja-JP" altLang="ja-JP" sz="2000" smtClean="0"/>
              <a:t>主観的に小さいと考えて</a:t>
            </a:r>
            <a:r>
              <a:rPr lang="ja-JP" altLang="en-US" sz="2000" smtClean="0"/>
              <a:t>いる。」「大丈夫だろうとの思い込み。」</a:t>
            </a:r>
          </a:p>
          <a:p>
            <a:pPr marL="0" indent="0" eaLnBrk="1" hangingPunct="1">
              <a:buFontTx/>
              <a:buNone/>
            </a:pPr>
            <a:endParaRPr lang="en-US" altLang="ja-JP" sz="2000" smtClean="0"/>
          </a:p>
        </p:txBody>
      </p:sp>
      <p:sp>
        <p:nvSpPr>
          <p:cNvPr id="63503" name="コンテンツ プレースホルダー 4"/>
          <p:cNvSpPr>
            <a:spLocks noGrp="1"/>
          </p:cNvSpPr>
          <p:nvPr>
            <p:ph idx="4294967295"/>
          </p:nvPr>
        </p:nvSpPr>
        <p:spPr>
          <a:xfrm>
            <a:off x="2628900" y="6423025"/>
            <a:ext cx="6621463" cy="439738"/>
          </a:xfrm>
        </p:spPr>
        <p:txBody>
          <a:bodyPr/>
          <a:lstStyle/>
          <a:p>
            <a:pPr marL="0" indent="0" eaLnBrk="1" hangingPunct="1">
              <a:buFontTx/>
              <a:buNone/>
            </a:pPr>
            <a:r>
              <a:rPr lang="ja-JP" altLang="en-US" sz="2000" smtClean="0"/>
              <a:t>「経営側の期待に応じようとする。」「あきらめ感の発生。」</a:t>
            </a:r>
          </a:p>
        </p:txBody>
      </p:sp>
      <p:sp>
        <p:nvSpPr>
          <p:cNvPr id="32" name="角丸四角形 31"/>
          <p:cNvSpPr/>
          <p:nvPr/>
        </p:nvSpPr>
        <p:spPr>
          <a:xfrm>
            <a:off x="731838" y="5791200"/>
            <a:ext cx="1912937" cy="4079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tx1"/>
                </a:solidFill>
              </a:rPr>
              <a:t>経営管理部門</a:t>
            </a:r>
          </a:p>
        </p:txBody>
      </p:sp>
      <p:sp>
        <p:nvSpPr>
          <p:cNvPr id="33" name="角丸四角形 32"/>
          <p:cNvSpPr/>
          <p:nvPr/>
        </p:nvSpPr>
        <p:spPr>
          <a:xfrm>
            <a:off x="731838" y="6359525"/>
            <a:ext cx="1912937" cy="4079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tx1"/>
                </a:solidFill>
              </a:rPr>
              <a:t>現業実施部門</a:t>
            </a:r>
          </a:p>
        </p:txBody>
      </p:sp>
      <p:sp>
        <p:nvSpPr>
          <p:cNvPr id="63506" name="スライド番号プレースホルダー 3"/>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0A368DC-B74C-4B1E-9CEA-70301F7B5F9F}" type="slidenum">
              <a:rPr lang="ja-JP" altLang="en-US" sz="1800" smtClean="0">
                <a:latin typeface="ＭＳ Ｐゴシック" panose="020B0600070205080204" pitchFamily="50" charset="-128"/>
              </a:rPr>
              <a:pPr>
                <a:spcBef>
                  <a:spcPct val="0"/>
                </a:spcBef>
                <a:buFontTx/>
                <a:buNone/>
              </a:pPr>
              <a:t>14</a:t>
            </a:fld>
            <a:endParaRPr lang="ja-JP" altLang="en-US" sz="1800" smtClean="0">
              <a:latin typeface="ＭＳ Ｐゴシック" panose="020B0600070205080204" pitchFamily="50" charset="-128"/>
            </a:endParaRPr>
          </a:p>
        </p:txBody>
      </p:sp>
      <p:sp>
        <p:nvSpPr>
          <p:cNvPr id="63507" name="テキスト ボックス 1"/>
          <p:cNvSpPr txBox="1">
            <a:spLocks noChangeArrowheads="1"/>
          </p:cNvSpPr>
          <p:nvPr/>
        </p:nvSpPr>
        <p:spPr bwMode="auto">
          <a:xfrm>
            <a:off x="9110663" y="6419850"/>
            <a:ext cx="3048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Century" panose="02040604050505020304" pitchFamily="18" charset="0"/>
              </a:rPr>
              <a:t>２</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2422525" y="4768850"/>
            <a:ext cx="5213350" cy="19621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 name="角丸四角形 3"/>
          <p:cNvSpPr/>
          <p:nvPr/>
        </p:nvSpPr>
        <p:spPr>
          <a:xfrm>
            <a:off x="2422525" y="1685925"/>
            <a:ext cx="5213350" cy="211931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コンテンツ プレースホルダー 4"/>
          <p:cNvSpPr txBox="1">
            <a:spLocks/>
          </p:cNvSpPr>
          <p:nvPr/>
        </p:nvSpPr>
        <p:spPr>
          <a:xfrm>
            <a:off x="5403850" y="2424113"/>
            <a:ext cx="2101850" cy="501650"/>
          </a:xfrm>
          <a:prstGeom prst="rect">
            <a:avLst/>
          </a:prstGeom>
        </p:spPr>
        <p:style>
          <a:lnRef idx="1">
            <a:schemeClr val="accent1"/>
          </a:lnRef>
          <a:fillRef idx="2">
            <a:schemeClr val="accent1"/>
          </a:fillRef>
          <a:effectRef idx="1">
            <a:schemeClr val="accent1"/>
          </a:effectRef>
          <a:fontRef idx="minor">
            <a:schemeClr val="dk1"/>
          </a:fontRef>
        </p:style>
        <p:txBody>
          <a:bodyPr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6858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ts val="1000"/>
              </a:spcBef>
              <a:buFontTx/>
              <a:buNone/>
              <a:defRPr/>
            </a:pPr>
            <a:r>
              <a:rPr lang="ja-JP" altLang="en-US" sz="2401"/>
              <a:t>安全担当部署</a:t>
            </a:r>
          </a:p>
        </p:txBody>
      </p:sp>
      <p:sp>
        <p:nvSpPr>
          <p:cNvPr id="65541" name="コンテンツ プレースホルダー 4"/>
          <p:cNvSpPr txBox="1">
            <a:spLocks/>
          </p:cNvSpPr>
          <p:nvPr/>
        </p:nvSpPr>
        <p:spPr bwMode="auto">
          <a:xfrm>
            <a:off x="2435225" y="4948238"/>
            <a:ext cx="5213350"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6858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000"/>
              </a:spcBef>
              <a:buFontTx/>
              <a:buNone/>
              <a:defRPr/>
            </a:pPr>
            <a:r>
              <a:rPr lang="ja-JP" altLang="en-US" sz="2799" smtClean="0">
                <a:latin typeface="Calibri" panose="020F0502020204030204" pitchFamily="34" charset="0"/>
              </a:rPr>
              <a:t>運行（航）、整備、配員</a:t>
            </a:r>
          </a:p>
        </p:txBody>
      </p:sp>
      <p:sp>
        <p:nvSpPr>
          <p:cNvPr id="65542" name="コンテンツ プレースホルダー 4"/>
          <p:cNvSpPr txBox="1">
            <a:spLocks/>
          </p:cNvSpPr>
          <p:nvPr/>
        </p:nvSpPr>
        <p:spPr bwMode="auto">
          <a:xfrm>
            <a:off x="2408238" y="3074988"/>
            <a:ext cx="52149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6858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000"/>
              </a:spcBef>
              <a:buFontTx/>
              <a:buNone/>
              <a:defRPr/>
            </a:pPr>
            <a:r>
              <a:rPr lang="ja-JP" altLang="en-US" sz="2799" smtClean="0">
                <a:latin typeface="Calibri" panose="020F0502020204030204" pitchFamily="34" charset="0"/>
              </a:rPr>
              <a:t>人、モノ、資金、組織、システム</a:t>
            </a:r>
          </a:p>
        </p:txBody>
      </p:sp>
      <p:sp>
        <p:nvSpPr>
          <p:cNvPr id="65543" name="コンテンツ プレースホルダー 4"/>
          <p:cNvSpPr txBox="1">
            <a:spLocks/>
          </p:cNvSpPr>
          <p:nvPr/>
        </p:nvSpPr>
        <p:spPr bwMode="auto">
          <a:xfrm>
            <a:off x="3843338" y="1847850"/>
            <a:ext cx="21653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685800" indent="-2286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000"/>
              </a:spcBef>
              <a:buFontTx/>
              <a:buNone/>
              <a:defRPr/>
            </a:pPr>
            <a:r>
              <a:rPr lang="ja-JP" altLang="en-US" sz="2799" smtClean="0">
                <a:latin typeface="Calibri" panose="020F0502020204030204" pitchFamily="34" charset="0"/>
              </a:rPr>
              <a:t>マネジメント</a:t>
            </a:r>
          </a:p>
        </p:txBody>
      </p:sp>
      <p:sp>
        <p:nvSpPr>
          <p:cNvPr id="3" name="上下矢印 2"/>
          <p:cNvSpPr/>
          <p:nvPr/>
        </p:nvSpPr>
        <p:spPr>
          <a:xfrm>
            <a:off x="4630738" y="2363788"/>
            <a:ext cx="484187" cy="6715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上下矢印 18"/>
          <p:cNvSpPr/>
          <p:nvPr/>
        </p:nvSpPr>
        <p:spPr>
          <a:xfrm>
            <a:off x="4633913" y="3913188"/>
            <a:ext cx="485775" cy="6731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1" name="左カーブ矢印 20"/>
          <p:cNvSpPr/>
          <p:nvPr/>
        </p:nvSpPr>
        <p:spPr>
          <a:xfrm>
            <a:off x="7505700" y="2538413"/>
            <a:ext cx="1071563" cy="3738562"/>
          </a:xfrm>
          <a:prstGeom prst="curvedLeftArrow">
            <a:avLst>
              <a:gd name="adj1" fmla="val 25000"/>
              <a:gd name="adj2" fmla="val 94471"/>
              <a:gd name="adj3" fmla="val 25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chemeClr val="tx1"/>
              </a:solidFill>
            </a:endParaRPr>
          </a:p>
        </p:txBody>
      </p:sp>
      <p:sp>
        <p:nvSpPr>
          <p:cNvPr id="65547" name="コンテンツ プレースホルダー 4"/>
          <p:cNvSpPr txBox="1">
            <a:spLocks/>
          </p:cNvSpPr>
          <p:nvPr/>
        </p:nvSpPr>
        <p:spPr bwMode="auto">
          <a:xfrm>
            <a:off x="7183438" y="3927475"/>
            <a:ext cx="2146300" cy="6985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685800" indent="-22860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000"/>
              </a:spcBef>
              <a:buFontTx/>
              <a:buNone/>
            </a:pPr>
            <a:r>
              <a:rPr lang="ja-JP" altLang="en-US" sz="2000" b="1">
                <a:latin typeface="Calibri" panose="020F0502020204030204" pitchFamily="34" charset="0"/>
              </a:rPr>
              <a:t>現場の状況把握</a:t>
            </a:r>
          </a:p>
        </p:txBody>
      </p:sp>
      <p:sp>
        <p:nvSpPr>
          <p:cNvPr id="20" name="正方形/長方形 19"/>
          <p:cNvSpPr/>
          <p:nvPr/>
        </p:nvSpPr>
        <p:spPr>
          <a:xfrm>
            <a:off x="473075" y="1055688"/>
            <a:ext cx="8948738" cy="57864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2" name="テキスト ボックス 21"/>
          <p:cNvSpPr txBox="1"/>
          <p:nvPr/>
        </p:nvSpPr>
        <p:spPr>
          <a:xfrm>
            <a:off x="473075" y="1055688"/>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（３）ポイント</a:t>
            </a:r>
          </a:p>
        </p:txBody>
      </p:sp>
      <p:sp>
        <p:nvSpPr>
          <p:cNvPr id="65550" name="タイトル 1"/>
          <p:cNvSpPr>
            <a:spLocks noGrp="1"/>
          </p:cNvSpPr>
          <p:nvPr>
            <p:ph type="title"/>
          </p:nvPr>
        </p:nvSpPr>
        <p:spPr>
          <a:xfrm>
            <a:off x="381000" y="0"/>
            <a:ext cx="9144000" cy="957263"/>
          </a:xfrm>
        </p:spPr>
        <p:txBody>
          <a:bodyPr/>
          <a:lstStyle/>
          <a:p>
            <a:pPr marL="431782" indent="-431782" eaLnBrk="1" hangingPunct="1">
              <a:defRPr/>
            </a:pPr>
            <a:r>
              <a:rPr lang="ja-JP" altLang="en-US" smtClean="0"/>
              <a:t>１．事業規模の拡大と安全管理体制のバランス</a:t>
            </a:r>
          </a:p>
        </p:txBody>
      </p:sp>
      <p:sp>
        <p:nvSpPr>
          <p:cNvPr id="24" name="角丸四角形 23"/>
          <p:cNvSpPr/>
          <p:nvPr/>
        </p:nvSpPr>
        <p:spPr>
          <a:xfrm>
            <a:off x="2101850" y="1644650"/>
            <a:ext cx="1912938" cy="409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tx1"/>
                </a:solidFill>
              </a:rPr>
              <a:t>経営管理部門</a:t>
            </a:r>
          </a:p>
        </p:txBody>
      </p:sp>
      <p:sp>
        <p:nvSpPr>
          <p:cNvPr id="25" name="角丸四角形 24"/>
          <p:cNvSpPr/>
          <p:nvPr/>
        </p:nvSpPr>
        <p:spPr>
          <a:xfrm>
            <a:off x="2089150" y="4684713"/>
            <a:ext cx="1911350" cy="409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tx1"/>
                </a:solidFill>
              </a:rPr>
              <a:t>現業実施部門</a:t>
            </a:r>
          </a:p>
        </p:txBody>
      </p:sp>
      <p:sp>
        <p:nvSpPr>
          <p:cNvPr id="26" name="左カーブ矢印 25"/>
          <p:cNvSpPr/>
          <p:nvPr/>
        </p:nvSpPr>
        <p:spPr>
          <a:xfrm rot="10800000">
            <a:off x="1473200" y="2247900"/>
            <a:ext cx="1069975" cy="3738563"/>
          </a:xfrm>
          <a:prstGeom prst="curvedLeftArrow">
            <a:avLst>
              <a:gd name="adj1" fmla="val 25000"/>
              <a:gd name="adj2" fmla="val 94471"/>
              <a:gd name="adj3" fmla="val 25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chemeClr val="tx1"/>
              </a:solidFill>
            </a:endParaRPr>
          </a:p>
        </p:txBody>
      </p:sp>
      <p:sp>
        <p:nvSpPr>
          <p:cNvPr id="65554" name="コンテンツ プレースホルダー 4"/>
          <p:cNvSpPr txBox="1">
            <a:spLocks/>
          </p:cNvSpPr>
          <p:nvPr/>
        </p:nvSpPr>
        <p:spPr bwMode="auto">
          <a:xfrm>
            <a:off x="593725" y="3921125"/>
            <a:ext cx="2147888" cy="660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685800" indent="-22860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ts val="1000"/>
              </a:spcBef>
              <a:buFontTx/>
              <a:buNone/>
            </a:pPr>
            <a:r>
              <a:rPr lang="ja-JP" altLang="en-US" sz="2000" b="1">
                <a:latin typeface="Calibri" panose="020F0502020204030204" pitchFamily="34" charset="0"/>
              </a:rPr>
              <a:t>課題の報告</a:t>
            </a:r>
          </a:p>
        </p:txBody>
      </p:sp>
      <p:sp>
        <p:nvSpPr>
          <p:cNvPr id="65555" name="スライド番号プレースホルダー 4"/>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3B75F07-857E-4438-B6E3-60B26E0C1DEE}" type="slidenum">
              <a:rPr lang="ja-JP" altLang="en-US" sz="1800" smtClean="0">
                <a:latin typeface="ＭＳ Ｐゴシック" panose="020B0600070205080204" pitchFamily="50" charset="-128"/>
              </a:rPr>
              <a:pPr>
                <a:spcBef>
                  <a:spcPct val="0"/>
                </a:spcBef>
                <a:buFontTx/>
                <a:buNone/>
              </a:pPr>
              <a:t>15</a:t>
            </a:fld>
            <a:endParaRPr lang="ja-JP" altLang="en-US" sz="1800" smtClean="0">
              <a:latin typeface="ＭＳ Ｐゴシック" panose="020B0600070205080204" pitchFamily="50" charset="-128"/>
            </a:endParaRPr>
          </a:p>
        </p:txBody>
      </p:sp>
      <p:sp>
        <p:nvSpPr>
          <p:cNvPr id="65556" name="テキスト ボックス 22"/>
          <p:cNvSpPr txBox="1">
            <a:spLocks noChangeArrowheads="1"/>
          </p:cNvSpPr>
          <p:nvPr/>
        </p:nvSpPr>
        <p:spPr bwMode="auto">
          <a:xfrm>
            <a:off x="9110663" y="6419850"/>
            <a:ext cx="3048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Century" panose="02040604050505020304" pitchFamily="18" charset="0"/>
              </a:rPr>
              <a:t>３</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3075" y="1055688"/>
            <a:ext cx="8948738" cy="57658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9" name="テキスト ボックス 8"/>
          <p:cNvSpPr txBox="1"/>
          <p:nvPr/>
        </p:nvSpPr>
        <p:spPr>
          <a:xfrm>
            <a:off x="473075" y="1055688"/>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（４）期待される対応</a:t>
            </a:r>
          </a:p>
        </p:txBody>
      </p:sp>
      <p:sp>
        <p:nvSpPr>
          <p:cNvPr id="3" name="角丸四角形 2"/>
          <p:cNvSpPr/>
          <p:nvPr/>
        </p:nvSpPr>
        <p:spPr>
          <a:xfrm>
            <a:off x="750888" y="2193925"/>
            <a:ext cx="8439150" cy="102235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事業計画の変更（拡大、縮小）は、要員不足、技術力不足、過度な人員・予算削減等が発生する可能性がある。</a:t>
            </a:r>
          </a:p>
        </p:txBody>
      </p:sp>
      <p:sp>
        <p:nvSpPr>
          <p:cNvPr id="4" name="角丸四角形 3"/>
          <p:cNvSpPr/>
          <p:nvPr/>
        </p:nvSpPr>
        <p:spPr>
          <a:xfrm>
            <a:off x="715963" y="1660525"/>
            <a:ext cx="3856037" cy="50323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799" dirty="0">
                <a:solidFill>
                  <a:schemeClr val="tx1"/>
                </a:solidFill>
              </a:rPr>
              <a:t>１．リスクの認識</a:t>
            </a:r>
          </a:p>
        </p:txBody>
      </p:sp>
      <p:sp>
        <p:nvSpPr>
          <p:cNvPr id="10" name="角丸四角形 9"/>
          <p:cNvSpPr/>
          <p:nvPr/>
        </p:nvSpPr>
        <p:spPr>
          <a:xfrm>
            <a:off x="766763" y="3932238"/>
            <a:ext cx="8437562" cy="1279525"/>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変更（運行数、就航便数）を決定する際には、規模に見合う人、モノ、資金等が現場に供給されて安全管理体制が整備されているかを把握することが重要。</a:t>
            </a:r>
          </a:p>
        </p:txBody>
      </p:sp>
      <p:sp>
        <p:nvSpPr>
          <p:cNvPr id="11" name="角丸四角形 10"/>
          <p:cNvSpPr/>
          <p:nvPr/>
        </p:nvSpPr>
        <p:spPr>
          <a:xfrm>
            <a:off x="731838" y="3398838"/>
            <a:ext cx="4389437" cy="50323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799" dirty="0">
                <a:solidFill>
                  <a:schemeClr val="tx1"/>
                </a:solidFill>
              </a:rPr>
              <a:t>２．経営管理部門の役割</a:t>
            </a:r>
          </a:p>
        </p:txBody>
      </p:sp>
      <p:sp>
        <p:nvSpPr>
          <p:cNvPr id="12" name="角丸四角形 11"/>
          <p:cNvSpPr/>
          <p:nvPr/>
        </p:nvSpPr>
        <p:spPr>
          <a:xfrm>
            <a:off x="731838" y="5303838"/>
            <a:ext cx="5821362" cy="50323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799" dirty="0">
                <a:solidFill>
                  <a:schemeClr val="tx1"/>
                </a:solidFill>
              </a:rPr>
              <a:t>３．現場の客観的な把握、情報提供</a:t>
            </a:r>
          </a:p>
        </p:txBody>
      </p:sp>
      <p:sp>
        <p:nvSpPr>
          <p:cNvPr id="13" name="角丸四角形 12"/>
          <p:cNvSpPr/>
          <p:nvPr/>
        </p:nvSpPr>
        <p:spPr>
          <a:xfrm>
            <a:off x="750888" y="5859463"/>
            <a:ext cx="8439150" cy="87630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安全管理の担当部署が現場の現状を客観的に把握して、計画変更の担当部署に情報提供。</a:t>
            </a:r>
          </a:p>
        </p:txBody>
      </p:sp>
      <p:sp>
        <p:nvSpPr>
          <p:cNvPr id="67594" name="タイトル 1"/>
          <p:cNvSpPr>
            <a:spLocks noGrp="1"/>
          </p:cNvSpPr>
          <p:nvPr>
            <p:ph type="title"/>
          </p:nvPr>
        </p:nvSpPr>
        <p:spPr>
          <a:xfrm>
            <a:off x="381000" y="0"/>
            <a:ext cx="9144000" cy="957263"/>
          </a:xfrm>
        </p:spPr>
        <p:txBody>
          <a:bodyPr/>
          <a:lstStyle/>
          <a:p>
            <a:pPr marL="431782" indent="-431782" eaLnBrk="1" hangingPunct="1">
              <a:defRPr/>
            </a:pPr>
            <a:r>
              <a:rPr lang="ja-JP" altLang="en-US" smtClean="0"/>
              <a:t>１．事業規模の拡大と安全管理体制のバランス</a:t>
            </a:r>
          </a:p>
        </p:txBody>
      </p:sp>
      <p:sp>
        <p:nvSpPr>
          <p:cNvPr id="67595" name="スライド番号プレースホルダー 5"/>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938021D-6EF2-45E8-A41A-D9F4B8B66528}" type="slidenum">
              <a:rPr lang="ja-JP" altLang="en-US" sz="1800" smtClean="0">
                <a:latin typeface="ＭＳ Ｐゴシック" panose="020B0600070205080204" pitchFamily="50" charset="-128"/>
              </a:rPr>
              <a:pPr>
                <a:spcBef>
                  <a:spcPct val="0"/>
                </a:spcBef>
                <a:buFontTx/>
                <a:buNone/>
              </a:pPr>
              <a:t>16</a:t>
            </a:fld>
            <a:endParaRPr lang="ja-JP" altLang="en-US" sz="1800" smtClean="0">
              <a:latin typeface="ＭＳ Ｐゴシック" panose="020B0600070205080204" pitchFamily="50" charset="-128"/>
            </a:endParaRPr>
          </a:p>
        </p:txBody>
      </p:sp>
      <p:sp>
        <p:nvSpPr>
          <p:cNvPr id="67596" name="テキスト ボックス 13"/>
          <p:cNvSpPr txBox="1">
            <a:spLocks noChangeArrowheads="1"/>
          </p:cNvSpPr>
          <p:nvPr/>
        </p:nvSpPr>
        <p:spPr bwMode="auto">
          <a:xfrm>
            <a:off x="9110663" y="6419850"/>
            <a:ext cx="3048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Century" panose="02040604050505020304" pitchFamily="18" charset="0"/>
              </a:rPr>
              <a:t>４</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a:xfrm>
            <a:off x="381000" y="0"/>
            <a:ext cx="9144000" cy="957263"/>
          </a:xfrm>
        </p:spPr>
        <p:txBody>
          <a:bodyPr/>
          <a:lstStyle/>
          <a:p>
            <a:pPr marL="431782" indent="-431782" eaLnBrk="1" hangingPunct="1">
              <a:defRPr/>
            </a:pPr>
            <a:r>
              <a:rPr lang="ja-JP" altLang="en-US" smtClean="0"/>
              <a:t>２　人間の特性に配慮した業務</a:t>
            </a:r>
          </a:p>
        </p:txBody>
      </p:sp>
      <p:sp>
        <p:nvSpPr>
          <p:cNvPr id="69635" name="コンテンツ プレースホルダー 3"/>
          <p:cNvSpPr>
            <a:spLocks noGrp="1"/>
          </p:cNvSpPr>
          <p:nvPr>
            <p:ph idx="4294967295"/>
          </p:nvPr>
        </p:nvSpPr>
        <p:spPr>
          <a:xfrm>
            <a:off x="1009650" y="1662113"/>
            <a:ext cx="7886700" cy="862012"/>
          </a:xfrm>
        </p:spPr>
        <p:txBody>
          <a:bodyPr/>
          <a:lstStyle/>
          <a:p>
            <a:pPr marL="0" indent="0" eaLnBrk="1" hangingPunct="1">
              <a:buFontTx/>
              <a:buNone/>
              <a:defRPr/>
            </a:pPr>
            <a:r>
              <a:rPr lang="ja-JP" altLang="en-US" sz="3199" smtClean="0"/>
              <a:t>人間の特性は、変えることが難しく、</a:t>
            </a:r>
            <a:r>
              <a:rPr lang="ja-JP" altLang="en-US" sz="3199" u="sng" smtClean="0">
                <a:solidFill>
                  <a:srgbClr val="FF0000"/>
                </a:solidFill>
              </a:rPr>
              <a:t>人間の特性に合わせた仕組み作り</a:t>
            </a:r>
            <a:r>
              <a:rPr lang="ja-JP" altLang="en-US" sz="3199" smtClean="0"/>
              <a:t>が必要。</a:t>
            </a:r>
          </a:p>
        </p:txBody>
      </p:sp>
      <p:sp>
        <p:nvSpPr>
          <p:cNvPr id="69636" name="コンテンツ プレースホルダー 4"/>
          <p:cNvSpPr>
            <a:spLocks noGrp="1"/>
          </p:cNvSpPr>
          <p:nvPr>
            <p:ph idx="4294967295"/>
          </p:nvPr>
        </p:nvSpPr>
        <p:spPr>
          <a:xfrm>
            <a:off x="1009650" y="4900613"/>
            <a:ext cx="7886700" cy="985837"/>
          </a:xfrm>
        </p:spPr>
        <p:txBody>
          <a:bodyPr/>
          <a:lstStyle/>
          <a:p>
            <a:pPr marL="0" indent="0" eaLnBrk="1" hangingPunct="1">
              <a:buFontTx/>
              <a:buNone/>
              <a:defRPr/>
            </a:pPr>
            <a:r>
              <a:rPr lang="ja-JP" altLang="en-US" sz="3199" smtClean="0"/>
              <a:t>人間の限界を超えた業務を割り当てると、</a:t>
            </a:r>
            <a:r>
              <a:rPr lang="ja-JP" altLang="en-US" sz="3199" u="sng" smtClean="0">
                <a:solidFill>
                  <a:srgbClr val="FF0000"/>
                </a:solidFill>
              </a:rPr>
              <a:t>ヒューマンエラーの発生頻度は高く</a:t>
            </a:r>
            <a:r>
              <a:rPr lang="ja-JP" altLang="en-US" sz="3199" smtClean="0"/>
              <a:t>なる。</a:t>
            </a:r>
          </a:p>
        </p:txBody>
      </p:sp>
      <p:sp>
        <p:nvSpPr>
          <p:cNvPr id="10" name="正方形/長方形 9"/>
          <p:cNvSpPr/>
          <p:nvPr/>
        </p:nvSpPr>
        <p:spPr>
          <a:xfrm>
            <a:off x="473075" y="1055688"/>
            <a:ext cx="8948738" cy="309403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 name="テキスト ボックス 10"/>
          <p:cNvSpPr txBox="1"/>
          <p:nvPr/>
        </p:nvSpPr>
        <p:spPr>
          <a:xfrm>
            <a:off x="473075" y="1055688"/>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（１）課題</a:t>
            </a:r>
          </a:p>
        </p:txBody>
      </p:sp>
      <p:sp>
        <p:nvSpPr>
          <p:cNvPr id="12" name="正方形/長方形 11"/>
          <p:cNvSpPr/>
          <p:nvPr/>
        </p:nvSpPr>
        <p:spPr>
          <a:xfrm>
            <a:off x="473075" y="4262438"/>
            <a:ext cx="8948738" cy="24130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3" name="テキスト ボックス 12"/>
          <p:cNvSpPr txBox="1"/>
          <p:nvPr/>
        </p:nvSpPr>
        <p:spPr>
          <a:xfrm>
            <a:off x="473075" y="4265613"/>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（２）課題発生の背景</a:t>
            </a:r>
          </a:p>
        </p:txBody>
      </p:sp>
      <p:sp>
        <p:nvSpPr>
          <p:cNvPr id="14" name="角丸四角形 13"/>
          <p:cNvSpPr/>
          <p:nvPr/>
        </p:nvSpPr>
        <p:spPr>
          <a:xfrm>
            <a:off x="2136775" y="2757488"/>
            <a:ext cx="7027863" cy="1287462"/>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・高い注意力を長時間持続できない。</a:t>
            </a:r>
          </a:p>
          <a:p>
            <a:pPr eaLnBrk="1" fontAlgn="auto" hangingPunct="1">
              <a:spcBef>
                <a:spcPts val="0"/>
              </a:spcBef>
              <a:spcAft>
                <a:spcPts val="0"/>
              </a:spcAft>
              <a:defRPr/>
            </a:pPr>
            <a:r>
              <a:rPr lang="ja-JP" altLang="en-US" sz="2401" dirty="0">
                <a:solidFill>
                  <a:schemeClr val="tx1"/>
                </a:solidFill>
              </a:rPr>
              <a:t>・年齢による身体能力の低下。</a:t>
            </a:r>
          </a:p>
          <a:p>
            <a:pPr eaLnBrk="1" fontAlgn="auto" hangingPunct="1">
              <a:spcBef>
                <a:spcPts val="0"/>
              </a:spcBef>
              <a:spcAft>
                <a:spcPts val="0"/>
              </a:spcAft>
              <a:defRPr/>
            </a:pPr>
            <a:r>
              <a:rPr lang="ja-JP" altLang="en-US" sz="2401" dirty="0">
                <a:solidFill>
                  <a:schemeClr val="tx1"/>
                </a:solidFill>
              </a:rPr>
              <a:t>・少々の無理なら顧客の要望に応えようとする。</a:t>
            </a:r>
          </a:p>
        </p:txBody>
      </p:sp>
      <p:sp>
        <p:nvSpPr>
          <p:cNvPr id="15" name="角丸四角形 14"/>
          <p:cNvSpPr/>
          <p:nvPr/>
        </p:nvSpPr>
        <p:spPr>
          <a:xfrm>
            <a:off x="712788" y="2776538"/>
            <a:ext cx="1371600" cy="126523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特性の</a:t>
            </a:r>
            <a:endParaRPr lang="en-US" altLang="ja-JP" sz="2401" dirty="0">
              <a:solidFill>
                <a:schemeClr val="tx1"/>
              </a:solidFill>
            </a:endParaRPr>
          </a:p>
          <a:p>
            <a:pPr algn="ctr" eaLnBrk="1" fontAlgn="auto" hangingPunct="1">
              <a:spcBef>
                <a:spcPts val="0"/>
              </a:spcBef>
              <a:spcAft>
                <a:spcPts val="0"/>
              </a:spcAft>
              <a:defRPr/>
            </a:pPr>
            <a:r>
              <a:rPr lang="ja-JP" altLang="en-US" sz="2401" dirty="0">
                <a:solidFill>
                  <a:schemeClr val="tx1"/>
                </a:solidFill>
              </a:rPr>
              <a:t>例</a:t>
            </a:r>
          </a:p>
        </p:txBody>
      </p:sp>
      <p:sp>
        <p:nvSpPr>
          <p:cNvPr id="16" name="角丸四角形 15"/>
          <p:cNvSpPr/>
          <p:nvPr/>
        </p:nvSpPr>
        <p:spPr>
          <a:xfrm>
            <a:off x="2182813" y="5962650"/>
            <a:ext cx="7027862" cy="636588"/>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深夜に作業をしても、誤りが増える。</a:t>
            </a:r>
          </a:p>
        </p:txBody>
      </p:sp>
      <p:sp>
        <p:nvSpPr>
          <p:cNvPr id="17" name="角丸四角形 16"/>
          <p:cNvSpPr/>
          <p:nvPr/>
        </p:nvSpPr>
        <p:spPr>
          <a:xfrm>
            <a:off x="733425" y="5980113"/>
            <a:ext cx="1371600" cy="60483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例</a:t>
            </a:r>
          </a:p>
        </p:txBody>
      </p:sp>
      <p:sp>
        <p:nvSpPr>
          <p:cNvPr id="69645" name="スライド番号プレースホルダー 5"/>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FBA8519-1DD6-43EC-91E3-23443F83470A}" type="slidenum">
              <a:rPr lang="ja-JP" altLang="en-US" sz="1800" smtClean="0">
                <a:latin typeface="ＭＳ Ｐゴシック" panose="020B0600070205080204" pitchFamily="50" charset="-128"/>
              </a:rPr>
              <a:pPr>
                <a:spcBef>
                  <a:spcPct val="0"/>
                </a:spcBef>
                <a:buFontTx/>
                <a:buNone/>
              </a:pPr>
              <a:t>17</a:t>
            </a:fld>
            <a:endParaRPr lang="ja-JP" altLang="en-US" sz="1800" smtClean="0">
              <a:latin typeface="ＭＳ Ｐゴシック" panose="020B0600070205080204" pitchFamily="50" charset="-128"/>
            </a:endParaRPr>
          </a:p>
        </p:txBody>
      </p:sp>
      <p:sp>
        <p:nvSpPr>
          <p:cNvPr id="69646" name="テキスト ボックス 17"/>
          <p:cNvSpPr txBox="1">
            <a:spLocks noChangeArrowheads="1"/>
          </p:cNvSpPr>
          <p:nvPr/>
        </p:nvSpPr>
        <p:spPr bwMode="auto">
          <a:xfrm>
            <a:off x="9156700" y="6291263"/>
            <a:ext cx="303213"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Century" panose="02040604050505020304" pitchFamily="18" charset="0"/>
              </a:rPr>
              <a:t>５</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5"/>
          <p:cNvSpPr>
            <a:spLocks noGrp="1"/>
          </p:cNvSpPr>
          <p:nvPr>
            <p:ph type="title"/>
          </p:nvPr>
        </p:nvSpPr>
        <p:spPr>
          <a:xfrm>
            <a:off x="381000" y="0"/>
            <a:ext cx="9144000" cy="957263"/>
          </a:xfrm>
        </p:spPr>
        <p:txBody>
          <a:bodyPr/>
          <a:lstStyle/>
          <a:p>
            <a:pPr marL="431782" indent="-431782" eaLnBrk="1" hangingPunct="1">
              <a:defRPr/>
            </a:pPr>
            <a:r>
              <a:rPr lang="ja-JP" altLang="en-US" smtClean="0"/>
              <a:t>２　人間の特性に配慮した業務</a:t>
            </a:r>
          </a:p>
        </p:txBody>
      </p:sp>
      <p:sp>
        <p:nvSpPr>
          <p:cNvPr id="71683" name="コンテンツ プレースホルダー 6"/>
          <p:cNvSpPr>
            <a:spLocks noGrp="1"/>
          </p:cNvSpPr>
          <p:nvPr>
            <p:ph idx="4294967295"/>
          </p:nvPr>
        </p:nvSpPr>
        <p:spPr>
          <a:xfrm>
            <a:off x="1012825" y="1762125"/>
            <a:ext cx="7786688" cy="942975"/>
          </a:xfrm>
        </p:spPr>
        <p:txBody>
          <a:bodyPr/>
          <a:lstStyle/>
          <a:p>
            <a:pPr marL="0" indent="0" eaLnBrk="1" hangingPunct="1">
              <a:buFontTx/>
              <a:buNone/>
              <a:defRPr/>
            </a:pPr>
            <a:r>
              <a:rPr lang="ja-JP" altLang="en-US" sz="3199" smtClean="0"/>
              <a:t>人間の限界に配慮した運行（航）のシステム構築が必要。</a:t>
            </a:r>
            <a:endParaRPr lang="en-US" altLang="ja-JP" sz="3199" smtClean="0"/>
          </a:p>
          <a:p>
            <a:pPr marL="0" indent="0" eaLnBrk="1" hangingPunct="1">
              <a:buFontTx/>
              <a:buNone/>
              <a:defRPr/>
            </a:pPr>
            <a:endParaRPr lang="ja-JP" altLang="en-US" sz="3199" smtClean="0"/>
          </a:p>
        </p:txBody>
      </p:sp>
      <p:sp>
        <p:nvSpPr>
          <p:cNvPr id="2" name="正方形/長方形 1"/>
          <p:cNvSpPr/>
          <p:nvPr/>
        </p:nvSpPr>
        <p:spPr>
          <a:xfrm>
            <a:off x="1403350" y="3048000"/>
            <a:ext cx="6489700" cy="82550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b="1" dirty="0">
                <a:solidFill>
                  <a:schemeClr val="tx1"/>
                </a:solidFill>
              </a:rPr>
              <a:t>限界を超えることが想定される場合</a:t>
            </a:r>
            <a:endParaRPr lang="en-US" altLang="ja-JP" sz="2401" b="1" dirty="0">
              <a:solidFill>
                <a:schemeClr val="tx1"/>
              </a:solidFill>
            </a:endParaRPr>
          </a:p>
        </p:txBody>
      </p:sp>
      <p:sp>
        <p:nvSpPr>
          <p:cNvPr id="3" name="下矢印 2"/>
          <p:cNvSpPr/>
          <p:nvPr/>
        </p:nvSpPr>
        <p:spPr>
          <a:xfrm>
            <a:off x="3543300" y="4216400"/>
            <a:ext cx="2209800" cy="63500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正方形/長方形 9"/>
          <p:cNvSpPr/>
          <p:nvPr/>
        </p:nvSpPr>
        <p:spPr>
          <a:xfrm>
            <a:off x="473075" y="1055688"/>
            <a:ext cx="8948738" cy="566578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 name="テキスト ボックス 10"/>
          <p:cNvSpPr txBox="1"/>
          <p:nvPr/>
        </p:nvSpPr>
        <p:spPr>
          <a:xfrm>
            <a:off x="473075" y="1055688"/>
            <a:ext cx="5149850"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（３）ポイント／期待される対応</a:t>
            </a:r>
          </a:p>
        </p:txBody>
      </p:sp>
      <p:sp>
        <p:nvSpPr>
          <p:cNvPr id="12" name="角丸四角形 11"/>
          <p:cNvSpPr/>
          <p:nvPr/>
        </p:nvSpPr>
        <p:spPr>
          <a:xfrm>
            <a:off x="1858963" y="5013325"/>
            <a:ext cx="5592762" cy="469900"/>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799" dirty="0">
                <a:solidFill>
                  <a:schemeClr val="tx1"/>
                </a:solidFill>
              </a:rPr>
              <a:t>当該業務を行わない。</a:t>
            </a:r>
          </a:p>
        </p:txBody>
      </p:sp>
      <p:sp>
        <p:nvSpPr>
          <p:cNvPr id="13" name="角丸四角形 12"/>
          <p:cNvSpPr/>
          <p:nvPr/>
        </p:nvSpPr>
        <p:spPr>
          <a:xfrm>
            <a:off x="1874838" y="5608638"/>
            <a:ext cx="5591175" cy="469900"/>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799" dirty="0">
                <a:solidFill>
                  <a:schemeClr val="tx1"/>
                </a:solidFill>
              </a:rPr>
              <a:t>設備等によるサポートを導入。</a:t>
            </a:r>
          </a:p>
        </p:txBody>
      </p:sp>
      <p:sp>
        <p:nvSpPr>
          <p:cNvPr id="71690" name="スライド番号プレースホルダー 4"/>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1927F8B-D2D2-4922-9B83-823B2936A6D7}" type="slidenum">
              <a:rPr lang="ja-JP" altLang="en-US" sz="1800" smtClean="0">
                <a:latin typeface="ＭＳ Ｐゴシック" panose="020B0600070205080204" pitchFamily="50" charset="-128"/>
              </a:rPr>
              <a:pPr>
                <a:spcBef>
                  <a:spcPct val="0"/>
                </a:spcBef>
                <a:buFontTx/>
                <a:buNone/>
              </a:pPr>
              <a:t>18</a:t>
            </a:fld>
            <a:endParaRPr lang="ja-JP" altLang="en-US" sz="1800" smtClean="0">
              <a:latin typeface="ＭＳ Ｐゴシック" panose="020B0600070205080204" pitchFamily="50" charset="-128"/>
            </a:endParaRPr>
          </a:p>
        </p:txBody>
      </p:sp>
      <p:sp>
        <p:nvSpPr>
          <p:cNvPr id="71691" name="テキスト ボックス 13"/>
          <p:cNvSpPr txBox="1">
            <a:spLocks noChangeArrowheads="1"/>
          </p:cNvSpPr>
          <p:nvPr/>
        </p:nvSpPr>
        <p:spPr bwMode="auto">
          <a:xfrm>
            <a:off x="9110663" y="6419850"/>
            <a:ext cx="3048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Century" panose="02040604050505020304" pitchFamily="18" charset="0"/>
              </a:rPr>
              <a:t>６</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3"/>
          <p:cNvSpPr>
            <a:spLocks noGrp="1"/>
          </p:cNvSpPr>
          <p:nvPr>
            <p:ph type="title"/>
          </p:nvPr>
        </p:nvSpPr>
        <p:spPr>
          <a:xfrm>
            <a:off x="381000" y="0"/>
            <a:ext cx="9144000" cy="957263"/>
          </a:xfrm>
        </p:spPr>
        <p:txBody>
          <a:bodyPr/>
          <a:lstStyle/>
          <a:p>
            <a:pPr marL="431782" indent="-431782" eaLnBrk="1" hangingPunct="1">
              <a:defRPr/>
            </a:pPr>
            <a:r>
              <a:rPr lang="ja-JP" altLang="en-US" smtClean="0"/>
              <a:t>２．　人間の特性に配慮した業務</a:t>
            </a:r>
          </a:p>
        </p:txBody>
      </p:sp>
      <p:sp>
        <p:nvSpPr>
          <p:cNvPr id="10" name="正方形/長方形 9"/>
          <p:cNvSpPr/>
          <p:nvPr/>
        </p:nvSpPr>
        <p:spPr>
          <a:xfrm>
            <a:off x="473075" y="1055688"/>
            <a:ext cx="8963025" cy="566578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 name="テキスト ボックス 10"/>
          <p:cNvSpPr txBox="1"/>
          <p:nvPr/>
        </p:nvSpPr>
        <p:spPr>
          <a:xfrm>
            <a:off x="473075" y="1055688"/>
            <a:ext cx="5149850"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zh-TW" altLang="en-US" sz="2799" dirty="0">
                <a:solidFill>
                  <a:srgbClr val="0000FF"/>
                </a:solidFill>
                <a:latin typeface="ＭＳ Ｐゴシック" panose="020B0600070205080204" pitchFamily="50" charset="-128"/>
              </a:rPr>
              <a:t>取組事例①</a:t>
            </a:r>
            <a:endParaRPr lang="ja-JP" altLang="en-US" sz="2799" dirty="0">
              <a:solidFill>
                <a:srgbClr val="0000FF"/>
              </a:solidFill>
              <a:latin typeface="ＭＳ Ｐゴシック" panose="020B0600070205080204" pitchFamily="50" charset="-128"/>
            </a:endParaRPr>
          </a:p>
        </p:txBody>
      </p:sp>
      <p:graphicFrame>
        <p:nvGraphicFramePr>
          <p:cNvPr id="7" name="表 6"/>
          <p:cNvGraphicFramePr>
            <a:graphicFrameLocks noGrp="1"/>
          </p:cNvGraphicFramePr>
          <p:nvPr/>
        </p:nvGraphicFramePr>
        <p:xfrm>
          <a:off x="811213" y="2922588"/>
          <a:ext cx="8355012" cy="3497262"/>
        </p:xfrm>
        <a:graphic>
          <a:graphicData uri="http://schemas.openxmlformats.org/drawingml/2006/table">
            <a:tbl>
              <a:tblPr/>
              <a:tblGrid>
                <a:gridCol w="2276475">
                  <a:extLst>
                    <a:ext uri="{9D8B030D-6E8A-4147-A177-3AD203B41FA5}">
                      <a16:colId xmlns:a16="http://schemas.microsoft.com/office/drawing/2014/main" val="2649092584"/>
                    </a:ext>
                  </a:extLst>
                </a:gridCol>
                <a:gridCol w="1700212">
                  <a:extLst>
                    <a:ext uri="{9D8B030D-6E8A-4147-A177-3AD203B41FA5}">
                      <a16:colId xmlns:a16="http://schemas.microsoft.com/office/drawing/2014/main" val="3216715382"/>
                    </a:ext>
                  </a:extLst>
                </a:gridCol>
                <a:gridCol w="2708275">
                  <a:extLst>
                    <a:ext uri="{9D8B030D-6E8A-4147-A177-3AD203B41FA5}">
                      <a16:colId xmlns:a16="http://schemas.microsoft.com/office/drawing/2014/main" val="2686640097"/>
                    </a:ext>
                  </a:extLst>
                </a:gridCol>
                <a:gridCol w="1670050">
                  <a:extLst>
                    <a:ext uri="{9D8B030D-6E8A-4147-A177-3AD203B41FA5}">
                      <a16:colId xmlns:a16="http://schemas.microsoft.com/office/drawing/2014/main" val="1616023346"/>
                    </a:ext>
                  </a:extLst>
                </a:gridCol>
              </a:tblGrid>
              <a:tr h="936625">
                <a:tc>
                  <a:txBody>
                    <a:bodyPr/>
                    <a:lstStyle>
                      <a:lvl1pPr defTabSz="912813">
                        <a:spcBef>
                          <a:spcPct val="20000"/>
                        </a:spcBef>
                        <a:defRPr kumimoji="1" sz="27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defRPr kumimoji="1" sz="23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事故の状況</a:t>
                      </a:r>
                    </a:p>
                  </a:txBody>
                  <a:tcPr marL="91455" marR="91455"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defRPr kumimoji="1" sz="27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defRPr kumimoji="1" sz="23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分　析</a:t>
                      </a:r>
                    </a:p>
                  </a:txBody>
                  <a:tcPr marL="91455" marR="91455"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defRPr kumimoji="1" sz="27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defRPr kumimoji="1" sz="23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対　策</a:t>
                      </a:r>
                    </a:p>
                  </a:txBody>
                  <a:tcPr marL="91455" marR="91455"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912813">
                        <a:spcBef>
                          <a:spcPct val="20000"/>
                        </a:spcBef>
                        <a:defRPr kumimoji="1" sz="27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defRPr kumimoji="1" sz="23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効　果</a:t>
                      </a:r>
                    </a:p>
                  </a:txBody>
                  <a:tcPr marL="91455" marR="91455"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813259487"/>
                  </a:ext>
                </a:extLst>
              </a:tr>
              <a:tr h="2560637">
                <a:tc>
                  <a:txBody>
                    <a:bodyPr/>
                    <a:lstStyle>
                      <a:lvl1pPr marL="342900" indent="-342900" defTabSz="912813">
                        <a:spcBef>
                          <a:spcPct val="20000"/>
                        </a:spcBef>
                        <a:defRPr kumimoji="1" sz="27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defRPr kumimoji="1" sz="23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2813" rtl="0" eaLnBrk="1" fontAlgn="base" latinLnBrk="0" hangingPunct="1">
                        <a:lnSpc>
                          <a:spcPct val="100000"/>
                        </a:lnSpc>
                        <a:spcBef>
                          <a:spcPct val="0"/>
                        </a:spcBef>
                        <a:spcAft>
                          <a:spcPct val="0"/>
                        </a:spcAft>
                        <a:buClrTx/>
                        <a:buSzTx/>
                        <a:buFontTx/>
                        <a:buAutoNum type="arabicPeriod"/>
                        <a:tabLst/>
                      </a:pPr>
                      <a:r>
                        <a:rPr kumimoji="1" lang="ja-JP" altLang="en-US"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集配トラックの事故は</a:t>
                      </a:r>
                      <a:r>
                        <a:rPr kumimoji="1" lang="en-US" altLang="ja-JP"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5</a:t>
                      </a:r>
                      <a:r>
                        <a:rPr kumimoji="1" lang="ja-JP" altLang="en-US"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年間で</a:t>
                      </a:r>
                      <a:r>
                        <a:rPr kumimoji="1" lang="en-US" altLang="ja-JP"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65%</a:t>
                      </a:r>
                      <a:r>
                        <a:rPr kumimoji="1" lang="ja-JP" altLang="en-US"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減少。</a:t>
                      </a:r>
                      <a:endParaRPr kumimoji="1" lang="en-US" altLang="ja-JP"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endParaRPr>
                    </a:p>
                    <a:p>
                      <a:pPr marL="342900" marR="0" lvl="0" indent="-342900" algn="l" defTabSz="912813" rtl="0" eaLnBrk="1" fontAlgn="base" latinLnBrk="0" hangingPunct="1">
                        <a:lnSpc>
                          <a:spcPct val="100000"/>
                        </a:lnSpc>
                        <a:spcBef>
                          <a:spcPct val="0"/>
                        </a:spcBef>
                        <a:spcAft>
                          <a:spcPct val="0"/>
                        </a:spcAft>
                        <a:buClrTx/>
                        <a:buSzTx/>
                        <a:buFontTx/>
                        <a:buAutoNum type="arabicPeriod"/>
                        <a:tabLst/>
                      </a:pPr>
                      <a:r>
                        <a:rPr kumimoji="1" lang="ja-JP" altLang="en-US"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運行トラック（都市間長距離）の事故は</a:t>
                      </a:r>
                      <a:r>
                        <a:rPr kumimoji="1" lang="en-US" altLang="ja-JP"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5</a:t>
                      </a:r>
                      <a:r>
                        <a:rPr kumimoji="1" lang="ja-JP" altLang="en-US"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年間で</a:t>
                      </a:r>
                      <a:r>
                        <a:rPr kumimoji="1" lang="en-US" altLang="ja-JP"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5%</a:t>
                      </a:r>
                      <a:r>
                        <a:rPr kumimoji="1" lang="ja-JP" altLang="en-US"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減少。</a:t>
                      </a:r>
                      <a:r>
                        <a:rPr kumimoji="1" lang="ja-JP" altLang="en-US" sz="17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rPr>
                        <a:t>（運行は事故が減らない。）</a:t>
                      </a:r>
                    </a:p>
                  </a:txBody>
                  <a:tcPr marL="91455" marR="91455"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kumimoji="1" sz="27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3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1.</a:t>
                      </a:r>
                      <a:r>
                        <a:rPr kumimoji="1" lang="ja-JP" altLang="en-US"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　運行トラック事故は高速道路で多く発生。</a:t>
                      </a:r>
                      <a:endParaRPr kumimoji="1" lang="en-US" altLang="ja-JP"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2.</a:t>
                      </a:r>
                      <a:r>
                        <a:rPr kumimoji="1" lang="ja-JP" altLang="en-US"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　発生時刻は深夜早朝（</a:t>
                      </a:r>
                      <a:r>
                        <a:rPr kumimoji="1" lang="en-US" altLang="ja-JP"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2</a:t>
                      </a:r>
                      <a:r>
                        <a:rPr kumimoji="1" lang="ja-JP" altLang="en-US"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時から</a:t>
                      </a:r>
                      <a:r>
                        <a:rPr kumimoji="1" lang="en-US" altLang="ja-JP"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5</a:t>
                      </a:r>
                      <a:r>
                        <a:rPr kumimoji="1" lang="ja-JP" altLang="en-US"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時）に多く発生。</a:t>
                      </a:r>
                      <a:endParaRPr kumimoji="1" lang="en-US" altLang="ja-JP"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endParaRPr>
                    </a:p>
                  </a:txBody>
                  <a:tcPr marL="91455" marR="91455"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912813">
                        <a:spcBef>
                          <a:spcPct val="20000"/>
                        </a:spcBef>
                        <a:defRPr kumimoji="1" sz="27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defRPr kumimoji="1" sz="23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1" lang="ja-JP" altLang="en-US"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　覚醒度合が下がる</a:t>
                      </a:r>
                      <a:r>
                        <a:rPr kumimoji="1" lang="ja-JP" altLang="en-US" sz="1700" b="0" i="0" u="none" strike="noStrike" cap="none" normalizeH="0" baseline="0" smtClean="0">
                          <a:ln>
                            <a:noFill/>
                          </a:ln>
                          <a:solidFill>
                            <a:srgbClr val="0000CC"/>
                          </a:solidFill>
                          <a:effectLst/>
                          <a:latin typeface="Arial" panose="020B0604020202020204" pitchFamily="34" charset="0"/>
                          <a:ea typeface="ＭＳ Ｐゴシック" panose="020B0600070205080204" pitchFamily="50" charset="-128"/>
                        </a:rPr>
                        <a:t>深夜早朝の運転は、注意力の維持が望めない</a:t>
                      </a:r>
                      <a:r>
                        <a:rPr kumimoji="1" lang="ja-JP" altLang="en-US"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a:t>
                      </a:r>
                      <a:endParaRPr kumimoji="1" lang="en-US" altLang="ja-JP"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endParaRPr>
                    </a:p>
                    <a:p>
                      <a:pPr marL="0" marR="0" lvl="0" indent="0" algn="l" defTabSz="912813" rtl="0" eaLnBrk="1" fontAlgn="base" latinLnBrk="0" hangingPunct="1">
                        <a:lnSpc>
                          <a:spcPct val="100000"/>
                        </a:lnSpc>
                        <a:spcBef>
                          <a:spcPct val="0"/>
                        </a:spcBef>
                        <a:spcAft>
                          <a:spcPct val="0"/>
                        </a:spcAft>
                        <a:buClrTx/>
                        <a:buSzTx/>
                        <a:buFontTx/>
                        <a:buNone/>
                        <a:tabLst/>
                      </a:pPr>
                      <a:r>
                        <a:rPr kumimoji="1" lang="ja-JP" altLang="en-US"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　このため、段階的に</a:t>
                      </a:r>
                      <a:r>
                        <a:rPr kumimoji="1" lang="ja-JP" altLang="en-US" sz="1700" b="1" i="0" u="none" strike="noStrike" cap="none" normalizeH="0" baseline="0" smtClean="0">
                          <a:ln>
                            <a:noFill/>
                          </a:ln>
                          <a:solidFill>
                            <a:srgbClr val="FF0000"/>
                          </a:solidFill>
                          <a:effectLst/>
                          <a:latin typeface="Arial" panose="020B0604020202020204" pitchFamily="34" charset="0"/>
                          <a:ea typeface="ＭＳ Ｐゴシック" panose="020B0600070205080204" pitchFamily="50" charset="-128"/>
                        </a:rPr>
                        <a:t>衝突軽減装置を装備した車両に入れ替え</a:t>
                      </a:r>
                      <a:r>
                        <a:rPr kumimoji="1" lang="ja-JP" altLang="en-US" sz="17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50" charset="-128"/>
                        </a:rPr>
                        <a:t>を実施。</a:t>
                      </a:r>
                    </a:p>
                    <a:p>
                      <a:pPr marL="0" marR="0" lvl="0" indent="0" algn="l" defTabSz="912813" rtl="0" eaLnBrk="1" fontAlgn="base" latinLnBrk="0" hangingPunct="1">
                        <a:lnSpc>
                          <a:spcPct val="100000"/>
                        </a:lnSpc>
                        <a:spcBef>
                          <a:spcPct val="0"/>
                        </a:spcBef>
                        <a:spcAft>
                          <a:spcPct val="0"/>
                        </a:spcAft>
                        <a:buClrTx/>
                        <a:buSzTx/>
                        <a:buFontTx/>
                        <a:buNone/>
                        <a:tabLst/>
                      </a:pPr>
                      <a:endParaRPr kumimoji="1" lang="ja-JP" altLang="en-US"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1455" marR="91455"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912813">
                        <a:spcBef>
                          <a:spcPct val="20000"/>
                        </a:spcBef>
                        <a:defRPr kumimoji="1" sz="2700">
                          <a:solidFill>
                            <a:schemeClr val="tx1"/>
                          </a:solidFill>
                          <a:latin typeface="Arial" panose="020B0604020202020204" pitchFamily="34" charset="0"/>
                          <a:ea typeface="ＭＳ Ｐゴシック" panose="020B0600070205080204" pitchFamily="50" charset="-128"/>
                        </a:defRPr>
                      </a:lvl1pPr>
                      <a:lvl2pPr marL="742950" indent="-285750" defTabSz="912813">
                        <a:spcBef>
                          <a:spcPct val="20000"/>
                        </a:spcBef>
                        <a:defRPr kumimoji="1" sz="2300">
                          <a:solidFill>
                            <a:schemeClr val="tx1"/>
                          </a:solidFill>
                          <a:latin typeface="Arial" panose="020B0604020202020204" pitchFamily="34" charset="0"/>
                          <a:ea typeface="ＭＳ Ｐゴシック" panose="020B0600070205080204" pitchFamily="50" charset="-128"/>
                        </a:defRPr>
                      </a:lvl2pPr>
                      <a:lvl3pPr marL="1143000" indent="-228600" defTabSz="912813">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1" lang="ja-JP" altLang="en-US"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車両入れ替えに応じて事故が減少する目論見。</a:t>
                      </a:r>
                    </a:p>
                  </a:txBody>
                  <a:tcPr marL="91455" marR="91455"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4185202292"/>
                  </a:ext>
                </a:extLst>
              </a:tr>
            </a:tbl>
          </a:graphicData>
        </a:graphic>
      </p:graphicFrame>
      <p:sp>
        <p:nvSpPr>
          <p:cNvPr id="8" name="正方形/長方形 7"/>
          <p:cNvSpPr/>
          <p:nvPr/>
        </p:nvSpPr>
        <p:spPr>
          <a:xfrm>
            <a:off x="812800" y="1770063"/>
            <a:ext cx="8280400" cy="1008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dirty="0">
                <a:solidFill>
                  <a:schemeClr val="tx1"/>
                </a:solidFill>
              </a:rPr>
              <a:t>状況：</a:t>
            </a:r>
            <a:endParaRPr lang="en-US" altLang="ja-JP" dirty="0">
              <a:solidFill>
                <a:schemeClr val="tx1"/>
              </a:solidFill>
            </a:endParaRPr>
          </a:p>
          <a:p>
            <a:pPr eaLnBrk="1" fontAlgn="auto" hangingPunct="1">
              <a:spcBef>
                <a:spcPts val="0"/>
              </a:spcBef>
              <a:spcAft>
                <a:spcPts val="0"/>
              </a:spcAft>
              <a:defRPr/>
            </a:pPr>
            <a:r>
              <a:rPr lang="ja-JP" altLang="en-US" dirty="0">
                <a:solidFill>
                  <a:schemeClr val="tx1"/>
                </a:solidFill>
              </a:rPr>
              <a:t>　Ａ社（特積トラック事業者）は、過去</a:t>
            </a:r>
            <a:r>
              <a:rPr lang="en-US" altLang="ja-JP" dirty="0">
                <a:solidFill>
                  <a:schemeClr val="tx1"/>
                </a:solidFill>
              </a:rPr>
              <a:t>5</a:t>
            </a:r>
            <a:r>
              <a:rPr lang="ja-JP" altLang="en-US" dirty="0">
                <a:solidFill>
                  <a:schemeClr val="tx1"/>
                </a:solidFill>
              </a:rPr>
              <a:t>年間の事故データの集積から自社の事故傾向を把握して傾向に応じた対策を実行した。</a:t>
            </a:r>
          </a:p>
        </p:txBody>
      </p:sp>
      <p:sp>
        <p:nvSpPr>
          <p:cNvPr id="73751" name="スライド番号プレースホルダー 2"/>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9C718EF-EA56-441E-82BC-0973FE8AE2D5}" type="slidenum">
              <a:rPr lang="ja-JP" altLang="en-US" sz="1800" smtClean="0">
                <a:latin typeface="ＭＳ Ｐゴシック" panose="020B0600070205080204" pitchFamily="50" charset="-128"/>
              </a:rPr>
              <a:pPr>
                <a:spcBef>
                  <a:spcPct val="0"/>
                </a:spcBef>
                <a:buFontTx/>
                <a:buNone/>
              </a:pPr>
              <a:t>19</a:t>
            </a:fld>
            <a:endParaRPr lang="ja-JP" altLang="en-US" sz="1800" smtClean="0">
              <a:latin typeface="ＭＳ Ｐゴシック" panose="020B0600070205080204" pitchFamily="50" charset="-128"/>
            </a:endParaRPr>
          </a:p>
        </p:txBody>
      </p:sp>
      <p:sp>
        <p:nvSpPr>
          <p:cNvPr id="73752" name="テキスト ボックス 8"/>
          <p:cNvSpPr txBox="1">
            <a:spLocks noChangeArrowheads="1"/>
          </p:cNvSpPr>
          <p:nvPr/>
        </p:nvSpPr>
        <p:spPr bwMode="auto">
          <a:xfrm>
            <a:off x="9110663" y="6419850"/>
            <a:ext cx="3048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Century" panose="02040604050505020304" pitchFamily="18" charset="0"/>
              </a:rPr>
              <a:t>７</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742950" y="44450"/>
            <a:ext cx="8420100" cy="576263"/>
          </a:xfrm>
          <a:prstGeom prst="rect">
            <a:avLst/>
          </a:prstGeom>
          <a:solidFill>
            <a:srgbClr val="CCECFF"/>
          </a:solidFill>
          <a:ln>
            <a:noFill/>
          </a:ln>
          <a:effectLst>
            <a:outerShdw dist="89803" dir="2700000"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3599" smtClean="0">
                <a:solidFill>
                  <a:schemeClr val="tx2"/>
                </a:solidFill>
              </a:rPr>
              <a:t>はじめに</a:t>
            </a:r>
          </a:p>
        </p:txBody>
      </p:sp>
      <p:sp>
        <p:nvSpPr>
          <p:cNvPr id="38915" name="Rectangle 5"/>
          <p:cNvSpPr>
            <a:spLocks noChangeArrowheads="1"/>
          </p:cNvSpPr>
          <p:nvPr/>
        </p:nvSpPr>
        <p:spPr bwMode="auto">
          <a:xfrm>
            <a:off x="0" y="836613"/>
            <a:ext cx="9775825" cy="554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buFontTx/>
              <a:buNone/>
              <a:defRPr/>
            </a:pPr>
            <a:r>
              <a:rPr lang="ja-JP" altLang="en-US" sz="2401" dirty="0" smtClean="0">
                <a:latin typeface="ＭＳ Ｐゴシック" panose="020B0600070205080204" pitchFamily="50" charset="-128"/>
              </a:rPr>
              <a:t>　　</a:t>
            </a:r>
            <a:r>
              <a:rPr lang="ja-JP" altLang="en-US" sz="2299" dirty="0" smtClean="0">
                <a:latin typeface="ＭＳ Ｐゴシック" panose="020B0600070205080204" pitchFamily="50" charset="-128"/>
              </a:rPr>
              <a:t>　「安全管理体制に係る「内部監査」の理解を深めるために」（以下「本資料」という。）は、国土交通省が令和５年６月に改訂した「運輸事業者における安全管理の進め方に関するガイドライン」（以下「ガイドライン」という。）５．（１１）に記述されている「内部監査」に関する理解を深めていただくことを目的として作成したものです。</a:t>
            </a:r>
            <a:endParaRPr lang="en-US" altLang="ja-JP" sz="2299" dirty="0" smtClean="0">
              <a:latin typeface="ＭＳ Ｐゴシック" panose="020B0600070205080204" pitchFamily="50" charset="-128"/>
            </a:endParaRPr>
          </a:p>
          <a:p>
            <a:pPr eaLnBrk="1" hangingPunct="1">
              <a:buFontTx/>
              <a:buNone/>
              <a:defRPr/>
            </a:pPr>
            <a:endParaRPr lang="en-US" altLang="ja-JP" sz="2299" dirty="0" smtClean="0">
              <a:latin typeface="ＭＳ Ｐゴシック" panose="020B0600070205080204" pitchFamily="50" charset="-128"/>
            </a:endParaRPr>
          </a:p>
          <a:p>
            <a:pPr eaLnBrk="1" hangingPunct="1">
              <a:buFontTx/>
              <a:buNone/>
              <a:defRPr/>
            </a:pPr>
            <a:r>
              <a:rPr lang="ja-JP" altLang="en-US" sz="2299" dirty="0" smtClean="0">
                <a:latin typeface="ＭＳ Ｐゴシック" panose="020B0600070205080204" pitchFamily="50" charset="-128"/>
              </a:rPr>
              <a:t>　　　なお、</a:t>
            </a:r>
            <a:r>
              <a:rPr lang="ja-JP" altLang="en-US" sz="2299" dirty="0" smtClean="0">
                <a:solidFill>
                  <a:srgbClr val="FF0000"/>
                </a:solidFill>
                <a:latin typeface="ＭＳ Ｐゴシック" panose="020B0600070205080204" pitchFamily="50" charset="-128"/>
              </a:rPr>
              <a:t>本資料は、ガイドラインに関する運輸安全マネジメントセミナーを受講等して運輸安全マネジメントの考え方を一定程度理解している方々を念頭に置いて作成</a:t>
            </a:r>
            <a:r>
              <a:rPr lang="ja-JP" altLang="en-US" sz="2299" dirty="0" smtClean="0">
                <a:latin typeface="ＭＳ Ｐゴシック" panose="020B0600070205080204" pitchFamily="50" charset="-128"/>
              </a:rPr>
              <a:t>しています。</a:t>
            </a:r>
            <a:endParaRPr lang="en-US" altLang="ja-JP" sz="2299" dirty="0" smtClean="0">
              <a:latin typeface="ＭＳ Ｐゴシック" panose="020B0600070205080204" pitchFamily="50" charset="-128"/>
            </a:endParaRPr>
          </a:p>
          <a:p>
            <a:pPr eaLnBrk="1" hangingPunct="1">
              <a:buFontTx/>
              <a:buNone/>
              <a:defRPr/>
            </a:pPr>
            <a:endParaRPr lang="en-US" altLang="ja-JP" sz="2299" dirty="0" smtClean="0">
              <a:latin typeface="ＭＳ Ｐゴシック" panose="020B0600070205080204" pitchFamily="50" charset="-128"/>
            </a:endParaRPr>
          </a:p>
          <a:p>
            <a:pPr eaLnBrk="1" hangingPunct="1">
              <a:buFontTx/>
              <a:buNone/>
              <a:defRPr/>
            </a:pPr>
            <a:r>
              <a:rPr lang="ja-JP" altLang="en-US" sz="2299" dirty="0" smtClean="0">
                <a:latin typeface="ＭＳ Ｐゴシック" panose="020B0600070205080204" pitchFamily="50" charset="-128"/>
              </a:rPr>
              <a:t>　　　このため、運輸安全マネジメントの考え方に関する基礎知識が十分でないと考える場合は、以下の国土交通省</a:t>
            </a:r>
            <a:r>
              <a:rPr lang="en-US" altLang="ja-JP" sz="2299" dirty="0" smtClean="0">
                <a:latin typeface="ＭＳ Ｐゴシック" panose="020B0600070205080204" pitchFamily="50" charset="-128"/>
              </a:rPr>
              <a:t>HP </a:t>
            </a:r>
            <a:r>
              <a:rPr lang="ja-JP" altLang="en-US" sz="2299" dirty="0" smtClean="0">
                <a:latin typeface="ＭＳ Ｐゴシック" panose="020B0600070205080204" pitchFamily="50" charset="-128"/>
              </a:rPr>
              <a:t>をご覧いただき、</a:t>
            </a:r>
            <a:r>
              <a:rPr lang="ja-JP" altLang="en-US" sz="2299" dirty="0" smtClean="0">
                <a:solidFill>
                  <a:srgbClr val="0000FF"/>
                </a:solidFill>
                <a:latin typeface="ＭＳ Ｐゴシック" panose="020B0600070205080204" pitchFamily="50" charset="-128"/>
              </a:rPr>
              <a:t>運輸安全マネジメントセミナー（ガイドラインセミナー）若しくは第三者機関が実施する認定セミナーを受講いただいてから本書をご覧いただくことをお勧めします。</a:t>
            </a:r>
            <a:endParaRPr lang="en-US" altLang="ja-JP" sz="2299" dirty="0" smtClean="0">
              <a:solidFill>
                <a:srgbClr val="0000FF"/>
              </a:solidFill>
              <a:latin typeface="ＭＳ Ｐゴシック" panose="020B0600070205080204" pitchFamily="50" charset="-128"/>
            </a:endParaRPr>
          </a:p>
          <a:p>
            <a:pPr eaLnBrk="1" hangingPunct="1">
              <a:buFontTx/>
              <a:buNone/>
              <a:defRPr/>
            </a:pPr>
            <a:endParaRPr lang="en-US" altLang="ja-JP" sz="2401" dirty="0" smtClean="0">
              <a:latin typeface="ＭＳ Ｐゴシック" panose="020B0600070205080204" pitchFamily="50" charset="-128"/>
            </a:endParaRPr>
          </a:p>
          <a:p>
            <a:pPr eaLnBrk="1" hangingPunct="1">
              <a:buFontTx/>
              <a:buNone/>
              <a:defRPr/>
            </a:pPr>
            <a:endParaRPr lang="en-US" altLang="ja-JP" sz="1800" dirty="0" smtClean="0"/>
          </a:p>
          <a:p>
            <a:pPr eaLnBrk="1" hangingPunct="1">
              <a:buFontTx/>
              <a:buNone/>
              <a:defRPr/>
            </a:pPr>
            <a:r>
              <a:rPr lang="ja-JP" altLang="en-US" sz="1800" dirty="0" smtClean="0"/>
              <a:t>　</a:t>
            </a:r>
          </a:p>
        </p:txBody>
      </p:sp>
      <p:pic>
        <p:nvPicPr>
          <p:cNvPr id="389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8917" name="スライド番号プレースホルダー 2"/>
          <p:cNvSpPr>
            <a:spLocks noGrp="1" noChangeArrowheads="1"/>
          </p:cNvSpPr>
          <p:nvPr>
            <p:ph type="sldNum" sz="quarter" idx="12"/>
          </p:nvPr>
        </p:nvSpPr>
        <p:spPr>
          <a:xfrm>
            <a:off x="7464425" y="6516688"/>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872723-33D1-4C8E-87C1-0B572CFCB136}" type="slidenum">
              <a:rPr lang="en-US" altLang="ja-JP" sz="1400" smtClean="0"/>
              <a:pPr>
                <a:spcBef>
                  <a:spcPct val="0"/>
                </a:spcBef>
                <a:buFontTx/>
                <a:buNone/>
              </a:pPr>
              <a:t>2</a:t>
            </a:fld>
            <a:endParaRPr lang="en-US" altLang="ja-JP" sz="1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3"/>
          <p:cNvSpPr>
            <a:spLocks noGrp="1"/>
          </p:cNvSpPr>
          <p:nvPr>
            <p:ph type="title"/>
          </p:nvPr>
        </p:nvSpPr>
        <p:spPr>
          <a:xfrm>
            <a:off x="381000" y="0"/>
            <a:ext cx="9144000" cy="957263"/>
          </a:xfrm>
        </p:spPr>
        <p:txBody>
          <a:bodyPr/>
          <a:lstStyle/>
          <a:p>
            <a:pPr marL="431782" indent="-431782" eaLnBrk="1" hangingPunct="1">
              <a:defRPr/>
            </a:pPr>
            <a:r>
              <a:rPr lang="ja-JP" altLang="en-US" smtClean="0"/>
              <a:t>２．　人間の特性に配慮した業務</a:t>
            </a:r>
          </a:p>
        </p:txBody>
      </p:sp>
      <p:sp>
        <p:nvSpPr>
          <p:cNvPr id="5" name="正方形/長方形 4"/>
          <p:cNvSpPr/>
          <p:nvPr/>
        </p:nvSpPr>
        <p:spPr>
          <a:xfrm>
            <a:off x="473075" y="1055688"/>
            <a:ext cx="8948738" cy="566578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8" name="テキスト ボックス 7"/>
          <p:cNvSpPr txBox="1"/>
          <p:nvPr/>
        </p:nvSpPr>
        <p:spPr>
          <a:xfrm>
            <a:off x="473075" y="1055688"/>
            <a:ext cx="5149850"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zh-TW" altLang="en-US" sz="2799" dirty="0">
                <a:solidFill>
                  <a:srgbClr val="0000FF"/>
                </a:solidFill>
                <a:latin typeface="ＭＳ Ｐゴシック" panose="020B0600070205080204" pitchFamily="50" charset="-128"/>
              </a:rPr>
              <a:t>取組事例</a:t>
            </a:r>
            <a:r>
              <a:rPr lang="ja-JP" altLang="en-US" sz="2799" dirty="0">
                <a:solidFill>
                  <a:srgbClr val="0000FF"/>
                </a:solidFill>
                <a:latin typeface="ＭＳ Ｐゴシック" panose="020B0600070205080204" pitchFamily="50" charset="-128"/>
              </a:rPr>
              <a:t>②</a:t>
            </a:r>
          </a:p>
        </p:txBody>
      </p:sp>
      <p:sp>
        <p:nvSpPr>
          <p:cNvPr id="2" name="正方形/長方形 1"/>
          <p:cNvSpPr/>
          <p:nvPr/>
        </p:nvSpPr>
        <p:spPr>
          <a:xfrm>
            <a:off x="885825" y="4667250"/>
            <a:ext cx="3162300" cy="17335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 name="正方形/長方形 6"/>
          <p:cNvSpPr/>
          <p:nvPr/>
        </p:nvSpPr>
        <p:spPr>
          <a:xfrm>
            <a:off x="4048125" y="4667250"/>
            <a:ext cx="2271713" cy="17335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正方形/長方形 9"/>
          <p:cNvSpPr/>
          <p:nvPr/>
        </p:nvSpPr>
        <p:spPr>
          <a:xfrm>
            <a:off x="6319838" y="4667250"/>
            <a:ext cx="2700337" cy="1733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5784" name="テキスト ボックス 11"/>
          <p:cNvSpPr txBox="1">
            <a:spLocks noChangeArrowheads="1"/>
          </p:cNvSpPr>
          <p:nvPr/>
        </p:nvSpPr>
        <p:spPr bwMode="auto">
          <a:xfrm>
            <a:off x="836613" y="5124450"/>
            <a:ext cx="3260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ja-JP" sz="2401" smtClean="0">
                <a:latin typeface="Calibri" panose="020F0502020204030204" pitchFamily="34" charset="0"/>
              </a:rPr>
              <a:t>夜間・深夜の高速バス及び貸切バスの運行</a:t>
            </a:r>
            <a:endParaRPr lang="ja-JP" altLang="en-US" sz="2401" smtClean="0">
              <a:latin typeface="Calibri" panose="020F0502020204030204" pitchFamily="34" charset="0"/>
            </a:endParaRPr>
          </a:p>
        </p:txBody>
      </p:sp>
      <p:sp>
        <p:nvSpPr>
          <p:cNvPr id="75785" name="テキスト ボックス 12"/>
          <p:cNvSpPr txBox="1">
            <a:spLocks noChangeArrowheads="1"/>
          </p:cNvSpPr>
          <p:nvPr/>
        </p:nvSpPr>
        <p:spPr bwMode="auto">
          <a:xfrm>
            <a:off x="6443663" y="5151438"/>
            <a:ext cx="2346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401" smtClean="0">
                <a:latin typeface="Calibri" panose="020F0502020204030204" pitchFamily="34" charset="0"/>
              </a:rPr>
              <a:t>労働負荷の低いシニアダイヤ</a:t>
            </a:r>
          </a:p>
        </p:txBody>
      </p:sp>
      <p:sp>
        <p:nvSpPr>
          <p:cNvPr id="15" name="正方形/長方形 14"/>
          <p:cNvSpPr/>
          <p:nvPr/>
        </p:nvSpPr>
        <p:spPr>
          <a:xfrm>
            <a:off x="885825" y="4667250"/>
            <a:ext cx="8134350" cy="1733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5787" name="テキスト ボックス 15"/>
          <p:cNvSpPr txBox="1">
            <a:spLocks noChangeArrowheads="1"/>
          </p:cNvSpPr>
          <p:nvPr/>
        </p:nvSpPr>
        <p:spPr bwMode="auto">
          <a:xfrm>
            <a:off x="657225" y="1844675"/>
            <a:ext cx="6224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2401" smtClean="0">
                <a:latin typeface="Calibri" panose="020F0502020204030204" pitchFamily="34" charset="0"/>
              </a:rPr>
              <a:t>【</a:t>
            </a:r>
            <a:r>
              <a:rPr lang="ja-JP" altLang="en-US" sz="2401" smtClean="0">
                <a:latin typeface="Calibri" panose="020F0502020204030204" pitchFamily="34" charset="0"/>
              </a:rPr>
              <a:t>近畿のバス事業者Ｂの例</a:t>
            </a:r>
            <a:r>
              <a:rPr lang="en-US" altLang="ja-JP" sz="2401" smtClean="0">
                <a:latin typeface="Calibri" panose="020F0502020204030204" pitchFamily="34" charset="0"/>
              </a:rPr>
              <a:t>】</a:t>
            </a:r>
            <a:endParaRPr lang="ja-JP" altLang="en-US" sz="2401" smtClean="0">
              <a:latin typeface="Calibri" panose="020F0502020204030204" pitchFamily="34" charset="0"/>
            </a:endParaRPr>
          </a:p>
        </p:txBody>
      </p:sp>
      <p:sp>
        <p:nvSpPr>
          <p:cNvPr id="17" name="角丸四角形 16"/>
          <p:cNvSpPr/>
          <p:nvPr/>
        </p:nvSpPr>
        <p:spPr>
          <a:xfrm>
            <a:off x="1047750" y="2346325"/>
            <a:ext cx="8154988" cy="746125"/>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ja-JP" sz="2401" dirty="0">
                <a:solidFill>
                  <a:schemeClr val="tx1"/>
                </a:solidFill>
              </a:rPr>
              <a:t>身体能力に応じた業務割当</a:t>
            </a:r>
            <a:r>
              <a:rPr lang="ja-JP" altLang="en-US" sz="2401" dirty="0">
                <a:solidFill>
                  <a:schemeClr val="tx1"/>
                </a:solidFill>
              </a:rPr>
              <a:t>を実施。</a:t>
            </a:r>
          </a:p>
        </p:txBody>
      </p:sp>
      <p:cxnSp>
        <p:nvCxnSpPr>
          <p:cNvPr id="18" name="直線矢印コネクタ 17"/>
          <p:cNvCxnSpPr/>
          <p:nvPr/>
        </p:nvCxnSpPr>
        <p:spPr>
          <a:xfrm>
            <a:off x="885825" y="4294188"/>
            <a:ext cx="3162300" cy="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6319838" y="4294188"/>
            <a:ext cx="2882900" cy="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4065588" y="4284663"/>
            <a:ext cx="2271712" cy="9525"/>
          </a:xfrm>
          <a:prstGeom prst="straightConnector1">
            <a:avLst/>
          </a:prstGeom>
          <a:ln w="85725">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4057650" y="3230563"/>
            <a:ext cx="0" cy="1417637"/>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6308725" y="3235325"/>
            <a:ext cx="0" cy="1417638"/>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3271838" y="3173413"/>
            <a:ext cx="1558925" cy="833437"/>
          </a:xfrm>
          <a:prstGeom prst="round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401" b="1" dirty="0">
                <a:solidFill>
                  <a:schemeClr val="tx1"/>
                </a:solidFill>
              </a:rPr>
              <a:t>57</a:t>
            </a:r>
            <a:r>
              <a:rPr lang="ja-JP" altLang="en-US" sz="2401" b="1" dirty="0">
                <a:solidFill>
                  <a:schemeClr val="tx1"/>
                </a:solidFill>
              </a:rPr>
              <a:t>歳</a:t>
            </a:r>
            <a:endParaRPr lang="en-US" altLang="ja-JP" sz="2401" b="1" dirty="0">
              <a:solidFill>
                <a:schemeClr val="tx1"/>
              </a:solidFill>
            </a:endParaRPr>
          </a:p>
          <a:p>
            <a:pPr algn="ctr" eaLnBrk="1" fontAlgn="auto" hangingPunct="1">
              <a:spcBef>
                <a:spcPts val="0"/>
              </a:spcBef>
              <a:spcAft>
                <a:spcPts val="0"/>
              </a:spcAft>
              <a:defRPr/>
            </a:pPr>
            <a:r>
              <a:rPr lang="ja-JP" altLang="en-US" sz="2401" b="1" dirty="0">
                <a:solidFill>
                  <a:schemeClr val="tx1"/>
                </a:solidFill>
              </a:rPr>
              <a:t>までは</a:t>
            </a:r>
          </a:p>
        </p:txBody>
      </p:sp>
      <p:sp>
        <p:nvSpPr>
          <p:cNvPr id="23" name="角丸四角形 22"/>
          <p:cNvSpPr/>
          <p:nvPr/>
        </p:nvSpPr>
        <p:spPr>
          <a:xfrm>
            <a:off x="5556250" y="3182938"/>
            <a:ext cx="1558925" cy="833437"/>
          </a:xfrm>
          <a:prstGeom prst="round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401" b="1" dirty="0">
                <a:solidFill>
                  <a:schemeClr val="tx1"/>
                </a:solidFill>
              </a:rPr>
              <a:t>60</a:t>
            </a:r>
            <a:r>
              <a:rPr lang="ja-JP" altLang="en-US" sz="2401" b="1" dirty="0">
                <a:solidFill>
                  <a:schemeClr val="tx1"/>
                </a:solidFill>
              </a:rPr>
              <a:t>歳</a:t>
            </a:r>
            <a:endParaRPr lang="en-US" altLang="ja-JP" sz="2401" b="1" dirty="0">
              <a:solidFill>
                <a:schemeClr val="tx1"/>
              </a:solidFill>
            </a:endParaRPr>
          </a:p>
          <a:p>
            <a:pPr algn="ctr" eaLnBrk="1" fontAlgn="auto" hangingPunct="1">
              <a:spcBef>
                <a:spcPts val="0"/>
              </a:spcBef>
              <a:spcAft>
                <a:spcPts val="0"/>
              </a:spcAft>
              <a:defRPr/>
            </a:pPr>
            <a:r>
              <a:rPr lang="ja-JP" altLang="en-US" sz="2401" b="1" dirty="0">
                <a:solidFill>
                  <a:schemeClr val="tx1"/>
                </a:solidFill>
              </a:rPr>
              <a:t>からは</a:t>
            </a:r>
          </a:p>
        </p:txBody>
      </p:sp>
      <p:sp>
        <p:nvSpPr>
          <p:cNvPr id="75796" name="スライド番号プレースホルダー 2"/>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4ACF5E35-851A-40D7-8DA8-A98F23DBD4DC}" type="slidenum">
              <a:rPr lang="ja-JP" altLang="en-US" sz="1800" smtClean="0">
                <a:latin typeface="ＭＳ Ｐゴシック" panose="020B0600070205080204" pitchFamily="50" charset="-128"/>
              </a:rPr>
              <a:pPr>
                <a:spcBef>
                  <a:spcPct val="0"/>
                </a:spcBef>
                <a:buFontTx/>
                <a:buNone/>
              </a:pPr>
              <a:t>20</a:t>
            </a:fld>
            <a:endParaRPr lang="ja-JP" altLang="en-US" sz="1800" smtClean="0">
              <a:latin typeface="ＭＳ Ｐゴシック" panose="020B0600070205080204" pitchFamily="50" charset="-128"/>
            </a:endParaRPr>
          </a:p>
        </p:txBody>
      </p:sp>
      <p:sp>
        <p:nvSpPr>
          <p:cNvPr id="75797" name="テキスト ボックス 20"/>
          <p:cNvSpPr txBox="1">
            <a:spLocks noChangeArrowheads="1"/>
          </p:cNvSpPr>
          <p:nvPr/>
        </p:nvSpPr>
        <p:spPr bwMode="auto">
          <a:xfrm>
            <a:off x="9110663" y="6419850"/>
            <a:ext cx="3048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Century" panose="02040604050505020304" pitchFamily="18" charset="0"/>
              </a:rPr>
              <a:t>８</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3"/>
          <p:cNvSpPr>
            <a:spLocks noGrp="1"/>
          </p:cNvSpPr>
          <p:nvPr>
            <p:ph type="title"/>
          </p:nvPr>
        </p:nvSpPr>
        <p:spPr>
          <a:xfrm>
            <a:off x="381000" y="0"/>
            <a:ext cx="9144000" cy="957263"/>
          </a:xfrm>
        </p:spPr>
        <p:txBody>
          <a:bodyPr/>
          <a:lstStyle/>
          <a:p>
            <a:pPr marL="431782" indent="-431782" eaLnBrk="1" hangingPunct="1">
              <a:defRPr/>
            </a:pPr>
            <a:r>
              <a:rPr lang="ja-JP" altLang="en-US" smtClean="0"/>
              <a:t>２．　人間の特性に配慮した業務</a:t>
            </a:r>
          </a:p>
        </p:txBody>
      </p:sp>
      <p:sp>
        <p:nvSpPr>
          <p:cNvPr id="8" name="正方形/長方形 7"/>
          <p:cNvSpPr/>
          <p:nvPr/>
        </p:nvSpPr>
        <p:spPr>
          <a:xfrm>
            <a:off x="473075" y="1055688"/>
            <a:ext cx="8948738" cy="566578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9" name="テキスト ボックス 8"/>
          <p:cNvSpPr txBox="1"/>
          <p:nvPr/>
        </p:nvSpPr>
        <p:spPr>
          <a:xfrm>
            <a:off x="473075" y="1055688"/>
            <a:ext cx="5149850"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zh-TW" altLang="en-US" sz="2799" dirty="0">
                <a:solidFill>
                  <a:srgbClr val="0000FF"/>
                </a:solidFill>
                <a:latin typeface="ＭＳ Ｐゴシック" panose="020B0600070205080204" pitchFamily="50" charset="-128"/>
              </a:rPr>
              <a:t>取組事例</a:t>
            </a:r>
            <a:r>
              <a:rPr lang="ja-JP" altLang="en-US" sz="2799" dirty="0">
                <a:solidFill>
                  <a:srgbClr val="0000FF"/>
                </a:solidFill>
                <a:latin typeface="ＭＳ Ｐゴシック" panose="020B0600070205080204" pitchFamily="50" charset="-128"/>
              </a:rPr>
              <a:t>③</a:t>
            </a:r>
          </a:p>
        </p:txBody>
      </p:sp>
      <p:sp>
        <p:nvSpPr>
          <p:cNvPr id="7" name="正方形/長方形 6"/>
          <p:cNvSpPr/>
          <p:nvPr/>
        </p:nvSpPr>
        <p:spPr>
          <a:xfrm>
            <a:off x="854075" y="2600325"/>
            <a:ext cx="6689725" cy="541338"/>
          </a:xfrm>
          <a:prstGeom prst="rect">
            <a:avLst/>
          </a:prstGeom>
          <a:solidFill>
            <a:srgbClr val="99CC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目的地に早く着きたいという顧客の要望</a:t>
            </a:r>
            <a:endParaRPr lang="en-US" altLang="ja-JP" sz="2401" dirty="0">
              <a:solidFill>
                <a:schemeClr val="tx1"/>
              </a:solidFill>
            </a:endParaRPr>
          </a:p>
        </p:txBody>
      </p:sp>
      <p:sp>
        <p:nvSpPr>
          <p:cNvPr id="10" name="下矢印 9"/>
          <p:cNvSpPr/>
          <p:nvPr/>
        </p:nvSpPr>
        <p:spPr>
          <a:xfrm>
            <a:off x="3398838" y="3206750"/>
            <a:ext cx="1600200" cy="334963"/>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1" name="正方形/長方形 10"/>
          <p:cNvSpPr/>
          <p:nvPr/>
        </p:nvSpPr>
        <p:spPr>
          <a:xfrm>
            <a:off x="854075" y="3592513"/>
            <a:ext cx="6689725" cy="531812"/>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速度超過をしてまで応えようという乗務員の心理</a:t>
            </a:r>
            <a:endParaRPr lang="en-US" altLang="ja-JP" sz="2401" dirty="0">
              <a:solidFill>
                <a:schemeClr val="tx1"/>
              </a:solidFill>
            </a:endParaRPr>
          </a:p>
        </p:txBody>
      </p:sp>
      <p:sp>
        <p:nvSpPr>
          <p:cNvPr id="12" name="下矢印 11"/>
          <p:cNvSpPr/>
          <p:nvPr/>
        </p:nvSpPr>
        <p:spPr>
          <a:xfrm>
            <a:off x="3411538" y="4222750"/>
            <a:ext cx="1600200" cy="33655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3" name="正方形/長方形 12"/>
          <p:cNvSpPr/>
          <p:nvPr/>
        </p:nvSpPr>
        <p:spPr>
          <a:xfrm>
            <a:off x="854075" y="5440363"/>
            <a:ext cx="6689725" cy="582612"/>
          </a:xfrm>
          <a:prstGeom prst="rect">
            <a:avLst/>
          </a:prstGeom>
          <a:solidFill>
            <a:srgbClr val="99CCFF"/>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営業所長による直接面談</a:t>
            </a:r>
            <a:endParaRPr lang="en-US" altLang="ja-JP" sz="2401" dirty="0">
              <a:solidFill>
                <a:schemeClr val="tx1"/>
              </a:solidFill>
            </a:endParaRPr>
          </a:p>
        </p:txBody>
      </p:sp>
      <p:sp>
        <p:nvSpPr>
          <p:cNvPr id="2" name="四角形吹き出し 1"/>
          <p:cNvSpPr/>
          <p:nvPr/>
        </p:nvSpPr>
        <p:spPr>
          <a:xfrm>
            <a:off x="7924800" y="2600325"/>
            <a:ext cx="1319213" cy="828675"/>
          </a:xfrm>
          <a:prstGeom prst="wedgeRectCallout">
            <a:avLst>
              <a:gd name="adj1" fmla="val -82089"/>
              <a:gd name="adj2" fmla="val 101902"/>
            </a:avLst>
          </a:prstGeom>
          <a:solidFill>
            <a:srgbClr val="FF99FF"/>
          </a:solidFill>
          <a:ln>
            <a:solidFill>
              <a:srgbClr val="FF0066"/>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ja-JP" altLang="en-US" sz="2401" dirty="0"/>
              <a:t>会社の</a:t>
            </a:r>
            <a:r>
              <a:rPr lang="en-US" altLang="ja-JP" sz="2401" dirty="0"/>
              <a:t/>
            </a:r>
            <a:br>
              <a:rPr lang="en-US" altLang="ja-JP" sz="2401" dirty="0"/>
            </a:br>
            <a:r>
              <a:rPr lang="ja-JP" altLang="en-US" sz="2401" dirty="0"/>
              <a:t>危機感</a:t>
            </a:r>
          </a:p>
        </p:txBody>
      </p:sp>
      <p:sp>
        <p:nvSpPr>
          <p:cNvPr id="14" name="四角形吹き出し 13"/>
          <p:cNvSpPr/>
          <p:nvPr/>
        </p:nvSpPr>
        <p:spPr>
          <a:xfrm>
            <a:off x="7924800" y="3905250"/>
            <a:ext cx="1319213" cy="835025"/>
          </a:xfrm>
          <a:prstGeom prst="wedgeRectCallout">
            <a:avLst>
              <a:gd name="adj1" fmla="val -116714"/>
              <a:gd name="adj2" fmla="val 140530"/>
            </a:avLst>
          </a:prstGeom>
          <a:solidFill>
            <a:srgbClr val="FF99FF"/>
          </a:solidFill>
          <a:ln>
            <a:solidFill>
              <a:srgbClr val="FF0066"/>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ja-JP" altLang="en-US" sz="2401" dirty="0"/>
              <a:t>会社の</a:t>
            </a:r>
            <a:r>
              <a:rPr lang="en-US" altLang="ja-JP" sz="2401" dirty="0"/>
              <a:t/>
            </a:r>
            <a:br>
              <a:rPr lang="en-US" altLang="ja-JP" sz="2401" dirty="0"/>
            </a:br>
            <a:r>
              <a:rPr lang="ja-JP" altLang="en-US" sz="2401" dirty="0"/>
              <a:t>本気度</a:t>
            </a:r>
          </a:p>
        </p:txBody>
      </p:sp>
      <p:sp>
        <p:nvSpPr>
          <p:cNvPr id="15" name="四角形吹き出し 14"/>
          <p:cNvSpPr/>
          <p:nvPr/>
        </p:nvSpPr>
        <p:spPr>
          <a:xfrm>
            <a:off x="7543800" y="5232400"/>
            <a:ext cx="1700213" cy="1263650"/>
          </a:xfrm>
          <a:prstGeom prst="wedgeRectCallout">
            <a:avLst>
              <a:gd name="adj1" fmla="val -104184"/>
              <a:gd name="adj2" fmla="val -6847"/>
            </a:avLst>
          </a:prstGeom>
          <a:solidFill>
            <a:srgbClr val="FF99FF"/>
          </a:solidFill>
          <a:ln>
            <a:solidFill>
              <a:srgbClr val="FF0066"/>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ja-JP" altLang="en-US" sz="2401" dirty="0"/>
              <a:t>人間心理を踏まえた抑止的な対応</a:t>
            </a:r>
          </a:p>
        </p:txBody>
      </p:sp>
      <p:sp>
        <p:nvSpPr>
          <p:cNvPr id="16" name="正方形/長方形 15"/>
          <p:cNvSpPr/>
          <p:nvPr/>
        </p:nvSpPr>
        <p:spPr>
          <a:xfrm>
            <a:off x="866775" y="4559300"/>
            <a:ext cx="6691313" cy="531813"/>
          </a:xfrm>
          <a:prstGeom prst="rect">
            <a:avLst/>
          </a:pr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速度超過事象の発生</a:t>
            </a:r>
            <a:endParaRPr lang="en-US" altLang="ja-JP" sz="2401" dirty="0">
              <a:solidFill>
                <a:schemeClr val="tx1"/>
              </a:solidFill>
            </a:endParaRPr>
          </a:p>
        </p:txBody>
      </p:sp>
      <p:sp>
        <p:nvSpPr>
          <p:cNvPr id="17" name="下矢印 16"/>
          <p:cNvSpPr/>
          <p:nvPr/>
        </p:nvSpPr>
        <p:spPr>
          <a:xfrm>
            <a:off x="3411538" y="5083175"/>
            <a:ext cx="1600200" cy="334963"/>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7839" name="テキスト ボックス 17"/>
          <p:cNvSpPr txBox="1">
            <a:spLocks noChangeArrowheads="1"/>
          </p:cNvSpPr>
          <p:nvPr/>
        </p:nvSpPr>
        <p:spPr bwMode="auto">
          <a:xfrm>
            <a:off x="657225" y="1844675"/>
            <a:ext cx="6224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en-US" altLang="ja-JP" sz="2401" smtClean="0">
                <a:latin typeface="Calibri" panose="020F0502020204030204" pitchFamily="34" charset="0"/>
              </a:rPr>
              <a:t>【</a:t>
            </a:r>
            <a:r>
              <a:rPr lang="ja-JP" altLang="en-US" sz="2401" smtClean="0">
                <a:latin typeface="Calibri" panose="020F0502020204030204" pitchFamily="34" charset="0"/>
              </a:rPr>
              <a:t>関東のタクシー事業者Ｃの例</a:t>
            </a:r>
            <a:r>
              <a:rPr lang="en-US" altLang="ja-JP" sz="2401" smtClean="0">
                <a:latin typeface="Calibri" panose="020F0502020204030204" pitchFamily="34" charset="0"/>
              </a:rPr>
              <a:t>】</a:t>
            </a:r>
            <a:endParaRPr lang="ja-JP" altLang="en-US" sz="2401" smtClean="0">
              <a:latin typeface="Calibri" panose="020F0502020204030204" pitchFamily="34" charset="0"/>
            </a:endParaRPr>
          </a:p>
        </p:txBody>
      </p:sp>
      <p:sp>
        <p:nvSpPr>
          <p:cNvPr id="77840" name="スライド番号プレースホルダー 4"/>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D5782D3-5EB6-4A6A-A795-EA57D70EF816}" type="slidenum">
              <a:rPr lang="ja-JP" altLang="en-US" sz="1800" smtClean="0">
                <a:latin typeface="ＭＳ Ｐゴシック" panose="020B0600070205080204" pitchFamily="50" charset="-128"/>
              </a:rPr>
              <a:pPr>
                <a:spcBef>
                  <a:spcPct val="0"/>
                </a:spcBef>
                <a:buFontTx/>
                <a:buNone/>
              </a:pPr>
              <a:t>21</a:t>
            </a:fld>
            <a:endParaRPr lang="ja-JP" altLang="en-US" sz="1800" smtClean="0">
              <a:latin typeface="ＭＳ Ｐゴシック" panose="020B0600070205080204" pitchFamily="50" charset="-128"/>
            </a:endParaRPr>
          </a:p>
        </p:txBody>
      </p:sp>
      <p:sp>
        <p:nvSpPr>
          <p:cNvPr id="77841" name="テキスト ボックス 17"/>
          <p:cNvSpPr txBox="1">
            <a:spLocks noChangeArrowheads="1"/>
          </p:cNvSpPr>
          <p:nvPr/>
        </p:nvSpPr>
        <p:spPr bwMode="auto">
          <a:xfrm>
            <a:off x="9110663" y="6419850"/>
            <a:ext cx="30480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a:latin typeface="Century" panose="02040604050505020304" pitchFamily="18" charset="0"/>
              </a:rPr>
              <a:t>９</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a:xfrm>
            <a:off x="381000" y="0"/>
            <a:ext cx="9144000" cy="957263"/>
          </a:xfrm>
        </p:spPr>
        <p:txBody>
          <a:bodyPr>
            <a:normAutofit fontScale="90000"/>
          </a:bodyPr>
          <a:lstStyle/>
          <a:p>
            <a:pPr marL="431782" indent="-431782" eaLnBrk="1" hangingPunct="1">
              <a:defRPr/>
            </a:pPr>
            <a:r>
              <a:rPr lang="ja-JP" altLang="en-US" smtClean="0"/>
              <a:t>３　人手不足による採用基準の緩和が招く</a:t>
            </a:r>
            <a:r>
              <a:rPr lang="en-US" altLang="ja-JP" smtClean="0"/>
              <a:t/>
            </a:r>
            <a:br>
              <a:rPr lang="en-US" altLang="ja-JP" smtClean="0"/>
            </a:br>
            <a:r>
              <a:rPr lang="en-US" altLang="ja-JP" smtClean="0"/>
              <a:t> </a:t>
            </a:r>
            <a:r>
              <a:rPr lang="ja-JP" altLang="en-US" smtClean="0"/>
              <a:t>新たなリスク</a:t>
            </a:r>
          </a:p>
        </p:txBody>
      </p:sp>
      <p:sp>
        <p:nvSpPr>
          <p:cNvPr id="10" name="正方形/長方形 9"/>
          <p:cNvSpPr/>
          <p:nvPr/>
        </p:nvSpPr>
        <p:spPr>
          <a:xfrm>
            <a:off x="1249363" y="1646238"/>
            <a:ext cx="7588250" cy="541337"/>
          </a:xfrm>
          <a:prstGeom prst="rect">
            <a:avLst/>
          </a:prstGeom>
          <a:solidFill>
            <a:srgbClr val="99CCFF"/>
          </a:solidFill>
          <a:ln>
            <a:solidFill>
              <a:srgbClr val="020B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路線バスの運転者不足</a:t>
            </a:r>
            <a:endParaRPr lang="en-US" altLang="ja-JP" sz="2401" dirty="0">
              <a:solidFill>
                <a:schemeClr val="tx1"/>
              </a:solidFill>
            </a:endParaRPr>
          </a:p>
        </p:txBody>
      </p:sp>
      <p:sp>
        <p:nvSpPr>
          <p:cNvPr id="11" name="下矢印 10"/>
          <p:cNvSpPr/>
          <p:nvPr/>
        </p:nvSpPr>
        <p:spPr>
          <a:xfrm>
            <a:off x="4237038" y="2259013"/>
            <a:ext cx="1600200" cy="33655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2" name="正方形/長方形 11"/>
          <p:cNvSpPr/>
          <p:nvPr/>
        </p:nvSpPr>
        <p:spPr>
          <a:xfrm>
            <a:off x="1249363" y="2640013"/>
            <a:ext cx="7588250" cy="530225"/>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採用基準の緩和（二種養成制度、再雇用制度の推進等）</a:t>
            </a:r>
            <a:endParaRPr lang="en-US" altLang="ja-JP" sz="2401" dirty="0">
              <a:solidFill>
                <a:schemeClr val="tx1"/>
              </a:solidFill>
            </a:endParaRPr>
          </a:p>
        </p:txBody>
      </p:sp>
      <p:sp>
        <p:nvSpPr>
          <p:cNvPr id="14" name="下矢印 13"/>
          <p:cNvSpPr/>
          <p:nvPr/>
        </p:nvSpPr>
        <p:spPr>
          <a:xfrm>
            <a:off x="4237038" y="3271838"/>
            <a:ext cx="1600200" cy="33655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5" name="正方形/長方形 14"/>
          <p:cNvSpPr/>
          <p:nvPr/>
        </p:nvSpPr>
        <p:spPr>
          <a:xfrm>
            <a:off x="1249363" y="3662363"/>
            <a:ext cx="7588250" cy="541337"/>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1" dirty="0">
                <a:solidFill>
                  <a:schemeClr val="tx1"/>
                </a:solidFill>
              </a:rPr>
              <a:t>運転者の力量が低下傾向</a:t>
            </a:r>
            <a:endParaRPr lang="en-US" altLang="ja-JP" sz="2401" dirty="0">
              <a:solidFill>
                <a:schemeClr val="tx1"/>
              </a:solidFill>
            </a:endParaRPr>
          </a:p>
        </p:txBody>
      </p:sp>
      <p:graphicFrame>
        <p:nvGraphicFramePr>
          <p:cNvPr id="16" name="図表 15"/>
          <p:cNvGraphicFramePr/>
          <p:nvPr/>
        </p:nvGraphicFramePr>
        <p:xfrm>
          <a:off x="828914" y="4796623"/>
          <a:ext cx="8471009" cy="2221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正方形/長方形 12"/>
          <p:cNvSpPr/>
          <p:nvPr/>
        </p:nvSpPr>
        <p:spPr>
          <a:xfrm>
            <a:off x="473075" y="1055688"/>
            <a:ext cx="8988425" cy="32797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テキスト ボックス 16"/>
          <p:cNvSpPr txBox="1"/>
          <p:nvPr/>
        </p:nvSpPr>
        <p:spPr>
          <a:xfrm>
            <a:off x="473075" y="1055688"/>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（１）課題</a:t>
            </a:r>
          </a:p>
        </p:txBody>
      </p:sp>
      <p:sp>
        <p:nvSpPr>
          <p:cNvPr id="18" name="正方形/長方形 17"/>
          <p:cNvSpPr/>
          <p:nvPr/>
        </p:nvSpPr>
        <p:spPr>
          <a:xfrm>
            <a:off x="473075" y="4408488"/>
            <a:ext cx="8988425" cy="244951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9" name="テキスト ボックス 18"/>
          <p:cNvSpPr txBox="1"/>
          <p:nvPr/>
        </p:nvSpPr>
        <p:spPr>
          <a:xfrm>
            <a:off x="473075" y="4408488"/>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（２）課題発生の背景</a:t>
            </a:r>
          </a:p>
        </p:txBody>
      </p:sp>
      <p:sp>
        <p:nvSpPr>
          <p:cNvPr id="79885" name="スライド番号プレースホルダー 3"/>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DD04384-0A86-408E-94A5-A51B52426400}" type="slidenum">
              <a:rPr lang="ja-JP" altLang="en-US" sz="1800" smtClean="0">
                <a:latin typeface="ＭＳ Ｐゴシック" panose="020B0600070205080204" pitchFamily="50" charset="-128"/>
              </a:rPr>
              <a:pPr>
                <a:spcBef>
                  <a:spcPct val="0"/>
                </a:spcBef>
                <a:buFontTx/>
                <a:buNone/>
              </a:pPr>
              <a:t>22</a:t>
            </a:fld>
            <a:endParaRPr lang="ja-JP" altLang="en-US" sz="1800" smtClean="0">
              <a:latin typeface="ＭＳ Ｐゴシック" panose="020B0600070205080204" pitchFamily="50" charset="-128"/>
            </a:endParaRPr>
          </a:p>
        </p:txBody>
      </p:sp>
      <p:sp>
        <p:nvSpPr>
          <p:cNvPr id="79886" name="テキスト ボックス 19"/>
          <p:cNvSpPr txBox="1">
            <a:spLocks noChangeArrowheads="1"/>
          </p:cNvSpPr>
          <p:nvPr/>
        </p:nvSpPr>
        <p:spPr bwMode="auto">
          <a:xfrm>
            <a:off x="8913813" y="6419850"/>
            <a:ext cx="5016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1800">
                <a:latin typeface="Century" panose="02040604050505020304" pitchFamily="18" charset="0"/>
              </a:rPr>
              <a:t>10</a:t>
            </a:r>
            <a:endParaRPr lang="ja-JP" altLang="en-US" sz="1800">
              <a:latin typeface="Century" panose="020406040505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3"/>
          <p:cNvSpPr>
            <a:spLocks noGrp="1"/>
          </p:cNvSpPr>
          <p:nvPr>
            <p:ph type="title"/>
          </p:nvPr>
        </p:nvSpPr>
        <p:spPr>
          <a:xfrm>
            <a:off x="381000" y="0"/>
            <a:ext cx="9144000" cy="957263"/>
          </a:xfrm>
        </p:spPr>
        <p:txBody>
          <a:bodyPr>
            <a:normAutofit fontScale="90000"/>
          </a:bodyPr>
          <a:lstStyle/>
          <a:p>
            <a:pPr marL="431782" indent="-431782" eaLnBrk="1" hangingPunct="1">
              <a:defRPr/>
            </a:pPr>
            <a:r>
              <a:rPr lang="ja-JP" altLang="en-US" smtClean="0"/>
              <a:t>３　人手不足による採用基準の緩和が招く</a:t>
            </a:r>
            <a:r>
              <a:rPr lang="en-US" altLang="ja-JP" smtClean="0"/>
              <a:t/>
            </a:r>
            <a:br>
              <a:rPr lang="en-US" altLang="ja-JP" smtClean="0"/>
            </a:br>
            <a:r>
              <a:rPr lang="en-US" altLang="ja-JP" smtClean="0"/>
              <a:t> </a:t>
            </a:r>
            <a:r>
              <a:rPr lang="ja-JP" altLang="en-US" smtClean="0"/>
              <a:t>新たなリスク</a:t>
            </a:r>
          </a:p>
        </p:txBody>
      </p:sp>
      <p:sp>
        <p:nvSpPr>
          <p:cNvPr id="6" name="正方形/長方形 5"/>
          <p:cNvSpPr/>
          <p:nvPr/>
        </p:nvSpPr>
        <p:spPr>
          <a:xfrm>
            <a:off x="473075" y="1055688"/>
            <a:ext cx="8988425" cy="566578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 name="テキスト ボックス 6"/>
          <p:cNvSpPr txBox="1"/>
          <p:nvPr/>
        </p:nvSpPr>
        <p:spPr>
          <a:xfrm>
            <a:off x="473075" y="1055688"/>
            <a:ext cx="5149850"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（３）ポイント／期待される対応</a:t>
            </a:r>
          </a:p>
        </p:txBody>
      </p:sp>
      <p:sp>
        <p:nvSpPr>
          <p:cNvPr id="10" name="角丸四角形 9"/>
          <p:cNvSpPr/>
          <p:nvPr/>
        </p:nvSpPr>
        <p:spPr>
          <a:xfrm>
            <a:off x="777875" y="2160588"/>
            <a:ext cx="8366125" cy="747712"/>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799" dirty="0">
                <a:solidFill>
                  <a:schemeClr val="tx1"/>
                </a:solidFill>
              </a:rPr>
              <a:t>教育・訓練の期間、内容、見極めに関する見直し改善。</a:t>
            </a:r>
            <a:endParaRPr lang="en-US" altLang="ja-JP" sz="2799" dirty="0">
              <a:solidFill>
                <a:schemeClr val="tx1"/>
              </a:solidFill>
            </a:endParaRPr>
          </a:p>
        </p:txBody>
      </p:sp>
      <p:sp>
        <p:nvSpPr>
          <p:cNvPr id="11" name="角丸四角形 10"/>
          <p:cNvSpPr/>
          <p:nvPr/>
        </p:nvSpPr>
        <p:spPr>
          <a:xfrm>
            <a:off x="777875" y="3292475"/>
            <a:ext cx="8366125" cy="747713"/>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799" dirty="0">
                <a:solidFill>
                  <a:schemeClr val="tx1"/>
                </a:solidFill>
              </a:rPr>
              <a:t>教える側の意識、考え方、手法の見直し改善。</a:t>
            </a:r>
            <a:endParaRPr lang="en-US" altLang="ja-JP" sz="2799" dirty="0">
              <a:solidFill>
                <a:schemeClr val="tx1"/>
              </a:solidFill>
            </a:endParaRPr>
          </a:p>
        </p:txBody>
      </p:sp>
      <p:sp>
        <p:nvSpPr>
          <p:cNvPr id="8" name="角丸四角形 7"/>
          <p:cNvSpPr/>
          <p:nvPr/>
        </p:nvSpPr>
        <p:spPr>
          <a:xfrm>
            <a:off x="777875" y="4470400"/>
            <a:ext cx="8366125" cy="1397000"/>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799" dirty="0">
                <a:solidFill>
                  <a:schemeClr val="tx1"/>
                </a:solidFill>
              </a:rPr>
              <a:t>教育・訓練システムの見直し。</a:t>
            </a:r>
            <a:endParaRPr lang="en-US" altLang="ja-JP" sz="2799" dirty="0">
              <a:solidFill>
                <a:schemeClr val="tx1"/>
              </a:solidFill>
            </a:endParaRPr>
          </a:p>
          <a:p>
            <a:pPr eaLnBrk="1" fontAlgn="auto" hangingPunct="1">
              <a:spcBef>
                <a:spcPts val="0"/>
              </a:spcBef>
              <a:spcAft>
                <a:spcPts val="0"/>
              </a:spcAft>
              <a:defRPr/>
            </a:pPr>
            <a:r>
              <a:rPr lang="ja-JP" altLang="en-US" sz="2799" dirty="0">
                <a:solidFill>
                  <a:schemeClr val="tx1"/>
                </a:solidFill>
              </a:rPr>
              <a:t>　（雇用情勢、利用者の要望、安全に関する基準等の</a:t>
            </a:r>
            <a:r>
              <a:rPr lang="en-US" altLang="ja-JP" sz="2799" dirty="0">
                <a:solidFill>
                  <a:schemeClr val="tx1"/>
                </a:solidFill>
              </a:rPr>
              <a:t/>
            </a:r>
            <a:br>
              <a:rPr lang="en-US" altLang="ja-JP" sz="2799" dirty="0">
                <a:solidFill>
                  <a:schemeClr val="tx1"/>
                </a:solidFill>
              </a:rPr>
            </a:br>
            <a:r>
              <a:rPr lang="ja-JP" altLang="en-US" sz="2799" dirty="0">
                <a:solidFill>
                  <a:schemeClr val="tx1"/>
                </a:solidFill>
              </a:rPr>
              <a:t>　　変化並びに事故の発生状況に応じて。）</a:t>
            </a:r>
            <a:endParaRPr lang="en-US" altLang="ja-JP" sz="2799" dirty="0">
              <a:solidFill>
                <a:schemeClr val="tx1"/>
              </a:solidFill>
            </a:endParaRPr>
          </a:p>
        </p:txBody>
      </p:sp>
      <p:sp>
        <p:nvSpPr>
          <p:cNvPr id="81928" name="スライド番号プレースホルダー 2"/>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BD583C1-BF4A-4909-88C1-F9916369985E}" type="slidenum">
              <a:rPr lang="ja-JP" altLang="en-US" sz="1800" smtClean="0">
                <a:latin typeface="ＭＳ Ｐゴシック" panose="020B0600070205080204" pitchFamily="50" charset="-128"/>
              </a:rPr>
              <a:pPr>
                <a:spcBef>
                  <a:spcPct val="0"/>
                </a:spcBef>
                <a:buFontTx/>
                <a:buNone/>
              </a:pPr>
              <a:t>23</a:t>
            </a:fld>
            <a:endParaRPr lang="ja-JP" altLang="en-US" sz="1800" smtClean="0">
              <a:latin typeface="ＭＳ Ｐゴシック" panose="020B0600070205080204" pitchFamily="50" charset="-128"/>
            </a:endParaRPr>
          </a:p>
        </p:txBody>
      </p:sp>
      <p:sp>
        <p:nvSpPr>
          <p:cNvPr id="81929" name="テキスト ボックス 8"/>
          <p:cNvSpPr txBox="1">
            <a:spLocks noChangeArrowheads="1"/>
          </p:cNvSpPr>
          <p:nvPr/>
        </p:nvSpPr>
        <p:spPr bwMode="auto">
          <a:xfrm>
            <a:off x="8913813" y="6419850"/>
            <a:ext cx="5016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1800">
                <a:latin typeface="Century" panose="02040604050505020304" pitchFamily="18" charset="0"/>
              </a:rPr>
              <a:t>11</a:t>
            </a:r>
            <a:endParaRPr lang="ja-JP" altLang="en-US" sz="1800">
              <a:latin typeface="Century" panose="020406040505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3"/>
          <p:cNvSpPr>
            <a:spLocks noGrp="1"/>
          </p:cNvSpPr>
          <p:nvPr>
            <p:ph type="title"/>
          </p:nvPr>
        </p:nvSpPr>
        <p:spPr>
          <a:xfrm>
            <a:off x="381000" y="0"/>
            <a:ext cx="9144000" cy="957263"/>
          </a:xfrm>
        </p:spPr>
        <p:txBody>
          <a:bodyPr>
            <a:normAutofit fontScale="90000"/>
          </a:bodyPr>
          <a:lstStyle/>
          <a:p>
            <a:pPr marL="431782" indent="-431782" eaLnBrk="1" hangingPunct="1">
              <a:defRPr/>
            </a:pPr>
            <a:r>
              <a:rPr lang="ja-JP" altLang="en-US" smtClean="0"/>
              <a:t>３　人手不足による採用基準の緩和が招く</a:t>
            </a:r>
            <a:r>
              <a:rPr lang="en-US" altLang="ja-JP" smtClean="0"/>
              <a:t/>
            </a:r>
            <a:br>
              <a:rPr lang="en-US" altLang="ja-JP" smtClean="0"/>
            </a:br>
            <a:r>
              <a:rPr lang="en-US" altLang="ja-JP" smtClean="0"/>
              <a:t> </a:t>
            </a:r>
            <a:r>
              <a:rPr lang="ja-JP" altLang="en-US" smtClean="0"/>
              <a:t>新たなリスク</a:t>
            </a:r>
          </a:p>
        </p:txBody>
      </p:sp>
      <p:sp>
        <p:nvSpPr>
          <p:cNvPr id="83971" name="コンテンツ プレースホルダー 5"/>
          <p:cNvSpPr>
            <a:spLocks noGrp="1"/>
          </p:cNvSpPr>
          <p:nvPr>
            <p:ph idx="4294967295"/>
          </p:nvPr>
        </p:nvSpPr>
        <p:spPr>
          <a:xfrm>
            <a:off x="2328863" y="2851150"/>
            <a:ext cx="6242050" cy="2544763"/>
          </a:xfrm>
        </p:spPr>
        <p:txBody>
          <a:bodyPr/>
          <a:lstStyle/>
          <a:p>
            <a:pPr marL="342886" indent="-342886" eaLnBrk="1" hangingPunct="1">
              <a:defRPr/>
            </a:pPr>
            <a:r>
              <a:rPr lang="ja-JP" altLang="en-US" sz="3199" smtClean="0">
                <a:solidFill>
                  <a:srgbClr val="FF0000"/>
                </a:solidFill>
              </a:rPr>
              <a:t>（相場観のスライド流用）</a:t>
            </a:r>
          </a:p>
        </p:txBody>
      </p:sp>
      <p:sp>
        <p:nvSpPr>
          <p:cNvPr id="6" name="正方形/長方形 5"/>
          <p:cNvSpPr/>
          <p:nvPr/>
        </p:nvSpPr>
        <p:spPr>
          <a:xfrm>
            <a:off x="473075" y="1055688"/>
            <a:ext cx="8988425" cy="566578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 name="テキスト ボックス 6"/>
          <p:cNvSpPr txBox="1"/>
          <p:nvPr/>
        </p:nvSpPr>
        <p:spPr>
          <a:xfrm>
            <a:off x="473075" y="1055688"/>
            <a:ext cx="5149850"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（４）取組事例</a:t>
            </a:r>
          </a:p>
        </p:txBody>
      </p:sp>
      <p:graphicFrame>
        <p:nvGraphicFramePr>
          <p:cNvPr id="8" name="表 7"/>
          <p:cNvGraphicFramePr>
            <a:graphicFrameLocks noGrp="1"/>
          </p:cNvGraphicFramePr>
          <p:nvPr/>
        </p:nvGraphicFramePr>
        <p:xfrm>
          <a:off x="668338" y="2076450"/>
          <a:ext cx="8075615" cy="2001838"/>
        </p:xfrm>
        <a:graphic>
          <a:graphicData uri="http://schemas.openxmlformats.org/drawingml/2006/table">
            <a:tbl>
              <a:tblPr firstRow="1" bandRow="1">
                <a:tableStyleId>{5C22544A-7EE6-4342-B048-85BDC9FD1C3A}</a:tableStyleId>
              </a:tblPr>
              <a:tblGrid>
                <a:gridCol w="1255712">
                  <a:extLst>
                    <a:ext uri="{9D8B030D-6E8A-4147-A177-3AD203B41FA5}">
                      <a16:colId xmlns:a16="http://schemas.microsoft.com/office/drawing/2014/main" val="20000"/>
                    </a:ext>
                  </a:extLst>
                </a:gridCol>
                <a:gridCol w="1181101">
                  <a:extLst>
                    <a:ext uri="{9D8B030D-6E8A-4147-A177-3AD203B41FA5}">
                      <a16:colId xmlns:a16="http://schemas.microsoft.com/office/drawing/2014/main" val="20001"/>
                    </a:ext>
                  </a:extLst>
                </a:gridCol>
                <a:gridCol w="1123950">
                  <a:extLst>
                    <a:ext uri="{9D8B030D-6E8A-4147-A177-3AD203B41FA5}">
                      <a16:colId xmlns:a16="http://schemas.microsoft.com/office/drawing/2014/main" val="20002"/>
                    </a:ext>
                  </a:extLst>
                </a:gridCol>
                <a:gridCol w="1181101">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gridCol w="112395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761755">
                <a:tc>
                  <a:txBody>
                    <a:bodyPr/>
                    <a:lstStyle/>
                    <a:p>
                      <a:pPr algn="ctr">
                        <a:spcAft>
                          <a:spcPts val="0"/>
                        </a:spcAft>
                      </a:pPr>
                      <a:r>
                        <a:rPr lang="ja-JP" sz="2000" kern="100" dirty="0">
                          <a:solidFill>
                            <a:srgbClr val="000000"/>
                          </a:solidFill>
                          <a:latin typeface="Arial"/>
                          <a:ea typeface="ＭＳ 明朝"/>
                          <a:cs typeface="ＭＳ 明朝"/>
                        </a:rPr>
                        <a:t>年　</a:t>
                      </a:r>
                      <a:r>
                        <a:rPr lang="ja-JP" sz="2000" kern="100" dirty="0" smtClean="0">
                          <a:solidFill>
                            <a:srgbClr val="000000"/>
                          </a:solidFill>
                          <a:latin typeface="Arial"/>
                          <a:ea typeface="ＭＳ 明朝"/>
                          <a:cs typeface="ＭＳ 明朝"/>
                        </a:rPr>
                        <a:t>齢</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ctr">
                        <a:spcAft>
                          <a:spcPts val="0"/>
                        </a:spcAft>
                      </a:pPr>
                      <a:r>
                        <a:rPr lang="en-US" sz="2000" kern="100" dirty="0">
                          <a:solidFill>
                            <a:srgbClr val="000000"/>
                          </a:solidFill>
                          <a:latin typeface="Arial"/>
                          <a:ea typeface="ＭＳ 明朝"/>
                          <a:cs typeface="ＭＳ 明朝"/>
                        </a:rPr>
                        <a:t>60</a:t>
                      </a:r>
                      <a:r>
                        <a:rPr lang="ja-JP" sz="2000" kern="100" dirty="0">
                          <a:solidFill>
                            <a:srgbClr val="000000"/>
                          </a:solidFill>
                          <a:latin typeface="Arial"/>
                          <a:ea typeface="ＭＳ 明朝"/>
                          <a:cs typeface="ＭＳ 明朝"/>
                        </a:rPr>
                        <a:t>以上</a:t>
                      </a:r>
                    </a:p>
                  </a:txBody>
                  <a:tcPr marL="68579" marR="68579" marT="0" marB="0" anchor="ctr"/>
                </a:tc>
                <a:tc>
                  <a:txBody>
                    <a:bodyPr/>
                    <a:lstStyle/>
                    <a:p>
                      <a:pPr algn="ctr">
                        <a:spcAft>
                          <a:spcPts val="0"/>
                        </a:spcAft>
                      </a:pPr>
                      <a:r>
                        <a:rPr lang="en-US" sz="2000" kern="100" dirty="0">
                          <a:solidFill>
                            <a:srgbClr val="000000"/>
                          </a:solidFill>
                          <a:latin typeface="Arial"/>
                          <a:ea typeface="ＭＳ 明朝"/>
                          <a:cs typeface="ＭＳ 明朝"/>
                        </a:rPr>
                        <a:t>50</a:t>
                      </a:r>
                      <a:r>
                        <a:rPr lang="ja-JP" sz="2000" kern="100" dirty="0">
                          <a:solidFill>
                            <a:srgbClr val="000000"/>
                          </a:solidFill>
                          <a:latin typeface="Arial"/>
                          <a:ea typeface="ＭＳ 明朝"/>
                          <a:cs typeface="ＭＳ 明朝"/>
                        </a:rPr>
                        <a:t>～</a:t>
                      </a:r>
                      <a:r>
                        <a:rPr lang="en-US" sz="2000" kern="100" dirty="0">
                          <a:solidFill>
                            <a:srgbClr val="000000"/>
                          </a:solidFill>
                          <a:latin typeface="Arial"/>
                          <a:ea typeface="ＭＳ 明朝"/>
                          <a:cs typeface="ＭＳ 明朝"/>
                        </a:rPr>
                        <a:t>59</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ctr">
                        <a:spcAft>
                          <a:spcPts val="0"/>
                        </a:spcAft>
                      </a:pPr>
                      <a:r>
                        <a:rPr lang="en-US" sz="2000" kern="100" dirty="0">
                          <a:solidFill>
                            <a:srgbClr val="000000"/>
                          </a:solidFill>
                          <a:latin typeface="Arial"/>
                          <a:ea typeface="ＭＳ 明朝"/>
                          <a:cs typeface="ＭＳ 明朝"/>
                        </a:rPr>
                        <a:t>40</a:t>
                      </a:r>
                      <a:r>
                        <a:rPr lang="ja-JP" sz="2000" kern="100" dirty="0">
                          <a:solidFill>
                            <a:srgbClr val="000000"/>
                          </a:solidFill>
                          <a:latin typeface="Arial"/>
                          <a:ea typeface="ＭＳ 明朝"/>
                          <a:cs typeface="ＭＳ 明朝"/>
                        </a:rPr>
                        <a:t>～</a:t>
                      </a:r>
                      <a:r>
                        <a:rPr lang="en-US" sz="2000" kern="100" dirty="0">
                          <a:solidFill>
                            <a:srgbClr val="000000"/>
                          </a:solidFill>
                          <a:latin typeface="Arial"/>
                          <a:ea typeface="ＭＳ 明朝"/>
                          <a:cs typeface="ＭＳ 明朝"/>
                        </a:rPr>
                        <a:t>49</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ctr">
                        <a:spcAft>
                          <a:spcPts val="0"/>
                        </a:spcAft>
                      </a:pPr>
                      <a:r>
                        <a:rPr lang="en-US" sz="2000" kern="100" dirty="0">
                          <a:solidFill>
                            <a:srgbClr val="000000"/>
                          </a:solidFill>
                          <a:latin typeface="Arial"/>
                          <a:ea typeface="ＭＳ 明朝"/>
                          <a:cs typeface="ＭＳ 明朝"/>
                        </a:rPr>
                        <a:t>30</a:t>
                      </a:r>
                      <a:r>
                        <a:rPr lang="ja-JP" sz="2000" kern="100" dirty="0">
                          <a:solidFill>
                            <a:srgbClr val="000000"/>
                          </a:solidFill>
                          <a:latin typeface="Arial"/>
                          <a:ea typeface="ＭＳ 明朝"/>
                          <a:cs typeface="ＭＳ 明朝"/>
                        </a:rPr>
                        <a:t>～</a:t>
                      </a:r>
                      <a:r>
                        <a:rPr lang="en-US" sz="2000" kern="100" dirty="0">
                          <a:solidFill>
                            <a:srgbClr val="000000"/>
                          </a:solidFill>
                          <a:latin typeface="Arial"/>
                          <a:ea typeface="ＭＳ 明朝"/>
                          <a:cs typeface="ＭＳ 明朝"/>
                        </a:rPr>
                        <a:t>39</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ctr">
                        <a:spcAft>
                          <a:spcPts val="0"/>
                        </a:spcAft>
                      </a:pPr>
                      <a:r>
                        <a:rPr lang="en-US" sz="2000" kern="100" dirty="0">
                          <a:solidFill>
                            <a:srgbClr val="000000"/>
                          </a:solidFill>
                          <a:latin typeface="Arial"/>
                          <a:ea typeface="ＭＳ 明朝"/>
                          <a:cs typeface="ＭＳ 明朝"/>
                        </a:rPr>
                        <a:t>20</a:t>
                      </a:r>
                      <a:r>
                        <a:rPr lang="ja-JP" sz="2000" kern="100" dirty="0">
                          <a:solidFill>
                            <a:srgbClr val="000000"/>
                          </a:solidFill>
                          <a:latin typeface="Arial"/>
                          <a:ea typeface="ＭＳ 明朝"/>
                          <a:cs typeface="ＭＳ 明朝"/>
                        </a:rPr>
                        <a:t>～</a:t>
                      </a:r>
                      <a:r>
                        <a:rPr lang="en-US" sz="2000" kern="100" dirty="0">
                          <a:solidFill>
                            <a:srgbClr val="000000"/>
                          </a:solidFill>
                          <a:latin typeface="Arial"/>
                          <a:ea typeface="ＭＳ 明朝"/>
                          <a:cs typeface="ＭＳ 明朝"/>
                        </a:rPr>
                        <a:t>29</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ctr">
                        <a:spcAft>
                          <a:spcPts val="0"/>
                        </a:spcAft>
                      </a:pPr>
                      <a:r>
                        <a:rPr lang="ja-JP" sz="2000" kern="100" dirty="0">
                          <a:solidFill>
                            <a:srgbClr val="000000"/>
                          </a:solidFill>
                          <a:latin typeface="Arial"/>
                          <a:ea typeface="ＭＳ 明朝"/>
                          <a:cs typeface="ＭＳ 明朝"/>
                        </a:rPr>
                        <a:t>合　計</a:t>
                      </a:r>
                    </a:p>
                  </a:txBody>
                  <a:tcPr marL="68579" marR="68579" marT="0" marB="0" anchor="ctr"/>
                </a:tc>
                <a:extLst>
                  <a:ext uri="{0D108BD9-81ED-4DB2-BD59-A6C34878D82A}">
                    <a16:rowId xmlns:a16="http://schemas.microsoft.com/office/drawing/2014/main" val="10000"/>
                  </a:ext>
                </a:extLst>
              </a:tr>
              <a:tr h="644918">
                <a:tc>
                  <a:txBody>
                    <a:bodyPr/>
                    <a:lstStyle/>
                    <a:p>
                      <a:pPr algn="ctr">
                        <a:spcAft>
                          <a:spcPts val="0"/>
                        </a:spcAft>
                      </a:pPr>
                      <a:r>
                        <a:rPr lang="ja-JP" sz="2000" b="1" kern="100" dirty="0">
                          <a:solidFill>
                            <a:srgbClr val="000000"/>
                          </a:solidFill>
                          <a:latin typeface="Arial"/>
                          <a:ea typeface="ＭＳ 明朝"/>
                          <a:cs typeface="ＭＳ 明朝"/>
                        </a:rPr>
                        <a:t>人　</a:t>
                      </a:r>
                      <a:r>
                        <a:rPr lang="ja-JP" sz="2000" b="1" kern="100" dirty="0" smtClean="0">
                          <a:solidFill>
                            <a:srgbClr val="000000"/>
                          </a:solidFill>
                          <a:latin typeface="Arial"/>
                          <a:ea typeface="ＭＳ 明朝"/>
                          <a:cs typeface="ＭＳ 明朝"/>
                        </a:rPr>
                        <a:t>数</a:t>
                      </a:r>
                      <a:endParaRPr lang="ja-JP" sz="2000" b="1" kern="100" dirty="0">
                        <a:solidFill>
                          <a:srgbClr val="000000"/>
                        </a:solidFill>
                        <a:latin typeface="Arial"/>
                        <a:ea typeface="ＭＳ 明朝"/>
                        <a:cs typeface="ＭＳ 明朝"/>
                      </a:endParaRPr>
                    </a:p>
                  </a:txBody>
                  <a:tcPr marL="68579" marR="68579" marT="0" marB="0" anchor="ctr"/>
                </a:tc>
                <a:tc>
                  <a:txBody>
                    <a:bodyPr/>
                    <a:lstStyle/>
                    <a:p>
                      <a:pPr algn="r">
                        <a:spcAft>
                          <a:spcPts val="0"/>
                        </a:spcAft>
                      </a:pPr>
                      <a:r>
                        <a:rPr lang="en-US" altLang="ja-JP" sz="2000" kern="100" dirty="0" smtClean="0">
                          <a:solidFill>
                            <a:srgbClr val="000000"/>
                          </a:solidFill>
                          <a:latin typeface="Arial"/>
                          <a:ea typeface="ＭＳ 明朝"/>
                          <a:cs typeface="ＭＳ 明朝"/>
                        </a:rPr>
                        <a:t>90</a:t>
                      </a:r>
                      <a:r>
                        <a:rPr lang="ja-JP" sz="2000" kern="100" dirty="0" smtClean="0">
                          <a:solidFill>
                            <a:srgbClr val="000000"/>
                          </a:solidFill>
                          <a:latin typeface="Arial"/>
                          <a:ea typeface="ＭＳ 明朝"/>
                          <a:cs typeface="ＭＳ 明朝"/>
                        </a:rPr>
                        <a:t>人</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r">
                        <a:spcAft>
                          <a:spcPts val="0"/>
                        </a:spcAft>
                      </a:pPr>
                      <a:r>
                        <a:rPr lang="en-US" altLang="ja-JP" sz="2000" kern="100" dirty="0" smtClean="0">
                          <a:solidFill>
                            <a:srgbClr val="000000"/>
                          </a:solidFill>
                          <a:latin typeface="Arial"/>
                          <a:ea typeface="ＭＳ 明朝"/>
                          <a:cs typeface="ＭＳ 明朝"/>
                        </a:rPr>
                        <a:t>220</a:t>
                      </a:r>
                      <a:r>
                        <a:rPr lang="ja-JP" sz="2000" kern="100" dirty="0" smtClean="0">
                          <a:solidFill>
                            <a:srgbClr val="000000"/>
                          </a:solidFill>
                          <a:latin typeface="Arial"/>
                          <a:ea typeface="ＭＳ 明朝"/>
                          <a:cs typeface="ＭＳ 明朝"/>
                        </a:rPr>
                        <a:t>人</a:t>
                      </a:r>
                      <a:r>
                        <a:rPr lang="ja-JP" sz="2000" kern="100" dirty="0">
                          <a:solidFill>
                            <a:srgbClr val="000000"/>
                          </a:solidFill>
                          <a:latin typeface="Arial"/>
                          <a:ea typeface="ＭＳ 明朝"/>
                          <a:cs typeface="ＭＳ 明朝"/>
                        </a:rPr>
                        <a:t>　　</a:t>
                      </a:r>
                    </a:p>
                  </a:txBody>
                  <a:tcPr marL="68579" marR="68579" marT="0" marB="0" anchor="ctr"/>
                </a:tc>
                <a:tc>
                  <a:txBody>
                    <a:bodyPr/>
                    <a:lstStyle/>
                    <a:p>
                      <a:pPr algn="r">
                        <a:spcAft>
                          <a:spcPts val="0"/>
                        </a:spcAft>
                      </a:pPr>
                      <a:r>
                        <a:rPr lang="en-US" altLang="ja-JP" sz="2000" kern="100" dirty="0" smtClean="0">
                          <a:solidFill>
                            <a:srgbClr val="000000"/>
                          </a:solidFill>
                          <a:latin typeface="Arial"/>
                          <a:ea typeface="ＭＳ 明朝"/>
                          <a:cs typeface="ＭＳ 明朝"/>
                        </a:rPr>
                        <a:t>200</a:t>
                      </a:r>
                      <a:r>
                        <a:rPr lang="ja-JP" sz="2000" kern="100" dirty="0" smtClean="0">
                          <a:solidFill>
                            <a:srgbClr val="000000"/>
                          </a:solidFill>
                          <a:latin typeface="Arial"/>
                          <a:ea typeface="ＭＳ 明朝"/>
                          <a:cs typeface="ＭＳ 明朝"/>
                        </a:rPr>
                        <a:t>人</a:t>
                      </a:r>
                      <a:r>
                        <a:rPr lang="ja-JP" sz="2000" kern="100" dirty="0">
                          <a:solidFill>
                            <a:srgbClr val="000000"/>
                          </a:solidFill>
                          <a:latin typeface="Arial"/>
                          <a:ea typeface="ＭＳ 明朝"/>
                          <a:cs typeface="ＭＳ 明朝"/>
                        </a:rPr>
                        <a:t>　</a:t>
                      </a:r>
                    </a:p>
                  </a:txBody>
                  <a:tcPr marL="68579" marR="68579" marT="0" marB="0" anchor="ctr"/>
                </a:tc>
                <a:tc>
                  <a:txBody>
                    <a:bodyPr/>
                    <a:lstStyle/>
                    <a:p>
                      <a:pPr algn="r">
                        <a:spcAft>
                          <a:spcPts val="0"/>
                        </a:spcAft>
                      </a:pPr>
                      <a:r>
                        <a:rPr lang="en-US" altLang="ja-JP" sz="2000" kern="100" dirty="0" smtClean="0">
                          <a:solidFill>
                            <a:srgbClr val="000000"/>
                          </a:solidFill>
                          <a:latin typeface="Arial"/>
                          <a:ea typeface="ＭＳ 明朝"/>
                          <a:cs typeface="ＭＳ 明朝"/>
                        </a:rPr>
                        <a:t>150</a:t>
                      </a:r>
                      <a:r>
                        <a:rPr lang="ja-JP" sz="2000" kern="100" dirty="0" smtClean="0">
                          <a:solidFill>
                            <a:srgbClr val="000000"/>
                          </a:solidFill>
                          <a:latin typeface="Arial"/>
                          <a:ea typeface="ＭＳ 明朝"/>
                          <a:cs typeface="ＭＳ 明朝"/>
                        </a:rPr>
                        <a:t>人</a:t>
                      </a:r>
                      <a:r>
                        <a:rPr lang="ja-JP" sz="2000" kern="100" dirty="0">
                          <a:solidFill>
                            <a:srgbClr val="000000"/>
                          </a:solidFill>
                          <a:latin typeface="Arial"/>
                          <a:ea typeface="ＭＳ 明朝"/>
                          <a:cs typeface="ＭＳ 明朝"/>
                        </a:rPr>
                        <a:t>　　</a:t>
                      </a:r>
                    </a:p>
                  </a:txBody>
                  <a:tcPr marL="68579" marR="68579" marT="0" marB="0" anchor="ctr"/>
                </a:tc>
                <a:tc>
                  <a:txBody>
                    <a:bodyPr/>
                    <a:lstStyle/>
                    <a:p>
                      <a:pPr algn="r">
                        <a:spcAft>
                          <a:spcPts val="0"/>
                        </a:spcAft>
                      </a:pPr>
                      <a:r>
                        <a:rPr lang="en-US" altLang="ja-JP" sz="2000" kern="100" dirty="0" smtClean="0">
                          <a:solidFill>
                            <a:srgbClr val="000000"/>
                          </a:solidFill>
                          <a:latin typeface="Arial"/>
                          <a:ea typeface="ＭＳ 明朝"/>
                          <a:cs typeface="ＭＳ 明朝"/>
                        </a:rPr>
                        <a:t>30</a:t>
                      </a:r>
                      <a:r>
                        <a:rPr lang="ja-JP" sz="2000" kern="100" dirty="0" smtClean="0">
                          <a:solidFill>
                            <a:srgbClr val="000000"/>
                          </a:solidFill>
                          <a:latin typeface="Arial"/>
                          <a:ea typeface="ＭＳ 明朝"/>
                          <a:cs typeface="ＭＳ 明朝"/>
                        </a:rPr>
                        <a:t>人</a:t>
                      </a:r>
                      <a:r>
                        <a:rPr lang="ja-JP" sz="2000" kern="100" dirty="0">
                          <a:solidFill>
                            <a:srgbClr val="000000"/>
                          </a:solidFill>
                          <a:latin typeface="Arial"/>
                          <a:ea typeface="ＭＳ 明朝"/>
                          <a:cs typeface="ＭＳ 明朝"/>
                        </a:rPr>
                        <a:t>　　</a:t>
                      </a:r>
                    </a:p>
                  </a:txBody>
                  <a:tcPr marL="68579" marR="68579" marT="0" marB="0" anchor="ctr"/>
                </a:tc>
                <a:tc>
                  <a:txBody>
                    <a:bodyPr/>
                    <a:lstStyle/>
                    <a:p>
                      <a:pPr algn="r">
                        <a:spcAft>
                          <a:spcPts val="0"/>
                        </a:spcAft>
                      </a:pPr>
                      <a:r>
                        <a:rPr lang="en-US" altLang="ja-JP" sz="2000" kern="100" dirty="0" smtClean="0">
                          <a:solidFill>
                            <a:srgbClr val="000000"/>
                          </a:solidFill>
                          <a:latin typeface="Arial"/>
                          <a:ea typeface="ＭＳ 明朝"/>
                          <a:cs typeface="ＭＳ 明朝"/>
                        </a:rPr>
                        <a:t>680</a:t>
                      </a:r>
                      <a:r>
                        <a:rPr lang="ja-JP" sz="2000" kern="100" dirty="0" smtClean="0">
                          <a:solidFill>
                            <a:srgbClr val="000000"/>
                          </a:solidFill>
                          <a:latin typeface="Arial"/>
                          <a:ea typeface="ＭＳ 明朝"/>
                          <a:cs typeface="ＭＳ 明朝"/>
                        </a:rPr>
                        <a:t>人</a:t>
                      </a:r>
                      <a:endParaRPr lang="ja-JP" sz="2000" kern="100" dirty="0">
                        <a:solidFill>
                          <a:srgbClr val="000000"/>
                        </a:solidFill>
                        <a:latin typeface="Arial"/>
                        <a:ea typeface="ＭＳ 明朝"/>
                        <a:cs typeface="ＭＳ 明朝"/>
                      </a:endParaRPr>
                    </a:p>
                  </a:txBody>
                  <a:tcPr marL="68579" marR="68579" marT="0" marB="0" anchor="ctr"/>
                </a:tc>
                <a:extLst>
                  <a:ext uri="{0D108BD9-81ED-4DB2-BD59-A6C34878D82A}">
                    <a16:rowId xmlns:a16="http://schemas.microsoft.com/office/drawing/2014/main" val="10001"/>
                  </a:ext>
                </a:extLst>
              </a:tr>
              <a:tr h="595165">
                <a:tc>
                  <a:txBody>
                    <a:bodyPr/>
                    <a:lstStyle/>
                    <a:p>
                      <a:pPr algn="ctr">
                        <a:spcAft>
                          <a:spcPts val="0"/>
                        </a:spcAft>
                      </a:pPr>
                      <a:r>
                        <a:rPr lang="ja-JP" sz="2000" b="1" kern="100" dirty="0">
                          <a:solidFill>
                            <a:srgbClr val="000000"/>
                          </a:solidFill>
                          <a:latin typeface="Arial"/>
                          <a:ea typeface="ＭＳ 明朝"/>
                          <a:cs typeface="ＭＳ 明朝"/>
                        </a:rPr>
                        <a:t>構成比率</a:t>
                      </a:r>
                    </a:p>
                  </a:txBody>
                  <a:tcPr marL="68579" marR="68579" marT="0" marB="0" anchor="ctr"/>
                </a:tc>
                <a:tc>
                  <a:txBody>
                    <a:bodyPr/>
                    <a:lstStyle/>
                    <a:p>
                      <a:pPr algn="r">
                        <a:spcAft>
                          <a:spcPts val="0"/>
                        </a:spcAft>
                      </a:pPr>
                      <a:r>
                        <a:rPr lang="en-US" sz="2000" kern="100" dirty="0" smtClean="0">
                          <a:solidFill>
                            <a:srgbClr val="000000"/>
                          </a:solidFill>
                          <a:latin typeface="Arial"/>
                          <a:ea typeface="ＭＳ 明朝"/>
                          <a:cs typeface="ＭＳ 明朝"/>
                        </a:rPr>
                        <a:t>13.2%</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r">
                        <a:spcAft>
                          <a:spcPts val="0"/>
                        </a:spcAft>
                      </a:pPr>
                      <a:r>
                        <a:rPr lang="en-US" sz="2000" kern="100" dirty="0" smtClean="0">
                          <a:solidFill>
                            <a:srgbClr val="000000"/>
                          </a:solidFill>
                          <a:latin typeface="Arial"/>
                          <a:ea typeface="ＭＳ 明朝"/>
                          <a:cs typeface="ＭＳ 明朝"/>
                        </a:rPr>
                        <a:t>32.3%</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r">
                        <a:spcAft>
                          <a:spcPts val="0"/>
                        </a:spcAft>
                      </a:pPr>
                      <a:r>
                        <a:rPr lang="en-US" sz="2000" kern="100" dirty="0" smtClean="0">
                          <a:solidFill>
                            <a:srgbClr val="000000"/>
                          </a:solidFill>
                          <a:latin typeface="Arial"/>
                          <a:ea typeface="ＭＳ 明朝"/>
                          <a:cs typeface="ＭＳ 明朝"/>
                        </a:rPr>
                        <a:t>29.4%</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r">
                        <a:spcAft>
                          <a:spcPts val="0"/>
                        </a:spcAft>
                      </a:pPr>
                      <a:r>
                        <a:rPr lang="en-US" sz="2000" kern="100" dirty="0" smtClean="0">
                          <a:solidFill>
                            <a:srgbClr val="000000"/>
                          </a:solidFill>
                          <a:latin typeface="Arial"/>
                          <a:ea typeface="ＭＳ 明朝"/>
                          <a:cs typeface="ＭＳ 明朝"/>
                        </a:rPr>
                        <a:t>22.0</a:t>
                      </a:r>
                      <a:r>
                        <a:rPr lang="en-US" sz="2000" kern="100" dirty="0">
                          <a:solidFill>
                            <a:srgbClr val="000000"/>
                          </a:solidFill>
                          <a:latin typeface="Arial"/>
                          <a:ea typeface="ＭＳ 明朝"/>
                          <a:cs typeface="ＭＳ 明朝"/>
                        </a:rPr>
                        <a:t>%</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r">
                        <a:spcAft>
                          <a:spcPts val="0"/>
                        </a:spcAft>
                      </a:pPr>
                      <a:r>
                        <a:rPr lang="en-US" sz="2000" kern="100" dirty="0" smtClean="0">
                          <a:solidFill>
                            <a:srgbClr val="000000"/>
                          </a:solidFill>
                          <a:latin typeface="Arial"/>
                          <a:ea typeface="ＭＳ 明朝"/>
                          <a:cs typeface="ＭＳ 明朝"/>
                        </a:rPr>
                        <a:t>4.4</a:t>
                      </a:r>
                      <a:r>
                        <a:rPr lang="en-US" sz="2000" kern="100" dirty="0">
                          <a:solidFill>
                            <a:srgbClr val="000000"/>
                          </a:solidFill>
                          <a:latin typeface="Arial"/>
                          <a:ea typeface="ＭＳ 明朝"/>
                          <a:cs typeface="ＭＳ 明朝"/>
                        </a:rPr>
                        <a:t>%</a:t>
                      </a:r>
                      <a:endParaRPr lang="ja-JP" sz="2000" kern="100" dirty="0">
                        <a:solidFill>
                          <a:srgbClr val="000000"/>
                        </a:solidFill>
                        <a:latin typeface="Arial"/>
                        <a:ea typeface="ＭＳ 明朝"/>
                        <a:cs typeface="ＭＳ 明朝"/>
                      </a:endParaRPr>
                    </a:p>
                  </a:txBody>
                  <a:tcPr marL="68579" marR="68579" marT="0" marB="0" anchor="ctr"/>
                </a:tc>
                <a:tc>
                  <a:txBody>
                    <a:bodyPr/>
                    <a:lstStyle/>
                    <a:p>
                      <a:pPr algn="r">
                        <a:spcAft>
                          <a:spcPts val="0"/>
                        </a:spcAft>
                      </a:pPr>
                      <a:endParaRPr lang="en-US" sz="2000" kern="100" dirty="0">
                        <a:solidFill>
                          <a:srgbClr val="000000"/>
                        </a:solidFill>
                        <a:latin typeface="Arial"/>
                        <a:ea typeface="ＭＳ 明朝"/>
                        <a:cs typeface="ＭＳ 明朝"/>
                      </a:endParaRPr>
                    </a:p>
                  </a:txBody>
                  <a:tcPr marL="68579" marR="68579" marT="0" marB="0" anchor="ctr"/>
                </a:tc>
                <a:extLst>
                  <a:ext uri="{0D108BD9-81ED-4DB2-BD59-A6C34878D82A}">
                    <a16:rowId xmlns:a16="http://schemas.microsoft.com/office/drawing/2014/main" val="10002"/>
                  </a:ext>
                </a:extLst>
              </a:tr>
            </a:tbl>
          </a:graphicData>
        </a:graphic>
      </p:graphicFrame>
      <p:sp>
        <p:nvSpPr>
          <p:cNvPr id="9" name="正方形/長方形 8"/>
          <p:cNvSpPr/>
          <p:nvPr/>
        </p:nvSpPr>
        <p:spPr>
          <a:xfrm>
            <a:off x="698500" y="5340350"/>
            <a:ext cx="4935538" cy="1223963"/>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712758" algn="ctr" eaLnBrk="1" hangingPunct="1">
              <a:defRPr/>
            </a:pPr>
            <a:r>
              <a:rPr lang="en-US" altLang="ja-JP" sz="2000" b="1" dirty="0">
                <a:solidFill>
                  <a:srgbClr val="FF0000"/>
                </a:solidFill>
              </a:rPr>
              <a:t>10</a:t>
            </a:r>
            <a:r>
              <a:rPr lang="ja-JP" altLang="en-US" sz="2000" b="1" dirty="0">
                <a:solidFill>
                  <a:srgbClr val="FF0000"/>
                </a:solidFill>
              </a:rPr>
              <a:t>年後の年齢構成は？</a:t>
            </a:r>
            <a:endParaRPr lang="en-US" altLang="ja-JP" sz="2000" b="1" dirty="0">
              <a:solidFill>
                <a:srgbClr val="FF0000"/>
              </a:solidFill>
            </a:endParaRPr>
          </a:p>
          <a:p>
            <a:pPr indent="712758" algn="ctr" eaLnBrk="1" hangingPunct="1">
              <a:defRPr/>
            </a:pPr>
            <a:r>
              <a:rPr lang="ja-JP" altLang="en-US" sz="2000" b="1" dirty="0">
                <a:solidFill>
                  <a:srgbClr val="000000"/>
                </a:solidFill>
              </a:rPr>
              <a:t>採用が困難な時代の対応は？</a:t>
            </a:r>
            <a:endParaRPr lang="en-US" altLang="ja-JP" sz="2000" b="1" dirty="0">
              <a:solidFill>
                <a:srgbClr val="000000"/>
              </a:solidFill>
            </a:endParaRPr>
          </a:p>
          <a:p>
            <a:pPr indent="712758" algn="ctr" eaLnBrk="1" hangingPunct="1">
              <a:defRPr/>
            </a:pPr>
            <a:r>
              <a:rPr lang="ja-JP" altLang="en-US" sz="2000" b="1" dirty="0">
                <a:solidFill>
                  <a:srgbClr val="000000"/>
                </a:solidFill>
              </a:rPr>
              <a:t>二種養成、女性、再雇用？</a:t>
            </a:r>
            <a:endParaRPr lang="en-US" altLang="ja-JP" sz="2000" b="1" dirty="0">
              <a:solidFill>
                <a:srgbClr val="000000"/>
              </a:solidFill>
            </a:endParaRPr>
          </a:p>
          <a:p>
            <a:pPr indent="712758" algn="ctr" eaLnBrk="1" hangingPunct="1">
              <a:defRPr/>
            </a:pPr>
            <a:r>
              <a:rPr lang="ja-JP" altLang="en-US" sz="2000" b="1" dirty="0">
                <a:solidFill>
                  <a:srgbClr val="000000"/>
                </a:solidFill>
              </a:rPr>
              <a:t>定着率の高い職場を創れるか？</a:t>
            </a:r>
            <a:endParaRPr lang="en-US" altLang="ja-JP" sz="2000" b="1" dirty="0">
              <a:solidFill>
                <a:srgbClr val="000000"/>
              </a:solidFill>
            </a:endParaRPr>
          </a:p>
        </p:txBody>
      </p:sp>
      <p:sp>
        <p:nvSpPr>
          <p:cNvPr id="10" name="正方形/長方形 9"/>
          <p:cNvSpPr/>
          <p:nvPr/>
        </p:nvSpPr>
        <p:spPr>
          <a:xfrm>
            <a:off x="552450" y="1590675"/>
            <a:ext cx="570547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2401" dirty="0">
                <a:solidFill>
                  <a:srgbClr val="000000"/>
                </a:solidFill>
              </a:rPr>
              <a:t>【</a:t>
            </a:r>
            <a:r>
              <a:rPr lang="ja-JP" altLang="en-US" sz="2401" dirty="0">
                <a:solidFill>
                  <a:srgbClr val="000000"/>
                </a:solidFill>
              </a:rPr>
              <a:t>路線バス事業Ａ社の乗務員年齢構成</a:t>
            </a:r>
            <a:r>
              <a:rPr lang="en-US" altLang="ja-JP" sz="2401" dirty="0">
                <a:solidFill>
                  <a:srgbClr val="000000"/>
                </a:solidFill>
              </a:rPr>
              <a:t>】</a:t>
            </a:r>
            <a:endParaRPr lang="ja-JP" altLang="en-US" sz="2401" dirty="0">
              <a:solidFill>
                <a:srgbClr val="000000"/>
              </a:solidFill>
            </a:endParaRPr>
          </a:p>
        </p:txBody>
      </p:sp>
      <p:sp>
        <p:nvSpPr>
          <p:cNvPr id="11" name="円/楕円 10"/>
          <p:cNvSpPr/>
          <p:nvPr/>
        </p:nvSpPr>
        <p:spPr>
          <a:xfrm>
            <a:off x="1779588" y="2052638"/>
            <a:ext cx="2651125" cy="205898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600">
              <a:solidFill>
                <a:srgbClr val="FFFFFF"/>
              </a:solidFill>
            </a:endParaRPr>
          </a:p>
        </p:txBody>
      </p:sp>
      <p:sp>
        <p:nvSpPr>
          <p:cNvPr id="12" name="四角形吹き出し 11"/>
          <p:cNvSpPr/>
          <p:nvPr/>
        </p:nvSpPr>
        <p:spPr>
          <a:xfrm>
            <a:off x="698500" y="4416425"/>
            <a:ext cx="5451475" cy="766763"/>
          </a:xfrm>
          <a:prstGeom prst="wedgeRectCallout">
            <a:avLst>
              <a:gd name="adj1" fmla="val -16044"/>
              <a:gd name="adj2" fmla="val -118118"/>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901662" eaLnBrk="1" hangingPunct="1">
              <a:defRPr/>
            </a:pPr>
            <a:r>
              <a:rPr lang="ja-JP" altLang="en-US" dirty="0">
                <a:solidFill>
                  <a:srgbClr val="000000"/>
                </a:solidFill>
              </a:rPr>
              <a:t>現在の運行路線数を維持するためには、</a:t>
            </a:r>
            <a:endParaRPr lang="en-US" altLang="ja-JP" dirty="0">
              <a:solidFill>
                <a:srgbClr val="000000"/>
              </a:solidFill>
            </a:endParaRPr>
          </a:p>
          <a:p>
            <a:pPr marL="901662" eaLnBrk="1" hangingPunct="1">
              <a:defRPr/>
            </a:pPr>
            <a:r>
              <a:rPr lang="en-US" altLang="ja-JP" dirty="0">
                <a:solidFill>
                  <a:srgbClr val="000000"/>
                </a:solidFill>
              </a:rPr>
              <a:t>10</a:t>
            </a:r>
            <a:r>
              <a:rPr lang="ja-JP" altLang="en-US" dirty="0">
                <a:solidFill>
                  <a:srgbClr val="000000"/>
                </a:solidFill>
              </a:rPr>
              <a:t>年間で約</a:t>
            </a:r>
            <a:r>
              <a:rPr lang="en-US" altLang="ja-JP" dirty="0">
                <a:solidFill>
                  <a:srgbClr val="000000"/>
                </a:solidFill>
              </a:rPr>
              <a:t>200</a:t>
            </a:r>
            <a:r>
              <a:rPr lang="ja-JP" altLang="en-US" dirty="0">
                <a:solidFill>
                  <a:srgbClr val="000000"/>
                </a:solidFill>
              </a:rPr>
              <a:t>名の採用が必要だが・・・。</a:t>
            </a:r>
          </a:p>
        </p:txBody>
      </p:sp>
      <p:sp>
        <p:nvSpPr>
          <p:cNvPr id="13" name="四角形吹き出し 12"/>
          <p:cNvSpPr/>
          <p:nvPr/>
        </p:nvSpPr>
        <p:spPr>
          <a:xfrm>
            <a:off x="6149975" y="5294313"/>
            <a:ext cx="3159125" cy="1296987"/>
          </a:xfrm>
          <a:prstGeom prst="wedgeRectCallout">
            <a:avLst>
              <a:gd name="adj1" fmla="val -36359"/>
              <a:gd name="adj2" fmla="val -32333"/>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a:solidFill>
                  <a:srgbClr val="FF0000"/>
                </a:solidFill>
              </a:rPr>
              <a:t>・研修センターの設備充実</a:t>
            </a:r>
            <a:endParaRPr lang="en-US" altLang="ja-JP" sz="2000" b="1" dirty="0">
              <a:solidFill>
                <a:srgbClr val="FF0000"/>
              </a:solidFill>
            </a:endParaRPr>
          </a:p>
          <a:p>
            <a:pPr marL="174618" indent="-174618" eaLnBrk="1" hangingPunct="1">
              <a:defRPr/>
            </a:pPr>
            <a:r>
              <a:rPr lang="ja-JP" altLang="en-US" sz="2000" b="1" dirty="0">
                <a:solidFill>
                  <a:srgbClr val="FF0000"/>
                </a:solidFill>
              </a:rPr>
              <a:t>・体系的で見やすい運転士向けハンドブックの作成</a:t>
            </a:r>
          </a:p>
        </p:txBody>
      </p:sp>
      <p:sp>
        <p:nvSpPr>
          <p:cNvPr id="14" name="角丸四角形 13"/>
          <p:cNvSpPr/>
          <p:nvPr/>
        </p:nvSpPr>
        <p:spPr>
          <a:xfrm>
            <a:off x="744538" y="4551363"/>
            <a:ext cx="844550" cy="4778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tx1"/>
                </a:solidFill>
              </a:rPr>
              <a:t>分析</a:t>
            </a:r>
          </a:p>
        </p:txBody>
      </p:sp>
      <p:sp>
        <p:nvSpPr>
          <p:cNvPr id="15" name="角丸四角形 14"/>
          <p:cNvSpPr/>
          <p:nvPr/>
        </p:nvSpPr>
        <p:spPr>
          <a:xfrm>
            <a:off x="749300" y="5618163"/>
            <a:ext cx="1030288" cy="5810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tx1"/>
                </a:solidFill>
              </a:rPr>
              <a:t>今後の課題</a:t>
            </a:r>
          </a:p>
        </p:txBody>
      </p:sp>
      <p:sp>
        <p:nvSpPr>
          <p:cNvPr id="16" name="角丸四角形 15"/>
          <p:cNvSpPr/>
          <p:nvPr/>
        </p:nvSpPr>
        <p:spPr>
          <a:xfrm>
            <a:off x="6234113" y="4946650"/>
            <a:ext cx="1076325" cy="4873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b="1" dirty="0">
                <a:solidFill>
                  <a:schemeClr val="tx1"/>
                </a:solidFill>
              </a:rPr>
              <a:t>対応</a:t>
            </a:r>
          </a:p>
        </p:txBody>
      </p:sp>
      <p:grpSp>
        <p:nvGrpSpPr>
          <p:cNvPr id="84016" name="グループ化 16"/>
          <p:cNvGrpSpPr>
            <a:grpSpLocks/>
          </p:cNvGrpSpPr>
          <p:nvPr/>
        </p:nvGrpSpPr>
        <p:grpSpPr bwMode="auto">
          <a:xfrm>
            <a:off x="5578475" y="5564188"/>
            <a:ext cx="571500" cy="688975"/>
            <a:chOff x="5808789" y="683866"/>
            <a:chExt cx="315574" cy="853800"/>
          </a:xfrm>
        </p:grpSpPr>
        <p:sp>
          <p:nvSpPr>
            <p:cNvPr id="18" name="右矢印 17"/>
            <p:cNvSpPr/>
            <p:nvPr/>
          </p:nvSpPr>
          <p:spPr>
            <a:xfrm>
              <a:off x="5808789" y="683866"/>
              <a:ext cx="315574" cy="853800"/>
            </a:xfrm>
            <a:prstGeom prst="rightArrow">
              <a:avLst>
                <a:gd name="adj1" fmla="val 60000"/>
                <a:gd name="adj2" fmla="val 50000"/>
              </a:avLst>
            </a:prstGeom>
            <a:solidFill>
              <a:srgbClr val="0000FF"/>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19" name="右矢印 4"/>
            <p:cNvSpPr/>
            <p:nvPr/>
          </p:nvSpPr>
          <p:spPr>
            <a:xfrm>
              <a:off x="5808789" y="855019"/>
              <a:ext cx="220902" cy="51149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22274" eaLnBrk="1" fontAlgn="auto" hangingPunct="1">
                <a:lnSpc>
                  <a:spcPct val="90000"/>
                </a:lnSpc>
                <a:spcAft>
                  <a:spcPct val="35000"/>
                </a:spcAft>
                <a:defRPr/>
              </a:pPr>
              <a:endParaRPr lang="ja-JP" altLang="en-US" sz="1400"/>
            </a:p>
          </p:txBody>
        </p:sp>
      </p:grpSp>
      <p:sp>
        <p:nvSpPr>
          <p:cNvPr id="20" name="右矢印 19"/>
          <p:cNvSpPr/>
          <p:nvPr/>
        </p:nvSpPr>
        <p:spPr>
          <a:xfrm rot="5400000">
            <a:off x="1716088" y="5038725"/>
            <a:ext cx="382587" cy="493713"/>
          </a:xfrm>
          <a:prstGeom prst="rightArrow">
            <a:avLst>
              <a:gd name="adj1" fmla="val 60000"/>
              <a:gd name="adj2" fmla="val 50000"/>
            </a:avLst>
          </a:prstGeom>
          <a:solidFill>
            <a:srgbClr val="0000FF"/>
          </a:solidFill>
        </p:spPr>
        <p:style>
          <a:lnRef idx="0">
            <a:schemeClr val="accent2">
              <a:tint val="60000"/>
              <a:hueOff val="0"/>
              <a:satOff val="0"/>
              <a:lumOff val="0"/>
              <a:alphaOff val="0"/>
            </a:schemeClr>
          </a:lnRef>
          <a:fillRef idx="1">
            <a:scrgbClr r="0" g="0" b="0"/>
          </a:fillRef>
          <a:effectRef idx="0">
            <a:schemeClr val="accent2">
              <a:tint val="60000"/>
              <a:hueOff val="0"/>
              <a:satOff val="0"/>
              <a:lumOff val="0"/>
              <a:alphaOff val="0"/>
            </a:schemeClr>
          </a:effectRef>
          <a:fontRef idx="minor">
            <a:schemeClr val="lt1"/>
          </a:fontRef>
        </p:style>
      </p:sp>
      <p:sp>
        <p:nvSpPr>
          <p:cNvPr id="84018" name="スライド番号プレースホルダー 2"/>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A40B66B-EEF8-47B7-A029-DA822F0D9BB4}" type="slidenum">
              <a:rPr lang="ja-JP" altLang="en-US" sz="1800" smtClean="0">
                <a:latin typeface="ＭＳ Ｐゴシック" panose="020B0600070205080204" pitchFamily="50" charset="-128"/>
              </a:rPr>
              <a:pPr>
                <a:spcBef>
                  <a:spcPct val="0"/>
                </a:spcBef>
                <a:buFontTx/>
                <a:buNone/>
              </a:pPr>
              <a:t>24</a:t>
            </a:fld>
            <a:endParaRPr lang="ja-JP" altLang="en-US" sz="1800" smtClean="0">
              <a:latin typeface="ＭＳ Ｐゴシック" panose="020B0600070205080204" pitchFamily="50" charset="-128"/>
            </a:endParaRPr>
          </a:p>
        </p:txBody>
      </p:sp>
      <p:sp>
        <p:nvSpPr>
          <p:cNvPr id="84019" name="テキスト ボックス 20"/>
          <p:cNvSpPr txBox="1">
            <a:spLocks noChangeArrowheads="1"/>
          </p:cNvSpPr>
          <p:nvPr/>
        </p:nvSpPr>
        <p:spPr bwMode="auto">
          <a:xfrm>
            <a:off x="8913813" y="6419850"/>
            <a:ext cx="5016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1800">
                <a:latin typeface="Century" panose="02040604050505020304" pitchFamily="18" charset="0"/>
              </a:rPr>
              <a:t>12</a:t>
            </a:r>
            <a:endParaRPr lang="ja-JP" altLang="en-US" sz="1800">
              <a:latin typeface="Century" panose="020406040505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タイトル 1"/>
          <p:cNvSpPr>
            <a:spLocks noGrp="1"/>
          </p:cNvSpPr>
          <p:nvPr>
            <p:ph type="title"/>
          </p:nvPr>
        </p:nvSpPr>
        <p:spPr>
          <a:xfrm>
            <a:off x="381000" y="0"/>
            <a:ext cx="9144000" cy="957263"/>
          </a:xfrm>
        </p:spPr>
        <p:txBody>
          <a:bodyPr/>
          <a:lstStyle/>
          <a:p>
            <a:pPr marL="431782" indent="-431782" eaLnBrk="1" hangingPunct="1">
              <a:defRPr/>
            </a:pPr>
            <a:r>
              <a:rPr lang="ja-JP" altLang="en-US" smtClean="0"/>
              <a:t>５．　自然災害の種類と規模の想定　</a:t>
            </a:r>
          </a:p>
        </p:txBody>
      </p:sp>
      <p:sp>
        <p:nvSpPr>
          <p:cNvPr id="7" name="正方形/長方形 6"/>
          <p:cNvSpPr/>
          <p:nvPr/>
        </p:nvSpPr>
        <p:spPr>
          <a:xfrm>
            <a:off x="473075" y="1055688"/>
            <a:ext cx="8939213" cy="2265362"/>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8" name="テキスト ボックス 7"/>
          <p:cNvSpPr txBox="1"/>
          <p:nvPr/>
        </p:nvSpPr>
        <p:spPr>
          <a:xfrm>
            <a:off x="473075" y="1055688"/>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（１）課題</a:t>
            </a:r>
          </a:p>
        </p:txBody>
      </p:sp>
      <p:sp>
        <p:nvSpPr>
          <p:cNvPr id="9" name="正方形/長方形 8"/>
          <p:cNvSpPr/>
          <p:nvPr/>
        </p:nvSpPr>
        <p:spPr>
          <a:xfrm>
            <a:off x="473075" y="3419475"/>
            <a:ext cx="8939213" cy="3267075"/>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0" name="テキスト ボックス 9"/>
          <p:cNvSpPr txBox="1"/>
          <p:nvPr/>
        </p:nvSpPr>
        <p:spPr>
          <a:xfrm>
            <a:off x="473075" y="3405188"/>
            <a:ext cx="4327525"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（２）課題発生の背景</a:t>
            </a:r>
          </a:p>
        </p:txBody>
      </p:sp>
      <p:sp>
        <p:nvSpPr>
          <p:cNvPr id="13" name="正方形/長方形 12"/>
          <p:cNvSpPr/>
          <p:nvPr/>
        </p:nvSpPr>
        <p:spPr>
          <a:xfrm>
            <a:off x="731838" y="1592263"/>
            <a:ext cx="8518525" cy="749300"/>
          </a:xfrm>
          <a:prstGeom prst="rect">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schemeClr val="tx1"/>
                </a:solidFill>
              </a:rPr>
              <a:t>実際に被災するまで、自社にどのような災害が</a:t>
            </a:r>
            <a:endParaRPr lang="en-US" altLang="ja-JP" sz="2000" dirty="0">
              <a:solidFill>
                <a:schemeClr val="tx1"/>
              </a:solidFill>
            </a:endParaRPr>
          </a:p>
          <a:p>
            <a:pPr algn="ctr" eaLnBrk="1" fontAlgn="auto" hangingPunct="1">
              <a:spcBef>
                <a:spcPts val="0"/>
              </a:spcBef>
              <a:spcAft>
                <a:spcPts val="0"/>
              </a:spcAft>
              <a:defRPr/>
            </a:pPr>
            <a:r>
              <a:rPr lang="ja-JP" altLang="en-US" sz="2000" dirty="0">
                <a:solidFill>
                  <a:schemeClr val="tx1"/>
                </a:solidFill>
              </a:rPr>
              <a:t>想定されるかの議論がない傾向</a:t>
            </a:r>
            <a:endParaRPr lang="en-US" altLang="ja-JP" sz="2000" dirty="0">
              <a:solidFill>
                <a:schemeClr val="tx1"/>
              </a:solidFill>
            </a:endParaRPr>
          </a:p>
        </p:txBody>
      </p:sp>
      <p:sp>
        <p:nvSpPr>
          <p:cNvPr id="14" name="下矢印 13"/>
          <p:cNvSpPr/>
          <p:nvPr/>
        </p:nvSpPr>
        <p:spPr>
          <a:xfrm>
            <a:off x="4152900" y="2341563"/>
            <a:ext cx="1495425" cy="261937"/>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5" name="正方形/長方形 14"/>
          <p:cNvSpPr/>
          <p:nvPr/>
        </p:nvSpPr>
        <p:spPr>
          <a:xfrm>
            <a:off x="731838" y="2617788"/>
            <a:ext cx="8518525" cy="631825"/>
          </a:xfrm>
          <a:prstGeom prst="rect">
            <a:avLst/>
          </a:prstGeom>
          <a:solidFill>
            <a:srgbClr val="FFFF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000" dirty="0">
                <a:solidFill>
                  <a:schemeClr val="tx1"/>
                </a:solidFill>
              </a:rPr>
              <a:t>現場は、発災時に自分の持ち場の対応は創意工夫するが</a:t>
            </a:r>
            <a:endParaRPr lang="en-US" altLang="ja-JP" sz="2000" dirty="0">
              <a:solidFill>
                <a:schemeClr val="tx1"/>
              </a:solidFill>
            </a:endParaRPr>
          </a:p>
          <a:p>
            <a:pPr algn="ctr" eaLnBrk="1" fontAlgn="auto" hangingPunct="1">
              <a:spcBef>
                <a:spcPts val="0"/>
              </a:spcBef>
              <a:spcAft>
                <a:spcPts val="0"/>
              </a:spcAft>
              <a:defRPr/>
            </a:pPr>
            <a:r>
              <a:rPr lang="ja-JP" altLang="en-US" sz="2000" dirty="0">
                <a:solidFill>
                  <a:schemeClr val="tx1"/>
                </a:solidFill>
              </a:rPr>
              <a:t>事業者全体の最適性は見えない。</a:t>
            </a:r>
            <a:endParaRPr lang="en-US" altLang="ja-JP" sz="2000" dirty="0">
              <a:solidFill>
                <a:schemeClr val="tx1"/>
              </a:solidFill>
            </a:endParaRPr>
          </a:p>
        </p:txBody>
      </p:sp>
      <p:sp>
        <p:nvSpPr>
          <p:cNvPr id="20" name="角丸四角形 19"/>
          <p:cNvSpPr/>
          <p:nvPr/>
        </p:nvSpPr>
        <p:spPr>
          <a:xfrm>
            <a:off x="581025" y="4027488"/>
            <a:ext cx="8439150" cy="868362"/>
          </a:xfrm>
          <a:prstGeom prst="roundRect">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想定される</a:t>
            </a:r>
            <a:r>
              <a:rPr lang="ja-JP" altLang="en-US" sz="2401" b="1" dirty="0">
                <a:solidFill>
                  <a:srgbClr val="0000FF"/>
                </a:solidFill>
              </a:rPr>
              <a:t>自然災害の種類（地震・津波、風水害、噴火、火災・爆発）</a:t>
            </a:r>
            <a:r>
              <a:rPr lang="ja-JP" altLang="en-US" sz="2401" dirty="0">
                <a:solidFill>
                  <a:schemeClr val="tx1"/>
                </a:solidFill>
              </a:rPr>
              <a:t>を識別していない。する必要性を考えたことがない。</a:t>
            </a:r>
          </a:p>
        </p:txBody>
      </p:sp>
      <p:sp>
        <p:nvSpPr>
          <p:cNvPr id="21" name="角丸四角形 20"/>
          <p:cNvSpPr/>
          <p:nvPr/>
        </p:nvSpPr>
        <p:spPr>
          <a:xfrm>
            <a:off x="581025" y="4994275"/>
            <a:ext cx="8439150" cy="706438"/>
          </a:xfrm>
          <a:prstGeom prst="roundRect">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災害発生時の</a:t>
            </a:r>
            <a:r>
              <a:rPr lang="ja-JP" altLang="en-US" sz="2401" b="1" dirty="0">
                <a:solidFill>
                  <a:srgbClr val="0000FF"/>
                </a:solidFill>
              </a:rPr>
              <a:t>社会インフラ（電気・ガス・上下水道）被害</a:t>
            </a:r>
            <a:r>
              <a:rPr lang="ja-JP" altLang="en-US" sz="2401" dirty="0">
                <a:solidFill>
                  <a:schemeClr val="tx1"/>
                </a:solidFill>
              </a:rPr>
              <a:t>が事業継続に与える影響を考えていない。</a:t>
            </a:r>
          </a:p>
        </p:txBody>
      </p:sp>
      <p:sp>
        <p:nvSpPr>
          <p:cNvPr id="23" name="角丸四角形 22"/>
          <p:cNvSpPr/>
          <p:nvPr/>
        </p:nvSpPr>
        <p:spPr>
          <a:xfrm>
            <a:off x="581025" y="5799138"/>
            <a:ext cx="8439150" cy="773112"/>
          </a:xfrm>
          <a:prstGeom prst="roundRect">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崖崩れ、浸水、耐震構造に関する</a:t>
            </a:r>
            <a:r>
              <a:rPr lang="ja-JP" altLang="en-US" sz="2401" b="1" dirty="0">
                <a:solidFill>
                  <a:srgbClr val="0000FF"/>
                </a:solidFill>
              </a:rPr>
              <a:t>公開情報の活用</a:t>
            </a:r>
            <a:r>
              <a:rPr lang="ja-JP" altLang="en-US" sz="2401" dirty="0">
                <a:solidFill>
                  <a:schemeClr val="tx1"/>
                </a:solidFill>
              </a:rPr>
              <a:t>方法を把握していない。</a:t>
            </a:r>
          </a:p>
        </p:txBody>
      </p:sp>
      <p:sp>
        <p:nvSpPr>
          <p:cNvPr id="86029" name="スライド番号プレースホルダー 3"/>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7774B74-D36F-425E-A69C-CAB1CC0F767F}" type="slidenum">
              <a:rPr lang="ja-JP" altLang="en-US" sz="1800" smtClean="0">
                <a:latin typeface="ＭＳ Ｐゴシック" panose="020B0600070205080204" pitchFamily="50" charset="-128"/>
              </a:rPr>
              <a:pPr>
                <a:spcBef>
                  <a:spcPct val="0"/>
                </a:spcBef>
                <a:buFontTx/>
                <a:buNone/>
              </a:pPr>
              <a:t>25</a:t>
            </a:fld>
            <a:endParaRPr lang="ja-JP" altLang="en-US" sz="1800" smtClean="0">
              <a:latin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タイトル 4"/>
          <p:cNvSpPr>
            <a:spLocks noGrp="1"/>
          </p:cNvSpPr>
          <p:nvPr>
            <p:ph type="title"/>
          </p:nvPr>
        </p:nvSpPr>
        <p:spPr>
          <a:xfrm>
            <a:off x="381000" y="0"/>
            <a:ext cx="9144000" cy="957263"/>
          </a:xfrm>
        </p:spPr>
        <p:txBody>
          <a:bodyPr/>
          <a:lstStyle/>
          <a:p>
            <a:pPr marL="431782" indent="-431782" eaLnBrk="1" hangingPunct="1">
              <a:defRPr/>
            </a:pPr>
            <a:r>
              <a:rPr lang="ja-JP" altLang="en-US" smtClean="0"/>
              <a:t>５．　自然災害の種類と規模の想定</a:t>
            </a:r>
          </a:p>
        </p:txBody>
      </p:sp>
      <p:sp>
        <p:nvSpPr>
          <p:cNvPr id="3" name="正方形/長方形 2"/>
          <p:cNvSpPr/>
          <p:nvPr/>
        </p:nvSpPr>
        <p:spPr>
          <a:xfrm>
            <a:off x="473075" y="1055688"/>
            <a:ext cx="8988425" cy="5665787"/>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4" name="テキスト ボックス 3"/>
          <p:cNvSpPr txBox="1"/>
          <p:nvPr/>
        </p:nvSpPr>
        <p:spPr>
          <a:xfrm>
            <a:off x="473075" y="1055688"/>
            <a:ext cx="5149850" cy="523875"/>
          </a:xfrm>
          <a:prstGeom prst="rect">
            <a:avLst/>
          </a:prstGeom>
          <a:solidFill>
            <a:schemeClr val="accent1">
              <a:lumMod val="20000"/>
              <a:lumOff val="80000"/>
            </a:schemeClr>
          </a:solidFill>
          <a:ln w="25400">
            <a:solidFill>
              <a:srgbClr val="0000FF"/>
            </a:solidFill>
          </a:ln>
        </p:spPr>
        <p:txBody>
          <a:bodyPr>
            <a:spAutoFit/>
          </a:bodyPr>
          <a:lstStyle/>
          <a:p>
            <a:pPr eaLnBrk="1" fontAlgn="auto" hangingPunct="1">
              <a:spcBef>
                <a:spcPts val="0"/>
              </a:spcBef>
              <a:spcAft>
                <a:spcPts val="0"/>
              </a:spcAft>
              <a:defRPr/>
            </a:pPr>
            <a:r>
              <a:rPr lang="ja-JP" altLang="en-US" sz="2799" dirty="0">
                <a:solidFill>
                  <a:srgbClr val="0000FF"/>
                </a:solidFill>
                <a:latin typeface="+mn-lt"/>
                <a:ea typeface="+mn-ea"/>
              </a:rPr>
              <a:t>（３）ポイント／期待される対応</a:t>
            </a:r>
          </a:p>
        </p:txBody>
      </p:sp>
      <p:sp>
        <p:nvSpPr>
          <p:cNvPr id="12" name="角丸四角形 11"/>
          <p:cNvSpPr/>
          <p:nvPr/>
        </p:nvSpPr>
        <p:spPr>
          <a:xfrm>
            <a:off x="760413" y="1714500"/>
            <a:ext cx="8439150" cy="1576388"/>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b="1" dirty="0">
                <a:solidFill>
                  <a:srgbClr val="FF0000"/>
                </a:solidFill>
              </a:rPr>
              <a:t>リスクの高い災害を議論して想定し、備えを行う</a:t>
            </a:r>
            <a:r>
              <a:rPr lang="ja-JP" altLang="en-US" sz="2401" dirty="0">
                <a:solidFill>
                  <a:schemeClr val="tx1"/>
                </a:solidFill>
              </a:rPr>
              <a:t>。例：台風接近時は、浸水する可能性ある場所から鉄道車両（バス・トラック車両）を高台に移動させる計画を策定する。</a:t>
            </a:r>
            <a:endParaRPr lang="en-US" altLang="ja-JP" sz="2401" dirty="0">
              <a:solidFill>
                <a:schemeClr val="tx1"/>
              </a:solidFill>
            </a:endParaRPr>
          </a:p>
        </p:txBody>
      </p:sp>
      <p:sp>
        <p:nvSpPr>
          <p:cNvPr id="6" name="角丸四角形 5"/>
          <p:cNvSpPr/>
          <p:nvPr/>
        </p:nvSpPr>
        <p:spPr>
          <a:xfrm>
            <a:off x="760413" y="3389313"/>
            <a:ext cx="8439150" cy="1206500"/>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地震・風水害での停電・断水を想定し、想定期間に応じた非常発電装置を備え、</a:t>
            </a:r>
            <a:r>
              <a:rPr lang="ja-JP" altLang="en-US" sz="2401" b="1" dirty="0">
                <a:solidFill>
                  <a:srgbClr val="FF0000"/>
                </a:solidFill>
              </a:rPr>
              <a:t>燃料</a:t>
            </a:r>
            <a:r>
              <a:rPr lang="ja-JP" altLang="en-US" sz="2401" dirty="0">
                <a:solidFill>
                  <a:schemeClr val="tx1"/>
                </a:solidFill>
              </a:rPr>
              <a:t>・水・非常用食料、非常用トイレを備蓄する。</a:t>
            </a:r>
            <a:endParaRPr lang="en-US" altLang="ja-JP" sz="2401" dirty="0">
              <a:solidFill>
                <a:schemeClr val="tx1"/>
              </a:solidFill>
            </a:endParaRPr>
          </a:p>
        </p:txBody>
      </p:sp>
      <p:sp>
        <p:nvSpPr>
          <p:cNvPr id="7" name="角丸四角形 6"/>
          <p:cNvSpPr/>
          <p:nvPr/>
        </p:nvSpPr>
        <p:spPr>
          <a:xfrm>
            <a:off x="760413" y="4694238"/>
            <a:ext cx="8439150" cy="1782762"/>
          </a:xfrm>
          <a:prstGeom prst="round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401" dirty="0">
                <a:solidFill>
                  <a:schemeClr val="tx1"/>
                </a:solidFill>
              </a:rPr>
              <a:t>公的機関等の公表しているハザードマップ等（例示：</a:t>
            </a:r>
            <a:r>
              <a:rPr lang="ja-JP" altLang="en-US" sz="2401" b="1" dirty="0">
                <a:solidFill>
                  <a:srgbClr val="FF0000"/>
                </a:solidFill>
              </a:rPr>
              <a:t>国土交通省　重ねるハザードマップ</a:t>
            </a:r>
            <a:r>
              <a:rPr lang="ja-JP" altLang="en-US" sz="2401" dirty="0">
                <a:solidFill>
                  <a:schemeClr val="tx1"/>
                </a:solidFill>
              </a:rPr>
              <a:t>：洪水、土砂災害、津波、道路防災情報）を用いて、本社、営業所、現業箇所が災害にどの程度耐えられるかを予め把握する。</a:t>
            </a:r>
            <a:endParaRPr lang="en-US" altLang="ja-JP" sz="2401" dirty="0">
              <a:solidFill>
                <a:schemeClr val="tx1"/>
              </a:solidFill>
            </a:endParaRPr>
          </a:p>
        </p:txBody>
      </p:sp>
      <p:sp>
        <p:nvSpPr>
          <p:cNvPr id="88072" name="スライド番号プレースホルダー 7"/>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9F5CB86-C020-4799-9EAD-F388D2F31852}" type="slidenum">
              <a:rPr lang="ja-JP" altLang="en-US" sz="1800" smtClean="0">
                <a:latin typeface="ＭＳ Ｐゴシック" panose="020B0600070205080204" pitchFamily="50" charset="-128"/>
              </a:rPr>
              <a:pPr>
                <a:spcBef>
                  <a:spcPct val="0"/>
                </a:spcBef>
                <a:buFontTx/>
                <a:buNone/>
              </a:pPr>
              <a:t>26</a:t>
            </a:fld>
            <a:endParaRPr lang="ja-JP" altLang="en-US" sz="1800" smtClean="0">
              <a:latin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テキスト ボックス 31"/>
          <p:cNvSpPr txBox="1">
            <a:spLocks noChangeArrowheads="1"/>
          </p:cNvSpPr>
          <p:nvPr/>
        </p:nvSpPr>
        <p:spPr bwMode="auto">
          <a:xfrm>
            <a:off x="2289175" y="6238875"/>
            <a:ext cx="8856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b="1" smtClean="0">
                <a:solidFill>
                  <a:srgbClr val="000000"/>
                </a:solidFill>
              </a:rPr>
              <a:t>・他機関の訓練への参加や</a:t>
            </a:r>
            <a:r>
              <a:rPr lang="ja-JP" altLang="en-US" sz="2401" b="1" u="sng" smtClean="0">
                <a:solidFill>
                  <a:srgbClr val="FF0000"/>
                </a:solidFill>
              </a:rPr>
              <a:t>他事例に学ぶ</a:t>
            </a:r>
            <a:r>
              <a:rPr lang="ja-JP" altLang="en-US" sz="2401" b="1" smtClean="0">
                <a:solidFill>
                  <a:srgbClr val="000000"/>
                </a:solidFill>
              </a:rPr>
              <a:t>ことも重要。</a:t>
            </a:r>
          </a:p>
        </p:txBody>
      </p:sp>
      <p:sp>
        <p:nvSpPr>
          <p:cNvPr id="90115" name="角丸四角形 23"/>
          <p:cNvSpPr>
            <a:spLocks noChangeArrowheads="1"/>
          </p:cNvSpPr>
          <p:nvPr/>
        </p:nvSpPr>
        <p:spPr bwMode="auto">
          <a:xfrm>
            <a:off x="176213" y="927100"/>
            <a:ext cx="1968500" cy="1349375"/>
          </a:xfrm>
          <a:prstGeom prst="roundRect">
            <a:avLst>
              <a:gd name="adj" fmla="val 16667"/>
            </a:avLst>
          </a:prstGeom>
          <a:solidFill>
            <a:srgbClr val="BBE0E3"/>
          </a:solidFill>
          <a:ln w="25400">
            <a:solidFill>
              <a:srgbClr val="88A4A5"/>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ja-JP" altLang="en-US" sz="2401" b="1" smtClean="0">
                <a:solidFill>
                  <a:srgbClr val="000000"/>
                </a:solidFill>
              </a:rPr>
              <a:t>背景</a:t>
            </a:r>
          </a:p>
        </p:txBody>
      </p:sp>
      <p:sp>
        <p:nvSpPr>
          <p:cNvPr id="90116" name="Rectangle 2"/>
          <p:cNvSpPr txBox="1">
            <a:spLocks noChangeArrowheads="1"/>
          </p:cNvSpPr>
          <p:nvPr/>
        </p:nvSpPr>
        <p:spPr bwMode="auto">
          <a:xfrm>
            <a:off x="0" y="-30163"/>
            <a:ext cx="9906000" cy="788988"/>
          </a:xfrm>
          <a:prstGeom prst="rect">
            <a:avLst/>
          </a:prstGeom>
          <a:solidFill>
            <a:srgbClr val="FFFF00">
              <a:alpha val="8901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3199" b="1" smtClean="0">
                <a:solidFill>
                  <a:srgbClr val="000000"/>
                </a:solidFill>
              </a:rPr>
              <a:t>運輸防災マネジメント指針の概要について</a:t>
            </a:r>
            <a:r>
              <a:rPr lang="ja-JP" altLang="en-US" sz="2000" b="1" smtClean="0">
                <a:solidFill>
                  <a:srgbClr val="000000"/>
                </a:solidFill>
              </a:rPr>
              <a:t>（令和</a:t>
            </a:r>
            <a:r>
              <a:rPr lang="en-US" altLang="ja-JP" sz="2000" b="1" smtClean="0">
                <a:solidFill>
                  <a:srgbClr val="000000"/>
                </a:solidFill>
              </a:rPr>
              <a:t>2</a:t>
            </a:r>
            <a:r>
              <a:rPr lang="ja-JP" altLang="en-US" sz="2000" b="1" smtClean="0">
                <a:solidFill>
                  <a:srgbClr val="000000"/>
                </a:solidFill>
              </a:rPr>
              <a:t>年</a:t>
            </a:r>
            <a:r>
              <a:rPr lang="en-US" altLang="ja-JP" sz="2000" b="1" smtClean="0">
                <a:solidFill>
                  <a:srgbClr val="000000"/>
                </a:solidFill>
              </a:rPr>
              <a:t>7</a:t>
            </a:r>
            <a:r>
              <a:rPr lang="ja-JP" altLang="en-US" sz="2000" b="1" smtClean="0">
                <a:solidFill>
                  <a:srgbClr val="000000"/>
                </a:solidFill>
              </a:rPr>
              <a:t>月</a:t>
            </a:r>
            <a:r>
              <a:rPr lang="en-US" altLang="ja-JP" sz="2000" b="1" smtClean="0">
                <a:solidFill>
                  <a:srgbClr val="000000"/>
                </a:solidFill>
              </a:rPr>
              <a:t>6</a:t>
            </a:r>
            <a:r>
              <a:rPr lang="ja-JP" altLang="en-US" sz="2000" b="1" smtClean="0">
                <a:solidFill>
                  <a:srgbClr val="000000"/>
                </a:solidFill>
              </a:rPr>
              <a:t>日公表）</a:t>
            </a:r>
            <a:endParaRPr lang="ja-JP" altLang="en-US" sz="3199" b="1" smtClean="0">
              <a:solidFill>
                <a:srgbClr val="000000"/>
              </a:solidFill>
            </a:endParaRPr>
          </a:p>
          <a:p>
            <a:pPr algn="ctr" eaLnBrk="1" hangingPunct="1">
              <a:spcBef>
                <a:spcPct val="0"/>
              </a:spcBef>
              <a:buFontTx/>
              <a:buNone/>
              <a:defRPr/>
            </a:pPr>
            <a:endParaRPr lang="ja-JP" altLang="en-US" sz="2401" b="1" smtClean="0">
              <a:solidFill>
                <a:srgbClr val="000000"/>
              </a:solidFill>
            </a:endParaRPr>
          </a:p>
        </p:txBody>
      </p:sp>
      <p:sp>
        <p:nvSpPr>
          <p:cNvPr id="90117" name="角丸四角形 19"/>
          <p:cNvSpPr>
            <a:spLocks noChangeArrowheads="1"/>
          </p:cNvSpPr>
          <p:nvPr/>
        </p:nvSpPr>
        <p:spPr bwMode="auto">
          <a:xfrm>
            <a:off x="174625" y="2444750"/>
            <a:ext cx="1970088" cy="2657475"/>
          </a:xfrm>
          <a:prstGeom prst="roundRect">
            <a:avLst>
              <a:gd name="adj" fmla="val 16662"/>
            </a:avLst>
          </a:prstGeom>
          <a:solidFill>
            <a:srgbClr val="BBE0E3"/>
          </a:solidFill>
          <a:ln w="25400">
            <a:solidFill>
              <a:srgbClr val="88A4A5"/>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ja-JP" altLang="en-US" sz="2401" b="1" smtClean="0">
                <a:solidFill>
                  <a:srgbClr val="000000"/>
                </a:solidFill>
              </a:rPr>
              <a:t>平時の</a:t>
            </a:r>
            <a:endParaRPr lang="en-US" altLang="ja-JP" sz="2401" b="1" smtClean="0">
              <a:solidFill>
                <a:srgbClr val="000000"/>
              </a:solidFill>
            </a:endParaRPr>
          </a:p>
          <a:p>
            <a:pPr algn="ctr">
              <a:spcBef>
                <a:spcPct val="0"/>
              </a:spcBef>
              <a:buFontTx/>
              <a:buNone/>
              <a:defRPr/>
            </a:pPr>
            <a:r>
              <a:rPr lang="ja-JP" altLang="en-US" sz="2401" b="1" smtClean="0">
                <a:solidFill>
                  <a:srgbClr val="000000"/>
                </a:solidFill>
              </a:rPr>
              <a:t>「備え」と</a:t>
            </a:r>
            <a:endParaRPr lang="en-US" altLang="ja-JP" sz="2401" b="1" smtClean="0">
              <a:solidFill>
                <a:srgbClr val="000000"/>
              </a:solidFill>
            </a:endParaRPr>
          </a:p>
          <a:p>
            <a:pPr algn="ctr">
              <a:spcBef>
                <a:spcPct val="0"/>
              </a:spcBef>
              <a:buFontTx/>
              <a:buNone/>
              <a:defRPr/>
            </a:pPr>
            <a:r>
              <a:rPr lang="ja-JP" altLang="en-US" sz="2401" b="1" smtClean="0">
                <a:solidFill>
                  <a:srgbClr val="000000"/>
                </a:solidFill>
              </a:rPr>
              <a:t>迅速な初動</a:t>
            </a:r>
          </a:p>
        </p:txBody>
      </p:sp>
      <p:sp>
        <p:nvSpPr>
          <p:cNvPr id="90118" name="角丸四角形 21"/>
          <p:cNvSpPr>
            <a:spLocks noChangeArrowheads="1"/>
          </p:cNvSpPr>
          <p:nvPr/>
        </p:nvSpPr>
        <p:spPr bwMode="auto">
          <a:xfrm>
            <a:off x="176213" y="5229225"/>
            <a:ext cx="1968500" cy="1555750"/>
          </a:xfrm>
          <a:prstGeom prst="roundRect">
            <a:avLst>
              <a:gd name="adj" fmla="val 16667"/>
            </a:avLst>
          </a:prstGeom>
          <a:solidFill>
            <a:srgbClr val="BBE0E3"/>
          </a:solidFill>
          <a:ln w="25400">
            <a:solidFill>
              <a:srgbClr val="88A4A5"/>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defRPr/>
            </a:pPr>
            <a:r>
              <a:rPr lang="ja-JP" altLang="en-US" sz="2401" b="1" smtClean="0">
                <a:solidFill>
                  <a:srgbClr val="000000"/>
                </a:solidFill>
              </a:rPr>
              <a:t>「備え」</a:t>
            </a:r>
            <a:endParaRPr lang="en-US" altLang="ja-JP" sz="2401" b="1" smtClean="0">
              <a:solidFill>
                <a:srgbClr val="000000"/>
              </a:solidFill>
            </a:endParaRPr>
          </a:p>
          <a:p>
            <a:pPr algn="ctr">
              <a:spcBef>
                <a:spcPct val="0"/>
              </a:spcBef>
              <a:buFontTx/>
              <a:buNone/>
              <a:defRPr/>
            </a:pPr>
            <a:r>
              <a:rPr lang="ja-JP" altLang="en-US" sz="2401" b="1" smtClean="0">
                <a:solidFill>
                  <a:srgbClr val="000000"/>
                </a:solidFill>
              </a:rPr>
              <a:t>と初動</a:t>
            </a:r>
            <a:endParaRPr lang="en-US" altLang="ja-JP" sz="2401" b="1" smtClean="0">
              <a:solidFill>
                <a:srgbClr val="000000"/>
              </a:solidFill>
            </a:endParaRPr>
          </a:p>
          <a:p>
            <a:pPr algn="ctr">
              <a:spcBef>
                <a:spcPct val="0"/>
              </a:spcBef>
              <a:buFontTx/>
              <a:buNone/>
              <a:defRPr/>
            </a:pPr>
            <a:r>
              <a:rPr lang="ja-JP" altLang="en-US" sz="2401" b="1" smtClean="0">
                <a:solidFill>
                  <a:srgbClr val="000000"/>
                </a:solidFill>
              </a:rPr>
              <a:t>：教育と訓練</a:t>
            </a:r>
          </a:p>
        </p:txBody>
      </p:sp>
      <p:sp>
        <p:nvSpPr>
          <p:cNvPr id="90119" name="テキスト ボックス 6"/>
          <p:cNvSpPr txBox="1">
            <a:spLocks noChangeArrowheads="1"/>
          </p:cNvSpPr>
          <p:nvPr/>
        </p:nvSpPr>
        <p:spPr bwMode="auto">
          <a:xfrm>
            <a:off x="2289175" y="960438"/>
            <a:ext cx="4103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b="1" smtClean="0">
                <a:solidFill>
                  <a:srgbClr val="000000"/>
                </a:solidFill>
              </a:rPr>
              <a:t>・</a:t>
            </a:r>
            <a:r>
              <a:rPr lang="ja-JP" altLang="en-US" sz="2401" b="1" u="sng" smtClean="0">
                <a:solidFill>
                  <a:srgbClr val="FF0000"/>
                </a:solidFill>
              </a:rPr>
              <a:t>自然災害の頻発化・激甚化</a:t>
            </a:r>
          </a:p>
        </p:txBody>
      </p:sp>
      <p:sp>
        <p:nvSpPr>
          <p:cNvPr id="265225" name="テキスト ボックス 26"/>
          <p:cNvSpPr txBox="1">
            <a:spLocks noChangeArrowheads="1"/>
          </p:cNvSpPr>
          <p:nvPr/>
        </p:nvSpPr>
        <p:spPr>
          <a:xfrm>
            <a:off x="2289175" y="1476375"/>
            <a:ext cx="7272338" cy="831850"/>
          </a:xfrm>
          <a:prstGeom prst="rect">
            <a:avLst/>
          </a:prstGeom>
          <a:noFill/>
          <a:ln>
            <a:noFill/>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2401" b="1" dirty="0">
                <a:solidFill>
                  <a:srgbClr val="000000"/>
                </a:solidFill>
              </a:rPr>
              <a:t>・全社的な自然災害対応への取組</a:t>
            </a:r>
            <a:r>
              <a:rPr lang="ja-JP" altLang="en-US" sz="2401" b="1" u="dbl" dirty="0">
                <a:solidFill>
                  <a:srgbClr val="FF0000"/>
                </a:solidFill>
                <a:uFill>
                  <a:solidFill>
                    <a:srgbClr val="FF0000"/>
                  </a:solidFill>
                </a:uFill>
              </a:rPr>
              <a:t>（防災＋事業継続）</a:t>
            </a:r>
            <a:r>
              <a:rPr lang="ja-JP" altLang="en-US" sz="2401" b="1" dirty="0">
                <a:solidFill>
                  <a:srgbClr val="000000"/>
                </a:solidFill>
              </a:rPr>
              <a:t>　　</a:t>
            </a:r>
            <a:endParaRPr lang="en-US" altLang="ja-JP" sz="2401" b="1" dirty="0">
              <a:solidFill>
                <a:srgbClr val="000000"/>
              </a:solidFill>
            </a:endParaRPr>
          </a:p>
          <a:p>
            <a:pPr>
              <a:spcBef>
                <a:spcPct val="0"/>
              </a:spcBef>
              <a:buFontTx/>
              <a:buNone/>
              <a:defRPr/>
            </a:pPr>
            <a:r>
              <a:rPr lang="ja-JP" altLang="en-US" sz="2401" b="1" dirty="0">
                <a:solidFill>
                  <a:srgbClr val="000000"/>
                </a:solidFill>
              </a:rPr>
              <a:t>　を促進</a:t>
            </a:r>
          </a:p>
        </p:txBody>
      </p:sp>
      <p:sp>
        <p:nvSpPr>
          <p:cNvPr id="265226" name="テキスト ボックス 27"/>
          <p:cNvSpPr txBox="1">
            <a:spLocks noChangeArrowheads="1"/>
          </p:cNvSpPr>
          <p:nvPr/>
        </p:nvSpPr>
        <p:spPr>
          <a:xfrm>
            <a:off x="2289177" y="2501900"/>
            <a:ext cx="7272337" cy="1200713"/>
          </a:xfrm>
          <a:prstGeom prst="rect">
            <a:avLst/>
          </a:prstGeom>
          <a:noFill/>
          <a:ln>
            <a:noFill/>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2401" b="1" dirty="0">
                <a:solidFill>
                  <a:srgbClr val="000000"/>
                </a:solidFill>
              </a:rPr>
              <a:t>・被災時に最も重要なのは</a:t>
            </a:r>
            <a:r>
              <a:rPr lang="ja-JP" altLang="en-US" sz="2401" b="1" u="sng" dirty="0">
                <a:solidFill>
                  <a:srgbClr val="FF0000"/>
                </a:solidFill>
              </a:rPr>
              <a:t>迅速な初動</a:t>
            </a:r>
            <a:r>
              <a:rPr lang="ja-JP" altLang="en-US" sz="2401" b="1" dirty="0">
                <a:solidFill>
                  <a:srgbClr val="000000"/>
                </a:solidFill>
              </a:rPr>
              <a:t>。</a:t>
            </a:r>
            <a:r>
              <a:rPr lang="ja-JP" altLang="en-US" sz="2401" b="1" u="sng" dirty="0">
                <a:solidFill>
                  <a:srgbClr val="FF0000"/>
                </a:solidFill>
              </a:rPr>
              <a:t>トップダウンに</a:t>
            </a:r>
            <a:endParaRPr lang="en-US" altLang="ja-JP" sz="2401" b="1" u="sng" dirty="0">
              <a:solidFill>
                <a:srgbClr val="FF0000"/>
              </a:solidFill>
            </a:endParaRPr>
          </a:p>
          <a:p>
            <a:pPr>
              <a:spcBef>
                <a:spcPct val="0"/>
              </a:spcBef>
              <a:buFontTx/>
              <a:buNone/>
              <a:defRPr/>
            </a:pPr>
            <a:r>
              <a:rPr lang="ja-JP" altLang="en-US" sz="2401" b="1" dirty="0">
                <a:solidFill>
                  <a:srgbClr val="FF0000"/>
                </a:solidFill>
              </a:rPr>
              <a:t>  </a:t>
            </a:r>
            <a:r>
              <a:rPr lang="ja-JP" altLang="en-US" sz="2401" b="1" u="sng" dirty="0">
                <a:solidFill>
                  <a:srgbClr val="FF0000"/>
                </a:solidFill>
              </a:rPr>
              <a:t>よる危機管理体制</a:t>
            </a:r>
            <a:r>
              <a:rPr lang="ja-JP" altLang="en-US" sz="2401" b="1" dirty="0"/>
              <a:t>や</a:t>
            </a:r>
            <a:r>
              <a:rPr lang="ja-JP" altLang="en-US" sz="2401" b="1" u="dbl" dirty="0">
                <a:solidFill>
                  <a:srgbClr val="FF0000"/>
                </a:solidFill>
              </a:rPr>
              <a:t>防災に関する基本方針の策定</a:t>
            </a:r>
            <a:r>
              <a:rPr lang="ja-JP" altLang="en-US" sz="2401" b="1" dirty="0">
                <a:solidFill>
                  <a:srgbClr val="000000"/>
                </a:solidFill>
              </a:rPr>
              <a:t>が　　</a:t>
            </a:r>
            <a:endParaRPr lang="en-US" altLang="ja-JP" sz="2401" b="1" dirty="0">
              <a:solidFill>
                <a:srgbClr val="000000"/>
              </a:solidFill>
            </a:endParaRPr>
          </a:p>
          <a:p>
            <a:pPr>
              <a:spcBef>
                <a:spcPct val="0"/>
              </a:spcBef>
              <a:buFontTx/>
              <a:buNone/>
              <a:defRPr/>
            </a:pPr>
            <a:r>
              <a:rPr lang="ja-JP" altLang="en-US" sz="2401" b="1" dirty="0">
                <a:solidFill>
                  <a:srgbClr val="000000"/>
                </a:solidFill>
              </a:rPr>
              <a:t>  必要。</a:t>
            </a:r>
            <a:endParaRPr lang="ja-JP" altLang="en-US" sz="2401" b="1" dirty="0">
              <a:solidFill>
                <a:srgbClr val="000000"/>
              </a:solidFill>
              <a:highlight>
                <a:srgbClr val="00FF00"/>
              </a:highlight>
            </a:endParaRPr>
          </a:p>
        </p:txBody>
      </p:sp>
      <p:sp>
        <p:nvSpPr>
          <p:cNvPr id="90122" name="テキスト ボックス 28"/>
          <p:cNvSpPr txBox="1">
            <a:spLocks noChangeArrowheads="1"/>
          </p:cNvSpPr>
          <p:nvPr/>
        </p:nvSpPr>
        <p:spPr bwMode="auto">
          <a:xfrm>
            <a:off x="2309813" y="3770313"/>
            <a:ext cx="88566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b="1" smtClean="0">
                <a:solidFill>
                  <a:srgbClr val="000000"/>
                </a:solidFill>
              </a:rPr>
              <a:t>・災害の</a:t>
            </a:r>
            <a:r>
              <a:rPr lang="ja-JP" altLang="en-US" sz="2401" b="1" smtClean="0">
                <a:solidFill>
                  <a:srgbClr val="FF0000"/>
                </a:solidFill>
              </a:rPr>
              <a:t>被害想定</a:t>
            </a:r>
            <a:r>
              <a:rPr lang="ja-JP" altLang="en-US" sz="2401" b="1" smtClean="0">
                <a:solidFill>
                  <a:srgbClr val="000000"/>
                </a:solidFill>
              </a:rPr>
              <a:t>を行った上で、</a:t>
            </a:r>
            <a:r>
              <a:rPr lang="ja-JP" altLang="en-US" sz="2401" b="1" u="sng" smtClean="0">
                <a:solidFill>
                  <a:srgbClr val="0070C0"/>
                </a:solidFill>
              </a:rPr>
              <a:t>代替措置の検討も含め</a:t>
            </a:r>
            <a:endParaRPr lang="en-US" altLang="ja-JP" sz="2401" b="1" u="sng" smtClean="0">
              <a:solidFill>
                <a:srgbClr val="0070C0"/>
              </a:solidFill>
            </a:endParaRPr>
          </a:p>
          <a:p>
            <a:pPr eaLnBrk="1" hangingPunct="1">
              <a:spcBef>
                <a:spcPct val="0"/>
              </a:spcBef>
              <a:buFontTx/>
              <a:buNone/>
              <a:defRPr/>
            </a:pPr>
            <a:r>
              <a:rPr lang="en-US" altLang="ja-JP" sz="2401" b="1" smtClean="0">
                <a:solidFill>
                  <a:srgbClr val="0070C0"/>
                </a:solidFill>
              </a:rPr>
              <a:t>  </a:t>
            </a:r>
            <a:r>
              <a:rPr lang="ja-JP" altLang="en-US" sz="2401" b="1" u="sng" smtClean="0">
                <a:solidFill>
                  <a:srgbClr val="0070C0"/>
                </a:solidFill>
              </a:rPr>
              <a:t>平時から準備</a:t>
            </a:r>
            <a:r>
              <a:rPr lang="ja-JP" altLang="en-US" sz="2401" b="1" smtClean="0">
                <a:solidFill>
                  <a:srgbClr val="000000"/>
                </a:solidFill>
              </a:rPr>
              <a:t>することが肝要。</a:t>
            </a:r>
          </a:p>
        </p:txBody>
      </p:sp>
      <p:sp>
        <p:nvSpPr>
          <p:cNvPr id="90123" name="テキスト ボックス 29"/>
          <p:cNvSpPr txBox="1">
            <a:spLocks noChangeArrowheads="1"/>
          </p:cNvSpPr>
          <p:nvPr/>
        </p:nvSpPr>
        <p:spPr bwMode="auto">
          <a:xfrm>
            <a:off x="2289175" y="4659313"/>
            <a:ext cx="8856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b="1" smtClean="0">
                <a:solidFill>
                  <a:srgbClr val="000000"/>
                </a:solidFill>
              </a:rPr>
              <a:t>・</a:t>
            </a:r>
            <a:r>
              <a:rPr lang="ja-JP" altLang="en-US" sz="2401" b="1" u="sng" smtClean="0">
                <a:solidFill>
                  <a:srgbClr val="0070C0"/>
                </a:solidFill>
              </a:rPr>
              <a:t>タイムライン</a:t>
            </a:r>
            <a:r>
              <a:rPr lang="ja-JP" altLang="en-US" sz="2401" b="1" smtClean="0">
                <a:solidFill>
                  <a:srgbClr val="000000"/>
                </a:solidFill>
              </a:rPr>
              <a:t>を考慮した</a:t>
            </a:r>
            <a:r>
              <a:rPr lang="ja-JP" altLang="en-US" sz="2401" b="1" u="sng" smtClean="0">
                <a:solidFill>
                  <a:srgbClr val="0070C0"/>
                </a:solidFill>
              </a:rPr>
              <a:t>発災直前の備え</a:t>
            </a:r>
            <a:r>
              <a:rPr lang="ja-JP" altLang="en-US" sz="2401" b="1" smtClean="0">
                <a:solidFill>
                  <a:srgbClr val="000000"/>
                </a:solidFill>
              </a:rPr>
              <a:t>も重要。</a:t>
            </a:r>
          </a:p>
        </p:txBody>
      </p:sp>
      <p:sp>
        <p:nvSpPr>
          <p:cNvPr id="90124" name="テキスト ボックス 30"/>
          <p:cNvSpPr txBox="1">
            <a:spLocks noChangeArrowheads="1"/>
          </p:cNvSpPr>
          <p:nvPr/>
        </p:nvSpPr>
        <p:spPr bwMode="auto">
          <a:xfrm>
            <a:off x="2289175" y="5360988"/>
            <a:ext cx="8856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b="1" smtClean="0">
                <a:solidFill>
                  <a:srgbClr val="000000"/>
                </a:solidFill>
              </a:rPr>
              <a:t>・</a:t>
            </a:r>
            <a:r>
              <a:rPr lang="ja-JP" altLang="en-US" sz="2401" b="1" u="sng" smtClean="0">
                <a:solidFill>
                  <a:srgbClr val="FF0000"/>
                </a:solidFill>
              </a:rPr>
              <a:t>実践的な訓練</a:t>
            </a:r>
            <a:r>
              <a:rPr lang="ja-JP" altLang="en-US" sz="2401" b="1" smtClean="0">
                <a:solidFill>
                  <a:srgbClr val="000000"/>
                </a:solidFill>
              </a:rPr>
              <a:t>を定期的に実施し、</a:t>
            </a:r>
            <a:r>
              <a:rPr lang="ja-JP" altLang="en-US" sz="2401" b="1" u="sng" smtClean="0">
                <a:solidFill>
                  <a:srgbClr val="0070C0"/>
                </a:solidFill>
              </a:rPr>
              <a:t>振り返り</a:t>
            </a:r>
            <a:r>
              <a:rPr lang="ja-JP" altLang="en-US" sz="2401" b="1" smtClean="0">
                <a:solidFill>
                  <a:srgbClr val="000000"/>
                </a:solidFill>
              </a:rPr>
              <a:t>を行うことが</a:t>
            </a:r>
            <a:endParaRPr lang="en-US" altLang="ja-JP" sz="2401" b="1" smtClean="0">
              <a:solidFill>
                <a:srgbClr val="000000"/>
              </a:solidFill>
            </a:endParaRPr>
          </a:p>
          <a:p>
            <a:pPr eaLnBrk="1" hangingPunct="1">
              <a:spcBef>
                <a:spcPct val="0"/>
              </a:spcBef>
              <a:buFontTx/>
              <a:buNone/>
              <a:defRPr/>
            </a:pPr>
            <a:r>
              <a:rPr lang="en-US" altLang="ja-JP" sz="2401" b="1" smtClean="0">
                <a:solidFill>
                  <a:srgbClr val="000000"/>
                </a:solidFill>
              </a:rPr>
              <a:t>  </a:t>
            </a:r>
            <a:r>
              <a:rPr lang="ja-JP" altLang="en-US" sz="2401" b="1" smtClean="0">
                <a:solidFill>
                  <a:srgbClr val="000000"/>
                </a:solidFill>
              </a:rPr>
              <a:t>必要。</a:t>
            </a:r>
          </a:p>
        </p:txBody>
      </p:sp>
      <p:sp>
        <p:nvSpPr>
          <p:cNvPr id="90125" name="角丸四角形 7"/>
          <p:cNvSpPr>
            <a:spLocks noChangeArrowheads="1"/>
          </p:cNvSpPr>
          <p:nvPr/>
        </p:nvSpPr>
        <p:spPr bwMode="auto">
          <a:xfrm>
            <a:off x="112713" y="828675"/>
            <a:ext cx="9593262" cy="1531938"/>
          </a:xfrm>
          <a:prstGeom prst="roundRect">
            <a:avLst>
              <a:gd name="adj" fmla="val 16676"/>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000000"/>
              </a:solidFill>
              <a:latin typeface="ＭＳ Ｐゴシック" panose="020B0600070205080204" pitchFamily="50" charset="-128"/>
            </a:endParaRPr>
          </a:p>
        </p:txBody>
      </p:sp>
      <p:sp>
        <p:nvSpPr>
          <p:cNvPr id="90126" name="角丸四角形 32"/>
          <p:cNvSpPr>
            <a:spLocks noChangeArrowheads="1"/>
          </p:cNvSpPr>
          <p:nvPr/>
        </p:nvSpPr>
        <p:spPr bwMode="auto">
          <a:xfrm>
            <a:off x="112713" y="2386013"/>
            <a:ext cx="9593262" cy="2759075"/>
          </a:xfrm>
          <a:prstGeom prst="roundRect">
            <a:avLst>
              <a:gd name="adj" fmla="val 16662"/>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000000"/>
              </a:solidFill>
              <a:latin typeface="ＭＳ Ｐゴシック" panose="020B0600070205080204" pitchFamily="50" charset="-128"/>
            </a:endParaRPr>
          </a:p>
        </p:txBody>
      </p:sp>
      <p:sp>
        <p:nvSpPr>
          <p:cNvPr id="90127" name="角丸四角形 33"/>
          <p:cNvSpPr>
            <a:spLocks noChangeArrowheads="1"/>
          </p:cNvSpPr>
          <p:nvPr/>
        </p:nvSpPr>
        <p:spPr bwMode="auto">
          <a:xfrm>
            <a:off x="112713" y="5197475"/>
            <a:ext cx="9593262" cy="1616075"/>
          </a:xfrm>
          <a:prstGeom prst="roundRect">
            <a:avLst>
              <a:gd name="adj" fmla="val 16653"/>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600">
              <a:solidFill>
                <a:srgbClr val="000000"/>
              </a:solidFill>
              <a:latin typeface="ＭＳ Ｐゴシック" panose="020B0600070205080204" pitchFamily="50" charset="-128"/>
            </a:endParaRPr>
          </a:p>
        </p:txBody>
      </p:sp>
      <p:cxnSp>
        <p:nvCxnSpPr>
          <p:cNvPr id="90128" name="直線コネクタ 2"/>
          <p:cNvCxnSpPr>
            <a:cxnSpLocks noChangeShapeType="1"/>
          </p:cNvCxnSpPr>
          <p:nvPr/>
        </p:nvCxnSpPr>
        <p:spPr bwMode="auto">
          <a:xfrm>
            <a:off x="6824663" y="1916113"/>
            <a:ext cx="24479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90129" name="直線コネクタ 18"/>
          <p:cNvCxnSpPr>
            <a:cxnSpLocks noChangeShapeType="1"/>
          </p:cNvCxnSpPr>
          <p:nvPr/>
        </p:nvCxnSpPr>
        <p:spPr bwMode="auto">
          <a:xfrm>
            <a:off x="6824663" y="1862138"/>
            <a:ext cx="244792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90130" name="直線コネクタ 20"/>
          <p:cNvCxnSpPr>
            <a:cxnSpLocks noChangeShapeType="1"/>
          </p:cNvCxnSpPr>
          <p:nvPr/>
        </p:nvCxnSpPr>
        <p:spPr bwMode="auto">
          <a:xfrm>
            <a:off x="5205413" y="3284538"/>
            <a:ext cx="39243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90131" name="直線コネクタ 22"/>
          <p:cNvCxnSpPr>
            <a:cxnSpLocks noChangeShapeType="1"/>
          </p:cNvCxnSpPr>
          <p:nvPr/>
        </p:nvCxnSpPr>
        <p:spPr bwMode="auto">
          <a:xfrm>
            <a:off x="5205413" y="3230563"/>
            <a:ext cx="39243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90132" name="直線コネクタ 24"/>
          <p:cNvCxnSpPr>
            <a:cxnSpLocks noChangeShapeType="1"/>
          </p:cNvCxnSpPr>
          <p:nvPr/>
        </p:nvCxnSpPr>
        <p:spPr bwMode="auto">
          <a:xfrm>
            <a:off x="3440113" y="4203700"/>
            <a:ext cx="122396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90133" name="直線コネクタ 25"/>
          <p:cNvCxnSpPr>
            <a:cxnSpLocks noChangeShapeType="1"/>
          </p:cNvCxnSpPr>
          <p:nvPr/>
        </p:nvCxnSpPr>
        <p:spPr bwMode="auto">
          <a:xfrm>
            <a:off x="3440113" y="4149725"/>
            <a:ext cx="122396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90134" name="スライド番号プレースホルダー 9"/>
          <p:cNvSpPr>
            <a:spLocks noGrp="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6C325D4-1483-4502-804C-2169E2398A92}" type="slidenum">
              <a:rPr lang="ja-JP" altLang="en-US" sz="1800" smtClean="0">
                <a:latin typeface="ＭＳ Ｐゴシック" panose="020B0600070205080204" pitchFamily="50" charset="-128"/>
              </a:rPr>
              <a:pPr>
                <a:spcBef>
                  <a:spcPct val="0"/>
                </a:spcBef>
                <a:buFontTx/>
                <a:buNone/>
              </a:pPr>
              <a:t>27</a:t>
            </a:fld>
            <a:endParaRPr lang="ja-JP" altLang="en-US" sz="1800" smtClean="0">
              <a:latin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2"/>
          <p:cNvSpPr>
            <a:spLocks noChangeArrowheads="1"/>
          </p:cNvSpPr>
          <p:nvPr/>
        </p:nvSpPr>
        <p:spPr bwMode="auto">
          <a:xfrm>
            <a:off x="0" y="2492375"/>
            <a:ext cx="9906000" cy="1884363"/>
          </a:xfrm>
          <a:prstGeom prst="rect">
            <a:avLst/>
          </a:prstGeom>
          <a:solidFill>
            <a:srgbClr val="FF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742950" indent="-74295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Tx/>
              <a:buNone/>
            </a:pPr>
            <a:r>
              <a:rPr lang="en-US" altLang="ja-JP" sz="4800"/>
              <a:t>3. </a:t>
            </a:r>
            <a:r>
              <a:rPr lang="ja-JP" altLang="en-US" sz="4800"/>
              <a:t>安全管理体制に係る</a:t>
            </a:r>
            <a:endParaRPr lang="en-US" altLang="ja-JP" sz="4800"/>
          </a:p>
          <a:p>
            <a:pPr algn="ctr" eaLnBrk="1" hangingPunct="1">
              <a:lnSpc>
                <a:spcPct val="90000"/>
              </a:lnSpc>
              <a:spcBef>
                <a:spcPct val="0"/>
              </a:spcBef>
              <a:buClr>
                <a:schemeClr val="bg2"/>
              </a:buClr>
              <a:buSzPct val="75000"/>
              <a:buFontTx/>
              <a:buNone/>
            </a:pPr>
            <a:r>
              <a:rPr lang="ja-JP" altLang="en-US" sz="4800"/>
              <a:t>   「内部監査」の理解を深めるために</a:t>
            </a:r>
          </a:p>
        </p:txBody>
      </p:sp>
      <p:pic>
        <p:nvPicPr>
          <p:cNvPr id="921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164"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5796EBA-1C26-43AF-80BB-90F63D6AC4BC}" type="slidenum">
              <a:rPr lang="en-US" altLang="ja-JP" sz="1400" smtClean="0"/>
              <a:pPr>
                <a:spcBef>
                  <a:spcPct val="0"/>
                </a:spcBef>
                <a:buFontTx/>
                <a:buNone/>
              </a:pPr>
              <a:t>28</a:t>
            </a:fld>
            <a:endParaRPr lang="en-US" altLang="ja-JP" sz="1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body" idx="4294967295"/>
          </p:nvPr>
        </p:nvSpPr>
        <p:spPr>
          <a:xfrm>
            <a:off x="631825" y="505733"/>
            <a:ext cx="8642350" cy="6163627"/>
          </a:xfrm>
        </p:spPr>
        <p:txBody>
          <a:bodyPr/>
          <a:lstStyle/>
          <a:p>
            <a:pPr marL="0" indent="0">
              <a:buFontTx/>
              <a:buNone/>
              <a:defRPr/>
            </a:pPr>
            <a:r>
              <a:rPr lang="en-US" altLang="ja-JP" sz="1400" dirty="0">
                <a:latin typeface="+mn-ea"/>
                <a:ea typeface="+mn-ea"/>
              </a:rPr>
              <a:t>Ⅰ</a:t>
            </a:r>
            <a:r>
              <a:rPr lang="ja-JP" altLang="ja-JP" sz="1400" dirty="0">
                <a:latin typeface="+mn-ea"/>
                <a:ea typeface="+mn-ea"/>
              </a:rPr>
              <a:t>　安全管理体制に係る内部監査の</a:t>
            </a:r>
            <a:r>
              <a:rPr lang="ja-JP" altLang="ja-JP" sz="1400" dirty="0">
                <a:solidFill>
                  <a:srgbClr val="0000FF"/>
                </a:solidFill>
                <a:latin typeface="+mn-ea"/>
                <a:ea typeface="+mn-ea"/>
              </a:rPr>
              <a:t>解説</a:t>
            </a:r>
          </a:p>
          <a:p>
            <a:pPr marL="0" indent="0">
              <a:buFontTx/>
              <a:buNone/>
              <a:defRPr/>
            </a:pPr>
            <a:r>
              <a:rPr lang="ja-JP" altLang="en-US" sz="1400" dirty="0">
                <a:latin typeface="+mn-ea"/>
                <a:ea typeface="+mn-ea"/>
              </a:rPr>
              <a:t>　　</a:t>
            </a:r>
            <a:r>
              <a:rPr lang="ja-JP" altLang="ja-JP" sz="1400" dirty="0">
                <a:latin typeface="+mn-ea"/>
                <a:ea typeface="+mn-ea"/>
              </a:rPr>
              <a:t>１．ガイドライン５．（１１）の記載内容</a:t>
            </a:r>
          </a:p>
          <a:p>
            <a:pPr marL="0" indent="0">
              <a:buFontTx/>
              <a:buNone/>
              <a:defRPr/>
            </a:pPr>
            <a:r>
              <a:rPr lang="ja-JP" altLang="en-US" sz="1400" dirty="0">
                <a:latin typeface="+mn-ea"/>
                <a:ea typeface="+mn-ea"/>
              </a:rPr>
              <a:t>　　</a:t>
            </a:r>
            <a:r>
              <a:rPr lang="ja-JP" altLang="ja-JP" sz="1400" dirty="0">
                <a:latin typeface="+mn-ea"/>
                <a:ea typeface="+mn-ea"/>
              </a:rPr>
              <a:t>２．安全管理体制に係る内部監査</a:t>
            </a:r>
            <a:endParaRPr lang="en-US" altLang="ja-JP" sz="1400" dirty="0">
              <a:latin typeface="+mn-ea"/>
              <a:ea typeface="+mn-ea"/>
            </a:endParaRPr>
          </a:p>
          <a:p>
            <a:pPr marL="0" indent="0">
              <a:buFontTx/>
              <a:buNone/>
              <a:defRPr/>
            </a:pPr>
            <a:r>
              <a:rPr lang="ja-JP" altLang="en-US" sz="1400" dirty="0">
                <a:latin typeface="+mn-ea"/>
                <a:ea typeface="+mn-ea"/>
              </a:rPr>
              <a:t>　　</a:t>
            </a:r>
            <a:r>
              <a:rPr lang="ja-JP" altLang="ja-JP" sz="1400" dirty="0">
                <a:latin typeface="+mn-ea"/>
                <a:ea typeface="+mn-ea"/>
              </a:rPr>
              <a:t>３．内部監査の一般的手順等</a:t>
            </a:r>
            <a:endParaRPr lang="en-US" altLang="ja-JP" sz="1400" dirty="0">
              <a:latin typeface="+mn-ea"/>
              <a:ea typeface="+mn-ea"/>
            </a:endParaRPr>
          </a:p>
          <a:p>
            <a:pPr marL="0" indent="0">
              <a:buFontTx/>
              <a:buNone/>
              <a:defRPr/>
            </a:pPr>
            <a:r>
              <a:rPr lang="ja-JP" altLang="en-US" sz="1400" dirty="0">
                <a:latin typeface="+mn-ea"/>
                <a:ea typeface="+mn-ea"/>
              </a:rPr>
              <a:t>　　</a:t>
            </a:r>
            <a:r>
              <a:rPr lang="ja-JP" altLang="ja-JP" sz="1400" dirty="0">
                <a:latin typeface="+mn-ea"/>
                <a:ea typeface="+mn-ea"/>
              </a:rPr>
              <a:t>４．内部監査の実施にあたっての留意点</a:t>
            </a:r>
          </a:p>
          <a:p>
            <a:pPr marL="0" indent="0">
              <a:lnSpc>
                <a:spcPts val="200"/>
              </a:lnSpc>
              <a:buFontTx/>
              <a:buNone/>
              <a:defRPr/>
            </a:pPr>
            <a:r>
              <a:rPr lang="en-US" altLang="ja-JP" sz="1400" dirty="0">
                <a:latin typeface="+mn-ea"/>
                <a:ea typeface="+mn-ea"/>
              </a:rPr>
              <a:t> </a:t>
            </a:r>
            <a:endParaRPr lang="ja-JP" altLang="ja-JP" sz="1400" dirty="0">
              <a:latin typeface="+mn-ea"/>
              <a:ea typeface="+mn-ea"/>
            </a:endParaRPr>
          </a:p>
          <a:p>
            <a:pPr marL="0" indent="0">
              <a:buFontTx/>
              <a:buNone/>
              <a:defRPr/>
            </a:pPr>
            <a:r>
              <a:rPr lang="ja-JP" altLang="ja-JP" sz="1400" dirty="0">
                <a:latin typeface="+mn-ea"/>
                <a:ea typeface="+mn-ea"/>
              </a:rPr>
              <a:t>Ⅱ　内部監査の</a:t>
            </a:r>
            <a:r>
              <a:rPr lang="ja-JP" altLang="ja-JP" sz="1400" dirty="0">
                <a:solidFill>
                  <a:srgbClr val="0000FF"/>
                </a:solidFill>
                <a:latin typeface="+mn-ea"/>
                <a:ea typeface="+mn-ea"/>
              </a:rPr>
              <a:t>実施体制</a:t>
            </a:r>
            <a:r>
              <a:rPr lang="ja-JP" altLang="ja-JP" sz="1400" dirty="0">
                <a:latin typeface="+mn-ea"/>
                <a:ea typeface="+mn-ea"/>
              </a:rPr>
              <a:t>及び内部監査要員について</a:t>
            </a:r>
          </a:p>
          <a:p>
            <a:pPr marL="0" indent="0">
              <a:buFontTx/>
              <a:buNone/>
              <a:defRPr/>
            </a:pPr>
            <a:r>
              <a:rPr lang="ja-JP" altLang="ja-JP" sz="1400" dirty="0">
                <a:latin typeface="+mn-ea"/>
                <a:ea typeface="+mn-ea"/>
              </a:rPr>
              <a:t>　</a:t>
            </a:r>
            <a:r>
              <a:rPr lang="ja-JP" altLang="en-US" sz="1400" dirty="0">
                <a:latin typeface="+mn-ea"/>
                <a:ea typeface="+mn-ea"/>
              </a:rPr>
              <a:t>　</a:t>
            </a:r>
            <a:r>
              <a:rPr lang="ja-JP" altLang="ja-JP" sz="1400" dirty="0">
                <a:latin typeface="+mn-ea"/>
                <a:ea typeface="+mn-ea"/>
              </a:rPr>
              <a:t>１．内部監査の実施体制</a:t>
            </a:r>
            <a:endParaRPr lang="en-US" altLang="ja-JP" sz="1400" dirty="0">
              <a:latin typeface="+mn-ea"/>
              <a:ea typeface="+mn-ea"/>
            </a:endParaRPr>
          </a:p>
          <a:p>
            <a:pPr marL="0" indent="0">
              <a:buFontTx/>
              <a:buNone/>
              <a:defRPr/>
            </a:pPr>
            <a:r>
              <a:rPr lang="ja-JP" altLang="ja-JP" sz="1400" dirty="0">
                <a:latin typeface="+mn-ea"/>
                <a:ea typeface="+mn-ea"/>
              </a:rPr>
              <a:t>　</a:t>
            </a:r>
            <a:r>
              <a:rPr lang="ja-JP" altLang="en-US" sz="1400" dirty="0">
                <a:latin typeface="+mn-ea"/>
                <a:ea typeface="+mn-ea"/>
              </a:rPr>
              <a:t>　</a:t>
            </a:r>
            <a:r>
              <a:rPr lang="ja-JP" altLang="ja-JP" sz="1400" dirty="0">
                <a:latin typeface="+mn-ea"/>
                <a:ea typeface="+mn-ea"/>
              </a:rPr>
              <a:t>２．内部監査要員に求められる要件、教育・訓練及び力量等</a:t>
            </a:r>
          </a:p>
          <a:p>
            <a:pPr marL="0" indent="0">
              <a:buFontTx/>
              <a:buNone/>
              <a:defRPr/>
            </a:pPr>
            <a:r>
              <a:rPr lang="ja-JP" altLang="ja-JP" sz="1400" dirty="0">
                <a:latin typeface="+mn-ea"/>
                <a:ea typeface="+mn-ea"/>
              </a:rPr>
              <a:t>　</a:t>
            </a:r>
            <a:r>
              <a:rPr lang="ja-JP" altLang="en-US" sz="1400" dirty="0">
                <a:latin typeface="+mn-ea"/>
                <a:ea typeface="+mn-ea"/>
              </a:rPr>
              <a:t>　</a:t>
            </a:r>
            <a:r>
              <a:rPr lang="ja-JP" altLang="ja-JP" sz="1400" dirty="0">
                <a:latin typeface="+mn-ea"/>
                <a:ea typeface="+mn-ea"/>
              </a:rPr>
              <a:t>３．内部監査要員の力量等の把握、維持・向上</a:t>
            </a:r>
          </a:p>
          <a:p>
            <a:pPr marL="0" indent="0">
              <a:buFontTx/>
              <a:buNone/>
              <a:defRPr/>
            </a:pPr>
            <a:r>
              <a:rPr lang="ja-JP" altLang="ja-JP" sz="1400" dirty="0">
                <a:latin typeface="+mn-ea"/>
                <a:ea typeface="+mn-ea"/>
              </a:rPr>
              <a:t>　</a:t>
            </a:r>
            <a:r>
              <a:rPr lang="ja-JP" altLang="en-US" sz="1400" dirty="0">
                <a:latin typeface="+mn-ea"/>
                <a:ea typeface="+mn-ea"/>
              </a:rPr>
              <a:t>　</a:t>
            </a:r>
            <a:r>
              <a:rPr lang="ja-JP" altLang="ja-JP" sz="1400" dirty="0">
                <a:latin typeface="+mn-ea"/>
                <a:ea typeface="+mn-ea"/>
              </a:rPr>
              <a:t>４．内部監査要員に対する教育・訓練の見直し、</a:t>
            </a:r>
            <a:r>
              <a:rPr lang="ja-JP" altLang="ja-JP" sz="1400" dirty="0" smtClean="0">
                <a:latin typeface="+mn-ea"/>
                <a:ea typeface="+mn-ea"/>
              </a:rPr>
              <a:t>改善</a:t>
            </a:r>
            <a:endParaRPr lang="en-US" altLang="ja-JP" sz="1400" dirty="0" smtClean="0">
              <a:latin typeface="+mn-ea"/>
              <a:ea typeface="+mn-ea"/>
            </a:endParaRPr>
          </a:p>
          <a:p>
            <a:pPr marL="0" indent="0">
              <a:buFontTx/>
              <a:buNone/>
              <a:defRPr/>
            </a:pPr>
            <a:r>
              <a:rPr lang="ja-JP" altLang="en-US" sz="1400" dirty="0" smtClean="0">
                <a:latin typeface="+mn-ea"/>
                <a:ea typeface="+mn-ea"/>
              </a:rPr>
              <a:t>    ５．内部監査要員の求められる課題に「気づく力」</a:t>
            </a:r>
            <a:endParaRPr lang="ja-JP" altLang="ja-JP" sz="1400" dirty="0">
              <a:latin typeface="+mn-ea"/>
              <a:ea typeface="+mn-ea"/>
            </a:endParaRPr>
          </a:p>
          <a:p>
            <a:pPr marL="0" indent="0">
              <a:lnSpc>
                <a:spcPts val="200"/>
              </a:lnSpc>
              <a:buFontTx/>
              <a:buNone/>
              <a:defRPr/>
            </a:pPr>
            <a:endParaRPr lang="en-US" altLang="ja-JP" sz="1400" dirty="0" smtClean="0">
              <a:latin typeface="+mn-ea"/>
              <a:ea typeface="+mn-ea"/>
            </a:endParaRPr>
          </a:p>
          <a:p>
            <a:pPr marL="0" indent="0">
              <a:buFontTx/>
              <a:buNone/>
              <a:defRPr/>
            </a:pPr>
            <a:r>
              <a:rPr lang="ja-JP" altLang="ja-JP" sz="1400" dirty="0" smtClean="0">
                <a:latin typeface="+mn-ea"/>
                <a:ea typeface="+mn-ea"/>
              </a:rPr>
              <a:t>Ⅲ</a:t>
            </a:r>
            <a:r>
              <a:rPr lang="ja-JP" altLang="ja-JP" sz="1400" dirty="0">
                <a:latin typeface="+mn-ea"/>
                <a:ea typeface="+mn-ea"/>
              </a:rPr>
              <a:t>　</a:t>
            </a:r>
            <a:r>
              <a:rPr lang="ja-JP" altLang="ja-JP" sz="1400" dirty="0">
                <a:solidFill>
                  <a:srgbClr val="0000FF"/>
                </a:solidFill>
                <a:latin typeface="+mn-ea"/>
                <a:ea typeface="+mn-ea"/>
              </a:rPr>
              <a:t>参考資料</a:t>
            </a:r>
          </a:p>
          <a:p>
            <a:pPr marL="0" indent="0">
              <a:buFontTx/>
              <a:buNone/>
              <a:defRPr/>
            </a:pPr>
            <a:r>
              <a:rPr lang="ja-JP" altLang="en-US" sz="1400" dirty="0">
                <a:latin typeface="+mn-ea"/>
                <a:ea typeface="+mn-ea"/>
              </a:rPr>
              <a:t>　　</a:t>
            </a:r>
            <a:r>
              <a:rPr lang="ja-JP" altLang="ja-JP" sz="1400" dirty="0">
                <a:latin typeface="+mn-ea"/>
                <a:ea typeface="+mn-ea"/>
              </a:rPr>
              <a:t>別添</a:t>
            </a:r>
            <a:r>
              <a:rPr lang="ja-JP" altLang="en-US" sz="1400" dirty="0">
                <a:latin typeface="+mn-ea"/>
                <a:ea typeface="+mn-ea"/>
              </a:rPr>
              <a:t>１．</a:t>
            </a:r>
            <a:r>
              <a:rPr lang="ja-JP" altLang="ja-JP" sz="1400" dirty="0">
                <a:latin typeface="+mn-ea"/>
                <a:ea typeface="+mn-ea"/>
              </a:rPr>
              <a:t>　内部監査手順書（参考）</a:t>
            </a:r>
          </a:p>
          <a:p>
            <a:pPr marL="0" indent="0">
              <a:buFontTx/>
              <a:buNone/>
              <a:defRPr/>
            </a:pPr>
            <a:r>
              <a:rPr lang="ja-JP" altLang="en-US" sz="1400" dirty="0">
                <a:latin typeface="+mn-ea"/>
                <a:ea typeface="+mn-ea"/>
              </a:rPr>
              <a:t>　　</a:t>
            </a:r>
            <a:r>
              <a:rPr lang="ja-JP" altLang="ja-JP" sz="1400" dirty="0">
                <a:latin typeface="+mn-ea"/>
                <a:ea typeface="+mn-ea"/>
              </a:rPr>
              <a:t>別紙－１　内部監査実施計画表</a:t>
            </a:r>
            <a:endParaRPr lang="en-US" altLang="ja-JP" sz="1400" dirty="0">
              <a:latin typeface="+mn-ea"/>
              <a:ea typeface="+mn-ea"/>
            </a:endParaRPr>
          </a:p>
          <a:p>
            <a:pPr marL="0" indent="0">
              <a:buFontTx/>
              <a:buNone/>
              <a:defRPr/>
            </a:pPr>
            <a:r>
              <a:rPr lang="ja-JP" altLang="en-US" sz="1400" dirty="0">
                <a:latin typeface="+mn-ea"/>
                <a:ea typeface="+mn-ea"/>
              </a:rPr>
              <a:t>　　</a:t>
            </a:r>
            <a:r>
              <a:rPr lang="ja-JP" altLang="ja-JP" sz="1400" dirty="0">
                <a:latin typeface="+mn-ea"/>
                <a:ea typeface="+mn-ea"/>
              </a:rPr>
              <a:t>別紙－２　重点監査項目計画書</a:t>
            </a:r>
            <a:endParaRPr lang="en-US" altLang="ja-JP" sz="1400" dirty="0">
              <a:latin typeface="+mn-ea"/>
              <a:ea typeface="+mn-ea"/>
            </a:endParaRPr>
          </a:p>
          <a:p>
            <a:pPr marL="0" indent="0">
              <a:buFontTx/>
              <a:buNone/>
              <a:defRPr/>
            </a:pPr>
            <a:r>
              <a:rPr lang="ja-JP" altLang="en-US" sz="1400" dirty="0">
                <a:latin typeface="+mn-ea"/>
                <a:ea typeface="+mn-ea"/>
              </a:rPr>
              <a:t>　　</a:t>
            </a:r>
            <a:r>
              <a:rPr lang="ja-JP" altLang="ja-JP" sz="1400" dirty="0">
                <a:latin typeface="+mn-ea"/>
                <a:ea typeface="+mn-ea"/>
              </a:rPr>
              <a:t>別紙－３　内部監査要員指名書</a:t>
            </a:r>
            <a:endParaRPr lang="en-US" altLang="ja-JP" sz="1400" dirty="0">
              <a:latin typeface="+mn-ea"/>
              <a:ea typeface="+mn-ea"/>
            </a:endParaRPr>
          </a:p>
          <a:p>
            <a:pPr marL="0" indent="0">
              <a:buFontTx/>
              <a:buNone/>
              <a:defRPr/>
            </a:pPr>
            <a:r>
              <a:rPr lang="ja-JP" altLang="en-US" sz="1400" dirty="0">
                <a:latin typeface="+mn-ea"/>
                <a:ea typeface="+mn-ea"/>
              </a:rPr>
              <a:t>　　</a:t>
            </a:r>
            <a:r>
              <a:rPr lang="ja-JP" altLang="ja-JP" sz="1400" dirty="0">
                <a:latin typeface="+mn-ea"/>
                <a:ea typeface="+mn-ea"/>
              </a:rPr>
              <a:t>別紙－４　内部監査スケジュール</a:t>
            </a:r>
          </a:p>
          <a:p>
            <a:pPr marL="0" indent="0">
              <a:buFontTx/>
              <a:buNone/>
              <a:defRPr/>
            </a:pPr>
            <a:r>
              <a:rPr lang="ja-JP" altLang="en-US" sz="1400" dirty="0">
                <a:latin typeface="+mn-ea"/>
                <a:ea typeface="+mn-ea"/>
              </a:rPr>
              <a:t>　　</a:t>
            </a:r>
            <a:r>
              <a:rPr lang="ja-JP" altLang="ja-JP" sz="1400" dirty="0">
                <a:latin typeface="+mn-ea"/>
                <a:ea typeface="+mn-ea"/>
              </a:rPr>
              <a:t>別紙－５</a:t>
            </a:r>
            <a:r>
              <a:rPr lang="en-US" altLang="ja-JP" sz="1400" dirty="0">
                <a:latin typeface="+mn-ea"/>
                <a:ea typeface="+mn-ea"/>
              </a:rPr>
              <a:t>-</a:t>
            </a:r>
            <a:r>
              <a:rPr lang="ja-JP" altLang="ja-JP" sz="1400" dirty="0">
                <a:latin typeface="+mn-ea"/>
                <a:ea typeface="+mn-ea"/>
              </a:rPr>
              <a:t>１ 内部監査チェックリスト（安全管理体制の適合性確認用）</a:t>
            </a:r>
          </a:p>
          <a:p>
            <a:pPr marL="0" indent="0">
              <a:buFontTx/>
              <a:buNone/>
              <a:defRPr/>
            </a:pPr>
            <a:r>
              <a:rPr lang="ja-JP" altLang="en-US" sz="1400" dirty="0">
                <a:latin typeface="+mn-ea"/>
                <a:ea typeface="+mn-ea"/>
              </a:rPr>
              <a:t>　　</a:t>
            </a:r>
            <a:r>
              <a:rPr lang="ja-JP" altLang="ja-JP" sz="1400" dirty="0">
                <a:latin typeface="+mn-ea"/>
                <a:ea typeface="+mn-ea"/>
              </a:rPr>
              <a:t>別紙－５</a:t>
            </a:r>
            <a:r>
              <a:rPr lang="en-US" altLang="ja-JP" sz="1400" dirty="0">
                <a:latin typeface="+mn-ea"/>
                <a:ea typeface="+mn-ea"/>
              </a:rPr>
              <a:t>-</a:t>
            </a:r>
            <a:r>
              <a:rPr lang="ja-JP" altLang="ja-JP" sz="1400" dirty="0">
                <a:latin typeface="+mn-ea"/>
                <a:ea typeface="+mn-ea"/>
              </a:rPr>
              <a:t>２ 内部監査チェックリスト（安全管理体制の有効性確認用）</a:t>
            </a:r>
          </a:p>
          <a:p>
            <a:pPr marL="0" indent="0">
              <a:buFontTx/>
              <a:buNone/>
              <a:defRPr/>
            </a:pPr>
            <a:r>
              <a:rPr lang="ja-JP" altLang="en-US" sz="1400" dirty="0">
                <a:latin typeface="+mn-ea"/>
                <a:ea typeface="+mn-ea"/>
              </a:rPr>
              <a:t>　　</a:t>
            </a:r>
            <a:r>
              <a:rPr lang="ja-JP" altLang="ja-JP" sz="1400" dirty="0">
                <a:latin typeface="+mn-ea"/>
                <a:ea typeface="+mn-ea"/>
              </a:rPr>
              <a:t>別紙－５</a:t>
            </a:r>
            <a:r>
              <a:rPr lang="en-US" altLang="ja-JP" sz="1400" dirty="0">
                <a:latin typeface="+mn-ea"/>
                <a:ea typeface="+mn-ea"/>
              </a:rPr>
              <a:t>-</a:t>
            </a:r>
            <a:r>
              <a:rPr lang="ja-JP" altLang="ja-JP" sz="1400" dirty="0">
                <a:latin typeface="+mn-ea"/>
                <a:ea typeface="+mn-ea"/>
              </a:rPr>
              <a:t>３ 内部監査チェックリスト実際例</a:t>
            </a:r>
            <a:endParaRPr lang="en-US" altLang="ja-JP" sz="1400" dirty="0">
              <a:latin typeface="+mn-ea"/>
              <a:ea typeface="+mn-ea"/>
            </a:endParaRPr>
          </a:p>
          <a:p>
            <a:pPr marL="0" indent="0">
              <a:buFontTx/>
              <a:buNone/>
              <a:defRPr/>
            </a:pPr>
            <a:r>
              <a:rPr lang="ja-JP" altLang="en-US" sz="1400" dirty="0">
                <a:latin typeface="+mn-ea"/>
                <a:ea typeface="+mn-ea"/>
              </a:rPr>
              <a:t>　　</a:t>
            </a:r>
            <a:r>
              <a:rPr lang="ja-JP" altLang="ja-JP" sz="1400" dirty="0">
                <a:latin typeface="+mn-ea"/>
                <a:ea typeface="+mn-ea"/>
              </a:rPr>
              <a:t>別紙－６</a:t>
            </a:r>
            <a:r>
              <a:rPr lang="en-US" altLang="ja-JP" sz="1400" dirty="0">
                <a:latin typeface="+mn-ea"/>
                <a:ea typeface="+mn-ea"/>
              </a:rPr>
              <a:t>  </a:t>
            </a:r>
            <a:r>
              <a:rPr lang="ja-JP" altLang="ja-JP" sz="1400" dirty="0">
                <a:latin typeface="+mn-ea"/>
                <a:ea typeface="+mn-ea"/>
              </a:rPr>
              <a:t>監査報告書</a:t>
            </a:r>
          </a:p>
          <a:p>
            <a:pPr marL="0" indent="0">
              <a:buFontTx/>
              <a:buNone/>
              <a:defRPr/>
            </a:pPr>
            <a:r>
              <a:rPr lang="ja-JP" altLang="en-US" sz="1400" dirty="0">
                <a:latin typeface="+mn-ea"/>
                <a:ea typeface="+mn-ea"/>
              </a:rPr>
              <a:t>　　</a:t>
            </a:r>
            <a:r>
              <a:rPr lang="ja-JP" altLang="en-US" sz="1400" dirty="0" smtClean="0">
                <a:latin typeface="+mn-ea"/>
                <a:ea typeface="+mn-ea"/>
              </a:rPr>
              <a:t>別添２．内部監査手順書（小規模事業者向け） （参考）</a:t>
            </a:r>
            <a:endParaRPr lang="en-US" altLang="ja-JP" sz="1400" dirty="0" smtClean="0">
              <a:latin typeface="+mn-ea"/>
              <a:ea typeface="+mn-ea"/>
            </a:endParaRPr>
          </a:p>
          <a:p>
            <a:pPr marL="0" indent="0">
              <a:buFontTx/>
              <a:buNone/>
              <a:defRPr/>
            </a:pPr>
            <a:r>
              <a:rPr lang="ja-JP" altLang="en-US" sz="1400" dirty="0">
                <a:latin typeface="+mn-ea"/>
                <a:ea typeface="+mn-ea"/>
              </a:rPr>
              <a:t> </a:t>
            </a:r>
            <a:r>
              <a:rPr lang="ja-JP" altLang="en-US" sz="1400" dirty="0" smtClean="0">
                <a:latin typeface="+mn-ea"/>
                <a:ea typeface="+mn-ea"/>
              </a:rPr>
              <a:t>   </a:t>
            </a:r>
            <a:r>
              <a:rPr lang="ja-JP" altLang="ja-JP" sz="1400" dirty="0" smtClean="0">
                <a:latin typeface="+mn-ea"/>
                <a:ea typeface="+mn-ea"/>
              </a:rPr>
              <a:t>別添</a:t>
            </a:r>
            <a:r>
              <a:rPr lang="ja-JP" altLang="en-US" sz="1400" dirty="0" smtClean="0">
                <a:latin typeface="+mn-ea"/>
                <a:ea typeface="+mn-ea"/>
              </a:rPr>
              <a:t>３</a:t>
            </a:r>
            <a:r>
              <a:rPr lang="ja-JP" altLang="ja-JP" sz="1400" dirty="0">
                <a:latin typeface="+mn-ea"/>
                <a:ea typeface="+mn-ea"/>
              </a:rPr>
              <a:t>　安全管理体制に係る内部監査のＱ＆Ａ集</a:t>
            </a:r>
            <a:r>
              <a:rPr lang="en-US" altLang="ja-JP" sz="1400" dirty="0">
                <a:latin typeface="+mn-ea"/>
                <a:ea typeface="+mn-ea"/>
              </a:rPr>
              <a:t> </a:t>
            </a:r>
            <a:endParaRPr lang="ja-JP" altLang="ja-JP" sz="1400" dirty="0">
              <a:latin typeface="+mn-ea"/>
              <a:ea typeface="+mn-ea"/>
            </a:endParaRPr>
          </a:p>
        </p:txBody>
      </p:sp>
      <p:sp>
        <p:nvSpPr>
          <p:cNvPr id="337923" name="Rectangle 2"/>
          <p:cNvSpPr txBox="1">
            <a:spLocks noChangeArrowheads="1"/>
          </p:cNvSpPr>
          <p:nvPr/>
        </p:nvSpPr>
        <p:spPr>
          <a:xfrm>
            <a:off x="0" y="0"/>
            <a:ext cx="9906000" cy="501650"/>
          </a:xfrm>
          <a:prstGeom prst="rect">
            <a:avLst/>
          </a:prstGeom>
          <a:solidFill>
            <a:srgbClr val="00B0F0">
              <a:alpha val="50000"/>
            </a:srgbClr>
          </a:solidFill>
        </p:spPr>
        <p:txBody>
          <a:bodyPr/>
          <a:lstStyle/>
          <a:p>
            <a:pPr eaLnBrk="1" hangingPunct="1">
              <a:defRPr/>
            </a:pPr>
            <a:r>
              <a:rPr kumimoji="0" lang="ja-JP" altLang="en-US" sz="2401" b="1" kern="0" dirty="0">
                <a:latin typeface="+mj-lt"/>
                <a:ea typeface="+mj-ea"/>
                <a:cs typeface="+mj-cs"/>
              </a:rPr>
              <a:t>安全管理体制に係る「内部監査」の理解を深めるために（目次）</a:t>
            </a:r>
          </a:p>
        </p:txBody>
      </p:sp>
      <p:sp>
        <p:nvSpPr>
          <p:cNvPr id="94212" name="スライド番号プレースホルダー 4"/>
          <p:cNvSpPr>
            <a:spLocks noGrp="1" noChangeArrowheads="1"/>
          </p:cNvSpPr>
          <p:nvPr>
            <p:ph type="sldNum" sz="quarter" idx="12"/>
          </p:nvPr>
        </p:nvSpPr>
        <p:spPr>
          <a:xfrm>
            <a:off x="7466013" y="6424613"/>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D2EEC24-D763-4ACE-931C-D6E2E0BFAF89}" type="slidenum">
              <a:rPr lang="en-US" altLang="ja-JP" sz="1400" smtClean="0"/>
              <a:pPr>
                <a:spcBef>
                  <a:spcPct val="0"/>
                </a:spcBef>
                <a:buFontTx/>
                <a:buNone/>
              </a:pPr>
              <a:t>29</a:t>
            </a:fld>
            <a:endParaRPr lang="en-US" altLang="ja-JP" sz="1400" smtClean="0"/>
          </a:p>
        </p:txBody>
      </p:sp>
      <p:pic>
        <p:nvPicPr>
          <p:cNvPr id="942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 y="6572931"/>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ChangeArrowheads="1"/>
          </p:cNvSpPr>
          <p:nvPr/>
        </p:nvSpPr>
        <p:spPr bwMode="auto">
          <a:xfrm>
            <a:off x="635000" y="1773238"/>
            <a:ext cx="8710613" cy="447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buFontTx/>
              <a:buNone/>
              <a:defRPr/>
            </a:pPr>
            <a:r>
              <a:rPr lang="en-US" altLang="ja-JP" sz="3599" smtClean="0"/>
              <a:t>1.</a:t>
            </a:r>
            <a:r>
              <a:rPr lang="ja-JP" altLang="en-US" sz="3599" smtClean="0"/>
              <a:t>　運輸安全マネジメント制度の概要</a:t>
            </a:r>
          </a:p>
          <a:p>
            <a:pPr eaLnBrk="1" hangingPunct="1">
              <a:lnSpc>
                <a:spcPct val="90000"/>
              </a:lnSpc>
              <a:buFontTx/>
              <a:buNone/>
              <a:defRPr/>
            </a:pPr>
            <a:endParaRPr lang="en-US" altLang="ja-JP" sz="3599" smtClean="0"/>
          </a:p>
          <a:p>
            <a:pPr eaLnBrk="1" hangingPunct="1">
              <a:lnSpc>
                <a:spcPct val="90000"/>
              </a:lnSpc>
              <a:buFontTx/>
              <a:buNone/>
              <a:defRPr/>
            </a:pPr>
            <a:r>
              <a:rPr lang="en-US" altLang="ja-JP" sz="3599" smtClean="0"/>
              <a:t>2.</a:t>
            </a:r>
            <a:r>
              <a:rPr lang="ja-JP" altLang="en-US" sz="3599" smtClean="0"/>
              <a:t>　１５年間の評価で把握された安全管理体制の課題と対応</a:t>
            </a:r>
          </a:p>
          <a:p>
            <a:pPr eaLnBrk="1" hangingPunct="1">
              <a:lnSpc>
                <a:spcPct val="90000"/>
              </a:lnSpc>
              <a:buFontTx/>
              <a:buNone/>
              <a:defRPr/>
            </a:pPr>
            <a:endParaRPr lang="en-US" altLang="ja-JP" sz="3599" smtClean="0"/>
          </a:p>
          <a:p>
            <a:pPr eaLnBrk="1" hangingPunct="1">
              <a:lnSpc>
                <a:spcPct val="90000"/>
              </a:lnSpc>
              <a:buFontTx/>
              <a:buNone/>
              <a:defRPr/>
            </a:pPr>
            <a:r>
              <a:rPr lang="en-US" altLang="ja-JP" sz="3599" smtClean="0"/>
              <a:t>3.</a:t>
            </a:r>
            <a:r>
              <a:rPr lang="ja-JP" altLang="en-US" sz="3599" smtClean="0"/>
              <a:t>　安全管理体制に係る 「内部監査」の理解を深めるために</a:t>
            </a:r>
            <a:r>
              <a:rPr lang="ja-JP" altLang="en-US" sz="2000" smtClean="0"/>
              <a:t>　　　　</a:t>
            </a:r>
            <a:endParaRPr lang="en-US" altLang="ja-JP" sz="2000" smtClean="0"/>
          </a:p>
          <a:p>
            <a:pPr eaLnBrk="1" hangingPunct="1">
              <a:lnSpc>
                <a:spcPct val="90000"/>
              </a:lnSpc>
              <a:buFontTx/>
              <a:buNone/>
              <a:defRPr/>
            </a:pPr>
            <a:endParaRPr lang="en-US" altLang="ja-JP" sz="2401" smtClean="0">
              <a:latin typeface="ＭＳ Ｐゴシック" panose="020B0600070205080204" pitchFamily="50" charset="-128"/>
            </a:endParaRPr>
          </a:p>
          <a:p>
            <a:pPr eaLnBrk="1" hangingPunct="1">
              <a:lnSpc>
                <a:spcPct val="90000"/>
              </a:lnSpc>
              <a:buFontTx/>
              <a:buNone/>
              <a:defRPr/>
            </a:pPr>
            <a:r>
              <a:rPr lang="ja-JP" altLang="en-US" sz="2401" smtClean="0">
                <a:latin typeface="ＭＳ Ｐゴシック" panose="020B0600070205080204" pitchFamily="50" charset="-128"/>
              </a:rPr>
              <a:t>	　</a:t>
            </a:r>
            <a:endParaRPr lang="en-US" altLang="ja-JP" sz="2401" smtClean="0">
              <a:latin typeface="ＭＳ Ｐゴシック" panose="020B0600070205080204" pitchFamily="50" charset="-128"/>
            </a:endParaRPr>
          </a:p>
          <a:p>
            <a:pPr eaLnBrk="1" hangingPunct="1">
              <a:lnSpc>
                <a:spcPct val="90000"/>
              </a:lnSpc>
              <a:buFontTx/>
              <a:buNone/>
              <a:defRPr/>
            </a:pPr>
            <a:endParaRPr lang="en-US" altLang="ja-JP" sz="2799" smtClean="0"/>
          </a:p>
          <a:p>
            <a:pPr eaLnBrk="1" hangingPunct="1">
              <a:lnSpc>
                <a:spcPct val="90000"/>
              </a:lnSpc>
              <a:buFontTx/>
              <a:buNone/>
              <a:defRPr/>
            </a:pPr>
            <a:endParaRPr lang="en-US" altLang="ja-JP" sz="2799" smtClean="0"/>
          </a:p>
          <a:p>
            <a:pPr eaLnBrk="1" hangingPunct="1">
              <a:lnSpc>
                <a:spcPct val="90000"/>
              </a:lnSpc>
              <a:buFontTx/>
              <a:buNone/>
              <a:defRPr/>
            </a:pPr>
            <a:endParaRPr lang="ja-JP" altLang="en-US" sz="2401" smtClean="0"/>
          </a:p>
        </p:txBody>
      </p:sp>
      <p:sp>
        <p:nvSpPr>
          <p:cNvPr id="40963" name="Rectangle 32"/>
          <p:cNvSpPr>
            <a:spLocks noChangeArrowheads="1"/>
          </p:cNvSpPr>
          <p:nvPr/>
        </p:nvSpPr>
        <p:spPr bwMode="auto">
          <a:xfrm>
            <a:off x="415925" y="320675"/>
            <a:ext cx="9140825" cy="731838"/>
          </a:xfrm>
          <a:prstGeom prst="rect">
            <a:avLst/>
          </a:prstGeom>
          <a:solidFill>
            <a:srgbClr val="FF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pPr>
            <a:r>
              <a:rPr lang="ja-JP" altLang="en-US" sz="4400" b="1">
                <a:solidFill>
                  <a:schemeClr val="tx2"/>
                </a:solidFill>
              </a:rPr>
              <a:t>目　　　　　次</a:t>
            </a:r>
          </a:p>
        </p:txBody>
      </p:sp>
      <p:pic>
        <p:nvPicPr>
          <p:cNvPr id="409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65"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46B9D31-E1F9-4B8D-8E02-E248328FBBC6}" type="slidenum">
              <a:rPr lang="en-US" altLang="ja-JP" sz="1400" smtClean="0"/>
              <a:pPr>
                <a:spcBef>
                  <a:spcPct val="0"/>
                </a:spcBef>
                <a:buFontTx/>
                <a:buNone/>
              </a:pPr>
              <a:t>3</a:t>
            </a:fld>
            <a:endParaRPr lang="en-US" altLang="ja-JP" sz="1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body" idx="4294967295"/>
          </p:nvPr>
        </p:nvSpPr>
        <p:spPr>
          <a:xfrm>
            <a:off x="0" y="476250"/>
            <a:ext cx="9705975" cy="5616575"/>
          </a:xfrm>
        </p:spPr>
        <p:txBody>
          <a:bodyPr/>
          <a:lstStyle/>
          <a:p>
            <a:pPr marL="363522" indent="-363522" eaLnBrk="1" hangingPunct="1">
              <a:lnSpc>
                <a:spcPct val="110000"/>
              </a:lnSpc>
              <a:spcBef>
                <a:spcPct val="0"/>
              </a:spcBef>
              <a:buFontTx/>
              <a:buNone/>
              <a:defRPr/>
            </a:pPr>
            <a:endParaRPr lang="en-US" altLang="ja-JP" sz="1400" b="1" dirty="0">
              <a:latin typeface="+mj-ea"/>
              <a:ea typeface="+mn-ea"/>
              <a:cs typeface="+mn-cs"/>
            </a:endParaRPr>
          </a:p>
          <a:p>
            <a:pPr marL="363522" indent="-363522" eaLnBrk="1" hangingPunct="1">
              <a:lnSpc>
                <a:spcPct val="110000"/>
              </a:lnSpc>
              <a:spcBef>
                <a:spcPct val="0"/>
              </a:spcBef>
              <a:buFontTx/>
              <a:buNone/>
              <a:defRPr/>
            </a:pPr>
            <a:r>
              <a:rPr lang="ja-JP" altLang="en-US" sz="1800" b="1" u="sng" dirty="0">
                <a:solidFill>
                  <a:srgbClr val="000000"/>
                </a:solidFill>
                <a:cs typeface="+mn-cs"/>
              </a:rPr>
              <a:t>（１１）内部監査</a:t>
            </a:r>
            <a:endParaRPr lang="en-US" altLang="ja-JP" sz="1800" b="1" u="sng" dirty="0">
              <a:solidFill>
                <a:srgbClr val="000000"/>
              </a:solidFill>
              <a:cs typeface="+mn-cs"/>
            </a:endParaRPr>
          </a:p>
          <a:p>
            <a:pPr marL="363522" indent="-363522" eaLnBrk="1" hangingPunct="1">
              <a:lnSpc>
                <a:spcPct val="110000"/>
              </a:lnSpc>
              <a:spcBef>
                <a:spcPct val="0"/>
              </a:spcBef>
              <a:buFontTx/>
              <a:buNone/>
              <a:defRPr/>
            </a:pPr>
            <a:r>
              <a:rPr lang="ja-JP" altLang="en-US" sz="1600" b="1" dirty="0">
                <a:solidFill>
                  <a:srgbClr val="000000"/>
                </a:solidFill>
                <a:cs typeface="+mn-cs"/>
              </a:rPr>
              <a:t>１）　事業者は、安全管理体制の構築・改善の取組に関する次の事項を確認するために内部監査を実施する。なお、</a:t>
            </a:r>
            <a:r>
              <a:rPr lang="ja-JP" altLang="en-US" sz="1600" b="1" dirty="0">
                <a:solidFill>
                  <a:srgbClr val="0000CC"/>
                </a:solidFill>
                <a:cs typeface="+mn-cs"/>
              </a:rPr>
              <a:t>内部監査の範囲は、安全管理体制全般</a:t>
            </a:r>
            <a:r>
              <a:rPr lang="ja-JP" altLang="en-US" sz="1600" b="1" dirty="0">
                <a:solidFill>
                  <a:srgbClr val="000000"/>
                </a:solidFill>
                <a:cs typeface="+mn-cs"/>
              </a:rPr>
              <a:t>とし、</a:t>
            </a:r>
            <a:r>
              <a:rPr lang="ja-JP" altLang="en-US" sz="1600" b="1" u="sng" dirty="0">
                <a:solidFill>
                  <a:srgbClr val="FF0000"/>
                </a:solidFill>
                <a:cs typeface="+mn-cs"/>
              </a:rPr>
              <a:t>経営トップ、安全統括管理者</a:t>
            </a:r>
            <a:r>
              <a:rPr lang="ja-JP" altLang="en-US" sz="1600" b="1" dirty="0">
                <a:solidFill>
                  <a:srgbClr val="000000"/>
                </a:solidFill>
                <a:cs typeface="+mn-cs"/>
              </a:rPr>
              <a:t>等及び</a:t>
            </a:r>
            <a:r>
              <a:rPr lang="ja-JP" altLang="en-US" sz="1600" b="1" dirty="0">
                <a:solidFill>
                  <a:srgbClr val="0000CC"/>
                </a:solidFill>
                <a:cs typeface="+mn-cs"/>
              </a:rPr>
              <a:t>必要に応じ現業実施部門</a:t>
            </a:r>
            <a:r>
              <a:rPr lang="ja-JP" altLang="en-US" sz="1600" b="1" dirty="0">
                <a:solidFill>
                  <a:srgbClr val="000000"/>
                </a:solidFill>
                <a:cs typeface="+mn-cs"/>
              </a:rPr>
              <a:t>に対して行う。　　</a:t>
            </a:r>
            <a:endParaRPr lang="en-US" altLang="ja-JP" sz="1600" b="1" dirty="0">
              <a:solidFill>
                <a:srgbClr val="000000"/>
              </a:solidFill>
              <a:cs typeface="+mn-cs"/>
            </a:endParaRPr>
          </a:p>
          <a:p>
            <a:pPr marL="363522" indent="-363522" eaLnBrk="1" hangingPunct="1">
              <a:lnSpc>
                <a:spcPct val="110000"/>
              </a:lnSpc>
              <a:spcBef>
                <a:spcPct val="0"/>
              </a:spcBef>
              <a:buFontTx/>
              <a:buNone/>
              <a:defRPr/>
            </a:pPr>
            <a:r>
              <a:rPr lang="ja-JP" altLang="en-US" sz="1600" b="1" dirty="0">
                <a:solidFill>
                  <a:srgbClr val="000000"/>
                </a:solidFill>
                <a:cs typeface="+mn-cs"/>
              </a:rPr>
              <a:t>　　　　また、事業者は、</a:t>
            </a:r>
            <a:r>
              <a:rPr lang="ja-JP" altLang="ja-JP" sz="1600" b="1" dirty="0">
                <a:solidFill>
                  <a:srgbClr val="000000"/>
                </a:solidFill>
                <a:cs typeface="+mn-cs"/>
              </a:rPr>
              <a:t>必要に応じて、</a:t>
            </a:r>
            <a:r>
              <a:rPr lang="ja-JP" altLang="ja-JP" sz="1600" b="1" dirty="0">
                <a:solidFill>
                  <a:srgbClr val="0000FF"/>
                </a:solidFill>
                <a:cs typeface="+mn-cs"/>
              </a:rPr>
              <a:t>親会社、グループ会社、協力会社、民間の専門機関等を活用</a:t>
            </a:r>
            <a:r>
              <a:rPr lang="ja-JP" altLang="ja-JP" sz="1600" b="1" dirty="0">
                <a:solidFill>
                  <a:srgbClr val="000000"/>
                </a:solidFill>
                <a:cs typeface="+mn-cs"/>
              </a:rPr>
              <a:t>して内部監査を実施することもできる</a:t>
            </a:r>
            <a:r>
              <a:rPr lang="ja-JP" altLang="en-US" sz="1600" b="1" dirty="0">
                <a:solidFill>
                  <a:srgbClr val="000000"/>
                </a:solidFill>
                <a:cs typeface="+mn-cs"/>
              </a:rPr>
              <a:t>。</a:t>
            </a:r>
          </a:p>
          <a:p>
            <a:pPr marL="623862" lvl="1" indent="-242877" eaLnBrk="1" hangingPunct="1">
              <a:lnSpc>
                <a:spcPct val="110000"/>
              </a:lnSpc>
              <a:spcBef>
                <a:spcPct val="0"/>
              </a:spcBef>
              <a:buFontTx/>
              <a:buNone/>
              <a:defRPr/>
            </a:pPr>
            <a:r>
              <a:rPr lang="ja-JP" altLang="en-US" sz="1600" b="1" dirty="0">
                <a:solidFill>
                  <a:srgbClr val="000000"/>
                </a:solidFill>
                <a:latin typeface="Arial"/>
                <a:ea typeface="ＭＳ Ｐゴシック"/>
              </a:rPr>
              <a:t>①</a:t>
            </a:r>
            <a:r>
              <a:rPr lang="en-US" altLang="ja-JP" sz="1600" b="1" dirty="0">
                <a:solidFill>
                  <a:srgbClr val="000000"/>
                </a:solidFill>
                <a:latin typeface="Arial"/>
                <a:ea typeface="ＭＳ Ｐゴシック"/>
              </a:rPr>
              <a:t>	</a:t>
            </a:r>
            <a:r>
              <a:rPr lang="ja-JP" altLang="en-US" sz="1600" b="1" dirty="0">
                <a:solidFill>
                  <a:srgbClr val="000000"/>
                </a:solidFill>
                <a:latin typeface="Arial"/>
                <a:ea typeface="ＭＳ Ｐゴシック"/>
              </a:rPr>
              <a:t>安全管理体制の構築・改善の取組が、安全管理規程、その他事業者が決めた安全管理体制に関する規程・ 手順に</a:t>
            </a:r>
            <a:r>
              <a:rPr lang="ja-JP" altLang="en-US" sz="1600" b="1" dirty="0">
                <a:solidFill>
                  <a:srgbClr val="FF0000"/>
                </a:solidFill>
                <a:latin typeface="Arial"/>
                <a:ea typeface="ＭＳ Ｐゴシック"/>
              </a:rPr>
              <a:t>適合しているか</a:t>
            </a:r>
            <a:r>
              <a:rPr lang="ja-JP" altLang="en-US" sz="1600" b="1" dirty="0">
                <a:solidFill>
                  <a:srgbClr val="000000"/>
                </a:solidFill>
                <a:latin typeface="Arial"/>
                <a:ea typeface="ＭＳ Ｐゴシック"/>
              </a:rPr>
              <a:t>。</a:t>
            </a:r>
          </a:p>
          <a:p>
            <a:pPr marL="723870" lvl="1" indent="-342886" eaLnBrk="1" hangingPunct="1">
              <a:lnSpc>
                <a:spcPct val="110000"/>
              </a:lnSpc>
              <a:spcBef>
                <a:spcPct val="0"/>
              </a:spcBef>
              <a:buFont typeface="Wingdings" panose="05000000000000000000" pitchFamily="2" charset="2"/>
              <a:buAutoNum type="circleNumDbPlain" startAt="2"/>
              <a:defRPr/>
            </a:pPr>
            <a:r>
              <a:rPr lang="ja-JP" altLang="en-US" sz="1600" b="1" dirty="0">
                <a:solidFill>
                  <a:srgbClr val="000000"/>
                </a:solidFill>
                <a:latin typeface="Arial"/>
                <a:ea typeface="ＭＳ Ｐゴシック"/>
              </a:rPr>
              <a:t>安全管理体制が適切に運営され、</a:t>
            </a:r>
            <a:r>
              <a:rPr lang="ja-JP" altLang="en-US" sz="1600" b="1" dirty="0">
                <a:solidFill>
                  <a:srgbClr val="FF0000"/>
                </a:solidFill>
                <a:latin typeface="Arial"/>
                <a:ea typeface="ＭＳ Ｐゴシック"/>
              </a:rPr>
              <a:t>有効に機能しているか</a:t>
            </a:r>
            <a:r>
              <a:rPr lang="ja-JP" altLang="en-US" sz="1600" b="1" dirty="0">
                <a:solidFill>
                  <a:srgbClr val="000000"/>
                </a:solidFill>
                <a:latin typeface="Arial"/>
                <a:ea typeface="ＭＳ Ｐゴシック"/>
              </a:rPr>
              <a:t>。</a:t>
            </a:r>
            <a:endParaRPr lang="en-US" altLang="ja-JP" sz="1600" b="1" dirty="0">
              <a:solidFill>
                <a:srgbClr val="000000"/>
              </a:solidFill>
              <a:latin typeface="Arial"/>
              <a:ea typeface="ＭＳ Ｐゴシック"/>
            </a:endParaRPr>
          </a:p>
          <a:p>
            <a:pPr marL="380984" lvl="1" indent="0" eaLnBrk="1" hangingPunct="1">
              <a:lnSpc>
                <a:spcPct val="110000"/>
              </a:lnSpc>
              <a:spcBef>
                <a:spcPct val="0"/>
              </a:spcBef>
              <a:buFontTx/>
              <a:buNone/>
              <a:defRPr/>
            </a:pPr>
            <a:endParaRPr lang="ja-JP" altLang="en-US" sz="1600" b="1" dirty="0">
              <a:solidFill>
                <a:srgbClr val="000000"/>
              </a:solidFill>
              <a:latin typeface="Arial"/>
              <a:ea typeface="ＭＳ Ｐゴシック"/>
            </a:endParaRPr>
          </a:p>
          <a:p>
            <a:pPr marL="363522" indent="-363522" eaLnBrk="1" hangingPunct="1">
              <a:lnSpc>
                <a:spcPct val="110000"/>
              </a:lnSpc>
              <a:spcBef>
                <a:spcPct val="0"/>
              </a:spcBef>
              <a:buFontTx/>
              <a:buNone/>
              <a:defRPr/>
            </a:pPr>
            <a:r>
              <a:rPr lang="ja-JP" altLang="en-US" sz="1600" b="1" dirty="0">
                <a:solidFill>
                  <a:srgbClr val="000000"/>
                </a:solidFill>
                <a:cs typeface="+mn-cs"/>
              </a:rPr>
              <a:t>２）　内部監査の</a:t>
            </a:r>
            <a:r>
              <a:rPr lang="ja-JP" altLang="en-US" sz="1600" b="1" dirty="0">
                <a:solidFill>
                  <a:srgbClr val="0000FF"/>
                </a:solidFill>
                <a:cs typeface="+mn-cs"/>
              </a:rPr>
              <a:t>一般的な手順等は、以下のとおり</a:t>
            </a:r>
            <a:r>
              <a:rPr lang="ja-JP" altLang="en-US" sz="1600" b="1" dirty="0">
                <a:solidFill>
                  <a:srgbClr val="000000"/>
                </a:solidFill>
                <a:cs typeface="+mn-cs"/>
              </a:rPr>
              <a:t>である。</a:t>
            </a:r>
          </a:p>
          <a:p>
            <a:pPr marL="623862" lvl="1" indent="-242877" eaLnBrk="1" hangingPunct="1">
              <a:lnSpc>
                <a:spcPct val="110000"/>
              </a:lnSpc>
              <a:spcBef>
                <a:spcPct val="0"/>
              </a:spcBef>
              <a:buFontTx/>
              <a:buNone/>
              <a:defRPr/>
            </a:pPr>
            <a:r>
              <a:rPr lang="ja-JP" altLang="en-US" sz="1600" b="1" dirty="0">
                <a:solidFill>
                  <a:srgbClr val="000000"/>
                </a:solidFill>
                <a:latin typeface="Arial"/>
                <a:ea typeface="ＭＳ Ｐゴシック"/>
              </a:rPr>
              <a:t>①</a:t>
            </a:r>
            <a:r>
              <a:rPr lang="en-US" altLang="ja-JP" sz="1600" b="1" dirty="0">
                <a:solidFill>
                  <a:srgbClr val="000000"/>
                </a:solidFill>
                <a:latin typeface="Arial"/>
                <a:ea typeface="ＭＳ Ｐゴシック"/>
              </a:rPr>
              <a:t>	</a:t>
            </a:r>
            <a:r>
              <a:rPr lang="ja-JP" altLang="en-US" sz="1600" b="1" dirty="0">
                <a:solidFill>
                  <a:srgbClr val="000000"/>
                </a:solidFill>
                <a:latin typeface="Arial"/>
                <a:ea typeface="ＭＳ Ｐゴシック"/>
              </a:rPr>
              <a:t>事業者は、監査対象となる取組状況、過去の監査結果等を考慮して、</a:t>
            </a:r>
            <a:r>
              <a:rPr lang="ja-JP" altLang="en-US" sz="1600" b="1" dirty="0">
                <a:solidFill>
                  <a:srgbClr val="0000FF"/>
                </a:solidFill>
                <a:latin typeface="Arial"/>
                <a:ea typeface="ＭＳ Ｐゴシック"/>
              </a:rPr>
              <a:t>監査方針、重点確認事項等を含めた監査計画</a:t>
            </a:r>
            <a:r>
              <a:rPr lang="ja-JP" altLang="en-US" sz="1600" b="1" dirty="0">
                <a:solidFill>
                  <a:srgbClr val="000000"/>
                </a:solidFill>
                <a:latin typeface="Arial"/>
                <a:ea typeface="ＭＳ Ｐゴシック"/>
              </a:rPr>
              <a:t>を策定する。</a:t>
            </a:r>
          </a:p>
          <a:p>
            <a:pPr marL="623862" lvl="1" indent="-242877" eaLnBrk="1" hangingPunct="1">
              <a:lnSpc>
                <a:spcPct val="110000"/>
              </a:lnSpc>
              <a:spcBef>
                <a:spcPct val="0"/>
              </a:spcBef>
              <a:buFontTx/>
              <a:buNone/>
              <a:defRPr/>
            </a:pPr>
            <a:r>
              <a:rPr lang="ja-JP" altLang="en-US" sz="1600" b="1" dirty="0">
                <a:solidFill>
                  <a:srgbClr val="000000"/>
                </a:solidFill>
                <a:latin typeface="Arial"/>
                <a:ea typeface="ＭＳ Ｐゴシック"/>
              </a:rPr>
              <a:t>②　事業者は、監査の範囲、頻度及び方法を定めて、経営トップ及び安全統括管理者等に対しては、</a:t>
            </a:r>
            <a:r>
              <a:rPr lang="ja-JP" altLang="en-US" sz="1600" b="1" dirty="0">
                <a:solidFill>
                  <a:srgbClr val="FF0000"/>
                </a:solidFill>
                <a:latin typeface="Arial"/>
                <a:ea typeface="ＭＳ Ｐゴシック"/>
              </a:rPr>
              <a:t>少なくとも１年毎</a:t>
            </a:r>
            <a:r>
              <a:rPr lang="ja-JP" altLang="en-US" sz="1600" b="1" dirty="0">
                <a:solidFill>
                  <a:srgbClr val="0000FF"/>
                </a:solidFill>
                <a:latin typeface="Arial"/>
                <a:ea typeface="ＭＳ Ｐゴシック"/>
              </a:rPr>
              <a:t>に内部監査を実施</a:t>
            </a:r>
            <a:r>
              <a:rPr lang="ja-JP" altLang="en-US" sz="1600" b="1" dirty="0">
                <a:solidFill>
                  <a:srgbClr val="000000"/>
                </a:solidFill>
                <a:latin typeface="Arial"/>
                <a:ea typeface="ＭＳ Ｐゴシック"/>
              </a:rPr>
              <a:t>する。さらに、重大事故等が発生した際は適宜必要な内部監査を実施する。</a:t>
            </a:r>
          </a:p>
          <a:p>
            <a:pPr marL="623862" lvl="1" indent="-242877" eaLnBrk="1" hangingPunct="1">
              <a:lnSpc>
                <a:spcPct val="110000"/>
              </a:lnSpc>
              <a:spcBef>
                <a:spcPct val="0"/>
              </a:spcBef>
              <a:buFontTx/>
              <a:buNone/>
              <a:defRPr/>
            </a:pPr>
            <a:r>
              <a:rPr lang="ja-JP" altLang="en-US" sz="1600" b="1" dirty="0">
                <a:solidFill>
                  <a:srgbClr val="000000"/>
                </a:solidFill>
                <a:latin typeface="Arial"/>
                <a:ea typeface="ＭＳ Ｐゴシック"/>
              </a:rPr>
              <a:t>③　内部監査を担当する者（以下「内部監査要員」という。）は、監査終了後、監査結果を速やかに取りまとめ、経営トップ及び安全統括管理者に報告するとともに被監査部門関係者に監査結果を説明する。</a:t>
            </a:r>
            <a:endParaRPr lang="en-US" altLang="ja-JP" sz="1600" b="1" dirty="0">
              <a:solidFill>
                <a:srgbClr val="000000"/>
              </a:solidFill>
              <a:latin typeface="Arial"/>
              <a:ea typeface="ＭＳ Ｐゴシック"/>
            </a:endParaRPr>
          </a:p>
          <a:p>
            <a:pPr marL="623862" lvl="1" indent="-242877" eaLnBrk="1" hangingPunct="1">
              <a:lnSpc>
                <a:spcPct val="110000"/>
              </a:lnSpc>
              <a:spcBef>
                <a:spcPct val="0"/>
              </a:spcBef>
              <a:buFontTx/>
              <a:buNone/>
              <a:defRPr/>
            </a:pPr>
            <a:r>
              <a:rPr lang="ja-JP" altLang="en-US" sz="1600" b="1" dirty="0">
                <a:solidFill>
                  <a:srgbClr val="000000"/>
                </a:solidFill>
                <a:latin typeface="Arial"/>
                <a:ea typeface="ＭＳ Ｐゴシック"/>
              </a:rPr>
              <a:t>④　被監査部門の責任者は、監査で指摘を受けた点に対して、必要な是正措置・予防措置を実施する。</a:t>
            </a:r>
            <a:endParaRPr lang="en-US" altLang="ja-JP" sz="1600" b="1" dirty="0">
              <a:solidFill>
                <a:srgbClr val="000000"/>
              </a:solidFill>
              <a:latin typeface="Arial"/>
              <a:ea typeface="ＭＳ Ｐゴシック"/>
            </a:endParaRPr>
          </a:p>
          <a:p>
            <a:pPr marL="623862" lvl="1" indent="-242877" eaLnBrk="1" hangingPunct="1">
              <a:lnSpc>
                <a:spcPct val="110000"/>
              </a:lnSpc>
              <a:spcBef>
                <a:spcPct val="0"/>
              </a:spcBef>
              <a:buFontTx/>
              <a:buNone/>
              <a:defRPr/>
            </a:pPr>
            <a:r>
              <a:rPr lang="ja-JP" altLang="en-US" sz="1600" b="1" dirty="0">
                <a:solidFill>
                  <a:srgbClr val="000000"/>
                </a:solidFill>
                <a:latin typeface="Arial"/>
                <a:ea typeface="ＭＳ Ｐゴシック"/>
              </a:rPr>
              <a:t>⑤　事業者は、実施された措置内容の検証を行い、検証内容を経営トップ及び安全統括管理者に報告する。</a:t>
            </a:r>
            <a:endParaRPr lang="en-US" altLang="ja-JP" sz="1600" b="1" dirty="0">
              <a:solidFill>
                <a:srgbClr val="000000"/>
              </a:solidFill>
              <a:latin typeface="Arial"/>
              <a:ea typeface="ＭＳ Ｐゴシック"/>
            </a:endParaRPr>
          </a:p>
          <a:p>
            <a:pPr marL="623862" lvl="1" indent="-242877" eaLnBrk="1" hangingPunct="1">
              <a:lnSpc>
                <a:spcPct val="110000"/>
              </a:lnSpc>
              <a:spcBef>
                <a:spcPct val="0"/>
              </a:spcBef>
              <a:buFontTx/>
              <a:buNone/>
              <a:defRPr/>
            </a:pPr>
            <a:endParaRPr lang="ja-JP" altLang="en-US" sz="1600" b="1" dirty="0">
              <a:solidFill>
                <a:srgbClr val="000000"/>
              </a:solidFill>
              <a:latin typeface="Arial"/>
              <a:ea typeface="ＭＳ Ｐゴシック"/>
            </a:endParaRPr>
          </a:p>
          <a:p>
            <a:pPr marL="623862" lvl="1" indent="-242877" eaLnBrk="1" hangingPunct="1">
              <a:lnSpc>
                <a:spcPct val="110000"/>
              </a:lnSpc>
              <a:spcBef>
                <a:spcPct val="0"/>
              </a:spcBef>
              <a:buFontTx/>
              <a:buNone/>
              <a:defRPr/>
            </a:pPr>
            <a:endParaRPr lang="ja-JP" altLang="en-US" sz="1351" b="1" dirty="0">
              <a:latin typeface="+mn-lt"/>
              <a:ea typeface="+mn-ea"/>
            </a:endParaRPr>
          </a:p>
        </p:txBody>
      </p:sp>
      <p:sp>
        <p:nvSpPr>
          <p:cNvPr id="337923" name="Rectangle 2"/>
          <p:cNvSpPr txBox="1">
            <a:spLocks noChangeArrowheads="1"/>
          </p:cNvSpPr>
          <p:nvPr/>
        </p:nvSpPr>
        <p:spPr>
          <a:xfrm>
            <a:off x="0" y="0"/>
            <a:ext cx="9906000" cy="501650"/>
          </a:xfrm>
          <a:prstGeom prst="rect">
            <a:avLst/>
          </a:prstGeom>
          <a:solidFill>
            <a:srgbClr val="00B0F0">
              <a:alpha val="50000"/>
            </a:srgbClr>
          </a:solidFill>
        </p:spPr>
        <p:txBody>
          <a:bodyPr/>
          <a:lstStyle/>
          <a:p>
            <a:pPr eaLnBrk="1" hangingPunct="1">
              <a:defRPr/>
            </a:pPr>
            <a:r>
              <a:rPr kumimoji="0" lang="ja-JP" altLang="en-US" sz="2401" b="1" kern="0" dirty="0">
                <a:latin typeface="+mj-lt"/>
                <a:ea typeface="+mj-ea"/>
                <a:cs typeface="+mj-cs"/>
              </a:rPr>
              <a:t>５．（１１）内部監査　ガイドライン本文</a:t>
            </a:r>
            <a:r>
              <a:rPr kumimoji="0" lang="ja-JP" altLang="en-US" sz="2401" b="1" kern="0" dirty="0">
                <a:solidFill>
                  <a:srgbClr val="000000"/>
                </a:solidFill>
                <a:latin typeface="Arial"/>
                <a:ea typeface="ＭＳ Ｐゴシック"/>
              </a:rPr>
              <a:t>（</a:t>
            </a:r>
            <a:r>
              <a:rPr kumimoji="0" lang="en-US" altLang="ja-JP" sz="2401" b="1" kern="0" dirty="0">
                <a:solidFill>
                  <a:srgbClr val="000000"/>
                </a:solidFill>
                <a:latin typeface="Arial"/>
                <a:ea typeface="ＭＳ Ｐゴシック"/>
              </a:rPr>
              <a:t>1/2</a:t>
            </a:r>
            <a:r>
              <a:rPr kumimoji="0" lang="ja-JP" altLang="en-US" sz="2401" b="1" kern="0" dirty="0">
                <a:solidFill>
                  <a:srgbClr val="000000"/>
                </a:solidFill>
                <a:latin typeface="Arial"/>
                <a:ea typeface="ＭＳ Ｐゴシック"/>
              </a:rPr>
              <a:t>）</a:t>
            </a:r>
          </a:p>
          <a:p>
            <a:pPr eaLnBrk="1" hangingPunct="1">
              <a:defRPr/>
            </a:pPr>
            <a:endParaRPr kumimoji="0" lang="ja-JP" altLang="en-US" sz="2401" b="1" kern="0" dirty="0">
              <a:latin typeface="+mj-lt"/>
              <a:ea typeface="+mj-ea"/>
              <a:cs typeface="+mj-cs"/>
            </a:endParaRPr>
          </a:p>
        </p:txBody>
      </p:sp>
      <p:sp>
        <p:nvSpPr>
          <p:cNvPr id="96260" name="スライド番号プレースホルダー 4"/>
          <p:cNvSpPr>
            <a:spLocks noGrp="1" noChangeArrowheads="1"/>
          </p:cNvSpPr>
          <p:nvPr>
            <p:ph type="sldNum" sz="quarter" idx="12"/>
          </p:nvPr>
        </p:nvSpPr>
        <p:spPr>
          <a:xfrm>
            <a:off x="7466013" y="6424613"/>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5CAA9D5-A2E9-4ED1-A247-E6669346359F}" type="slidenum">
              <a:rPr lang="en-US" altLang="ja-JP" sz="1400" smtClean="0"/>
              <a:pPr>
                <a:spcBef>
                  <a:spcPct val="0"/>
                </a:spcBef>
                <a:buFontTx/>
                <a:buNone/>
              </a:pPr>
              <a:t>30</a:t>
            </a:fld>
            <a:endParaRPr lang="en-US" altLang="ja-JP" sz="1400" smtClean="0"/>
          </a:p>
        </p:txBody>
      </p:sp>
      <p:pic>
        <p:nvPicPr>
          <p:cNvPr id="9626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body" idx="4294967295"/>
          </p:nvPr>
        </p:nvSpPr>
        <p:spPr>
          <a:xfrm>
            <a:off x="0" y="646113"/>
            <a:ext cx="9705975" cy="6186487"/>
          </a:xfrm>
        </p:spPr>
        <p:txBody>
          <a:bodyPr/>
          <a:lstStyle/>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３）　内部監査の</a:t>
            </a:r>
            <a:r>
              <a:rPr lang="ja-JP" altLang="en-US" sz="1600" b="1" dirty="0">
                <a:solidFill>
                  <a:srgbClr val="0000FF"/>
                </a:solidFill>
                <a:latin typeface="ＭＳ Ｐゴシック"/>
                <a:cs typeface="+mn-cs"/>
              </a:rPr>
              <a:t>実施にあたっては、以下の点に留意</a:t>
            </a:r>
            <a:r>
              <a:rPr lang="ja-JP" altLang="en-US" sz="1600" b="1" dirty="0">
                <a:solidFill>
                  <a:srgbClr val="000000"/>
                </a:solidFill>
                <a:latin typeface="ＭＳ Ｐゴシック"/>
                <a:cs typeface="+mn-cs"/>
              </a:rPr>
              <a:t>する。</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dirty="0">
                <a:solidFill>
                  <a:srgbClr val="000000"/>
                </a:solidFill>
                <a:latin typeface="ＭＳ Ｐゴシック"/>
                <a:cs typeface="+mn-cs"/>
              </a:rPr>
              <a:t>　　　</a:t>
            </a:r>
            <a:r>
              <a:rPr lang="ja-JP" altLang="en-US" sz="1600" b="1" dirty="0">
                <a:solidFill>
                  <a:srgbClr val="000000"/>
                </a:solidFill>
                <a:latin typeface="ＭＳ Ｐゴシック"/>
                <a:cs typeface="+mn-cs"/>
              </a:rPr>
              <a:t>①　経営トップ等は、内部監査の</a:t>
            </a:r>
            <a:r>
              <a:rPr lang="ja-JP" altLang="en-US" sz="1600" b="1" dirty="0">
                <a:solidFill>
                  <a:srgbClr val="0000FF"/>
                </a:solidFill>
                <a:latin typeface="ＭＳ Ｐゴシック"/>
                <a:cs typeface="+mn-cs"/>
              </a:rPr>
              <a:t>必要性・重要性を周知徹底</a:t>
            </a:r>
            <a:r>
              <a:rPr lang="ja-JP" altLang="en-US" sz="1600" b="1" dirty="0">
                <a:solidFill>
                  <a:srgbClr val="000000"/>
                </a:solidFill>
                <a:latin typeface="ＭＳ Ｐゴシック"/>
                <a:cs typeface="+mn-cs"/>
              </a:rPr>
              <a:t>する等の支援を行う。</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　　　②　事業者は、内部監査を受ける部門の業務に従事していない者が監査を実施するなど、</a:t>
            </a:r>
            <a:r>
              <a:rPr lang="ja-JP" altLang="en-US" sz="1600" b="1" dirty="0">
                <a:solidFill>
                  <a:srgbClr val="0000FF"/>
                </a:solidFill>
                <a:latin typeface="ＭＳ Ｐゴシック"/>
                <a:cs typeface="+mn-cs"/>
              </a:rPr>
              <a:t>監査の客観性</a:t>
            </a:r>
            <a:r>
              <a:rPr lang="ja-JP" altLang="en-US" sz="1600" b="1" dirty="0">
                <a:solidFill>
                  <a:srgbClr val="000000"/>
                </a:solidFill>
                <a:latin typeface="ＭＳ Ｐゴシック"/>
                <a:cs typeface="+mn-cs"/>
              </a:rPr>
              <a:t>を</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en-US" altLang="ja-JP" sz="1600" b="1" dirty="0">
                <a:solidFill>
                  <a:srgbClr val="000000"/>
                </a:solidFill>
                <a:latin typeface="ＭＳ Ｐゴシック"/>
                <a:cs typeface="+mn-cs"/>
              </a:rPr>
              <a:t>          </a:t>
            </a:r>
            <a:r>
              <a:rPr lang="ja-JP" altLang="en-US" sz="1600" b="1" dirty="0">
                <a:solidFill>
                  <a:srgbClr val="000000"/>
                </a:solidFill>
                <a:latin typeface="ＭＳ Ｐゴシック"/>
                <a:cs typeface="+mn-cs"/>
              </a:rPr>
              <a:t>確保する。</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　　　③　事業者は、内部監査要員に対して、他部署に展開することが望ましいと思われる</a:t>
            </a:r>
            <a:r>
              <a:rPr lang="ja-JP" altLang="en-US" sz="1600" b="1" dirty="0">
                <a:solidFill>
                  <a:srgbClr val="0000FF"/>
                </a:solidFill>
                <a:latin typeface="ＭＳ Ｐゴシック"/>
                <a:cs typeface="+mn-cs"/>
              </a:rPr>
              <a:t>優れた取組事例の積</a:t>
            </a:r>
            <a:endParaRPr lang="en-US" altLang="ja-JP" sz="1600" b="1" dirty="0">
              <a:solidFill>
                <a:srgbClr val="0000FF"/>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FF"/>
                </a:solidFill>
                <a:latin typeface="ＭＳ Ｐゴシック"/>
                <a:cs typeface="+mn-cs"/>
              </a:rPr>
              <a:t>　　　　 極的な収集・活用や是正措置・予防措置の提案などが内部監査の重要な要素</a:t>
            </a:r>
            <a:r>
              <a:rPr lang="ja-JP" altLang="en-US" sz="1600" b="1" dirty="0">
                <a:solidFill>
                  <a:srgbClr val="000000"/>
                </a:solidFill>
                <a:latin typeface="ＭＳ Ｐゴシック"/>
                <a:cs typeface="+mn-cs"/>
              </a:rPr>
              <a:t>の一つであることを伝え、</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　　　　 理解を促す。</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　　　④　事業者は、内部監査要員に対して、内部監査を効果的に実施するため、内部監査の方法等について</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　　　　 必要な教育・訓練を実施する。</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　　　⑤　事業者は、内部監査の取組状況や内部監査要員の力量を定期的に把握・検証し、必要に応じて、内部</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　　　　 監査の方法や内部監査要員に対する教育・訓練などの見直し・改善を図る。</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　　　</a:t>
            </a:r>
            <a:r>
              <a:rPr lang="ja-JP" altLang="en-US" sz="1600" b="1" dirty="0">
                <a:solidFill>
                  <a:srgbClr val="0000FF"/>
                </a:solidFill>
                <a:latin typeface="ＭＳ Ｐゴシック"/>
                <a:cs typeface="+mn-cs"/>
              </a:rPr>
              <a:t>⑥　事業者は、内部監査要員に対して、輸送の安全を確保する上で、自社を取り巻く環境の変化等に伴う</a:t>
            </a:r>
            <a:endParaRPr lang="en-US" altLang="ja-JP" sz="1600" b="1" dirty="0">
              <a:solidFill>
                <a:srgbClr val="0000FF"/>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FF"/>
                </a:solidFill>
                <a:latin typeface="ＭＳ Ｐゴシック"/>
                <a:cs typeface="+mn-cs"/>
              </a:rPr>
              <a:t>　　　　 新たな課題に適時、適切に対応しているかを確認することが重要であることを伝え、理解を促す。</a:t>
            </a:r>
            <a:endParaRPr lang="en-US" altLang="ja-JP" sz="1600" b="1" dirty="0">
              <a:solidFill>
                <a:srgbClr val="000000"/>
              </a:solidFill>
              <a:cs typeface="+mn-cs"/>
            </a:endParaRPr>
          </a:p>
          <a:p>
            <a:pPr marL="363522" indent="-363522" eaLnBrk="1" hangingPunct="1">
              <a:lnSpc>
                <a:spcPct val="110000"/>
              </a:lnSpc>
              <a:spcBef>
                <a:spcPct val="0"/>
              </a:spcBef>
              <a:buFontTx/>
              <a:buNone/>
              <a:defRPr/>
            </a:pP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r>
              <a:rPr lang="ja-JP" altLang="en-US" sz="1600" b="1" dirty="0">
                <a:solidFill>
                  <a:srgbClr val="000000"/>
                </a:solidFill>
                <a:latin typeface="ＭＳ Ｐゴシック"/>
                <a:cs typeface="+mn-cs"/>
              </a:rPr>
              <a:t>（注）安全管理体制に係る内部監査の取組の具体的手法等については、国土交通省大臣官房運輸安全監理官室が公表した冊子「安全管理体制に係る内部監査の理解を深めるために」を参照願う。</a:t>
            </a:r>
            <a:endParaRPr lang="en-US" altLang="ja-JP" sz="1600" b="1" dirty="0">
              <a:solidFill>
                <a:srgbClr val="000000"/>
              </a:solidFill>
              <a:latin typeface="ＭＳ Ｐゴシック"/>
              <a:cs typeface="+mn-cs"/>
            </a:endParaRPr>
          </a:p>
          <a:p>
            <a:pPr marL="363522" indent="-363522" eaLnBrk="1" hangingPunct="1">
              <a:lnSpc>
                <a:spcPct val="110000"/>
              </a:lnSpc>
              <a:spcBef>
                <a:spcPct val="0"/>
              </a:spcBef>
              <a:buFontTx/>
              <a:buNone/>
              <a:defRPr/>
            </a:pPr>
            <a:endParaRPr lang="en-US" altLang="ja-JP" sz="1400" b="1" dirty="0">
              <a:latin typeface="+mj-ea"/>
              <a:ea typeface="+mn-ea"/>
              <a:cs typeface="+mn-cs"/>
            </a:endParaRPr>
          </a:p>
          <a:p>
            <a:pPr marL="623862" lvl="1" indent="-242877" eaLnBrk="1" hangingPunct="1">
              <a:lnSpc>
                <a:spcPct val="110000"/>
              </a:lnSpc>
              <a:spcBef>
                <a:spcPct val="0"/>
              </a:spcBef>
              <a:buFontTx/>
              <a:buNone/>
              <a:defRPr/>
            </a:pPr>
            <a:endParaRPr lang="ja-JP" altLang="en-US" sz="1351" b="1" dirty="0">
              <a:latin typeface="+mn-lt"/>
              <a:ea typeface="+mn-ea"/>
            </a:endParaRPr>
          </a:p>
        </p:txBody>
      </p:sp>
      <p:sp>
        <p:nvSpPr>
          <p:cNvPr id="337923" name="Rectangle 2"/>
          <p:cNvSpPr txBox="1">
            <a:spLocks noChangeArrowheads="1"/>
          </p:cNvSpPr>
          <p:nvPr/>
        </p:nvSpPr>
        <p:spPr>
          <a:xfrm>
            <a:off x="0" y="0"/>
            <a:ext cx="9906000" cy="501650"/>
          </a:xfrm>
          <a:prstGeom prst="rect">
            <a:avLst/>
          </a:prstGeom>
          <a:solidFill>
            <a:srgbClr val="00B0F0">
              <a:alpha val="50000"/>
            </a:srgbClr>
          </a:solidFill>
        </p:spPr>
        <p:txBody>
          <a:bodyPr/>
          <a:lstStyle/>
          <a:p>
            <a:pPr eaLnBrk="1" hangingPunct="1">
              <a:defRPr/>
            </a:pPr>
            <a:r>
              <a:rPr kumimoji="0" lang="ja-JP" altLang="en-US" sz="2401" b="1" kern="0" dirty="0">
                <a:latin typeface="+mj-lt"/>
                <a:ea typeface="+mj-ea"/>
                <a:cs typeface="+mj-cs"/>
              </a:rPr>
              <a:t>５．（１１）内部監査　ガイドライン本文</a:t>
            </a:r>
            <a:r>
              <a:rPr kumimoji="0" lang="ja-JP" altLang="en-US" sz="2401" b="1" kern="0" dirty="0">
                <a:solidFill>
                  <a:srgbClr val="000000"/>
                </a:solidFill>
                <a:latin typeface="Arial"/>
                <a:ea typeface="ＭＳ Ｐゴシック"/>
              </a:rPr>
              <a:t>（</a:t>
            </a:r>
            <a:r>
              <a:rPr kumimoji="0" lang="en-US" altLang="ja-JP" sz="2401" b="1" kern="0" dirty="0">
                <a:solidFill>
                  <a:srgbClr val="000000"/>
                </a:solidFill>
                <a:latin typeface="Arial"/>
                <a:ea typeface="ＭＳ Ｐゴシック"/>
              </a:rPr>
              <a:t>2/2</a:t>
            </a:r>
            <a:r>
              <a:rPr kumimoji="0" lang="ja-JP" altLang="en-US" sz="2401" b="1" kern="0" dirty="0">
                <a:solidFill>
                  <a:srgbClr val="000000"/>
                </a:solidFill>
                <a:latin typeface="Arial"/>
                <a:ea typeface="ＭＳ Ｐゴシック"/>
              </a:rPr>
              <a:t>）</a:t>
            </a:r>
          </a:p>
          <a:p>
            <a:pPr eaLnBrk="1" hangingPunct="1">
              <a:defRPr/>
            </a:pPr>
            <a:endParaRPr kumimoji="0" lang="ja-JP" altLang="en-US" sz="2401" b="1" kern="0" dirty="0">
              <a:latin typeface="+mj-lt"/>
              <a:ea typeface="+mj-ea"/>
              <a:cs typeface="+mj-cs"/>
            </a:endParaRPr>
          </a:p>
        </p:txBody>
      </p:sp>
      <p:sp>
        <p:nvSpPr>
          <p:cNvPr id="98308" name="スライド番号プレースホルダー 4"/>
          <p:cNvSpPr>
            <a:spLocks noGrp="1" noChangeArrowheads="1"/>
          </p:cNvSpPr>
          <p:nvPr>
            <p:ph type="sldNum" sz="quarter" idx="12"/>
          </p:nvPr>
        </p:nvSpPr>
        <p:spPr>
          <a:xfrm>
            <a:off x="7466013" y="6424613"/>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38CB669-6F3E-4098-A636-4AF73B4A7940}" type="slidenum">
              <a:rPr lang="en-US" altLang="ja-JP" sz="1400" smtClean="0"/>
              <a:pPr>
                <a:spcBef>
                  <a:spcPct val="0"/>
                </a:spcBef>
                <a:buFontTx/>
                <a:buNone/>
              </a:pPr>
              <a:t>31</a:t>
            </a:fld>
            <a:endParaRPr lang="en-US" altLang="ja-JP" sz="1400" smtClean="0"/>
          </a:p>
        </p:txBody>
      </p:sp>
      <p:pic>
        <p:nvPicPr>
          <p:cNvPr id="9830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ja-JP" sz="2401" b="1" dirty="0">
                <a:latin typeface="+mj-ea"/>
                <a:cs typeface="Arial" panose="020B0604020202020204" pitchFamily="34" charset="0"/>
              </a:rPr>
              <a:t>（１）ガイドラインにおける内部監査の位置付け</a:t>
            </a:r>
            <a:endParaRPr lang="ja-JP" altLang="ja-JP" sz="2401" dirty="0">
              <a:latin typeface="+mj-ea"/>
            </a:endParaRPr>
          </a:p>
        </p:txBody>
      </p:sp>
      <p:pic>
        <p:nvPicPr>
          <p:cNvPr id="1003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0356"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8A8CEDC-93F8-4063-8EE4-D2279F82BFBB}" type="slidenum">
              <a:rPr lang="en-US" altLang="ja-JP" sz="1400" smtClean="0"/>
              <a:pPr>
                <a:spcBef>
                  <a:spcPct val="0"/>
                </a:spcBef>
                <a:buFontTx/>
                <a:buNone/>
              </a:pPr>
              <a:t>32</a:t>
            </a:fld>
            <a:endParaRPr lang="en-US" altLang="ja-JP" sz="1400" smtClean="0"/>
          </a:p>
        </p:txBody>
      </p:sp>
      <p:sp>
        <p:nvSpPr>
          <p:cNvPr id="4" name="Rectangle 16"/>
          <p:cNvSpPr>
            <a:spLocks noChangeArrowheads="1"/>
          </p:cNvSpPr>
          <p:nvPr/>
        </p:nvSpPr>
        <p:spPr bwMode="auto">
          <a:xfrm>
            <a:off x="57150" y="687388"/>
            <a:ext cx="9791700" cy="1322387"/>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524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ja-JP" sz="1600" dirty="0">
                <a:latin typeface="+mj-ea"/>
                <a:ea typeface="+mj-ea"/>
                <a:cs typeface="Arial" panose="020B0604020202020204" pitchFamily="34" charset="0"/>
              </a:rPr>
              <a:t>安全管理体制に係る内部監査（以下「内部監査」という。）は、以下に示す「図：安全管理体制に係るＰＤＣＡサイクル」の</a:t>
            </a:r>
            <a:r>
              <a:rPr lang="en-US" altLang="ja-JP" sz="1600" dirty="0">
                <a:latin typeface="+mj-ea"/>
                <a:ea typeface="+mj-ea"/>
                <a:cs typeface="Arial" panose="020B0604020202020204" pitchFamily="34" charset="0"/>
              </a:rPr>
              <a:t>CHECK</a:t>
            </a:r>
            <a:r>
              <a:rPr lang="ja-JP" altLang="en-US" sz="1600" dirty="0">
                <a:latin typeface="+mj-ea"/>
                <a:ea typeface="+mj-ea"/>
                <a:cs typeface="Arial" panose="020B0604020202020204" pitchFamily="34" charset="0"/>
              </a:rPr>
              <a:t>部分の取組の１つに該当します。</a:t>
            </a:r>
            <a:endParaRPr lang="en-US" altLang="ja-JP" sz="1600" dirty="0">
              <a:latin typeface="+mj-ea"/>
              <a:ea typeface="+mj-ea"/>
              <a:cs typeface="Arial" panose="020B0604020202020204" pitchFamily="34" charset="0"/>
            </a:endParaRPr>
          </a:p>
          <a:p>
            <a:pPr>
              <a:defRPr/>
            </a:pPr>
            <a:endParaRPr lang="ja-JP" altLang="en-US" sz="1600" dirty="0">
              <a:latin typeface="+mj-ea"/>
              <a:ea typeface="+mj-ea"/>
            </a:endParaRPr>
          </a:p>
          <a:p>
            <a:pPr algn="ctr">
              <a:defRPr/>
            </a:pPr>
            <a:r>
              <a:rPr lang="en-US" altLang="ja-JP" sz="1600" b="1" dirty="0">
                <a:latin typeface="+mj-ea"/>
                <a:ea typeface="+mj-ea"/>
                <a:cs typeface="Arial" panose="020B0604020202020204" pitchFamily="34" charset="0"/>
              </a:rPr>
              <a:t>【</a:t>
            </a:r>
            <a:r>
              <a:rPr lang="ja-JP" altLang="en-US" sz="1600" b="1" dirty="0">
                <a:latin typeface="+mj-ea"/>
                <a:ea typeface="+mj-ea"/>
                <a:cs typeface="Arial" panose="020B0604020202020204" pitchFamily="34" charset="0"/>
              </a:rPr>
              <a:t>図：安全管理体制に係る</a:t>
            </a:r>
            <a:r>
              <a:rPr lang="en-US" altLang="ja-JP" sz="1600" b="1" dirty="0">
                <a:latin typeface="+mj-ea"/>
                <a:ea typeface="+mj-ea"/>
                <a:cs typeface="Arial" panose="020B0604020202020204" pitchFamily="34" charset="0"/>
              </a:rPr>
              <a:t>PDCA</a:t>
            </a:r>
            <a:r>
              <a:rPr lang="ja-JP" altLang="en-US" sz="1600" b="1" dirty="0">
                <a:latin typeface="+mj-ea"/>
                <a:ea typeface="+mj-ea"/>
                <a:cs typeface="Arial" panose="020B0604020202020204" pitchFamily="34" charset="0"/>
              </a:rPr>
              <a:t>サイクルにおける内部監査</a:t>
            </a:r>
            <a:r>
              <a:rPr lang="en-US" altLang="ja-JP" sz="1600" b="1" dirty="0">
                <a:latin typeface="+mj-ea"/>
                <a:ea typeface="+mj-ea"/>
                <a:cs typeface="Arial" panose="020B0604020202020204" pitchFamily="34" charset="0"/>
              </a:rPr>
              <a:t>】</a:t>
            </a:r>
            <a:endParaRPr lang="en-US" altLang="ja-JP" sz="1600" dirty="0">
              <a:latin typeface="+mj-ea"/>
              <a:ea typeface="+mj-ea"/>
            </a:endParaRPr>
          </a:p>
          <a:p>
            <a:pPr>
              <a:defRPr/>
            </a:pPr>
            <a:endParaRPr lang="en-US" altLang="ja-JP" sz="1600" dirty="0">
              <a:latin typeface="+mj-ea"/>
              <a:ea typeface="+mj-ea"/>
            </a:endParaRPr>
          </a:p>
        </p:txBody>
      </p:sp>
      <p:sp>
        <p:nvSpPr>
          <p:cNvPr id="100358"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100359"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865313"/>
            <a:ext cx="787082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ja-JP" altLang="en-US" sz="2401" b="1" dirty="0">
                <a:latin typeface="+mj-ea"/>
                <a:cs typeface="Arial" panose="020B0604020202020204" pitchFamily="34" charset="0"/>
              </a:rPr>
              <a:t>（２）内部監査の目的</a:t>
            </a:r>
          </a:p>
        </p:txBody>
      </p:sp>
      <p:pic>
        <p:nvPicPr>
          <p:cNvPr id="1024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404"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DB2F791-0817-4C7E-B0BB-0E41DAF53686}" type="slidenum">
              <a:rPr lang="en-US" altLang="ja-JP" sz="1400" smtClean="0"/>
              <a:pPr>
                <a:spcBef>
                  <a:spcPct val="0"/>
                </a:spcBef>
                <a:buFontTx/>
                <a:buNone/>
              </a:pPr>
              <a:t>33</a:t>
            </a:fld>
            <a:endParaRPr lang="en-US" altLang="ja-JP" sz="1400" smtClean="0"/>
          </a:p>
        </p:txBody>
      </p:sp>
      <p:sp>
        <p:nvSpPr>
          <p:cNvPr id="4" name="Rectangle 16"/>
          <p:cNvSpPr>
            <a:spLocks noChangeArrowheads="1"/>
          </p:cNvSpPr>
          <p:nvPr/>
        </p:nvSpPr>
        <p:spPr bwMode="auto">
          <a:xfrm>
            <a:off x="57150" y="581025"/>
            <a:ext cx="9791700" cy="5262563"/>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ja-JP" altLang="en-US" sz="1600" dirty="0">
                <a:latin typeface="+mj-ea"/>
                <a:ea typeface="+mj-ea"/>
                <a:cs typeface="Arial" panose="020B0604020202020204" pitchFamily="34" charset="0"/>
              </a:rPr>
              <a:t>内部監査は、安全管理体制上の優れた取組及び「事業の安全に関するリスク」を見出し、対応を促すことが目的となります。さらには、可能な範囲で課題・問題点への対応について提案を行うことにより、安全管理体制の向上が期待できます。</a:t>
            </a:r>
          </a:p>
          <a:p>
            <a:pPr>
              <a:defRPr/>
            </a:pPr>
            <a:r>
              <a:rPr lang="ja-JP" altLang="en-US" sz="1600" dirty="0">
                <a:latin typeface="+mj-ea"/>
                <a:ea typeface="+mj-ea"/>
                <a:cs typeface="Arial" panose="020B0604020202020204" pitchFamily="34" charset="0"/>
              </a:rPr>
              <a:t>　「事業の安全に関するリスク」とは、経営管理側が、事故を惹起させる可能性がある要因と捉え、管理すべき対象と考え対応しているものをいいます。</a:t>
            </a:r>
          </a:p>
          <a:p>
            <a:pPr>
              <a:defRPr/>
            </a:pPr>
            <a:r>
              <a:rPr lang="ja-JP" altLang="en-US" sz="1600" dirty="0">
                <a:latin typeface="+mj-ea"/>
                <a:ea typeface="+mj-ea"/>
                <a:cs typeface="Arial" panose="020B0604020202020204" pitchFamily="34" charset="0"/>
              </a:rPr>
              <a:t>例えば、以下の要因が考えられます。</a:t>
            </a:r>
            <a:endParaRPr lang="en-US" altLang="ja-JP" sz="1600" dirty="0">
              <a:latin typeface="+mj-ea"/>
              <a:ea typeface="+mj-ea"/>
              <a:cs typeface="Arial" panose="020B0604020202020204" pitchFamily="34" charset="0"/>
            </a:endParaRPr>
          </a:p>
          <a:p>
            <a:pPr>
              <a:defRPr/>
            </a:pPr>
            <a:endParaRPr lang="ja-JP" altLang="en-US" sz="1600" dirty="0">
              <a:latin typeface="+mj-ea"/>
              <a:ea typeface="+mj-ea"/>
              <a:cs typeface="Arial" panose="020B0604020202020204" pitchFamily="34" charset="0"/>
            </a:endParaRPr>
          </a:p>
          <a:p>
            <a:pPr>
              <a:defRPr/>
            </a:pPr>
            <a:r>
              <a:rPr lang="ja-JP" altLang="en-US" sz="1600" dirty="0">
                <a:solidFill>
                  <a:srgbClr val="FF0000"/>
                </a:solidFill>
                <a:latin typeface="+mj-ea"/>
                <a:ea typeface="+mj-ea"/>
                <a:cs typeface="Arial" panose="020B0604020202020204" pitchFamily="34" charset="0"/>
              </a:rPr>
              <a:t>①　人的要因（生産性と安全性の調和、人手不足、高齢化、技術継承、中間管理職、規則違反、うっかり、</a:t>
            </a:r>
            <a:endParaRPr lang="en-US" altLang="ja-JP" sz="1600" dirty="0">
              <a:solidFill>
                <a:srgbClr val="FF0000"/>
              </a:solidFill>
              <a:latin typeface="+mj-ea"/>
              <a:ea typeface="+mj-ea"/>
              <a:cs typeface="Arial" panose="020B0604020202020204" pitchFamily="34" charset="0"/>
            </a:endParaRPr>
          </a:p>
          <a:p>
            <a:pPr>
              <a:defRPr/>
            </a:pPr>
            <a:r>
              <a:rPr lang="ja-JP" altLang="en-US" sz="1600" dirty="0">
                <a:solidFill>
                  <a:srgbClr val="FF0000"/>
                </a:solidFill>
                <a:latin typeface="+mj-ea"/>
                <a:ea typeface="+mj-ea"/>
                <a:cs typeface="Arial" panose="020B0604020202020204" pitchFamily="34" charset="0"/>
              </a:rPr>
              <a:t>　　 手順の不備等）</a:t>
            </a:r>
            <a:endParaRPr lang="en-US" altLang="ja-JP" sz="1600" dirty="0">
              <a:solidFill>
                <a:srgbClr val="FF0000"/>
              </a:solidFill>
              <a:latin typeface="+mj-ea"/>
              <a:ea typeface="+mj-ea"/>
              <a:cs typeface="Arial" panose="020B0604020202020204" pitchFamily="34" charset="0"/>
            </a:endParaRPr>
          </a:p>
          <a:p>
            <a:pPr>
              <a:defRPr/>
            </a:pPr>
            <a:r>
              <a:rPr lang="ja-JP" altLang="en-US" sz="1600" dirty="0">
                <a:latin typeface="+mj-ea"/>
                <a:ea typeface="+mj-ea"/>
                <a:cs typeface="Arial" panose="020B0604020202020204" pitchFamily="34" charset="0"/>
              </a:rPr>
              <a:t>　　</a:t>
            </a:r>
            <a:r>
              <a:rPr lang="ja-JP" altLang="en-US" sz="1600" dirty="0">
                <a:latin typeface="ＭＳ Ｐゴシック" panose="020B0600070205080204" pitchFamily="50" charset="-128"/>
              </a:rPr>
              <a:t>（例）人手不足により、新たに採用する要員の採用基準を下げざるを得ないことから生じる</a:t>
            </a:r>
            <a:endParaRPr lang="en-US" altLang="ja-JP" sz="1600" dirty="0">
              <a:latin typeface="ＭＳ Ｐゴシック" panose="020B0600070205080204" pitchFamily="50" charset="-128"/>
            </a:endParaRPr>
          </a:p>
          <a:p>
            <a:pPr>
              <a:defRPr/>
            </a:pPr>
            <a:r>
              <a:rPr lang="ja-JP" altLang="en-US" sz="1600" dirty="0">
                <a:latin typeface="ＭＳ Ｐゴシック" panose="020B0600070205080204" pitchFamily="50" charset="-128"/>
              </a:rPr>
              <a:t>　　　　　教育訓練期間の増大が課題であり、教育訓練の方法、プログラム等の見直しが必要</a:t>
            </a:r>
            <a:endParaRPr lang="en-US" altLang="ja-JP" sz="1600" dirty="0">
              <a:latin typeface="ＭＳ Ｐゴシック" panose="020B0600070205080204" pitchFamily="50" charset="-128"/>
            </a:endParaRPr>
          </a:p>
          <a:p>
            <a:pPr>
              <a:defRPr/>
            </a:pPr>
            <a:endParaRPr lang="ja-JP" altLang="en-US" sz="1600" dirty="0">
              <a:latin typeface="+mj-ea"/>
              <a:ea typeface="+mj-ea"/>
              <a:cs typeface="Arial" panose="020B0604020202020204" pitchFamily="34" charset="0"/>
            </a:endParaRPr>
          </a:p>
          <a:p>
            <a:pPr>
              <a:defRPr/>
            </a:pPr>
            <a:r>
              <a:rPr lang="ja-JP" altLang="en-US" sz="1600" dirty="0">
                <a:solidFill>
                  <a:srgbClr val="FF0000"/>
                </a:solidFill>
                <a:latin typeface="+mj-ea"/>
                <a:ea typeface="+mj-ea"/>
                <a:cs typeface="Arial" panose="020B0604020202020204" pitchFamily="34" charset="0"/>
              </a:rPr>
              <a:t>②　技術的要因（技術・設備等の老朽化、保守：状態管理・時間管理）</a:t>
            </a:r>
            <a:endParaRPr lang="en-US" altLang="ja-JP" sz="1600" dirty="0">
              <a:solidFill>
                <a:srgbClr val="FF0000"/>
              </a:solidFill>
              <a:latin typeface="+mj-ea"/>
              <a:ea typeface="+mj-ea"/>
              <a:cs typeface="Arial" panose="020B0604020202020204" pitchFamily="34" charset="0"/>
            </a:endParaRPr>
          </a:p>
          <a:p>
            <a:pPr>
              <a:defRPr/>
            </a:pPr>
            <a:r>
              <a:rPr lang="ja-JP" altLang="en-US" sz="1600" dirty="0">
                <a:latin typeface="+mj-ea"/>
                <a:ea typeface="+mj-ea"/>
                <a:cs typeface="Arial" panose="020B0604020202020204" pitchFamily="34" charset="0"/>
              </a:rPr>
              <a:t>　　</a:t>
            </a:r>
            <a:r>
              <a:rPr lang="ja-JP" altLang="en-US" sz="1600" dirty="0">
                <a:latin typeface="ＭＳ Ｐゴシック" panose="020B0600070205080204" pitchFamily="50" charset="-128"/>
              </a:rPr>
              <a:t>（例）輸送施設等の老朽化が課題であり、対応には長期の更新計画が必要</a:t>
            </a:r>
            <a:endParaRPr lang="en-US" altLang="ja-JP" sz="1600" dirty="0">
              <a:latin typeface="ＭＳ Ｐゴシック" panose="020B0600070205080204" pitchFamily="50" charset="-128"/>
            </a:endParaRPr>
          </a:p>
          <a:p>
            <a:pPr>
              <a:defRPr/>
            </a:pPr>
            <a:endParaRPr lang="ja-JP" altLang="en-US" sz="1600" dirty="0">
              <a:latin typeface="+mj-ea"/>
              <a:ea typeface="+mj-ea"/>
              <a:cs typeface="Arial" panose="020B0604020202020204" pitchFamily="34" charset="0"/>
            </a:endParaRPr>
          </a:p>
          <a:p>
            <a:pPr>
              <a:defRPr/>
            </a:pPr>
            <a:r>
              <a:rPr lang="ja-JP" altLang="en-US" sz="1600" dirty="0">
                <a:solidFill>
                  <a:srgbClr val="FF0000"/>
                </a:solidFill>
                <a:latin typeface="+mj-ea"/>
                <a:ea typeface="+mj-ea"/>
                <a:cs typeface="Arial" panose="020B0604020202020204" pitchFamily="34" charset="0"/>
              </a:rPr>
              <a:t>③　自然要因（地震、豪雨、暴風、感染症）</a:t>
            </a:r>
            <a:endParaRPr lang="en-US" altLang="ja-JP" sz="1600" dirty="0">
              <a:solidFill>
                <a:srgbClr val="FF0000"/>
              </a:solidFill>
              <a:latin typeface="+mj-ea"/>
              <a:ea typeface="+mj-ea"/>
              <a:cs typeface="Arial" panose="020B0604020202020204" pitchFamily="34" charset="0"/>
            </a:endParaRPr>
          </a:p>
          <a:p>
            <a:pPr eaLnBrk="1" hangingPunct="1">
              <a:defRPr/>
            </a:pPr>
            <a:r>
              <a:rPr lang="ja-JP" altLang="en-US" sz="1600" dirty="0">
                <a:latin typeface="+mj-ea"/>
                <a:ea typeface="+mj-ea"/>
                <a:cs typeface="Arial" panose="020B0604020202020204" pitchFamily="34" charset="0"/>
              </a:rPr>
              <a:t>　　</a:t>
            </a:r>
            <a:r>
              <a:rPr lang="ja-JP" altLang="en-US" sz="1600" dirty="0">
                <a:latin typeface="ＭＳ Ｐゴシック" panose="020B0600070205080204" pitchFamily="50" charset="-128"/>
              </a:rPr>
              <a:t>（例）自然災害はリスクとして把握しているが、自然災害の種類・程度の把握と備えは未策定</a:t>
            </a:r>
            <a:endParaRPr lang="en-US" altLang="ja-JP" sz="1600" dirty="0">
              <a:latin typeface="ＭＳ Ｐゴシック" panose="020B0600070205080204" pitchFamily="50" charset="-128"/>
            </a:endParaRPr>
          </a:p>
          <a:p>
            <a:pPr>
              <a:defRPr/>
            </a:pPr>
            <a:endParaRPr lang="ja-JP" altLang="en-US" sz="1600" dirty="0">
              <a:latin typeface="+mj-ea"/>
              <a:ea typeface="+mj-ea"/>
              <a:cs typeface="Arial" panose="020B0604020202020204" pitchFamily="34" charset="0"/>
            </a:endParaRPr>
          </a:p>
          <a:p>
            <a:pPr>
              <a:defRPr/>
            </a:pPr>
            <a:r>
              <a:rPr lang="ja-JP" altLang="en-US" sz="1600" dirty="0">
                <a:solidFill>
                  <a:srgbClr val="FF0000"/>
                </a:solidFill>
                <a:latin typeface="+mj-ea"/>
                <a:ea typeface="+mj-ea"/>
                <a:cs typeface="Arial" panose="020B0604020202020204" pitchFamily="34" charset="0"/>
              </a:rPr>
              <a:t>④　社会的要因（テロ、安全を阻害する行為）</a:t>
            </a:r>
            <a:endParaRPr lang="en-US" altLang="ja-JP" sz="1600" dirty="0">
              <a:solidFill>
                <a:srgbClr val="FF0000"/>
              </a:solidFill>
              <a:latin typeface="+mj-ea"/>
              <a:ea typeface="+mj-ea"/>
              <a:cs typeface="Arial" panose="020B0604020202020204" pitchFamily="34" charset="0"/>
            </a:endParaRPr>
          </a:p>
          <a:p>
            <a:pPr>
              <a:defRPr/>
            </a:pPr>
            <a:r>
              <a:rPr lang="ja-JP" altLang="en-US" sz="1600" dirty="0">
                <a:latin typeface="+mj-ea"/>
                <a:ea typeface="+mj-ea"/>
                <a:cs typeface="Arial" panose="020B0604020202020204" pitchFamily="34" charset="0"/>
              </a:rPr>
              <a:t>　　</a:t>
            </a:r>
            <a:r>
              <a:rPr lang="ja-JP" altLang="en-US" sz="1600" dirty="0">
                <a:latin typeface="ＭＳ Ｐゴシック" panose="020B0600070205080204" pitchFamily="50" charset="-128"/>
              </a:rPr>
              <a:t>（例）バスジャック対応訓練は実施しているが、それ以外の想定は未実施</a:t>
            </a:r>
            <a:endParaRPr lang="en-US" altLang="ja-JP" sz="1600" dirty="0">
              <a:latin typeface="ＭＳ Ｐゴシック" panose="020B0600070205080204" pitchFamily="50" charset="-128"/>
            </a:endParaRPr>
          </a:p>
          <a:p>
            <a:pPr>
              <a:defRPr/>
            </a:pPr>
            <a:endParaRPr lang="ja-JP" altLang="en-US" sz="1600" dirty="0">
              <a:latin typeface="+mj-ea"/>
              <a:ea typeface="+mj-ea"/>
              <a:cs typeface="Arial" panose="020B0604020202020204" pitchFamily="34" charset="0"/>
            </a:endParaRPr>
          </a:p>
        </p:txBody>
      </p:sp>
      <p:sp>
        <p:nvSpPr>
          <p:cNvPr id="102406"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2407" name="角丸四角形 1"/>
          <p:cNvSpPr>
            <a:spLocks noChangeArrowheads="1"/>
          </p:cNvSpPr>
          <p:nvPr/>
        </p:nvSpPr>
        <p:spPr bwMode="auto">
          <a:xfrm>
            <a:off x="2198688" y="5784850"/>
            <a:ext cx="5508625" cy="919163"/>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401" b="1" smtClean="0">
                <a:solidFill>
                  <a:srgbClr val="FF0000"/>
                </a:solidFill>
              </a:rPr>
              <a:t>以上の視点で自社が営む事業における</a:t>
            </a:r>
            <a:endParaRPr lang="en-US" altLang="ja-JP" sz="2401" b="1" smtClean="0">
              <a:solidFill>
                <a:srgbClr val="FF0000"/>
              </a:solidFill>
            </a:endParaRPr>
          </a:p>
          <a:p>
            <a:pPr algn="ctr" eaLnBrk="1" hangingPunct="1">
              <a:spcBef>
                <a:spcPct val="0"/>
              </a:spcBef>
              <a:buFontTx/>
              <a:buNone/>
              <a:defRPr/>
            </a:pPr>
            <a:r>
              <a:rPr lang="ja-JP" altLang="en-US" sz="2401" b="1" smtClean="0">
                <a:solidFill>
                  <a:srgbClr val="FF0000"/>
                </a:solidFill>
              </a:rPr>
              <a:t>リスクを見出し、対応を促すことが重要</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sldNum" sz="quarter" idx="12"/>
          </p:nvPr>
        </p:nvSpPr>
        <p:spPr>
          <a:xfrm>
            <a:off x="7135813" y="6265863"/>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1B6E899-8639-4AA3-AA3F-9FE660A96D3F}" type="slidenum">
              <a:rPr lang="en-US" altLang="ja-JP" sz="1400" smtClean="0"/>
              <a:pPr>
                <a:spcBef>
                  <a:spcPct val="0"/>
                </a:spcBef>
                <a:buFontTx/>
                <a:buNone/>
              </a:pPr>
              <a:t>34</a:t>
            </a:fld>
            <a:endParaRPr lang="en-US" altLang="ja-JP" sz="1400" smtClean="0"/>
          </a:p>
        </p:txBody>
      </p:sp>
      <p:sp>
        <p:nvSpPr>
          <p:cNvPr id="104451" name="Oval 2"/>
          <p:cNvSpPr>
            <a:spLocks noChangeArrowheads="1"/>
          </p:cNvSpPr>
          <p:nvPr/>
        </p:nvSpPr>
        <p:spPr bwMode="auto">
          <a:xfrm>
            <a:off x="2901950" y="3376613"/>
            <a:ext cx="3167063" cy="122555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104452" name="Picture 9" descr="MCj039472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3016250"/>
            <a:ext cx="539750"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4" descr="MC90041843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975" y="1431925"/>
            <a:ext cx="1439863"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Text Box 6"/>
          <p:cNvSpPr txBox="1">
            <a:spLocks noChangeArrowheads="1"/>
          </p:cNvSpPr>
          <p:nvPr/>
        </p:nvSpPr>
        <p:spPr bwMode="auto">
          <a:xfrm>
            <a:off x="6753225" y="1000125"/>
            <a:ext cx="2808288"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3199" smtClean="0"/>
              <a:t>自然要因</a:t>
            </a:r>
            <a:br>
              <a:rPr lang="ja-JP" altLang="en-US" sz="3199" smtClean="0"/>
            </a:br>
            <a:r>
              <a:rPr lang="ja-JP" altLang="en-US" sz="1800" smtClean="0"/>
              <a:t>（自然ハザード）</a:t>
            </a:r>
          </a:p>
          <a:p>
            <a:pPr eaLnBrk="1" hangingPunct="1">
              <a:spcBef>
                <a:spcPct val="50000"/>
              </a:spcBef>
              <a:buFontTx/>
              <a:buNone/>
              <a:defRPr/>
            </a:pPr>
            <a:r>
              <a:rPr lang="ja-JP" altLang="en-US" sz="1800" smtClean="0"/>
              <a:t>地震、突風、豪雪・・・</a:t>
            </a:r>
            <a:br>
              <a:rPr lang="ja-JP" altLang="en-US" sz="1800" smtClean="0"/>
            </a:br>
            <a:r>
              <a:rPr lang="ja-JP" altLang="en-US" sz="1800" smtClean="0"/>
              <a:t>小動物、鳥・・・</a:t>
            </a:r>
            <a:br>
              <a:rPr lang="ja-JP" altLang="en-US" sz="1800" smtClean="0"/>
            </a:br>
            <a:r>
              <a:rPr lang="ja-JP" altLang="en-US" sz="1800" smtClean="0"/>
              <a:t>ウイルス、病原菌・・</a:t>
            </a:r>
            <a:br>
              <a:rPr lang="ja-JP" altLang="en-US" sz="1800" smtClean="0"/>
            </a:br>
            <a:r>
              <a:rPr lang="en-US" altLang="ja-JP" sz="1800" smtClean="0"/>
              <a:t>【</a:t>
            </a:r>
            <a:r>
              <a:rPr lang="ja-JP" altLang="en-US" sz="1800" smtClean="0"/>
              <a:t>防災／衛生管理が必要</a:t>
            </a:r>
            <a:r>
              <a:rPr lang="en-US" altLang="ja-JP" sz="1800" smtClean="0"/>
              <a:t>】</a:t>
            </a:r>
          </a:p>
        </p:txBody>
      </p:sp>
      <p:pic>
        <p:nvPicPr>
          <p:cNvPr id="104455" name="Picture 7" descr="MC90029086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38" y="1431925"/>
            <a:ext cx="13287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AutoShape 8"/>
          <p:cNvSpPr>
            <a:spLocks noChangeArrowheads="1"/>
          </p:cNvSpPr>
          <p:nvPr/>
        </p:nvSpPr>
        <p:spPr bwMode="auto">
          <a:xfrm rot="2661601">
            <a:off x="2397125" y="2871788"/>
            <a:ext cx="792163" cy="720725"/>
          </a:xfrm>
          <a:prstGeom prst="rightArrow">
            <a:avLst>
              <a:gd name="adj1" fmla="val 50000"/>
              <a:gd name="adj2" fmla="val 27478"/>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4457" name="AutoShape 9"/>
          <p:cNvSpPr>
            <a:spLocks noChangeArrowheads="1"/>
          </p:cNvSpPr>
          <p:nvPr/>
        </p:nvSpPr>
        <p:spPr bwMode="auto">
          <a:xfrm rot="7803518">
            <a:off x="5542757" y="2790031"/>
            <a:ext cx="719138" cy="720725"/>
          </a:xfrm>
          <a:prstGeom prst="rightArrow">
            <a:avLst>
              <a:gd name="adj1" fmla="val 50000"/>
              <a:gd name="adj2" fmla="val 25000"/>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4458" name="Text Box 10"/>
          <p:cNvSpPr txBox="1">
            <a:spLocks noChangeArrowheads="1"/>
          </p:cNvSpPr>
          <p:nvPr/>
        </p:nvSpPr>
        <p:spPr bwMode="auto">
          <a:xfrm>
            <a:off x="6645275" y="3592513"/>
            <a:ext cx="2808288" cy="183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3199" smtClean="0"/>
              <a:t>技術要因</a:t>
            </a:r>
            <a:br>
              <a:rPr lang="ja-JP" altLang="en-US" sz="3199" smtClean="0"/>
            </a:br>
            <a:r>
              <a:rPr lang="ja-JP" altLang="en-US" sz="1800" smtClean="0"/>
              <a:t>（技術的ハザード）</a:t>
            </a:r>
          </a:p>
          <a:p>
            <a:pPr eaLnBrk="1" hangingPunct="1">
              <a:spcBef>
                <a:spcPct val="50000"/>
              </a:spcBef>
              <a:buFontTx/>
              <a:buNone/>
              <a:defRPr/>
            </a:pPr>
            <a:r>
              <a:rPr lang="ja-JP" altLang="en-US" sz="1800" smtClean="0"/>
              <a:t>使われている技術</a:t>
            </a:r>
            <a:br>
              <a:rPr lang="ja-JP" altLang="en-US" sz="1800" smtClean="0"/>
            </a:br>
            <a:r>
              <a:rPr lang="ja-JP" altLang="en-US" sz="1800" smtClean="0"/>
              <a:t>設備機器の老朽化・・・</a:t>
            </a:r>
            <a:br>
              <a:rPr lang="ja-JP" altLang="en-US" sz="1800" smtClean="0"/>
            </a:br>
            <a:r>
              <a:rPr lang="en-US" altLang="ja-JP" sz="1800" smtClean="0"/>
              <a:t>【</a:t>
            </a:r>
            <a:r>
              <a:rPr lang="ja-JP" altLang="en-US" sz="1800" smtClean="0"/>
              <a:t>技術リスク管理が必要</a:t>
            </a:r>
            <a:r>
              <a:rPr lang="en-US" altLang="ja-JP" sz="1800" smtClean="0"/>
              <a:t>】</a:t>
            </a:r>
          </a:p>
        </p:txBody>
      </p:sp>
      <p:sp>
        <p:nvSpPr>
          <p:cNvPr id="104459" name="AutoShape 11"/>
          <p:cNvSpPr>
            <a:spLocks noChangeArrowheads="1"/>
          </p:cNvSpPr>
          <p:nvPr/>
        </p:nvSpPr>
        <p:spPr bwMode="auto">
          <a:xfrm rot="-9576514">
            <a:off x="5781675" y="4527550"/>
            <a:ext cx="792163" cy="720725"/>
          </a:xfrm>
          <a:prstGeom prst="rightArrow">
            <a:avLst>
              <a:gd name="adj1" fmla="val 50000"/>
              <a:gd name="adj2" fmla="val 27478"/>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4460" name="Text Box 12"/>
          <p:cNvSpPr txBox="1">
            <a:spLocks noChangeArrowheads="1"/>
          </p:cNvSpPr>
          <p:nvPr/>
        </p:nvSpPr>
        <p:spPr bwMode="auto">
          <a:xfrm>
            <a:off x="525463" y="4672013"/>
            <a:ext cx="356393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3199" smtClean="0"/>
              <a:t>人的要因</a:t>
            </a:r>
            <a:br>
              <a:rPr lang="ja-JP" altLang="en-US" sz="3199" smtClean="0"/>
            </a:br>
            <a:r>
              <a:rPr lang="ja-JP" altLang="en-US" sz="1800" smtClean="0"/>
              <a:t>規則違反、うっかり、労災・・・</a:t>
            </a:r>
            <a:br>
              <a:rPr lang="ja-JP" altLang="en-US" sz="1800" smtClean="0"/>
            </a:br>
            <a:r>
              <a:rPr lang="en-US" altLang="ja-JP" sz="1800" smtClean="0"/>
              <a:t>【</a:t>
            </a:r>
            <a:r>
              <a:rPr lang="ja-JP" altLang="en-US" sz="1800" smtClean="0"/>
              <a:t>ヒューマンエラー対策が必要</a:t>
            </a:r>
            <a:r>
              <a:rPr lang="en-US" altLang="ja-JP" sz="1800" smtClean="0"/>
              <a:t>】</a:t>
            </a:r>
          </a:p>
          <a:p>
            <a:pPr eaLnBrk="1" hangingPunct="1">
              <a:spcBef>
                <a:spcPct val="50000"/>
              </a:spcBef>
              <a:buFontTx/>
              <a:buNone/>
              <a:defRPr/>
            </a:pPr>
            <a:endParaRPr lang="ja-JP" altLang="en-US" sz="1800" smtClean="0"/>
          </a:p>
        </p:txBody>
      </p:sp>
      <p:sp>
        <p:nvSpPr>
          <p:cNvPr id="104461" name="AutoShape 13"/>
          <p:cNvSpPr>
            <a:spLocks noChangeArrowheads="1"/>
          </p:cNvSpPr>
          <p:nvPr/>
        </p:nvSpPr>
        <p:spPr bwMode="auto">
          <a:xfrm rot="-1596804">
            <a:off x="1965325" y="4024313"/>
            <a:ext cx="792163" cy="720725"/>
          </a:xfrm>
          <a:prstGeom prst="rightArrow">
            <a:avLst>
              <a:gd name="adj1" fmla="val 50000"/>
              <a:gd name="adj2" fmla="val 27478"/>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4462" name="Text Box 15"/>
          <p:cNvSpPr txBox="1">
            <a:spLocks noChangeArrowheads="1"/>
          </p:cNvSpPr>
          <p:nvPr/>
        </p:nvSpPr>
        <p:spPr bwMode="auto">
          <a:xfrm>
            <a:off x="3836988" y="4981575"/>
            <a:ext cx="3529012"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3199" smtClean="0"/>
              <a:t>対象要因</a:t>
            </a:r>
            <a:r>
              <a:rPr lang="ja-JP" altLang="en-US" sz="1800" smtClean="0"/>
              <a:t/>
            </a:r>
            <a:br>
              <a:rPr lang="ja-JP" altLang="en-US" sz="1800" smtClean="0"/>
            </a:br>
            <a:r>
              <a:rPr lang="en-US" altLang="ja-JP" sz="1800" smtClean="0"/>
              <a:t>【</a:t>
            </a:r>
            <a:r>
              <a:rPr lang="ja-JP" altLang="en-US" sz="1800" smtClean="0"/>
              <a:t>サービス対象の量規制も必要</a:t>
            </a:r>
            <a:r>
              <a:rPr lang="en-US" altLang="ja-JP" sz="1800" smtClean="0"/>
              <a:t>】</a:t>
            </a:r>
          </a:p>
        </p:txBody>
      </p:sp>
      <p:grpSp>
        <p:nvGrpSpPr>
          <p:cNvPr id="104463" name="Group 16"/>
          <p:cNvGrpSpPr>
            <a:grpSpLocks/>
          </p:cNvGrpSpPr>
          <p:nvPr/>
        </p:nvGrpSpPr>
        <p:grpSpPr bwMode="auto">
          <a:xfrm>
            <a:off x="8374063" y="3303588"/>
            <a:ext cx="962025" cy="677862"/>
            <a:chOff x="4785" y="1979"/>
            <a:chExt cx="855" cy="563"/>
          </a:xfrm>
        </p:grpSpPr>
        <p:sp>
          <p:nvSpPr>
            <p:cNvPr id="104537" name="Gear"/>
            <p:cNvSpPr>
              <a:spLocks noEditPoints="1" noChangeArrowheads="1"/>
            </p:cNvSpPr>
            <p:nvPr/>
          </p:nvSpPr>
          <p:spPr bwMode="auto">
            <a:xfrm>
              <a:off x="5208" y="1979"/>
              <a:ext cx="303" cy="25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49 w 21600"/>
                <a:gd name="T13" fmla="*/ 3997 h 21600"/>
                <a:gd name="T14" fmla="*/ 17822 w 21600"/>
                <a:gd name="T15" fmla="*/ 1760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57" lon="1500000" rev="0"/>
              </a:camera>
              <a:lightRig rig="legacyFlat4" dir="b"/>
            </a:scene3d>
            <a:sp3d extrusionH="430200" prstMaterial="legacyMatte">
              <a:bevelT w="13500" h="13500" prst="angle"/>
              <a:bevelB w="13500" h="13500" prst="angle"/>
              <a:extrusionClr>
                <a:srgbClr val="C0C0C0"/>
              </a:extrusionClr>
              <a:contourClr>
                <a:srgbClr val="C0C0C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ja-JP" altLang="en-US"/>
            </a:p>
          </p:txBody>
        </p:sp>
        <p:sp>
          <p:nvSpPr>
            <p:cNvPr id="104538" name="AutoShape 18"/>
            <p:cNvSpPr>
              <a:spLocks noEditPoints="1" noChangeArrowheads="1"/>
            </p:cNvSpPr>
            <p:nvPr/>
          </p:nvSpPr>
          <p:spPr bwMode="auto">
            <a:xfrm>
              <a:off x="4830" y="2084"/>
              <a:ext cx="363" cy="3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03 w 21600"/>
                <a:gd name="T13" fmla="*/ 3992 h 21600"/>
                <a:gd name="T14" fmla="*/ 17851 w 21600"/>
                <a:gd name="T15" fmla="*/ 1760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round/>
              <a:headEnd/>
              <a:tailEnd/>
            </a:ln>
            <a:effectLst/>
            <a:scene3d>
              <a:camera prst="legacyPerspectiveFront">
                <a:rot lat="20099957" lon="1500000" rev="0"/>
              </a:camera>
              <a:lightRig rig="legacyFlat4" dir="b"/>
            </a:scene3d>
            <a:sp3d extrusionH="430200" prstMaterial="legacyMatte">
              <a:bevelT w="13500" h="13500" prst="angle"/>
              <a:bevelB w="13500" h="13500" prst="angle"/>
              <a:extrusionClr>
                <a:srgbClr val="C0C0C0"/>
              </a:extrusionClr>
              <a:contourClr>
                <a:srgbClr val="C0C0C0"/>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ja-JP" altLang="en-US"/>
            </a:p>
          </p:txBody>
        </p:sp>
        <p:sp>
          <p:nvSpPr>
            <p:cNvPr id="104539" name="AutoShape 19"/>
            <p:cNvSpPr>
              <a:spLocks noEditPoints="1" noChangeArrowheads="1"/>
            </p:cNvSpPr>
            <p:nvPr/>
          </p:nvSpPr>
          <p:spPr bwMode="auto">
            <a:xfrm>
              <a:off x="5057" y="2205"/>
              <a:ext cx="404" cy="33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4 w 21600"/>
                <a:gd name="T13" fmla="*/ 3974 h 21600"/>
                <a:gd name="T14" fmla="*/ 17857 w 21600"/>
                <a:gd name="T15" fmla="*/ 17626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00FF"/>
            </a:solidFill>
            <a:ln w="9525">
              <a:round/>
              <a:headEnd/>
              <a:tailEnd/>
            </a:ln>
            <a:effectLst/>
            <a:scene3d>
              <a:camera prst="legacyPerspectiveFront">
                <a:rot lat="20099957" lon="1500000" rev="0"/>
              </a:camera>
              <a:lightRig rig="legacyFlat4" dir="b"/>
            </a:scene3d>
            <a:sp3d extrusionH="430200" prstMaterial="legacyMatte">
              <a:bevelT w="13500" h="13500" prst="angle"/>
              <a:bevelB w="13500" h="13500" prst="angle"/>
              <a:extrusionClr>
                <a:srgbClr val="FF00FF"/>
              </a:extrusionClr>
              <a:contourClr>
                <a:srgbClr val="FF00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ja-JP" altLang="en-US"/>
            </a:p>
          </p:txBody>
        </p:sp>
        <p:pic>
          <p:nvPicPr>
            <p:cNvPr id="104540" name="Picture 20" descr="MC90042896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5" y="2205"/>
              <a:ext cx="85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64" name="Group 21"/>
          <p:cNvGrpSpPr>
            <a:grpSpLocks/>
          </p:cNvGrpSpPr>
          <p:nvPr/>
        </p:nvGrpSpPr>
        <p:grpSpPr bwMode="auto">
          <a:xfrm>
            <a:off x="4989513" y="5895975"/>
            <a:ext cx="433387" cy="488950"/>
            <a:chOff x="930" y="2296"/>
            <a:chExt cx="697" cy="626"/>
          </a:xfrm>
        </p:grpSpPr>
        <p:sp>
          <p:nvSpPr>
            <p:cNvPr id="104525" name="Freeform 22"/>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6" name="Freeform 23"/>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7" name="Freeform 24"/>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8" name="Freeform 25"/>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9" name="Freeform 26"/>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30" name="Freeform 27"/>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31" name="Freeform 28"/>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32" name="Freeform 29"/>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33" name="Freeform 30"/>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34" name="Freeform 31"/>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35" name="Freeform 32"/>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36" name="Freeform 33"/>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4465" name="Group 34"/>
          <p:cNvGrpSpPr>
            <a:grpSpLocks/>
          </p:cNvGrpSpPr>
          <p:nvPr/>
        </p:nvGrpSpPr>
        <p:grpSpPr bwMode="auto">
          <a:xfrm>
            <a:off x="4484688" y="5969000"/>
            <a:ext cx="433387" cy="488950"/>
            <a:chOff x="930" y="2296"/>
            <a:chExt cx="697" cy="626"/>
          </a:xfrm>
        </p:grpSpPr>
        <p:sp>
          <p:nvSpPr>
            <p:cNvPr id="104513" name="Freeform 35"/>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4" name="Freeform 36"/>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5" name="Freeform 37"/>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6" name="Freeform 38"/>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7" name="Freeform 39"/>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8" name="Freeform 40"/>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9" name="Freeform 41"/>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0" name="Freeform 42"/>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1" name="Freeform 43"/>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2" name="Freeform 44"/>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3" name="Freeform 45"/>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24" name="Freeform 46"/>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4466" name="Group 47"/>
          <p:cNvGrpSpPr>
            <a:grpSpLocks/>
          </p:cNvGrpSpPr>
          <p:nvPr/>
        </p:nvGrpSpPr>
        <p:grpSpPr bwMode="auto">
          <a:xfrm>
            <a:off x="4052888" y="5895975"/>
            <a:ext cx="433387" cy="488950"/>
            <a:chOff x="930" y="2296"/>
            <a:chExt cx="697" cy="626"/>
          </a:xfrm>
        </p:grpSpPr>
        <p:sp>
          <p:nvSpPr>
            <p:cNvPr id="104501" name="Freeform 48"/>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2" name="Freeform 49"/>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3" name="Freeform 50"/>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4" name="Freeform 51"/>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5" name="Freeform 52"/>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6" name="Freeform 53"/>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7" name="Freeform 54"/>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8" name="Freeform 55"/>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9" name="Freeform 56"/>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0" name="Freeform 57"/>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1" name="Freeform 58"/>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12" name="Freeform 59"/>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4467" name="Group 60"/>
          <p:cNvGrpSpPr>
            <a:grpSpLocks/>
          </p:cNvGrpSpPr>
          <p:nvPr/>
        </p:nvGrpSpPr>
        <p:grpSpPr bwMode="auto">
          <a:xfrm>
            <a:off x="5421313" y="5969000"/>
            <a:ext cx="433387" cy="488950"/>
            <a:chOff x="930" y="2296"/>
            <a:chExt cx="697" cy="626"/>
          </a:xfrm>
        </p:grpSpPr>
        <p:sp>
          <p:nvSpPr>
            <p:cNvPr id="104489" name="Freeform 61"/>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0" name="Freeform 62"/>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1" name="Freeform 63"/>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2" name="Freeform 64"/>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3" name="Freeform 65"/>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4" name="Freeform 66"/>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5" name="Freeform 67"/>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6" name="Freeform 68"/>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7" name="Freeform 69"/>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8" name="Freeform 70"/>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99" name="Freeform 71"/>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00" name="Freeform 72"/>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4468" name="Group 73"/>
          <p:cNvGrpSpPr>
            <a:grpSpLocks/>
          </p:cNvGrpSpPr>
          <p:nvPr/>
        </p:nvGrpSpPr>
        <p:grpSpPr bwMode="auto">
          <a:xfrm>
            <a:off x="5926138" y="5969000"/>
            <a:ext cx="433387" cy="488950"/>
            <a:chOff x="930" y="2296"/>
            <a:chExt cx="697" cy="626"/>
          </a:xfrm>
        </p:grpSpPr>
        <p:sp>
          <p:nvSpPr>
            <p:cNvPr id="104477" name="Freeform 74"/>
            <p:cNvSpPr>
              <a:spLocks/>
            </p:cNvSpPr>
            <p:nvPr/>
          </p:nvSpPr>
          <p:spPr bwMode="auto">
            <a:xfrm>
              <a:off x="930" y="2296"/>
              <a:ext cx="697" cy="626"/>
            </a:xfrm>
            <a:custGeom>
              <a:avLst/>
              <a:gdLst>
                <a:gd name="T0" fmla="*/ 271 w 697"/>
                <a:gd name="T1" fmla="*/ 27 h 626"/>
                <a:gd name="T2" fmla="*/ 284 w 697"/>
                <a:gd name="T3" fmla="*/ 65 h 626"/>
                <a:gd name="T4" fmla="*/ 301 w 697"/>
                <a:gd name="T5" fmla="*/ 152 h 626"/>
                <a:gd name="T6" fmla="*/ 309 w 697"/>
                <a:gd name="T7" fmla="*/ 188 h 626"/>
                <a:gd name="T8" fmla="*/ 319 w 697"/>
                <a:gd name="T9" fmla="*/ 219 h 626"/>
                <a:gd name="T10" fmla="*/ 396 w 697"/>
                <a:gd name="T11" fmla="*/ 238 h 626"/>
                <a:gd name="T12" fmla="*/ 526 w 697"/>
                <a:gd name="T13" fmla="*/ 246 h 626"/>
                <a:gd name="T14" fmla="*/ 526 w 697"/>
                <a:gd name="T15" fmla="*/ 211 h 626"/>
                <a:gd name="T16" fmla="*/ 551 w 697"/>
                <a:gd name="T17" fmla="*/ 165 h 626"/>
                <a:gd name="T18" fmla="*/ 566 w 697"/>
                <a:gd name="T19" fmla="*/ 159 h 626"/>
                <a:gd name="T20" fmla="*/ 611 w 697"/>
                <a:gd name="T21" fmla="*/ 177 h 626"/>
                <a:gd name="T22" fmla="*/ 630 w 697"/>
                <a:gd name="T23" fmla="*/ 186 h 626"/>
                <a:gd name="T24" fmla="*/ 691 w 697"/>
                <a:gd name="T25" fmla="*/ 215 h 626"/>
                <a:gd name="T26" fmla="*/ 689 w 697"/>
                <a:gd name="T27" fmla="*/ 263 h 626"/>
                <a:gd name="T28" fmla="*/ 672 w 697"/>
                <a:gd name="T29" fmla="*/ 313 h 626"/>
                <a:gd name="T30" fmla="*/ 670 w 697"/>
                <a:gd name="T31" fmla="*/ 321 h 626"/>
                <a:gd name="T32" fmla="*/ 680 w 697"/>
                <a:gd name="T33" fmla="*/ 376 h 626"/>
                <a:gd name="T34" fmla="*/ 641 w 697"/>
                <a:gd name="T35" fmla="*/ 421 h 626"/>
                <a:gd name="T36" fmla="*/ 607 w 697"/>
                <a:gd name="T37" fmla="*/ 422 h 626"/>
                <a:gd name="T38" fmla="*/ 555 w 697"/>
                <a:gd name="T39" fmla="*/ 367 h 626"/>
                <a:gd name="T40" fmla="*/ 524 w 697"/>
                <a:gd name="T41" fmla="*/ 376 h 626"/>
                <a:gd name="T42" fmla="*/ 499 w 697"/>
                <a:gd name="T43" fmla="*/ 373 h 626"/>
                <a:gd name="T44" fmla="*/ 467 w 697"/>
                <a:gd name="T45" fmla="*/ 382 h 626"/>
                <a:gd name="T46" fmla="*/ 428 w 697"/>
                <a:gd name="T47" fmla="*/ 390 h 626"/>
                <a:gd name="T48" fmla="*/ 384 w 697"/>
                <a:gd name="T49" fmla="*/ 396 h 626"/>
                <a:gd name="T50" fmla="*/ 351 w 697"/>
                <a:gd name="T51" fmla="*/ 399 h 626"/>
                <a:gd name="T52" fmla="*/ 355 w 697"/>
                <a:gd name="T53" fmla="*/ 422 h 626"/>
                <a:gd name="T54" fmla="*/ 357 w 697"/>
                <a:gd name="T55" fmla="*/ 426 h 626"/>
                <a:gd name="T56" fmla="*/ 363 w 697"/>
                <a:gd name="T57" fmla="*/ 469 h 626"/>
                <a:gd name="T58" fmla="*/ 367 w 697"/>
                <a:gd name="T59" fmla="*/ 490 h 626"/>
                <a:gd name="T60" fmla="*/ 373 w 697"/>
                <a:gd name="T61" fmla="*/ 532 h 626"/>
                <a:gd name="T62" fmla="*/ 388 w 697"/>
                <a:gd name="T63" fmla="*/ 588 h 626"/>
                <a:gd name="T64" fmla="*/ 374 w 697"/>
                <a:gd name="T65" fmla="*/ 605 h 626"/>
                <a:gd name="T66" fmla="*/ 336 w 697"/>
                <a:gd name="T67" fmla="*/ 618 h 626"/>
                <a:gd name="T68" fmla="*/ 284 w 697"/>
                <a:gd name="T69" fmla="*/ 626 h 626"/>
                <a:gd name="T70" fmla="*/ 217 w 697"/>
                <a:gd name="T71" fmla="*/ 590 h 626"/>
                <a:gd name="T72" fmla="*/ 188 w 697"/>
                <a:gd name="T73" fmla="*/ 478 h 626"/>
                <a:gd name="T74" fmla="*/ 167 w 697"/>
                <a:gd name="T75" fmla="*/ 405 h 626"/>
                <a:gd name="T76" fmla="*/ 113 w 697"/>
                <a:gd name="T77" fmla="*/ 407 h 626"/>
                <a:gd name="T78" fmla="*/ 77 w 697"/>
                <a:gd name="T79" fmla="*/ 422 h 626"/>
                <a:gd name="T80" fmla="*/ 56 w 697"/>
                <a:gd name="T81" fmla="*/ 426 h 626"/>
                <a:gd name="T82" fmla="*/ 23 w 697"/>
                <a:gd name="T83" fmla="*/ 417 h 626"/>
                <a:gd name="T84" fmla="*/ 0 w 697"/>
                <a:gd name="T85" fmla="*/ 321 h 626"/>
                <a:gd name="T86" fmla="*/ 33 w 697"/>
                <a:gd name="T87" fmla="*/ 244 h 626"/>
                <a:gd name="T88" fmla="*/ 83 w 697"/>
                <a:gd name="T89" fmla="*/ 263 h 626"/>
                <a:gd name="T90" fmla="*/ 146 w 697"/>
                <a:gd name="T91" fmla="*/ 242 h 626"/>
                <a:gd name="T92" fmla="*/ 133 w 697"/>
                <a:gd name="T93" fmla="*/ 169 h 626"/>
                <a:gd name="T94" fmla="*/ 119 w 697"/>
                <a:gd name="T95" fmla="*/ 109 h 626"/>
                <a:gd name="T96" fmla="*/ 115 w 697"/>
                <a:gd name="T97" fmla="*/ 31 h 626"/>
                <a:gd name="T98" fmla="*/ 200 w 697"/>
                <a:gd name="T99" fmla="*/ 0 h 626"/>
                <a:gd name="T100" fmla="*/ 248 w 697"/>
                <a:gd name="T101" fmla="*/ 4 h 6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97" h="626">
                  <a:moveTo>
                    <a:pt x="248" y="4"/>
                  </a:moveTo>
                  <a:lnTo>
                    <a:pt x="253" y="2"/>
                  </a:lnTo>
                  <a:lnTo>
                    <a:pt x="261" y="8"/>
                  </a:lnTo>
                  <a:lnTo>
                    <a:pt x="271" y="27"/>
                  </a:lnTo>
                  <a:lnTo>
                    <a:pt x="271" y="33"/>
                  </a:lnTo>
                  <a:lnTo>
                    <a:pt x="280" y="54"/>
                  </a:lnTo>
                  <a:lnTo>
                    <a:pt x="282" y="60"/>
                  </a:lnTo>
                  <a:lnTo>
                    <a:pt x="284" y="65"/>
                  </a:lnTo>
                  <a:lnTo>
                    <a:pt x="288" y="79"/>
                  </a:lnTo>
                  <a:lnTo>
                    <a:pt x="290" y="90"/>
                  </a:lnTo>
                  <a:lnTo>
                    <a:pt x="290" y="96"/>
                  </a:lnTo>
                  <a:lnTo>
                    <a:pt x="301" y="152"/>
                  </a:lnTo>
                  <a:lnTo>
                    <a:pt x="305" y="173"/>
                  </a:lnTo>
                  <a:lnTo>
                    <a:pt x="309" y="181"/>
                  </a:lnTo>
                  <a:lnTo>
                    <a:pt x="309" y="184"/>
                  </a:lnTo>
                  <a:lnTo>
                    <a:pt x="309" y="188"/>
                  </a:lnTo>
                  <a:lnTo>
                    <a:pt x="315" y="211"/>
                  </a:lnTo>
                  <a:lnTo>
                    <a:pt x="317" y="219"/>
                  </a:lnTo>
                  <a:lnTo>
                    <a:pt x="319" y="219"/>
                  </a:lnTo>
                  <a:lnTo>
                    <a:pt x="319" y="230"/>
                  </a:lnTo>
                  <a:lnTo>
                    <a:pt x="321" y="234"/>
                  </a:lnTo>
                  <a:lnTo>
                    <a:pt x="365" y="238"/>
                  </a:lnTo>
                  <a:lnTo>
                    <a:pt x="396" y="238"/>
                  </a:lnTo>
                  <a:lnTo>
                    <a:pt x="446" y="240"/>
                  </a:lnTo>
                  <a:lnTo>
                    <a:pt x="470" y="240"/>
                  </a:lnTo>
                  <a:lnTo>
                    <a:pt x="490" y="242"/>
                  </a:lnTo>
                  <a:lnTo>
                    <a:pt x="526" y="246"/>
                  </a:lnTo>
                  <a:lnTo>
                    <a:pt x="528" y="246"/>
                  </a:lnTo>
                  <a:lnTo>
                    <a:pt x="530" y="242"/>
                  </a:lnTo>
                  <a:lnTo>
                    <a:pt x="528" y="219"/>
                  </a:lnTo>
                  <a:lnTo>
                    <a:pt x="526" y="211"/>
                  </a:lnTo>
                  <a:lnTo>
                    <a:pt x="524" y="211"/>
                  </a:lnTo>
                  <a:lnTo>
                    <a:pt x="528" y="192"/>
                  </a:lnTo>
                  <a:lnTo>
                    <a:pt x="543" y="173"/>
                  </a:lnTo>
                  <a:lnTo>
                    <a:pt x="551" y="165"/>
                  </a:lnTo>
                  <a:lnTo>
                    <a:pt x="551" y="163"/>
                  </a:lnTo>
                  <a:lnTo>
                    <a:pt x="555" y="161"/>
                  </a:lnTo>
                  <a:lnTo>
                    <a:pt x="557" y="163"/>
                  </a:lnTo>
                  <a:lnTo>
                    <a:pt x="566" y="159"/>
                  </a:lnTo>
                  <a:lnTo>
                    <a:pt x="580" y="161"/>
                  </a:lnTo>
                  <a:lnTo>
                    <a:pt x="593" y="161"/>
                  </a:lnTo>
                  <a:lnTo>
                    <a:pt x="601" y="167"/>
                  </a:lnTo>
                  <a:lnTo>
                    <a:pt x="611" y="177"/>
                  </a:lnTo>
                  <a:lnTo>
                    <a:pt x="614" y="188"/>
                  </a:lnTo>
                  <a:lnTo>
                    <a:pt x="622" y="188"/>
                  </a:lnTo>
                  <a:lnTo>
                    <a:pt x="630" y="186"/>
                  </a:lnTo>
                  <a:lnTo>
                    <a:pt x="657" y="188"/>
                  </a:lnTo>
                  <a:lnTo>
                    <a:pt x="670" y="192"/>
                  </a:lnTo>
                  <a:lnTo>
                    <a:pt x="682" y="200"/>
                  </a:lnTo>
                  <a:lnTo>
                    <a:pt x="691" y="215"/>
                  </a:lnTo>
                  <a:lnTo>
                    <a:pt x="697" y="229"/>
                  </a:lnTo>
                  <a:lnTo>
                    <a:pt x="695" y="250"/>
                  </a:lnTo>
                  <a:lnTo>
                    <a:pt x="689" y="259"/>
                  </a:lnTo>
                  <a:lnTo>
                    <a:pt x="689" y="263"/>
                  </a:lnTo>
                  <a:lnTo>
                    <a:pt x="687" y="267"/>
                  </a:lnTo>
                  <a:lnTo>
                    <a:pt x="686" y="277"/>
                  </a:lnTo>
                  <a:lnTo>
                    <a:pt x="682" y="286"/>
                  </a:lnTo>
                  <a:lnTo>
                    <a:pt x="672" y="313"/>
                  </a:lnTo>
                  <a:lnTo>
                    <a:pt x="670" y="313"/>
                  </a:lnTo>
                  <a:lnTo>
                    <a:pt x="668" y="315"/>
                  </a:lnTo>
                  <a:lnTo>
                    <a:pt x="670" y="325"/>
                  </a:lnTo>
                  <a:lnTo>
                    <a:pt x="670" y="321"/>
                  </a:lnTo>
                  <a:lnTo>
                    <a:pt x="668" y="319"/>
                  </a:lnTo>
                  <a:lnTo>
                    <a:pt x="668" y="326"/>
                  </a:lnTo>
                  <a:lnTo>
                    <a:pt x="678" y="357"/>
                  </a:lnTo>
                  <a:lnTo>
                    <a:pt x="680" y="376"/>
                  </a:lnTo>
                  <a:lnTo>
                    <a:pt x="676" y="396"/>
                  </a:lnTo>
                  <a:lnTo>
                    <a:pt x="664" y="407"/>
                  </a:lnTo>
                  <a:lnTo>
                    <a:pt x="649" y="419"/>
                  </a:lnTo>
                  <a:lnTo>
                    <a:pt x="641" y="421"/>
                  </a:lnTo>
                  <a:lnTo>
                    <a:pt x="639" y="422"/>
                  </a:lnTo>
                  <a:lnTo>
                    <a:pt x="632" y="422"/>
                  </a:lnTo>
                  <a:lnTo>
                    <a:pt x="630" y="422"/>
                  </a:lnTo>
                  <a:lnTo>
                    <a:pt x="607" y="422"/>
                  </a:lnTo>
                  <a:lnTo>
                    <a:pt x="590" y="417"/>
                  </a:lnTo>
                  <a:lnTo>
                    <a:pt x="574" y="401"/>
                  </a:lnTo>
                  <a:lnTo>
                    <a:pt x="557" y="373"/>
                  </a:lnTo>
                  <a:lnTo>
                    <a:pt x="555" y="367"/>
                  </a:lnTo>
                  <a:lnTo>
                    <a:pt x="543" y="367"/>
                  </a:lnTo>
                  <a:lnTo>
                    <a:pt x="530" y="371"/>
                  </a:lnTo>
                  <a:lnTo>
                    <a:pt x="528" y="373"/>
                  </a:lnTo>
                  <a:lnTo>
                    <a:pt x="524" y="376"/>
                  </a:lnTo>
                  <a:lnTo>
                    <a:pt x="515" y="376"/>
                  </a:lnTo>
                  <a:lnTo>
                    <a:pt x="511" y="373"/>
                  </a:lnTo>
                  <a:lnTo>
                    <a:pt x="503" y="374"/>
                  </a:lnTo>
                  <a:lnTo>
                    <a:pt x="499" y="373"/>
                  </a:lnTo>
                  <a:lnTo>
                    <a:pt x="495" y="376"/>
                  </a:lnTo>
                  <a:lnTo>
                    <a:pt x="482" y="378"/>
                  </a:lnTo>
                  <a:lnTo>
                    <a:pt x="478" y="380"/>
                  </a:lnTo>
                  <a:lnTo>
                    <a:pt x="467" y="382"/>
                  </a:lnTo>
                  <a:lnTo>
                    <a:pt x="455" y="382"/>
                  </a:lnTo>
                  <a:lnTo>
                    <a:pt x="449" y="384"/>
                  </a:lnTo>
                  <a:lnTo>
                    <a:pt x="438" y="390"/>
                  </a:lnTo>
                  <a:lnTo>
                    <a:pt x="428" y="390"/>
                  </a:lnTo>
                  <a:lnTo>
                    <a:pt x="409" y="392"/>
                  </a:lnTo>
                  <a:lnTo>
                    <a:pt x="407" y="394"/>
                  </a:lnTo>
                  <a:lnTo>
                    <a:pt x="405" y="392"/>
                  </a:lnTo>
                  <a:lnTo>
                    <a:pt x="384" y="396"/>
                  </a:lnTo>
                  <a:lnTo>
                    <a:pt x="376" y="396"/>
                  </a:lnTo>
                  <a:lnTo>
                    <a:pt x="373" y="398"/>
                  </a:lnTo>
                  <a:lnTo>
                    <a:pt x="355" y="398"/>
                  </a:lnTo>
                  <a:lnTo>
                    <a:pt x="351" y="399"/>
                  </a:lnTo>
                  <a:lnTo>
                    <a:pt x="353" y="403"/>
                  </a:lnTo>
                  <a:lnTo>
                    <a:pt x="353" y="415"/>
                  </a:lnTo>
                  <a:lnTo>
                    <a:pt x="355" y="422"/>
                  </a:lnTo>
                  <a:lnTo>
                    <a:pt x="355" y="424"/>
                  </a:lnTo>
                  <a:lnTo>
                    <a:pt x="357" y="426"/>
                  </a:lnTo>
                  <a:lnTo>
                    <a:pt x="355" y="428"/>
                  </a:lnTo>
                  <a:lnTo>
                    <a:pt x="361" y="455"/>
                  </a:lnTo>
                  <a:lnTo>
                    <a:pt x="363" y="457"/>
                  </a:lnTo>
                  <a:lnTo>
                    <a:pt x="363" y="469"/>
                  </a:lnTo>
                  <a:lnTo>
                    <a:pt x="365" y="474"/>
                  </a:lnTo>
                  <a:lnTo>
                    <a:pt x="367" y="484"/>
                  </a:lnTo>
                  <a:lnTo>
                    <a:pt x="367" y="490"/>
                  </a:lnTo>
                  <a:lnTo>
                    <a:pt x="369" y="511"/>
                  </a:lnTo>
                  <a:lnTo>
                    <a:pt x="369" y="517"/>
                  </a:lnTo>
                  <a:lnTo>
                    <a:pt x="373" y="520"/>
                  </a:lnTo>
                  <a:lnTo>
                    <a:pt x="373" y="532"/>
                  </a:lnTo>
                  <a:lnTo>
                    <a:pt x="376" y="545"/>
                  </a:lnTo>
                  <a:lnTo>
                    <a:pt x="382" y="572"/>
                  </a:lnTo>
                  <a:lnTo>
                    <a:pt x="386" y="580"/>
                  </a:lnTo>
                  <a:lnTo>
                    <a:pt x="388" y="588"/>
                  </a:lnTo>
                  <a:lnTo>
                    <a:pt x="388" y="590"/>
                  </a:lnTo>
                  <a:lnTo>
                    <a:pt x="386" y="595"/>
                  </a:lnTo>
                  <a:lnTo>
                    <a:pt x="380" y="603"/>
                  </a:lnTo>
                  <a:lnTo>
                    <a:pt x="374" y="605"/>
                  </a:lnTo>
                  <a:lnTo>
                    <a:pt x="373" y="605"/>
                  </a:lnTo>
                  <a:lnTo>
                    <a:pt x="371" y="605"/>
                  </a:lnTo>
                  <a:lnTo>
                    <a:pt x="363" y="611"/>
                  </a:lnTo>
                  <a:lnTo>
                    <a:pt x="336" y="618"/>
                  </a:lnTo>
                  <a:lnTo>
                    <a:pt x="330" y="620"/>
                  </a:lnTo>
                  <a:lnTo>
                    <a:pt x="307" y="622"/>
                  </a:lnTo>
                  <a:lnTo>
                    <a:pt x="305" y="622"/>
                  </a:lnTo>
                  <a:lnTo>
                    <a:pt x="284" y="626"/>
                  </a:lnTo>
                  <a:lnTo>
                    <a:pt x="259" y="624"/>
                  </a:lnTo>
                  <a:lnTo>
                    <a:pt x="242" y="616"/>
                  </a:lnTo>
                  <a:lnTo>
                    <a:pt x="230" y="607"/>
                  </a:lnTo>
                  <a:lnTo>
                    <a:pt x="217" y="590"/>
                  </a:lnTo>
                  <a:lnTo>
                    <a:pt x="207" y="567"/>
                  </a:lnTo>
                  <a:lnTo>
                    <a:pt x="207" y="561"/>
                  </a:lnTo>
                  <a:lnTo>
                    <a:pt x="200" y="536"/>
                  </a:lnTo>
                  <a:lnTo>
                    <a:pt x="188" y="478"/>
                  </a:lnTo>
                  <a:lnTo>
                    <a:pt x="186" y="455"/>
                  </a:lnTo>
                  <a:lnTo>
                    <a:pt x="181" y="442"/>
                  </a:lnTo>
                  <a:lnTo>
                    <a:pt x="177" y="405"/>
                  </a:lnTo>
                  <a:lnTo>
                    <a:pt x="167" y="405"/>
                  </a:lnTo>
                  <a:lnTo>
                    <a:pt x="165" y="407"/>
                  </a:lnTo>
                  <a:lnTo>
                    <a:pt x="133" y="407"/>
                  </a:lnTo>
                  <a:lnTo>
                    <a:pt x="131" y="409"/>
                  </a:lnTo>
                  <a:lnTo>
                    <a:pt x="113" y="407"/>
                  </a:lnTo>
                  <a:lnTo>
                    <a:pt x="106" y="409"/>
                  </a:lnTo>
                  <a:lnTo>
                    <a:pt x="90" y="409"/>
                  </a:lnTo>
                  <a:lnTo>
                    <a:pt x="88" y="407"/>
                  </a:lnTo>
                  <a:lnTo>
                    <a:pt x="77" y="422"/>
                  </a:lnTo>
                  <a:lnTo>
                    <a:pt x="75" y="424"/>
                  </a:lnTo>
                  <a:lnTo>
                    <a:pt x="71" y="422"/>
                  </a:lnTo>
                  <a:lnTo>
                    <a:pt x="71" y="421"/>
                  </a:lnTo>
                  <a:lnTo>
                    <a:pt x="56" y="426"/>
                  </a:lnTo>
                  <a:lnTo>
                    <a:pt x="52" y="428"/>
                  </a:lnTo>
                  <a:lnTo>
                    <a:pt x="44" y="428"/>
                  </a:lnTo>
                  <a:lnTo>
                    <a:pt x="31" y="422"/>
                  </a:lnTo>
                  <a:lnTo>
                    <a:pt x="23" y="417"/>
                  </a:lnTo>
                  <a:lnTo>
                    <a:pt x="13" y="405"/>
                  </a:lnTo>
                  <a:lnTo>
                    <a:pt x="6" y="386"/>
                  </a:lnTo>
                  <a:lnTo>
                    <a:pt x="2" y="359"/>
                  </a:lnTo>
                  <a:lnTo>
                    <a:pt x="0" y="321"/>
                  </a:lnTo>
                  <a:lnTo>
                    <a:pt x="2" y="294"/>
                  </a:lnTo>
                  <a:lnTo>
                    <a:pt x="10" y="271"/>
                  </a:lnTo>
                  <a:lnTo>
                    <a:pt x="15" y="259"/>
                  </a:lnTo>
                  <a:lnTo>
                    <a:pt x="33" y="244"/>
                  </a:lnTo>
                  <a:lnTo>
                    <a:pt x="42" y="240"/>
                  </a:lnTo>
                  <a:lnTo>
                    <a:pt x="60" y="240"/>
                  </a:lnTo>
                  <a:lnTo>
                    <a:pt x="75" y="252"/>
                  </a:lnTo>
                  <a:lnTo>
                    <a:pt x="83" y="263"/>
                  </a:lnTo>
                  <a:lnTo>
                    <a:pt x="83" y="265"/>
                  </a:lnTo>
                  <a:lnTo>
                    <a:pt x="111" y="252"/>
                  </a:lnTo>
                  <a:lnTo>
                    <a:pt x="144" y="248"/>
                  </a:lnTo>
                  <a:lnTo>
                    <a:pt x="146" y="242"/>
                  </a:lnTo>
                  <a:lnTo>
                    <a:pt x="140" y="209"/>
                  </a:lnTo>
                  <a:lnTo>
                    <a:pt x="140" y="204"/>
                  </a:lnTo>
                  <a:lnTo>
                    <a:pt x="133" y="184"/>
                  </a:lnTo>
                  <a:lnTo>
                    <a:pt x="133" y="169"/>
                  </a:lnTo>
                  <a:lnTo>
                    <a:pt x="133" y="156"/>
                  </a:lnTo>
                  <a:lnTo>
                    <a:pt x="127" y="136"/>
                  </a:lnTo>
                  <a:lnTo>
                    <a:pt x="125" y="117"/>
                  </a:lnTo>
                  <a:lnTo>
                    <a:pt x="119" y="109"/>
                  </a:lnTo>
                  <a:lnTo>
                    <a:pt x="119" y="90"/>
                  </a:lnTo>
                  <a:lnTo>
                    <a:pt x="117" y="81"/>
                  </a:lnTo>
                  <a:lnTo>
                    <a:pt x="113" y="56"/>
                  </a:lnTo>
                  <a:lnTo>
                    <a:pt x="115" y="31"/>
                  </a:lnTo>
                  <a:lnTo>
                    <a:pt x="123" y="21"/>
                  </a:lnTo>
                  <a:lnTo>
                    <a:pt x="136" y="12"/>
                  </a:lnTo>
                  <a:lnTo>
                    <a:pt x="163" y="4"/>
                  </a:lnTo>
                  <a:lnTo>
                    <a:pt x="200" y="0"/>
                  </a:lnTo>
                  <a:lnTo>
                    <a:pt x="211" y="0"/>
                  </a:lnTo>
                  <a:lnTo>
                    <a:pt x="213" y="0"/>
                  </a:lnTo>
                  <a:lnTo>
                    <a:pt x="240" y="2"/>
                  </a:lnTo>
                  <a:lnTo>
                    <a:pt x="24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78" name="Freeform 75"/>
            <p:cNvSpPr>
              <a:spLocks/>
            </p:cNvSpPr>
            <p:nvPr/>
          </p:nvSpPr>
          <p:spPr bwMode="auto">
            <a:xfrm>
              <a:off x="1063" y="2311"/>
              <a:ext cx="230" cy="592"/>
            </a:xfrm>
            <a:custGeom>
              <a:avLst/>
              <a:gdLst>
                <a:gd name="T0" fmla="*/ 126 w 230"/>
                <a:gd name="T1" fmla="*/ 33 h 592"/>
                <a:gd name="T2" fmla="*/ 138 w 230"/>
                <a:gd name="T3" fmla="*/ 104 h 592"/>
                <a:gd name="T4" fmla="*/ 149 w 230"/>
                <a:gd name="T5" fmla="*/ 160 h 592"/>
                <a:gd name="T6" fmla="*/ 161 w 230"/>
                <a:gd name="T7" fmla="*/ 206 h 592"/>
                <a:gd name="T8" fmla="*/ 172 w 230"/>
                <a:gd name="T9" fmla="*/ 254 h 592"/>
                <a:gd name="T10" fmla="*/ 184 w 230"/>
                <a:gd name="T11" fmla="*/ 313 h 592"/>
                <a:gd name="T12" fmla="*/ 193 w 230"/>
                <a:gd name="T13" fmla="*/ 375 h 592"/>
                <a:gd name="T14" fmla="*/ 203 w 230"/>
                <a:gd name="T15" fmla="*/ 415 h 592"/>
                <a:gd name="T16" fmla="*/ 207 w 230"/>
                <a:gd name="T17" fmla="*/ 444 h 592"/>
                <a:gd name="T18" fmla="*/ 213 w 230"/>
                <a:gd name="T19" fmla="*/ 465 h 592"/>
                <a:gd name="T20" fmla="*/ 218 w 230"/>
                <a:gd name="T21" fmla="*/ 519 h 592"/>
                <a:gd name="T22" fmla="*/ 224 w 230"/>
                <a:gd name="T23" fmla="*/ 548 h 592"/>
                <a:gd name="T24" fmla="*/ 226 w 230"/>
                <a:gd name="T25" fmla="*/ 563 h 592"/>
                <a:gd name="T26" fmla="*/ 228 w 230"/>
                <a:gd name="T27" fmla="*/ 567 h 592"/>
                <a:gd name="T28" fmla="*/ 230 w 230"/>
                <a:gd name="T29" fmla="*/ 571 h 592"/>
                <a:gd name="T30" fmla="*/ 222 w 230"/>
                <a:gd name="T31" fmla="*/ 578 h 592"/>
                <a:gd name="T32" fmla="*/ 199 w 230"/>
                <a:gd name="T33" fmla="*/ 584 h 592"/>
                <a:gd name="T34" fmla="*/ 170 w 230"/>
                <a:gd name="T35" fmla="*/ 588 h 592"/>
                <a:gd name="T36" fmla="*/ 134 w 230"/>
                <a:gd name="T37" fmla="*/ 590 h 592"/>
                <a:gd name="T38" fmla="*/ 115 w 230"/>
                <a:gd name="T39" fmla="*/ 584 h 592"/>
                <a:gd name="T40" fmla="*/ 107 w 230"/>
                <a:gd name="T41" fmla="*/ 575 h 592"/>
                <a:gd name="T42" fmla="*/ 97 w 230"/>
                <a:gd name="T43" fmla="*/ 536 h 592"/>
                <a:gd name="T44" fmla="*/ 88 w 230"/>
                <a:gd name="T45" fmla="*/ 498 h 592"/>
                <a:gd name="T46" fmla="*/ 86 w 230"/>
                <a:gd name="T47" fmla="*/ 494 h 592"/>
                <a:gd name="T48" fmla="*/ 78 w 230"/>
                <a:gd name="T49" fmla="*/ 459 h 592"/>
                <a:gd name="T50" fmla="*/ 71 w 230"/>
                <a:gd name="T51" fmla="*/ 427 h 592"/>
                <a:gd name="T52" fmla="*/ 67 w 230"/>
                <a:gd name="T53" fmla="*/ 398 h 592"/>
                <a:gd name="T54" fmla="*/ 61 w 230"/>
                <a:gd name="T55" fmla="*/ 359 h 592"/>
                <a:gd name="T56" fmla="*/ 61 w 230"/>
                <a:gd name="T57" fmla="*/ 356 h 592"/>
                <a:gd name="T58" fmla="*/ 59 w 230"/>
                <a:gd name="T59" fmla="*/ 342 h 592"/>
                <a:gd name="T60" fmla="*/ 40 w 230"/>
                <a:gd name="T61" fmla="*/ 250 h 592"/>
                <a:gd name="T62" fmla="*/ 46 w 230"/>
                <a:gd name="T63" fmla="*/ 244 h 592"/>
                <a:gd name="T64" fmla="*/ 48 w 230"/>
                <a:gd name="T65" fmla="*/ 238 h 592"/>
                <a:gd name="T66" fmla="*/ 38 w 230"/>
                <a:gd name="T67" fmla="*/ 233 h 592"/>
                <a:gd name="T68" fmla="*/ 34 w 230"/>
                <a:gd name="T69" fmla="*/ 225 h 592"/>
                <a:gd name="T70" fmla="*/ 30 w 230"/>
                <a:gd name="T71" fmla="*/ 204 h 592"/>
                <a:gd name="T72" fmla="*/ 21 w 230"/>
                <a:gd name="T73" fmla="*/ 158 h 592"/>
                <a:gd name="T74" fmla="*/ 11 w 230"/>
                <a:gd name="T75" fmla="*/ 110 h 592"/>
                <a:gd name="T76" fmla="*/ 9 w 230"/>
                <a:gd name="T77" fmla="*/ 91 h 592"/>
                <a:gd name="T78" fmla="*/ 0 w 230"/>
                <a:gd name="T79" fmla="*/ 50 h 592"/>
                <a:gd name="T80" fmla="*/ 1 w 230"/>
                <a:gd name="T81" fmla="*/ 18 h 592"/>
                <a:gd name="T82" fmla="*/ 46 w 230"/>
                <a:gd name="T83" fmla="*/ 4 h 592"/>
                <a:gd name="T84" fmla="*/ 105 w 230"/>
                <a:gd name="T85" fmla="*/ 0 h 592"/>
                <a:gd name="T86" fmla="*/ 117 w 230"/>
                <a:gd name="T87" fmla="*/ 1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592">
                  <a:moveTo>
                    <a:pt x="117" y="12"/>
                  </a:moveTo>
                  <a:lnTo>
                    <a:pt x="126" y="33"/>
                  </a:lnTo>
                  <a:lnTo>
                    <a:pt x="134" y="68"/>
                  </a:lnTo>
                  <a:lnTo>
                    <a:pt x="138" y="104"/>
                  </a:lnTo>
                  <a:lnTo>
                    <a:pt x="145" y="125"/>
                  </a:lnTo>
                  <a:lnTo>
                    <a:pt x="149" y="160"/>
                  </a:lnTo>
                  <a:lnTo>
                    <a:pt x="157" y="189"/>
                  </a:lnTo>
                  <a:lnTo>
                    <a:pt x="161" y="206"/>
                  </a:lnTo>
                  <a:lnTo>
                    <a:pt x="165" y="217"/>
                  </a:lnTo>
                  <a:lnTo>
                    <a:pt x="172" y="254"/>
                  </a:lnTo>
                  <a:lnTo>
                    <a:pt x="176" y="271"/>
                  </a:lnTo>
                  <a:lnTo>
                    <a:pt x="184" y="313"/>
                  </a:lnTo>
                  <a:lnTo>
                    <a:pt x="184" y="338"/>
                  </a:lnTo>
                  <a:lnTo>
                    <a:pt x="193" y="375"/>
                  </a:lnTo>
                  <a:lnTo>
                    <a:pt x="195" y="396"/>
                  </a:lnTo>
                  <a:lnTo>
                    <a:pt x="203" y="415"/>
                  </a:lnTo>
                  <a:lnTo>
                    <a:pt x="203" y="427"/>
                  </a:lnTo>
                  <a:lnTo>
                    <a:pt x="207" y="444"/>
                  </a:lnTo>
                  <a:lnTo>
                    <a:pt x="209" y="452"/>
                  </a:lnTo>
                  <a:lnTo>
                    <a:pt x="213" y="465"/>
                  </a:lnTo>
                  <a:lnTo>
                    <a:pt x="215" y="475"/>
                  </a:lnTo>
                  <a:lnTo>
                    <a:pt x="218" y="519"/>
                  </a:lnTo>
                  <a:lnTo>
                    <a:pt x="220" y="525"/>
                  </a:lnTo>
                  <a:lnTo>
                    <a:pt x="224" y="548"/>
                  </a:lnTo>
                  <a:lnTo>
                    <a:pt x="226" y="555"/>
                  </a:lnTo>
                  <a:lnTo>
                    <a:pt x="226" y="563"/>
                  </a:lnTo>
                  <a:lnTo>
                    <a:pt x="230" y="567"/>
                  </a:lnTo>
                  <a:lnTo>
                    <a:pt x="228" y="567"/>
                  </a:lnTo>
                  <a:lnTo>
                    <a:pt x="228" y="569"/>
                  </a:lnTo>
                  <a:lnTo>
                    <a:pt x="230" y="571"/>
                  </a:lnTo>
                  <a:lnTo>
                    <a:pt x="230" y="575"/>
                  </a:lnTo>
                  <a:lnTo>
                    <a:pt x="222" y="578"/>
                  </a:lnTo>
                  <a:lnTo>
                    <a:pt x="211" y="582"/>
                  </a:lnTo>
                  <a:lnTo>
                    <a:pt x="199" y="584"/>
                  </a:lnTo>
                  <a:lnTo>
                    <a:pt x="188" y="588"/>
                  </a:lnTo>
                  <a:lnTo>
                    <a:pt x="170" y="588"/>
                  </a:lnTo>
                  <a:lnTo>
                    <a:pt x="153" y="592"/>
                  </a:lnTo>
                  <a:lnTo>
                    <a:pt x="134" y="590"/>
                  </a:lnTo>
                  <a:lnTo>
                    <a:pt x="126" y="584"/>
                  </a:lnTo>
                  <a:lnTo>
                    <a:pt x="115" y="584"/>
                  </a:lnTo>
                  <a:lnTo>
                    <a:pt x="113" y="576"/>
                  </a:lnTo>
                  <a:lnTo>
                    <a:pt x="107" y="575"/>
                  </a:lnTo>
                  <a:lnTo>
                    <a:pt x="97" y="546"/>
                  </a:lnTo>
                  <a:lnTo>
                    <a:pt x="97" y="536"/>
                  </a:lnTo>
                  <a:lnTo>
                    <a:pt x="92" y="521"/>
                  </a:lnTo>
                  <a:lnTo>
                    <a:pt x="88" y="498"/>
                  </a:lnTo>
                  <a:lnTo>
                    <a:pt x="88" y="496"/>
                  </a:lnTo>
                  <a:lnTo>
                    <a:pt x="86" y="494"/>
                  </a:lnTo>
                  <a:lnTo>
                    <a:pt x="80" y="473"/>
                  </a:lnTo>
                  <a:lnTo>
                    <a:pt x="78" y="459"/>
                  </a:lnTo>
                  <a:lnTo>
                    <a:pt x="78" y="454"/>
                  </a:lnTo>
                  <a:lnTo>
                    <a:pt x="71" y="427"/>
                  </a:lnTo>
                  <a:lnTo>
                    <a:pt x="67" y="400"/>
                  </a:lnTo>
                  <a:lnTo>
                    <a:pt x="67" y="398"/>
                  </a:lnTo>
                  <a:lnTo>
                    <a:pt x="63" y="373"/>
                  </a:lnTo>
                  <a:lnTo>
                    <a:pt x="61" y="359"/>
                  </a:lnTo>
                  <a:lnTo>
                    <a:pt x="61" y="358"/>
                  </a:lnTo>
                  <a:lnTo>
                    <a:pt x="61" y="356"/>
                  </a:lnTo>
                  <a:lnTo>
                    <a:pt x="59" y="354"/>
                  </a:lnTo>
                  <a:lnTo>
                    <a:pt x="59" y="342"/>
                  </a:lnTo>
                  <a:lnTo>
                    <a:pt x="48" y="287"/>
                  </a:lnTo>
                  <a:lnTo>
                    <a:pt x="40" y="250"/>
                  </a:lnTo>
                  <a:lnTo>
                    <a:pt x="44" y="246"/>
                  </a:lnTo>
                  <a:lnTo>
                    <a:pt x="46" y="244"/>
                  </a:lnTo>
                  <a:lnTo>
                    <a:pt x="46" y="240"/>
                  </a:lnTo>
                  <a:lnTo>
                    <a:pt x="48" y="238"/>
                  </a:lnTo>
                  <a:lnTo>
                    <a:pt x="48" y="237"/>
                  </a:lnTo>
                  <a:lnTo>
                    <a:pt x="38" y="233"/>
                  </a:lnTo>
                  <a:lnTo>
                    <a:pt x="36" y="233"/>
                  </a:lnTo>
                  <a:lnTo>
                    <a:pt x="34" y="225"/>
                  </a:lnTo>
                  <a:lnTo>
                    <a:pt x="34" y="215"/>
                  </a:lnTo>
                  <a:lnTo>
                    <a:pt x="30" y="204"/>
                  </a:lnTo>
                  <a:lnTo>
                    <a:pt x="26" y="179"/>
                  </a:lnTo>
                  <a:lnTo>
                    <a:pt x="21" y="158"/>
                  </a:lnTo>
                  <a:lnTo>
                    <a:pt x="13" y="118"/>
                  </a:lnTo>
                  <a:lnTo>
                    <a:pt x="11" y="110"/>
                  </a:lnTo>
                  <a:lnTo>
                    <a:pt x="9" y="98"/>
                  </a:lnTo>
                  <a:lnTo>
                    <a:pt x="9" y="91"/>
                  </a:lnTo>
                  <a:lnTo>
                    <a:pt x="3" y="75"/>
                  </a:lnTo>
                  <a:lnTo>
                    <a:pt x="0" y="50"/>
                  </a:lnTo>
                  <a:lnTo>
                    <a:pt x="0" y="39"/>
                  </a:lnTo>
                  <a:lnTo>
                    <a:pt x="1" y="18"/>
                  </a:lnTo>
                  <a:lnTo>
                    <a:pt x="23" y="8"/>
                  </a:lnTo>
                  <a:lnTo>
                    <a:pt x="46" y="4"/>
                  </a:lnTo>
                  <a:lnTo>
                    <a:pt x="103" y="4"/>
                  </a:lnTo>
                  <a:lnTo>
                    <a:pt x="105" y="0"/>
                  </a:lnTo>
                  <a:lnTo>
                    <a:pt x="109" y="4"/>
                  </a:lnTo>
                  <a:lnTo>
                    <a:pt x="117" y="1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79" name="Freeform 76"/>
            <p:cNvSpPr>
              <a:spLocks/>
            </p:cNvSpPr>
            <p:nvPr/>
          </p:nvSpPr>
          <p:spPr bwMode="auto">
            <a:xfrm>
              <a:off x="1477" y="2473"/>
              <a:ext cx="50" cy="63"/>
            </a:xfrm>
            <a:custGeom>
              <a:avLst/>
              <a:gdLst>
                <a:gd name="T0" fmla="*/ 41 w 50"/>
                <a:gd name="T1" fmla="*/ 7 h 63"/>
                <a:gd name="T2" fmla="*/ 48 w 50"/>
                <a:gd name="T3" fmla="*/ 15 h 63"/>
                <a:gd name="T4" fmla="*/ 50 w 50"/>
                <a:gd name="T5" fmla="*/ 23 h 63"/>
                <a:gd name="T6" fmla="*/ 19 w 50"/>
                <a:gd name="T7" fmla="*/ 46 h 63"/>
                <a:gd name="T8" fmla="*/ 12 w 50"/>
                <a:gd name="T9" fmla="*/ 52 h 63"/>
                <a:gd name="T10" fmla="*/ 0 w 50"/>
                <a:gd name="T11" fmla="*/ 63 h 63"/>
                <a:gd name="T12" fmla="*/ 0 w 50"/>
                <a:gd name="T13" fmla="*/ 42 h 63"/>
                <a:gd name="T14" fmla="*/ 0 w 50"/>
                <a:gd name="T15" fmla="*/ 13 h 63"/>
                <a:gd name="T16" fmla="*/ 4 w 50"/>
                <a:gd name="T17" fmla="*/ 11 h 63"/>
                <a:gd name="T18" fmla="*/ 6 w 50"/>
                <a:gd name="T19" fmla="*/ 11 h 63"/>
                <a:gd name="T20" fmla="*/ 12 w 50"/>
                <a:gd name="T21" fmla="*/ 7 h 63"/>
                <a:gd name="T22" fmla="*/ 12 w 50"/>
                <a:gd name="T23" fmla="*/ 7 h 63"/>
                <a:gd name="T24" fmla="*/ 12 w 50"/>
                <a:gd name="T25" fmla="*/ 4 h 63"/>
                <a:gd name="T26" fmla="*/ 14 w 50"/>
                <a:gd name="T27" fmla="*/ 2 h 63"/>
                <a:gd name="T28" fmla="*/ 19 w 50"/>
                <a:gd name="T29" fmla="*/ 0 h 63"/>
                <a:gd name="T30" fmla="*/ 31 w 50"/>
                <a:gd name="T31" fmla="*/ 2 h 63"/>
                <a:gd name="T32" fmla="*/ 41 w 50"/>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63">
                  <a:moveTo>
                    <a:pt x="41" y="7"/>
                  </a:moveTo>
                  <a:lnTo>
                    <a:pt x="48" y="15"/>
                  </a:lnTo>
                  <a:lnTo>
                    <a:pt x="50" y="23"/>
                  </a:lnTo>
                  <a:lnTo>
                    <a:pt x="19" y="46"/>
                  </a:lnTo>
                  <a:lnTo>
                    <a:pt x="12" y="52"/>
                  </a:lnTo>
                  <a:lnTo>
                    <a:pt x="0" y="63"/>
                  </a:lnTo>
                  <a:lnTo>
                    <a:pt x="0" y="42"/>
                  </a:lnTo>
                  <a:lnTo>
                    <a:pt x="0" y="13"/>
                  </a:lnTo>
                  <a:lnTo>
                    <a:pt x="4" y="11"/>
                  </a:lnTo>
                  <a:lnTo>
                    <a:pt x="6" y="11"/>
                  </a:lnTo>
                  <a:lnTo>
                    <a:pt x="12" y="7"/>
                  </a:lnTo>
                  <a:lnTo>
                    <a:pt x="12" y="4"/>
                  </a:lnTo>
                  <a:lnTo>
                    <a:pt x="14" y="2"/>
                  </a:lnTo>
                  <a:lnTo>
                    <a:pt x="19" y="0"/>
                  </a:lnTo>
                  <a:lnTo>
                    <a:pt x="31" y="2"/>
                  </a:lnTo>
                  <a:lnTo>
                    <a:pt x="41" y="7"/>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0" name="Freeform 77"/>
            <p:cNvSpPr>
              <a:spLocks/>
            </p:cNvSpPr>
            <p:nvPr/>
          </p:nvSpPr>
          <p:spPr bwMode="auto">
            <a:xfrm>
              <a:off x="1253" y="2505"/>
              <a:ext cx="353" cy="169"/>
            </a:xfrm>
            <a:custGeom>
              <a:avLst/>
              <a:gdLst>
                <a:gd name="T0" fmla="*/ 351 w 353"/>
                <a:gd name="T1" fmla="*/ 31 h 169"/>
                <a:gd name="T2" fmla="*/ 334 w 353"/>
                <a:gd name="T3" fmla="*/ 89 h 169"/>
                <a:gd name="T4" fmla="*/ 326 w 353"/>
                <a:gd name="T5" fmla="*/ 87 h 169"/>
                <a:gd name="T6" fmla="*/ 322 w 353"/>
                <a:gd name="T7" fmla="*/ 94 h 169"/>
                <a:gd name="T8" fmla="*/ 295 w 353"/>
                <a:gd name="T9" fmla="*/ 96 h 169"/>
                <a:gd name="T10" fmla="*/ 247 w 353"/>
                <a:gd name="T11" fmla="*/ 104 h 169"/>
                <a:gd name="T12" fmla="*/ 232 w 353"/>
                <a:gd name="T13" fmla="*/ 102 h 169"/>
                <a:gd name="T14" fmla="*/ 230 w 353"/>
                <a:gd name="T15" fmla="*/ 100 h 169"/>
                <a:gd name="T16" fmla="*/ 228 w 353"/>
                <a:gd name="T17" fmla="*/ 106 h 169"/>
                <a:gd name="T18" fmla="*/ 226 w 353"/>
                <a:gd name="T19" fmla="*/ 117 h 169"/>
                <a:gd name="T20" fmla="*/ 228 w 353"/>
                <a:gd name="T21" fmla="*/ 139 h 169"/>
                <a:gd name="T22" fmla="*/ 153 w 353"/>
                <a:gd name="T23" fmla="*/ 152 h 169"/>
                <a:gd name="T24" fmla="*/ 130 w 353"/>
                <a:gd name="T25" fmla="*/ 156 h 169"/>
                <a:gd name="T26" fmla="*/ 78 w 353"/>
                <a:gd name="T27" fmla="*/ 165 h 169"/>
                <a:gd name="T28" fmla="*/ 50 w 353"/>
                <a:gd name="T29" fmla="*/ 169 h 169"/>
                <a:gd name="T30" fmla="*/ 21 w 353"/>
                <a:gd name="T31" fmla="*/ 139 h 169"/>
                <a:gd name="T32" fmla="*/ 17 w 353"/>
                <a:gd name="T33" fmla="*/ 116 h 169"/>
                <a:gd name="T34" fmla="*/ 5 w 353"/>
                <a:gd name="T35" fmla="*/ 73 h 169"/>
                <a:gd name="T36" fmla="*/ 0 w 353"/>
                <a:gd name="T37" fmla="*/ 56 h 169"/>
                <a:gd name="T38" fmla="*/ 13 w 353"/>
                <a:gd name="T39" fmla="*/ 44 h 169"/>
                <a:gd name="T40" fmla="*/ 34 w 353"/>
                <a:gd name="T41" fmla="*/ 48 h 169"/>
                <a:gd name="T42" fmla="*/ 53 w 353"/>
                <a:gd name="T43" fmla="*/ 46 h 169"/>
                <a:gd name="T44" fmla="*/ 75 w 353"/>
                <a:gd name="T45" fmla="*/ 44 h 169"/>
                <a:gd name="T46" fmla="*/ 92 w 353"/>
                <a:gd name="T47" fmla="*/ 46 h 169"/>
                <a:gd name="T48" fmla="*/ 101 w 353"/>
                <a:gd name="T49" fmla="*/ 44 h 169"/>
                <a:gd name="T50" fmla="*/ 124 w 353"/>
                <a:gd name="T51" fmla="*/ 50 h 169"/>
                <a:gd name="T52" fmla="*/ 159 w 353"/>
                <a:gd name="T53" fmla="*/ 50 h 169"/>
                <a:gd name="T54" fmla="*/ 184 w 353"/>
                <a:gd name="T55" fmla="*/ 52 h 169"/>
                <a:gd name="T56" fmla="*/ 201 w 353"/>
                <a:gd name="T57" fmla="*/ 54 h 169"/>
                <a:gd name="T58" fmla="*/ 228 w 353"/>
                <a:gd name="T59" fmla="*/ 52 h 169"/>
                <a:gd name="T60" fmla="*/ 240 w 353"/>
                <a:gd name="T61" fmla="*/ 50 h 169"/>
                <a:gd name="T62" fmla="*/ 243 w 353"/>
                <a:gd name="T63" fmla="*/ 44 h 169"/>
                <a:gd name="T64" fmla="*/ 282 w 353"/>
                <a:gd name="T65" fmla="*/ 10 h 169"/>
                <a:gd name="T66" fmla="*/ 330 w 353"/>
                <a:gd name="T67" fmla="*/ 0 h 169"/>
                <a:gd name="T68" fmla="*/ 353 w 353"/>
                <a:gd name="T69" fmla="*/ 18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169">
                  <a:moveTo>
                    <a:pt x="353" y="18"/>
                  </a:moveTo>
                  <a:lnTo>
                    <a:pt x="351" y="31"/>
                  </a:lnTo>
                  <a:lnTo>
                    <a:pt x="334" y="83"/>
                  </a:lnTo>
                  <a:lnTo>
                    <a:pt x="334" y="89"/>
                  </a:lnTo>
                  <a:lnTo>
                    <a:pt x="328" y="89"/>
                  </a:lnTo>
                  <a:lnTo>
                    <a:pt x="326" y="87"/>
                  </a:lnTo>
                  <a:lnTo>
                    <a:pt x="324" y="87"/>
                  </a:lnTo>
                  <a:lnTo>
                    <a:pt x="322" y="94"/>
                  </a:lnTo>
                  <a:lnTo>
                    <a:pt x="322" y="96"/>
                  </a:lnTo>
                  <a:lnTo>
                    <a:pt x="295" y="96"/>
                  </a:lnTo>
                  <a:lnTo>
                    <a:pt x="261" y="100"/>
                  </a:lnTo>
                  <a:lnTo>
                    <a:pt x="247" y="104"/>
                  </a:lnTo>
                  <a:lnTo>
                    <a:pt x="234" y="104"/>
                  </a:lnTo>
                  <a:lnTo>
                    <a:pt x="232" y="102"/>
                  </a:lnTo>
                  <a:lnTo>
                    <a:pt x="230" y="100"/>
                  </a:lnTo>
                  <a:lnTo>
                    <a:pt x="228" y="102"/>
                  </a:lnTo>
                  <a:lnTo>
                    <a:pt x="228" y="106"/>
                  </a:lnTo>
                  <a:lnTo>
                    <a:pt x="226" y="108"/>
                  </a:lnTo>
                  <a:lnTo>
                    <a:pt x="226" y="117"/>
                  </a:lnTo>
                  <a:lnTo>
                    <a:pt x="226" y="137"/>
                  </a:lnTo>
                  <a:lnTo>
                    <a:pt x="228" y="139"/>
                  </a:lnTo>
                  <a:lnTo>
                    <a:pt x="228" y="142"/>
                  </a:lnTo>
                  <a:lnTo>
                    <a:pt x="153" y="152"/>
                  </a:lnTo>
                  <a:lnTo>
                    <a:pt x="144" y="152"/>
                  </a:lnTo>
                  <a:lnTo>
                    <a:pt x="130" y="156"/>
                  </a:lnTo>
                  <a:lnTo>
                    <a:pt x="103" y="162"/>
                  </a:lnTo>
                  <a:lnTo>
                    <a:pt x="78" y="165"/>
                  </a:lnTo>
                  <a:lnTo>
                    <a:pt x="57" y="167"/>
                  </a:lnTo>
                  <a:lnTo>
                    <a:pt x="50" y="169"/>
                  </a:lnTo>
                  <a:lnTo>
                    <a:pt x="25" y="169"/>
                  </a:lnTo>
                  <a:lnTo>
                    <a:pt x="21" y="139"/>
                  </a:lnTo>
                  <a:lnTo>
                    <a:pt x="17" y="123"/>
                  </a:lnTo>
                  <a:lnTo>
                    <a:pt x="17" y="116"/>
                  </a:lnTo>
                  <a:lnTo>
                    <a:pt x="7" y="75"/>
                  </a:lnTo>
                  <a:lnTo>
                    <a:pt x="5" y="73"/>
                  </a:lnTo>
                  <a:lnTo>
                    <a:pt x="3" y="62"/>
                  </a:lnTo>
                  <a:lnTo>
                    <a:pt x="0" y="56"/>
                  </a:lnTo>
                  <a:lnTo>
                    <a:pt x="0" y="48"/>
                  </a:lnTo>
                  <a:lnTo>
                    <a:pt x="13" y="44"/>
                  </a:lnTo>
                  <a:lnTo>
                    <a:pt x="26" y="44"/>
                  </a:lnTo>
                  <a:lnTo>
                    <a:pt x="34" y="48"/>
                  </a:lnTo>
                  <a:lnTo>
                    <a:pt x="40" y="43"/>
                  </a:lnTo>
                  <a:lnTo>
                    <a:pt x="53" y="46"/>
                  </a:lnTo>
                  <a:lnTo>
                    <a:pt x="63" y="44"/>
                  </a:lnTo>
                  <a:lnTo>
                    <a:pt x="75" y="44"/>
                  </a:lnTo>
                  <a:lnTo>
                    <a:pt x="78" y="44"/>
                  </a:lnTo>
                  <a:lnTo>
                    <a:pt x="92" y="46"/>
                  </a:lnTo>
                  <a:lnTo>
                    <a:pt x="99" y="46"/>
                  </a:lnTo>
                  <a:lnTo>
                    <a:pt x="101" y="44"/>
                  </a:lnTo>
                  <a:lnTo>
                    <a:pt x="117" y="46"/>
                  </a:lnTo>
                  <a:lnTo>
                    <a:pt x="124" y="50"/>
                  </a:lnTo>
                  <a:lnTo>
                    <a:pt x="142" y="48"/>
                  </a:lnTo>
                  <a:lnTo>
                    <a:pt x="159" y="50"/>
                  </a:lnTo>
                  <a:lnTo>
                    <a:pt x="174" y="48"/>
                  </a:lnTo>
                  <a:lnTo>
                    <a:pt x="184" y="52"/>
                  </a:lnTo>
                  <a:lnTo>
                    <a:pt x="190" y="52"/>
                  </a:lnTo>
                  <a:lnTo>
                    <a:pt x="201" y="54"/>
                  </a:lnTo>
                  <a:lnTo>
                    <a:pt x="219" y="54"/>
                  </a:lnTo>
                  <a:lnTo>
                    <a:pt x="228" y="52"/>
                  </a:lnTo>
                  <a:lnTo>
                    <a:pt x="234" y="52"/>
                  </a:lnTo>
                  <a:lnTo>
                    <a:pt x="240" y="50"/>
                  </a:lnTo>
                  <a:lnTo>
                    <a:pt x="242" y="50"/>
                  </a:lnTo>
                  <a:lnTo>
                    <a:pt x="243" y="44"/>
                  </a:lnTo>
                  <a:lnTo>
                    <a:pt x="257" y="29"/>
                  </a:lnTo>
                  <a:lnTo>
                    <a:pt x="282" y="10"/>
                  </a:lnTo>
                  <a:lnTo>
                    <a:pt x="309" y="2"/>
                  </a:lnTo>
                  <a:lnTo>
                    <a:pt x="330" y="0"/>
                  </a:lnTo>
                  <a:lnTo>
                    <a:pt x="340" y="6"/>
                  </a:lnTo>
                  <a:lnTo>
                    <a:pt x="353" y="18"/>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1" name="Freeform 78"/>
            <p:cNvSpPr>
              <a:spLocks/>
            </p:cNvSpPr>
            <p:nvPr/>
          </p:nvSpPr>
          <p:spPr bwMode="auto">
            <a:xfrm>
              <a:off x="945" y="2549"/>
              <a:ext cx="68" cy="158"/>
            </a:xfrm>
            <a:custGeom>
              <a:avLst/>
              <a:gdLst>
                <a:gd name="T0" fmla="*/ 41 w 68"/>
                <a:gd name="T1" fmla="*/ 6 h 158"/>
                <a:gd name="T2" fmla="*/ 54 w 68"/>
                <a:gd name="T3" fmla="*/ 22 h 158"/>
                <a:gd name="T4" fmla="*/ 58 w 68"/>
                <a:gd name="T5" fmla="*/ 37 h 158"/>
                <a:gd name="T6" fmla="*/ 58 w 68"/>
                <a:gd name="T7" fmla="*/ 45 h 158"/>
                <a:gd name="T8" fmla="*/ 66 w 68"/>
                <a:gd name="T9" fmla="*/ 83 h 158"/>
                <a:gd name="T10" fmla="*/ 66 w 68"/>
                <a:gd name="T11" fmla="*/ 95 h 158"/>
                <a:gd name="T12" fmla="*/ 66 w 68"/>
                <a:gd name="T13" fmla="*/ 97 h 158"/>
                <a:gd name="T14" fmla="*/ 68 w 68"/>
                <a:gd name="T15" fmla="*/ 98 h 158"/>
                <a:gd name="T16" fmla="*/ 66 w 68"/>
                <a:gd name="T17" fmla="*/ 125 h 158"/>
                <a:gd name="T18" fmla="*/ 64 w 68"/>
                <a:gd name="T19" fmla="*/ 133 h 158"/>
                <a:gd name="T20" fmla="*/ 64 w 68"/>
                <a:gd name="T21" fmla="*/ 135 h 158"/>
                <a:gd name="T22" fmla="*/ 60 w 68"/>
                <a:gd name="T23" fmla="*/ 135 h 158"/>
                <a:gd name="T24" fmla="*/ 60 w 68"/>
                <a:gd name="T25" fmla="*/ 129 h 158"/>
                <a:gd name="T26" fmla="*/ 56 w 68"/>
                <a:gd name="T27" fmla="*/ 123 h 158"/>
                <a:gd name="T28" fmla="*/ 45 w 68"/>
                <a:gd name="T29" fmla="*/ 110 h 158"/>
                <a:gd name="T30" fmla="*/ 43 w 68"/>
                <a:gd name="T31" fmla="*/ 106 h 158"/>
                <a:gd name="T32" fmla="*/ 45 w 68"/>
                <a:gd name="T33" fmla="*/ 77 h 158"/>
                <a:gd name="T34" fmla="*/ 46 w 68"/>
                <a:gd name="T35" fmla="*/ 72 h 158"/>
                <a:gd name="T36" fmla="*/ 48 w 68"/>
                <a:gd name="T37" fmla="*/ 52 h 158"/>
                <a:gd name="T38" fmla="*/ 52 w 68"/>
                <a:gd name="T39" fmla="*/ 49 h 158"/>
                <a:gd name="T40" fmla="*/ 52 w 68"/>
                <a:gd name="T41" fmla="*/ 33 h 158"/>
                <a:gd name="T42" fmla="*/ 48 w 68"/>
                <a:gd name="T43" fmla="*/ 27 h 158"/>
                <a:gd name="T44" fmla="*/ 45 w 68"/>
                <a:gd name="T45" fmla="*/ 27 h 158"/>
                <a:gd name="T46" fmla="*/ 33 w 68"/>
                <a:gd name="T47" fmla="*/ 41 h 158"/>
                <a:gd name="T48" fmla="*/ 29 w 68"/>
                <a:gd name="T49" fmla="*/ 49 h 158"/>
                <a:gd name="T50" fmla="*/ 25 w 68"/>
                <a:gd name="T51" fmla="*/ 64 h 158"/>
                <a:gd name="T52" fmla="*/ 23 w 68"/>
                <a:gd name="T53" fmla="*/ 66 h 158"/>
                <a:gd name="T54" fmla="*/ 23 w 68"/>
                <a:gd name="T55" fmla="*/ 66 h 158"/>
                <a:gd name="T56" fmla="*/ 6 w 68"/>
                <a:gd name="T57" fmla="*/ 77 h 158"/>
                <a:gd name="T58" fmla="*/ 4 w 68"/>
                <a:gd name="T59" fmla="*/ 81 h 158"/>
                <a:gd name="T60" fmla="*/ 6 w 68"/>
                <a:gd name="T61" fmla="*/ 89 h 158"/>
                <a:gd name="T62" fmla="*/ 8 w 68"/>
                <a:gd name="T63" fmla="*/ 93 h 158"/>
                <a:gd name="T64" fmla="*/ 12 w 68"/>
                <a:gd name="T65" fmla="*/ 102 h 158"/>
                <a:gd name="T66" fmla="*/ 20 w 68"/>
                <a:gd name="T67" fmla="*/ 106 h 158"/>
                <a:gd name="T68" fmla="*/ 27 w 68"/>
                <a:gd name="T69" fmla="*/ 106 h 158"/>
                <a:gd name="T70" fmla="*/ 29 w 68"/>
                <a:gd name="T71" fmla="*/ 123 h 158"/>
                <a:gd name="T72" fmla="*/ 33 w 68"/>
                <a:gd name="T73" fmla="*/ 131 h 158"/>
                <a:gd name="T74" fmla="*/ 41 w 68"/>
                <a:gd name="T75" fmla="*/ 139 h 158"/>
                <a:gd name="T76" fmla="*/ 43 w 68"/>
                <a:gd name="T77" fmla="*/ 143 h 158"/>
                <a:gd name="T78" fmla="*/ 50 w 68"/>
                <a:gd name="T79" fmla="*/ 150 h 158"/>
                <a:gd name="T80" fmla="*/ 43 w 68"/>
                <a:gd name="T81" fmla="*/ 154 h 158"/>
                <a:gd name="T82" fmla="*/ 31 w 68"/>
                <a:gd name="T83" fmla="*/ 158 h 158"/>
                <a:gd name="T84" fmla="*/ 21 w 68"/>
                <a:gd name="T85" fmla="*/ 158 h 158"/>
                <a:gd name="T86" fmla="*/ 16 w 68"/>
                <a:gd name="T87" fmla="*/ 150 h 158"/>
                <a:gd name="T88" fmla="*/ 8 w 68"/>
                <a:gd name="T89" fmla="*/ 131 h 158"/>
                <a:gd name="T90" fmla="*/ 2 w 68"/>
                <a:gd name="T91" fmla="*/ 100 h 158"/>
                <a:gd name="T92" fmla="*/ 0 w 68"/>
                <a:gd name="T93" fmla="*/ 83 h 158"/>
                <a:gd name="T94" fmla="*/ 0 w 68"/>
                <a:gd name="T95" fmla="*/ 45 h 158"/>
                <a:gd name="T96" fmla="*/ 8 w 68"/>
                <a:gd name="T97" fmla="*/ 20 h 158"/>
                <a:gd name="T98" fmla="*/ 14 w 68"/>
                <a:gd name="T99" fmla="*/ 12 h 158"/>
                <a:gd name="T100" fmla="*/ 25 w 68"/>
                <a:gd name="T101" fmla="*/ 0 h 158"/>
                <a:gd name="T102" fmla="*/ 35 w 68"/>
                <a:gd name="T103" fmla="*/ 2 h 158"/>
                <a:gd name="T104" fmla="*/ 41 w 68"/>
                <a:gd name="T105" fmla="*/ 6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8" h="158">
                  <a:moveTo>
                    <a:pt x="41" y="6"/>
                  </a:moveTo>
                  <a:lnTo>
                    <a:pt x="54" y="22"/>
                  </a:lnTo>
                  <a:lnTo>
                    <a:pt x="58" y="37"/>
                  </a:lnTo>
                  <a:lnTo>
                    <a:pt x="58" y="45"/>
                  </a:lnTo>
                  <a:lnTo>
                    <a:pt x="66" y="83"/>
                  </a:lnTo>
                  <a:lnTo>
                    <a:pt x="66" y="95"/>
                  </a:lnTo>
                  <a:lnTo>
                    <a:pt x="66" y="97"/>
                  </a:lnTo>
                  <a:lnTo>
                    <a:pt x="68" y="98"/>
                  </a:lnTo>
                  <a:lnTo>
                    <a:pt x="66" y="125"/>
                  </a:lnTo>
                  <a:lnTo>
                    <a:pt x="64" y="133"/>
                  </a:lnTo>
                  <a:lnTo>
                    <a:pt x="64" y="135"/>
                  </a:lnTo>
                  <a:lnTo>
                    <a:pt x="60" y="135"/>
                  </a:lnTo>
                  <a:lnTo>
                    <a:pt x="60" y="129"/>
                  </a:lnTo>
                  <a:lnTo>
                    <a:pt x="56" y="123"/>
                  </a:lnTo>
                  <a:lnTo>
                    <a:pt x="45" y="110"/>
                  </a:lnTo>
                  <a:lnTo>
                    <a:pt x="43" y="106"/>
                  </a:lnTo>
                  <a:lnTo>
                    <a:pt x="45" y="77"/>
                  </a:lnTo>
                  <a:lnTo>
                    <a:pt x="46" y="72"/>
                  </a:lnTo>
                  <a:lnTo>
                    <a:pt x="48" y="52"/>
                  </a:lnTo>
                  <a:lnTo>
                    <a:pt x="52" y="49"/>
                  </a:lnTo>
                  <a:lnTo>
                    <a:pt x="52" y="33"/>
                  </a:lnTo>
                  <a:lnTo>
                    <a:pt x="48" y="27"/>
                  </a:lnTo>
                  <a:lnTo>
                    <a:pt x="45" y="27"/>
                  </a:lnTo>
                  <a:lnTo>
                    <a:pt x="33" y="41"/>
                  </a:lnTo>
                  <a:lnTo>
                    <a:pt x="29" y="49"/>
                  </a:lnTo>
                  <a:lnTo>
                    <a:pt x="25" y="64"/>
                  </a:lnTo>
                  <a:lnTo>
                    <a:pt x="23" y="66"/>
                  </a:lnTo>
                  <a:lnTo>
                    <a:pt x="6" y="77"/>
                  </a:lnTo>
                  <a:lnTo>
                    <a:pt x="4" y="81"/>
                  </a:lnTo>
                  <a:lnTo>
                    <a:pt x="6" y="89"/>
                  </a:lnTo>
                  <a:lnTo>
                    <a:pt x="8" y="93"/>
                  </a:lnTo>
                  <a:lnTo>
                    <a:pt x="12" y="102"/>
                  </a:lnTo>
                  <a:lnTo>
                    <a:pt x="20" y="106"/>
                  </a:lnTo>
                  <a:lnTo>
                    <a:pt x="27" y="106"/>
                  </a:lnTo>
                  <a:lnTo>
                    <a:pt x="29" y="123"/>
                  </a:lnTo>
                  <a:lnTo>
                    <a:pt x="33" y="131"/>
                  </a:lnTo>
                  <a:lnTo>
                    <a:pt x="41" y="139"/>
                  </a:lnTo>
                  <a:lnTo>
                    <a:pt x="43" y="143"/>
                  </a:lnTo>
                  <a:lnTo>
                    <a:pt x="50" y="150"/>
                  </a:lnTo>
                  <a:lnTo>
                    <a:pt x="43" y="154"/>
                  </a:lnTo>
                  <a:lnTo>
                    <a:pt x="31" y="158"/>
                  </a:lnTo>
                  <a:lnTo>
                    <a:pt x="21" y="158"/>
                  </a:lnTo>
                  <a:lnTo>
                    <a:pt x="16" y="150"/>
                  </a:lnTo>
                  <a:lnTo>
                    <a:pt x="8" y="131"/>
                  </a:lnTo>
                  <a:lnTo>
                    <a:pt x="2" y="100"/>
                  </a:lnTo>
                  <a:lnTo>
                    <a:pt x="0" y="83"/>
                  </a:lnTo>
                  <a:lnTo>
                    <a:pt x="0" y="45"/>
                  </a:lnTo>
                  <a:lnTo>
                    <a:pt x="8" y="20"/>
                  </a:lnTo>
                  <a:lnTo>
                    <a:pt x="14" y="12"/>
                  </a:lnTo>
                  <a:lnTo>
                    <a:pt x="25" y="0"/>
                  </a:lnTo>
                  <a:lnTo>
                    <a:pt x="35" y="2"/>
                  </a:lnTo>
                  <a:lnTo>
                    <a:pt x="4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2" name="Freeform 79"/>
            <p:cNvSpPr>
              <a:spLocks/>
            </p:cNvSpPr>
            <p:nvPr/>
          </p:nvSpPr>
          <p:spPr bwMode="auto">
            <a:xfrm>
              <a:off x="1024" y="2559"/>
              <a:ext cx="73" cy="129"/>
            </a:xfrm>
            <a:custGeom>
              <a:avLst/>
              <a:gdLst>
                <a:gd name="T0" fmla="*/ 54 w 73"/>
                <a:gd name="T1" fmla="*/ 2 h 129"/>
                <a:gd name="T2" fmla="*/ 54 w 73"/>
                <a:gd name="T3" fmla="*/ 2 h 129"/>
                <a:gd name="T4" fmla="*/ 56 w 73"/>
                <a:gd name="T5" fmla="*/ 6 h 129"/>
                <a:gd name="T6" fmla="*/ 62 w 73"/>
                <a:gd name="T7" fmla="*/ 33 h 129"/>
                <a:gd name="T8" fmla="*/ 65 w 73"/>
                <a:gd name="T9" fmla="*/ 39 h 129"/>
                <a:gd name="T10" fmla="*/ 67 w 73"/>
                <a:gd name="T11" fmla="*/ 65 h 129"/>
                <a:gd name="T12" fmla="*/ 71 w 73"/>
                <a:gd name="T13" fmla="*/ 83 h 129"/>
                <a:gd name="T14" fmla="*/ 69 w 73"/>
                <a:gd name="T15" fmla="*/ 92 h 129"/>
                <a:gd name="T16" fmla="*/ 71 w 73"/>
                <a:gd name="T17" fmla="*/ 92 h 129"/>
                <a:gd name="T18" fmla="*/ 40 w 73"/>
                <a:gd name="T19" fmla="*/ 92 h 129"/>
                <a:gd name="T20" fmla="*/ 17 w 73"/>
                <a:gd name="T21" fmla="*/ 94 h 129"/>
                <a:gd name="T22" fmla="*/ 12 w 73"/>
                <a:gd name="T23" fmla="*/ 96 h 129"/>
                <a:gd name="T24" fmla="*/ 12 w 73"/>
                <a:gd name="T25" fmla="*/ 98 h 129"/>
                <a:gd name="T26" fmla="*/ 12 w 73"/>
                <a:gd name="T27" fmla="*/ 98 h 129"/>
                <a:gd name="T28" fmla="*/ 10 w 73"/>
                <a:gd name="T29" fmla="*/ 100 h 129"/>
                <a:gd name="T30" fmla="*/ 12 w 73"/>
                <a:gd name="T31" fmla="*/ 108 h 129"/>
                <a:gd name="T32" fmla="*/ 12 w 73"/>
                <a:gd name="T33" fmla="*/ 108 h 129"/>
                <a:gd name="T34" fmla="*/ 10 w 73"/>
                <a:gd name="T35" fmla="*/ 108 h 129"/>
                <a:gd name="T36" fmla="*/ 14 w 73"/>
                <a:gd name="T37" fmla="*/ 113 h 129"/>
                <a:gd name="T38" fmla="*/ 17 w 73"/>
                <a:gd name="T39" fmla="*/ 117 h 129"/>
                <a:gd name="T40" fmla="*/ 19 w 73"/>
                <a:gd name="T41" fmla="*/ 117 h 129"/>
                <a:gd name="T42" fmla="*/ 21 w 73"/>
                <a:gd name="T43" fmla="*/ 115 h 129"/>
                <a:gd name="T44" fmla="*/ 48 w 73"/>
                <a:gd name="T45" fmla="*/ 117 h 129"/>
                <a:gd name="T46" fmla="*/ 50 w 73"/>
                <a:gd name="T47" fmla="*/ 115 h 129"/>
                <a:gd name="T48" fmla="*/ 52 w 73"/>
                <a:gd name="T49" fmla="*/ 117 h 129"/>
                <a:gd name="T50" fmla="*/ 60 w 73"/>
                <a:gd name="T51" fmla="*/ 117 h 129"/>
                <a:gd name="T52" fmla="*/ 60 w 73"/>
                <a:gd name="T53" fmla="*/ 117 h 129"/>
                <a:gd name="T54" fmla="*/ 63 w 73"/>
                <a:gd name="T55" fmla="*/ 117 h 129"/>
                <a:gd name="T56" fmla="*/ 67 w 73"/>
                <a:gd name="T57" fmla="*/ 115 h 129"/>
                <a:gd name="T58" fmla="*/ 71 w 73"/>
                <a:gd name="T59" fmla="*/ 113 h 129"/>
                <a:gd name="T60" fmla="*/ 73 w 73"/>
                <a:gd name="T61" fmla="*/ 125 h 129"/>
                <a:gd name="T62" fmla="*/ 48 w 73"/>
                <a:gd name="T63" fmla="*/ 127 h 129"/>
                <a:gd name="T64" fmla="*/ 25 w 73"/>
                <a:gd name="T65" fmla="*/ 129 h 129"/>
                <a:gd name="T66" fmla="*/ 19 w 73"/>
                <a:gd name="T67" fmla="*/ 129 h 129"/>
                <a:gd name="T68" fmla="*/ 6 w 73"/>
                <a:gd name="T69" fmla="*/ 127 h 129"/>
                <a:gd name="T70" fmla="*/ 12 w 73"/>
                <a:gd name="T71" fmla="*/ 110 h 129"/>
                <a:gd name="T72" fmla="*/ 10 w 73"/>
                <a:gd name="T73" fmla="*/ 110 h 129"/>
                <a:gd name="T74" fmla="*/ 8 w 73"/>
                <a:gd name="T75" fmla="*/ 110 h 129"/>
                <a:gd name="T76" fmla="*/ 10 w 73"/>
                <a:gd name="T77" fmla="*/ 96 h 129"/>
                <a:gd name="T78" fmla="*/ 8 w 73"/>
                <a:gd name="T79" fmla="*/ 75 h 129"/>
                <a:gd name="T80" fmla="*/ 8 w 73"/>
                <a:gd name="T81" fmla="*/ 54 h 129"/>
                <a:gd name="T82" fmla="*/ 4 w 73"/>
                <a:gd name="T83" fmla="*/ 35 h 129"/>
                <a:gd name="T84" fmla="*/ 0 w 73"/>
                <a:gd name="T85" fmla="*/ 19 h 129"/>
                <a:gd name="T86" fmla="*/ 6 w 73"/>
                <a:gd name="T87" fmla="*/ 17 h 129"/>
                <a:gd name="T88" fmla="*/ 10 w 73"/>
                <a:gd name="T89" fmla="*/ 12 h 129"/>
                <a:gd name="T90" fmla="*/ 15 w 73"/>
                <a:gd name="T91" fmla="*/ 8 h 129"/>
                <a:gd name="T92" fmla="*/ 33 w 73"/>
                <a:gd name="T93" fmla="*/ 6 h 129"/>
                <a:gd name="T94" fmla="*/ 48 w 73"/>
                <a:gd name="T95" fmla="*/ 0 h 129"/>
                <a:gd name="T96" fmla="*/ 50 w 73"/>
                <a:gd name="T97" fmla="*/ 0 h 129"/>
                <a:gd name="T98" fmla="*/ 54 w 73"/>
                <a:gd name="T99" fmla="*/ 2 h 1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3" h="129">
                  <a:moveTo>
                    <a:pt x="54" y="2"/>
                  </a:moveTo>
                  <a:lnTo>
                    <a:pt x="54" y="2"/>
                  </a:lnTo>
                  <a:lnTo>
                    <a:pt x="56" y="6"/>
                  </a:lnTo>
                  <a:lnTo>
                    <a:pt x="62" y="33"/>
                  </a:lnTo>
                  <a:lnTo>
                    <a:pt x="65" y="39"/>
                  </a:lnTo>
                  <a:lnTo>
                    <a:pt x="67" y="65"/>
                  </a:lnTo>
                  <a:lnTo>
                    <a:pt x="71" y="83"/>
                  </a:lnTo>
                  <a:lnTo>
                    <a:pt x="69" y="92"/>
                  </a:lnTo>
                  <a:lnTo>
                    <a:pt x="71" y="92"/>
                  </a:lnTo>
                  <a:lnTo>
                    <a:pt x="40" y="92"/>
                  </a:lnTo>
                  <a:lnTo>
                    <a:pt x="17" y="94"/>
                  </a:lnTo>
                  <a:lnTo>
                    <a:pt x="12" y="96"/>
                  </a:lnTo>
                  <a:lnTo>
                    <a:pt x="12" y="98"/>
                  </a:lnTo>
                  <a:lnTo>
                    <a:pt x="10" y="100"/>
                  </a:lnTo>
                  <a:lnTo>
                    <a:pt x="12" y="108"/>
                  </a:lnTo>
                  <a:lnTo>
                    <a:pt x="10" y="108"/>
                  </a:lnTo>
                  <a:lnTo>
                    <a:pt x="14" y="113"/>
                  </a:lnTo>
                  <a:lnTo>
                    <a:pt x="17" y="117"/>
                  </a:lnTo>
                  <a:lnTo>
                    <a:pt x="19" y="117"/>
                  </a:lnTo>
                  <a:lnTo>
                    <a:pt x="21" y="115"/>
                  </a:lnTo>
                  <a:lnTo>
                    <a:pt x="48" y="117"/>
                  </a:lnTo>
                  <a:lnTo>
                    <a:pt x="50" y="115"/>
                  </a:lnTo>
                  <a:lnTo>
                    <a:pt x="52" y="117"/>
                  </a:lnTo>
                  <a:lnTo>
                    <a:pt x="60" y="117"/>
                  </a:lnTo>
                  <a:lnTo>
                    <a:pt x="63" y="117"/>
                  </a:lnTo>
                  <a:lnTo>
                    <a:pt x="67" y="115"/>
                  </a:lnTo>
                  <a:lnTo>
                    <a:pt x="71" y="113"/>
                  </a:lnTo>
                  <a:lnTo>
                    <a:pt x="73" y="125"/>
                  </a:lnTo>
                  <a:lnTo>
                    <a:pt x="48" y="127"/>
                  </a:lnTo>
                  <a:lnTo>
                    <a:pt x="25" y="129"/>
                  </a:lnTo>
                  <a:lnTo>
                    <a:pt x="19" y="129"/>
                  </a:lnTo>
                  <a:lnTo>
                    <a:pt x="6" y="127"/>
                  </a:lnTo>
                  <a:lnTo>
                    <a:pt x="12" y="110"/>
                  </a:lnTo>
                  <a:lnTo>
                    <a:pt x="10" y="110"/>
                  </a:lnTo>
                  <a:lnTo>
                    <a:pt x="8" y="110"/>
                  </a:lnTo>
                  <a:lnTo>
                    <a:pt x="10" y="96"/>
                  </a:lnTo>
                  <a:lnTo>
                    <a:pt x="8" y="75"/>
                  </a:lnTo>
                  <a:lnTo>
                    <a:pt x="8" y="54"/>
                  </a:lnTo>
                  <a:lnTo>
                    <a:pt x="4" y="35"/>
                  </a:lnTo>
                  <a:lnTo>
                    <a:pt x="0" y="19"/>
                  </a:lnTo>
                  <a:lnTo>
                    <a:pt x="6" y="17"/>
                  </a:lnTo>
                  <a:lnTo>
                    <a:pt x="10" y="12"/>
                  </a:lnTo>
                  <a:lnTo>
                    <a:pt x="15" y="8"/>
                  </a:lnTo>
                  <a:lnTo>
                    <a:pt x="33" y="6"/>
                  </a:lnTo>
                  <a:lnTo>
                    <a:pt x="48" y="0"/>
                  </a:lnTo>
                  <a:lnTo>
                    <a:pt x="50" y="0"/>
                  </a:lnTo>
                  <a:lnTo>
                    <a:pt x="54" y="2"/>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3" name="Freeform 80"/>
            <p:cNvSpPr>
              <a:spLocks/>
            </p:cNvSpPr>
            <p:nvPr/>
          </p:nvSpPr>
          <p:spPr bwMode="auto">
            <a:xfrm>
              <a:off x="1496" y="2615"/>
              <a:ext cx="95" cy="82"/>
            </a:xfrm>
            <a:custGeom>
              <a:avLst/>
              <a:gdLst>
                <a:gd name="T0" fmla="*/ 83 w 95"/>
                <a:gd name="T1" fmla="*/ 13 h 82"/>
                <a:gd name="T2" fmla="*/ 83 w 95"/>
                <a:gd name="T3" fmla="*/ 15 h 82"/>
                <a:gd name="T4" fmla="*/ 87 w 95"/>
                <a:gd name="T5" fmla="*/ 17 h 82"/>
                <a:gd name="T6" fmla="*/ 89 w 95"/>
                <a:gd name="T7" fmla="*/ 29 h 82"/>
                <a:gd name="T8" fmla="*/ 95 w 95"/>
                <a:gd name="T9" fmla="*/ 44 h 82"/>
                <a:gd name="T10" fmla="*/ 93 w 95"/>
                <a:gd name="T11" fmla="*/ 69 h 82"/>
                <a:gd name="T12" fmla="*/ 91 w 95"/>
                <a:gd name="T13" fmla="*/ 73 h 82"/>
                <a:gd name="T14" fmla="*/ 81 w 95"/>
                <a:gd name="T15" fmla="*/ 80 h 82"/>
                <a:gd name="T16" fmla="*/ 72 w 95"/>
                <a:gd name="T17" fmla="*/ 82 h 82"/>
                <a:gd name="T18" fmla="*/ 41 w 95"/>
                <a:gd name="T19" fmla="*/ 77 h 82"/>
                <a:gd name="T20" fmla="*/ 29 w 95"/>
                <a:gd name="T21" fmla="*/ 75 h 82"/>
                <a:gd name="T22" fmla="*/ 20 w 95"/>
                <a:gd name="T23" fmla="*/ 65 h 82"/>
                <a:gd name="T24" fmla="*/ 12 w 95"/>
                <a:gd name="T25" fmla="*/ 52 h 82"/>
                <a:gd name="T26" fmla="*/ 4 w 95"/>
                <a:gd name="T27" fmla="*/ 36 h 82"/>
                <a:gd name="T28" fmla="*/ 2 w 95"/>
                <a:gd name="T29" fmla="*/ 34 h 82"/>
                <a:gd name="T30" fmla="*/ 0 w 95"/>
                <a:gd name="T31" fmla="*/ 21 h 82"/>
                <a:gd name="T32" fmla="*/ 2 w 95"/>
                <a:gd name="T33" fmla="*/ 11 h 82"/>
                <a:gd name="T34" fmla="*/ 4 w 95"/>
                <a:gd name="T35" fmla="*/ 9 h 82"/>
                <a:gd name="T36" fmla="*/ 25 w 95"/>
                <a:gd name="T37" fmla="*/ 9 h 82"/>
                <a:gd name="T38" fmla="*/ 25 w 95"/>
                <a:gd name="T39" fmla="*/ 7 h 82"/>
                <a:gd name="T40" fmla="*/ 41 w 95"/>
                <a:gd name="T41" fmla="*/ 7 h 82"/>
                <a:gd name="T42" fmla="*/ 60 w 95"/>
                <a:gd name="T43" fmla="*/ 6 h 82"/>
                <a:gd name="T44" fmla="*/ 70 w 95"/>
                <a:gd name="T45" fmla="*/ 4 h 82"/>
                <a:gd name="T46" fmla="*/ 79 w 95"/>
                <a:gd name="T47" fmla="*/ 2 h 82"/>
                <a:gd name="T48" fmla="*/ 83 w 95"/>
                <a:gd name="T49" fmla="*/ 0 h 82"/>
                <a:gd name="T50" fmla="*/ 83 w 95"/>
                <a:gd name="T51" fmla="*/ 6 h 82"/>
                <a:gd name="T52" fmla="*/ 83 w 95"/>
                <a:gd name="T53" fmla="*/ 13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82">
                  <a:moveTo>
                    <a:pt x="83" y="13"/>
                  </a:moveTo>
                  <a:lnTo>
                    <a:pt x="83" y="15"/>
                  </a:lnTo>
                  <a:lnTo>
                    <a:pt x="87" y="17"/>
                  </a:lnTo>
                  <a:lnTo>
                    <a:pt x="89" y="29"/>
                  </a:lnTo>
                  <a:lnTo>
                    <a:pt x="95" y="44"/>
                  </a:lnTo>
                  <a:lnTo>
                    <a:pt x="93" y="69"/>
                  </a:lnTo>
                  <a:lnTo>
                    <a:pt x="91" y="73"/>
                  </a:lnTo>
                  <a:lnTo>
                    <a:pt x="81" y="80"/>
                  </a:lnTo>
                  <a:lnTo>
                    <a:pt x="72" y="82"/>
                  </a:lnTo>
                  <a:lnTo>
                    <a:pt x="41" y="77"/>
                  </a:lnTo>
                  <a:lnTo>
                    <a:pt x="29" y="75"/>
                  </a:lnTo>
                  <a:lnTo>
                    <a:pt x="20" y="65"/>
                  </a:lnTo>
                  <a:lnTo>
                    <a:pt x="12" y="52"/>
                  </a:lnTo>
                  <a:lnTo>
                    <a:pt x="4" y="36"/>
                  </a:lnTo>
                  <a:lnTo>
                    <a:pt x="2" y="34"/>
                  </a:lnTo>
                  <a:lnTo>
                    <a:pt x="0" y="21"/>
                  </a:lnTo>
                  <a:lnTo>
                    <a:pt x="2" y="11"/>
                  </a:lnTo>
                  <a:lnTo>
                    <a:pt x="4" y="9"/>
                  </a:lnTo>
                  <a:lnTo>
                    <a:pt x="25" y="9"/>
                  </a:lnTo>
                  <a:lnTo>
                    <a:pt x="25" y="7"/>
                  </a:lnTo>
                  <a:lnTo>
                    <a:pt x="41" y="7"/>
                  </a:lnTo>
                  <a:lnTo>
                    <a:pt x="60" y="6"/>
                  </a:lnTo>
                  <a:lnTo>
                    <a:pt x="70" y="4"/>
                  </a:lnTo>
                  <a:lnTo>
                    <a:pt x="79" y="2"/>
                  </a:lnTo>
                  <a:lnTo>
                    <a:pt x="83" y="0"/>
                  </a:lnTo>
                  <a:lnTo>
                    <a:pt x="83" y="6"/>
                  </a:lnTo>
                  <a:lnTo>
                    <a:pt x="83" y="13"/>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4" name="Freeform 81"/>
            <p:cNvSpPr>
              <a:spLocks/>
            </p:cNvSpPr>
            <p:nvPr/>
          </p:nvSpPr>
          <p:spPr bwMode="auto">
            <a:xfrm>
              <a:off x="968" y="2626"/>
              <a:ext cx="8" cy="18"/>
            </a:xfrm>
            <a:custGeom>
              <a:avLst/>
              <a:gdLst>
                <a:gd name="T0" fmla="*/ 8 w 8"/>
                <a:gd name="T1" fmla="*/ 14 h 18"/>
                <a:gd name="T2" fmla="*/ 4 w 8"/>
                <a:gd name="T3" fmla="*/ 18 h 18"/>
                <a:gd name="T4" fmla="*/ 0 w 8"/>
                <a:gd name="T5" fmla="*/ 16 h 18"/>
                <a:gd name="T6" fmla="*/ 0 w 8"/>
                <a:gd name="T7" fmla="*/ 2 h 18"/>
                <a:gd name="T8" fmla="*/ 0 w 8"/>
                <a:gd name="T9" fmla="*/ 2 h 18"/>
                <a:gd name="T10" fmla="*/ 8 w 8"/>
                <a:gd name="T11" fmla="*/ 0 h 18"/>
                <a:gd name="T12" fmla="*/ 8 w 8"/>
                <a:gd name="T13" fmla="*/ 0 h 18"/>
                <a:gd name="T14" fmla="*/ 8 w 8"/>
                <a:gd name="T15" fmla="*/ 14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8">
                  <a:moveTo>
                    <a:pt x="8" y="14"/>
                  </a:moveTo>
                  <a:lnTo>
                    <a:pt x="4" y="18"/>
                  </a:lnTo>
                  <a:lnTo>
                    <a:pt x="0" y="16"/>
                  </a:lnTo>
                  <a:lnTo>
                    <a:pt x="0" y="2"/>
                  </a:lnTo>
                  <a:lnTo>
                    <a:pt x="8" y="0"/>
                  </a:lnTo>
                  <a:lnTo>
                    <a:pt x="8" y="14"/>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5" name="Freeform 82"/>
            <p:cNvSpPr>
              <a:spLocks/>
            </p:cNvSpPr>
            <p:nvPr/>
          </p:nvSpPr>
          <p:spPr bwMode="auto">
            <a:xfrm>
              <a:off x="1030" y="2657"/>
              <a:ext cx="67" cy="31"/>
            </a:xfrm>
            <a:custGeom>
              <a:avLst/>
              <a:gdLst>
                <a:gd name="T0" fmla="*/ 6 w 67"/>
                <a:gd name="T1" fmla="*/ 0 h 31"/>
                <a:gd name="T2" fmla="*/ 6 w 67"/>
                <a:gd name="T3" fmla="*/ 0 h 31"/>
                <a:gd name="T4" fmla="*/ 4 w 67"/>
                <a:gd name="T5" fmla="*/ 2 h 31"/>
                <a:gd name="T6" fmla="*/ 6 w 67"/>
                <a:gd name="T7" fmla="*/ 10 h 31"/>
                <a:gd name="T8" fmla="*/ 6 w 67"/>
                <a:gd name="T9" fmla="*/ 10 h 31"/>
                <a:gd name="T10" fmla="*/ 4 w 67"/>
                <a:gd name="T11" fmla="*/ 10 h 31"/>
                <a:gd name="T12" fmla="*/ 8 w 67"/>
                <a:gd name="T13" fmla="*/ 15 h 31"/>
                <a:gd name="T14" fmla="*/ 11 w 67"/>
                <a:gd name="T15" fmla="*/ 19 h 31"/>
                <a:gd name="T16" fmla="*/ 13 w 67"/>
                <a:gd name="T17" fmla="*/ 19 h 31"/>
                <a:gd name="T18" fmla="*/ 15 w 67"/>
                <a:gd name="T19" fmla="*/ 17 h 31"/>
                <a:gd name="T20" fmla="*/ 42 w 67"/>
                <a:gd name="T21" fmla="*/ 19 h 31"/>
                <a:gd name="T22" fmla="*/ 44 w 67"/>
                <a:gd name="T23" fmla="*/ 17 h 31"/>
                <a:gd name="T24" fmla="*/ 46 w 67"/>
                <a:gd name="T25" fmla="*/ 19 h 31"/>
                <a:gd name="T26" fmla="*/ 54 w 67"/>
                <a:gd name="T27" fmla="*/ 19 h 31"/>
                <a:gd name="T28" fmla="*/ 54 w 67"/>
                <a:gd name="T29" fmla="*/ 19 h 31"/>
                <a:gd name="T30" fmla="*/ 57 w 67"/>
                <a:gd name="T31" fmla="*/ 19 h 31"/>
                <a:gd name="T32" fmla="*/ 61 w 67"/>
                <a:gd name="T33" fmla="*/ 17 h 31"/>
                <a:gd name="T34" fmla="*/ 65 w 67"/>
                <a:gd name="T35" fmla="*/ 15 h 31"/>
                <a:gd name="T36" fmla="*/ 67 w 67"/>
                <a:gd name="T37" fmla="*/ 27 h 31"/>
                <a:gd name="T38" fmla="*/ 42 w 67"/>
                <a:gd name="T39" fmla="*/ 29 h 31"/>
                <a:gd name="T40" fmla="*/ 19 w 67"/>
                <a:gd name="T41" fmla="*/ 31 h 31"/>
                <a:gd name="T42" fmla="*/ 13 w 67"/>
                <a:gd name="T43" fmla="*/ 31 h 31"/>
                <a:gd name="T44" fmla="*/ 0 w 67"/>
                <a:gd name="T45" fmla="*/ 29 h 31"/>
                <a:gd name="T46" fmla="*/ 6 w 67"/>
                <a:gd name="T47" fmla="*/ 12 h 31"/>
                <a:gd name="T48" fmla="*/ 4 w 67"/>
                <a:gd name="T49" fmla="*/ 12 h 31"/>
                <a:gd name="T50" fmla="*/ 2 w 67"/>
                <a:gd name="T51" fmla="*/ 12 h 31"/>
                <a:gd name="T52" fmla="*/ 4 w 67"/>
                <a:gd name="T53" fmla="*/ 0 h 31"/>
                <a:gd name="T54" fmla="*/ 6 w 67"/>
                <a:gd name="T55" fmla="*/ 0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7" h="31">
                  <a:moveTo>
                    <a:pt x="6" y="0"/>
                  </a:moveTo>
                  <a:lnTo>
                    <a:pt x="6" y="0"/>
                  </a:lnTo>
                  <a:lnTo>
                    <a:pt x="4" y="2"/>
                  </a:lnTo>
                  <a:lnTo>
                    <a:pt x="6" y="10"/>
                  </a:lnTo>
                  <a:lnTo>
                    <a:pt x="4" y="10"/>
                  </a:lnTo>
                  <a:lnTo>
                    <a:pt x="8" y="15"/>
                  </a:lnTo>
                  <a:lnTo>
                    <a:pt x="11" y="19"/>
                  </a:lnTo>
                  <a:lnTo>
                    <a:pt x="13" y="19"/>
                  </a:lnTo>
                  <a:lnTo>
                    <a:pt x="15" y="17"/>
                  </a:lnTo>
                  <a:lnTo>
                    <a:pt x="42" y="19"/>
                  </a:lnTo>
                  <a:lnTo>
                    <a:pt x="44" y="17"/>
                  </a:lnTo>
                  <a:lnTo>
                    <a:pt x="46" y="19"/>
                  </a:lnTo>
                  <a:lnTo>
                    <a:pt x="54" y="19"/>
                  </a:lnTo>
                  <a:lnTo>
                    <a:pt x="57" y="19"/>
                  </a:lnTo>
                  <a:lnTo>
                    <a:pt x="61" y="17"/>
                  </a:lnTo>
                  <a:lnTo>
                    <a:pt x="65" y="15"/>
                  </a:lnTo>
                  <a:lnTo>
                    <a:pt x="67" y="27"/>
                  </a:lnTo>
                  <a:lnTo>
                    <a:pt x="42" y="29"/>
                  </a:lnTo>
                  <a:lnTo>
                    <a:pt x="19" y="31"/>
                  </a:lnTo>
                  <a:lnTo>
                    <a:pt x="13" y="31"/>
                  </a:lnTo>
                  <a:lnTo>
                    <a:pt x="0" y="29"/>
                  </a:lnTo>
                  <a:lnTo>
                    <a:pt x="6" y="12"/>
                  </a:lnTo>
                  <a:lnTo>
                    <a:pt x="4" y="12"/>
                  </a:lnTo>
                  <a:lnTo>
                    <a:pt x="2" y="12"/>
                  </a:lnTo>
                  <a:lnTo>
                    <a:pt x="4" y="0"/>
                  </a:lnTo>
                  <a:lnTo>
                    <a:pt x="6"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6" name="Freeform 83"/>
            <p:cNvSpPr>
              <a:spLocks/>
            </p:cNvSpPr>
            <p:nvPr/>
          </p:nvSpPr>
          <p:spPr bwMode="auto">
            <a:xfrm>
              <a:off x="1274" y="2622"/>
              <a:ext cx="207" cy="52"/>
            </a:xfrm>
            <a:custGeom>
              <a:avLst/>
              <a:gdLst>
                <a:gd name="T0" fmla="*/ 205 w 207"/>
                <a:gd name="T1" fmla="*/ 0 h 52"/>
                <a:gd name="T2" fmla="*/ 205 w 207"/>
                <a:gd name="T3" fmla="*/ 20 h 52"/>
                <a:gd name="T4" fmla="*/ 207 w 207"/>
                <a:gd name="T5" fmla="*/ 22 h 52"/>
                <a:gd name="T6" fmla="*/ 207 w 207"/>
                <a:gd name="T7" fmla="*/ 25 h 52"/>
                <a:gd name="T8" fmla="*/ 132 w 207"/>
                <a:gd name="T9" fmla="*/ 35 h 52"/>
                <a:gd name="T10" fmla="*/ 123 w 207"/>
                <a:gd name="T11" fmla="*/ 35 h 52"/>
                <a:gd name="T12" fmla="*/ 109 w 207"/>
                <a:gd name="T13" fmla="*/ 39 h 52"/>
                <a:gd name="T14" fmla="*/ 82 w 207"/>
                <a:gd name="T15" fmla="*/ 45 h 52"/>
                <a:gd name="T16" fmla="*/ 57 w 207"/>
                <a:gd name="T17" fmla="*/ 48 h 52"/>
                <a:gd name="T18" fmla="*/ 36 w 207"/>
                <a:gd name="T19" fmla="*/ 50 h 52"/>
                <a:gd name="T20" fmla="*/ 29 w 207"/>
                <a:gd name="T21" fmla="*/ 52 h 52"/>
                <a:gd name="T22" fmla="*/ 4 w 207"/>
                <a:gd name="T23" fmla="*/ 52 h 52"/>
                <a:gd name="T24" fmla="*/ 0 w 207"/>
                <a:gd name="T25" fmla="*/ 25 h 52"/>
                <a:gd name="T26" fmla="*/ 205 w 207"/>
                <a:gd name="T27" fmla="*/ 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7" h="52">
                  <a:moveTo>
                    <a:pt x="205" y="0"/>
                  </a:moveTo>
                  <a:lnTo>
                    <a:pt x="205" y="20"/>
                  </a:lnTo>
                  <a:lnTo>
                    <a:pt x="207" y="22"/>
                  </a:lnTo>
                  <a:lnTo>
                    <a:pt x="207" y="25"/>
                  </a:lnTo>
                  <a:lnTo>
                    <a:pt x="132" y="35"/>
                  </a:lnTo>
                  <a:lnTo>
                    <a:pt x="123" y="35"/>
                  </a:lnTo>
                  <a:lnTo>
                    <a:pt x="109" y="39"/>
                  </a:lnTo>
                  <a:lnTo>
                    <a:pt x="82" y="45"/>
                  </a:lnTo>
                  <a:lnTo>
                    <a:pt x="57" y="48"/>
                  </a:lnTo>
                  <a:lnTo>
                    <a:pt x="36" y="50"/>
                  </a:lnTo>
                  <a:lnTo>
                    <a:pt x="29" y="52"/>
                  </a:lnTo>
                  <a:lnTo>
                    <a:pt x="4" y="52"/>
                  </a:lnTo>
                  <a:lnTo>
                    <a:pt x="0" y="25"/>
                  </a:lnTo>
                  <a:lnTo>
                    <a:pt x="205" y="0"/>
                  </a:lnTo>
                  <a:close/>
                </a:path>
              </a:pathLst>
            </a:custGeom>
            <a:solidFill>
              <a:srgbClr val="FF7F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7" name="Freeform 84"/>
            <p:cNvSpPr>
              <a:spLocks/>
            </p:cNvSpPr>
            <p:nvPr/>
          </p:nvSpPr>
          <p:spPr bwMode="auto">
            <a:xfrm>
              <a:off x="1281" y="2615"/>
              <a:ext cx="173" cy="42"/>
            </a:xfrm>
            <a:custGeom>
              <a:avLst/>
              <a:gdLst>
                <a:gd name="T0" fmla="*/ 167 w 173"/>
                <a:gd name="T1" fmla="*/ 2 h 42"/>
                <a:gd name="T2" fmla="*/ 169 w 173"/>
                <a:gd name="T3" fmla="*/ 6 h 42"/>
                <a:gd name="T4" fmla="*/ 169 w 173"/>
                <a:gd name="T5" fmla="*/ 7 h 42"/>
                <a:gd name="T6" fmla="*/ 173 w 173"/>
                <a:gd name="T7" fmla="*/ 9 h 42"/>
                <a:gd name="T8" fmla="*/ 173 w 173"/>
                <a:gd name="T9" fmla="*/ 9 h 42"/>
                <a:gd name="T10" fmla="*/ 171 w 173"/>
                <a:gd name="T11" fmla="*/ 11 h 42"/>
                <a:gd name="T12" fmla="*/ 171 w 173"/>
                <a:gd name="T13" fmla="*/ 13 h 42"/>
                <a:gd name="T14" fmla="*/ 167 w 173"/>
                <a:gd name="T15" fmla="*/ 17 h 42"/>
                <a:gd name="T16" fmla="*/ 127 w 173"/>
                <a:gd name="T17" fmla="*/ 25 h 42"/>
                <a:gd name="T18" fmla="*/ 108 w 173"/>
                <a:gd name="T19" fmla="*/ 27 h 42"/>
                <a:gd name="T20" fmla="*/ 91 w 173"/>
                <a:gd name="T21" fmla="*/ 29 h 42"/>
                <a:gd name="T22" fmla="*/ 73 w 173"/>
                <a:gd name="T23" fmla="*/ 32 h 42"/>
                <a:gd name="T24" fmla="*/ 70 w 173"/>
                <a:gd name="T25" fmla="*/ 34 h 42"/>
                <a:gd name="T26" fmla="*/ 60 w 173"/>
                <a:gd name="T27" fmla="*/ 32 h 42"/>
                <a:gd name="T28" fmla="*/ 54 w 173"/>
                <a:gd name="T29" fmla="*/ 32 h 42"/>
                <a:gd name="T30" fmla="*/ 52 w 173"/>
                <a:gd name="T31" fmla="*/ 34 h 42"/>
                <a:gd name="T32" fmla="*/ 43 w 173"/>
                <a:gd name="T33" fmla="*/ 34 h 42"/>
                <a:gd name="T34" fmla="*/ 39 w 173"/>
                <a:gd name="T35" fmla="*/ 36 h 42"/>
                <a:gd name="T36" fmla="*/ 29 w 173"/>
                <a:gd name="T37" fmla="*/ 36 h 42"/>
                <a:gd name="T38" fmla="*/ 29 w 173"/>
                <a:gd name="T39" fmla="*/ 40 h 42"/>
                <a:gd name="T40" fmla="*/ 27 w 173"/>
                <a:gd name="T41" fmla="*/ 40 h 42"/>
                <a:gd name="T42" fmla="*/ 27 w 173"/>
                <a:gd name="T43" fmla="*/ 40 h 42"/>
                <a:gd name="T44" fmla="*/ 25 w 173"/>
                <a:gd name="T45" fmla="*/ 40 h 42"/>
                <a:gd name="T46" fmla="*/ 18 w 173"/>
                <a:gd name="T47" fmla="*/ 42 h 42"/>
                <a:gd name="T48" fmla="*/ 12 w 173"/>
                <a:gd name="T49" fmla="*/ 40 h 42"/>
                <a:gd name="T50" fmla="*/ 10 w 173"/>
                <a:gd name="T51" fmla="*/ 40 h 42"/>
                <a:gd name="T52" fmla="*/ 8 w 173"/>
                <a:gd name="T53" fmla="*/ 40 h 42"/>
                <a:gd name="T54" fmla="*/ 10 w 173"/>
                <a:gd name="T55" fmla="*/ 42 h 42"/>
                <a:gd name="T56" fmla="*/ 10 w 173"/>
                <a:gd name="T57" fmla="*/ 42 h 42"/>
                <a:gd name="T58" fmla="*/ 2 w 173"/>
                <a:gd name="T59" fmla="*/ 38 h 42"/>
                <a:gd name="T60" fmla="*/ 0 w 173"/>
                <a:gd name="T61" fmla="*/ 31 h 42"/>
                <a:gd name="T62" fmla="*/ 0 w 173"/>
                <a:gd name="T63" fmla="*/ 29 h 42"/>
                <a:gd name="T64" fmla="*/ 4 w 173"/>
                <a:gd name="T65" fmla="*/ 25 h 42"/>
                <a:gd name="T66" fmla="*/ 12 w 173"/>
                <a:gd name="T67" fmla="*/ 21 h 42"/>
                <a:gd name="T68" fmla="*/ 37 w 173"/>
                <a:gd name="T69" fmla="*/ 17 h 42"/>
                <a:gd name="T70" fmla="*/ 52 w 173"/>
                <a:gd name="T71" fmla="*/ 15 h 42"/>
                <a:gd name="T72" fmla="*/ 60 w 173"/>
                <a:gd name="T73" fmla="*/ 13 h 42"/>
                <a:gd name="T74" fmla="*/ 87 w 173"/>
                <a:gd name="T75" fmla="*/ 11 h 42"/>
                <a:gd name="T76" fmla="*/ 118 w 173"/>
                <a:gd name="T77" fmla="*/ 6 h 42"/>
                <a:gd name="T78" fmla="*/ 148 w 173"/>
                <a:gd name="T79" fmla="*/ 0 h 42"/>
                <a:gd name="T80" fmla="*/ 166 w 173"/>
                <a:gd name="T81" fmla="*/ 2 h 42"/>
                <a:gd name="T82" fmla="*/ 167 w 173"/>
                <a:gd name="T83" fmla="*/ 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3" h="42">
                  <a:moveTo>
                    <a:pt x="167" y="2"/>
                  </a:moveTo>
                  <a:lnTo>
                    <a:pt x="169" y="6"/>
                  </a:lnTo>
                  <a:lnTo>
                    <a:pt x="169" y="7"/>
                  </a:lnTo>
                  <a:lnTo>
                    <a:pt x="173" y="9"/>
                  </a:lnTo>
                  <a:lnTo>
                    <a:pt x="171" y="11"/>
                  </a:lnTo>
                  <a:lnTo>
                    <a:pt x="171" y="13"/>
                  </a:lnTo>
                  <a:lnTo>
                    <a:pt x="167" y="17"/>
                  </a:lnTo>
                  <a:lnTo>
                    <a:pt x="127" y="25"/>
                  </a:lnTo>
                  <a:lnTo>
                    <a:pt x="108" y="27"/>
                  </a:lnTo>
                  <a:lnTo>
                    <a:pt x="91" y="29"/>
                  </a:lnTo>
                  <a:lnTo>
                    <a:pt x="73" y="32"/>
                  </a:lnTo>
                  <a:lnTo>
                    <a:pt x="70" y="34"/>
                  </a:lnTo>
                  <a:lnTo>
                    <a:pt x="60" y="32"/>
                  </a:lnTo>
                  <a:lnTo>
                    <a:pt x="54" y="32"/>
                  </a:lnTo>
                  <a:lnTo>
                    <a:pt x="52" y="34"/>
                  </a:lnTo>
                  <a:lnTo>
                    <a:pt x="43" y="34"/>
                  </a:lnTo>
                  <a:lnTo>
                    <a:pt x="39" y="36"/>
                  </a:lnTo>
                  <a:lnTo>
                    <a:pt x="29" y="36"/>
                  </a:lnTo>
                  <a:lnTo>
                    <a:pt x="29" y="40"/>
                  </a:lnTo>
                  <a:lnTo>
                    <a:pt x="27" y="40"/>
                  </a:lnTo>
                  <a:lnTo>
                    <a:pt x="25" y="40"/>
                  </a:lnTo>
                  <a:lnTo>
                    <a:pt x="18" y="42"/>
                  </a:lnTo>
                  <a:lnTo>
                    <a:pt x="12" y="40"/>
                  </a:lnTo>
                  <a:lnTo>
                    <a:pt x="10" y="40"/>
                  </a:lnTo>
                  <a:lnTo>
                    <a:pt x="8" y="40"/>
                  </a:lnTo>
                  <a:lnTo>
                    <a:pt x="10" y="42"/>
                  </a:lnTo>
                  <a:lnTo>
                    <a:pt x="2" y="38"/>
                  </a:lnTo>
                  <a:lnTo>
                    <a:pt x="0" y="31"/>
                  </a:lnTo>
                  <a:lnTo>
                    <a:pt x="0" y="29"/>
                  </a:lnTo>
                  <a:lnTo>
                    <a:pt x="4" y="25"/>
                  </a:lnTo>
                  <a:lnTo>
                    <a:pt x="12" y="21"/>
                  </a:lnTo>
                  <a:lnTo>
                    <a:pt x="37" y="17"/>
                  </a:lnTo>
                  <a:lnTo>
                    <a:pt x="52" y="15"/>
                  </a:lnTo>
                  <a:lnTo>
                    <a:pt x="60" y="13"/>
                  </a:lnTo>
                  <a:lnTo>
                    <a:pt x="87" y="11"/>
                  </a:lnTo>
                  <a:lnTo>
                    <a:pt x="118" y="6"/>
                  </a:lnTo>
                  <a:lnTo>
                    <a:pt x="148" y="0"/>
                  </a:lnTo>
                  <a:lnTo>
                    <a:pt x="166" y="2"/>
                  </a:lnTo>
                  <a:lnTo>
                    <a:pt x="16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88" name="Freeform 85"/>
            <p:cNvSpPr>
              <a:spLocks/>
            </p:cNvSpPr>
            <p:nvPr/>
          </p:nvSpPr>
          <p:spPr bwMode="auto">
            <a:xfrm>
              <a:off x="988" y="2571"/>
              <a:ext cx="25" cy="113"/>
            </a:xfrm>
            <a:custGeom>
              <a:avLst/>
              <a:gdLst>
                <a:gd name="T0" fmla="*/ 11 w 25"/>
                <a:gd name="T1" fmla="*/ 0 h 113"/>
                <a:gd name="T2" fmla="*/ 15 w 25"/>
                <a:gd name="T3" fmla="*/ 15 h 113"/>
                <a:gd name="T4" fmla="*/ 15 w 25"/>
                <a:gd name="T5" fmla="*/ 23 h 113"/>
                <a:gd name="T6" fmla="*/ 23 w 25"/>
                <a:gd name="T7" fmla="*/ 61 h 113"/>
                <a:gd name="T8" fmla="*/ 23 w 25"/>
                <a:gd name="T9" fmla="*/ 73 h 113"/>
                <a:gd name="T10" fmla="*/ 23 w 25"/>
                <a:gd name="T11" fmla="*/ 75 h 113"/>
                <a:gd name="T12" fmla="*/ 25 w 25"/>
                <a:gd name="T13" fmla="*/ 76 h 113"/>
                <a:gd name="T14" fmla="*/ 23 w 25"/>
                <a:gd name="T15" fmla="*/ 103 h 113"/>
                <a:gd name="T16" fmla="*/ 21 w 25"/>
                <a:gd name="T17" fmla="*/ 111 h 113"/>
                <a:gd name="T18" fmla="*/ 21 w 25"/>
                <a:gd name="T19" fmla="*/ 113 h 113"/>
                <a:gd name="T20" fmla="*/ 17 w 25"/>
                <a:gd name="T21" fmla="*/ 113 h 113"/>
                <a:gd name="T22" fmla="*/ 17 w 25"/>
                <a:gd name="T23" fmla="*/ 107 h 113"/>
                <a:gd name="T24" fmla="*/ 13 w 25"/>
                <a:gd name="T25" fmla="*/ 101 h 113"/>
                <a:gd name="T26" fmla="*/ 2 w 25"/>
                <a:gd name="T27" fmla="*/ 88 h 113"/>
                <a:gd name="T28" fmla="*/ 0 w 25"/>
                <a:gd name="T29" fmla="*/ 84 h 113"/>
                <a:gd name="T30" fmla="*/ 2 w 25"/>
                <a:gd name="T31" fmla="*/ 55 h 113"/>
                <a:gd name="T32" fmla="*/ 3 w 25"/>
                <a:gd name="T33" fmla="*/ 50 h 113"/>
                <a:gd name="T34" fmla="*/ 5 w 25"/>
                <a:gd name="T35" fmla="*/ 30 h 113"/>
                <a:gd name="T36" fmla="*/ 9 w 25"/>
                <a:gd name="T37" fmla="*/ 27 h 113"/>
                <a:gd name="T38" fmla="*/ 9 w 25"/>
                <a:gd name="T39" fmla="*/ 11 h 113"/>
                <a:gd name="T40" fmla="*/ 5 w 25"/>
                <a:gd name="T41" fmla="*/ 5 h 113"/>
                <a:gd name="T42" fmla="*/ 11 w 25"/>
                <a:gd name="T43" fmla="*/ 0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113">
                  <a:moveTo>
                    <a:pt x="11" y="0"/>
                  </a:moveTo>
                  <a:lnTo>
                    <a:pt x="15" y="15"/>
                  </a:lnTo>
                  <a:lnTo>
                    <a:pt x="15" y="23"/>
                  </a:lnTo>
                  <a:lnTo>
                    <a:pt x="23" y="61"/>
                  </a:lnTo>
                  <a:lnTo>
                    <a:pt x="23" y="73"/>
                  </a:lnTo>
                  <a:lnTo>
                    <a:pt x="23" y="75"/>
                  </a:lnTo>
                  <a:lnTo>
                    <a:pt x="25" y="76"/>
                  </a:lnTo>
                  <a:lnTo>
                    <a:pt x="23" y="103"/>
                  </a:lnTo>
                  <a:lnTo>
                    <a:pt x="21" y="111"/>
                  </a:lnTo>
                  <a:lnTo>
                    <a:pt x="21" y="113"/>
                  </a:lnTo>
                  <a:lnTo>
                    <a:pt x="17" y="113"/>
                  </a:lnTo>
                  <a:lnTo>
                    <a:pt x="17" y="107"/>
                  </a:lnTo>
                  <a:lnTo>
                    <a:pt x="13" y="101"/>
                  </a:lnTo>
                  <a:lnTo>
                    <a:pt x="2" y="88"/>
                  </a:lnTo>
                  <a:lnTo>
                    <a:pt x="0" y="84"/>
                  </a:lnTo>
                  <a:lnTo>
                    <a:pt x="2" y="55"/>
                  </a:lnTo>
                  <a:lnTo>
                    <a:pt x="3" y="50"/>
                  </a:lnTo>
                  <a:lnTo>
                    <a:pt x="5" y="30"/>
                  </a:lnTo>
                  <a:lnTo>
                    <a:pt x="9" y="27"/>
                  </a:lnTo>
                  <a:lnTo>
                    <a:pt x="9" y="11"/>
                  </a:lnTo>
                  <a:lnTo>
                    <a:pt x="5" y="5"/>
                  </a:lnTo>
                  <a:lnTo>
                    <a:pt x="11" y="0"/>
                  </a:lnTo>
                  <a:close/>
                </a:path>
              </a:pathLst>
            </a:custGeom>
            <a:solidFill>
              <a:srgbClr val="FFCC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04469" name="Text Box 86"/>
          <p:cNvSpPr txBox="1">
            <a:spLocks noChangeArrowheads="1"/>
          </p:cNvSpPr>
          <p:nvPr/>
        </p:nvSpPr>
        <p:spPr bwMode="auto">
          <a:xfrm>
            <a:off x="2036763" y="1071563"/>
            <a:ext cx="316865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defRPr/>
            </a:pPr>
            <a:r>
              <a:rPr lang="ja-JP" altLang="en-US" sz="3199" smtClean="0"/>
              <a:t>社会要因</a:t>
            </a:r>
            <a:r>
              <a:rPr lang="ja-JP" altLang="en-US" sz="1800" smtClean="0"/>
              <a:t/>
            </a:r>
            <a:br>
              <a:rPr lang="ja-JP" altLang="en-US" sz="1800" smtClean="0"/>
            </a:br>
            <a:r>
              <a:rPr lang="ja-JP" altLang="en-US" sz="1800" smtClean="0"/>
              <a:t>（社会的ハザード）</a:t>
            </a:r>
          </a:p>
          <a:p>
            <a:pPr eaLnBrk="1" hangingPunct="1">
              <a:spcBef>
                <a:spcPct val="50000"/>
              </a:spcBef>
              <a:buFontTx/>
              <a:buNone/>
              <a:defRPr/>
            </a:pPr>
            <a:r>
              <a:rPr lang="ja-JP" altLang="en-US" sz="1800" smtClean="0"/>
              <a:t>泥棒、いたずら、テロ　・・・</a:t>
            </a:r>
            <a:br>
              <a:rPr lang="ja-JP" altLang="en-US" sz="1800" smtClean="0"/>
            </a:br>
            <a:r>
              <a:rPr lang="en-US" altLang="ja-JP" sz="1800" smtClean="0"/>
              <a:t>【</a:t>
            </a:r>
            <a:r>
              <a:rPr lang="ja-JP" altLang="en-US" sz="1800" smtClean="0"/>
              <a:t>防犯／セキュリティが必要</a:t>
            </a:r>
            <a:r>
              <a:rPr lang="en-US" altLang="ja-JP" sz="1800" smtClean="0"/>
              <a:t>】</a:t>
            </a:r>
          </a:p>
        </p:txBody>
      </p:sp>
      <p:pic>
        <p:nvPicPr>
          <p:cNvPr id="104470" name="Picture 87" descr="MC900079005[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5550" y="3087688"/>
            <a:ext cx="15113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1" name="Picture 91" descr="MC90044174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8925" y="337661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2" name="Picture 93" descr="MC90041799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5050" y="3592513"/>
            <a:ext cx="12239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73" name="Picture 94" descr="MC900382589[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0013" y="3519488"/>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74" name="正方形/長方形 1"/>
          <p:cNvSpPr>
            <a:spLocks noChangeArrowheads="1"/>
          </p:cNvSpPr>
          <p:nvPr/>
        </p:nvSpPr>
        <p:spPr bwMode="auto">
          <a:xfrm>
            <a:off x="-15875" y="6608763"/>
            <a:ext cx="9921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a:t>資料ご提供：小松原　明哲　（早稲田大学 理工学術院 創造理工学部 経営システム工学科 人間生活工学研究室 教授）</a:t>
            </a:r>
          </a:p>
        </p:txBody>
      </p:sp>
      <p:sp>
        <p:nvSpPr>
          <p:cNvPr id="104475" name="Rectangle 2"/>
          <p:cNvSpPr txBox="1">
            <a:spLocks noChangeArrowheads="1"/>
          </p:cNvSpPr>
          <p:nvPr/>
        </p:nvSpPr>
        <p:spPr bwMode="auto">
          <a:xfrm>
            <a:off x="-15875" y="0"/>
            <a:ext cx="9921875" cy="94615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defRPr/>
            </a:pPr>
            <a:r>
              <a:rPr lang="ja-JP" altLang="en-US" sz="2401" smtClean="0">
                <a:solidFill>
                  <a:schemeClr val="tx2"/>
                </a:solidFill>
              </a:rPr>
              <a:t>事故をもたらす要素</a:t>
            </a:r>
            <a:endParaRPr lang="en-US" altLang="ja-JP" sz="2401" smtClean="0">
              <a:solidFill>
                <a:schemeClr val="tx2"/>
              </a:solidFill>
            </a:endParaRPr>
          </a:p>
          <a:p>
            <a:pPr algn="ctr" eaLnBrk="1" hangingPunct="1">
              <a:buFontTx/>
              <a:buNone/>
              <a:defRPr/>
            </a:pPr>
            <a:r>
              <a:rPr lang="ja-JP" altLang="en-US" sz="2401" smtClean="0">
                <a:solidFill>
                  <a:schemeClr val="tx2"/>
                </a:solidFill>
              </a:rPr>
              <a:t>→　管理対象とすべき「脅威（ハザード）」</a:t>
            </a:r>
          </a:p>
        </p:txBody>
      </p:sp>
      <p:sp>
        <p:nvSpPr>
          <p:cNvPr id="104476" name="AutoShape 14"/>
          <p:cNvSpPr>
            <a:spLocks noChangeArrowheads="1"/>
          </p:cNvSpPr>
          <p:nvPr/>
        </p:nvSpPr>
        <p:spPr bwMode="auto">
          <a:xfrm>
            <a:off x="4041775" y="4508500"/>
            <a:ext cx="863600" cy="504825"/>
          </a:xfrm>
          <a:prstGeom prst="upArrow">
            <a:avLst>
              <a:gd name="adj1" fmla="val 50000"/>
              <a:gd name="adj2" fmla="val 25000"/>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（３）内部監査の対象範囲</a:t>
            </a:r>
            <a:r>
              <a:rPr lang="ja-JP" altLang="en-US" sz="2401" b="1" smtClean="0"/>
              <a:t>（</a:t>
            </a:r>
            <a:r>
              <a:rPr lang="en-US" altLang="ja-JP" sz="2401" b="1" smtClean="0"/>
              <a:t>1/3</a:t>
            </a:r>
            <a:r>
              <a:rPr lang="ja-JP" altLang="en-US" sz="2401" b="1" smtClean="0"/>
              <a:t>）</a:t>
            </a:r>
            <a:endParaRPr lang="ja-JP" altLang="ja-JP" sz="2401" smtClean="0"/>
          </a:p>
        </p:txBody>
      </p:sp>
      <p:pic>
        <p:nvPicPr>
          <p:cNvPr id="1064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6500"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D9F46DB-FED2-4040-B747-E0D4313EF549}" type="slidenum">
              <a:rPr lang="en-US" altLang="ja-JP" sz="1400" smtClean="0"/>
              <a:pPr>
                <a:spcBef>
                  <a:spcPct val="0"/>
                </a:spcBef>
                <a:buFontTx/>
                <a:buNone/>
              </a:pPr>
              <a:t>35</a:t>
            </a:fld>
            <a:endParaRPr lang="en-US" altLang="ja-JP" sz="1400" smtClean="0"/>
          </a:p>
        </p:txBody>
      </p:sp>
      <p:sp>
        <p:nvSpPr>
          <p:cNvPr id="106501" name="Rectangle 16"/>
          <p:cNvSpPr>
            <a:spLocks noChangeArrowheads="1"/>
          </p:cNvSpPr>
          <p:nvPr/>
        </p:nvSpPr>
        <p:spPr bwMode="auto">
          <a:xfrm>
            <a:off x="57150" y="581025"/>
            <a:ext cx="9791700" cy="5878513"/>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800"/>
              <a:t>　</a:t>
            </a:r>
            <a:r>
              <a:rPr lang="ja-JP" altLang="en-US" sz="1800"/>
              <a:t>　</a:t>
            </a:r>
            <a:r>
              <a:rPr lang="ja-JP" altLang="ja-JP" sz="1800"/>
              <a:t>内部監査は、</a:t>
            </a:r>
            <a:r>
              <a:rPr lang="ja-JP" altLang="ja-JP" sz="1800" b="1">
                <a:solidFill>
                  <a:srgbClr val="FF0000"/>
                </a:solidFill>
              </a:rPr>
              <a:t>経営トップ、安全統括管理者及び経営管理部門を対象</a:t>
            </a:r>
            <a:r>
              <a:rPr lang="ja-JP" altLang="ja-JP" sz="1800"/>
              <a:t>としています。また、</a:t>
            </a:r>
            <a:r>
              <a:rPr lang="ja-JP" altLang="ja-JP" sz="1800" b="1">
                <a:solidFill>
                  <a:srgbClr val="0070C0"/>
                </a:solidFill>
              </a:rPr>
              <a:t>必要に</a:t>
            </a:r>
            <a:endParaRPr lang="en-US" altLang="ja-JP" sz="1800" b="1">
              <a:solidFill>
                <a:srgbClr val="0070C0"/>
              </a:solidFill>
            </a:endParaRPr>
          </a:p>
          <a:p>
            <a:pPr eaLnBrk="1" hangingPunct="1">
              <a:spcBef>
                <a:spcPct val="0"/>
              </a:spcBef>
              <a:buFontTx/>
              <a:buNone/>
            </a:pPr>
            <a:r>
              <a:rPr lang="ja-JP" altLang="en-US" sz="1800" b="1">
                <a:solidFill>
                  <a:srgbClr val="0070C0"/>
                </a:solidFill>
              </a:rPr>
              <a:t>　</a:t>
            </a:r>
            <a:r>
              <a:rPr lang="ja-JP" altLang="ja-JP" sz="1800" b="1">
                <a:solidFill>
                  <a:srgbClr val="0070C0"/>
                </a:solidFill>
              </a:rPr>
              <a:t>応じて現業実施部門も対象</a:t>
            </a:r>
            <a:r>
              <a:rPr lang="ja-JP" altLang="ja-JP" sz="1800"/>
              <a:t>とします。</a:t>
            </a:r>
          </a:p>
          <a:p>
            <a:pPr eaLnBrk="1" hangingPunct="1">
              <a:spcBef>
                <a:spcPct val="0"/>
              </a:spcBef>
              <a:buFontTx/>
              <a:buNone/>
            </a:pPr>
            <a:r>
              <a:rPr lang="en-US" altLang="ja-JP" sz="1800"/>
              <a:t> ①</a:t>
            </a:r>
            <a:r>
              <a:rPr lang="ja-JP" altLang="ja-JP" sz="1800"/>
              <a:t>　経営トップ</a:t>
            </a:r>
          </a:p>
          <a:p>
            <a:pPr eaLnBrk="1" hangingPunct="1">
              <a:spcBef>
                <a:spcPct val="0"/>
              </a:spcBef>
              <a:buFontTx/>
              <a:buNone/>
            </a:pPr>
            <a:r>
              <a:rPr lang="ja-JP" altLang="en-US" sz="1800"/>
              <a:t>　　　</a:t>
            </a:r>
            <a:r>
              <a:rPr lang="ja-JP" altLang="ja-JP" sz="1800"/>
              <a:t>経営トップは、安全管理体制の構築・改善について最高位で指揮する者であり、輸送の安全を</a:t>
            </a:r>
            <a:r>
              <a:rPr lang="ja-JP" altLang="en-US" sz="1800"/>
              <a:t>　　　　</a:t>
            </a:r>
            <a:endParaRPr lang="en-US" altLang="ja-JP" sz="1800"/>
          </a:p>
          <a:p>
            <a:pPr eaLnBrk="1" hangingPunct="1">
              <a:spcBef>
                <a:spcPct val="0"/>
              </a:spcBef>
              <a:buFontTx/>
              <a:buNone/>
            </a:pPr>
            <a:r>
              <a:rPr lang="ja-JP" altLang="en-US" sz="1800"/>
              <a:t>　　</a:t>
            </a:r>
            <a:r>
              <a:rPr lang="ja-JP" altLang="ja-JP" sz="1800"/>
              <a:t>確保するためには、以下の事項に積極的に対応することが求められています。</a:t>
            </a:r>
          </a:p>
          <a:p>
            <a:pPr eaLnBrk="1" hangingPunct="1">
              <a:spcBef>
                <a:spcPct val="0"/>
              </a:spcBef>
              <a:buFontTx/>
              <a:buNone/>
            </a:pPr>
            <a:r>
              <a:rPr lang="ja-JP" altLang="en-US" sz="1800"/>
              <a:t>　　　</a:t>
            </a:r>
            <a:r>
              <a:rPr lang="ja-JP" altLang="ja-JP" sz="1800" b="1">
                <a:solidFill>
                  <a:srgbClr val="FF0000"/>
                </a:solidFill>
              </a:rPr>
              <a:t>経営トップに対する内部監査は、ガイドライン５．（１）の経営トップの責務の遂行状況を確認す</a:t>
            </a:r>
            <a:endParaRPr lang="en-US" altLang="ja-JP" sz="1800" b="1">
              <a:solidFill>
                <a:srgbClr val="FF0000"/>
              </a:solidFill>
            </a:endParaRPr>
          </a:p>
          <a:p>
            <a:pPr eaLnBrk="1" hangingPunct="1">
              <a:spcBef>
                <a:spcPct val="0"/>
              </a:spcBef>
              <a:buFontTx/>
              <a:buNone/>
            </a:pPr>
            <a:r>
              <a:rPr lang="ja-JP" altLang="en-US" sz="1800" b="1">
                <a:solidFill>
                  <a:srgbClr val="FF0000"/>
                </a:solidFill>
              </a:rPr>
              <a:t>　　</a:t>
            </a:r>
            <a:r>
              <a:rPr lang="ja-JP" altLang="ja-JP" sz="1800" b="1">
                <a:solidFill>
                  <a:srgbClr val="FF0000"/>
                </a:solidFill>
              </a:rPr>
              <a:t>るものであり、輸送の安全の確保及び安全管理体制の構築・改善のために必要</a:t>
            </a:r>
            <a:r>
              <a:rPr lang="ja-JP" altLang="ja-JP" sz="1800"/>
              <a:t>なものです。</a:t>
            </a:r>
          </a:p>
          <a:p>
            <a:pPr eaLnBrk="1" hangingPunct="1">
              <a:spcBef>
                <a:spcPct val="0"/>
              </a:spcBef>
              <a:buFontTx/>
              <a:buNone/>
            </a:pPr>
            <a:r>
              <a:rPr lang="en-US" altLang="ja-JP" sz="800"/>
              <a:t> </a:t>
            </a:r>
            <a:endParaRPr lang="ja-JP" altLang="ja-JP" sz="800"/>
          </a:p>
          <a:p>
            <a:pPr eaLnBrk="1" hangingPunct="1">
              <a:spcBef>
                <a:spcPct val="0"/>
              </a:spcBef>
              <a:buFontTx/>
              <a:buNone/>
            </a:pPr>
            <a:r>
              <a:rPr lang="ja-JP" altLang="en-US" sz="1800"/>
              <a:t>　　</a:t>
            </a:r>
            <a:r>
              <a:rPr lang="en-US" altLang="ja-JP" sz="1800">
                <a:solidFill>
                  <a:srgbClr val="0070C0"/>
                </a:solidFill>
              </a:rPr>
              <a:t>a</a:t>
            </a:r>
            <a:r>
              <a:rPr lang="ja-JP" altLang="ja-JP" sz="1800">
                <a:solidFill>
                  <a:srgbClr val="0070C0"/>
                </a:solidFill>
              </a:rPr>
              <a:t>）安全管理に対し強い関心を持つこと</a:t>
            </a:r>
          </a:p>
          <a:p>
            <a:pPr eaLnBrk="1" hangingPunct="1">
              <a:spcBef>
                <a:spcPct val="0"/>
              </a:spcBef>
              <a:buFontTx/>
              <a:buNone/>
            </a:pPr>
            <a:r>
              <a:rPr lang="ja-JP" altLang="en-US" sz="1800">
                <a:solidFill>
                  <a:srgbClr val="0070C0"/>
                </a:solidFill>
              </a:rPr>
              <a:t>　　</a:t>
            </a:r>
            <a:r>
              <a:rPr lang="en-US" altLang="ja-JP" sz="1800">
                <a:solidFill>
                  <a:srgbClr val="0070C0"/>
                </a:solidFill>
              </a:rPr>
              <a:t>b</a:t>
            </a:r>
            <a:r>
              <a:rPr lang="ja-JP" altLang="ja-JP" sz="1800">
                <a:solidFill>
                  <a:srgbClr val="0070C0"/>
                </a:solidFill>
              </a:rPr>
              <a:t>）安全に対する考え、取組姿勢が社員・職員に大きな影響を与えることを認識すること</a:t>
            </a:r>
          </a:p>
          <a:p>
            <a:pPr eaLnBrk="1" hangingPunct="1">
              <a:spcBef>
                <a:spcPct val="0"/>
              </a:spcBef>
              <a:buFontTx/>
              <a:buNone/>
            </a:pPr>
            <a:r>
              <a:rPr lang="ja-JP" altLang="en-US" sz="1800">
                <a:solidFill>
                  <a:srgbClr val="0070C0"/>
                </a:solidFill>
              </a:rPr>
              <a:t>　　</a:t>
            </a:r>
            <a:r>
              <a:rPr lang="en-US" altLang="ja-JP" sz="1800">
                <a:solidFill>
                  <a:srgbClr val="0070C0"/>
                </a:solidFill>
              </a:rPr>
              <a:t>c</a:t>
            </a:r>
            <a:r>
              <a:rPr lang="ja-JP" altLang="ja-JP" sz="1800">
                <a:solidFill>
                  <a:srgbClr val="0070C0"/>
                </a:solidFill>
              </a:rPr>
              <a:t>）安全管理における様々な情報から課題等を把握するとともに、課題等への適切な対応を図る</a:t>
            </a:r>
            <a:endParaRPr lang="en-US" altLang="ja-JP" sz="1800">
              <a:solidFill>
                <a:srgbClr val="0070C0"/>
              </a:solidFill>
            </a:endParaRPr>
          </a:p>
          <a:p>
            <a:pPr eaLnBrk="1" hangingPunct="1">
              <a:spcBef>
                <a:spcPct val="0"/>
              </a:spcBef>
              <a:buFontTx/>
              <a:buNone/>
            </a:pPr>
            <a:r>
              <a:rPr lang="ja-JP" altLang="en-US" sz="1800">
                <a:solidFill>
                  <a:srgbClr val="0070C0"/>
                </a:solidFill>
              </a:rPr>
              <a:t>　　　 </a:t>
            </a:r>
            <a:r>
              <a:rPr lang="ja-JP" altLang="ja-JP" sz="1800">
                <a:solidFill>
                  <a:srgbClr val="0070C0"/>
                </a:solidFill>
              </a:rPr>
              <a:t>こと</a:t>
            </a:r>
          </a:p>
          <a:p>
            <a:pPr eaLnBrk="1" hangingPunct="1">
              <a:spcBef>
                <a:spcPct val="0"/>
              </a:spcBef>
              <a:buFontTx/>
              <a:buNone/>
            </a:pPr>
            <a:r>
              <a:rPr lang="en-US" altLang="ja-JP" sz="1800"/>
              <a:t> </a:t>
            </a:r>
            <a:endParaRPr lang="ja-JP" altLang="ja-JP" sz="1800"/>
          </a:p>
          <a:p>
            <a:pPr eaLnBrk="1" hangingPunct="1">
              <a:spcBef>
                <a:spcPct val="0"/>
              </a:spcBef>
              <a:buFontTx/>
              <a:buNone/>
            </a:pPr>
            <a:r>
              <a:rPr lang="en-US" altLang="ja-JP" sz="1800"/>
              <a:t>②</a:t>
            </a:r>
            <a:r>
              <a:rPr lang="ja-JP" altLang="ja-JP" sz="1800"/>
              <a:t>　安全統括管理者</a:t>
            </a:r>
          </a:p>
          <a:p>
            <a:pPr eaLnBrk="1" hangingPunct="1">
              <a:spcBef>
                <a:spcPct val="0"/>
              </a:spcBef>
              <a:buFontTx/>
              <a:buNone/>
            </a:pPr>
            <a:r>
              <a:rPr lang="ja-JP" altLang="en-US" sz="1800"/>
              <a:t>　　</a:t>
            </a:r>
            <a:r>
              <a:rPr lang="ja-JP" altLang="ja-JP" sz="1800"/>
              <a:t>安全統括管理者は、安全管理体制の適切な運営、事業者内部への安全最優先意識の徹底を</a:t>
            </a:r>
            <a:endParaRPr lang="en-US" altLang="ja-JP" sz="1800"/>
          </a:p>
          <a:p>
            <a:pPr eaLnBrk="1" hangingPunct="1">
              <a:spcBef>
                <a:spcPct val="0"/>
              </a:spcBef>
              <a:buFontTx/>
              <a:buNone/>
            </a:pPr>
            <a:r>
              <a:rPr lang="ja-JP" altLang="en-US" sz="1800"/>
              <a:t>　</a:t>
            </a:r>
            <a:r>
              <a:rPr lang="ja-JP" altLang="ja-JP" sz="1800"/>
              <a:t>図るため、経営トップから以下の責任と権限が与えられています。安全統括管理者に対する内部</a:t>
            </a:r>
            <a:endParaRPr lang="en-US" altLang="ja-JP" sz="1800"/>
          </a:p>
          <a:p>
            <a:pPr eaLnBrk="1" hangingPunct="1">
              <a:spcBef>
                <a:spcPct val="0"/>
              </a:spcBef>
              <a:buFontTx/>
              <a:buNone/>
            </a:pPr>
            <a:r>
              <a:rPr lang="ja-JP" altLang="en-US" sz="1800"/>
              <a:t>　</a:t>
            </a:r>
            <a:r>
              <a:rPr lang="ja-JP" altLang="ja-JP" sz="1800"/>
              <a:t>監査は、安全統括管理者の責務の遂行状況を確認することです。</a:t>
            </a:r>
          </a:p>
          <a:p>
            <a:pPr eaLnBrk="1" hangingPunct="1">
              <a:spcBef>
                <a:spcPct val="0"/>
              </a:spcBef>
              <a:buFontTx/>
              <a:buNone/>
            </a:pPr>
            <a:endParaRPr lang="en-US" altLang="ja-JP" sz="800"/>
          </a:p>
          <a:p>
            <a:pPr eaLnBrk="1" hangingPunct="1">
              <a:spcBef>
                <a:spcPct val="0"/>
              </a:spcBef>
              <a:buFontTx/>
              <a:buNone/>
            </a:pPr>
            <a:r>
              <a:rPr lang="ja-JP" altLang="en-US" sz="1800"/>
              <a:t>　</a:t>
            </a:r>
            <a:r>
              <a:rPr lang="ja-JP" altLang="en-US" sz="1800">
                <a:solidFill>
                  <a:srgbClr val="FF0000"/>
                </a:solidFill>
              </a:rPr>
              <a:t>　</a:t>
            </a:r>
            <a:r>
              <a:rPr lang="en-US" altLang="ja-JP" sz="1800">
                <a:solidFill>
                  <a:srgbClr val="0070C0"/>
                </a:solidFill>
              </a:rPr>
              <a:t>a</a:t>
            </a:r>
            <a:r>
              <a:rPr lang="ja-JP" altLang="ja-JP" sz="1800">
                <a:solidFill>
                  <a:srgbClr val="0070C0"/>
                </a:solidFill>
              </a:rPr>
              <a:t>）安全管理体制に必要な手順及び方法を確立し、実施し、維持し、改善する。</a:t>
            </a:r>
          </a:p>
          <a:p>
            <a:pPr eaLnBrk="1" hangingPunct="1">
              <a:spcBef>
                <a:spcPct val="0"/>
              </a:spcBef>
              <a:buFontTx/>
              <a:buNone/>
            </a:pPr>
            <a:r>
              <a:rPr lang="ja-JP" altLang="en-US" sz="1800">
                <a:solidFill>
                  <a:srgbClr val="0070C0"/>
                </a:solidFill>
              </a:rPr>
              <a:t>　　</a:t>
            </a:r>
            <a:r>
              <a:rPr lang="en-US" altLang="ja-JP" sz="1800">
                <a:solidFill>
                  <a:srgbClr val="0070C0"/>
                </a:solidFill>
              </a:rPr>
              <a:t>b</a:t>
            </a:r>
            <a:r>
              <a:rPr lang="ja-JP" altLang="ja-JP" sz="1800">
                <a:solidFill>
                  <a:srgbClr val="0070C0"/>
                </a:solidFill>
              </a:rPr>
              <a:t>）安全管理体制の課題又は問題点を的確に把握する立場として、ガイドライン５．（４）２）に</a:t>
            </a:r>
            <a:endParaRPr lang="en-US" altLang="ja-JP" sz="1800">
              <a:solidFill>
                <a:srgbClr val="0070C0"/>
              </a:solidFill>
            </a:endParaRPr>
          </a:p>
          <a:p>
            <a:pPr eaLnBrk="1" hangingPunct="1">
              <a:spcBef>
                <a:spcPct val="0"/>
              </a:spcBef>
              <a:buFontTx/>
              <a:buNone/>
            </a:pPr>
            <a:r>
              <a:rPr lang="ja-JP" altLang="en-US" sz="1800">
                <a:solidFill>
                  <a:srgbClr val="0070C0"/>
                </a:solidFill>
              </a:rPr>
              <a:t>　　　 </a:t>
            </a:r>
            <a:r>
              <a:rPr lang="ja-JP" altLang="ja-JP" sz="1800">
                <a:solidFill>
                  <a:srgbClr val="0070C0"/>
                </a:solidFill>
              </a:rPr>
              <a:t>記載される事項を経営トップに適時、適切に報告又は意見上申する。</a:t>
            </a:r>
          </a:p>
          <a:p>
            <a:pPr eaLnBrk="1" hangingPunct="1">
              <a:spcBef>
                <a:spcPct val="0"/>
              </a:spcBef>
              <a:buFontTx/>
              <a:buNone/>
            </a:pPr>
            <a:r>
              <a:rPr lang="en-US" altLang="ja-JP" sz="1800"/>
              <a:t> </a:t>
            </a:r>
            <a:endParaRPr lang="ja-JP" altLang="ja-JP" sz="1800"/>
          </a:p>
        </p:txBody>
      </p:sp>
      <p:sp>
        <p:nvSpPr>
          <p:cNvPr id="106502"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txBox="1">
            <a:spLocks noChangeArrowheads="1"/>
          </p:cNvSpPr>
          <p:nvPr/>
        </p:nvSpPr>
        <p:spPr bwMode="auto">
          <a:xfrm>
            <a:off x="-19050" y="0"/>
            <a:ext cx="992505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（３）内部監査の対象範囲</a:t>
            </a:r>
            <a:r>
              <a:rPr lang="ja-JP" altLang="en-US" sz="2401" b="1" smtClean="0"/>
              <a:t>（</a:t>
            </a:r>
            <a:r>
              <a:rPr lang="en-US" altLang="ja-JP" sz="2401" b="1" smtClean="0"/>
              <a:t>2/3</a:t>
            </a:r>
            <a:r>
              <a:rPr lang="ja-JP" altLang="en-US" sz="2401" b="1" smtClean="0"/>
              <a:t>）</a:t>
            </a:r>
            <a:endParaRPr lang="ja-JP" altLang="ja-JP" sz="2401" smtClean="0"/>
          </a:p>
          <a:p>
            <a:pPr eaLnBrk="1" hangingPunct="1">
              <a:spcBef>
                <a:spcPct val="0"/>
              </a:spcBef>
              <a:buFontTx/>
              <a:buNone/>
              <a:defRPr/>
            </a:pPr>
            <a:endParaRPr lang="en-US" altLang="ja-JP" sz="2401" b="1" smtClean="0"/>
          </a:p>
        </p:txBody>
      </p:sp>
      <p:pic>
        <p:nvPicPr>
          <p:cNvPr id="1085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8548"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3B6A69F-9A2F-4B51-8D30-C203AD9A396F}" type="slidenum">
              <a:rPr lang="en-US" altLang="ja-JP" sz="1400" smtClean="0"/>
              <a:pPr>
                <a:spcBef>
                  <a:spcPct val="0"/>
                </a:spcBef>
                <a:buFontTx/>
                <a:buNone/>
              </a:pPr>
              <a:t>36</a:t>
            </a:fld>
            <a:endParaRPr lang="en-US" altLang="ja-JP" sz="1400" smtClean="0"/>
          </a:p>
        </p:txBody>
      </p:sp>
      <p:sp>
        <p:nvSpPr>
          <p:cNvPr id="4" name="Rectangle 16"/>
          <p:cNvSpPr>
            <a:spLocks noChangeArrowheads="1"/>
          </p:cNvSpPr>
          <p:nvPr/>
        </p:nvSpPr>
        <p:spPr bwMode="auto">
          <a:xfrm>
            <a:off x="57150" y="581025"/>
            <a:ext cx="9791700" cy="28321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ja-JP" dirty="0" smtClean="0"/>
          </a:p>
          <a:p>
            <a:pPr eaLnBrk="1" hangingPunct="1">
              <a:defRPr/>
            </a:pPr>
            <a:r>
              <a:rPr lang="ja-JP" altLang="ja-JP" dirty="0" smtClean="0"/>
              <a:t>　③　経営管理部門</a:t>
            </a:r>
          </a:p>
          <a:p>
            <a:pPr eaLnBrk="1" hangingPunct="1">
              <a:defRPr/>
            </a:pPr>
            <a:r>
              <a:rPr lang="ja-JP" altLang="en-US" dirty="0" smtClean="0"/>
              <a:t>　　　</a:t>
            </a:r>
            <a:r>
              <a:rPr lang="ja-JP" altLang="ja-JP" dirty="0" smtClean="0"/>
              <a:t>経営管理部門の安全管理に従事する部署（者）に対する内部監査は、</a:t>
            </a:r>
            <a:r>
              <a:rPr lang="ja-JP" altLang="ja-JP" dirty="0" smtClean="0">
                <a:solidFill>
                  <a:srgbClr val="0070C0"/>
                </a:solidFill>
              </a:rPr>
              <a:t>安全管理体制の構築、</a:t>
            </a:r>
            <a:endParaRPr lang="en-US" altLang="ja-JP" dirty="0" smtClean="0">
              <a:solidFill>
                <a:srgbClr val="0070C0"/>
              </a:solidFill>
            </a:endParaRPr>
          </a:p>
          <a:p>
            <a:pPr eaLnBrk="1" hangingPunct="1">
              <a:defRPr/>
            </a:pPr>
            <a:r>
              <a:rPr lang="ja-JP" altLang="en-US" dirty="0" smtClean="0">
                <a:solidFill>
                  <a:srgbClr val="0070C0"/>
                </a:solidFill>
              </a:rPr>
              <a:t>　　</a:t>
            </a:r>
            <a:r>
              <a:rPr lang="ja-JP" altLang="ja-JP" dirty="0" smtClean="0">
                <a:solidFill>
                  <a:srgbClr val="0070C0"/>
                </a:solidFill>
              </a:rPr>
              <a:t>実施、維持及び改善等に対する関与及び責務の状況に応じて実施することが望まれます</a:t>
            </a:r>
            <a:r>
              <a:rPr lang="ja-JP" altLang="ja-JP" dirty="0" smtClean="0"/>
              <a:t>。</a:t>
            </a:r>
          </a:p>
          <a:p>
            <a:pPr eaLnBrk="1" hangingPunct="1">
              <a:defRPr/>
            </a:pPr>
            <a:r>
              <a:rPr lang="en-US" altLang="ja-JP" dirty="0" smtClean="0"/>
              <a:t> </a:t>
            </a:r>
            <a:endParaRPr lang="ja-JP" altLang="ja-JP" dirty="0" smtClean="0"/>
          </a:p>
          <a:p>
            <a:pPr eaLnBrk="1" hangingPunct="1">
              <a:defRPr/>
            </a:pPr>
            <a:r>
              <a:rPr lang="ja-JP" altLang="en-US" dirty="0" smtClean="0"/>
              <a:t>　</a:t>
            </a:r>
            <a:r>
              <a:rPr lang="ja-JP" altLang="ja-JP" dirty="0" smtClean="0"/>
              <a:t>④　現業実施部門</a:t>
            </a:r>
          </a:p>
          <a:p>
            <a:pPr eaLnBrk="1" hangingPunct="1">
              <a:defRPr/>
            </a:pPr>
            <a:r>
              <a:rPr lang="ja-JP" altLang="en-US" dirty="0" smtClean="0"/>
              <a:t>　　　</a:t>
            </a:r>
            <a:r>
              <a:rPr lang="ja-JP" altLang="ja-JP" dirty="0" smtClean="0"/>
              <a:t>現業実施部門に対する内部監査は、経営トップ及び安全統括管理者等に比べ優先度は高くは</a:t>
            </a:r>
            <a:endParaRPr lang="en-US" altLang="ja-JP" dirty="0" smtClean="0"/>
          </a:p>
          <a:p>
            <a:pPr eaLnBrk="1" hangingPunct="1">
              <a:defRPr/>
            </a:pPr>
            <a:r>
              <a:rPr lang="ja-JP" altLang="en-US" dirty="0" smtClean="0"/>
              <a:t>　　</a:t>
            </a:r>
            <a:r>
              <a:rPr lang="ja-JP" altLang="ja-JP" dirty="0" smtClean="0"/>
              <a:t>ありませんが、</a:t>
            </a:r>
            <a:r>
              <a:rPr lang="ja-JP" altLang="ja-JP" dirty="0" smtClean="0">
                <a:solidFill>
                  <a:srgbClr val="0070C0"/>
                </a:solidFill>
              </a:rPr>
              <a:t>全社的な安全管理体制を整備し安全管理を推進するためには、必要に応じて現</a:t>
            </a:r>
            <a:endParaRPr lang="en-US" altLang="ja-JP" dirty="0" smtClean="0">
              <a:solidFill>
                <a:srgbClr val="0070C0"/>
              </a:solidFill>
            </a:endParaRPr>
          </a:p>
          <a:p>
            <a:pPr eaLnBrk="1" hangingPunct="1">
              <a:defRPr/>
            </a:pPr>
            <a:r>
              <a:rPr lang="ja-JP" altLang="en-US" dirty="0" smtClean="0">
                <a:solidFill>
                  <a:srgbClr val="0070C0"/>
                </a:solidFill>
              </a:rPr>
              <a:t>　　</a:t>
            </a:r>
            <a:r>
              <a:rPr lang="ja-JP" altLang="ja-JP" dirty="0" smtClean="0">
                <a:solidFill>
                  <a:srgbClr val="0070C0"/>
                </a:solidFill>
              </a:rPr>
              <a:t>業実施部門に対しても内部監査を実施することが望まれます</a:t>
            </a:r>
            <a:r>
              <a:rPr lang="ja-JP" altLang="ja-JP" dirty="0" smtClean="0"/>
              <a:t>。</a:t>
            </a:r>
          </a:p>
          <a:p>
            <a:pPr>
              <a:defRPr/>
            </a:pPr>
            <a:endParaRPr lang="ja-JP" altLang="en-US" sz="1600" dirty="0">
              <a:latin typeface="+mj-ea"/>
              <a:ea typeface="+mj-ea"/>
              <a:cs typeface="Arial" panose="020B0604020202020204" pitchFamily="34" charset="0"/>
            </a:endParaRPr>
          </a:p>
        </p:txBody>
      </p:sp>
      <p:sp>
        <p:nvSpPr>
          <p:cNvPr id="108550"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6607175"/>
            <a:ext cx="18716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0595" name="正方形/長方形 6"/>
          <p:cNvSpPr>
            <a:spLocks noChangeArrowheads="1"/>
          </p:cNvSpPr>
          <p:nvPr/>
        </p:nvSpPr>
        <p:spPr bwMode="auto">
          <a:xfrm>
            <a:off x="238125" y="1506538"/>
            <a:ext cx="6215063" cy="2786062"/>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solidFill>
                <a:srgbClr val="FFFFFF"/>
              </a:solidFill>
            </a:endParaRPr>
          </a:p>
        </p:txBody>
      </p:sp>
      <p:sp>
        <p:nvSpPr>
          <p:cNvPr id="110596" name="AutoShape 7"/>
          <p:cNvSpPr>
            <a:spLocks noChangeAspect="1" noChangeArrowheads="1" noTextEdit="1"/>
          </p:cNvSpPr>
          <p:nvPr/>
        </p:nvSpPr>
        <p:spPr bwMode="auto">
          <a:xfrm>
            <a:off x="261938" y="1160463"/>
            <a:ext cx="9477375"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0597" name="Freeform 9"/>
          <p:cNvSpPr>
            <a:spLocks/>
          </p:cNvSpPr>
          <p:nvPr/>
        </p:nvSpPr>
        <p:spPr bwMode="auto">
          <a:xfrm>
            <a:off x="200025" y="4545013"/>
            <a:ext cx="6142038" cy="1958975"/>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0 w 21600"/>
              <a:gd name="T25" fmla="*/ 0 h 21600"/>
              <a:gd name="T26" fmla="*/ 0 w 21600"/>
              <a:gd name="T27" fmla="*/ 0 h 21600"/>
              <a:gd name="T28" fmla="*/ 0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2147483646 w 21600"/>
              <a:gd name="T101" fmla="*/ 0 h 21600"/>
              <a:gd name="T102" fmla="*/ 2147483646 w 21600"/>
              <a:gd name="T103" fmla="*/ 0 h 21600"/>
              <a:gd name="T104" fmla="*/ 2147483646 w 21600"/>
              <a:gd name="T105" fmla="*/ 0 h 21600"/>
              <a:gd name="T106" fmla="*/ 2147483646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600"/>
              <a:gd name="T164" fmla="*/ 21600 w 21600"/>
              <a:gd name="T165" fmla="*/ 21600 h 21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600">
                <a:moveTo>
                  <a:pt x="703" y="0"/>
                </a:moveTo>
                <a:lnTo>
                  <a:pt x="703" y="0"/>
                </a:lnTo>
                <a:lnTo>
                  <a:pt x="664" y="0"/>
                </a:lnTo>
                <a:lnTo>
                  <a:pt x="631" y="0"/>
                </a:lnTo>
                <a:lnTo>
                  <a:pt x="597" y="17"/>
                </a:lnTo>
                <a:lnTo>
                  <a:pt x="564" y="35"/>
                </a:lnTo>
                <a:lnTo>
                  <a:pt x="530" y="70"/>
                </a:lnTo>
                <a:lnTo>
                  <a:pt x="497" y="87"/>
                </a:lnTo>
                <a:lnTo>
                  <a:pt x="463" y="114"/>
                </a:lnTo>
                <a:lnTo>
                  <a:pt x="430" y="149"/>
                </a:lnTo>
                <a:lnTo>
                  <a:pt x="402" y="201"/>
                </a:lnTo>
                <a:lnTo>
                  <a:pt x="368" y="245"/>
                </a:lnTo>
                <a:lnTo>
                  <a:pt x="313" y="350"/>
                </a:lnTo>
                <a:lnTo>
                  <a:pt x="257" y="464"/>
                </a:lnTo>
                <a:lnTo>
                  <a:pt x="201" y="595"/>
                </a:lnTo>
                <a:lnTo>
                  <a:pt x="156" y="735"/>
                </a:lnTo>
                <a:lnTo>
                  <a:pt x="117" y="901"/>
                </a:lnTo>
                <a:lnTo>
                  <a:pt x="84" y="1067"/>
                </a:lnTo>
                <a:lnTo>
                  <a:pt x="67" y="1164"/>
                </a:lnTo>
                <a:lnTo>
                  <a:pt x="50" y="1242"/>
                </a:lnTo>
                <a:lnTo>
                  <a:pt x="39" y="1339"/>
                </a:lnTo>
                <a:lnTo>
                  <a:pt x="28" y="1443"/>
                </a:lnTo>
                <a:lnTo>
                  <a:pt x="22" y="1540"/>
                </a:lnTo>
                <a:lnTo>
                  <a:pt x="11" y="1636"/>
                </a:lnTo>
                <a:lnTo>
                  <a:pt x="6" y="1732"/>
                </a:lnTo>
                <a:lnTo>
                  <a:pt x="0" y="1828"/>
                </a:lnTo>
                <a:lnTo>
                  <a:pt x="0" y="1933"/>
                </a:lnTo>
                <a:lnTo>
                  <a:pt x="0" y="2047"/>
                </a:lnTo>
                <a:lnTo>
                  <a:pt x="0" y="19544"/>
                </a:lnTo>
                <a:lnTo>
                  <a:pt x="0" y="19658"/>
                </a:lnTo>
                <a:lnTo>
                  <a:pt x="0" y="19754"/>
                </a:lnTo>
                <a:lnTo>
                  <a:pt x="6" y="19850"/>
                </a:lnTo>
                <a:lnTo>
                  <a:pt x="11" y="19964"/>
                </a:lnTo>
                <a:lnTo>
                  <a:pt x="22" y="20060"/>
                </a:lnTo>
                <a:lnTo>
                  <a:pt x="28" y="20165"/>
                </a:lnTo>
                <a:lnTo>
                  <a:pt x="39" y="20244"/>
                </a:lnTo>
                <a:lnTo>
                  <a:pt x="50" y="20340"/>
                </a:lnTo>
                <a:lnTo>
                  <a:pt x="67" y="20436"/>
                </a:lnTo>
                <a:lnTo>
                  <a:pt x="84" y="20524"/>
                </a:lnTo>
                <a:lnTo>
                  <a:pt x="117" y="20681"/>
                </a:lnTo>
                <a:lnTo>
                  <a:pt x="156" y="20848"/>
                </a:lnTo>
                <a:lnTo>
                  <a:pt x="201" y="20996"/>
                </a:lnTo>
                <a:lnTo>
                  <a:pt x="257" y="21128"/>
                </a:lnTo>
                <a:lnTo>
                  <a:pt x="313" y="21241"/>
                </a:lnTo>
                <a:lnTo>
                  <a:pt x="368" y="21355"/>
                </a:lnTo>
                <a:lnTo>
                  <a:pt x="402" y="21390"/>
                </a:lnTo>
                <a:lnTo>
                  <a:pt x="430" y="21434"/>
                </a:lnTo>
                <a:lnTo>
                  <a:pt x="463" y="21469"/>
                </a:lnTo>
                <a:lnTo>
                  <a:pt x="497" y="21504"/>
                </a:lnTo>
                <a:lnTo>
                  <a:pt x="530" y="21530"/>
                </a:lnTo>
                <a:lnTo>
                  <a:pt x="564" y="21548"/>
                </a:lnTo>
                <a:lnTo>
                  <a:pt x="597" y="21565"/>
                </a:lnTo>
                <a:lnTo>
                  <a:pt x="631" y="21583"/>
                </a:lnTo>
                <a:lnTo>
                  <a:pt x="664" y="21583"/>
                </a:lnTo>
                <a:lnTo>
                  <a:pt x="703" y="21600"/>
                </a:lnTo>
                <a:lnTo>
                  <a:pt x="20885" y="21600"/>
                </a:lnTo>
                <a:lnTo>
                  <a:pt x="20924" y="21583"/>
                </a:lnTo>
                <a:lnTo>
                  <a:pt x="20958" y="21583"/>
                </a:lnTo>
                <a:lnTo>
                  <a:pt x="20991" y="21565"/>
                </a:lnTo>
                <a:lnTo>
                  <a:pt x="21031" y="21548"/>
                </a:lnTo>
                <a:lnTo>
                  <a:pt x="21070" y="21530"/>
                </a:lnTo>
                <a:lnTo>
                  <a:pt x="21103" y="21504"/>
                </a:lnTo>
                <a:lnTo>
                  <a:pt x="21131" y="21469"/>
                </a:lnTo>
                <a:lnTo>
                  <a:pt x="21165" y="21434"/>
                </a:lnTo>
                <a:lnTo>
                  <a:pt x="21198" y="21390"/>
                </a:lnTo>
                <a:lnTo>
                  <a:pt x="21226" y="21355"/>
                </a:lnTo>
                <a:lnTo>
                  <a:pt x="21282" y="21241"/>
                </a:lnTo>
                <a:lnTo>
                  <a:pt x="21338" y="21128"/>
                </a:lnTo>
                <a:lnTo>
                  <a:pt x="21388" y="20996"/>
                </a:lnTo>
                <a:lnTo>
                  <a:pt x="21433" y="20848"/>
                </a:lnTo>
                <a:lnTo>
                  <a:pt x="21472" y="20681"/>
                </a:lnTo>
                <a:lnTo>
                  <a:pt x="21511" y="20524"/>
                </a:lnTo>
                <a:lnTo>
                  <a:pt x="21522" y="20436"/>
                </a:lnTo>
                <a:lnTo>
                  <a:pt x="21539" y="20340"/>
                </a:lnTo>
                <a:lnTo>
                  <a:pt x="21550" y="20244"/>
                </a:lnTo>
                <a:lnTo>
                  <a:pt x="21561" y="20165"/>
                </a:lnTo>
                <a:lnTo>
                  <a:pt x="21578" y="20060"/>
                </a:lnTo>
                <a:lnTo>
                  <a:pt x="21583" y="19964"/>
                </a:lnTo>
                <a:lnTo>
                  <a:pt x="21589" y="19850"/>
                </a:lnTo>
                <a:lnTo>
                  <a:pt x="21594" y="19754"/>
                </a:lnTo>
                <a:lnTo>
                  <a:pt x="21594" y="19658"/>
                </a:lnTo>
                <a:lnTo>
                  <a:pt x="21600" y="19544"/>
                </a:lnTo>
                <a:lnTo>
                  <a:pt x="21600" y="2047"/>
                </a:lnTo>
                <a:lnTo>
                  <a:pt x="21594" y="1933"/>
                </a:lnTo>
                <a:lnTo>
                  <a:pt x="21594" y="1828"/>
                </a:lnTo>
                <a:lnTo>
                  <a:pt x="21589" y="1732"/>
                </a:lnTo>
                <a:lnTo>
                  <a:pt x="21583" y="1636"/>
                </a:lnTo>
                <a:lnTo>
                  <a:pt x="21578" y="1540"/>
                </a:lnTo>
                <a:lnTo>
                  <a:pt x="21561" y="1443"/>
                </a:lnTo>
                <a:lnTo>
                  <a:pt x="21550" y="1339"/>
                </a:lnTo>
                <a:lnTo>
                  <a:pt x="21539" y="1242"/>
                </a:lnTo>
                <a:lnTo>
                  <a:pt x="21522" y="1164"/>
                </a:lnTo>
                <a:lnTo>
                  <a:pt x="21511" y="1067"/>
                </a:lnTo>
                <a:lnTo>
                  <a:pt x="21472" y="901"/>
                </a:lnTo>
                <a:lnTo>
                  <a:pt x="21433" y="735"/>
                </a:lnTo>
                <a:lnTo>
                  <a:pt x="21388" y="595"/>
                </a:lnTo>
                <a:lnTo>
                  <a:pt x="21338" y="464"/>
                </a:lnTo>
                <a:lnTo>
                  <a:pt x="21282" y="350"/>
                </a:lnTo>
                <a:lnTo>
                  <a:pt x="21226" y="245"/>
                </a:lnTo>
                <a:lnTo>
                  <a:pt x="21198" y="201"/>
                </a:lnTo>
                <a:lnTo>
                  <a:pt x="21165" y="149"/>
                </a:lnTo>
                <a:lnTo>
                  <a:pt x="21131" y="114"/>
                </a:lnTo>
                <a:lnTo>
                  <a:pt x="21103" y="87"/>
                </a:lnTo>
                <a:lnTo>
                  <a:pt x="21070" y="70"/>
                </a:lnTo>
                <a:lnTo>
                  <a:pt x="21031" y="35"/>
                </a:lnTo>
                <a:lnTo>
                  <a:pt x="20991" y="17"/>
                </a:lnTo>
                <a:lnTo>
                  <a:pt x="20958" y="0"/>
                </a:lnTo>
                <a:lnTo>
                  <a:pt x="20924" y="0"/>
                </a:lnTo>
                <a:lnTo>
                  <a:pt x="20885" y="0"/>
                </a:lnTo>
                <a:lnTo>
                  <a:pt x="703" y="0"/>
                </a:lnTo>
                <a:close/>
              </a:path>
            </a:pathLst>
          </a:cu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a:p>
        </p:txBody>
      </p:sp>
      <p:sp>
        <p:nvSpPr>
          <p:cNvPr id="110598" name="Freeform 10"/>
          <p:cNvSpPr>
            <a:spLocks noEditPoints="1"/>
          </p:cNvSpPr>
          <p:nvPr/>
        </p:nvSpPr>
        <p:spPr bwMode="auto">
          <a:xfrm>
            <a:off x="266700" y="4538663"/>
            <a:ext cx="6154738" cy="19716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2147483646 w 21600"/>
              <a:gd name="T117" fmla="*/ 2147483646 h 21600"/>
              <a:gd name="T118" fmla="*/ 2147483646 w 21600"/>
              <a:gd name="T119" fmla="*/ 2147483646 h 21600"/>
              <a:gd name="T120" fmla="*/ 2147483646 w 21600"/>
              <a:gd name="T121" fmla="*/ 2147483646 h 21600"/>
              <a:gd name="T122" fmla="*/ 2147483646 w 21600"/>
              <a:gd name="T123" fmla="*/ 2147483646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600"/>
              <a:gd name="T187" fmla="*/ 0 h 21600"/>
              <a:gd name="T188" fmla="*/ 21600 w 21600"/>
              <a:gd name="T189" fmla="*/ 21600 h 216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600" h="21600">
                <a:moveTo>
                  <a:pt x="20865" y="130"/>
                </a:moveTo>
                <a:lnTo>
                  <a:pt x="20865" y="130"/>
                </a:lnTo>
                <a:lnTo>
                  <a:pt x="20681" y="130"/>
                </a:lnTo>
                <a:lnTo>
                  <a:pt x="20681" y="0"/>
                </a:lnTo>
                <a:lnTo>
                  <a:pt x="20865" y="0"/>
                </a:lnTo>
                <a:lnTo>
                  <a:pt x="20865" y="130"/>
                </a:lnTo>
                <a:close/>
                <a:moveTo>
                  <a:pt x="20541" y="130"/>
                </a:moveTo>
                <a:lnTo>
                  <a:pt x="20541" y="130"/>
                </a:lnTo>
                <a:lnTo>
                  <a:pt x="20352" y="130"/>
                </a:lnTo>
                <a:lnTo>
                  <a:pt x="20352" y="0"/>
                </a:lnTo>
                <a:lnTo>
                  <a:pt x="20541" y="0"/>
                </a:lnTo>
                <a:lnTo>
                  <a:pt x="20541" y="130"/>
                </a:lnTo>
                <a:close/>
                <a:moveTo>
                  <a:pt x="20213" y="130"/>
                </a:moveTo>
                <a:lnTo>
                  <a:pt x="20213" y="130"/>
                </a:lnTo>
                <a:lnTo>
                  <a:pt x="20023" y="130"/>
                </a:lnTo>
                <a:lnTo>
                  <a:pt x="20023" y="0"/>
                </a:lnTo>
                <a:lnTo>
                  <a:pt x="20213" y="0"/>
                </a:lnTo>
                <a:lnTo>
                  <a:pt x="20213" y="130"/>
                </a:lnTo>
                <a:close/>
                <a:moveTo>
                  <a:pt x="19878" y="130"/>
                </a:moveTo>
                <a:lnTo>
                  <a:pt x="19878" y="130"/>
                </a:lnTo>
                <a:lnTo>
                  <a:pt x="19695" y="130"/>
                </a:lnTo>
                <a:lnTo>
                  <a:pt x="19695" y="0"/>
                </a:lnTo>
                <a:lnTo>
                  <a:pt x="19878" y="0"/>
                </a:lnTo>
                <a:lnTo>
                  <a:pt x="19878" y="130"/>
                </a:lnTo>
                <a:close/>
                <a:moveTo>
                  <a:pt x="19555" y="130"/>
                </a:moveTo>
                <a:lnTo>
                  <a:pt x="19555" y="130"/>
                </a:lnTo>
                <a:lnTo>
                  <a:pt x="19366" y="130"/>
                </a:lnTo>
                <a:lnTo>
                  <a:pt x="19366" y="0"/>
                </a:lnTo>
                <a:lnTo>
                  <a:pt x="19555" y="0"/>
                </a:lnTo>
                <a:lnTo>
                  <a:pt x="19555" y="130"/>
                </a:lnTo>
                <a:close/>
                <a:moveTo>
                  <a:pt x="19227" y="130"/>
                </a:moveTo>
                <a:lnTo>
                  <a:pt x="19227" y="130"/>
                </a:lnTo>
                <a:lnTo>
                  <a:pt x="19037" y="130"/>
                </a:lnTo>
                <a:lnTo>
                  <a:pt x="19037" y="0"/>
                </a:lnTo>
                <a:lnTo>
                  <a:pt x="19227" y="0"/>
                </a:lnTo>
                <a:lnTo>
                  <a:pt x="19227" y="130"/>
                </a:lnTo>
                <a:close/>
                <a:moveTo>
                  <a:pt x="18892" y="130"/>
                </a:moveTo>
                <a:lnTo>
                  <a:pt x="18892" y="130"/>
                </a:lnTo>
                <a:lnTo>
                  <a:pt x="18708" y="130"/>
                </a:lnTo>
                <a:lnTo>
                  <a:pt x="18708" y="0"/>
                </a:lnTo>
                <a:lnTo>
                  <a:pt x="18892" y="0"/>
                </a:lnTo>
                <a:lnTo>
                  <a:pt x="18892" y="130"/>
                </a:lnTo>
                <a:close/>
                <a:moveTo>
                  <a:pt x="18569" y="130"/>
                </a:moveTo>
                <a:lnTo>
                  <a:pt x="18569" y="130"/>
                </a:lnTo>
                <a:lnTo>
                  <a:pt x="18380" y="130"/>
                </a:lnTo>
                <a:lnTo>
                  <a:pt x="18380" y="0"/>
                </a:lnTo>
                <a:lnTo>
                  <a:pt x="18569" y="0"/>
                </a:lnTo>
                <a:lnTo>
                  <a:pt x="18569" y="130"/>
                </a:lnTo>
                <a:close/>
                <a:moveTo>
                  <a:pt x="18240" y="130"/>
                </a:moveTo>
                <a:lnTo>
                  <a:pt x="18240" y="130"/>
                </a:lnTo>
                <a:lnTo>
                  <a:pt x="18051" y="130"/>
                </a:lnTo>
                <a:lnTo>
                  <a:pt x="18051" y="0"/>
                </a:lnTo>
                <a:lnTo>
                  <a:pt x="18240" y="0"/>
                </a:lnTo>
                <a:lnTo>
                  <a:pt x="18240" y="130"/>
                </a:lnTo>
                <a:close/>
                <a:moveTo>
                  <a:pt x="17906" y="130"/>
                </a:moveTo>
                <a:lnTo>
                  <a:pt x="17906" y="130"/>
                </a:lnTo>
                <a:lnTo>
                  <a:pt x="17722" y="130"/>
                </a:lnTo>
                <a:lnTo>
                  <a:pt x="17722" y="0"/>
                </a:lnTo>
                <a:lnTo>
                  <a:pt x="17906" y="0"/>
                </a:lnTo>
                <a:lnTo>
                  <a:pt x="17906" y="130"/>
                </a:lnTo>
                <a:close/>
                <a:moveTo>
                  <a:pt x="17583" y="130"/>
                </a:moveTo>
                <a:lnTo>
                  <a:pt x="17583" y="130"/>
                </a:lnTo>
                <a:lnTo>
                  <a:pt x="17399" y="130"/>
                </a:lnTo>
                <a:lnTo>
                  <a:pt x="17399" y="0"/>
                </a:lnTo>
                <a:lnTo>
                  <a:pt x="17583" y="0"/>
                </a:lnTo>
                <a:lnTo>
                  <a:pt x="17583" y="130"/>
                </a:lnTo>
                <a:close/>
                <a:moveTo>
                  <a:pt x="17254" y="130"/>
                </a:moveTo>
                <a:lnTo>
                  <a:pt x="17254" y="130"/>
                </a:lnTo>
                <a:lnTo>
                  <a:pt x="17065" y="130"/>
                </a:lnTo>
                <a:lnTo>
                  <a:pt x="17065" y="0"/>
                </a:lnTo>
                <a:lnTo>
                  <a:pt x="17254" y="0"/>
                </a:lnTo>
                <a:lnTo>
                  <a:pt x="17254" y="130"/>
                </a:lnTo>
                <a:close/>
                <a:moveTo>
                  <a:pt x="16926" y="130"/>
                </a:moveTo>
                <a:lnTo>
                  <a:pt x="16926" y="130"/>
                </a:lnTo>
                <a:lnTo>
                  <a:pt x="16736" y="130"/>
                </a:lnTo>
                <a:lnTo>
                  <a:pt x="16736" y="0"/>
                </a:lnTo>
                <a:lnTo>
                  <a:pt x="16926" y="0"/>
                </a:lnTo>
                <a:lnTo>
                  <a:pt x="16926" y="130"/>
                </a:lnTo>
                <a:close/>
                <a:moveTo>
                  <a:pt x="16597" y="130"/>
                </a:moveTo>
                <a:lnTo>
                  <a:pt x="16597" y="130"/>
                </a:lnTo>
                <a:lnTo>
                  <a:pt x="16413" y="130"/>
                </a:lnTo>
                <a:lnTo>
                  <a:pt x="16413" y="0"/>
                </a:lnTo>
                <a:lnTo>
                  <a:pt x="16597" y="0"/>
                </a:lnTo>
                <a:lnTo>
                  <a:pt x="16597" y="130"/>
                </a:lnTo>
                <a:close/>
                <a:moveTo>
                  <a:pt x="16268" y="130"/>
                </a:moveTo>
                <a:lnTo>
                  <a:pt x="16268" y="130"/>
                </a:lnTo>
                <a:lnTo>
                  <a:pt x="16079" y="130"/>
                </a:lnTo>
                <a:lnTo>
                  <a:pt x="16079" y="0"/>
                </a:lnTo>
                <a:lnTo>
                  <a:pt x="16268" y="0"/>
                </a:lnTo>
                <a:lnTo>
                  <a:pt x="16268" y="130"/>
                </a:lnTo>
                <a:close/>
                <a:moveTo>
                  <a:pt x="15940" y="130"/>
                </a:moveTo>
                <a:lnTo>
                  <a:pt x="15940" y="130"/>
                </a:lnTo>
                <a:lnTo>
                  <a:pt x="15750" y="130"/>
                </a:lnTo>
                <a:lnTo>
                  <a:pt x="15750" y="0"/>
                </a:lnTo>
                <a:lnTo>
                  <a:pt x="15940" y="0"/>
                </a:lnTo>
                <a:lnTo>
                  <a:pt x="15940" y="130"/>
                </a:lnTo>
                <a:close/>
                <a:moveTo>
                  <a:pt x="15611" y="130"/>
                </a:moveTo>
                <a:lnTo>
                  <a:pt x="15611" y="130"/>
                </a:lnTo>
                <a:lnTo>
                  <a:pt x="15427" y="130"/>
                </a:lnTo>
                <a:lnTo>
                  <a:pt x="15427" y="0"/>
                </a:lnTo>
                <a:lnTo>
                  <a:pt x="15611" y="0"/>
                </a:lnTo>
                <a:lnTo>
                  <a:pt x="15611" y="130"/>
                </a:lnTo>
                <a:close/>
                <a:moveTo>
                  <a:pt x="15282" y="130"/>
                </a:moveTo>
                <a:lnTo>
                  <a:pt x="15282" y="130"/>
                </a:lnTo>
                <a:lnTo>
                  <a:pt x="15093" y="130"/>
                </a:lnTo>
                <a:lnTo>
                  <a:pt x="15093" y="0"/>
                </a:lnTo>
                <a:lnTo>
                  <a:pt x="15282" y="0"/>
                </a:lnTo>
                <a:lnTo>
                  <a:pt x="15282" y="130"/>
                </a:lnTo>
                <a:close/>
                <a:moveTo>
                  <a:pt x="14953" y="130"/>
                </a:moveTo>
                <a:lnTo>
                  <a:pt x="14953" y="130"/>
                </a:lnTo>
                <a:lnTo>
                  <a:pt x="14764" y="130"/>
                </a:lnTo>
                <a:lnTo>
                  <a:pt x="14764" y="0"/>
                </a:lnTo>
                <a:lnTo>
                  <a:pt x="14953" y="0"/>
                </a:lnTo>
                <a:lnTo>
                  <a:pt x="14953" y="130"/>
                </a:lnTo>
                <a:close/>
                <a:moveTo>
                  <a:pt x="14625" y="130"/>
                </a:moveTo>
                <a:lnTo>
                  <a:pt x="14625" y="130"/>
                </a:lnTo>
                <a:lnTo>
                  <a:pt x="14441" y="130"/>
                </a:lnTo>
                <a:lnTo>
                  <a:pt x="14441" y="0"/>
                </a:lnTo>
                <a:lnTo>
                  <a:pt x="14625" y="0"/>
                </a:lnTo>
                <a:lnTo>
                  <a:pt x="14625" y="130"/>
                </a:lnTo>
                <a:close/>
                <a:moveTo>
                  <a:pt x="14302" y="130"/>
                </a:moveTo>
                <a:lnTo>
                  <a:pt x="14302" y="130"/>
                </a:lnTo>
                <a:lnTo>
                  <a:pt x="14107" y="130"/>
                </a:lnTo>
                <a:lnTo>
                  <a:pt x="14107" y="0"/>
                </a:lnTo>
                <a:lnTo>
                  <a:pt x="14302" y="0"/>
                </a:lnTo>
                <a:lnTo>
                  <a:pt x="14302" y="130"/>
                </a:lnTo>
                <a:close/>
                <a:moveTo>
                  <a:pt x="13967" y="130"/>
                </a:moveTo>
                <a:lnTo>
                  <a:pt x="13967" y="130"/>
                </a:lnTo>
                <a:lnTo>
                  <a:pt x="13783" y="130"/>
                </a:lnTo>
                <a:lnTo>
                  <a:pt x="13783" y="0"/>
                </a:lnTo>
                <a:lnTo>
                  <a:pt x="13967" y="0"/>
                </a:lnTo>
                <a:lnTo>
                  <a:pt x="13967" y="130"/>
                </a:lnTo>
                <a:close/>
                <a:moveTo>
                  <a:pt x="13639" y="130"/>
                </a:moveTo>
                <a:lnTo>
                  <a:pt x="13639" y="130"/>
                </a:lnTo>
                <a:lnTo>
                  <a:pt x="13455" y="130"/>
                </a:lnTo>
                <a:lnTo>
                  <a:pt x="13455" y="0"/>
                </a:lnTo>
                <a:lnTo>
                  <a:pt x="13639" y="0"/>
                </a:lnTo>
                <a:lnTo>
                  <a:pt x="13639" y="130"/>
                </a:lnTo>
                <a:close/>
                <a:moveTo>
                  <a:pt x="13315" y="130"/>
                </a:moveTo>
                <a:lnTo>
                  <a:pt x="13315" y="130"/>
                </a:lnTo>
                <a:lnTo>
                  <a:pt x="13120" y="130"/>
                </a:lnTo>
                <a:lnTo>
                  <a:pt x="13120" y="0"/>
                </a:lnTo>
                <a:lnTo>
                  <a:pt x="13315" y="0"/>
                </a:lnTo>
                <a:lnTo>
                  <a:pt x="13315" y="130"/>
                </a:lnTo>
                <a:close/>
                <a:moveTo>
                  <a:pt x="12981" y="130"/>
                </a:moveTo>
                <a:lnTo>
                  <a:pt x="12981" y="130"/>
                </a:lnTo>
                <a:lnTo>
                  <a:pt x="12797" y="130"/>
                </a:lnTo>
                <a:lnTo>
                  <a:pt x="12797" y="0"/>
                </a:lnTo>
                <a:lnTo>
                  <a:pt x="12981" y="0"/>
                </a:lnTo>
                <a:lnTo>
                  <a:pt x="12981" y="130"/>
                </a:lnTo>
                <a:close/>
                <a:moveTo>
                  <a:pt x="12652" y="130"/>
                </a:moveTo>
                <a:lnTo>
                  <a:pt x="12652" y="130"/>
                </a:lnTo>
                <a:lnTo>
                  <a:pt x="12469" y="130"/>
                </a:lnTo>
                <a:lnTo>
                  <a:pt x="12469" y="0"/>
                </a:lnTo>
                <a:lnTo>
                  <a:pt x="12652" y="0"/>
                </a:lnTo>
                <a:lnTo>
                  <a:pt x="12652" y="130"/>
                </a:lnTo>
                <a:close/>
                <a:moveTo>
                  <a:pt x="12329" y="130"/>
                </a:moveTo>
                <a:lnTo>
                  <a:pt x="12329" y="130"/>
                </a:lnTo>
                <a:lnTo>
                  <a:pt x="12134" y="130"/>
                </a:lnTo>
                <a:lnTo>
                  <a:pt x="12134" y="0"/>
                </a:lnTo>
                <a:lnTo>
                  <a:pt x="12329" y="0"/>
                </a:lnTo>
                <a:lnTo>
                  <a:pt x="12329" y="130"/>
                </a:lnTo>
                <a:close/>
                <a:moveTo>
                  <a:pt x="11995" y="130"/>
                </a:moveTo>
                <a:lnTo>
                  <a:pt x="11995" y="130"/>
                </a:lnTo>
                <a:lnTo>
                  <a:pt x="11811" y="130"/>
                </a:lnTo>
                <a:lnTo>
                  <a:pt x="11811" y="0"/>
                </a:lnTo>
                <a:lnTo>
                  <a:pt x="11995" y="0"/>
                </a:lnTo>
                <a:lnTo>
                  <a:pt x="11995" y="130"/>
                </a:lnTo>
                <a:close/>
                <a:moveTo>
                  <a:pt x="11666" y="130"/>
                </a:moveTo>
                <a:lnTo>
                  <a:pt x="11666" y="130"/>
                </a:lnTo>
                <a:lnTo>
                  <a:pt x="11482" y="130"/>
                </a:lnTo>
                <a:lnTo>
                  <a:pt x="11482" y="0"/>
                </a:lnTo>
                <a:lnTo>
                  <a:pt x="11666" y="0"/>
                </a:lnTo>
                <a:lnTo>
                  <a:pt x="11666" y="130"/>
                </a:lnTo>
                <a:close/>
                <a:moveTo>
                  <a:pt x="11343" y="130"/>
                </a:moveTo>
                <a:lnTo>
                  <a:pt x="11343" y="130"/>
                </a:lnTo>
                <a:lnTo>
                  <a:pt x="11148" y="130"/>
                </a:lnTo>
                <a:lnTo>
                  <a:pt x="11148" y="0"/>
                </a:lnTo>
                <a:lnTo>
                  <a:pt x="11343" y="0"/>
                </a:lnTo>
                <a:lnTo>
                  <a:pt x="11343" y="130"/>
                </a:lnTo>
                <a:close/>
                <a:moveTo>
                  <a:pt x="11009" y="130"/>
                </a:moveTo>
                <a:lnTo>
                  <a:pt x="11009" y="130"/>
                </a:lnTo>
                <a:lnTo>
                  <a:pt x="10825" y="130"/>
                </a:lnTo>
                <a:lnTo>
                  <a:pt x="10825" y="0"/>
                </a:lnTo>
                <a:lnTo>
                  <a:pt x="11009" y="0"/>
                </a:lnTo>
                <a:lnTo>
                  <a:pt x="11009" y="130"/>
                </a:lnTo>
                <a:close/>
                <a:moveTo>
                  <a:pt x="10686" y="130"/>
                </a:moveTo>
                <a:lnTo>
                  <a:pt x="10686" y="130"/>
                </a:lnTo>
                <a:lnTo>
                  <a:pt x="10496" y="130"/>
                </a:lnTo>
                <a:lnTo>
                  <a:pt x="10496" y="0"/>
                </a:lnTo>
                <a:lnTo>
                  <a:pt x="10686" y="0"/>
                </a:lnTo>
                <a:lnTo>
                  <a:pt x="10686" y="130"/>
                </a:lnTo>
                <a:close/>
                <a:moveTo>
                  <a:pt x="10357" y="130"/>
                </a:moveTo>
                <a:lnTo>
                  <a:pt x="10357" y="130"/>
                </a:lnTo>
                <a:lnTo>
                  <a:pt x="10168" y="130"/>
                </a:lnTo>
                <a:lnTo>
                  <a:pt x="10168" y="0"/>
                </a:lnTo>
                <a:lnTo>
                  <a:pt x="10357" y="0"/>
                </a:lnTo>
                <a:lnTo>
                  <a:pt x="10357" y="130"/>
                </a:lnTo>
                <a:close/>
                <a:moveTo>
                  <a:pt x="10023" y="130"/>
                </a:moveTo>
                <a:lnTo>
                  <a:pt x="10023" y="130"/>
                </a:lnTo>
                <a:lnTo>
                  <a:pt x="9839" y="130"/>
                </a:lnTo>
                <a:lnTo>
                  <a:pt x="9839" y="0"/>
                </a:lnTo>
                <a:lnTo>
                  <a:pt x="10023" y="0"/>
                </a:lnTo>
                <a:lnTo>
                  <a:pt x="10023" y="130"/>
                </a:lnTo>
                <a:close/>
                <a:moveTo>
                  <a:pt x="9700" y="130"/>
                </a:moveTo>
                <a:lnTo>
                  <a:pt x="9700" y="130"/>
                </a:lnTo>
                <a:lnTo>
                  <a:pt x="9510" y="130"/>
                </a:lnTo>
                <a:lnTo>
                  <a:pt x="9510" y="0"/>
                </a:lnTo>
                <a:lnTo>
                  <a:pt x="9700" y="0"/>
                </a:lnTo>
                <a:lnTo>
                  <a:pt x="9700" y="130"/>
                </a:lnTo>
                <a:close/>
                <a:moveTo>
                  <a:pt x="9371" y="130"/>
                </a:moveTo>
                <a:lnTo>
                  <a:pt x="9371" y="130"/>
                </a:lnTo>
                <a:lnTo>
                  <a:pt x="9182" y="130"/>
                </a:lnTo>
                <a:lnTo>
                  <a:pt x="9182" y="0"/>
                </a:lnTo>
                <a:lnTo>
                  <a:pt x="9371" y="0"/>
                </a:lnTo>
                <a:lnTo>
                  <a:pt x="9371" y="130"/>
                </a:lnTo>
                <a:close/>
                <a:moveTo>
                  <a:pt x="9037" y="130"/>
                </a:moveTo>
                <a:lnTo>
                  <a:pt x="9037" y="130"/>
                </a:lnTo>
                <a:lnTo>
                  <a:pt x="8853" y="130"/>
                </a:lnTo>
                <a:lnTo>
                  <a:pt x="8853" y="0"/>
                </a:lnTo>
                <a:lnTo>
                  <a:pt x="9037" y="0"/>
                </a:lnTo>
                <a:lnTo>
                  <a:pt x="9037" y="130"/>
                </a:lnTo>
                <a:close/>
                <a:moveTo>
                  <a:pt x="8714" y="130"/>
                </a:moveTo>
                <a:lnTo>
                  <a:pt x="8714" y="130"/>
                </a:lnTo>
                <a:lnTo>
                  <a:pt x="8524" y="130"/>
                </a:lnTo>
                <a:lnTo>
                  <a:pt x="8524" y="0"/>
                </a:lnTo>
                <a:lnTo>
                  <a:pt x="8714" y="0"/>
                </a:lnTo>
                <a:lnTo>
                  <a:pt x="8714" y="130"/>
                </a:lnTo>
                <a:close/>
                <a:moveTo>
                  <a:pt x="8385" y="130"/>
                </a:moveTo>
                <a:lnTo>
                  <a:pt x="8385" y="130"/>
                </a:lnTo>
                <a:lnTo>
                  <a:pt x="8195" y="130"/>
                </a:lnTo>
                <a:lnTo>
                  <a:pt x="8195" y="0"/>
                </a:lnTo>
                <a:lnTo>
                  <a:pt x="8385" y="0"/>
                </a:lnTo>
                <a:lnTo>
                  <a:pt x="8385" y="130"/>
                </a:lnTo>
                <a:close/>
                <a:moveTo>
                  <a:pt x="8056" y="130"/>
                </a:moveTo>
                <a:lnTo>
                  <a:pt x="8056" y="130"/>
                </a:lnTo>
                <a:lnTo>
                  <a:pt x="7867" y="130"/>
                </a:lnTo>
                <a:lnTo>
                  <a:pt x="7867" y="0"/>
                </a:lnTo>
                <a:lnTo>
                  <a:pt x="8056" y="0"/>
                </a:lnTo>
                <a:lnTo>
                  <a:pt x="8056" y="130"/>
                </a:lnTo>
                <a:close/>
                <a:moveTo>
                  <a:pt x="7727" y="130"/>
                </a:moveTo>
                <a:lnTo>
                  <a:pt x="7727" y="130"/>
                </a:lnTo>
                <a:lnTo>
                  <a:pt x="7544" y="130"/>
                </a:lnTo>
                <a:lnTo>
                  <a:pt x="7544" y="0"/>
                </a:lnTo>
                <a:lnTo>
                  <a:pt x="7727" y="0"/>
                </a:lnTo>
                <a:lnTo>
                  <a:pt x="7727" y="130"/>
                </a:lnTo>
                <a:close/>
                <a:moveTo>
                  <a:pt x="7399" y="130"/>
                </a:moveTo>
                <a:lnTo>
                  <a:pt x="7399" y="130"/>
                </a:lnTo>
                <a:lnTo>
                  <a:pt x="7209" y="130"/>
                </a:lnTo>
                <a:lnTo>
                  <a:pt x="7209" y="0"/>
                </a:lnTo>
                <a:lnTo>
                  <a:pt x="7399" y="0"/>
                </a:lnTo>
                <a:lnTo>
                  <a:pt x="7399" y="130"/>
                </a:lnTo>
                <a:close/>
                <a:moveTo>
                  <a:pt x="7070" y="130"/>
                </a:moveTo>
                <a:lnTo>
                  <a:pt x="7070" y="130"/>
                </a:lnTo>
                <a:lnTo>
                  <a:pt x="6881" y="130"/>
                </a:lnTo>
                <a:lnTo>
                  <a:pt x="6881" y="0"/>
                </a:lnTo>
                <a:lnTo>
                  <a:pt x="7070" y="0"/>
                </a:lnTo>
                <a:lnTo>
                  <a:pt x="7070" y="130"/>
                </a:lnTo>
                <a:close/>
                <a:moveTo>
                  <a:pt x="6741" y="130"/>
                </a:moveTo>
                <a:lnTo>
                  <a:pt x="6741" y="130"/>
                </a:lnTo>
                <a:lnTo>
                  <a:pt x="6557" y="130"/>
                </a:lnTo>
                <a:lnTo>
                  <a:pt x="6557" y="0"/>
                </a:lnTo>
                <a:lnTo>
                  <a:pt x="6741" y="0"/>
                </a:lnTo>
                <a:lnTo>
                  <a:pt x="6741" y="130"/>
                </a:lnTo>
                <a:close/>
                <a:moveTo>
                  <a:pt x="6413" y="130"/>
                </a:moveTo>
                <a:lnTo>
                  <a:pt x="6413" y="130"/>
                </a:lnTo>
                <a:lnTo>
                  <a:pt x="6223" y="130"/>
                </a:lnTo>
                <a:lnTo>
                  <a:pt x="6223" y="0"/>
                </a:lnTo>
                <a:lnTo>
                  <a:pt x="6413" y="0"/>
                </a:lnTo>
                <a:lnTo>
                  <a:pt x="6413" y="130"/>
                </a:lnTo>
                <a:close/>
                <a:moveTo>
                  <a:pt x="6084" y="130"/>
                </a:moveTo>
                <a:lnTo>
                  <a:pt x="6084" y="130"/>
                </a:lnTo>
                <a:lnTo>
                  <a:pt x="5894" y="130"/>
                </a:lnTo>
                <a:lnTo>
                  <a:pt x="5894" y="0"/>
                </a:lnTo>
                <a:lnTo>
                  <a:pt x="6084" y="0"/>
                </a:lnTo>
                <a:lnTo>
                  <a:pt x="6084" y="130"/>
                </a:lnTo>
                <a:close/>
                <a:moveTo>
                  <a:pt x="5755" y="130"/>
                </a:moveTo>
                <a:lnTo>
                  <a:pt x="5755" y="130"/>
                </a:lnTo>
                <a:lnTo>
                  <a:pt x="5571" y="130"/>
                </a:lnTo>
                <a:lnTo>
                  <a:pt x="5571" y="0"/>
                </a:lnTo>
                <a:lnTo>
                  <a:pt x="5755" y="0"/>
                </a:lnTo>
                <a:lnTo>
                  <a:pt x="5755" y="130"/>
                </a:lnTo>
                <a:close/>
                <a:moveTo>
                  <a:pt x="5426" y="130"/>
                </a:moveTo>
                <a:lnTo>
                  <a:pt x="5426" y="130"/>
                </a:lnTo>
                <a:lnTo>
                  <a:pt x="5237" y="130"/>
                </a:lnTo>
                <a:lnTo>
                  <a:pt x="5237" y="0"/>
                </a:lnTo>
                <a:lnTo>
                  <a:pt x="5426" y="0"/>
                </a:lnTo>
                <a:lnTo>
                  <a:pt x="5426" y="130"/>
                </a:lnTo>
                <a:close/>
                <a:moveTo>
                  <a:pt x="5098" y="130"/>
                </a:moveTo>
                <a:lnTo>
                  <a:pt x="5098" y="130"/>
                </a:lnTo>
                <a:lnTo>
                  <a:pt x="4908" y="130"/>
                </a:lnTo>
                <a:lnTo>
                  <a:pt x="4908" y="0"/>
                </a:lnTo>
                <a:lnTo>
                  <a:pt x="5098" y="0"/>
                </a:lnTo>
                <a:lnTo>
                  <a:pt x="5098" y="130"/>
                </a:lnTo>
                <a:close/>
                <a:moveTo>
                  <a:pt x="4769" y="130"/>
                </a:moveTo>
                <a:lnTo>
                  <a:pt x="4769" y="130"/>
                </a:lnTo>
                <a:lnTo>
                  <a:pt x="4585" y="130"/>
                </a:lnTo>
                <a:lnTo>
                  <a:pt x="4585" y="0"/>
                </a:lnTo>
                <a:lnTo>
                  <a:pt x="4769" y="0"/>
                </a:lnTo>
                <a:lnTo>
                  <a:pt x="4769" y="130"/>
                </a:lnTo>
                <a:close/>
                <a:moveTo>
                  <a:pt x="4446" y="130"/>
                </a:moveTo>
                <a:lnTo>
                  <a:pt x="4446" y="130"/>
                </a:lnTo>
                <a:lnTo>
                  <a:pt x="4251" y="130"/>
                </a:lnTo>
                <a:lnTo>
                  <a:pt x="4251" y="0"/>
                </a:lnTo>
                <a:lnTo>
                  <a:pt x="4446" y="0"/>
                </a:lnTo>
                <a:lnTo>
                  <a:pt x="4446" y="130"/>
                </a:lnTo>
                <a:close/>
                <a:moveTo>
                  <a:pt x="4112" y="130"/>
                </a:moveTo>
                <a:lnTo>
                  <a:pt x="4112" y="130"/>
                </a:lnTo>
                <a:lnTo>
                  <a:pt x="3928" y="130"/>
                </a:lnTo>
                <a:lnTo>
                  <a:pt x="3928" y="0"/>
                </a:lnTo>
                <a:lnTo>
                  <a:pt x="4112" y="0"/>
                </a:lnTo>
                <a:lnTo>
                  <a:pt x="4112" y="130"/>
                </a:lnTo>
                <a:close/>
                <a:moveTo>
                  <a:pt x="3783" y="130"/>
                </a:moveTo>
                <a:lnTo>
                  <a:pt x="3783" y="130"/>
                </a:lnTo>
                <a:lnTo>
                  <a:pt x="3599" y="130"/>
                </a:lnTo>
                <a:lnTo>
                  <a:pt x="3599" y="0"/>
                </a:lnTo>
                <a:lnTo>
                  <a:pt x="3783" y="0"/>
                </a:lnTo>
                <a:lnTo>
                  <a:pt x="3783" y="130"/>
                </a:lnTo>
                <a:close/>
                <a:moveTo>
                  <a:pt x="3460" y="130"/>
                </a:moveTo>
                <a:lnTo>
                  <a:pt x="3460" y="130"/>
                </a:lnTo>
                <a:lnTo>
                  <a:pt x="3265" y="130"/>
                </a:lnTo>
                <a:lnTo>
                  <a:pt x="3265" y="0"/>
                </a:lnTo>
                <a:lnTo>
                  <a:pt x="3460" y="0"/>
                </a:lnTo>
                <a:lnTo>
                  <a:pt x="3460" y="130"/>
                </a:lnTo>
                <a:close/>
                <a:moveTo>
                  <a:pt x="3126" y="130"/>
                </a:moveTo>
                <a:lnTo>
                  <a:pt x="3126" y="130"/>
                </a:lnTo>
                <a:lnTo>
                  <a:pt x="2942" y="130"/>
                </a:lnTo>
                <a:lnTo>
                  <a:pt x="2942" y="0"/>
                </a:lnTo>
                <a:lnTo>
                  <a:pt x="3126" y="0"/>
                </a:lnTo>
                <a:lnTo>
                  <a:pt x="3126" y="130"/>
                </a:lnTo>
                <a:close/>
                <a:moveTo>
                  <a:pt x="2797" y="130"/>
                </a:moveTo>
                <a:lnTo>
                  <a:pt x="2797" y="130"/>
                </a:lnTo>
                <a:lnTo>
                  <a:pt x="2613" y="130"/>
                </a:lnTo>
                <a:lnTo>
                  <a:pt x="2613" y="0"/>
                </a:lnTo>
                <a:lnTo>
                  <a:pt x="2797" y="0"/>
                </a:lnTo>
                <a:lnTo>
                  <a:pt x="2797" y="130"/>
                </a:lnTo>
                <a:close/>
                <a:moveTo>
                  <a:pt x="2474" y="130"/>
                </a:moveTo>
                <a:lnTo>
                  <a:pt x="2474" y="130"/>
                </a:lnTo>
                <a:lnTo>
                  <a:pt x="2279" y="130"/>
                </a:lnTo>
                <a:lnTo>
                  <a:pt x="2279" y="0"/>
                </a:lnTo>
                <a:lnTo>
                  <a:pt x="2474" y="0"/>
                </a:lnTo>
                <a:lnTo>
                  <a:pt x="2474" y="130"/>
                </a:lnTo>
                <a:close/>
                <a:moveTo>
                  <a:pt x="2139" y="130"/>
                </a:moveTo>
                <a:lnTo>
                  <a:pt x="2139" y="130"/>
                </a:lnTo>
                <a:lnTo>
                  <a:pt x="1956" y="130"/>
                </a:lnTo>
                <a:lnTo>
                  <a:pt x="1956" y="0"/>
                </a:lnTo>
                <a:lnTo>
                  <a:pt x="2139" y="0"/>
                </a:lnTo>
                <a:lnTo>
                  <a:pt x="2139" y="130"/>
                </a:lnTo>
                <a:close/>
                <a:moveTo>
                  <a:pt x="1816" y="130"/>
                </a:moveTo>
                <a:lnTo>
                  <a:pt x="1816" y="130"/>
                </a:lnTo>
                <a:lnTo>
                  <a:pt x="1627" y="130"/>
                </a:lnTo>
                <a:lnTo>
                  <a:pt x="1627" y="0"/>
                </a:lnTo>
                <a:lnTo>
                  <a:pt x="1816" y="0"/>
                </a:lnTo>
                <a:lnTo>
                  <a:pt x="1816" y="130"/>
                </a:lnTo>
                <a:close/>
                <a:moveTo>
                  <a:pt x="1488" y="130"/>
                </a:moveTo>
                <a:lnTo>
                  <a:pt x="1488" y="130"/>
                </a:lnTo>
                <a:lnTo>
                  <a:pt x="1298" y="130"/>
                </a:lnTo>
                <a:lnTo>
                  <a:pt x="1298" y="0"/>
                </a:lnTo>
                <a:lnTo>
                  <a:pt x="1488" y="0"/>
                </a:lnTo>
                <a:lnTo>
                  <a:pt x="1488" y="130"/>
                </a:lnTo>
                <a:close/>
                <a:moveTo>
                  <a:pt x="1153" y="130"/>
                </a:moveTo>
                <a:lnTo>
                  <a:pt x="1153" y="130"/>
                </a:lnTo>
                <a:lnTo>
                  <a:pt x="969" y="130"/>
                </a:lnTo>
                <a:lnTo>
                  <a:pt x="969" y="0"/>
                </a:lnTo>
                <a:lnTo>
                  <a:pt x="1153" y="0"/>
                </a:lnTo>
                <a:lnTo>
                  <a:pt x="1153" y="130"/>
                </a:lnTo>
                <a:close/>
                <a:moveTo>
                  <a:pt x="830" y="130"/>
                </a:moveTo>
                <a:lnTo>
                  <a:pt x="830" y="130"/>
                </a:lnTo>
                <a:lnTo>
                  <a:pt x="724" y="130"/>
                </a:lnTo>
                <a:lnTo>
                  <a:pt x="652" y="148"/>
                </a:lnTo>
                <a:lnTo>
                  <a:pt x="646" y="148"/>
                </a:lnTo>
                <a:lnTo>
                  <a:pt x="635" y="17"/>
                </a:lnTo>
                <a:lnTo>
                  <a:pt x="652" y="0"/>
                </a:lnTo>
                <a:lnTo>
                  <a:pt x="724" y="0"/>
                </a:lnTo>
                <a:lnTo>
                  <a:pt x="830" y="0"/>
                </a:lnTo>
                <a:lnTo>
                  <a:pt x="830" y="130"/>
                </a:lnTo>
                <a:close/>
                <a:moveTo>
                  <a:pt x="513" y="226"/>
                </a:moveTo>
                <a:lnTo>
                  <a:pt x="513" y="226"/>
                </a:lnTo>
                <a:lnTo>
                  <a:pt x="462" y="296"/>
                </a:lnTo>
                <a:lnTo>
                  <a:pt x="401" y="374"/>
                </a:lnTo>
                <a:lnTo>
                  <a:pt x="351" y="452"/>
                </a:lnTo>
                <a:lnTo>
                  <a:pt x="323" y="339"/>
                </a:lnTo>
                <a:lnTo>
                  <a:pt x="379" y="244"/>
                </a:lnTo>
                <a:lnTo>
                  <a:pt x="446" y="165"/>
                </a:lnTo>
                <a:lnTo>
                  <a:pt x="496" y="96"/>
                </a:lnTo>
                <a:lnTo>
                  <a:pt x="513" y="226"/>
                </a:lnTo>
                <a:close/>
                <a:moveTo>
                  <a:pt x="240" y="696"/>
                </a:moveTo>
                <a:lnTo>
                  <a:pt x="240" y="696"/>
                </a:lnTo>
                <a:lnTo>
                  <a:pt x="195" y="844"/>
                </a:lnTo>
                <a:lnTo>
                  <a:pt x="156" y="1009"/>
                </a:lnTo>
                <a:lnTo>
                  <a:pt x="134" y="1122"/>
                </a:lnTo>
                <a:lnTo>
                  <a:pt x="95" y="1053"/>
                </a:lnTo>
                <a:lnTo>
                  <a:pt x="123" y="905"/>
                </a:lnTo>
                <a:lnTo>
                  <a:pt x="162" y="766"/>
                </a:lnTo>
                <a:lnTo>
                  <a:pt x="206" y="618"/>
                </a:lnTo>
                <a:lnTo>
                  <a:pt x="240" y="696"/>
                </a:lnTo>
                <a:close/>
                <a:moveTo>
                  <a:pt x="78" y="1479"/>
                </a:moveTo>
                <a:lnTo>
                  <a:pt x="78" y="1479"/>
                </a:lnTo>
                <a:lnTo>
                  <a:pt x="72" y="1505"/>
                </a:lnTo>
                <a:lnTo>
                  <a:pt x="56" y="1705"/>
                </a:lnTo>
                <a:lnTo>
                  <a:pt x="45" y="1896"/>
                </a:lnTo>
                <a:lnTo>
                  <a:pt x="45" y="1992"/>
                </a:lnTo>
                <a:lnTo>
                  <a:pt x="0" y="1983"/>
                </a:lnTo>
                <a:lnTo>
                  <a:pt x="0" y="1879"/>
                </a:lnTo>
                <a:lnTo>
                  <a:pt x="11" y="1670"/>
                </a:lnTo>
                <a:lnTo>
                  <a:pt x="28" y="1461"/>
                </a:lnTo>
                <a:lnTo>
                  <a:pt x="33" y="1427"/>
                </a:lnTo>
                <a:lnTo>
                  <a:pt x="78" y="1479"/>
                </a:lnTo>
                <a:close/>
                <a:moveTo>
                  <a:pt x="45" y="2384"/>
                </a:moveTo>
                <a:lnTo>
                  <a:pt x="45" y="2384"/>
                </a:lnTo>
                <a:lnTo>
                  <a:pt x="45" y="2940"/>
                </a:lnTo>
                <a:lnTo>
                  <a:pt x="0" y="2940"/>
                </a:lnTo>
                <a:lnTo>
                  <a:pt x="0" y="2384"/>
                </a:lnTo>
                <a:lnTo>
                  <a:pt x="45" y="2384"/>
                </a:lnTo>
                <a:close/>
                <a:moveTo>
                  <a:pt x="45" y="3340"/>
                </a:moveTo>
                <a:lnTo>
                  <a:pt x="45" y="3340"/>
                </a:lnTo>
                <a:lnTo>
                  <a:pt x="45" y="3880"/>
                </a:lnTo>
                <a:lnTo>
                  <a:pt x="0" y="3880"/>
                </a:lnTo>
                <a:lnTo>
                  <a:pt x="0" y="3340"/>
                </a:lnTo>
                <a:lnTo>
                  <a:pt x="45" y="3340"/>
                </a:lnTo>
                <a:close/>
                <a:moveTo>
                  <a:pt x="45" y="4289"/>
                </a:moveTo>
                <a:lnTo>
                  <a:pt x="45" y="4289"/>
                </a:lnTo>
                <a:lnTo>
                  <a:pt x="45" y="4819"/>
                </a:lnTo>
                <a:lnTo>
                  <a:pt x="0" y="4819"/>
                </a:lnTo>
                <a:lnTo>
                  <a:pt x="0" y="4289"/>
                </a:lnTo>
                <a:lnTo>
                  <a:pt x="45" y="4289"/>
                </a:lnTo>
                <a:close/>
                <a:moveTo>
                  <a:pt x="45" y="5228"/>
                </a:moveTo>
                <a:lnTo>
                  <a:pt x="45" y="5228"/>
                </a:lnTo>
                <a:lnTo>
                  <a:pt x="45" y="5776"/>
                </a:lnTo>
                <a:lnTo>
                  <a:pt x="0" y="5776"/>
                </a:lnTo>
                <a:lnTo>
                  <a:pt x="0" y="5228"/>
                </a:lnTo>
                <a:lnTo>
                  <a:pt x="45" y="5228"/>
                </a:lnTo>
                <a:close/>
                <a:moveTo>
                  <a:pt x="45" y="6185"/>
                </a:moveTo>
                <a:lnTo>
                  <a:pt x="45" y="6185"/>
                </a:lnTo>
                <a:lnTo>
                  <a:pt x="45" y="6716"/>
                </a:lnTo>
                <a:lnTo>
                  <a:pt x="0" y="6716"/>
                </a:lnTo>
                <a:lnTo>
                  <a:pt x="0" y="6185"/>
                </a:lnTo>
                <a:lnTo>
                  <a:pt x="45" y="6185"/>
                </a:lnTo>
                <a:close/>
                <a:moveTo>
                  <a:pt x="45" y="7125"/>
                </a:moveTo>
                <a:lnTo>
                  <a:pt x="45" y="7125"/>
                </a:lnTo>
                <a:lnTo>
                  <a:pt x="45" y="7664"/>
                </a:lnTo>
                <a:lnTo>
                  <a:pt x="0" y="7664"/>
                </a:lnTo>
                <a:lnTo>
                  <a:pt x="0" y="7125"/>
                </a:lnTo>
                <a:lnTo>
                  <a:pt x="45" y="7125"/>
                </a:lnTo>
                <a:close/>
                <a:moveTo>
                  <a:pt x="45" y="8064"/>
                </a:moveTo>
                <a:lnTo>
                  <a:pt x="45" y="8064"/>
                </a:lnTo>
                <a:lnTo>
                  <a:pt x="45" y="8621"/>
                </a:lnTo>
                <a:lnTo>
                  <a:pt x="0" y="8621"/>
                </a:lnTo>
                <a:lnTo>
                  <a:pt x="0" y="8064"/>
                </a:lnTo>
                <a:lnTo>
                  <a:pt x="45" y="8064"/>
                </a:lnTo>
                <a:close/>
                <a:moveTo>
                  <a:pt x="45" y="9021"/>
                </a:moveTo>
                <a:lnTo>
                  <a:pt x="45" y="9021"/>
                </a:lnTo>
                <a:lnTo>
                  <a:pt x="45" y="9560"/>
                </a:lnTo>
                <a:lnTo>
                  <a:pt x="0" y="9560"/>
                </a:lnTo>
                <a:lnTo>
                  <a:pt x="0" y="9021"/>
                </a:lnTo>
                <a:lnTo>
                  <a:pt x="45" y="9021"/>
                </a:lnTo>
                <a:close/>
                <a:moveTo>
                  <a:pt x="45" y="9969"/>
                </a:moveTo>
                <a:lnTo>
                  <a:pt x="45" y="9969"/>
                </a:lnTo>
                <a:lnTo>
                  <a:pt x="45" y="10500"/>
                </a:lnTo>
                <a:lnTo>
                  <a:pt x="0" y="10500"/>
                </a:lnTo>
                <a:lnTo>
                  <a:pt x="0" y="9969"/>
                </a:lnTo>
                <a:lnTo>
                  <a:pt x="45" y="9969"/>
                </a:lnTo>
                <a:close/>
                <a:moveTo>
                  <a:pt x="45" y="10909"/>
                </a:moveTo>
                <a:lnTo>
                  <a:pt x="45" y="10909"/>
                </a:lnTo>
                <a:lnTo>
                  <a:pt x="45" y="11457"/>
                </a:lnTo>
                <a:lnTo>
                  <a:pt x="0" y="11457"/>
                </a:lnTo>
                <a:lnTo>
                  <a:pt x="0" y="10909"/>
                </a:lnTo>
                <a:lnTo>
                  <a:pt x="45" y="10909"/>
                </a:lnTo>
                <a:close/>
                <a:moveTo>
                  <a:pt x="45" y="11866"/>
                </a:moveTo>
                <a:lnTo>
                  <a:pt x="45" y="11866"/>
                </a:lnTo>
                <a:lnTo>
                  <a:pt x="45" y="12396"/>
                </a:lnTo>
                <a:lnTo>
                  <a:pt x="0" y="12396"/>
                </a:lnTo>
                <a:lnTo>
                  <a:pt x="0" y="11866"/>
                </a:lnTo>
                <a:lnTo>
                  <a:pt x="45" y="11866"/>
                </a:lnTo>
                <a:close/>
                <a:moveTo>
                  <a:pt x="45" y="12805"/>
                </a:moveTo>
                <a:lnTo>
                  <a:pt x="45" y="12805"/>
                </a:lnTo>
                <a:lnTo>
                  <a:pt x="45" y="13345"/>
                </a:lnTo>
                <a:lnTo>
                  <a:pt x="0" y="13345"/>
                </a:lnTo>
                <a:lnTo>
                  <a:pt x="0" y="12805"/>
                </a:lnTo>
                <a:lnTo>
                  <a:pt x="45" y="12805"/>
                </a:lnTo>
                <a:close/>
                <a:moveTo>
                  <a:pt x="45" y="13745"/>
                </a:moveTo>
                <a:lnTo>
                  <a:pt x="45" y="13745"/>
                </a:lnTo>
                <a:lnTo>
                  <a:pt x="45" y="14301"/>
                </a:lnTo>
                <a:lnTo>
                  <a:pt x="0" y="14301"/>
                </a:lnTo>
                <a:lnTo>
                  <a:pt x="0" y="13745"/>
                </a:lnTo>
                <a:lnTo>
                  <a:pt x="45" y="13745"/>
                </a:lnTo>
                <a:close/>
                <a:moveTo>
                  <a:pt x="45" y="14702"/>
                </a:moveTo>
                <a:lnTo>
                  <a:pt x="45" y="14702"/>
                </a:lnTo>
                <a:lnTo>
                  <a:pt x="45" y="15241"/>
                </a:lnTo>
                <a:lnTo>
                  <a:pt x="0" y="15241"/>
                </a:lnTo>
                <a:lnTo>
                  <a:pt x="0" y="14702"/>
                </a:lnTo>
                <a:lnTo>
                  <a:pt x="45" y="14702"/>
                </a:lnTo>
                <a:close/>
                <a:moveTo>
                  <a:pt x="45" y="15650"/>
                </a:moveTo>
                <a:lnTo>
                  <a:pt x="45" y="15650"/>
                </a:lnTo>
                <a:lnTo>
                  <a:pt x="45" y="16180"/>
                </a:lnTo>
                <a:lnTo>
                  <a:pt x="0" y="16180"/>
                </a:lnTo>
                <a:lnTo>
                  <a:pt x="0" y="15650"/>
                </a:lnTo>
                <a:lnTo>
                  <a:pt x="45" y="15650"/>
                </a:lnTo>
                <a:close/>
                <a:moveTo>
                  <a:pt x="45" y="16589"/>
                </a:moveTo>
                <a:lnTo>
                  <a:pt x="45" y="16589"/>
                </a:lnTo>
                <a:lnTo>
                  <a:pt x="45" y="17137"/>
                </a:lnTo>
                <a:lnTo>
                  <a:pt x="0" y="17137"/>
                </a:lnTo>
                <a:lnTo>
                  <a:pt x="0" y="16589"/>
                </a:lnTo>
                <a:lnTo>
                  <a:pt x="45" y="16589"/>
                </a:lnTo>
                <a:close/>
                <a:moveTo>
                  <a:pt x="45" y="17546"/>
                </a:moveTo>
                <a:lnTo>
                  <a:pt x="45" y="17546"/>
                </a:lnTo>
                <a:lnTo>
                  <a:pt x="45" y="18077"/>
                </a:lnTo>
                <a:lnTo>
                  <a:pt x="0" y="18077"/>
                </a:lnTo>
                <a:lnTo>
                  <a:pt x="0" y="17546"/>
                </a:lnTo>
                <a:lnTo>
                  <a:pt x="45" y="17546"/>
                </a:lnTo>
                <a:close/>
                <a:moveTo>
                  <a:pt x="45" y="18486"/>
                </a:moveTo>
                <a:lnTo>
                  <a:pt x="45" y="18486"/>
                </a:lnTo>
                <a:lnTo>
                  <a:pt x="45" y="19025"/>
                </a:lnTo>
                <a:lnTo>
                  <a:pt x="0" y="19025"/>
                </a:lnTo>
                <a:lnTo>
                  <a:pt x="0" y="18486"/>
                </a:lnTo>
                <a:lnTo>
                  <a:pt x="45" y="18486"/>
                </a:lnTo>
                <a:close/>
                <a:moveTo>
                  <a:pt x="45" y="19425"/>
                </a:moveTo>
                <a:lnTo>
                  <a:pt x="45" y="19425"/>
                </a:lnTo>
                <a:lnTo>
                  <a:pt x="45" y="19495"/>
                </a:lnTo>
                <a:lnTo>
                  <a:pt x="45" y="19704"/>
                </a:lnTo>
                <a:lnTo>
                  <a:pt x="56" y="19895"/>
                </a:lnTo>
                <a:lnTo>
                  <a:pt x="61" y="19947"/>
                </a:lnTo>
                <a:lnTo>
                  <a:pt x="17" y="19999"/>
                </a:lnTo>
                <a:lnTo>
                  <a:pt x="11" y="19912"/>
                </a:lnTo>
                <a:lnTo>
                  <a:pt x="0" y="19704"/>
                </a:lnTo>
                <a:lnTo>
                  <a:pt x="0" y="19495"/>
                </a:lnTo>
                <a:lnTo>
                  <a:pt x="0" y="19425"/>
                </a:lnTo>
                <a:lnTo>
                  <a:pt x="45" y="19425"/>
                </a:lnTo>
                <a:close/>
                <a:moveTo>
                  <a:pt x="106" y="20321"/>
                </a:moveTo>
                <a:lnTo>
                  <a:pt x="106" y="20321"/>
                </a:lnTo>
                <a:lnTo>
                  <a:pt x="128" y="20434"/>
                </a:lnTo>
                <a:lnTo>
                  <a:pt x="162" y="20600"/>
                </a:lnTo>
                <a:lnTo>
                  <a:pt x="201" y="20756"/>
                </a:lnTo>
                <a:lnTo>
                  <a:pt x="167" y="20861"/>
                </a:lnTo>
                <a:lnTo>
                  <a:pt x="162" y="20843"/>
                </a:lnTo>
                <a:lnTo>
                  <a:pt x="117" y="20678"/>
                </a:lnTo>
                <a:lnTo>
                  <a:pt x="84" y="20495"/>
                </a:lnTo>
                <a:lnTo>
                  <a:pt x="67" y="20382"/>
                </a:lnTo>
                <a:lnTo>
                  <a:pt x="106" y="20321"/>
                </a:lnTo>
                <a:close/>
                <a:moveTo>
                  <a:pt x="306" y="21035"/>
                </a:moveTo>
                <a:lnTo>
                  <a:pt x="306" y="21035"/>
                </a:lnTo>
                <a:lnTo>
                  <a:pt x="345" y="21130"/>
                </a:lnTo>
                <a:lnTo>
                  <a:pt x="401" y="21226"/>
                </a:lnTo>
                <a:lnTo>
                  <a:pt x="457" y="21313"/>
                </a:lnTo>
                <a:lnTo>
                  <a:pt x="440" y="21426"/>
                </a:lnTo>
                <a:lnTo>
                  <a:pt x="379" y="21339"/>
                </a:lnTo>
                <a:lnTo>
                  <a:pt x="318" y="21243"/>
                </a:lnTo>
                <a:lnTo>
                  <a:pt x="279" y="21148"/>
                </a:lnTo>
                <a:lnTo>
                  <a:pt x="306" y="21035"/>
                </a:lnTo>
                <a:close/>
                <a:moveTo>
                  <a:pt x="585" y="21426"/>
                </a:moveTo>
                <a:lnTo>
                  <a:pt x="585" y="21426"/>
                </a:lnTo>
                <a:lnTo>
                  <a:pt x="591" y="21426"/>
                </a:lnTo>
                <a:lnTo>
                  <a:pt x="657" y="21461"/>
                </a:lnTo>
                <a:lnTo>
                  <a:pt x="724" y="21470"/>
                </a:lnTo>
                <a:lnTo>
                  <a:pt x="774" y="21470"/>
                </a:lnTo>
                <a:lnTo>
                  <a:pt x="774" y="21600"/>
                </a:lnTo>
                <a:lnTo>
                  <a:pt x="724" y="21600"/>
                </a:lnTo>
                <a:lnTo>
                  <a:pt x="646" y="21583"/>
                </a:lnTo>
                <a:lnTo>
                  <a:pt x="579" y="21557"/>
                </a:lnTo>
                <a:lnTo>
                  <a:pt x="574" y="21557"/>
                </a:lnTo>
                <a:lnTo>
                  <a:pt x="585" y="21426"/>
                </a:lnTo>
                <a:close/>
                <a:moveTo>
                  <a:pt x="914" y="21470"/>
                </a:moveTo>
                <a:lnTo>
                  <a:pt x="914" y="21470"/>
                </a:lnTo>
                <a:lnTo>
                  <a:pt x="1098" y="21470"/>
                </a:lnTo>
                <a:lnTo>
                  <a:pt x="1098" y="21600"/>
                </a:lnTo>
                <a:lnTo>
                  <a:pt x="914" y="21600"/>
                </a:lnTo>
                <a:lnTo>
                  <a:pt x="914" y="21470"/>
                </a:lnTo>
                <a:close/>
                <a:moveTo>
                  <a:pt x="1237" y="21470"/>
                </a:moveTo>
                <a:lnTo>
                  <a:pt x="1237" y="21470"/>
                </a:lnTo>
                <a:lnTo>
                  <a:pt x="1426" y="21470"/>
                </a:lnTo>
                <a:lnTo>
                  <a:pt x="1426" y="21600"/>
                </a:lnTo>
                <a:lnTo>
                  <a:pt x="1237" y="21600"/>
                </a:lnTo>
                <a:lnTo>
                  <a:pt x="1237" y="21470"/>
                </a:lnTo>
                <a:close/>
                <a:moveTo>
                  <a:pt x="1566" y="21470"/>
                </a:moveTo>
                <a:lnTo>
                  <a:pt x="1566" y="21470"/>
                </a:lnTo>
                <a:lnTo>
                  <a:pt x="1755" y="21470"/>
                </a:lnTo>
                <a:lnTo>
                  <a:pt x="1755" y="21600"/>
                </a:lnTo>
                <a:lnTo>
                  <a:pt x="1566" y="21600"/>
                </a:lnTo>
                <a:lnTo>
                  <a:pt x="1566" y="21470"/>
                </a:lnTo>
                <a:close/>
                <a:moveTo>
                  <a:pt x="1900" y="21470"/>
                </a:moveTo>
                <a:lnTo>
                  <a:pt x="1900" y="21470"/>
                </a:lnTo>
                <a:lnTo>
                  <a:pt x="2084" y="21470"/>
                </a:lnTo>
                <a:lnTo>
                  <a:pt x="2084" y="21600"/>
                </a:lnTo>
                <a:lnTo>
                  <a:pt x="1900" y="21600"/>
                </a:lnTo>
                <a:lnTo>
                  <a:pt x="1900" y="21470"/>
                </a:lnTo>
                <a:close/>
                <a:moveTo>
                  <a:pt x="2223" y="21470"/>
                </a:moveTo>
                <a:lnTo>
                  <a:pt x="2223" y="21470"/>
                </a:lnTo>
                <a:lnTo>
                  <a:pt x="2412" y="21470"/>
                </a:lnTo>
                <a:lnTo>
                  <a:pt x="2412" y="21600"/>
                </a:lnTo>
                <a:lnTo>
                  <a:pt x="2223" y="21600"/>
                </a:lnTo>
                <a:lnTo>
                  <a:pt x="2223" y="21470"/>
                </a:lnTo>
                <a:close/>
                <a:moveTo>
                  <a:pt x="2552" y="21470"/>
                </a:moveTo>
                <a:lnTo>
                  <a:pt x="2552" y="21470"/>
                </a:lnTo>
                <a:lnTo>
                  <a:pt x="2741" y="21470"/>
                </a:lnTo>
                <a:lnTo>
                  <a:pt x="2741" y="21600"/>
                </a:lnTo>
                <a:lnTo>
                  <a:pt x="2552" y="21600"/>
                </a:lnTo>
                <a:lnTo>
                  <a:pt x="2552" y="21470"/>
                </a:lnTo>
                <a:close/>
                <a:moveTo>
                  <a:pt x="2886" y="21470"/>
                </a:moveTo>
                <a:lnTo>
                  <a:pt x="2886" y="21470"/>
                </a:lnTo>
                <a:lnTo>
                  <a:pt x="3070" y="21470"/>
                </a:lnTo>
                <a:lnTo>
                  <a:pt x="3070" y="21600"/>
                </a:lnTo>
                <a:lnTo>
                  <a:pt x="2886" y="21600"/>
                </a:lnTo>
                <a:lnTo>
                  <a:pt x="2886" y="21470"/>
                </a:lnTo>
                <a:close/>
                <a:moveTo>
                  <a:pt x="3209" y="21470"/>
                </a:moveTo>
                <a:lnTo>
                  <a:pt x="3209" y="21470"/>
                </a:lnTo>
                <a:lnTo>
                  <a:pt x="3399" y="21470"/>
                </a:lnTo>
                <a:lnTo>
                  <a:pt x="3399" y="21600"/>
                </a:lnTo>
                <a:lnTo>
                  <a:pt x="3209" y="21600"/>
                </a:lnTo>
                <a:lnTo>
                  <a:pt x="3209" y="21470"/>
                </a:lnTo>
                <a:close/>
                <a:moveTo>
                  <a:pt x="3538" y="21470"/>
                </a:moveTo>
                <a:lnTo>
                  <a:pt x="3538" y="21470"/>
                </a:lnTo>
                <a:lnTo>
                  <a:pt x="3727" y="21470"/>
                </a:lnTo>
                <a:lnTo>
                  <a:pt x="3727" y="21600"/>
                </a:lnTo>
                <a:lnTo>
                  <a:pt x="3538" y="21600"/>
                </a:lnTo>
                <a:lnTo>
                  <a:pt x="3538" y="21470"/>
                </a:lnTo>
                <a:close/>
                <a:moveTo>
                  <a:pt x="3866" y="21470"/>
                </a:moveTo>
                <a:lnTo>
                  <a:pt x="3866" y="21470"/>
                </a:lnTo>
                <a:lnTo>
                  <a:pt x="4056" y="21470"/>
                </a:lnTo>
                <a:lnTo>
                  <a:pt x="4056" y="21600"/>
                </a:lnTo>
                <a:lnTo>
                  <a:pt x="3866" y="21600"/>
                </a:lnTo>
                <a:lnTo>
                  <a:pt x="3866" y="21470"/>
                </a:lnTo>
                <a:close/>
                <a:moveTo>
                  <a:pt x="4195" y="21470"/>
                </a:moveTo>
                <a:lnTo>
                  <a:pt x="4195" y="21470"/>
                </a:lnTo>
                <a:lnTo>
                  <a:pt x="4379" y="21470"/>
                </a:lnTo>
                <a:lnTo>
                  <a:pt x="4379" y="21600"/>
                </a:lnTo>
                <a:lnTo>
                  <a:pt x="4195" y="21600"/>
                </a:lnTo>
                <a:lnTo>
                  <a:pt x="4195" y="21470"/>
                </a:lnTo>
                <a:close/>
                <a:moveTo>
                  <a:pt x="4524" y="21470"/>
                </a:moveTo>
                <a:lnTo>
                  <a:pt x="4524" y="21470"/>
                </a:lnTo>
                <a:lnTo>
                  <a:pt x="4713" y="21470"/>
                </a:lnTo>
                <a:lnTo>
                  <a:pt x="4713" y="21600"/>
                </a:lnTo>
                <a:lnTo>
                  <a:pt x="4524" y="21600"/>
                </a:lnTo>
                <a:lnTo>
                  <a:pt x="4524" y="21470"/>
                </a:lnTo>
                <a:close/>
                <a:moveTo>
                  <a:pt x="4853" y="21470"/>
                </a:moveTo>
                <a:lnTo>
                  <a:pt x="4853" y="21470"/>
                </a:lnTo>
                <a:lnTo>
                  <a:pt x="5042" y="21470"/>
                </a:lnTo>
                <a:lnTo>
                  <a:pt x="5042" y="21600"/>
                </a:lnTo>
                <a:lnTo>
                  <a:pt x="4853" y="21600"/>
                </a:lnTo>
                <a:lnTo>
                  <a:pt x="4853" y="21470"/>
                </a:lnTo>
                <a:close/>
                <a:moveTo>
                  <a:pt x="5181" y="21470"/>
                </a:moveTo>
                <a:lnTo>
                  <a:pt x="5181" y="21470"/>
                </a:lnTo>
                <a:lnTo>
                  <a:pt x="5365" y="21470"/>
                </a:lnTo>
                <a:lnTo>
                  <a:pt x="5365" y="21600"/>
                </a:lnTo>
                <a:lnTo>
                  <a:pt x="5181" y="21600"/>
                </a:lnTo>
                <a:lnTo>
                  <a:pt x="5181" y="21470"/>
                </a:lnTo>
                <a:close/>
                <a:moveTo>
                  <a:pt x="5510" y="21470"/>
                </a:moveTo>
                <a:lnTo>
                  <a:pt x="5510" y="21470"/>
                </a:lnTo>
                <a:lnTo>
                  <a:pt x="5699" y="21470"/>
                </a:lnTo>
                <a:lnTo>
                  <a:pt x="5699" y="21600"/>
                </a:lnTo>
                <a:lnTo>
                  <a:pt x="5510" y="21600"/>
                </a:lnTo>
                <a:lnTo>
                  <a:pt x="5510" y="21470"/>
                </a:lnTo>
                <a:close/>
                <a:moveTo>
                  <a:pt x="5839" y="21470"/>
                </a:moveTo>
                <a:lnTo>
                  <a:pt x="5839" y="21470"/>
                </a:lnTo>
                <a:lnTo>
                  <a:pt x="6028" y="21470"/>
                </a:lnTo>
                <a:lnTo>
                  <a:pt x="6028" y="21600"/>
                </a:lnTo>
                <a:lnTo>
                  <a:pt x="5839" y="21600"/>
                </a:lnTo>
                <a:lnTo>
                  <a:pt x="5839" y="21470"/>
                </a:lnTo>
                <a:close/>
                <a:moveTo>
                  <a:pt x="6167" y="21470"/>
                </a:moveTo>
                <a:lnTo>
                  <a:pt x="6167" y="21470"/>
                </a:lnTo>
                <a:lnTo>
                  <a:pt x="6351" y="21470"/>
                </a:lnTo>
                <a:lnTo>
                  <a:pt x="6351" y="21600"/>
                </a:lnTo>
                <a:lnTo>
                  <a:pt x="6167" y="21600"/>
                </a:lnTo>
                <a:lnTo>
                  <a:pt x="6167" y="21470"/>
                </a:lnTo>
                <a:close/>
                <a:moveTo>
                  <a:pt x="6496" y="21470"/>
                </a:moveTo>
                <a:lnTo>
                  <a:pt x="6496" y="21470"/>
                </a:lnTo>
                <a:lnTo>
                  <a:pt x="6686" y="21470"/>
                </a:lnTo>
                <a:lnTo>
                  <a:pt x="6686" y="21600"/>
                </a:lnTo>
                <a:lnTo>
                  <a:pt x="6496" y="21600"/>
                </a:lnTo>
                <a:lnTo>
                  <a:pt x="6496" y="21470"/>
                </a:lnTo>
                <a:close/>
                <a:moveTo>
                  <a:pt x="6825" y="21470"/>
                </a:moveTo>
                <a:lnTo>
                  <a:pt x="6825" y="21470"/>
                </a:lnTo>
                <a:lnTo>
                  <a:pt x="7014" y="21470"/>
                </a:lnTo>
                <a:lnTo>
                  <a:pt x="7014" y="21600"/>
                </a:lnTo>
                <a:lnTo>
                  <a:pt x="6825" y="21600"/>
                </a:lnTo>
                <a:lnTo>
                  <a:pt x="6825" y="21470"/>
                </a:lnTo>
                <a:close/>
                <a:moveTo>
                  <a:pt x="7154" y="21470"/>
                </a:moveTo>
                <a:lnTo>
                  <a:pt x="7154" y="21470"/>
                </a:lnTo>
                <a:lnTo>
                  <a:pt x="7337" y="21470"/>
                </a:lnTo>
                <a:lnTo>
                  <a:pt x="7337" y="21600"/>
                </a:lnTo>
                <a:lnTo>
                  <a:pt x="7154" y="21600"/>
                </a:lnTo>
                <a:lnTo>
                  <a:pt x="7154" y="21470"/>
                </a:lnTo>
                <a:close/>
                <a:moveTo>
                  <a:pt x="7477" y="21470"/>
                </a:moveTo>
                <a:lnTo>
                  <a:pt x="7477" y="21470"/>
                </a:lnTo>
                <a:lnTo>
                  <a:pt x="7672" y="21470"/>
                </a:lnTo>
                <a:lnTo>
                  <a:pt x="7672" y="21600"/>
                </a:lnTo>
                <a:lnTo>
                  <a:pt x="7477" y="21600"/>
                </a:lnTo>
                <a:lnTo>
                  <a:pt x="7477" y="21470"/>
                </a:lnTo>
                <a:close/>
                <a:moveTo>
                  <a:pt x="7811" y="21470"/>
                </a:moveTo>
                <a:lnTo>
                  <a:pt x="7811" y="21470"/>
                </a:lnTo>
                <a:lnTo>
                  <a:pt x="7995" y="21470"/>
                </a:lnTo>
                <a:lnTo>
                  <a:pt x="7995" y="21600"/>
                </a:lnTo>
                <a:lnTo>
                  <a:pt x="7811" y="21600"/>
                </a:lnTo>
                <a:lnTo>
                  <a:pt x="7811" y="21470"/>
                </a:lnTo>
                <a:close/>
                <a:moveTo>
                  <a:pt x="8140" y="21470"/>
                </a:moveTo>
                <a:lnTo>
                  <a:pt x="8140" y="21470"/>
                </a:lnTo>
                <a:lnTo>
                  <a:pt x="8324" y="21470"/>
                </a:lnTo>
                <a:lnTo>
                  <a:pt x="8324" y="21600"/>
                </a:lnTo>
                <a:lnTo>
                  <a:pt x="8140" y="21600"/>
                </a:lnTo>
                <a:lnTo>
                  <a:pt x="8140" y="21470"/>
                </a:lnTo>
                <a:close/>
                <a:moveTo>
                  <a:pt x="8463" y="21470"/>
                </a:moveTo>
                <a:lnTo>
                  <a:pt x="8463" y="21470"/>
                </a:lnTo>
                <a:lnTo>
                  <a:pt x="8658" y="21470"/>
                </a:lnTo>
                <a:lnTo>
                  <a:pt x="8658" y="21600"/>
                </a:lnTo>
                <a:lnTo>
                  <a:pt x="8463" y="21600"/>
                </a:lnTo>
                <a:lnTo>
                  <a:pt x="8463" y="21470"/>
                </a:lnTo>
                <a:close/>
                <a:moveTo>
                  <a:pt x="8797" y="21470"/>
                </a:moveTo>
                <a:lnTo>
                  <a:pt x="8797" y="21470"/>
                </a:lnTo>
                <a:lnTo>
                  <a:pt x="8981" y="21470"/>
                </a:lnTo>
                <a:lnTo>
                  <a:pt x="8981" y="21600"/>
                </a:lnTo>
                <a:lnTo>
                  <a:pt x="8797" y="21600"/>
                </a:lnTo>
                <a:lnTo>
                  <a:pt x="8797" y="21470"/>
                </a:lnTo>
                <a:close/>
                <a:moveTo>
                  <a:pt x="9126" y="21470"/>
                </a:moveTo>
                <a:lnTo>
                  <a:pt x="9126" y="21470"/>
                </a:lnTo>
                <a:lnTo>
                  <a:pt x="9310" y="21470"/>
                </a:lnTo>
                <a:lnTo>
                  <a:pt x="9310" y="21600"/>
                </a:lnTo>
                <a:lnTo>
                  <a:pt x="9126" y="21600"/>
                </a:lnTo>
                <a:lnTo>
                  <a:pt x="9126" y="21470"/>
                </a:lnTo>
                <a:close/>
                <a:moveTo>
                  <a:pt x="9449" y="21470"/>
                </a:moveTo>
                <a:lnTo>
                  <a:pt x="9449" y="21470"/>
                </a:lnTo>
                <a:lnTo>
                  <a:pt x="9644" y="21470"/>
                </a:lnTo>
                <a:lnTo>
                  <a:pt x="9644" y="21600"/>
                </a:lnTo>
                <a:lnTo>
                  <a:pt x="9449" y="21600"/>
                </a:lnTo>
                <a:lnTo>
                  <a:pt x="9449" y="21470"/>
                </a:lnTo>
                <a:close/>
                <a:moveTo>
                  <a:pt x="9783" y="21470"/>
                </a:moveTo>
                <a:lnTo>
                  <a:pt x="9783" y="21470"/>
                </a:lnTo>
                <a:lnTo>
                  <a:pt x="9967" y="21470"/>
                </a:lnTo>
                <a:lnTo>
                  <a:pt x="9967" y="21600"/>
                </a:lnTo>
                <a:lnTo>
                  <a:pt x="9783" y="21600"/>
                </a:lnTo>
                <a:lnTo>
                  <a:pt x="9783" y="21470"/>
                </a:lnTo>
                <a:close/>
                <a:moveTo>
                  <a:pt x="10106" y="21470"/>
                </a:moveTo>
                <a:lnTo>
                  <a:pt x="10106" y="21470"/>
                </a:lnTo>
                <a:lnTo>
                  <a:pt x="10296" y="21470"/>
                </a:lnTo>
                <a:lnTo>
                  <a:pt x="10296" y="21600"/>
                </a:lnTo>
                <a:lnTo>
                  <a:pt x="10106" y="21600"/>
                </a:lnTo>
                <a:lnTo>
                  <a:pt x="10106" y="21470"/>
                </a:lnTo>
                <a:close/>
                <a:moveTo>
                  <a:pt x="10435" y="21470"/>
                </a:moveTo>
                <a:lnTo>
                  <a:pt x="10435" y="21470"/>
                </a:lnTo>
                <a:lnTo>
                  <a:pt x="10625" y="21470"/>
                </a:lnTo>
                <a:lnTo>
                  <a:pt x="10625" y="21600"/>
                </a:lnTo>
                <a:lnTo>
                  <a:pt x="10435" y="21600"/>
                </a:lnTo>
                <a:lnTo>
                  <a:pt x="10435" y="21470"/>
                </a:lnTo>
                <a:close/>
                <a:moveTo>
                  <a:pt x="10769" y="21470"/>
                </a:moveTo>
                <a:lnTo>
                  <a:pt x="10769" y="21470"/>
                </a:lnTo>
                <a:lnTo>
                  <a:pt x="10953" y="21470"/>
                </a:lnTo>
                <a:lnTo>
                  <a:pt x="10953" y="21600"/>
                </a:lnTo>
                <a:lnTo>
                  <a:pt x="10769" y="21600"/>
                </a:lnTo>
                <a:lnTo>
                  <a:pt x="10769" y="21470"/>
                </a:lnTo>
                <a:close/>
                <a:moveTo>
                  <a:pt x="11092" y="21470"/>
                </a:moveTo>
                <a:lnTo>
                  <a:pt x="11092" y="21470"/>
                </a:lnTo>
                <a:lnTo>
                  <a:pt x="11282" y="21470"/>
                </a:lnTo>
                <a:lnTo>
                  <a:pt x="11282" y="21600"/>
                </a:lnTo>
                <a:lnTo>
                  <a:pt x="11092" y="21600"/>
                </a:lnTo>
                <a:lnTo>
                  <a:pt x="11092" y="21470"/>
                </a:lnTo>
                <a:close/>
                <a:moveTo>
                  <a:pt x="11421" y="21470"/>
                </a:moveTo>
                <a:lnTo>
                  <a:pt x="11421" y="21470"/>
                </a:lnTo>
                <a:lnTo>
                  <a:pt x="11611" y="21470"/>
                </a:lnTo>
                <a:lnTo>
                  <a:pt x="11611" y="21600"/>
                </a:lnTo>
                <a:lnTo>
                  <a:pt x="11421" y="21600"/>
                </a:lnTo>
                <a:lnTo>
                  <a:pt x="11421" y="21470"/>
                </a:lnTo>
                <a:close/>
                <a:moveTo>
                  <a:pt x="11755" y="21470"/>
                </a:moveTo>
                <a:lnTo>
                  <a:pt x="11755" y="21470"/>
                </a:lnTo>
                <a:lnTo>
                  <a:pt x="11939" y="21470"/>
                </a:lnTo>
                <a:lnTo>
                  <a:pt x="11939" y="21600"/>
                </a:lnTo>
                <a:lnTo>
                  <a:pt x="11755" y="21600"/>
                </a:lnTo>
                <a:lnTo>
                  <a:pt x="11755" y="21470"/>
                </a:lnTo>
                <a:close/>
                <a:moveTo>
                  <a:pt x="12079" y="21470"/>
                </a:moveTo>
                <a:lnTo>
                  <a:pt x="12079" y="21470"/>
                </a:lnTo>
                <a:lnTo>
                  <a:pt x="12268" y="21470"/>
                </a:lnTo>
                <a:lnTo>
                  <a:pt x="12268" y="21600"/>
                </a:lnTo>
                <a:lnTo>
                  <a:pt x="12079" y="21600"/>
                </a:lnTo>
                <a:lnTo>
                  <a:pt x="12079" y="21470"/>
                </a:lnTo>
                <a:close/>
                <a:moveTo>
                  <a:pt x="12407" y="21470"/>
                </a:moveTo>
                <a:lnTo>
                  <a:pt x="12407" y="21470"/>
                </a:lnTo>
                <a:lnTo>
                  <a:pt x="12597" y="21470"/>
                </a:lnTo>
                <a:lnTo>
                  <a:pt x="12597" y="21600"/>
                </a:lnTo>
                <a:lnTo>
                  <a:pt x="12407" y="21600"/>
                </a:lnTo>
                <a:lnTo>
                  <a:pt x="12407" y="21470"/>
                </a:lnTo>
                <a:close/>
                <a:moveTo>
                  <a:pt x="12742" y="21470"/>
                </a:moveTo>
                <a:lnTo>
                  <a:pt x="12742" y="21470"/>
                </a:lnTo>
                <a:lnTo>
                  <a:pt x="12925" y="21470"/>
                </a:lnTo>
                <a:lnTo>
                  <a:pt x="12925" y="21600"/>
                </a:lnTo>
                <a:lnTo>
                  <a:pt x="12742" y="21600"/>
                </a:lnTo>
                <a:lnTo>
                  <a:pt x="12742" y="21470"/>
                </a:lnTo>
                <a:close/>
                <a:moveTo>
                  <a:pt x="13065" y="21470"/>
                </a:moveTo>
                <a:lnTo>
                  <a:pt x="13065" y="21470"/>
                </a:lnTo>
                <a:lnTo>
                  <a:pt x="13254" y="21470"/>
                </a:lnTo>
                <a:lnTo>
                  <a:pt x="13254" y="21600"/>
                </a:lnTo>
                <a:lnTo>
                  <a:pt x="13065" y="21600"/>
                </a:lnTo>
                <a:lnTo>
                  <a:pt x="13065" y="21470"/>
                </a:lnTo>
                <a:close/>
                <a:moveTo>
                  <a:pt x="13393" y="21470"/>
                </a:moveTo>
                <a:lnTo>
                  <a:pt x="13393" y="21470"/>
                </a:lnTo>
                <a:lnTo>
                  <a:pt x="13583" y="21470"/>
                </a:lnTo>
                <a:lnTo>
                  <a:pt x="13583" y="21600"/>
                </a:lnTo>
                <a:lnTo>
                  <a:pt x="13393" y="21600"/>
                </a:lnTo>
                <a:lnTo>
                  <a:pt x="13393" y="21470"/>
                </a:lnTo>
                <a:close/>
                <a:moveTo>
                  <a:pt x="13722" y="21470"/>
                </a:moveTo>
                <a:lnTo>
                  <a:pt x="13722" y="21470"/>
                </a:lnTo>
                <a:lnTo>
                  <a:pt x="13912" y="21470"/>
                </a:lnTo>
                <a:lnTo>
                  <a:pt x="13912" y="21600"/>
                </a:lnTo>
                <a:lnTo>
                  <a:pt x="13722" y="21600"/>
                </a:lnTo>
                <a:lnTo>
                  <a:pt x="13722" y="21470"/>
                </a:lnTo>
                <a:close/>
                <a:moveTo>
                  <a:pt x="14051" y="21470"/>
                </a:moveTo>
                <a:lnTo>
                  <a:pt x="14051" y="21470"/>
                </a:lnTo>
                <a:lnTo>
                  <a:pt x="14235" y="21470"/>
                </a:lnTo>
                <a:lnTo>
                  <a:pt x="14235" y="21600"/>
                </a:lnTo>
                <a:lnTo>
                  <a:pt x="14051" y="21600"/>
                </a:lnTo>
                <a:lnTo>
                  <a:pt x="14051" y="21470"/>
                </a:lnTo>
                <a:close/>
                <a:moveTo>
                  <a:pt x="14380" y="21470"/>
                </a:moveTo>
                <a:lnTo>
                  <a:pt x="14380" y="21470"/>
                </a:lnTo>
                <a:lnTo>
                  <a:pt x="14569" y="21470"/>
                </a:lnTo>
                <a:lnTo>
                  <a:pt x="14569" y="21600"/>
                </a:lnTo>
                <a:lnTo>
                  <a:pt x="14380" y="21600"/>
                </a:lnTo>
                <a:lnTo>
                  <a:pt x="14380" y="21470"/>
                </a:lnTo>
                <a:close/>
                <a:moveTo>
                  <a:pt x="14708" y="21470"/>
                </a:moveTo>
                <a:lnTo>
                  <a:pt x="14708" y="21470"/>
                </a:lnTo>
                <a:lnTo>
                  <a:pt x="14898" y="21470"/>
                </a:lnTo>
                <a:lnTo>
                  <a:pt x="14898" y="21600"/>
                </a:lnTo>
                <a:lnTo>
                  <a:pt x="14708" y="21600"/>
                </a:lnTo>
                <a:lnTo>
                  <a:pt x="14708" y="21470"/>
                </a:lnTo>
                <a:close/>
                <a:moveTo>
                  <a:pt x="15037" y="21470"/>
                </a:moveTo>
                <a:lnTo>
                  <a:pt x="15037" y="21470"/>
                </a:lnTo>
                <a:lnTo>
                  <a:pt x="15221" y="21470"/>
                </a:lnTo>
                <a:lnTo>
                  <a:pt x="15221" y="21600"/>
                </a:lnTo>
                <a:lnTo>
                  <a:pt x="15037" y="21600"/>
                </a:lnTo>
                <a:lnTo>
                  <a:pt x="15037" y="21470"/>
                </a:lnTo>
                <a:close/>
                <a:moveTo>
                  <a:pt x="15366" y="21470"/>
                </a:moveTo>
                <a:lnTo>
                  <a:pt x="15366" y="21470"/>
                </a:lnTo>
                <a:lnTo>
                  <a:pt x="15555" y="21470"/>
                </a:lnTo>
                <a:lnTo>
                  <a:pt x="15555" y="21600"/>
                </a:lnTo>
                <a:lnTo>
                  <a:pt x="15366" y="21600"/>
                </a:lnTo>
                <a:lnTo>
                  <a:pt x="15366" y="21470"/>
                </a:lnTo>
                <a:close/>
                <a:moveTo>
                  <a:pt x="15694" y="21470"/>
                </a:moveTo>
                <a:lnTo>
                  <a:pt x="15694" y="21470"/>
                </a:lnTo>
                <a:lnTo>
                  <a:pt x="15884" y="21470"/>
                </a:lnTo>
                <a:lnTo>
                  <a:pt x="15884" y="21600"/>
                </a:lnTo>
                <a:lnTo>
                  <a:pt x="15694" y="21600"/>
                </a:lnTo>
                <a:lnTo>
                  <a:pt x="15694" y="21470"/>
                </a:lnTo>
                <a:close/>
                <a:moveTo>
                  <a:pt x="16023" y="21470"/>
                </a:moveTo>
                <a:lnTo>
                  <a:pt x="16023" y="21470"/>
                </a:lnTo>
                <a:lnTo>
                  <a:pt x="16207" y="21470"/>
                </a:lnTo>
                <a:lnTo>
                  <a:pt x="16207" y="21600"/>
                </a:lnTo>
                <a:lnTo>
                  <a:pt x="16023" y="21600"/>
                </a:lnTo>
                <a:lnTo>
                  <a:pt x="16023" y="21470"/>
                </a:lnTo>
                <a:close/>
                <a:moveTo>
                  <a:pt x="16346" y="21470"/>
                </a:moveTo>
                <a:lnTo>
                  <a:pt x="16346" y="21470"/>
                </a:lnTo>
                <a:lnTo>
                  <a:pt x="16541" y="21470"/>
                </a:lnTo>
                <a:lnTo>
                  <a:pt x="16541" y="21600"/>
                </a:lnTo>
                <a:lnTo>
                  <a:pt x="16346" y="21600"/>
                </a:lnTo>
                <a:lnTo>
                  <a:pt x="16346" y="21470"/>
                </a:lnTo>
                <a:close/>
                <a:moveTo>
                  <a:pt x="16681" y="21470"/>
                </a:moveTo>
                <a:lnTo>
                  <a:pt x="16681" y="21470"/>
                </a:lnTo>
                <a:lnTo>
                  <a:pt x="16864" y="21470"/>
                </a:lnTo>
                <a:lnTo>
                  <a:pt x="16864" y="21600"/>
                </a:lnTo>
                <a:lnTo>
                  <a:pt x="16681" y="21600"/>
                </a:lnTo>
                <a:lnTo>
                  <a:pt x="16681" y="21470"/>
                </a:lnTo>
                <a:close/>
                <a:moveTo>
                  <a:pt x="17009" y="21470"/>
                </a:moveTo>
                <a:lnTo>
                  <a:pt x="17009" y="21470"/>
                </a:lnTo>
                <a:lnTo>
                  <a:pt x="17193" y="21470"/>
                </a:lnTo>
                <a:lnTo>
                  <a:pt x="17193" y="21600"/>
                </a:lnTo>
                <a:lnTo>
                  <a:pt x="17009" y="21600"/>
                </a:lnTo>
                <a:lnTo>
                  <a:pt x="17009" y="21470"/>
                </a:lnTo>
                <a:close/>
                <a:moveTo>
                  <a:pt x="17332" y="21470"/>
                </a:moveTo>
                <a:lnTo>
                  <a:pt x="17332" y="21470"/>
                </a:lnTo>
                <a:lnTo>
                  <a:pt x="17527" y="21470"/>
                </a:lnTo>
                <a:lnTo>
                  <a:pt x="17527" y="21600"/>
                </a:lnTo>
                <a:lnTo>
                  <a:pt x="17332" y="21600"/>
                </a:lnTo>
                <a:lnTo>
                  <a:pt x="17332" y="21470"/>
                </a:lnTo>
                <a:close/>
                <a:moveTo>
                  <a:pt x="17667" y="21470"/>
                </a:moveTo>
                <a:lnTo>
                  <a:pt x="17667" y="21470"/>
                </a:lnTo>
                <a:lnTo>
                  <a:pt x="17851" y="21470"/>
                </a:lnTo>
                <a:lnTo>
                  <a:pt x="17851" y="21600"/>
                </a:lnTo>
                <a:lnTo>
                  <a:pt x="17667" y="21600"/>
                </a:lnTo>
                <a:lnTo>
                  <a:pt x="17667" y="21470"/>
                </a:lnTo>
                <a:close/>
                <a:moveTo>
                  <a:pt x="17995" y="21470"/>
                </a:moveTo>
                <a:lnTo>
                  <a:pt x="17995" y="21470"/>
                </a:lnTo>
                <a:lnTo>
                  <a:pt x="18179" y="21470"/>
                </a:lnTo>
                <a:lnTo>
                  <a:pt x="18179" y="21600"/>
                </a:lnTo>
                <a:lnTo>
                  <a:pt x="17995" y="21600"/>
                </a:lnTo>
                <a:lnTo>
                  <a:pt x="17995" y="21470"/>
                </a:lnTo>
                <a:close/>
                <a:moveTo>
                  <a:pt x="18318" y="21470"/>
                </a:moveTo>
                <a:lnTo>
                  <a:pt x="18318" y="21470"/>
                </a:lnTo>
                <a:lnTo>
                  <a:pt x="18513" y="21470"/>
                </a:lnTo>
                <a:lnTo>
                  <a:pt x="18513" y="21600"/>
                </a:lnTo>
                <a:lnTo>
                  <a:pt x="18318" y="21600"/>
                </a:lnTo>
                <a:lnTo>
                  <a:pt x="18318" y="21470"/>
                </a:lnTo>
                <a:close/>
                <a:moveTo>
                  <a:pt x="18653" y="21470"/>
                </a:moveTo>
                <a:lnTo>
                  <a:pt x="18653" y="21470"/>
                </a:lnTo>
                <a:lnTo>
                  <a:pt x="18837" y="21470"/>
                </a:lnTo>
                <a:lnTo>
                  <a:pt x="18837" y="21600"/>
                </a:lnTo>
                <a:lnTo>
                  <a:pt x="18653" y="21600"/>
                </a:lnTo>
                <a:lnTo>
                  <a:pt x="18653" y="21470"/>
                </a:lnTo>
                <a:close/>
                <a:moveTo>
                  <a:pt x="18981" y="21470"/>
                </a:moveTo>
                <a:lnTo>
                  <a:pt x="18981" y="21470"/>
                </a:lnTo>
                <a:lnTo>
                  <a:pt x="19165" y="21470"/>
                </a:lnTo>
                <a:lnTo>
                  <a:pt x="19165" y="21600"/>
                </a:lnTo>
                <a:lnTo>
                  <a:pt x="18981" y="21600"/>
                </a:lnTo>
                <a:lnTo>
                  <a:pt x="18981" y="21470"/>
                </a:lnTo>
                <a:close/>
                <a:moveTo>
                  <a:pt x="19305" y="21470"/>
                </a:moveTo>
                <a:lnTo>
                  <a:pt x="19305" y="21470"/>
                </a:lnTo>
                <a:lnTo>
                  <a:pt x="19500" y="21470"/>
                </a:lnTo>
                <a:lnTo>
                  <a:pt x="19500" y="21600"/>
                </a:lnTo>
                <a:lnTo>
                  <a:pt x="19305" y="21600"/>
                </a:lnTo>
                <a:lnTo>
                  <a:pt x="19305" y="21470"/>
                </a:lnTo>
                <a:close/>
                <a:moveTo>
                  <a:pt x="19639" y="21470"/>
                </a:moveTo>
                <a:lnTo>
                  <a:pt x="19639" y="21470"/>
                </a:lnTo>
                <a:lnTo>
                  <a:pt x="19823" y="21470"/>
                </a:lnTo>
                <a:lnTo>
                  <a:pt x="19823" y="21600"/>
                </a:lnTo>
                <a:lnTo>
                  <a:pt x="19639" y="21600"/>
                </a:lnTo>
                <a:lnTo>
                  <a:pt x="19639" y="21470"/>
                </a:lnTo>
                <a:close/>
                <a:moveTo>
                  <a:pt x="19962" y="21470"/>
                </a:moveTo>
                <a:lnTo>
                  <a:pt x="19962" y="21470"/>
                </a:lnTo>
                <a:lnTo>
                  <a:pt x="20151" y="21470"/>
                </a:lnTo>
                <a:lnTo>
                  <a:pt x="20151" y="21600"/>
                </a:lnTo>
                <a:lnTo>
                  <a:pt x="19962" y="21600"/>
                </a:lnTo>
                <a:lnTo>
                  <a:pt x="19962" y="21470"/>
                </a:lnTo>
                <a:close/>
                <a:moveTo>
                  <a:pt x="20291" y="21470"/>
                </a:moveTo>
                <a:lnTo>
                  <a:pt x="20291" y="21470"/>
                </a:lnTo>
                <a:lnTo>
                  <a:pt x="20480" y="21470"/>
                </a:lnTo>
                <a:lnTo>
                  <a:pt x="20480" y="21600"/>
                </a:lnTo>
                <a:lnTo>
                  <a:pt x="20291" y="21600"/>
                </a:lnTo>
                <a:lnTo>
                  <a:pt x="20291" y="21470"/>
                </a:lnTo>
                <a:close/>
                <a:moveTo>
                  <a:pt x="20625" y="21470"/>
                </a:moveTo>
                <a:lnTo>
                  <a:pt x="20625" y="21470"/>
                </a:lnTo>
                <a:lnTo>
                  <a:pt x="20809" y="21470"/>
                </a:lnTo>
                <a:lnTo>
                  <a:pt x="20809" y="21600"/>
                </a:lnTo>
                <a:lnTo>
                  <a:pt x="20625" y="21600"/>
                </a:lnTo>
                <a:lnTo>
                  <a:pt x="20625" y="21470"/>
                </a:lnTo>
                <a:close/>
                <a:moveTo>
                  <a:pt x="20943" y="21461"/>
                </a:moveTo>
                <a:lnTo>
                  <a:pt x="20943" y="21461"/>
                </a:lnTo>
                <a:lnTo>
                  <a:pt x="21004" y="21426"/>
                </a:lnTo>
                <a:lnTo>
                  <a:pt x="21076" y="21374"/>
                </a:lnTo>
                <a:lnTo>
                  <a:pt x="21126" y="21330"/>
                </a:lnTo>
                <a:lnTo>
                  <a:pt x="21143" y="21461"/>
                </a:lnTo>
                <a:lnTo>
                  <a:pt x="21087" y="21504"/>
                </a:lnTo>
                <a:lnTo>
                  <a:pt x="21009" y="21557"/>
                </a:lnTo>
                <a:lnTo>
                  <a:pt x="20954" y="21583"/>
                </a:lnTo>
                <a:lnTo>
                  <a:pt x="20943" y="21461"/>
                </a:lnTo>
                <a:close/>
                <a:moveTo>
                  <a:pt x="21243" y="21148"/>
                </a:moveTo>
                <a:lnTo>
                  <a:pt x="21243" y="21148"/>
                </a:lnTo>
                <a:lnTo>
                  <a:pt x="21249" y="21130"/>
                </a:lnTo>
                <a:lnTo>
                  <a:pt x="21305" y="21017"/>
                </a:lnTo>
                <a:lnTo>
                  <a:pt x="21349" y="20887"/>
                </a:lnTo>
                <a:lnTo>
                  <a:pt x="21377" y="20791"/>
                </a:lnTo>
                <a:lnTo>
                  <a:pt x="21411" y="20887"/>
                </a:lnTo>
                <a:lnTo>
                  <a:pt x="21383" y="20982"/>
                </a:lnTo>
                <a:lnTo>
                  <a:pt x="21333" y="21113"/>
                </a:lnTo>
                <a:lnTo>
                  <a:pt x="21277" y="21243"/>
                </a:lnTo>
                <a:lnTo>
                  <a:pt x="21266" y="21261"/>
                </a:lnTo>
                <a:lnTo>
                  <a:pt x="21243" y="21148"/>
                </a:lnTo>
                <a:close/>
                <a:moveTo>
                  <a:pt x="21455" y="20487"/>
                </a:moveTo>
                <a:lnTo>
                  <a:pt x="21455" y="20487"/>
                </a:lnTo>
                <a:lnTo>
                  <a:pt x="21466" y="20434"/>
                </a:lnTo>
                <a:lnTo>
                  <a:pt x="21494" y="20252"/>
                </a:lnTo>
                <a:lnTo>
                  <a:pt x="21516" y="20078"/>
                </a:lnTo>
                <a:lnTo>
                  <a:pt x="21522" y="19999"/>
                </a:lnTo>
                <a:lnTo>
                  <a:pt x="21578" y="20025"/>
                </a:lnTo>
                <a:lnTo>
                  <a:pt x="21567" y="20130"/>
                </a:lnTo>
                <a:lnTo>
                  <a:pt x="21539" y="20321"/>
                </a:lnTo>
                <a:lnTo>
                  <a:pt x="21505" y="20495"/>
                </a:lnTo>
                <a:lnTo>
                  <a:pt x="21494" y="20547"/>
                </a:lnTo>
                <a:lnTo>
                  <a:pt x="21455" y="20487"/>
                </a:lnTo>
                <a:close/>
                <a:moveTo>
                  <a:pt x="21544" y="19625"/>
                </a:moveTo>
                <a:lnTo>
                  <a:pt x="21544" y="19625"/>
                </a:lnTo>
                <a:lnTo>
                  <a:pt x="21555" y="19495"/>
                </a:lnTo>
                <a:lnTo>
                  <a:pt x="21555" y="19069"/>
                </a:lnTo>
                <a:lnTo>
                  <a:pt x="21600" y="19069"/>
                </a:lnTo>
                <a:lnTo>
                  <a:pt x="21600" y="19512"/>
                </a:lnTo>
                <a:lnTo>
                  <a:pt x="21600" y="19625"/>
                </a:lnTo>
                <a:lnTo>
                  <a:pt x="21544" y="19625"/>
                </a:lnTo>
                <a:close/>
                <a:moveTo>
                  <a:pt x="21555" y="18668"/>
                </a:moveTo>
                <a:lnTo>
                  <a:pt x="21555" y="18668"/>
                </a:lnTo>
                <a:lnTo>
                  <a:pt x="21555" y="18129"/>
                </a:lnTo>
                <a:lnTo>
                  <a:pt x="21600" y="18129"/>
                </a:lnTo>
                <a:lnTo>
                  <a:pt x="21600" y="18668"/>
                </a:lnTo>
                <a:lnTo>
                  <a:pt x="21555" y="18668"/>
                </a:lnTo>
                <a:close/>
                <a:moveTo>
                  <a:pt x="21555" y="17720"/>
                </a:moveTo>
                <a:lnTo>
                  <a:pt x="21555" y="17720"/>
                </a:lnTo>
                <a:lnTo>
                  <a:pt x="21555" y="17190"/>
                </a:lnTo>
                <a:lnTo>
                  <a:pt x="21600" y="17190"/>
                </a:lnTo>
                <a:lnTo>
                  <a:pt x="21600" y="17720"/>
                </a:lnTo>
                <a:lnTo>
                  <a:pt x="21555" y="17720"/>
                </a:lnTo>
                <a:close/>
                <a:moveTo>
                  <a:pt x="21555" y="16781"/>
                </a:moveTo>
                <a:lnTo>
                  <a:pt x="21555" y="16781"/>
                </a:lnTo>
                <a:lnTo>
                  <a:pt x="21555" y="16233"/>
                </a:lnTo>
                <a:lnTo>
                  <a:pt x="21600" y="16233"/>
                </a:lnTo>
                <a:lnTo>
                  <a:pt x="21600" y="16781"/>
                </a:lnTo>
                <a:lnTo>
                  <a:pt x="21555" y="16781"/>
                </a:lnTo>
                <a:close/>
                <a:moveTo>
                  <a:pt x="21555" y="15824"/>
                </a:moveTo>
                <a:lnTo>
                  <a:pt x="21555" y="15824"/>
                </a:lnTo>
                <a:lnTo>
                  <a:pt x="21555" y="15293"/>
                </a:lnTo>
                <a:lnTo>
                  <a:pt x="21600" y="15293"/>
                </a:lnTo>
                <a:lnTo>
                  <a:pt x="21600" y="15824"/>
                </a:lnTo>
                <a:lnTo>
                  <a:pt x="21555" y="15824"/>
                </a:lnTo>
                <a:close/>
                <a:moveTo>
                  <a:pt x="21555" y="14884"/>
                </a:moveTo>
                <a:lnTo>
                  <a:pt x="21555" y="14884"/>
                </a:lnTo>
                <a:lnTo>
                  <a:pt x="21555" y="14345"/>
                </a:lnTo>
                <a:lnTo>
                  <a:pt x="21600" y="14345"/>
                </a:lnTo>
                <a:lnTo>
                  <a:pt x="21600" y="14884"/>
                </a:lnTo>
                <a:lnTo>
                  <a:pt x="21555" y="14884"/>
                </a:lnTo>
                <a:close/>
                <a:moveTo>
                  <a:pt x="21555" y="13945"/>
                </a:moveTo>
                <a:lnTo>
                  <a:pt x="21555" y="13945"/>
                </a:lnTo>
                <a:lnTo>
                  <a:pt x="21555" y="13388"/>
                </a:lnTo>
                <a:lnTo>
                  <a:pt x="21600" y="13388"/>
                </a:lnTo>
                <a:lnTo>
                  <a:pt x="21600" y="13945"/>
                </a:lnTo>
                <a:lnTo>
                  <a:pt x="21555" y="13945"/>
                </a:lnTo>
                <a:close/>
                <a:moveTo>
                  <a:pt x="21555" y="12988"/>
                </a:moveTo>
                <a:lnTo>
                  <a:pt x="21555" y="12988"/>
                </a:lnTo>
                <a:lnTo>
                  <a:pt x="21555" y="12448"/>
                </a:lnTo>
                <a:lnTo>
                  <a:pt x="21600" y="12448"/>
                </a:lnTo>
                <a:lnTo>
                  <a:pt x="21600" y="12988"/>
                </a:lnTo>
                <a:lnTo>
                  <a:pt x="21555" y="12988"/>
                </a:lnTo>
                <a:close/>
                <a:moveTo>
                  <a:pt x="21555" y="12040"/>
                </a:moveTo>
                <a:lnTo>
                  <a:pt x="21555" y="12040"/>
                </a:lnTo>
                <a:lnTo>
                  <a:pt x="21555" y="11509"/>
                </a:lnTo>
                <a:lnTo>
                  <a:pt x="21600" y="11509"/>
                </a:lnTo>
                <a:lnTo>
                  <a:pt x="21600" y="12040"/>
                </a:lnTo>
                <a:lnTo>
                  <a:pt x="21555" y="12040"/>
                </a:lnTo>
                <a:close/>
                <a:moveTo>
                  <a:pt x="21555" y="11100"/>
                </a:moveTo>
                <a:lnTo>
                  <a:pt x="21555" y="11100"/>
                </a:lnTo>
                <a:lnTo>
                  <a:pt x="21555" y="10552"/>
                </a:lnTo>
                <a:lnTo>
                  <a:pt x="21600" y="10552"/>
                </a:lnTo>
                <a:lnTo>
                  <a:pt x="21600" y="11100"/>
                </a:lnTo>
                <a:lnTo>
                  <a:pt x="21555" y="11100"/>
                </a:lnTo>
                <a:close/>
                <a:moveTo>
                  <a:pt x="21555" y="10143"/>
                </a:moveTo>
                <a:lnTo>
                  <a:pt x="21555" y="10143"/>
                </a:lnTo>
                <a:lnTo>
                  <a:pt x="21555" y="9613"/>
                </a:lnTo>
                <a:lnTo>
                  <a:pt x="21600" y="9613"/>
                </a:lnTo>
                <a:lnTo>
                  <a:pt x="21600" y="10143"/>
                </a:lnTo>
                <a:lnTo>
                  <a:pt x="21555" y="10143"/>
                </a:lnTo>
                <a:close/>
                <a:moveTo>
                  <a:pt x="21555" y="9204"/>
                </a:moveTo>
                <a:lnTo>
                  <a:pt x="21555" y="9204"/>
                </a:lnTo>
                <a:lnTo>
                  <a:pt x="21555" y="8664"/>
                </a:lnTo>
                <a:lnTo>
                  <a:pt x="21600" y="8664"/>
                </a:lnTo>
                <a:lnTo>
                  <a:pt x="21600" y="9204"/>
                </a:lnTo>
                <a:lnTo>
                  <a:pt x="21555" y="9204"/>
                </a:lnTo>
                <a:close/>
                <a:moveTo>
                  <a:pt x="21555" y="8264"/>
                </a:moveTo>
                <a:lnTo>
                  <a:pt x="21555" y="8264"/>
                </a:lnTo>
                <a:lnTo>
                  <a:pt x="21555" y="7707"/>
                </a:lnTo>
                <a:lnTo>
                  <a:pt x="21600" y="7707"/>
                </a:lnTo>
                <a:lnTo>
                  <a:pt x="21600" y="8264"/>
                </a:lnTo>
                <a:lnTo>
                  <a:pt x="21555" y="8264"/>
                </a:lnTo>
                <a:close/>
                <a:moveTo>
                  <a:pt x="21555" y="7307"/>
                </a:moveTo>
                <a:lnTo>
                  <a:pt x="21555" y="7307"/>
                </a:lnTo>
                <a:lnTo>
                  <a:pt x="21555" y="6768"/>
                </a:lnTo>
                <a:lnTo>
                  <a:pt x="21600" y="6768"/>
                </a:lnTo>
                <a:lnTo>
                  <a:pt x="21600" y="7307"/>
                </a:lnTo>
                <a:lnTo>
                  <a:pt x="21555" y="7307"/>
                </a:lnTo>
                <a:close/>
                <a:moveTo>
                  <a:pt x="21555" y="6359"/>
                </a:moveTo>
                <a:lnTo>
                  <a:pt x="21555" y="6359"/>
                </a:lnTo>
                <a:lnTo>
                  <a:pt x="21555" y="5828"/>
                </a:lnTo>
                <a:lnTo>
                  <a:pt x="21600" y="5828"/>
                </a:lnTo>
                <a:lnTo>
                  <a:pt x="21600" y="6359"/>
                </a:lnTo>
                <a:lnTo>
                  <a:pt x="21555" y="6359"/>
                </a:lnTo>
                <a:close/>
                <a:moveTo>
                  <a:pt x="21555" y="5420"/>
                </a:moveTo>
                <a:lnTo>
                  <a:pt x="21555" y="5420"/>
                </a:lnTo>
                <a:lnTo>
                  <a:pt x="21555" y="4872"/>
                </a:lnTo>
                <a:lnTo>
                  <a:pt x="21600" y="4872"/>
                </a:lnTo>
                <a:lnTo>
                  <a:pt x="21600" y="5420"/>
                </a:lnTo>
                <a:lnTo>
                  <a:pt x="21555" y="5420"/>
                </a:lnTo>
                <a:close/>
                <a:moveTo>
                  <a:pt x="21555" y="4463"/>
                </a:moveTo>
                <a:lnTo>
                  <a:pt x="21555" y="4463"/>
                </a:lnTo>
                <a:lnTo>
                  <a:pt x="21555" y="3923"/>
                </a:lnTo>
                <a:lnTo>
                  <a:pt x="21600" y="3923"/>
                </a:lnTo>
                <a:lnTo>
                  <a:pt x="21600" y="4463"/>
                </a:lnTo>
                <a:lnTo>
                  <a:pt x="21555" y="4463"/>
                </a:lnTo>
                <a:close/>
                <a:moveTo>
                  <a:pt x="21555" y="3523"/>
                </a:moveTo>
                <a:lnTo>
                  <a:pt x="21555" y="3523"/>
                </a:lnTo>
                <a:lnTo>
                  <a:pt x="21555" y="2984"/>
                </a:lnTo>
                <a:lnTo>
                  <a:pt x="21600" y="2984"/>
                </a:lnTo>
                <a:lnTo>
                  <a:pt x="21600" y="3523"/>
                </a:lnTo>
                <a:lnTo>
                  <a:pt x="21555" y="3523"/>
                </a:lnTo>
                <a:close/>
                <a:moveTo>
                  <a:pt x="21555" y="2584"/>
                </a:moveTo>
                <a:lnTo>
                  <a:pt x="21555" y="2584"/>
                </a:lnTo>
                <a:lnTo>
                  <a:pt x="21555" y="2096"/>
                </a:lnTo>
                <a:lnTo>
                  <a:pt x="21544" y="2044"/>
                </a:lnTo>
                <a:lnTo>
                  <a:pt x="21600" y="2027"/>
                </a:lnTo>
                <a:lnTo>
                  <a:pt x="21600" y="2096"/>
                </a:lnTo>
                <a:lnTo>
                  <a:pt x="21600" y="2584"/>
                </a:lnTo>
                <a:lnTo>
                  <a:pt x="21555" y="2584"/>
                </a:lnTo>
                <a:close/>
                <a:moveTo>
                  <a:pt x="21528" y="1653"/>
                </a:moveTo>
                <a:lnTo>
                  <a:pt x="21528" y="1653"/>
                </a:lnTo>
                <a:lnTo>
                  <a:pt x="21516" y="1505"/>
                </a:lnTo>
                <a:lnTo>
                  <a:pt x="21494" y="1331"/>
                </a:lnTo>
                <a:lnTo>
                  <a:pt x="21466" y="1148"/>
                </a:lnTo>
                <a:lnTo>
                  <a:pt x="21505" y="1105"/>
                </a:lnTo>
                <a:lnTo>
                  <a:pt x="21539" y="1279"/>
                </a:lnTo>
                <a:lnTo>
                  <a:pt x="21567" y="1479"/>
                </a:lnTo>
                <a:lnTo>
                  <a:pt x="21578" y="1627"/>
                </a:lnTo>
                <a:lnTo>
                  <a:pt x="21528" y="1653"/>
                </a:lnTo>
                <a:close/>
                <a:moveTo>
                  <a:pt x="21394" y="844"/>
                </a:moveTo>
                <a:lnTo>
                  <a:pt x="21394" y="844"/>
                </a:lnTo>
                <a:lnTo>
                  <a:pt x="21349" y="696"/>
                </a:lnTo>
                <a:lnTo>
                  <a:pt x="21299" y="565"/>
                </a:lnTo>
                <a:lnTo>
                  <a:pt x="21260" y="487"/>
                </a:lnTo>
                <a:lnTo>
                  <a:pt x="21288" y="374"/>
                </a:lnTo>
                <a:lnTo>
                  <a:pt x="21333" y="470"/>
                </a:lnTo>
                <a:lnTo>
                  <a:pt x="21383" y="618"/>
                </a:lnTo>
                <a:lnTo>
                  <a:pt x="21427" y="748"/>
                </a:lnTo>
                <a:lnTo>
                  <a:pt x="21394" y="844"/>
                </a:lnTo>
                <a:close/>
                <a:moveTo>
                  <a:pt x="21143" y="296"/>
                </a:moveTo>
                <a:lnTo>
                  <a:pt x="21143" y="296"/>
                </a:lnTo>
                <a:lnTo>
                  <a:pt x="21132" y="278"/>
                </a:lnTo>
                <a:lnTo>
                  <a:pt x="21071" y="209"/>
                </a:lnTo>
                <a:lnTo>
                  <a:pt x="21004" y="165"/>
                </a:lnTo>
                <a:lnTo>
                  <a:pt x="20965" y="148"/>
                </a:lnTo>
                <a:lnTo>
                  <a:pt x="20970" y="17"/>
                </a:lnTo>
                <a:lnTo>
                  <a:pt x="21015" y="35"/>
                </a:lnTo>
                <a:lnTo>
                  <a:pt x="21087" y="78"/>
                </a:lnTo>
                <a:lnTo>
                  <a:pt x="21154" y="165"/>
                </a:lnTo>
                <a:lnTo>
                  <a:pt x="21160" y="165"/>
                </a:lnTo>
                <a:lnTo>
                  <a:pt x="21143" y="296"/>
                </a:lnTo>
                <a:close/>
              </a:path>
            </a:pathLst>
          </a:custGeom>
          <a:solidFill>
            <a:srgbClr val="000000"/>
          </a:solidFill>
          <a:ln w="1" algn="ctr">
            <a:solidFill>
              <a:srgbClr val="000000"/>
            </a:solidFill>
            <a:prstDash val="solid"/>
            <a:round/>
            <a:headEnd/>
            <a:tailEnd/>
          </a:ln>
        </p:spPr>
        <p:txBody>
          <a:bodyPr/>
          <a:lstStyle/>
          <a:p>
            <a:endParaRPr lang="ja-JP" altLang="en-US"/>
          </a:p>
        </p:txBody>
      </p:sp>
      <p:sp>
        <p:nvSpPr>
          <p:cNvPr id="110599" name="Freeform 11"/>
          <p:cNvSpPr>
            <a:spLocks/>
          </p:cNvSpPr>
          <p:nvPr/>
        </p:nvSpPr>
        <p:spPr bwMode="auto">
          <a:xfrm>
            <a:off x="273050" y="1533525"/>
            <a:ext cx="6142038" cy="2800350"/>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0 w 21600"/>
              <a:gd name="T15" fmla="*/ 0 h 21600"/>
              <a:gd name="T16" fmla="*/ 0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00"/>
              <a:gd name="T103" fmla="*/ 0 h 21600"/>
              <a:gd name="T104" fmla="*/ 21600 w 21600"/>
              <a:gd name="T105" fmla="*/ 21600 h 21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00" h="21600">
                <a:moveTo>
                  <a:pt x="368" y="0"/>
                </a:moveTo>
                <a:lnTo>
                  <a:pt x="368" y="0"/>
                </a:lnTo>
                <a:lnTo>
                  <a:pt x="335" y="12"/>
                </a:lnTo>
                <a:lnTo>
                  <a:pt x="296" y="24"/>
                </a:lnTo>
                <a:lnTo>
                  <a:pt x="262" y="37"/>
                </a:lnTo>
                <a:lnTo>
                  <a:pt x="229" y="67"/>
                </a:lnTo>
                <a:lnTo>
                  <a:pt x="190" y="92"/>
                </a:lnTo>
                <a:lnTo>
                  <a:pt x="162" y="141"/>
                </a:lnTo>
                <a:lnTo>
                  <a:pt x="134" y="171"/>
                </a:lnTo>
                <a:lnTo>
                  <a:pt x="106" y="233"/>
                </a:lnTo>
                <a:lnTo>
                  <a:pt x="84" y="276"/>
                </a:lnTo>
                <a:lnTo>
                  <a:pt x="61" y="331"/>
                </a:lnTo>
                <a:lnTo>
                  <a:pt x="45" y="398"/>
                </a:lnTo>
                <a:lnTo>
                  <a:pt x="28" y="459"/>
                </a:lnTo>
                <a:lnTo>
                  <a:pt x="17" y="539"/>
                </a:lnTo>
                <a:lnTo>
                  <a:pt x="6" y="606"/>
                </a:lnTo>
                <a:lnTo>
                  <a:pt x="0" y="673"/>
                </a:lnTo>
                <a:lnTo>
                  <a:pt x="0" y="753"/>
                </a:lnTo>
                <a:lnTo>
                  <a:pt x="0" y="20847"/>
                </a:lnTo>
                <a:lnTo>
                  <a:pt x="0" y="20927"/>
                </a:lnTo>
                <a:lnTo>
                  <a:pt x="6" y="21006"/>
                </a:lnTo>
                <a:lnTo>
                  <a:pt x="17" y="21080"/>
                </a:lnTo>
                <a:lnTo>
                  <a:pt x="28" y="21147"/>
                </a:lnTo>
                <a:lnTo>
                  <a:pt x="45" y="21214"/>
                </a:lnTo>
                <a:lnTo>
                  <a:pt x="61" y="21269"/>
                </a:lnTo>
                <a:lnTo>
                  <a:pt x="84" y="21331"/>
                </a:lnTo>
                <a:lnTo>
                  <a:pt x="106" y="21386"/>
                </a:lnTo>
                <a:lnTo>
                  <a:pt x="134" y="21429"/>
                </a:lnTo>
                <a:lnTo>
                  <a:pt x="162" y="21478"/>
                </a:lnTo>
                <a:lnTo>
                  <a:pt x="190" y="21514"/>
                </a:lnTo>
                <a:lnTo>
                  <a:pt x="229" y="21545"/>
                </a:lnTo>
                <a:lnTo>
                  <a:pt x="262" y="21569"/>
                </a:lnTo>
                <a:lnTo>
                  <a:pt x="296" y="21594"/>
                </a:lnTo>
                <a:lnTo>
                  <a:pt x="335" y="21600"/>
                </a:lnTo>
                <a:lnTo>
                  <a:pt x="368" y="21600"/>
                </a:lnTo>
                <a:lnTo>
                  <a:pt x="21226" y="21600"/>
                </a:lnTo>
                <a:lnTo>
                  <a:pt x="21265" y="21600"/>
                </a:lnTo>
                <a:lnTo>
                  <a:pt x="21299" y="21594"/>
                </a:lnTo>
                <a:lnTo>
                  <a:pt x="21338" y="21569"/>
                </a:lnTo>
                <a:lnTo>
                  <a:pt x="21371" y="21545"/>
                </a:lnTo>
                <a:lnTo>
                  <a:pt x="21399" y="21514"/>
                </a:lnTo>
                <a:lnTo>
                  <a:pt x="21433" y="21478"/>
                </a:lnTo>
                <a:lnTo>
                  <a:pt x="21460" y="21429"/>
                </a:lnTo>
                <a:lnTo>
                  <a:pt x="21483" y="21386"/>
                </a:lnTo>
                <a:lnTo>
                  <a:pt x="21511" y="21331"/>
                </a:lnTo>
                <a:lnTo>
                  <a:pt x="21527" y="21269"/>
                </a:lnTo>
                <a:lnTo>
                  <a:pt x="21550" y="21214"/>
                </a:lnTo>
                <a:lnTo>
                  <a:pt x="21561" y="21147"/>
                </a:lnTo>
                <a:lnTo>
                  <a:pt x="21583" y="21080"/>
                </a:lnTo>
                <a:lnTo>
                  <a:pt x="21589" y="21006"/>
                </a:lnTo>
                <a:lnTo>
                  <a:pt x="21594" y="20927"/>
                </a:lnTo>
                <a:lnTo>
                  <a:pt x="21600" y="20847"/>
                </a:lnTo>
                <a:lnTo>
                  <a:pt x="21600" y="753"/>
                </a:lnTo>
                <a:lnTo>
                  <a:pt x="21594" y="673"/>
                </a:lnTo>
                <a:lnTo>
                  <a:pt x="21589" y="606"/>
                </a:lnTo>
                <a:lnTo>
                  <a:pt x="21583" y="539"/>
                </a:lnTo>
                <a:lnTo>
                  <a:pt x="21561" y="459"/>
                </a:lnTo>
                <a:lnTo>
                  <a:pt x="21550" y="398"/>
                </a:lnTo>
                <a:lnTo>
                  <a:pt x="21527" y="331"/>
                </a:lnTo>
                <a:lnTo>
                  <a:pt x="21511" y="276"/>
                </a:lnTo>
                <a:lnTo>
                  <a:pt x="21483" y="233"/>
                </a:lnTo>
                <a:lnTo>
                  <a:pt x="21460" y="171"/>
                </a:lnTo>
                <a:lnTo>
                  <a:pt x="21433" y="141"/>
                </a:lnTo>
                <a:lnTo>
                  <a:pt x="21399" y="92"/>
                </a:lnTo>
                <a:lnTo>
                  <a:pt x="21371" y="67"/>
                </a:lnTo>
                <a:lnTo>
                  <a:pt x="21338" y="37"/>
                </a:lnTo>
                <a:lnTo>
                  <a:pt x="21299" y="24"/>
                </a:lnTo>
                <a:lnTo>
                  <a:pt x="21265" y="12"/>
                </a:lnTo>
                <a:lnTo>
                  <a:pt x="21226" y="0"/>
                </a:lnTo>
                <a:lnTo>
                  <a:pt x="368" y="0"/>
                </a:lnTo>
              </a:path>
            </a:pathLst>
          </a:custGeom>
          <a:noFill/>
          <a:ln w="15"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00" name="Rectangle 12"/>
          <p:cNvSpPr>
            <a:spLocks noChangeArrowheads="1"/>
          </p:cNvSpPr>
          <p:nvPr/>
        </p:nvSpPr>
        <p:spPr bwMode="auto">
          <a:xfrm>
            <a:off x="1352550" y="765175"/>
            <a:ext cx="72009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799" b="1" smtClean="0">
                <a:solidFill>
                  <a:srgbClr val="000000"/>
                </a:solidFill>
                <a:latin typeface="ＭＳ Ｐゴシック" panose="020B0600070205080204" pitchFamily="50" charset="-128"/>
              </a:rPr>
              <a:t>経営管理部門、現業実施部門の範囲（概念図）</a:t>
            </a:r>
          </a:p>
        </p:txBody>
      </p:sp>
      <p:sp>
        <p:nvSpPr>
          <p:cNvPr id="110601" name="Freeform 13"/>
          <p:cNvSpPr>
            <a:spLocks/>
          </p:cNvSpPr>
          <p:nvPr/>
        </p:nvSpPr>
        <p:spPr bwMode="auto">
          <a:xfrm>
            <a:off x="5016500" y="5099050"/>
            <a:ext cx="460375" cy="1016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0 h 21600"/>
              <a:gd name="T98" fmla="*/ 2147483646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10874" y="0"/>
                </a:moveTo>
                <a:lnTo>
                  <a:pt x="10874" y="0"/>
                </a:lnTo>
                <a:lnTo>
                  <a:pt x="9757" y="0"/>
                </a:lnTo>
                <a:lnTo>
                  <a:pt x="8640" y="0"/>
                </a:lnTo>
                <a:lnTo>
                  <a:pt x="7597" y="34"/>
                </a:lnTo>
                <a:lnTo>
                  <a:pt x="6629" y="34"/>
                </a:lnTo>
                <a:lnTo>
                  <a:pt x="5661" y="68"/>
                </a:lnTo>
                <a:lnTo>
                  <a:pt x="4767" y="101"/>
                </a:lnTo>
                <a:lnTo>
                  <a:pt x="3948" y="169"/>
                </a:lnTo>
                <a:lnTo>
                  <a:pt x="3203" y="186"/>
                </a:lnTo>
                <a:lnTo>
                  <a:pt x="2830" y="219"/>
                </a:lnTo>
                <a:lnTo>
                  <a:pt x="2458" y="253"/>
                </a:lnTo>
                <a:lnTo>
                  <a:pt x="2086" y="287"/>
                </a:lnTo>
                <a:lnTo>
                  <a:pt x="1788" y="321"/>
                </a:lnTo>
                <a:lnTo>
                  <a:pt x="1564" y="321"/>
                </a:lnTo>
                <a:lnTo>
                  <a:pt x="1266" y="354"/>
                </a:lnTo>
                <a:lnTo>
                  <a:pt x="1043" y="388"/>
                </a:lnTo>
                <a:lnTo>
                  <a:pt x="819" y="405"/>
                </a:lnTo>
                <a:lnTo>
                  <a:pt x="670" y="439"/>
                </a:lnTo>
                <a:lnTo>
                  <a:pt x="447" y="473"/>
                </a:lnTo>
                <a:lnTo>
                  <a:pt x="298" y="506"/>
                </a:lnTo>
                <a:lnTo>
                  <a:pt x="223" y="574"/>
                </a:lnTo>
                <a:lnTo>
                  <a:pt x="149" y="608"/>
                </a:lnTo>
                <a:lnTo>
                  <a:pt x="74" y="641"/>
                </a:lnTo>
                <a:lnTo>
                  <a:pt x="0" y="658"/>
                </a:lnTo>
                <a:lnTo>
                  <a:pt x="0" y="692"/>
                </a:lnTo>
                <a:lnTo>
                  <a:pt x="0" y="20908"/>
                </a:lnTo>
                <a:lnTo>
                  <a:pt x="0" y="20942"/>
                </a:lnTo>
                <a:lnTo>
                  <a:pt x="74" y="20976"/>
                </a:lnTo>
                <a:lnTo>
                  <a:pt x="149" y="21009"/>
                </a:lnTo>
                <a:lnTo>
                  <a:pt x="223" y="21043"/>
                </a:lnTo>
                <a:lnTo>
                  <a:pt x="298" y="21060"/>
                </a:lnTo>
                <a:lnTo>
                  <a:pt x="447" y="21094"/>
                </a:lnTo>
                <a:lnTo>
                  <a:pt x="670" y="21128"/>
                </a:lnTo>
                <a:lnTo>
                  <a:pt x="819" y="21161"/>
                </a:lnTo>
                <a:lnTo>
                  <a:pt x="1043" y="21195"/>
                </a:lnTo>
                <a:lnTo>
                  <a:pt x="1266" y="21229"/>
                </a:lnTo>
                <a:lnTo>
                  <a:pt x="1564" y="21263"/>
                </a:lnTo>
                <a:lnTo>
                  <a:pt x="1788" y="21296"/>
                </a:lnTo>
                <a:lnTo>
                  <a:pt x="2086" y="21313"/>
                </a:lnTo>
                <a:lnTo>
                  <a:pt x="2458" y="21347"/>
                </a:lnTo>
                <a:lnTo>
                  <a:pt x="2830" y="21381"/>
                </a:lnTo>
                <a:lnTo>
                  <a:pt x="3203" y="21414"/>
                </a:lnTo>
                <a:lnTo>
                  <a:pt x="3948" y="21448"/>
                </a:lnTo>
                <a:lnTo>
                  <a:pt x="4767" y="21482"/>
                </a:lnTo>
                <a:lnTo>
                  <a:pt x="5661" y="21516"/>
                </a:lnTo>
                <a:lnTo>
                  <a:pt x="6629" y="21533"/>
                </a:lnTo>
                <a:lnTo>
                  <a:pt x="7597" y="21566"/>
                </a:lnTo>
                <a:lnTo>
                  <a:pt x="8640" y="21600"/>
                </a:lnTo>
                <a:lnTo>
                  <a:pt x="9757" y="21600"/>
                </a:lnTo>
                <a:lnTo>
                  <a:pt x="10874" y="21600"/>
                </a:lnTo>
                <a:lnTo>
                  <a:pt x="11917" y="21600"/>
                </a:lnTo>
                <a:lnTo>
                  <a:pt x="13034" y="21600"/>
                </a:lnTo>
                <a:lnTo>
                  <a:pt x="14003" y="21566"/>
                </a:lnTo>
                <a:lnTo>
                  <a:pt x="15046" y="21533"/>
                </a:lnTo>
                <a:lnTo>
                  <a:pt x="15939" y="21516"/>
                </a:lnTo>
                <a:lnTo>
                  <a:pt x="16908" y="21482"/>
                </a:lnTo>
                <a:lnTo>
                  <a:pt x="17727" y="21448"/>
                </a:lnTo>
                <a:lnTo>
                  <a:pt x="18472" y="21414"/>
                </a:lnTo>
                <a:lnTo>
                  <a:pt x="18844" y="21381"/>
                </a:lnTo>
                <a:lnTo>
                  <a:pt x="19217" y="21347"/>
                </a:lnTo>
                <a:lnTo>
                  <a:pt x="19514" y="21313"/>
                </a:lnTo>
                <a:lnTo>
                  <a:pt x="19812" y="21296"/>
                </a:lnTo>
                <a:lnTo>
                  <a:pt x="20110" y="21263"/>
                </a:lnTo>
                <a:lnTo>
                  <a:pt x="20334" y="21229"/>
                </a:lnTo>
                <a:lnTo>
                  <a:pt x="20557" y="21195"/>
                </a:lnTo>
                <a:lnTo>
                  <a:pt x="20781" y="21161"/>
                </a:lnTo>
                <a:lnTo>
                  <a:pt x="21004" y="21128"/>
                </a:lnTo>
                <a:lnTo>
                  <a:pt x="21153" y="21094"/>
                </a:lnTo>
                <a:lnTo>
                  <a:pt x="21302" y="21060"/>
                </a:lnTo>
                <a:lnTo>
                  <a:pt x="21377" y="21043"/>
                </a:lnTo>
                <a:lnTo>
                  <a:pt x="21526" y="21009"/>
                </a:lnTo>
                <a:lnTo>
                  <a:pt x="21600" y="20976"/>
                </a:lnTo>
                <a:lnTo>
                  <a:pt x="21600" y="20942"/>
                </a:lnTo>
                <a:lnTo>
                  <a:pt x="21600" y="20908"/>
                </a:lnTo>
                <a:lnTo>
                  <a:pt x="21600" y="692"/>
                </a:lnTo>
                <a:lnTo>
                  <a:pt x="21600" y="658"/>
                </a:lnTo>
                <a:lnTo>
                  <a:pt x="21600" y="641"/>
                </a:lnTo>
                <a:lnTo>
                  <a:pt x="21526" y="608"/>
                </a:lnTo>
                <a:lnTo>
                  <a:pt x="21377" y="574"/>
                </a:lnTo>
                <a:lnTo>
                  <a:pt x="21302" y="506"/>
                </a:lnTo>
                <a:lnTo>
                  <a:pt x="21153" y="473"/>
                </a:lnTo>
                <a:lnTo>
                  <a:pt x="21004" y="439"/>
                </a:lnTo>
                <a:lnTo>
                  <a:pt x="20781" y="405"/>
                </a:lnTo>
                <a:lnTo>
                  <a:pt x="20557" y="388"/>
                </a:lnTo>
                <a:lnTo>
                  <a:pt x="20334" y="354"/>
                </a:lnTo>
                <a:lnTo>
                  <a:pt x="20110" y="321"/>
                </a:lnTo>
                <a:lnTo>
                  <a:pt x="19812" y="321"/>
                </a:lnTo>
                <a:lnTo>
                  <a:pt x="19514" y="287"/>
                </a:lnTo>
                <a:lnTo>
                  <a:pt x="19217" y="253"/>
                </a:lnTo>
                <a:lnTo>
                  <a:pt x="18844" y="219"/>
                </a:lnTo>
                <a:lnTo>
                  <a:pt x="18472" y="186"/>
                </a:lnTo>
                <a:lnTo>
                  <a:pt x="17727" y="169"/>
                </a:lnTo>
                <a:lnTo>
                  <a:pt x="16908" y="101"/>
                </a:lnTo>
                <a:lnTo>
                  <a:pt x="15939" y="68"/>
                </a:lnTo>
                <a:lnTo>
                  <a:pt x="15046" y="34"/>
                </a:lnTo>
                <a:lnTo>
                  <a:pt x="14003" y="34"/>
                </a:lnTo>
                <a:lnTo>
                  <a:pt x="13034" y="0"/>
                </a:lnTo>
                <a:lnTo>
                  <a:pt x="11917" y="0"/>
                </a:lnTo>
                <a:lnTo>
                  <a:pt x="10874" y="0"/>
                </a:lnTo>
              </a:path>
            </a:pathLst>
          </a:custGeom>
          <a:noFill/>
          <a:ln w="12700"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02" name="Freeform 14"/>
          <p:cNvSpPr>
            <a:spLocks/>
          </p:cNvSpPr>
          <p:nvPr/>
        </p:nvSpPr>
        <p:spPr bwMode="auto">
          <a:xfrm>
            <a:off x="5016500" y="5130800"/>
            <a:ext cx="460375" cy="34925"/>
          </a:xfrm>
          <a:custGeom>
            <a:avLst/>
            <a:gdLst>
              <a:gd name="T0" fmla="*/ 0 w 21600"/>
              <a:gd name="T1" fmla="*/ 0 h 21600"/>
              <a:gd name="T2" fmla="*/ 0 w 21600"/>
              <a:gd name="T3" fmla="*/ 4167 h 21600"/>
              <a:gd name="T4" fmla="*/ 2147483646 w 21600"/>
              <a:gd name="T5" fmla="*/ 4167 h 21600"/>
              <a:gd name="T6" fmla="*/ 2147483646 w 21600"/>
              <a:gd name="T7" fmla="*/ 4167 h 21600"/>
              <a:gd name="T8" fmla="*/ 2147483646 w 21600"/>
              <a:gd name="T9" fmla="*/ 4167 h 21600"/>
              <a:gd name="T10" fmla="*/ 2147483646 w 21600"/>
              <a:gd name="T11" fmla="*/ 4167 h 21600"/>
              <a:gd name="T12" fmla="*/ 2147483646 w 21600"/>
              <a:gd name="T13" fmla="*/ 4167 h 21600"/>
              <a:gd name="T14" fmla="*/ 2147483646 w 21600"/>
              <a:gd name="T15" fmla="*/ 4167 h 21600"/>
              <a:gd name="T16" fmla="*/ 2147483646 w 21600"/>
              <a:gd name="T17" fmla="*/ 4167 h 21600"/>
              <a:gd name="T18" fmla="*/ 2147483646 w 21600"/>
              <a:gd name="T19" fmla="*/ 4167 h 21600"/>
              <a:gd name="T20" fmla="*/ 2147483646 w 21600"/>
              <a:gd name="T21" fmla="*/ 4167 h 21600"/>
              <a:gd name="T22" fmla="*/ 2147483646 w 21600"/>
              <a:gd name="T23" fmla="*/ 4167 h 21600"/>
              <a:gd name="T24" fmla="*/ 2147483646 w 21600"/>
              <a:gd name="T25" fmla="*/ 4167 h 21600"/>
              <a:gd name="T26" fmla="*/ 2147483646 w 21600"/>
              <a:gd name="T27" fmla="*/ 4167 h 21600"/>
              <a:gd name="T28" fmla="*/ 2147483646 w 21600"/>
              <a:gd name="T29" fmla="*/ 4167 h 21600"/>
              <a:gd name="T30" fmla="*/ 2147483646 w 21600"/>
              <a:gd name="T31" fmla="*/ 4167 h 21600"/>
              <a:gd name="T32" fmla="*/ 2147483646 w 21600"/>
              <a:gd name="T33" fmla="*/ 4167 h 21600"/>
              <a:gd name="T34" fmla="*/ 2147483646 w 21600"/>
              <a:gd name="T35" fmla="*/ 4167 h 21600"/>
              <a:gd name="T36" fmla="*/ 2147483646 w 21600"/>
              <a:gd name="T37" fmla="*/ 4167 h 21600"/>
              <a:gd name="T38" fmla="*/ 2147483646 w 21600"/>
              <a:gd name="T39" fmla="*/ 4167 h 21600"/>
              <a:gd name="T40" fmla="*/ 2147483646 w 21600"/>
              <a:gd name="T41" fmla="*/ 4167 h 21600"/>
              <a:gd name="T42" fmla="*/ 2147483646 w 21600"/>
              <a:gd name="T43" fmla="*/ 4167 h 21600"/>
              <a:gd name="T44" fmla="*/ 2147483646 w 21600"/>
              <a:gd name="T45" fmla="*/ 4167 h 21600"/>
              <a:gd name="T46" fmla="*/ 2147483646 w 21600"/>
              <a:gd name="T47" fmla="*/ 4167 h 21600"/>
              <a:gd name="T48" fmla="*/ 2147483646 w 21600"/>
              <a:gd name="T49" fmla="*/ 4167 h 21600"/>
              <a:gd name="T50" fmla="*/ 2147483646 w 21600"/>
              <a:gd name="T51" fmla="*/ 4167 h 21600"/>
              <a:gd name="T52" fmla="*/ 2147483646 w 21600"/>
              <a:gd name="T53" fmla="*/ 4167 h 21600"/>
              <a:gd name="T54" fmla="*/ 2147483646 w 21600"/>
              <a:gd name="T55" fmla="*/ 4167 h 21600"/>
              <a:gd name="T56" fmla="*/ 2147483646 w 21600"/>
              <a:gd name="T57" fmla="*/ 4167 h 21600"/>
              <a:gd name="T58" fmla="*/ 2147483646 w 21600"/>
              <a:gd name="T59" fmla="*/ 4167 h 21600"/>
              <a:gd name="T60" fmla="*/ 2147483646 w 21600"/>
              <a:gd name="T61" fmla="*/ 4167 h 21600"/>
              <a:gd name="T62" fmla="*/ 2147483646 w 21600"/>
              <a:gd name="T63" fmla="*/ 4167 h 21600"/>
              <a:gd name="T64" fmla="*/ 2147483646 w 21600"/>
              <a:gd name="T65" fmla="*/ 4167 h 21600"/>
              <a:gd name="T66" fmla="*/ 2147483646 w 21600"/>
              <a:gd name="T67" fmla="*/ 4167 h 21600"/>
              <a:gd name="T68" fmla="*/ 2147483646 w 21600"/>
              <a:gd name="T69" fmla="*/ 4167 h 21600"/>
              <a:gd name="T70" fmla="*/ 2147483646 w 21600"/>
              <a:gd name="T71" fmla="*/ 4167 h 21600"/>
              <a:gd name="T72" fmla="*/ 2147483646 w 21600"/>
              <a:gd name="T73" fmla="*/ 4167 h 21600"/>
              <a:gd name="T74" fmla="*/ 2147483646 w 21600"/>
              <a:gd name="T75" fmla="*/ 4167 h 21600"/>
              <a:gd name="T76" fmla="*/ 2147483646 w 21600"/>
              <a:gd name="T77" fmla="*/ 4167 h 21600"/>
              <a:gd name="T78" fmla="*/ 2147483646 w 21600"/>
              <a:gd name="T79" fmla="*/ 4167 h 21600"/>
              <a:gd name="T80" fmla="*/ 2147483646 w 21600"/>
              <a:gd name="T81" fmla="*/ 4167 h 21600"/>
              <a:gd name="T82" fmla="*/ 2147483646 w 21600"/>
              <a:gd name="T83" fmla="*/ 4167 h 21600"/>
              <a:gd name="T84" fmla="*/ 2147483646 w 21600"/>
              <a:gd name="T85" fmla="*/ 4167 h 21600"/>
              <a:gd name="T86" fmla="*/ 2147483646 w 21600"/>
              <a:gd name="T87" fmla="*/ 4167 h 21600"/>
              <a:gd name="T88" fmla="*/ 2147483646 w 21600"/>
              <a:gd name="T89" fmla="*/ 4167 h 21600"/>
              <a:gd name="T90" fmla="*/ 2147483646 w 21600"/>
              <a:gd name="T91" fmla="*/ 4167 h 21600"/>
              <a:gd name="T92" fmla="*/ 2147483646 w 21600"/>
              <a:gd name="T93" fmla="*/ 4167 h 21600"/>
              <a:gd name="T94" fmla="*/ 2147483646 w 21600"/>
              <a:gd name="T95" fmla="*/ 4167 h 21600"/>
              <a:gd name="T96" fmla="*/ 2147483646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00"/>
              <a:gd name="T148" fmla="*/ 0 h 21600"/>
              <a:gd name="T149" fmla="*/ 21600 w 21600"/>
              <a:gd name="T150" fmla="*/ 21600 h 216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00" h="21600">
                <a:moveTo>
                  <a:pt x="0" y="0"/>
                </a:moveTo>
                <a:lnTo>
                  <a:pt x="0" y="0"/>
                </a:lnTo>
                <a:lnTo>
                  <a:pt x="0" y="1005"/>
                </a:lnTo>
                <a:lnTo>
                  <a:pt x="74" y="2009"/>
                </a:lnTo>
                <a:lnTo>
                  <a:pt x="149" y="3014"/>
                </a:lnTo>
                <a:lnTo>
                  <a:pt x="223" y="5023"/>
                </a:lnTo>
                <a:lnTo>
                  <a:pt x="298" y="5526"/>
                </a:lnTo>
                <a:lnTo>
                  <a:pt x="447" y="6530"/>
                </a:lnTo>
                <a:lnTo>
                  <a:pt x="670" y="7535"/>
                </a:lnTo>
                <a:lnTo>
                  <a:pt x="819" y="8540"/>
                </a:lnTo>
                <a:lnTo>
                  <a:pt x="1043" y="9544"/>
                </a:lnTo>
                <a:lnTo>
                  <a:pt x="1266" y="10549"/>
                </a:lnTo>
                <a:lnTo>
                  <a:pt x="1564" y="11553"/>
                </a:lnTo>
                <a:lnTo>
                  <a:pt x="1788" y="12558"/>
                </a:lnTo>
                <a:lnTo>
                  <a:pt x="2086" y="12558"/>
                </a:lnTo>
                <a:lnTo>
                  <a:pt x="2458" y="13060"/>
                </a:lnTo>
                <a:lnTo>
                  <a:pt x="2830" y="14065"/>
                </a:lnTo>
                <a:lnTo>
                  <a:pt x="3203" y="15070"/>
                </a:lnTo>
                <a:lnTo>
                  <a:pt x="3948" y="16074"/>
                </a:lnTo>
                <a:lnTo>
                  <a:pt x="4767" y="18084"/>
                </a:lnTo>
                <a:lnTo>
                  <a:pt x="5661" y="19088"/>
                </a:lnTo>
                <a:lnTo>
                  <a:pt x="6629" y="19591"/>
                </a:lnTo>
                <a:lnTo>
                  <a:pt x="7597" y="19591"/>
                </a:lnTo>
                <a:lnTo>
                  <a:pt x="8640" y="20595"/>
                </a:lnTo>
                <a:lnTo>
                  <a:pt x="9757" y="20595"/>
                </a:lnTo>
                <a:lnTo>
                  <a:pt x="10874" y="21600"/>
                </a:lnTo>
                <a:lnTo>
                  <a:pt x="11917" y="20595"/>
                </a:lnTo>
                <a:lnTo>
                  <a:pt x="13034" y="20595"/>
                </a:lnTo>
                <a:lnTo>
                  <a:pt x="14003" y="20595"/>
                </a:lnTo>
                <a:lnTo>
                  <a:pt x="15046" y="19591"/>
                </a:lnTo>
                <a:lnTo>
                  <a:pt x="15939" y="19088"/>
                </a:lnTo>
                <a:lnTo>
                  <a:pt x="16908" y="18084"/>
                </a:lnTo>
                <a:lnTo>
                  <a:pt x="17727" y="16074"/>
                </a:lnTo>
                <a:lnTo>
                  <a:pt x="18472" y="15070"/>
                </a:lnTo>
                <a:lnTo>
                  <a:pt x="18844" y="14065"/>
                </a:lnTo>
                <a:lnTo>
                  <a:pt x="19217" y="13060"/>
                </a:lnTo>
                <a:lnTo>
                  <a:pt x="19514" y="12558"/>
                </a:lnTo>
                <a:lnTo>
                  <a:pt x="19812" y="12558"/>
                </a:lnTo>
                <a:lnTo>
                  <a:pt x="20110" y="11553"/>
                </a:lnTo>
                <a:lnTo>
                  <a:pt x="20334" y="10549"/>
                </a:lnTo>
                <a:lnTo>
                  <a:pt x="20557" y="9544"/>
                </a:lnTo>
                <a:lnTo>
                  <a:pt x="20781" y="8540"/>
                </a:lnTo>
                <a:lnTo>
                  <a:pt x="21004" y="7535"/>
                </a:lnTo>
                <a:lnTo>
                  <a:pt x="21153" y="6530"/>
                </a:lnTo>
                <a:lnTo>
                  <a:pt x="21302" y="5526"/>
                </a:lnTo>
                <a:lnTo>
                  <a:pt x="21377" y="5023"/>
                </a:lnTo>
                <a:lnTo>
                  <a:pt x="21526" y="3014"/>
                </a:lnTo>
                <a:lnTo>
                  <a:pt x="21600" y="2009"/>
                </a:lnTo>
                <a:lnTo>
                  <a:pt x="21600" y="1005"/>
                </a:lnTo>
                <a:lnTo>
                  <a:pt x="21600" y="0"/>
                </a:lnTo>
              </a:path>
            </a:pathLst>
          </a:custGeom>
          <a:noFill/>
          <a:ln w="12700"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03" name="Rectangle 15"/>
          <p:cNvSpPr>
            <a:spLocks noChangeArrowheads="1"/>
          </p:cNvSpPr>
          <p:nvPr/>
        </p:nvSpPr>
        <p:spPr bwMode="auto">
          <a:xfrm>
            <a:off x="5138738" y="5264150"/>
            <a:ext cx="2460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施設等</a:t>
            </a:r>
          </a:p>
        </p:txBody>
      </p:sp>
      <p:sp>
        <p:nvSpPr>
          <p:cNvPr id="110604" name="Freeform 16"/>
          <p:cNvSpPr>
            <a:spLocks/>
          </p:cNvSpPr>
          <p:nvPr/>
        </p:nvSpPr>
        <p:spPr bwMode="auto">
          <a:xfrm>
            <a:off x="2832100" y="5064125"/>
            <a:ext cx="461963" cy="1049338"/>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0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10837" y="0"/>
                </a:moveTo>
                <a:lnTo>
                  <a:pt x="10837" y="0"/>
                </a:lnTo>
                <a:lnTo>
                  <a:pt x="9724" y="0"/>
                </a:lnTo>
                <a:lnTo>
                  <a:pt x="8685" y="0"/>
                </a:lnTo>
                <a:lnTo>
                  <a:pt x="7571" y="33"/>
                </a:lnTo>
                <a:lnTo>
                  <a:pt x="6606" y="65"/>
                </a:lnTo>
                <a:lnTo>
                  <a:pt x="5715" y="98"/>
                </a:lnTo>
                <a:lnTo>
                  <a:pt x="4825" y="131"/>
                </a:lnTo>
                <a:lnTo>
                  <a:pt x="4008" y="164"/>
                </a:lnTo>
                <a:lnTo>
                  <a:pt x="3266" y="213"/>
                </a:lnTo>
                <a:lnTo>
                  <a:pt x="2895" y="213"/>
                </a:lnTo>
                <a:lnTo>
                  <a:pt x="2524" y="245"/>
                </a:lnTo>
                <a:lnTo>
                  <a:pt x="2227" y="278"/>
                </a:lnTo>
                <a:lnTo>
                  <a:pt x="1930" y="311"/>
                </a:lnTo>
                <a:lnTo>
                  <a:pt x="1633" y="343"/>
                </a:lnTo>
                <a:lnTo>
                  <a:pt x="1410" y="376"/>
                </a:lnTo>
                <a:lnTo>
                  <a:pt x="1188" y="409"/>
                </a:lnTo>
                <a:lnTo>
                  <a:pt x="891" y="425"/>
                </a:lnTo>
                <a:lnTo>
                  <a:pt x="668" y="458"/>
                </a:lnTo>
                <a:lnTo>
                  <a:pt x="520" y="491"/>
                </a:lnTo>
                <a:lnTo>
                  <a:pt x="371" y="523"/>
                </a:lnTo>
                <a:lnTo>
                  <a:pt x="223" y="556"/>
                </a:lnTo>
                <a:lnTo>
                  <a:pt x="148" y="589"/>
                </a:lnTo>
                <a:lnTo>
                  <a:pt x="74" y="638"/>
                </a:lnTo>
                <a:lnTo>
                  <a:pt x="74" y="670"/>
                </a:lnTo>
                <a:lnTo>
                  <a:pt x="0" y="703"/>
                </a:lnTo>
                <a:lnTo>
                  <a:pt x="0" y="20897"/>
                </a:lnTo>
                <a:lnTo>
                  <a:pt x="74" y="20930"/>
                </a:lnTo>
                <a:lnTo>
                  <a:pt x="74" y="20962"/>
                </a:lnTo>
                <a:lnTo>
                  <a:pt x="148" y="21028"/>
                </a:lnTo>
                <a:lnTo>
                  <a:pt x="223" y="21060"/>
                </a:lnTo>
                <a:lnTo>
                  <a:pt x="371" y="21093"/>
                </a:lnTo>
                <a:lnTo>
                  <a:pt x="520" y="21109"/>
                </a:lnTo>
                <a:lnTo>
                  <a:pt x="668" y="21142"/>
                </a:lnTo>
                <a:lnTo>
                  <a:pt x="891" y="21175"/>
                </a:lnTo>
                <a:lnTo>
                  <a:pt x="1188" y="21208"/>
                </a:lnTo>
                <a:lnTo>
                  <a:pt x="1410" y="21240"/>
                </a:lnTo>
                <a:lnTo>
                  <a:pt x="1633" y="21273"/>
                </a:lnTo>
                <a:lnTo>
                  <a:pt x="1930" y="21306"/>
                </a:lnTo>
                <a:lnTo>
                  <a:pt x="2227" y="21338"/>
                </a:lnTo>
                <a:lnTo>
                  <a:pt x="2524" y="21355"/>
                </a:lnTo>
                <a:lnTo>
                  <a:pt x="2895" y="21387"/>
                </a:lnTo>
                <a:lnTo>
                  <a:pt x="3266" y="21387"/>
                </a:lnTo>
                <a:lnTo>
                  <a:pt x="4008" y="21453"/>
                </a:lnTo>
                <a:lnTo>
                  <a:pt x="4825" y="21486"/>
                </a:lnTo>
                <a:lnTo>
                  <a:pt x="5715" y="21518"/>
                </a:lnTo>
                <a:lnTo>
                  <a:pt x="6606" y="21551"/>
                </a:lnTo>
                <a:lnTo>
                  <a:pt x="7571" y="21567"/>
                </a:lnTo>
                <a:lnTo>
                  <a:pt x="8685" y="21600"/>
                </a:lnTo>
                <a:lnTo>
                  <a:pt x="9724" y="21600"/>
                </a:lnTo>
                <a:lnTo>
                  <a:pt x="10837" y="21600"/>
                </a:lnTo>
                <a:lnTo>
                  <a:pt x="11951" y="21600"/>
                </a:lnTo>
                <a:lnTo>
                  <a:pt x="12990" y="21600"/>
                </a:lnTo>
                <a:lnTo>
                  <a:pt x="14029" y="21567"/>
                </a:lnTo>
                <a:lnTo>
                  <a:pt x="15068" y="21551"/>
                </a:lnTo>
                <a:lnTo>
                  <a:pt x="16033" y="21518"/>
                </a:lnTo>
                <a:lnTo>
                  <a:pt x="16924" y="21486"/>
                </a:lnTo>
                <a:lnTo>
                  <a:pt x="17740" y="21453"/>
                </a:lnTo>
                <a:lnTo>
                  <a:pt x="18482" y="21387"/>
                </a:lnTo>
                <a:lnTo>
                  <a:pt x="18854" y="21387"/>
                </a:lnTo>
                <a:lnTo>
                  <a:pt x="19151" y="21355"/>
                </a:lnTo>
                <a:lnTo>
                  <a:pt x="19447" y="21338"/>
                </a:lnTo>
                <a:lnTo>
                  <a:pt x="19744" y="21306"/>
                </a:lnTo>
                <a:lnTo>
                  <a:pt x="20041" y="21273"/>
                </a:lnTo>
                <a:lnTo>
                  <a:pt x="20338" y="21240"/>
                </a:lnTo>
                <a:lnTo>
                  <a:pt x="20561" y="21208"/>
                </a:lnTo>
                <a:lnTo>
                  <a:pt x="20784" y="21175"/>
                </a:lnTo>
                <a:lnTo>
                  <a:pt x="20932" y="21142"/>
                </a:lnTo>
                <a:lnTo>
                  <a:pt x="21080" y="21109"/>
                </a:lnTo>
                <a:lnTo>
                  <a:pt x="21229" y="21093"/>
                </a:lnTo>
                <a:lnTo>
                  <a:pt x="21377" y="21060"/>
                </a:lnTo>
                <a:lnTo>
                  <a:pt x="21452" y="21028"/>
                </a:lnTo>
                <a:lnTo>
                  <a:pt x="21526" y="20962"/>
                </a:lnTo>
                <a:lnTo>
                  <a:pt x="21600" y="20930"/>
                </a:lnTo>
                <a:lnTo>
                  <a:pt x="21600" y="20897"/>
                </a:lnTo>
                <a:lnTo>
                  <a:pt x="21600" y="703"/>
                </a:lnTo>
                <a:lnTo>
                  <a:pt x="21600" y="670"/>
                </a:lnTo>
                <a:lnTo>
                  <a:pt x="21526" y="638"/>
                </a:lnTo>
                <a:lnTo>
                  <a:pt x="21452" y="589"/>
                </a:lnTo>
                <a:lnTo>
                  <a:pt x="21377" y="556"/>
                </a:lnTo>
                <a:lnTo>
                  <a:pt x="21229" y="523"/>
                </a:lnTo>
                <a:lnTo>
                  <a:pt x="21080" y="491"/>
                </a:lnTo>
                <a:lnTo>
                  <a:pt x="20932" y="458"/>
                </a:lnTo>
                <a:lnTo>
                  <a:pt x="20784" y="425"/>
                </a:lnTo>
                <a:lnTo>
                  <a:pt x="20561" y="409"/>
                </a:lnTo>
                <a:lnTo>
                  <a:pt x="20338" y="376"/>
                </a:lnTo>
                <a:lnTo>
                  <a:pt x="20041" y="343"/>
                </a:lnTo>
                <a:lnTo>
                  <a:pt x="19744" y="311"/>
                </a:lnTo>
                <a:lnTo>
                  <a:pt x="19447" y="278"/>
                </a:lnTo>
                <a:lnTo>
                  <a:pt x="19151" y="245"/>
                </a:lnTo>
                <a:lnTo>
                  <a:pt x="18854" y="213"/>
                </a:lnTo>
                <a:lnTo>
                  <a:pt x="18482" y="213"/>
                </a:lnTo>
                <a:lnTo>
                  <a:pt x="17740" y="164"/>
                </a:lnTo>
                <a:lnTo>
                  <a:pt x="16924" y="131"/>
                </a:lnTo>
                <a:lnTo>
                  <a:pt x="16033" y="98"/>
                </a:lnTo>
                <a:lnTo>
                  <a:pt x="15068" y="65"/>
                </a:lnTo>
                <a:lnTo>
                  <a:pt x="14029" y="33"/>
                </a:lnTo>
                <a:lnTo>
                  <a:pt x="12990" y="0"/>
                </a:lnTo>
                <a:lnTo>
                  <a:pt x="11951" y="0"/>
                </a:lnTo>
                <a:lnTo>
                  <a:pt x="10837" y="0"/>
                </a:lnTo>
              </a:path>
            </a:pathLst>
          </a:custGeom>
          <a:noFill/>
          <a:ln w="12700"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05" name="Freeform 17"/>
          <p:cNvSpPr>
            <a:spLocks/>
          </p:cNvSpPr>
          <p:nvPr/>
        </p:nvSpPr>
        <p:spPr bwMode="auto">
          <a:xfrm>
            <a:off x="2832100" y="5099050"/>
            <a:ext cx="461963" cy="33338"/>
          </a:xfrm>
          <a:custGeom>
            <a:avLst/>
            <a:gdLst>
              <a:gd name="T0" fmla="*/ 0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00"/>
              <a:gd name="T148" fmla="*/ 0 h 21600"/>
              <a:gd name="T149" fmla="*/ 21600 w 21600"/>
              <a:gd name="T150" fmla="*/ 21600 h 216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00" h="21600">
                <a:moveTo>
                  <a:pt x="0" y="0"/>
                </a:moveTo>
                <a:lnTo>
                  <a:pt x="0" y="0"/>
                </a:lnTo>
                <a:lnTo>
                  <a:pt x="74" y="1005"/>
                </a:lnTo>
                <a:lnTo>
                  <a:pt x="74" y="2009"/>
                </a:lnTo>
                <a:lnTo>
                  <a:pt x="148" y="3014"/>
                </a:lnTo>
                <a:lnTo>
                  <a:pt x="223" y="5023"/>
                </a:lnTo>
                <a:lnTo>
                  <a:pt x="371" y="5526"/>
                </a:lnTo>
                <a:lnTo>
                  <a:pt x="520" y="6530"/>
                </a:lnTo>
                <a:lnTo>
                  <a:pt x="668" y="7535"/>
                </a:lnTo>
                <a:lnTo>
                  <a:pt x="891" y="8540"/>
                </a:lnTo>
                <a:lnTo>
                  <a:pt x="1188" y="9544"/>
                </a:lnTo>
                <a:lnTo>
                  <a:pt x="1410" y="10549"/>
                </a:lnTo>
                <a:lnTo>
                  <a:pt x="1633" y="11553"/>
                </a:lnTo>
                <a:lnTo>
                  <a:pt x="1930" y="12056"/>
                </a:lnTo>
                <a:lnTo>
                  <a:pt x="2227" y="13060"/>
                </a:lnTo>
                <a:lnTo>
                  <a:pt x="2524" y="14065"/>
                </a:lnTo>
                <a:lnTo>
                  <a:pt x="2895" y="14065"/>
                </a:lnTo>
                <a:lnTo>
                  <a:pt x="3266" y="15070"/>
                </a:lnTo>
                <a:lnTo>
                  <a:pt x="4008" y="17079"/>
                </a:lnTo>
                <a:lnTo>
                  <a:pt x="4825" y="18084"/>
                </a:lnTo>
                <a:lnTo>
                  <a:pt x="5715" y="19088"/>
                </a:lnTo>
                <a:lnTo>
                  <a:pt x="6606" y="19591"/>
                </a:lnTo>
                <a:lnTo>
                  <a:pt x="7571" y="20595"/>
                </a:lnTo>
                <a:lnTo>
                  <a:pt x="8685" y="21600"/>
                </a:lnTo>
                <a:lnTo>
                  <a:pt x="9724" y="21600"/>
                </a:lnTo>
                <a:lnTo>
                  <a:pt x="10837" y="21600"/>
                </a:lnTo>
                <a:lnTo>
                  <a:pt x="11951" y="21600"/>
                </a:lnTo>
                <a:lnTo>
                  <a:pt x="12990" y="21600"/>
                </a:lnTo>
                <a:lnTo>
                  <a:pt x="14029" y="20595"/>
                </a:lnTo>
                <a:lnTo>
                  <a:pt x="15068" y="19591"/>
                </a:lnTo>
                <a:lnTo>
                  <a:pt x="16033" y="19088"/>
                </a:lnTo>
                <a:lnTo>
                  <a:pt x="16924" y="18084"/>
                </a:lnTo>
                <a:lnTo>
                  <a:pt x="17740" y="17079"/>
                </a:lnTo>
                <a:lnTo>
                  <a:pt x="18482" y="15070"/>
                </a:lnTo>
                <a:lnTo>
                  <a:pt x="18854" y="14065"/>
                </a:lnTo>
                <a:lnTo>
                  <a:pt x="19151" y="14065"/>
                </a:lnTo>
                <a:lnTo>
                  <a:pt x="19447" y="13060"/>
                </a:lnTo>
                <a:lnTo>
                  <a:pt x="19744" y="12056"/>
                </a:lnTo>
                <a:lnTo>
                  <a:pt x="20041" y="11553"/>
                </a:lnTo>
                <a:lnTo>
                  <a:pt x="20338" y="10549"/>
                </a:lnTo>
                <a:lnTo>
                  <a:pt x="20561" y="9544"/>
                </a:lnTo>
                <a:lnTo>
                  <a:pt x="20784" y="8540"/>
                </a:lnTo>
                <a:lnTo>
                  <a:pt x="20932" y="7535"/>
                </a:lnTo>
                <a:lnTo>
                  <a:pt x="21080" y="6530"/>
                </a:lnTo>
                <a:lnTo>
                  <a:pt x="21229" y="5526"/>
                </a:lnTo>
                <a:lnTo>
                  <a:pt x="21377" y="5023"/>
                </a:lnTo>
                <a:lnTo>
                  <a:pt x="21452" y="3014"/>
                </a:lnTo>
                <a:lnTo>
                  <a:pt x="21526" y="2009"/>
                </a:lnTo>
                <a:lnTo>
                  <a:pt x="21600" y="1005"/>
                </a:lnTo>
                <a:lnTo>
                  <a:pt x="21600" y="0"/>
                </a:lnTo>
              </a:path>
            </a:pathLst>
          </a:custGeom>
          <a:noFill/>
          <a:ln w="12700"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06" name="Rectangle 18"/>
          <p:cNvSpPr>
            <a:spLocks noChangeArrowheads="1"/>
          </p:cNvSpPr>
          <p:nvPr/>
        </p:nvSpPr>
        <p:spPr bwMode="auto">
          <a:xfrm>
            <a:off x="2936875" y="5335588"/>
            <a:ext cx="2460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整備</a:t>
            </a:r>
          </a:p>
        </p:txBody>
      </p:sp>
      <p:sp>
        <p:nvSpPr>
          <p:cNvPr id="110607" name="Freeform 20"/>
          <p:cNvSpPr>
            <a:spLocks/>
          </p:cNvSpPr>
          <p:nvPr/>
        </p:nvSpPr>
        <p:spPr bwMode="auto">
          <a:xfrm>
            <a:off x="3922713" y="5211763"/>
            <a:ext cx="460375" cy="117633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0 w 21600"/>
              <a:gd name="T23" fmla="*/ 2147483646 h 21600"/>
              <a:gd name="T24" fmla="*/ 0 w 21600"/>
              <a:gd name="T25" fmla="*/ 2147483646 h 21600"/>
              <a:gd name="T26" fmla="*/ 0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0 h 21600"/>
              <a:gd name="T98" fmla="*/ 2147483646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600"/>
              <a:gd name="T151" fmla="*/ 0 h 21600"/>
              <a:gd name="T152" fmla="*/ 21600 w 21600"/>
              <a:gd name="T153" fmla="*/ 21600 h 216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600" h="21600">
                <a:moveTo>
                  <a:pt x="10726" y="0"/>
                </a:moveTo>
                <a:lnTo>
                  <a:pt x="10726" y="0"/>
                </a:lnTo>
                <a:lnTo>
                  <a:pt x="9683" y="0"/>
                </a:lnTo>
                <a:lnTo>
                  <a:pt x="8566" y="0"/>
                </a:lnTo>
                <a:lnTo>
                  <a:pt x="7597" y="29"/>
                </a:lnTo>
                <a:lnTo>
                  <a:pt x="6554" y="58"/>
                </a:lnTo>
                <a:lnTo>
                  <a:pt x="5661" y="73"/>
                </a:lnTo>
                <a:lnTo>
                  <a:pt x="4692" y="102"/>
                </a:lnTo>
                <a:lnTo>
                  <a:pt x="3873" y="160"/>
                </a:lnTo>
                <a:lnTo>
                  <a:pt x="3128" y="190"/>
                </a:lnTo>
                <a:lnTo>
                  <a:pt x="2756" y="219"/>
                </a:lnTo>
                <a:lnTo>
                  <a:pt x="2383" y="248"/>
                </a:lnTo>
                <a:lnTo>
                  <a:pt x="2086" y="277"/>
                </a:lnTo>
                <a:lnTo>
                  <a:pt x="1788" y="292"/>
                </a:lnTo>
                <a:lnTo>
                  <a:pt x="1490" y="321"/>
                </a:lnTo>
                <a:lnTo>
                  <a:pt x="1266" y="350"/>
                </a:lnTo>
                <a:lnTo>
                  <a:pt x="1043" y="379"/>
                </a:lnTo>
                <a:lnTo>
                  <a:pt x="819" y="438"/>
                </a:lnTo>
                <a:lnTo>
                  <a:pt x="596" y="467"/>
                </a:lnTo>
                <a:lnTo>
                  <a:pt x="447" y="481"/>
                </a:lnTo>
                <a:lnTo>
                  <a:pt x="298" y="510"/>
                </a:lnTo>
                <a:lnTo>
                  <a:pt x="149" y="540"/>
                </a:lnTo>
                <a:lnTo>
                  <a:pt x="74" y="598"/>
                </a:lnTo>
                <a:lnTo>
                  <a:pt x="0" y="627"/>
                </a:lnTo>
                <a:lnTo>
                  <a:pt x="0" y="656"/>
                </a:lnTo>
                <a:lnTo>
                  <a:pt x="0" y="700"/>
                </a:lnTo>
                <a:lnTo>
                  <a:pt x="0" y="20900"/>
                </a:lnTo>
                <a:lnTo>
                  <a:pt x="0" y="20929"/>
                </a:lnTo>
                <a:lnTo>
                  <a:pt x="0" y="20958"/>
                </a:lnTo>
                <a:lnTo>
                  <a:pt x="74" y="21002"/>
                </a:lnTo>
                <a:lnTo>
                  <a:pt x="149" y="21031"/>
                </a:lnTo>
                <a:lnTo>
                  <a:pt x="298" y="21060"/>
                </a:lnTo>
                <a:lnTo>
                  <a:pt x="447" y="21090"/>
                </a:lnTo>
                <a:lnTo>
                  <a:pt x="596" y="21148"/>
                </a:lnTo>
                <a:lnTo>
                  <a:pt x="819" y="21162"/>
                </a:lnTo>
                <a:lnTo>
                  <a:pt x="1043" y="21192"/>
                </a:lnTo>
                <a:lnTo>
                  <a:pt x="1266" y="21221"/>
                </a:lnTo>
                <a:lnTo>
                  <a:pt x="1490" y="21250"/>
                </a:lnTo>
                <a:lnTo>
                  <a:pt x="1788" y="21279"/>
                </a:lnTo>
                <a:lnTo>
                  <a:pt x="2086" y="21308"/>
                </a:lnTo>
                <a:lnTo>
                  <a:pt x="2383" y="21337"/>
                </a:lnTo>
                <a:lnTo>
                  <a:pt x="2756" y="21367"/>
                </a:lnTo>
                <a:lnTo>
                  <a:pt x="3128" y="21381"/>
                </a:lnTo>
                <a:lnTo>
                  <a:pt x="3873" y="21440"/>
                </a:lnTo>
                <a:lnTo>
                  <a:pt x="4692" y="21469"/>
                </a:lnTo>
                <a:lnTo>
                  <a:pt x="5661" y="21498"/>
                </a:lnTo>
                <a:lnTo>
                  <a:pt x="6554" y="21527"/>
                </a:lnTo>
                <a:lnTo>
                  <a:pt x="7597" y="21556"/>
                </a:lnTo>
                <a:lnTo>
                  <a:pt x="8566" y="21571"/>
                </a:lnTo>
                <a:lnTo>
                  <a:pt x="9683" y="21571"/>
                </a:lnTo>
                <a:lnTo>
                  <a:pt x="10726" y="21600"/>
                </a:lnTo>
                <a:lnTo>
                  <a:pt x="11843" y="21571"/>
                </a:lnTo>
                <a:lnTo>
                  <a:pt x="12960" y="21571"/>
                </a:lnTo>
                <a:lnTo>
                  <a:pt x="14003" y="21556"/>
                </a:lnTo>
                <a:lnTo>
                  <a:pt x="14971" y="21527"/>
                </a:lnTo>
                <a:lnTo>
                  <a:pt x="15939" y="21498"/>
                </a:lnTo>
                <a:lnTo>
                  <a:pt x="16833" y="21469"/>
                </a:lnTo>
                <a:lnTo>
                  <a:pt x="17652" y="21440"/>
                </a:lnTo>
                <a:lnTo>
                  <a:pt x="18397" y="21381"/>
                </a:lnTo>
                <a:lnTo>
                  <a:pt x="18770" y="21367"/>
                </a:lnTo>
                <a:lnTo>
                  <a:pt x="19068" y="21337"/>
                </a:lnTo>
                <a:lnTo>
                  <a:pt x="19440" y="21308"/>
                </a:lnTo>
                <a:lnTo>
                  <a:pt x="19738" y="21279"/>
                </a:lnTo>
                <a:lnTo>
                  <a:pt x="20036" y="21250"/>
                </a:lnTo>
                <a:lnTo>
                  <a:pt x="20334" y="21221"/>
                </a:lnTo>
                <a:lnTo>
                  <a:pt x="20557" y="21192"/>
                </a:lnTo>
                <a:lnTo>
                  <a:pt x="20781" y="21162"/>
                </a:lnTo>
                <a:lnTo>
                  <a:pt x="20930" y="21148"/>
                </a:lnTo>
                <a:lnTo>
                  <a:pt x="21153" y="21090"/>
                </a:lnTo>
                <a:lnTo>
                  <a:pt x="21302" y="21060"/>
                </a:lnTo>
                <a:lnTo>
                  <a:pt x="21377" y="21031"/>
                </a:lnTo>
                <a:lnTo>
                  <a:pt x="21451" y="21002"/>
                </a:lnTo>
                <a:lnTo>
                  <a:pt x="21526" y="20958"/>
                </a:lnTo>
                <a:lnTo>
                  <a:pt x="21600" y="20929"/>
                </a:lnTo>
                <a:lnTo>
                  <a:pt x="21600" y="20900"/>
                </a:lnTo>
                <a:lnTo>
                  <a:pt x="21600" y="700"/>
                </a:lnTo>
                <a:lnTo>
                  <a:pt x="21600" y="656"/>
                </a:lnTo>
                <a:lnTo>
                  <a:pt x="21526" y="627"/>
                </a:lnTo>
                <a:lnTo>
                  <a:pt x="21451" y="598"/>
                </a:lnTo>
                <a:lnTo>
                  <a:pt x="21377" y="540"/>
                </a:lnTo>
                <a:lnTo>
                  <a:pt x="21302" y="510"/>
                </a:lnTo>
                <a:lnTo>
                  <a:pt x="21153" y="481"/>
                </a:lnTo>
                <a:lnTo>
                  <a:pt x="20930" y="467"/>
                </a:lnTo>
                <a:lnTo>
                  <a:pt x="20781" y="438"/>
                </a:lnTo>
                <a:lnTo>
                  <a:pt x="20557" y="379"/>
                </a:lnTo>
                <a:lnTo>
                  <a:pt x="20334" y="350"/>
                </a:lnTo>
                <a:lnTo>
                  <a:pt x="20036" y="321"/>
                </a:lnTo>
                <a:lnTo>
                  <a:pt x="19738" y="292"/>
                </a:lnTo>
                <a:lnTo>
                  <a:pt x="19440" y="277"/>
                </a:lnTo>
                <a:lnTo>
                  <a:pt x="19068" y="248"/>
                </a:lnTo>
                <a:lnTo>
                  <a:pt x="18770" y="219"/>
                </a:lnTo>
                <a:lnTo>
                  <a:pt x="18397" y="190"/>
                </a:lnTo>
                <a:lnTo>
                  <a:pt x="17652" y="160"/>
                </a:lnTo>
                <a:lnTo>
                  <a:pt x="16833" y="102"/>
                </a:lnTo>
                <a:lnTo>
                  <a:pt x="15939" y="73"/>
                </a:lnTo>
                <a:lnTo>
                  <a:pt x="14971" y="58"/>
                </a:lnTo>
                <a:lnTo>
                  <a:pt x="14003" y="29"/>
                </a:lnTo>
                <a:lnTo>
                  <a:pt x="12960" y="0"/>
                </a:lnTo>
                <a:lnTo>
                  <a:pt x="11843" y="0"/>
                </a:lnTo>
                <a:lnTo>
                  <a:pt x="10726" y="0"/>
                </a:lnTo>
              </a:path>
            </a:pathLst>
          </a:custGeom>
          <a:noFill/>
          <a:ln w="12700"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08" name="Freeform 21"/>
          <p:cNvSpPr>
            <a:spLocks/>
          </p:cNvSpPr>
          <p:nvPr/>
        </p:nvSpPr>
        <p:spPr bwMode="auto">
          <a:xfrm>
            <a:off x="3922713" y="5251450"/>
            <a:ext cx="460375" cy="38100"/>
          </a:xfrm>
          <a:custGeom>
            <a:avLst/>
            <a:gdLst>
              <a:gd name="T0" fmla="*/ 0 w 21600"/>
              <a:gd name="T1" fmla="*/ 0 h 21600"/>
              <a:gd name="T2" fmla="*/ 0 w 21600"/>
              <a:gd name="T3" fmla="*/ 0 h 21600"/>
              <a:gd name="T4" fmla="*/ 0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00"/>
              <a:gd name="T148" fmla="*/ 0 h 21600"/>
              <a:gd name="T149" fmla="*/ 21600 w 21600"/>
              <a:gd name="T150" fmla="*/ 21600 h 216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00" h="21600">
                <a:moveTo>
                  <a:pt x="0" y="0"/>
                </a:moveTo>
                <a:lnTo>
                  <a:pt x="0" y="0"/>
                </a:lnTo>
                <a:lnTo>
                  <a:pt x="0" y="882"/>
                </a:lnTo>
                <a:lnTo>
                  <a:pt x="0" y="1763"/>
                </a:lnTo>
                <a:lnTo>
                  <a:pt x="74" y="3527"/>
                </a:lnTo>
                <a:lnTo>
                  <a:pt x="149" y="4408"/>
                </a:lnTo>
                <a:lnTo>
                  <a:pt x="298" y="5290"/>
                </a:lnTo>
                <a:lnTo>
                  <a:pt x="447" y="5731"/>
                </a:lnTo>
                <a:lnTo>
                  <a:pt x="596" y="7494"/>
                </a:lnTo>
                <a:lnTo>
                  <a:pt x="819" y="8376"/>
                </a:lnTo>
                <a:lnTo>
                  <a:pt x="1043" y="9257"/>
                </a:lnTo>
                <a:lnTo>
                  <a:pt x="1266" y="10139"/>
                </a:lnTo>
                <a:lnTo>
                  <a:pt x="1490" y="11020"/>
                </a:lnTo>
                <a:lnTo>
                  <a:pt x="1788" y="11902"/>
                </a:lnTo>
                <a:lnTo>
                  <a:pt x="2086" y="12343"/>
                </a:lnTo>
                <a:lnTo>
                  <a:pt x="2383" y="13224"/>
                </a:lnTo>
                <a:lnTo>
                  <a:pt x="2756" y="14106"/>
                </a:lnTo>
                <a:lnTo>
                  <a:pt x="3128" y="14988"/>
                </a:lnTo>
                <a:lnTo>
                  <a:pt x="3873" y="16751"/>
                </a:lnTo>
                <a:lnTo>
                  <a:pt x="4692" y="17633"/>
                </a:lnTo>
                <a:lnTo>
                  <a:pt x="5661" y="18073"/>
                </a:lnTo>
                <a:lnTo>
                  <a:pt x="6554" y="18955"/>
                </a:lnTo>
                <a:lnTo>
                  <a:pt x="7597" y="19837"/>
                </a:lnTo>
                <a:lnTo>
                  <a:pt x="8566" y="20718"/>
                </a:lnTo>
                <a:lnTo>
                  <a:pt x="9683" y="20718"/>
                </a:lnTo>
                <a:lnTo>
                  <a:pt x="10726" y="21600"/>
                </a:lnTo>
                <a:lnTo>
                  <a:pt x="11843" y="20718"/>
                </a:lnTo>
                <a:lnTo>
                  <a:pt x="12960" y="20718"/>
                </a:lnTo>
                <a:lnTo>
                  <a:pt x="14003" y="19837"/>
                </a:lnTo>
                <a:lnTo>
                  <a:pt x="14971" y="18955"/>
                </a:lnTo>
                <a:lnTo>
                  <a:pt x="15939" y="18073"/>
                </a:lnTo>
                <a:lnTo>
                  <a:pt x="16833" y="17633"/>
                </a:lnTo>
                <a:lnTo>
                  <a:pt x="17652" y="16751"/>
                </a:lnTo>
                <a:lnTo>
                  <a:pt x="18397" y="14988"/>
                </a:lnTo>
                <a:lnTo>
                  <a:pt x="18770" y="14106"/>
                </a:lnTo>
                <a:lnTo>
                  <a:pt x="19068" y="13224"/>
                </a:lnTo>
                <a:lnTo>
                  <a:pt x="19440" y="12343"/>
                </a:lnTo>
                <a:lnTo>
                  <a:pt x="19738" y="11902"/>
                </a:lnTo>
                <a:lnTo>
                  <a:pt x="20036" y="11020"/>
                </a:lnTo>
                <a:lnTo>
                  <a:pt x="20334" y="10139"/>
                </a:lnTo>
                <a:lnTo>
                  <a:pt x="20557" y="9257"/>
                </a:lnTo>
                <a:lnTo>
                  <a:pt x="20781" y="8376"/>
                </a:lnTo>
                <a:lnTo>
                  <a:pt x="20930" y="7494"/>
                </a:lnTo>
                <a:lnTo>
                  <a:pt x="21153" y="5731"/>
                </a:lnTo>
                <a:lnTo>
                  <a:pt x="21302" y="5290"/>
                </a:lnTo>
                <a:lnTo>
                  <a:pt x="21377" y="4408"/>
                </a:lnTo>
                <a:lnTo>
                  <a:pt x="21451" y="3527"/>
                </a:lnTo>
                <a:lnTo>
                  <a:pt x="21526" y="1763"/>
                </a:lnTo>
                <a:lnTo>
                  <a:pt x="21600" y="882"/>
                </a:lnTo>
                <a:lnTo>
                  <a:pt x="21600" y="0"/>
                </a:lnTo>
              </a:path>
            </a:pathLst>
          </a:custGeom>
          <a:noFill/>
          <a:ln w="12700"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09" name="Rectangle 22"/>
          <p:cNvSpPr>
            <a:spLocks noChangeArrowheads="1"/>
          </p:cNvSpPr>
          <p:nvPr/>
        </p:nvSpPr>
        <p:spPr bwMode="auto">
          <a:xfrm>
            <a:off x="4016375" y="5335588"/>
            <a:ext cx="246063"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運行（運航）</a:t>
            </a:r>
          </a:p>
        </p:txBody>
      </p:sp>
      <p:sp>
        <p:nvSpPr>
          <p:cNvPr id="110610" name="Freeform 23"/>
          <p:cNvSpPr>
            <a:spLocks noEditPoints="1"/>
          </p:cNvSpPr>
          <p:nvPr/>
        </p:nvSpPr>
        <p:spPr bwMode="auto">
          <a:xfrm>
            <a:off x="2817813" y="4084638"/>
            <a:ext cx="282575" cy="949325"/>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00"/>
              <a:gd name="T148" fmla="*/ 0 h 21600"/>
              <a:gd name="T149" fmla="*/ 21600 w 21600"/>
              <a:gd name="T150" fmla="*/ 21600 h 216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00" h="21600">
                <a:moveTo>
                  <a:pt x="17838" y="20279"/>
                </a:moveTo>
                <a:lnTo>
                  <a:pt x="17838" y="20279"/>
                </a:lnTo>
                <a:lnTo>
                  <a:pt x="17353" y="19737"/>
                </a:lnTo>
                <a:lnTo>
                  <a:pt x="19294" y="19610"/>
                </a:lnTo>
                <a:lnTo>
                  <a:pt x="19780" y="20153"/>
                </a:lnTo>
                <a:lnTo>
                  <a:pt x="17838" y="20279"/>
                </a:lnTo>
                <a:close/>
                <a:moveTo>
                  <a:pt x="16867" y="19212"/>
                </a:moveTo>
                <a:lnTo>
                  <a:pt x="16867" y="19212"/>
                </a:lnTo>
                <a:lnTo>
                  <a:pt x="16503" y="18669"/>
                </a:lnTo>
                <a:lnTo>
                  <a:pt x="18445" y="18525"/>
                </a:lnTo>
                <a:lnTo>
                  <a:pt x="18930" y="19067"/>
                </a:lnTo>
                <a:lnTo>
                  <a:pt x="16867" y="19212"/>
                </a:lnTo>
                <a:close/>
                <a:moveTo>
                  <a:pt x="16018" y="18090"/>
                </a:moveTo>
                <a:lnTo>
                  <a:pt x="16018" y="18090"/>
                </a:lnTo>
                <a:lnTo>
                  <a:pt x="15533" y="17548"/>
                </a:lnTo>
                <a:lnTo>
                  <a:pt x="17474" y="17421"/>
                </a:lnTo>
                <a:lnTo>
                  <a:pt x="17960" y="17982"/>
                </a:lnTo>
                <a:lnTo>
                  <a:pt x="16018" y="18090"/>
                </a:lnTo>
                <a:close/>
                <a:moveTo>
                  <a:pt x="15047" y="17005"/>
                </a:moveTo>
                <a:lnTo>
                  <a:pt x="15047" y="17005"/>
                </a:lnTo>
                <a:lnTo>
                  <a:pt x="14562" y="16480"/>
                </a:lnTo>
                <a:lnTo>
                  <a:pt x="16625" y="16336"/>
                </a:lnTo>
                <a:lnTo>
                  <a:pt x="16989" y="16878"/>
                </a:lnTo>
                <a:lnTo>
                  <a:pt x="15047" y="17005"/>
                </a:lnTo>
                <a:close/>
                <a:moveTo>
                  <a:pt x="14198" y="15902"/>
                </a:moveTo>
                <a:lnTo>
                  <a:pt x="14198" y="15902"/>
                </a:lnTo>
                <a:lnTo>
                  <a:pt x="13591" y="15359"/>
                </a:lnTo>
                <a:lnTo>
                  <a:pt x="15654" y="15214"/>
                </a:lnTo>
                <a:lnTo>
                  <a:pt x="16139" y="15793"/>
                </a:lnTo>
                <a:lnTo>
                  <a:pt x="14198" y="15902"/>
                </a:lnTo>
                <a:close/>
                <a:moveTo>
                  <a:pt x="13106" y="14816"/>
                </a:moveTo>
                <a:lnTo>
                  <a:pt x="13106" y="14816"/>
                </a:lnTo>
                <a:lnTo>
                  <a:pt x="12620" y="14273"/>
                </a:lnTo>
                <a:lnTo>
                  <a:pt x="14683" y="14147"/>
                </a:lnTo>
                <a:lnTo>
                  <a:pt x="15169" y="14689"/>
                </a:lnTo>
                <a:lnTo>
                  <a:pt x="13106" y="14816"/>
                </a:lnTo>
                <a:close/>
                <a:moveTo>
                  <a:pt x="12135" y="13731"/>
                </a:moveTo>
                <a:lnTo>
                  <a:pt x="12135" y="13731"/>
                </a:lnTo>
                <a:lnTo>
                  <a:pt x="11771" y="13170"/>
                </a:lnTo>
                <a:lnTo>
                  <a:pt x="13712" y="13061"/>
                </a:lnTo>
                <a:lnTo>
                  <a:pt x="14319" y="13604"/>
                </a:lnTo>
                <a:lnTo>
                  <a:pt x="12135" y="13731"/>
                </a:lnTo>
                <a:close/>
                <a:moveTo>
                  <a:pt x="11285" y="12627"/>
                </a:moveTo>
                <a:lnTo>
                  <a:pt x="11285" y="12627"/>
                </a:lnTo>
                <a:lnTo>
                  <a:pt x="10800" y="12084"/>
                </a:lnTo>
                <a:lnTo>
                  <a:pt x="12742" y="11940"/>
                </a:lnTo>
                <a:lnTo>
                  <a:pt x="13227" y="12482"/>
                </a:lnTo>
                <a:lnTo>
                  <a:pt x="11285" y="12627"/>
                </a:lnTo>
                <a:close/>
                <a:moveTo>
                  <a:pt x="10315" y="11542"/>
                </a:moveTo>
                <a:lnTo>
                  <a:pt x="10315" y="11542"/>
                </a:lnTo>
                <a:lnTo>
                  <a:pt x="9829" y="10963"/>
                </a:lnTo>
                <a:lnTo>
                  <a:pt x="11892" y="10872"/>
                </a:lnTo>
                <a:lnTo>
                  <a:pt x="12256" y="11415"/>
                </a:lnTo>
                <a:lnTo>
                  <a:pt x="10315" y="11542"/>
                </a:lnTo>
                <a:close/>
                <a:moveTo>
                  <a:pt x="9344" y="10438"/>
                </a:moveTo>
                <a:lnTo>
                  <a:pt x="9344" y="10438"/>
                </a:lnTo>
                <a:lnTo>
                  <a:pt x="8980" y="9895"/>
                </a:lnTo>
                <a:lnTo>
                  <a:pt x="10921" y="9751"/>
                </a:lnTo>
                <a:lnTo>
                  <a:pt x="11407" y="10293"/>
                </a:lnTo>
                <a:lnTo>
                  <a:pt x="9344" y="10438"/>
                </a:lnTo>
                <a:close/>
                <a:moveTo>
                  <a:pt x="8494" y="9353"/>
                </a:moveTo>
                <a:lnTo>
                  <a:pt x="8494" y="9353"/>
                </a:lnTo>
                <a:lnTo>
                  <a:pt x="8009" y="8810"/>
                </a:lnTo>
                <a:lnTo>
                  <a:pt x="9951" y="8683"/>
                </a:lnTo>
                <a:lnTo>
                  <a:pt x="10436" y="9208"/>
                </a:lnTo>
                <a:lnTo>
                  <a:pt x="8494" y="9353"/>
                </a:lnTo>
                <a:close/>
                <a:moveTo>
                  <a:pt x="7524" y="8231"/>
                </a:moveTo>
                <a:lnTo>
                  <a:pt x="7524" y="8231"/>
                </a:lnTo>
                <a:lnTo>
                  <a:pt x="7038" y="7688"/>
                </a:lnTo>
                <a:lnTo>
                  <a:pt x="9101" y="7562"/>
                </a:lnTo>
                <a:lnTo>
                  <a:pt x="9465" y="8141"/>
                </a:lnTo>
                <a:lnTo>
                  <a:pt x="7524" y="8231"/>
                </a:lnTo>
                <a:close/>
                <a:moveTo>
                  <a:pt x="6674" y="7164"/>
                </a:moveTo>
                <a:lnTo>
                  <a:pt x="6674" y="7164"/>
                </a:lnTo>
                <a:lnTo>
                  <a:pt x="6189" y="6621"/>
                </a:lnTo>
                <a:lnTo>
                  <a:pt x="8130" y="6476"/>
                </a:lnTo>
                <a:lnTo>
                  <a:pt x="8616" y="7019"/>
                </a:lnTo>
                <a:lnTo>
                  <a:pt x="6674" y="7164"/>
                </a:lnTo>
                <a:close/>
                <a:moveTo>
                  <a:pt x="5703" y="6042"/>
                </a:moveTo>
                <a:lnTo>
                  <a:pt x="5703" y="6042"/>
                </a:lnTo>
                <a:lnTo>
                  <a:pt x="5218" y="5499"/>
                </a:lnTo>
                <a:lnTo>
                  <a:pt x="7160" y="5373"/>
                </a:lnTo>
                <a:lnTo>
                  <a:pt x="7645" y="5934"/>
                </a:lnTo>
                <a:lnTo>
                  <a:pt x="5703" y="6042"/>
                </a:lnTo>
                <a:close/>
                <a:moveTo>
                  <a:pt x="4733" y="4957"/>
                </a:moveTo>
                <a:lnTo>
                  <a:pt x="4733" y="4957"/>
                </a:lnTo>
                <a:lnTo>
                  <a:pt x="4369" y="4414"/>
                </a:lnTo>
                <a:lnTo>
                  <a:pt x="6310" y="4287"/>
                </a:lnTo>
                <a:lnTo>
                  <a:pt x="6796" y="4830"/>
                </a:lnTo>
                <a:lnTo>
                  <a:pt x="4733" y="4957"/>
                </a:lnTo>
                <a:close/>
                <a:moveTo>
                  <a:pt x="3883" y="3853"/>
                </a:moveTo>
                <a:lnTo>
                  <a:pt x="3883" y="3853"/>
                </a:lnTo>
                <a:lnTo>
                  <a:pt x="3398" y="3311"/>
                </a:lnTo>
                <a:lnTo>
                  <a:pt x="5339" y="3166"/>
                </a:lnTo>
                <a:lnTo>
                  <a:pt x="5825" y="3745"/>
                </a:lnTo>
                <a:lnTo>
                  <a:pt x="3883" y="3853"/>
                </a:lnTo>
                <a:close/>
                <a:moveTo>
                  <a:pt x="2912" y="2768"/>
                </a:moveTo>
                <a:lnTo>
                  <a:pt x="2912" y="2768"/>
                </a:lnTo>
                <a:lnTo>
                  <a:pt x="2306" y="2225"/>
                </a:lnTo>
                <a:lnTo>
                  <a:pt x="4490" y="2098"/>
                </a:lnTo>
                <a:lnTo>
                  <a:pt x="4854" y="2641"/>
                </a:lnTo>
                <a:lnTo>
                  <a:pt x="2912" y="2768"/>
                </a:lnTo>
                <a:close/>
                <a:moveTo>
                  <a:pt x="1942" y="1682"/>
                </a:moveTo>
                <a:lnTo>
                  <a:pt x="1942" y="1682"/>
                </a:lnTo>
                <a:lnTo>
                  <a:pt x="1699" y="1447"/>
                </a:lnTo>
                <a:lnTo>
                  <a:pt x="3762" y="1321"/>
                </a:lnTo>
                <a:lnTo>
                  <a:pt x="4004" y="1556"/>
                </a:lnTo>
                <a:lnTo>
                  <a:pt x="1942" y="1682"/>
                </a:lnTo>
                <a:close/>
                <a:moveTo>
                  <a:pt x="21600" y="19773"/>
                </a:moveTo>
                <a:lnTo>
                  <a:pt x="21600" y="19773"/>
                </a:lnTo>
                <a:lnTo>
                  <a:pt x="20022" y="21600"/>
                </a:lnTo>
                <a:lnTo>
                  <a:pt x="15654" y="20153"/>
                </a:lnTo>
                <a:lnTo>
                  <a:pt x="21600" y="19773"/>
                </a:lnTo>
                <a:close/>
                <a:moveTo>
                  <a:pt x="0" y="1863"/>
                </a:moveTo>
                <a:lnTo>
                  <a:pt x="0" y="1863"/>
                </a:lnTo>
                <a:lnTo>
                  <a:pt x="1578" y="0"/>
                </a:lnTo>
                <a:lnTo>
                  <a:pt x="5946" y="1447"/>
                </a:lnTo>
                <a:lnTo>
                  <a:pt x="0" y="1863"/>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11" name="Freeform 24"/>
          <p:cNvSpPr>
            <a:spLocks noEditPoints="1"/>
          </p:cNvSpPr>
          <p:nvPr/>
        </p:nvSpPr>
        <p:spPr bwMode="auto">
          <a:xfrm>
            <a:off x="3883025" y="4225925"/>
            <a:ext cx="209550" cy="947738"/>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0 w 21600"/>
              <a:gd name="T89" fmla="*/ 0 h 21600"/>
              <a:gd name="T90" fmla="*/ 2147483646 w 21600"/>
              <a:gd name="T91" fmla="*/ 0 h 21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600"/>
              <a:gd name="T139" fmla="*/ 0 h 21600"/>
              <a:gd name="T140" fmla="*/ 21600 w 21600"/>
              <a:gd name="T141" fmla="*/ 21600 h 216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600" h="21600">
                <a:moveTo>
                  <a:pt x="16364" y="20261"/>
                </a:moveTo>
                <a:lnTo>
                  <a:pt x="16364" y="20261"/>
                </a:lnTo>
                <a:lnTo>
                  <a:pt x="15709" y="19682"/>
                </a:lnTo>
                <a:lnTo>
                  <a:pt x="18655" y="19610"/>
                </a:lnTo>
                <a:lnTo>
                  <a:pt x="18982" y="20153"/>
                </a:lnTo>
                <a:lnTo>
                  <a:pt x="16364" y="20261"/>
                </a:lnTo>
                <a:close/>
                <a:moveTo>
                  <a:pt x="15382" y="19140"/>
                </a:moveTo>
                <a:lnTo>
                  <a:pt x="15382" y="19140"/>
                </a:lnTo>
                <a:lnTo>
                  <a:pt x="14891" y="18561"/>
                </a:lnTo>
                <a:lnTo>
                  <a:pt x="17836" y="18507"/>
                </a:lnTo>
                <a:lnTo>
                  <a:pt x="18164" y="19049"/>
                </a:lnTo>
                <a:lnTo>
                  <a:pt x="15382" y="19140"/>
                </a:lnTo>
                <a:close/>
                <a:moveTo>
                  <a:pt x="14564" y="18036"/>
                </a:moveTo>
                <a:lnTo>
                  <a:pt x="14564" y="18036"/>
                </a:lnTo>
                <a:lnTo>
                  <a:pt x="14236" y="17457"/>
                </a:lnTo>
                <a:lnTo>
                  <a:pt x="17018" y="17385"/>
                </a:lnTo>
                <a:lnTo>
                  <a:pt x="17509" y="17928"/>
                </a:lnTo>
                <a:lnTo>
                  <a:pt x="14564" y="18036"/>
                </a:lnTo>
                <a:close/>
                <a:moveTo>
                  <a:pt x="13745" y="16915"/>
                </a:moveTo>
                <a:lnTo>
                  <a:pt x="13745" y="16915"/>
                </a:lnTo>
                <a:lnTo>
                  <a:pt x="13418" y="16336"/>
                </a:lnTo>
                <a:lnTo>
                  <a:pt x="16200" y="16281"/>
                </a:lnTo>
                <a:lnTo>
                  <a:pt x="16691" y="16806"/>
                </a:lnTo>
                <a:lnTo>
                  <a:pt x="13745" y="16915"/>
                </a:lnTo>
                <a:close/>
                <a:moveTo>
                  <a:pt x="12927" y="15793"/>
                </a:moveTo>
                <a:lnTo>
                  <a:pt x="12927" y="15793"/>
                </a:lnTo>
                <a:lnTo>
                  <a:pt x="12600" y="15232"/>
                </a:lnTo>
                <a:lnTo>
                  <a:pt x="15218" y="15160"/>
                </a:lnTo>
                <a:lnTo>
                  <a:pt x="15709" y="15703"/>
                </a:lnTo>
                <a:lnTo>
                  <a:pt x="12927" y="15793"/>
                </a:lnTo>
                <a:close/>
                <a:moveTo>
                  <a:pt x="12109" y="14689"/>
                </a:moveTo>
                <a:lnTo>
                  <a:pt x="12109" y="14689"/>
                </a:lnTo>
                <a:lnTo>
                  <a:pt x="11782" y="14111"/>
                </a:lnTo>
                <a:lnTo>
                  <a:pt x="14400" y="14038"/>
                </a:lnTo>
                <a:lnTo>
                  <a:pt x="14891" y="14581"/>
                </a:lnTo>
                <a:lnTo>
                  <a:pt x="12109" y="14689"/>
                </a:lnTo>
                <a:close/>
                <a:moveTo>
                  <a:pt x="11291" y="13568"/>
                </a:moveTo>
                <a:lnTo>
                  <a:pt x="11291" y="13568"/>
                </a:lnTo>
                <a:lnTo>
                  <a:pt x="10964" y="13007"/>
                </a:lnTo>
                <a:lnTo>
                  <a:pt x="13745" y="12935"/>
                </a:lnTo>
                <a:lnTo>
                  <a:pt x="14073" y="13477"/>
                </a:lnTo>
                <a:lnTo>
                  <a:pt x="11291" y="13568"/>
                </a:lnTo>
                <a:close/>
                <a:moveTo>
                  <a:pt x="10636" y="12464"/>
                </a:moveTo>
                <a:lnTo>
                  <a:pt x="10636" y="12464"/>
                </a:lnTo>
                <a:lnTo>
                  <a:pt x="10145" y="11885"/>
                </a:lnTo>
                <a:lnTo>
                  <a:pt x="12927" y="11813"/>
                </a:lnTo>
                <a:lnTo>
                  <a:pt x="13255" y="12356"/>
                </a:lnTo>
                <a:lnTo>
                  <a:pt x="10636" y="12464"/>
                </a:lnTo>
                <a:close/>
                <a:moveTo>
                  <a:pt x="9818" y="11343"/>
                </a:moveTo>
                <a:lnTo>
                  <a:pt x="9818" y="11343"/>
                </a:lnTo>
                <a:lnTo>
                  <a:pt x="9327" y="10764"/>
                </a:lnTo>
                <a:lnTo>
                  <a:pt x="12109" y="10710"/>
                </a:lnTo>
                <a:lnTo>
                  <a:pt x="12436" y="11270"/>
                </a:lnTo>
                <a:lnTo>
                  <a:pt x="9818" y="11343"/>
                </a:lnTo>
                <a:close/>
                <a:moveTo>
                  <a:pt x="9000" y="10239"/>
                </a:moveTo>
                <a:lnTo>
                  <a:pt x="9000" y="10239"/>
                </a:lnTo>
                <a:lnTo>
                  <a:pt x="8509" y="9696"/>
                </a:lnTo>
                <a:lnTo>
                  <a:pt x="11291" y="9588"/>
                </a:lnTo>
                <a:lnTo>
                  <a:pt x="11618" y="10167"/>
                </a:lnTo>
                <a:lnTo>
                  <a:pt x="9000" y="10239"/>
                </a:lnTo>
                <a:close/>
                <a:moveTo>
                  <a:pt x="8182" y="9118"/>
                </a:moveTo>
                <a:lnTo>
                  <a:pt x="8182" y="9118"/>
                </a:lnTo>
                <a:lnTo>
                  <a:pt x="7691" y="8575"/>
                </a:lnTo>
                <a:lnTo>
                  <a:pt x="10473" y="8484"/>
                </a:lnTo>
                <a:lnTo>
                  <a:pt x="10800" y="9045"/>
                </a:lnTo>
                <a:lnTo>
                  <a:pt x="8182" y="9118"/>
                </a:lnTo>
                <a:close/>
                <a:moveTo>
                  <a:pt x="7364" y="7996"/>
                </a:moveTo>
                <a:lnTo>
                  <a:pt x="7364" y="7996"/>
                </a:lnTo>
                <a:lnTo>
                  <a:pt x="7036" y="7471"/>
                </a:lnTo>
                <a:lnTo>
                  <a:pt x="9655" y="7363"/>
                </a:lnTo>
                <a:lnTo>
                  <a:pt x="10145" y="7942"/>
                </a:lnTo>
                <a:lnTo>
                  <a:pt x="7364" y="7996"/>
                </a:lnTo>
                <a:close/>
                <a:moveTo>
                  <a:pt x="6545" y="6892"/>
                </a:moveTo>
                <a:lnTo>
                  <a:pt x="6545" y="6892"/>
                </a:lnTo>
                <a:lnTo>
                  <a:pt x="6218" y="6350"/>
                </a:lnTo>
                <a:lnTo>
                  <a:pt x="8836" y="6241"/>
                </a:lnTo>
                <a:lnTo>
                  <a:pt x="9327" y="6820"/>
                </a:lnTo>
                <a:lnTo>
                  <a:pt x="6545" y="6892"/>
                </a:lnTo>
                <a:close/>
                <a:moveTo>
                  <a:pt x="5727" y="5771"/>
                </a:moveTo>
                <a:lnTo>
                  <a:pt x="5727" y="5771"/>
                </a:lnTo>
                <a:lnTo>
                  <a:pt x="5400" y="5228"/>
                </a:lnTo>
                <a:lnTo>
                  <a:pt x="8018" y="5138"/>
                </a:lnTo>
                <a:lnTo>
                  <a:pt x="8509" y="5717"/>
                </a:lnTo>
                <a:lnTo>
                  <a:pt x="5727" y="5771"/>
                </a:lnTo>
                <a:close/>
                <a:moveTo>
                  <a:pt x="4909" y="4667"/>
                </a:moveTo>
                <a:lnTo>
                  <a:pt x="4909" y="4667"/>
                </a:lnTo>
                <a:lnTo>
                  <a:pt x="4582" y="4125"/>
                </a:lnTo>
                <a:lnTo>
                  <a:pt x="7200" y="4016"/>
                </a:lnTo>
                <a:lnTo>
                  <a:pt x="7691" y="4595"/>
                </a:lnTo>
                <a:lnTo>
                  <a:pt x="4909" y="4667"/>
                </a:lnTo>
                <a:close/>
                <a:moveTo>
                  <a:pt x="4255" y="3546"/>
                </a:moveTo>
                <a:lnTo>
                  <a:pt x="4255" y="3546"/>
                </a:lnTo>
                <a:lnTo>
                  <a:pt x="3764" y="3003"/>
                </a:lnTo>
                <a:lnTo>
                  <a:pt x="6545" y="2913"/>
                </a:lnTo>
                <a:lnTo>
                  <a:pt x="6873" y="3473"/>
                </a:lnTo>
                <a:lnTo>
                  <a:pt x="4255" y="3546"/>
                </a:lnTo>
                <a:close/>
                <a:moveTo>
                  <a:pt x="3436" y="2442"/>
                </a:moveTo>
                <a:lnTo>
                  <a:pt x="3436" y="2442"/>
                </a:lnTo>
                <a:lnTo>
                  <a:pt x="2945" y="1899"/>
                </a:lnTo>
                <a:lnTo>
                  <a:pt x="5727" y="1791"/>
                </a:lnTo>
                <a:lnTo>
                  <a:pt x="6055" y="2370"/>
                </a:lnTo>
                <a:lnTo>
                  <a:pt x="3436" y="2442"/>
                </a:lnTo>
                <a:close/>
                <a:moveTo>
                  <a:pt x="21600" y="19809"/>
                </a:moveTo>
                <a:lnTo>
                  <a:pt x="21600" y="19809"/>
                </a:lnTo>
                <a:lnTo>
                  <a:pt x="18655" y="21600"/>
                </a:lnTo>
                <a:lnTo>
                  <a:pt x="13255" y="20062"/>
                </a:lnTo>
                <a:lnTo>
                  <a:pt x="21600" y="19809"/>
                </a:lnTo>
                <a:close/>
                <a:moveTo>
                  <a:pt x="0" y="1791"/>
                </a:moveTo>
                <a:lnTo>
                  <a:pt x="0" y="1791"/>
                </a:lnTo>
                <a:lnTo>
                  <a:pt x="2945" y="0"/>
                </a:lnTo>
                <a:lnTo>
                  <a:pt x="8182" y="1556"/>
                </a:lnTo>
                <a:lnTo>
                  <a:pt x="0" y="1791"/>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12" name="Freeform 25"/>
          <p:cNvSpPr>
            <a:spLocks noEditPoints="1"/>
          </p:cNvSpPr>
          <p:nvPr/>
        </p:nvSpPr>
        <p:spPr bwMode="auto">
          <a:xfrm>
            <a:off x="5259388" y="4067175"/>
            <a:ext cx="323850" cy="10366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0 h 21600"/>
              <a:gd name="T106" fmla="*/ 2147483646 w 21600"/>
              <a:gd name="T107" fmla="*/ 2147483646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600"/>
              <a:gd name="T163" fmla="*/ 0 h 21600"/>
              <a:gd name="T164" fmla="*/ 21600 w 21600"/>
              <a:gd name="T165" fmla="*/ 21600 h 21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600" h="21600">
                <a:moveTo>
                  <a:pt x="1482" y="20260"/>
                </a:moveTo>
                <a:lnTo>
                  <a:pt x="1482" y="20260"/>
                </a:lnTo>
                <a:lnTo>
                  <a:pt x="1906" y="19781"/>
                </a:lnTo>
                <a:lnTo>
                  <a:pt x="3600" y="19896"/>
                </a:lnTo>
                <a:lnTo>
                  <a:pt x="3176" y="20426"/>
                </a:lnTo>
                <a:lnTo>
                  <a:pt x="1482" y="20260"/>
                </a:lnTo>
                <a:close/>
                <a:moveTo>
                  <a:pt x="2329" y="19285"/>
                </a:moveTo>
                <a:lnTo>
                  <a:pt x="2329" y="19285"/>
                </a:lnTo>
                <a:lnTo>
                  <a:pt x="2753" y="18788"/>
                </a:lnTo>
                <a:lnTo>
                  <a:pt x="4447" y="18904"/>
                </a:lnTo>
                <a:lnTo>
                  <a:pt x="4024" y="19400"/>
                </a:lnTo>
                <a:lnTo>
                  <a:pt x="2329" y="19285"/>
                </a:lnTo>
                <a:close/>
                <a:moveTo>
                  <a:pt x="3176" y="18292"/>
                </a:moveTo>
                <a:lnTo>
                  <a:pt x="3176" y="18292"/>
                </a:lnTo>
                <a:lnTo>
                  <a:pt x="3600" y="17796"/>
                </a:lnTo>
                <a:lnTo>
                  <a:pt x="5294" y="17928"/>
                </a:lnTo>
                <a:lnTo>
                  <a:pt x="4871" y="18408"/>
                </a:lnTo>
                <a:lnTo>
                  <a:pt x="3176" y="18292"/>
                </a:lnTo>
                <a:close/>
                <a:moveTo>
                  <a:pt x="4024" y="17300"/>
                </a:moveTo>
                <a:lnTo>
                  <a:pt x="4024" y="17300"/>
                </a:lnTo>
                <a:lnTo>
                  <a:pt x="4553" y="16787"/>
                </a:lnTo>
                <a:lnTo>
                  <a:pt x="6247" y="16936"/>
                </a:lnTo>
                <a:lnTo>
                  <a:pt x="5824" y="17432"/>
                </a:lnTo>
                <a:lnTo>
                  <a:pt x="4024" y="17300"/>
                </a:lnTo>
                <a:close/>
                <a:moveTo>
                  <a:pt x="4976" y="16291"/>
                </a:moveTo>
                <a:lnTo>
                  <a:pt x="4976" y="16291"/>
                </a:lnTo>
                <a:lnTo>
                  <a:pt x="5400" y="15795"/>
                </a:lnTo>
                <a:lnTo>
                  <a:pt x="7094" y="15911"/>
                </a:lnTo>
                <a:lnTo>
                  <a:pt x="6671" y="16407"/>
                </a:lnTo>
                <a:lnTo>
                  <a:pt x="4976" y="16291"/>
                </a:lnTo>
                <a:close/>
                <a:moveTo>
                  <a:pt x="5824" y="15299"/>
                </a:moveTo>
                <a:lnTo>
                  <a:pt x="5824" y="15299"/>
                </a:lnTo>
                <a:lnTo>
                  <a:pt x="6247" y="14802"/>
                </a:lnTo>
                <a:lnTo>
                  <a:pt x="8047" y="14935"/>
                </a:lnTo>
                <a:lnTo>
                  <a:pt x="7624" y="15431"/>
                </a:lnTo>
                <a:lnTo>
                  <a:pt x="5824" y="15299"/>
                </a:lnTo>
                <a:close/>
                <a:moveTo>
                  <a:pt x="6671" y="14306"/>
                </a:moveTo>
                <a:lnTo>
                  <a:pt x="6671" y="14306"/>
                </a:lnTo>
                <a:lnTo>
                  <a:pt x="7094" y="13810"/>
                </a:lnTo>
                <a:lnTo>
                  <a:pt x="9000" y="13942"/>
                </a:lnTo>
                <a:lnTo>
                  <a:pt x="8471" y="14439"/>
                </a:lnTo>
                <a:lnTo>
                  <a:pt x="6671" y="14306"/>
                </a:lnTo>
                <a:close/>
                <a:moveTo>
                  <a:pt x="7729" y="13297"/>
                </a:moveTo>
                <a:lnTo>
                  <a:pt x="7729" y="13297"/>
                </a:lnTo>
                <a:lnTo>
                  <a:pt x="8153" y="12801"/>
                </a:lnTo>
                <a:lnTo>
                  <a:pt x="9847" y="12917"/>
                </a:lnTo>
                <a:lnTo>
                  <a:pt x="9424" y="13446"/>
                </a:lnTo>
                <a:lnTo>
                  <a:pt x="7729" y="13297"/>
                </a:lnTo>
                <a:close/>
                <a:moveTo>
                  <a:pt x="8576" y="12305"/>
                </a:moveTo>
                <a:lnTo>
                  <a:pt x="8576" y="12305"/>
                </a:lnTo>
                <a:lnTo>
                  <a:pt x="9000" y="11809"/>
                </a:lnTo>
                <a:lnTo>
                  <a:pt x="10694" y="11941"/>
                </a:lnTo>
                <a:lnTo>
                  <a:pt x="10271" y="12437"/>
                </a:lnTo>
                <a:lnTo>
                  <a:pt x="8576" y="12305"/>
                </a:lnTo>
                <a:close/>
                <a:moveTo>
                  <a:pt x="9424" y="11313"/>
                </a:moveTo>
                <a:lnTo>
                  <a:pt x="9424" y="11313"/>
                </a:lnTo>
                <a:lnTo>
                  <a:pt x="9847" y="10833"/>
                </a:lnTo>
                <a:lnTo>
                  <a:pt x="11541" y="10949"/>
                </a:lnTo>
                <a:lnTo>
                  <a:pt x="11118" y="11445"/>
                </a:lnTo>
                <a:lnTo>
                  <a:pt x="9424" y="11313"/>
                </a:lnTo>
                <a:close/>
                <a:moveTo>
                  <a:pt x="10271" y="10337"/>
                </a:moveTo>
                <a:lnTo>
                  <a:pt x="10271" y="10337"/>
                </a:lnTo>
                <a:lnTo>
                  <a:pt x="10694" y="9808"/>
                </a:lnTo>
                <a:lnTo>
                  <a:pt x="12494" y="9957"/>
                </a:lnTo>
                <a:lnTo>
                  <a:pt x="11965" y="10453"/>
                </a:lnTo>
                <a:lnTo>
                  <a:pt x="10271" y="10337"/>
                </a:lnTo>
                <a:close/>
                <a:moveTo>
                  <a:pt x="11224" y="9311"/>
                </a:moveTo>
                <a:lnTo>
                  <a:pt x="11224" y="9311"/>
                </a:lnTo>
                <a:lnTo>
                  <a:pt x="11647" y="8815"/>
                </a:lnTo>
                <a:lnTo>
                  <a:pt x="13341" y="8948"/>
                </a:lnTo>
                <a:lnTo>
                  <a:pt x="12918" y="9444"/>
                </a:lnTo>
                <a:lnTo>
                  <a:pt x="11224" y="9311"/>
                </a:lnTo>
                <a:close/>
                <a:moveTo>
                  <a:pt x="12071" y="8319"/>
                </a:moveTo>
                <a:lnTo>
                  <a:pt x="12071" y="8319"/>
                </a:lnTo>
                <a:lnTo>
                  <a:pt x="12494" y="7840"/>
                </a:lnTo>
                <a:lnTo>
                  <a:pt x="14188" y="7955"/>
                </a:lnTo>
                <a:lnTo>
                  <a:pt x="13765" y="8451"/>
                </a:lnTo>
                <a:lnTo>
                  <a:pt x="12071" y="8319"/>
                </a:lnTo>
                <a:close/>
                <a:moveTo>
                  <a:pt x="12918" y="7343"/>
                </a:moveTo>
                <a:lnTo>
                  <a:pt x="12918" y="7343"/>
                </a:lnTo>
                <a:lnTo>
                  <a:pt x="13341" y="6814"/>
                </a:lnTo>
                <a:lnTo>
                  <a:pt x="15035" y="6963"/>
                </a:lnTo>
                <a:lnTo>
                  <a:pt x="14612" y="7459"/>
                </a:lnTo>
                <a:lnTo>
                  <a:pt x="12918" y="7343"/>
                </a:lnTo>
                <a:close/>
                <a:moveTo>
                  <a:pt x="13765" y="6318"/>
                </a:moveTo>
                <a:lnTo>
                  <a:pt x="13765" y="6318"/>
                </a:lnTo>
                <a:lnTo>
                  <a:pt x="14294" y="5822"/>
                </a:lnTo>
                <a:lnTo>
                  <a:pt x="15988" y="5954"/>
                </a:lnTo>
                <a:lnTo>
                  <a:pt x="15565" y="6450"/>
                </a:lnTo>
                <a:lnTo>
                  <a:pt x="13765" y="6318"/>
                </a:lnTo>
                <a:close/>
                <a:moveTo>
                  <a:pt x="14718" y="5326"/>
                </a:moveTo>
                <a:lnTo>
                  <a:pt x="14718" y="5326"/>
                </a:lnTo>
                <a:lnTo>
                  <a:pt x="15141" y="4846"/>
                </a:lnTo>
                <a:lnTo>
                  <a:pt x="16835" y="4962"/>
                </a:lnTo>
                <a:lnTo>
                  <a:pt x="16412" y="5458"/>
                </a:lnTo>
                <a:lnTo>
                  <a:pt x="14718" y="5326"/>
                </a:lnTo>
                <a:close/>
                <a:moveTo>
                  <a:pt x="15565" y="4350"/>
                </a:moveTo>
                <a:lnTo>
                  <a:pt x="15565" y="4350"/>
                </a:lnTo>
                <a:lnTo>
                  <a:pt x="15988" y="3854"/>
                </a:lnTo>
                <a:lnTo>
                  <a:pt x="17788" y="3969"/>
                </a:lnTo>
                <a:lnTo>
                  <a:pt x="17365" y="4466"/>
                </a:lnTo>
                <a:lnTo>
                  <a:pt x="15565" y="4350"/>
                </a:lnTo>
                <a:close/>
                <a:moveTo>
                  <a:pt x="16412" y="3324"/>
                </a:moveTo>
                <a:lnTo>
                  <a:pt x="16412" y="3324"/>
                </a:lnTo>
                <a:lnTo>
                  <a:pt x="16835" y="2828"/>
                </a:lnTo>
                <a:lnTo>
                  <a:pt x="18635" y="2960"/>
                </a:lnTo>
                <a:lnTo>
                  <a:pt x="18212" y="3473"/>
                </a:lnTo>
                <a:lnTo>
                  <a:pt x="16412" y="3324"/>
                </a:lnTo>
                <a:close/>
                <a:moveTo>
                  <a:pt x="17365" y="2332"/>
                </a:moveTo>
                <a:lnTo>
                  <a:pt x="17365" y="2332"/>
                </a:lnTo>
                <a:lnTo>
                  <a:pt x="17894" y="1852"/>
                </a:lnTo>
                <a:lnTo>
                  <a:pt x="19588" y="1968"/>
                </a:lnTo>
                <a:lnTo>
                  <a:pt x="19165" y="2464"/>
                </a:lnTo>
                <a:lnTo>
                  <a:pt x="17365" y="2332"/>
                </a:lnTo>
                <a:close/>
                <a:moveTo>
                  <a:pt x="18318" y="1356"/>
                </a:moveTo>
                <a:lnTo>
                  <a:pt x="18318" y="1356"/>
                </a:lnTo>
                <a:lnTo>
                  <a:pt x="18424" y="1174"/>
                </a:lnTo>
                <a:lnTo>
                  <a:pt x="20118" y="1290"/>
                </a:lnTo>
                <a:lnTo>
                  <a:pt x="20012" y="1472"/>
                </a:lnTo>
                <a:lnTo>
                  <a:pt x="18318" y="1356"/>
                </a:lnTo>
                <a:close/>
                <a:moveTo>
                  <a:pt x="5082" y="20293"/>
                </a:moveTo>
                <a:lnTo>
                  <a:pt x="5082" y="20293"/>
                </a:lnTo>
                <a:lnTo>
                  <a:pt x="1165" y="21600"/>
                </a:lnTo>
                <a:lnTo>
                  <a:pt x="0" y="19896"/>
                </a:lnTo>
                <a:lnTo>
                  <a:pt x="5082" y="20293"/>
                </a:lnTo>
                <a:close/>
                <a:moveTo>
                  <a:pt x="16412" y="1290"/>
                </a:moveTo>
                <a:lnTo>
                  <a:pt x="16412" y="1290"/>
                </a:lnTo>
                <a:lnTo>
                  <a:pt x="20435" y="0"/>
                </a:lnTo>
                <a:lnTo>
                  <a:pt x="21600" y="1687"/>
                </a:lnTo>
                <a:lnTo>
                  <a:pt x="16412" y="1290"/>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13" name="Freeform 26"/>
          <p:cNvSpPr>
            <a:spLocks noEditPoints="1"/>
          </p:cNvSpPr>
          <p:nvPr/>
        </p:nvSpPr>
        <p:spPr bwMode="auto">
          <a:xfrm>
            <a:off x="4262438" y="3876675"/>
            <a:ext cx="863600" cy="11572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w 21600"/>
              <a:gd name="T13" fmla="*/ 0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2144" y="1438"/>
                </a:moveTo>
                <a:lnTo>
                  <a:pt x="2144" y="1438"/>
                </a:lnTo>
                <a:lnTo>
                  <a:pt x="20409" y="19717"/>
                </a:lnTo>
                <a:lnTo>
                  <a:pt x="19416" y="20162"/>
                </a:lnTo>
                <a:lnTo>
                  <a:pt x="1151" y="1883"/>
                </a:lnTo>
                <a:lnTo>
                  <a:pt x="2144" y="1438"/>
                </a:lnTo>
                <a:close/>
                <a:moveTo>
                  <a:pt x="556" y="2683"/>
                </a:moveTo>
                <a:lnTo>
                  <a:pt x="556" y="2683"/>
                </a:lnTo>
                <a:lnTo>
                  <a:pt x="0" y="0"/>
                </a:lnTo>
                <a:lnTo>
                  <a:pt x="3454" y="1305"/>
                </a:lnTo>
                <a:lnTo>
                  <a:pt x="556" y="2683"/>
                </a:lnTo>
                <a:close/>
                <a:moveTo>
                  <a:pt x="21044" y="18917"/>
                </a:moveTo>
                <a:lnTo>
                  <a:pt x="21044" y="18917"/>
                </a:lnTo>
                <a:lnTo>
                  <a:pt x="21600" y="21600"/>
                </a:lnTo>
                <a:lnTo>
                  <a:pt x="18146" y="20295"/>
                </a:lnTo>
                <a:lnTo>
                  <a:pt x="21044" y="18917"/>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14" name="Freeform 27"/>
          <p:cNvSpPr>
            <a:spLocks noEditPoints="1"/>
          </p:cNvSpPr>
          <p:nvPr/>
        </p:nvSpPr>
        <p:spPr bwMode="auto">
          <a:xfrm>
            <a:off x="4108450" y="3876675"/>
            <a:ext cx="169863" cy="1296988"/>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0 w 21600"/>
              <a:gd name="T11" fmla="*/ 0 h 21600"/>
              <a:gd name="T12" fmla="*/ 2147483646 w 21600"/>
              <a:gd name="T13" fmla="*/ 0 h 21600"/>
              <a:gd name="T14" fmla="*/ 2147483646 w 21600"/>
              <a:gd name="T15" fmla="*/ 0 h 21600"/>
              <a:gd name="T16" fmla="*/ 0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11708" y="1771"/>
                </a:moveTo>
                <a:lnTo>
                  <a:pt x="11708" y="1771"/>
                </a:lnTo>
                <a:lnTo>
                  <a:pt x="15746" y="19776"/>
                </a:lnTo>
                <a:lnTo>
                  <a:pt x="9690" y="19802"/>
                </a:lnTo>
                <a:lnTo>
                  <a:pt x="5652" y="1798"/>
                </a:lnTo>
                <a:lnTo>
                  <a:pt x="11708" y="1771"/>
                </a:lnTo>
                <a:close/>
                <a:moveTo>
                  <a:pt x="0" y="2168"/>
                </a:moveTo>
                <a:lnTo>
                  <a:pt x="0" y="2168"/>
                </a:lnTo>
                <a:lnTo>
                  <a:pt x="8277" y="0"/>
                </a:lnTo>
                <a:lnTo>
                  <a:pt x="17764" y="2115"/>
                </a:lnTo>
                <a:lnTo>
                  <a:pt x="0" y="2168"/>
                </a:lnTo>
                <a:close/>
                <a:moveTo>
                  <a:pt x="21600" y="19406"/>
                </a:moveTo>
                <a:lnTo>
                  <a:pt x="21600" y="19406"/>
                </a:lnTo>
                <a:lnTo>
                  <a:pt x="13323" y="21600"/>
                </a:lnTo>
                <a:lnTo>
                  <a:pt x="3836" y="19459"/>
                </a:lnTo>
                <a:lnTo>
                  <a:pt x="21600" y="19406"/>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15" name="Freeform 28"/>
          <p:cNvSpPr>
            <a:spLocks noEditPoints="1"/>
          </p:cNvSpPr>
          <p:nvPr/>
        </p:nvSpPr>
        <p:spPr bwMode="auto">
          <a:xfrm>
            <a:off x="3154363" y="3876675"/>
            <a:ext cx="903287" cy="10874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0 h 21600"/>
              <a:gd name="T22" fmla="*/ 2147483646 w 21600"/>
              <a:gd name="T23" fmla="*/ 2147483646 h 21600"/>
              <a:gd name="T24" fmla="*/ 2147483646 w 21600"/>
              <a:gd name="T25" fmla="*/ 2147483646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1253" y="19628"/>
                </a:moveTo>
                <a:lnTo>
                  <a:pt x="1253" y="19628"/>
                </a:lnTo>
                <a:lnTo>
                  <a:pt x="19436" y="1436"/>
                </a:lnTo>
                <a:lnTo>
                  <a:pt x="20309" y="1941"/>
                </a:lnTo>
                <a:lnTo>
                  <a:pt x="2126" y="20164"/>
                </a:lnTo>
                <a:lnTo>
                  <a:pt x="1253" y="19628"/>
                </a:lnTo>
                <a:close/>
                <a:moveTo>
                  <a:pt x="3341" y="20338"/>
                </a:moveTo>
                <a:lnTo>
                  <a:pt x="3341" y="20338"/>
                </a:lnTo>
                <a:lnTo>
                  <a:pt x="0" y="21600"/>
                </a:lnTo>
                <a:lnTo>
                  <a:pt x="721" y="18776"/>
                </a:lnTo>
                <a:lnTo>
                  <a:pt x="3341" y="20338"/>
                </a:lnTo>
                <a:close/>
                <a:moveTo>
                  <a:pt x="18221" y="1262"/>
                </a:moveTo>
                <a:lnTo>
                  <a:pt x="18221" y="1262"/>
                </a:lnTo>
                <a:lnTo>
                  <a:pt x="21600" y="0"/>
                </a:lnTo>
                <a:lnTo>
                  <a:pt x="20879" y="2824"/>
                </a:lnTo>
                <a:lnTo>
                  <a:pt x="18221" y="1262"/>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16" name="Freeform 29"/>
          <p:cNvSpPr>
            <a:spLocks noEditPoints="1"/>
          </p:cNvSpPr>
          <p:nvPr/>
        </p:nvSpPr>
        <p:spPr bwMode="auto">
          <a:xfrm>
            <a:off x="2005013" y="3016250"/>
            <a:ext cx="4321175" cy="1209675"/>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2147483646 w 21600"/>
              <a:gd name="T101" fmla="*/ 0 h 21600"/>
              <a:gd name="T102" fmla="*/ 2147483646 w 21600"/>
              <a:gd name="T103" fmla="*/ 0 h 21600"/>
              <a:gd name="T104" fmla="*/ 2147483646 w 21600"/>
              <a:gd name="T105" fmla="*/ 0 h 21600"/>
              <a:gd name="T106" fmla="*/ 2147483646 w 21600"/>
              <a:gd name="T107" fmla="*/ 0 h 21600"/>
              <a:gd name="T108" fmla="*/ 2147483646 w 21600"/>
              <a:gd name="T109" fmla="*/ 0 h 21600"/>
              <a:gd name="T110" fmla="*/ 2147483646 w 21600"/>
              <a:gd name="T111" fmla="*/ 0 h 21600"/>
              <a:gd name="T112" fmla="*/ 2147483646 w 21600"/>
              <a:gd name="T113" fmla="*/ 0 h 21600"/>
              <a:gd name="T114" fmla="*/ 2147483646 w 21600"/>
              <a:gd name="T115" fmla="*/ 0 h 21600"/>
              <a:gd name="T116" fmla="*/ 2147483646 w 21600"/>
              <a:gd name="T117" fmla="*/ 0 h 21600"/>
              <a:gd name="T118" fmla="*/ 2147483646 w 21600"/>
              <a:gd name="T119" fmla="*/ 0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00"/>
              <a:gd name="T181" fmla="*/ 0 h 21600"/>
              <a:gd name="T182" fmla="*/ 21600 w 21600"/>
              <a:gd name="T183" fmla="*/ 21600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0" y="10814"/>
                </a:moveTo>
                <a:lnTo>
                  <a:pt x="0" y="10814"/>
                </a:lnTo>
                <a:lnTo>
                  <a:pt x="0" y="10517"/>
                </a:lnTo>
                <a:lnTo>
                  <a:pt x="16" y="10261"/>
                </a:lnTo>
                <a:lnTo>
                  <a:pt x="32" y="9964"/>
                </a:lnTo>
                <a:lnTo>
                  <a:pt x="56" y="9709"/>
                </a:lnTo>
                <a:lnTo>
                  <a:pt x="87" y="9439"/>
                </a:lnTo>
                <a:lnTo>
                  <a:pt x="119" y="9170"/>
                </a:lnTo>
                <a:lnTo>
                  <a:pt x="167" y="8887"/>
                </a:lnTo>
                <a:lnTo>
                  <a:pt x="214" y="8617"/>
                </a:lnTo>
                <a:lnTo>
                  <a:pt x="270" y="8376"/>
                </a:lnTo>
                <a:lnTo>
                  <a:pt x="333" y="8121"/>
                </a:lnTo>
                <a:lnTo>
                  <a:pt x="405" y="7852"/>
                </a:lnTo>
                <a:lnTo>
                  <a:pt x="476" y="7583"/>
                </a:lnTo>
                <a:lnTo>
                  <a:pt x="571" y="7356"/>
                </a:lnTo>
                <a:lnTo>
                  <a:pt x="651" y="7087"/>
                </a:lnTo>
                <a:lnTo>
                  <a:pt x="746" y="6846"/>
                </a:lnTo>
                <a:lnTo>
                  <a:pt x="849" y="6605"/>
                </a:lnTo>
                <a:lnTo>
                  <a:pt x="952" y="6378"/>
                </a:lnTo>
                <a:lnTo>
                  <a:pt x="1063" y="6137"/>
                </a:lnTo>
                <a:lnTo>
                  <a:pt x="1174" y="5896"/>
                </a:lnTo>
                <a:lnTo>
                  <a:pt x="1301" y="5655"/>
                </a:lnTo>
                <a:lnTo>
                  <a:pt x="1428" y="5443"/>
                </a:lnTo>
                <a:lnTo>
                  <a:pt x="1563" y="5202"/>
                </a:lnTo>
                <a:lnTo>
                  <a:pt x="1841" y="4762"/>
                </a:lnTo>
                <a:lnTo>
                  <a:pt x="2143" y="4337"/>
                </a:lnTo>
                <a:lnTo>
                  <a:pt x="2460" y="3940"/>
                </a:lnTo>
                <a:lnTo>
                  <a:pt x="2809" y="3543"/>
                </a:lnTo>
                <a:lnTo>
                  <a:pt x="3158" y="3175"/>
                </a:lnTo>
                <a:lnTo>
                  <a:pt x="3539" y="2806"/>
                </a:lnTo>
                <a:lnTo>
                  <a:pt x="3928" y="2480"/>
                </a:lnTo>
                <a:lnTo>
                  <a:pt x="4341" y="2169"/>
                </a:lnTo>
                <a:lnTo>
                  <a:pt x="4753" y="1843"/>
                </a:lnTo>
                <a:lnTo>
                  <a:pt x="5198" y="1587"/>
                </a:lnTo>
                <a:lnTo>
                  <a:pt x="5642" y="1318"/>
                </a:lnTo>
                <a:lnTo>
                  <a:pt x="6110" y="1077"/>
                </a:lnTo>
                <a:lnTo>
                  <a:pt x="6594" y="850"/>
                </a:lnTo>
                <a:lnTo>
                  <a:pt x="7078" y="666"/>
                </a:lnTo>
                <a:lnTo>
                  <a:pt x="7586" y="496"/>
                </a:lnTo>
                <a:lnTo>
                  <a:pt x="8102" y="340"/>
                </a:lnTo>
                <a:lnTo>
                  <a:pt x="8618" y="241"/>
                </a:lnTo>
                <a:lnTo>
                  <a:pt x="9149" y="128"/>
                </a:lnTo>
                <a:lnTo>
                  <a:pt x="9689" y="71"/>
                </a:lnTo>
                <a:lnTo>
                  <a:pt x="10245" y="28"/>
                </a:lnTo>
                <a:lnTo>
                  <a:pt x="10792" y="0"/>
                </a:lnTo>
                <a:lnTo>
                  <a:pt x="11348" y="28"/>
                </a:lnTo>
                <a:lnTo>
                  <a:pt x="11903" y="71"/>
                </a:lnTo>
                <a:lnTo>
                  <a:pt x="12443" y="128"/>
                </a:lnTo>
                <a:lnTo>
                  <a:pt x="12966" y="241"/>
                </a:lnTo>
                <a:lnTo>
                  <a:pt x="13498" y="340"/>
                </a:lnTo>
                <a:lnTo>
                  <a:pt x="14014" y="496"/>
                </a:lnTo>
                <a:lnTo>
                  <a:pt x="14506" y="666"/>
                </a:lnTo>
                <a:lnTo>
                  <a:pt x="14998" y="850"/>
                </a:lnTo>
                <a:lnTo>
                  <a:pt x="15482" y="1077"/>
                </a:lnTo>
                <a:lnTo>
                  <a:pt x="15942" y="1318"/>
                </a:lnTo>
                <a:lnTo>
                  <a:pt x="16394" y="1587"/>
                </a:lnTo>
                <a:lnTo>
                  <a:pt x="16839" y="1843"/>
                </a:lnTo>
                <a:lnTo>
                  <a:pt x="17259" y="2169"/>
                </a:lnTo>
                <a:lnTo>
                  <a:pt x="17672" y="2480"/>
                </a:lnTo>
                <a:lnTo>
                  <a:pt x="18053" y="2806"/>
                </a:lnTo>
                <a:lnTo>
                  <a:pt x="18434" y="3175"/>
                </a:lnTo>
                <a:lnTo>
                  <a:pt x="18791" y="3543"/>
                </a:lnTo>
                <a:lnTo>
                  <a:pt x="19132" y="3940"/>
                </a:lnTo>
                <a:lnTo>
                  <a:pt x="19450" y="4337"/>
                </a:lnTo>
                <a:lnTo>
                  <a:pt x="19751" y="4762"/>
                </a:lnTo>
                <a:lnTo>
                  <a:pt x="20037" y="5202"/>
                </a:lnTo>
                <a:lnTo>
                  <a:pt x="20164" y="5443"/>
                </a:lnTo>
                <a:lnTo>
                  <a:pt x="20291" y="5655"/>
                </a:lnTo>
                <a:lnTo>
                  <a:pt x="20410" y="5896"/>
                </a:lnTo>
                <a:lnTo>
                  <a:pt x="20537" y="6137"/>
                </a:lnTo>
                <a:lnTo>
                  <a:pt x="20648" y="6378"/>
                </a:lnTo>
                <a:lnTo>
                  <a:pt x="20751" y="6605"/>
                </a:lnTo>
                <a:lnTo>
                  <a:pt x="20846" y="6846"/>
                </a:lnTo>
                <a:lnTo>
                  <a:pt x="20941" y="7087"/>
                </a:lnTo>
                <a:lnTo>
                  <a:pt x="21029" y="7356"/>
                </a:lnTo>
                <a:lnTo>
                  <a:pt x="21108" y="7583"/>
                </a:lnTo>
                <a:lnTo>
                  <a:pt x="21179" y="7852"/>
                </a:lnTo>
                <a:lnTo>
                  <a:pt x="21251" y="8121"/>
                </a:lnTo>
                <a:lnTo>
                  <a:pt x="21322" y="8376"/>
                </a:lnTo>
                <a:lnTo>
                  <a:pt x="21378" y="8617"/>
                </a:lnTo>
                <a:lnTo>
                  <a:pt x="21425" y="8887"/>
                </a:lnTo>
                <a:lnTo>
                  <a:pt x="21473" y="9170"/>
                </a:lnTo>
                <a:lnTo>
                  <a:pt x="21513" y="9439"/>
                </a:lnTo>
                <a:lnTo>
                  <a:pt x="21544" y="9709"/>
                </a:lnTo>
                <a:lnTo>
                  <a:pt x="21568" y="9964"/>
                </a:lnTo>
                <a:lnTo>
                  <a:pt x="21584" y="10261"/>
                </a:lnTo>
                <a:lnTo>
                  <a:pt x="21592" y="10517"/>
                </a:lnTo>
                <a:lnTo>
                  <a:pt x="21600" y="10814"/>
                </a:lnTo>
                <a:lnTo>
                  <a:pt x="21592" y="11083"/>
                </a:lnTo>
                <a:lnTo>
                  <a:pt x="21584" y="11367"/>
                </a:lnTo>
                <a:lnTo>
                  <a:pt x="21568" y="11636"/>
                </a:lnTo>
                <a:lnTo>
                  <a:pt x="21544" y="11920"/>
                </a:lnTo>
                <a:lnTo>
                  <a:pt x="21513" y="12189"/>
                </a:lnTo>
                <a:lnTo>
                  <a:pt x="21473" y="12458"/>
                </a:lnTo>
                <a:lnTo>
                  <a:pt x="21425" y="12713"/>
                </a:lnTo>
                <a:lnTo>
                  <a:pt x="21378" y="12983"/>
                </a:lnTo>
                <a:lnTo>
                  <a:pt x="21322" y="13252"/>
                </a:lnTo>
                <a:lnTo>
                  <a:pt x="21251" y="13507"/>
                </a:lnTo>
                <a:lnTo>
                  <a:pt x="21179" y="13776"/>
                </a:lnTo>
                <a:lnTo>
                  <a:pt x="21108" y="14017"/>
                </a:lnTo>
                <a:lnTo>
                  <a:pt x="21029" y="14272"/>
                </a:lnTo>
                <a:lnTo>
                  <a:pt x="20941" y="14513"/>
                </a:lnTo>
                <a:lnTo>
                  <a:pt x="20846" y="14754"/>
                </a:lnTo>
                <a:lnTo>
                  <a:pt x="20751" y="15024"/>
                </a:lnTo>
                <a:lnTo>
                  <a:pt x="20648" y="15250"/>
                </a:lnTo>
                <a:lnTo>
                  <a:pt x="20537" y="15491"/>
                </a:lnTo>
                <a:lnTo>
                  <a:pt x="20410" y="15732"/>
                </a:lnTo>
                <a:lnTo>
                  <a:pt x="20291" y="15945"/>
                </a:lnTo>
                <a:lnTo>
                  <a:pt x="20164" y="16186"/>
                </a:lnTo>
                <a:lnTo>
                  <a:pt x="20037" y="16427"/>
                </a:lnTo>
                <a:lnTo>
                  <a:pt x="19751" y="16838"/>
                </a:lnTo>
                <a:lnTo>
                  <a:pt x="19450" y="17263"/>
                </a:lnTo>
                <a:lnTo>
                  <a:pt x="19132" y="17688"/>
                </a:lnTo>
                <a:lnTo>
                  <a:pt x="18791" y="18057"/>
                </a:lnTo>
                <a:lnTo>
                  <a:pt x="18434" y="18454"/>
                </a:lnTo>
                <a:lnTo>
                  <a:pt x="18053" y="18794"/>
                </a:lnTo>
                <a:lnTo>
                  <a:pt x="17672" y="19148"/>
                </a:lnTo>
                <a:lnTo>
                  <a:pt x="17259" y="19460"/>
                </a:lnTo>
                <a:lnTo>
                  <a:pt x="16839" y="19757"/>
                </a:lnTo>
                <a:lnTo>
                  <a:pt x="16394" y="20041"/>
                </a:lnTo>
                <a:lnTo>
                  <a:pt x="15942" y="20310"/>
                </a:lnTo>
                <a:lnTo>
                  <a:pt x="15482" y="20551"/>
                </a:lnTo>
                <a:lnTo>
                  <a:pt x="14998" y="20764"/>
                </a:lnTo>
                <a:lnTo>
                  <a:pt x="14506" y="20948"/>
                </a:lnTo>
                <a:lnTo>
                  <a:pt x="14014" y="21132"/>
                </a:lnTo>
                <a:lnTo>
                  <a:pt x="13498" y="21260"/>
                </a:lnTo>
                <a:lnTo>
                  <a:pt x="12966" y="21387"/>
                </a:lnTo>
                <a:lnTo>
                  <a:pt x="12443" y="21472"/>
                </a:lnTo>
                <a:lnTo>
                  <a:pt x="11903" y="21557"/>
                </a:lnTo>
                <a:lnTo>
                  <a:pt x="11348" y="21600"/>
                </a:lnTo>
                <a:lnTo>
                  <a:pt x="10792" y="21600"/>
                </a:lnTo>
                <a:lnTo>
                  <a:pt x="10245" y="21600"/>
                </a:lnTo>
                <a:lnTo>
                  <a:pt x="9689" y="21557"/>
                </a:lnTo>
                <a:lnTo>
                  <a:pt x="9149" y="21472"/>
                </a:lnTo>
                <a:lnTo>
                  <a:pt x="8618" y="21387"/>
                </a:lnTo>
                <a:lnTo>
                  <a:pt x="8102" y="21260"/>
                </a:lnTo>
                <a:lnTo>
                  <a:pt x="7586" y="21132"/>
                </a:lnTo>
                <a:lnTo>
                  <a:pt x="7078" y="20948"/>
                </a:lnTo>
                <a:lnTo>
                  <a:pt x="6594" y="20764"/>
                </a:lnTo>
                <a:lnTo>
                  <a:pt x="6110" y="20551"/>
                </a:lnTo>
                <a:lnTo>
                  <a:pt x="5642" y="20310"/>
                </a:lnTo>
                <a:lnTo>
                  <a:pt x="5198" y="20041"/>
                </a:lnTo>
                <a:lnTo>
                  <a:pt x="4753" y="19757"/>
                </a:lnTo>
                <a:lnTo>
                  <a:pt x="4341" y="19460"/>
                </a:lnTo>
                <a:lnTo>
                  <a:pt x="3928" y="19148"/>
                </a:lnTo>
                <a:lnTo>
                  <a:pt x="3539" y="18794"/>
                </a:lnTo>
                <a:lnTo>
                  <a:pt x="3158" y="18454"/>
                </a:lnTo>
                <a:lnTo>
                  <a:pt x="2809" y="18057"/>
                </a:lnTo>
                <a:lnTo>
                  <a:pt x="2460" y="17688"/>
                </a:lnTo>
                <a:lnTo>
                  <a:pt x="2143" y="17263"/>
                </a:lnTo>
                <a:lnTo>
                  <a:pt x="1841" y="16838"/>
                </a:lnTo>
                <a:lnTo>
                  <a:pt x="1563" y="16427"/>
                </a:lnTo>
                <a:lnTo>
                  <a:pt x="1428" y="16186"/>
                </a:lnTo>
                <a:lnTo>
                  <a:pt x="1301" y="15945"/>
                </a:lnTo>
                <a:lnTo>
                  <a:pt x="1174" y="15732"/>
                </a:lnTo>
                <a:lnTo>
                  <a:pt x="1063" y="15491"/>
                </a:lnTo>
                <a:lnTo>
                  <a:pt x="952" y="15250"/>
                </a:lnTo>
                <a:lnTo>
                  <a:pt x="849" y="15024"/>
                </a:lnTo>
                <a:lnTo>
                  <a:pt x="746" y="14754"/>
                </a:lnTo>
                <a:lnTo>
                  <a:pt x="651" y="14513"/>
                </a:lnTo>
                <a:lnTo>
                  <a:pt x="571" y="14272"/>
                </a:lnTo>
                <a:lnTo>
                  <a:pt x="476" y="14017"/>
                </a:lnTo>
                <a:lnTo>
                  <a:pt x="405" y="13776"/>
                </a:lnTo>
                <a:lnTo>
                  <a:pt x="333" y="13507"/>
                </a:lnTo>
                <a:lnTo>
                  <a:pt x="270" y="13252"/>
                </a:lnTo>
                <a:lnTo>
                  <a:pt x="214" y="12983"/>
                </a:lnTo>
                <a:lnTo>
                  <a:pt x="167" y="12713"/>
                </a:lnTo>
                <a:lnTo>
                  <a:pt x="119" y="12458"/>
                </a:lnTo>
                <a:lnTo>
                  <a:pt x="87" y="12189"/>
                </a:lnTo>
                <a:lnTo>
                  <a:pt x="56" y="11920"/>
                </a:lnTo>
                <a:lnTo>
                  <a:pt x="32" y="11636"/>
                </a:lnTo>
                <a:lnTo>
                  <a:pt x="16" y="11367"/>
                </a:lnTo>
                <a:lnTo>
                  <a:pt x="0" y="11083"/>
                </a:lnTo>
                <a:lnTo>
                  <a:pt x="0" y="10814"/>
                </a:lnTo>
                <a:close/>
                <a:moveTo>
                  <a:pt x="2968" y="10814"/>
                </a:moveTo>
                <a:lnTo>
                  <a:pt x="2968" y="10814"/>
                </a:lnTo>
                <a:lnTo>
                  <a:pt x="2976" y="11211"/>
                </a:lnTo>
                <a:lnTo>
                  <a:pt x="3007" y="11608"/>
                </a:lnTo>
                <a:lnTo>
                  <a:pt x="3055" y="12005"/>
                </a:lnTo>
                <a:lnTo>
                  <a:pt x="3119" y="12373"/>
                </a:lnTo>
                <a:lnTo>
                  <a:pt x="3206" y="12770"/>
                </a:lnTo>
                <a:lnTo>
                  <a:pt x="3309" y="13139"/>
                </a:lnTo>
                <a:lnTo>
                  <a:pt x="3436" y="13507"/>
                </a:lnTo>
                <a:lnTo>
                  <a:pt x="3579" y="13861"/>
                </a:lnTo>
                <a:lnTo>
                  <a:pt x="3738" y="14202"/>
                </a:lnTo>
                <a:lnTo>
                  <a:pt x="3904" y="14542"/>
                </a:lnTo>
                <a:lnTo>
                  <a:pt x="4095" y="14854"/>
                </a:lnTo>
                <a:lnTo>
                  <a:pt x="4301" y="15180"/>
                </a:lnTo>
                <a:lnTo>
                  <a:pt x="4523" y="15491"/>
                </a:lnTo>
                <a:lnTo>
                  <a:pt x="4753" y="15789"/>
                </a:lnTo>
                <a:lnTo>
                  <a:pt x="4999" y="16072"/>
                </a:lnTo>
                <a:lnTo>
                  <a:pt x="5261" y="16342"/>
                </a:lnTo>
                <a:lnTo>
                  <a:pt x="5523" y="16611"/>
                </a:lnTo>
                <a:lnTo>
                  <a:pt x="5817" y="16838"/>
                </a:lnTo>
                <a:lnTo>
                  <a:pt x="6110" y="17079"/>
                </a:lnTo>
                <a:lnTo>
                  <a:pt x="6412" y="17291"/>
                </a:lnTo>
                <a:lnTo>
                  <a:pt x="6737" y="17504"/>
                </a:lnTo>
                <a:lnTo>
                  <a:pt x="7062" y="17688"/>
                </a:lnTo>
                <a:lnTo>
                  <a:pt x="7404" y="17872"/>
                </a:lnTo>
                <a:lnTo>
                  <a:pt x="7745" y="18028"/>
                </a:lnTo>
                <a:lnTo>
                  <a:pt x="8102" y="18170"/>
                </a:lnTo>
                <a:lnTo>
                  <a:pt x="8467" y="18298"/>
                </a:lnTo>
                <a:lnTo>
                  <a:pt x="8840" y="18397"/>
                </a:lnTo>
                <a:lnTo>
                  <a:pt x="9213" y="18482"/>
                </a:lnTo>
                <a:lnTo>
                  <a:pt x="9602" y="18567"/>
                </a:lnTo>
                <a:lnTo>
                  <a:pt x="9991" y="18595"/>
                </a:lnTo>
                <a:lnTo>
                  <a:pt x="10395" y="18638"/>
                </a:lnTo>
                <a:lnTo>
                  <a:pt x="10792" y="18638"/>
                </a:lnTo>
                <a:lnTo>
                  <a:pt x="11197" y="18638"/>
                </a:lnTo>
                <a:lnTo>
                  <a:pt x="11594" y="18595"/>
                </a:lnTo>
                <a:lnTo>
                  <a:pt x="11990" y="18567"/>
                </a:lnTo>
                <a:lnTo>
                  <a:pt x="12371" y="18482"/>
                </a:lnTo>
                <a:lnTo>
                  <a:pt x="12752" y="18397"/>
                </a:lnTo>
                <a:lnTo>
                  <a:pt x="13133" y="18298"/>
                </a:lnTo>
                <a:lnTo>
                  <a:pt x="13490" y="18170"/>
                </a:lnTo>
                <a:lnTo>
                  <a:pt x="13839" y="18028"/>
                </a:lnTo>
                <a:lnTo>
                  <a:pt x="14196" y="17872"/>
                </a:lnTo>
                <a:lnTo>
                  <a:pt x="14530" y="17688"/>
                </a:lnTo>
                <a:lnTo>
                  <a:pt x="14863" y="17504"/>
                </a:lnTo>
                <a:lnTo>
                  <a:pt x="15172" y="17291"/>
                </a:lnTo>
                <a:lnTo>
                  <a:pt x="15482" y="17079"/>
                </a:lnTo>
                <a:lnTo>
                  <a:pt x="15775" y="16838"/>
                </a:lnTo>
                <a:lnTo>
                  <a:pt x="16061" y="16611"/>
                </a:lnTo>
                <a:lnTo>
                  <a:pt x="16339" y="16342"/>
                </a:lnTo>
                <a:lnTo>
                  <a:pt x="16593" y="16072"/>
                </a:lnTo>
                <a:lnTo>
                  <a:pt x="16847" y="15789"/>
                </a:lnTo>
                <a:lnTo>
                  <a:pt x="17077" y="15491"/>
                </a:lnTo>
                <a:lnTo>
                  <a:pt x="17291" y="15180"/>
                </a:lnTo>
                <a:lnTo>
                  <a:pt x="17489" y="14854"/>
                </a:lnTo>
                <a:lnTo>
                  <a:pt x="17688" y="14542"/>
                </a:lnTo>
                <a:lnTo>
                  <a:pt x="17855" y="14202"/>
                </a:lnTo>
                <a:lnTo>
                  <a:pt x="18013" y="13861"/>
                </a:lnTo>
                <a:lnTo>
                  <a:pt x="18156" y="13507"/>
                </a:lnTo>
                <a:lnTo>
                  <a:pt x="18275" y="13139"/>
                </a:lnTo>
                <a:lnTo>
                  <a:pt x="18386" y="12770"/>
                </a:lnTo>
                <a:lnTo>
                  <a:pt x="18473" y="12373"/>
                </a:lnTo>
                <a:lnTo>
                  <a:pt x="18545" y="12005"/>
                </a:lnTo>
                <a:lnTo>
                  <a:pt x="18593" y="11608"/>
                </a:lnTo>
                <a:lnTo>
                  <a:pt x="18624" y="11211"/>
                </a:lnTo>
                <a:lnTo>
                  <a:pt x="18632" y="10814"/>
                </a:lnTo>
                <a:lnTo>
                  <a:pt x="18624" y="10417"/>
                </a:lnTo>
                <a:lnTo>
                  <a:pt x="18593" y="9992"/>
                </a:lnTo>
                <a:lnTo>
                  <a:pt x="18545" y="9624"/>
                </a:lnTo>
                <a:lnTo>
                  <a:pt x="18473" y="9227"/>
                </a:lnTo>
                <a:lnTo>
                  <a:pt x="18386" y="8858"/>
                </a:lnTo>
                <a:lnTo>
                  <a:pt x="18275" y="8490"/>
                </a:lnTo>
                <a:lnTo>
                  <a:pt x="18156" y="8121"/>
                </a:lnTo>
                <a:lnTo>
                  <a:pt x="18013" y="7753"/>
                </a:lnTo>
                <a:lnTo>
                  <a:pt x="17855" y="7398"/>
                </a:lnTo>
                <a:lnTo>
                  <a:pt x="17688" y="7087"/>
                </a:lnTo>
                <a:lnTo>
                  <a:pt x="17489" y="6746"/>
                </a:lnTo>
                <a:lnTo>
                  <a:pt x="17291" y="6420"/>
                </a:lnTo>
                <a:lnTo>
                  <a:pt x="17077" y="6137"/>
                </a:lnTo>
                <a:lnTo>
                  <a:pt x="16847" y="5811"/>
                </a:lnTo>
                <a:lnTo>
                  <a:pt x="16593" y="5556"/>
                </a:lnTo>
                <a:lnTo>
                  <a:pt x="16339" y="5258"/>
                </a:lnTo>
                <a:lnTo>
                  <a:pt x="16061" y="5017"/>
                </a:lnTo>
                <a:lnTo>
                  <a:pt x="15775" y="4762"/>
                </a:lnTo>
                <a:lnTo>
                  <a:pt x="15482" y="4521"/>
                </a:lnTo>
                <a:lnTo>
                  <a:pt x="15172" y="4309"/>
                </a:lnTo>
                <a:lnTo>
                  <a:pt x="14863" y="4096"/>
                </a:lnTo>
                <a:lnTo>
                  <a:pt x="14530" y="3912"/>
                </a:lnTo>
                <a:lnTo>
                  <a:pt x="14196" y="3756"/>
                </a:lnTo>
                <a:lnTo>
                  <a:pt x="13839" y="3600"/>
                </a:lnTo>
                <a:lnTo>
                  <a:pt x="13490" y="3458"/>
                </a:lnTo>
                <a:lnTo>
                  <a:pt x="13133" y="3331"/>
                </a:lnTo>
                <a:lnTo>
                  <a:pt x="12752" y="3231"/>
                </a:lnTo>
                <a:lnTo>
                  <a:pt x="12371" y="3146"/>
                </a:lnTo>
                <a:lnTo>
                  <a:pt x="11990" y="3061"/>
                </a:lnTo>
                <a:lnTo>
                  <a:pt x="11594" y="3019"/>
                </a:lnTo>
                <a:lnTo>
                  <a:pt x="11197" y="2991"/>
                </a:lnTo>
                <a:lnTo>
                  <a:pt x="10792" y="2991"/>
                </a:lnTo>
                <a:lnTo>
                  <a:pt x="10395" y="2991"/>
                </a:lnTo>
                <a:lnTo>
                  <a:pt x="9991" y="3019"/>
                </a:lnTo>
                <a:lnTo>
                  <a:pt x="9602" y="3061"/>
                </a:lnTo>
                <a:lnTo>
                  <a:pt x="9213" y="3146"/>
                </a:lnTo>
                <a:lnTo>
                  <a:pt x="8840" y="3231"/>
                </a:lnTo>
                <a:lnTo>
                  <a:pt x="8467" y="3331"/>
                </a:lnTo>
                <a:lnTo>
                  <a:pt x="8102" y="3458"/>
                </a:lnTo>
                <a:lnTo>
                  <a:pt x="7745" y="3600"/>
                </a:lnTo>
                <a:lnTo>
                  <a:pt x="7404" y="3756"/>
                </a:lnTo>
                <a:lnTo>
                  <a:pt x="7062" y="3912"/>
                </a:lnTo>
                <a:lnTo>
                  <a:pt x="6737" y="4096"/>
                </a:lnTo>
                <a:lnTo>
                  <a:pt x="6412" y="4309"/>
                </a:lnTo>
                <a:lnTo>
                  <a:pt x="6110" y="4521"/>
                </a:lnTo>
                <a:lnTo>
                  <a:pt x="5817" y="4762"/>
                </a:lnTo>
                <a:lnTo>
                  <a:pt x="5523" y="5017"/>
                </a:lnTo>
                <a:lnTo>
                  <a:pt x="5261" y="5258"/>
                </a:lnTo>
                <a:lnTo>
                  <a:pt x="4999" y="5556"/>
                </a:lnTo>
                <a:lnTo>
                  <a:pt x="4753" y="5811"/>
                </a:lnTo>
                <a:lnTo>
                  <a:pt x="4523" y="6137"/>
                </a:lnTo>
                <a:lnTo>
                  <a:pt x="4301" y="6420"/>
                </a:lnTo>
                <a:lnTo>
                  <a:pt x="4095" y="6746"/>
                </a:lnTo>
                <a:lnTo>
                  <a:pt x="3904" y="7087"/>
                </a:lnTo>
                <a:lnTo>
                  <a:pt x="3738" y="7398"/>
                </a:lnTo>
                <a:lnTo>
                  <a:pt x="3579" y="7753"/>
                </a:lnTo>
                <a:lnTo>
                  <a:pt x="3436" y="8121"/>
                </a:lnTo>
                <a:lnTo>
                  <a:pt x="3309" y="8490"/>
                </a:lnTo>
                <a:lnTo>
                  <a:pt x="3206" y="8858"/>
                </a:lnTo>
                <a:lnTo>
                  <a:pt x="3119" y="9227"/>
                </a:lnTo>
                <a:lnTo>
                  <a:pt x="3055" y="9624"/>
                </a:lnTo>
                <a:lnTo>
                  <a:pt x="3007" y="9992"/>
                </a:lnTo>
                <a:lnTo>
                  <a:pt x="2976" y="10417"/>
                </a:lnTo>
                <a:lnTo>
                  <a:pt x="2968" y="10814"/>
                </a:lnTo>
                <a:close/>
              </a:path>
            </a:pathLst>
          </a:custGeom>
          <a:solidFill>
            <a:srgbClr val="BBE0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a:p>
        </p:txBody>
      </p:sp>
      <p:sp>
        <p:nvSpPr>
          <p:cNvPr id="110617" name="Freeform 30"/>
          <p:cNvSpPr>
            <a:spLocks/>
          </p:cNvSpPr>
          <p:nvPr/>
        </p:nvSpPr>
        <p:spPr bwMode="auto">
          <a:xfrm>
            <a:off x="2005013" y="3016250"/>
            <a:ext cx="4321175" cy="1209675"/>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2147483646 w 21600"/>
              <a:gd name="T101" fmla="*/ 0 h 21600"/>
              <a:gd name="T102" fmla="*/ 2147483646 w 21600"/>
              <a:gd name="T103" fmla="*/ 0 h 21600"/>
              <a:gd name="T104" fmla="*/ 2147483646 w 21600"/>
              <a:gd name="T105" fmla="*/ 0 h 21600"/>
              <a:gd name="T106" fmla="*/ 2147483646 w 21600"/>
              <a:gd name="T107" fmla="*/ 0 h 21600"/>
              <a:gd name="T108" fmla="*/ 2147483646 w 21600"/>
              <a:gd name="T109" fmla="*/ 0 h 21600"/>
              <a:gd name="T110" fmla="*/ 2147483646 w 21600"/>
              <a:gd name="T111" fmla="*/ 0 h 21600"/>
              <a:gd name="T112" fmla="*/ 2147483646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600"/>
              <a:gd name="T175" fmla="*/ 0 h 21600"/>
              <a:gd name="T176" fmla="*/ 21600 w 21600"/>
              <a:gd name="T177" fmla="*/ 21600 h 216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600" h="21600">
                <a:moveTo>
                  <a:pt x="0" y="10814"/>
                </a:moveTo>
                <a:lnTo>
                  <a:pt x="0" y="10814"/>
                </a:lnTo>
                <a:lnTo>
                  <a:pt x="0" y="10517"/>
                </a:lnTo>
                <a:lnTo>
                  <a:pt x="16" y="10261"/>
                </a:lnTo>
                <a:lnTo>
                  <a:pt x="32" y="9964"/>
                </a:lnTo>
                <a:lnTo>
                  <a:pt x="56" y="9709"/>
                </a:lnTo>
                <a:lnTo>
                  <a:pt x="87" y="9439"/>
                </a:lnTo>
                <a:lnTo>
                  <a:pt x="119" y="9170"/>
                </a:lnTo>
                <a:lnTo>
                  <a:pt x="167" y="8887"/>
                </a:lnTo>
                <a:lnTo>
                  <a:pt x="214" y="8617"/>
                </a:lnTo>
                <a:lnTo>
                  <a:pt x="270" y="8376"/>
                </a:lnTo>
                <a:lnTo>
                  <a:pt x="333" y="8121"/>
                </a:lnTo>
                <a:lnTo>
                  <a:pt x="405" y="7852"/>
                </a:lnTo>
                <a:lnTo>
                  <a:pt x="476" y="7583"/>
                </a:lnTo>
                <a:lnTo>
                  <a:pt x="571" y="7356"/>
                </a:lnTo>
                <a:lnTo>
                  <a:pt x="651" y="7087"/>
                </a:lnTo>
                <a:lnTo>
                  <a:pt x="746" y="6846"/>
                </a:lnTo>
                <a:lnTo>
                  <a:pt x="849" y="6605"/>
                </a:lnTo>
                <a:lnTo>
                  <a:pt x="952" y="6378"/>
                </a:lnTo>
                <a:lnTo>
                  <a:pt x="1063" y="6137"/>
                </a:lnTo>
                <a:lnTo>
                  <a:pt x="1174" y="5896"/>
                </a:lnTo>
                <a:lnTo>
                  <a:pt x="1301" y="5655"/>
                </a:lnTo>
                <a:lnTo>
                  <a:pt x="1428" y="5443"/>
                </a:lnTo>
                <a:lnTo>
                  <a:pt x="1563" y="5202"/>
                </a:lnTo>
                <a:lnTo>
                  <a:pt x="1841" y="4762"/>
                </a:lnTo>
                <a:lnTo>
                  <a:pt x="2143" y="4337"/>
                </a:lnTo>
                <a:lnTo>
                  <a:pt x="2460" y="3940"/>
                </a:lnTo>
                <a:lnTo>
                  <a:pt x="2809" y="3543"/>
                </a:lnTo>
                <a:lnTo>
                  <a:pt x="3158" y="3175"/>
                </a:lnTo>
                <a:lnTo>
                  <a:pt x="3539" y="2806"/>
                </a:lnTo>
                <a:lnTo>
                  <a:pt x="3928" y="2480"/>
                </a:lnTo>
                <a:lnTo>
                  <a:pt x="4341" y="2169"/>
                </a:lnTo>
                <a:lnTo>
                  <a:pt x="4753" y="1843"/>
                </a:lnTo>
                <a:lnTo>
                  <a:pt x="5198" y="1587"/>
                </a:lnTo>
                <a:lnTo>
                  <a:pt x="5642" y="1318"/>
                </a:lnTo>
                <a:lnTo>
                  <a:pt x="6110" y="1077"/>
                </a:lnTo>
                <a:lnTo>
                  <a:pt x="6594" y="850"/>
                </a:lnTo>
                <a:lnTo>
                  <a:pt x="7078" y="666"/>
                </a:lnTo>
                <a:lnTo>
                  <a:pt x="7586" y="496"/>
                </a:lnTo>
                <a:lnTo>
                  <a:pt x="8102" y="340"/>
                </a:lnTo>
                <a:lnTo>
                  <a:pt x="8618" y="241"/>
                </a:lnTo>
                <a:lnTo>
                  <a:pt x="9149" y="128"/>
                </a:lnTo>
                <a:lnTo>
                  <a:pt x="9689" y="71"/>
                </a:lnTo>
                <a:lnTo>
                  <a:pt x="10245" y="28"/>
                </a:lnTo>
                <a:lnTo>
                  <a:pt x="10792" y="0"/>
                </a:lnTo>
                <a:lnTo>
                  <a:pt x="11348" y="28"/>
                </a:lnTo>
                <a:lnTo>
                  <a:pt x="11903" y="71"/>
                </a:lnTo>
                <a:lnTo>
                  <a:pt x="12443" y="128"/>
                </a:lnTo>
                <a:lnTo>
                  <a:pt x="12966" y="241"/>
                </a:lnTo>
                <a:lnTo>
                  <a:pt x="13498" y="340"/>
                </a:lnTo>
                <a:lnTo>
                  <a:pt x="14014" y="496"/>
                </a:lnTo>
                <a:lnTo>
                  <a:pt x="14506" y="666"/>
                </a:lnTo>
                <a:lnTo>
                  <a:pt x="14998" y="850"/>
                </a:lnTo>
                <a:lnTo>
                  <a:pt x="15482" y="1077"/>
                </a:lnTo>
                <a:lnTo>
                  <a:pt x="15942" y="1318"/>
                </a:lnTo>
                <a:lnTo>
                  <a:pt x="16394" y="1587"/>
                </a:lnTo>
                <a:lnTo>
                  <a:pt x="16839" y="1843"/>
                </a:lnTo>
                <a:lnTo>
                  <a:pt x="17259" y="2169"/>
                </a:lnTo>
                <a:lnTo>
                  <a:pt x="17672" y="2480"/>
                </a:lnTo>
                <a:lnTo>
                  <a:pt x="18053" y="2806"/>
                </a:lnTo>
                <a:lnTo>
                  <a:pt x="18434" y="3175"/>
                </a:lnTo>
                <a:lnTo>
                  <a:pt x="18791" y="3543"/>
                </a:lnTo>
                <a:lnTo>
                  <a:pt x="19132" y="3940"/>
                </a:lnTo>
                <a:lnTo>
                  <a:pt x="19450" y="4337"/>
                </a:lnTo>
                <a:lnTo>
                  <a:pt x="19751" y="4762"/>
                </a:lnTo>
                <a:lnTo>
                  <a:pt x="20037" y="5202"/>
                </a:lnTo>
                <a:lnTo>
                  <a:pt x="20164" y="5443"/>
                </a:lnTo>
                <a:lnTo>
                  <a:pt x="20291" y="5655"/>
                </a:lnTo>
                <a:lnTo>
                  <a:pt x="20410" y="5896"/>
                </a:lnTo>
                <a:lnTo>
                  <a:pt x="20537" y="6137"/>
                </a:lnTo>
                <a:lnTo>
                  <a:pt x="20648" y="6378"/>
                </a:lnTo>
                <a:lnTo>
                  <a:pt x="20751" y="6605"/>
                </a:lnTo>
                <a:lnTo>
                  <a:pt x="20846" y="6846"/>
                </a:lnTo>
                <a:lnTo>
                  <a:pt x="20941" y="7087"/>
                </a:lnTo>
                <a:lnTo>
                  <a:pt x="21029" y="7356"/>
                </a:lnTo>
                <a:lnTo>
                  <a:pt x="21108" y="7583"/>
                </a:lnTo>
                <a:lnTo>
                  <a:pt x="21179" y="7852"/>
                </a:lnTo>
                <a:lnTo>
                  <a:pt x="21251" y="8121"/>
                </a:lnTo>
                <a:lnTo>
                  <a:pt x="21322" y="8376"/>
                </a:lnTo>
                <a:lnTo>
                  <a:pt x="21378" y="8617"/>
                </a:lnTo>
                <a:lnTo>
                  <a:pt x="21425" y="8887"/>
                </a:lnTo>
                <a:lnTo>
                  <a:pt x="21473" y="9170"/>
                </a:lnTo>
                <a:lnTo>
                  <a:pt x="21513" y="9439"/>
                </a:lnTo>
                <a:lnTo>
                  <a:pt x="21544" y="9709"/>
                </a:lnTo>
                <a:lnTo>
                  <a:pt x="21568" y="9964"/>
                </a:lnTo>
                <a:lnTo>
                  <a:pt x="21584" y="10261"/>
                </a:lnTo>
                <a:lnTo>
                  <a:pt x="21592" y="10517"/>
                </a:lnTo>
                <a:lnTo>
                  <a:pt x="21600" y="10814"/>
                </a:lnTo>
                <a:lnTo>
                  <a:pt x="21592" y="11083"/>
                </a:lnTo>
                <a:lnTo>
                  <a:pt x="21584" y="11367"/>
                </a:lnTo>
                <a:lnTo>
                  <a:pt x="21568" y="11636"/>
                </a:lnTo>
                <a:lnTo>
                  <a:pt x="21544" y="11920"/>
                </a:lnTo>
                <a:lnTo>
                  <a:pt x="21513" y="12189"/>
                </a:lnTo>
                <a:lnTo>
                  <a:pt x="21473" y="12458"/>
                </a:lnTo>
                <a:lnTo>
                  <a:pt x="21425" y="12713"/>
                </a:lnTo>
                <a:lnTo>
                  <a:pt x="21378" y="12983"/>
                </a:lnTo>
                <a:lnTo>
                  <a:pt x="21322" y="13252"/>
                </a:lnTo>
                <a:lnTo>
                  <a:pt x="21251" y="13507"/>
                </a:lnTo>
                <a:lnTo>
                  <a:pt x="21179" y="13776"/>
                </a:lnTo>
                <a:lnTo>
                  <a:pt x="21108" y="14017"/>
                </a:lnTo>
                <a:lnTo>
                  <a:pt x="21029" y="14272"/>
                </a:lnTo>
                <a:lnTo>
                  <a:pt x="20941" y="14513"/>
                </a:lnTo>
                <a:lnTo>
                  <a:pt x="20846" y="14754"/>
                </a:lnTo>
                <a:lnTo>
                  <a:pt x="20751" y="15024"/>
                </a:lnTo>
                <a:lnTo>
                  <a:pt x="20648" y="15250"/>
                </a:lnTo>
                <a:lnTo>
                  <a:pt x="20537" y="15491"/>
                </a:lnTo>
                <a:lnTo>
                  <a:pt x="20410" y="15732"/>
                </a:lnTo>
                <a:lnTo>
                  <a:pt x="20291" y="15945"/>
                </a:lnTo>
                <a:lnTo>
                  <a:pt x="20164" y="16186"/>
                </a:lnTo>
                <a:lnTo>
                  <a:pt x="20037" y="16427"/>
                </a:lnTo>
                <a:lnTo>
                  <a:pt x="19751" y="16838"/>
                </a:lnTo>
                <a:lnTo>
                  <a:pt x="19450" y="17263"/>
                </a:lnTo>
                <a:lnTo>
                  <a:pt x="19132" y="17688"/>
                </a:lnTo>
                <a:lnTo>
                  <a:pt x="18791" y="18057"/>
                </a:lnTo>
                <a:lnTo>
                  <a:pt x="18434" y="18454"/>
                </a:lnTo>
                <a:lnTo>
                  <a:pt x="18053" y="18794"/>
                </a:lnTo>
                <a:lnTo>
                  <a:pt x="17672" y="19148"/>
                </a:lnTo>
                <a:lnTo>
                  <a:pt x="17259" y="19460"/>
                </a:lnTo>
                <a:lnTo>
                  <a:pt x="16839" y="19757"/>
                </a:lnTo>
                <a:lnTo>
                  <a:pt x="16394" y="20041"/>
                </a:lnTo>
                <a:lnTo>
                  <a:pt x="15942" y="20310"/>
                </a:lnTo>
                <a:lnTo>
                  <a:pt x="15482" y="20551"/>
                </a:lnTo>
                <a:lnTo>
                  <a:pt x="14998" y="20764"/>
                </a:lnTo>
                <a:lnTo>
                  <a:pt x="14506" y="20948"/>
                </a:lnTo>
                <a:lnTo>
                  <a:pt x="14014" y="21132"/>
                </a:lnTo>
                <a:lnTo>
                  <a:pt x="13498" y="21260"/>
                </a:lnTo>
                <a:lnTo>
                  <a:pt x="12966" y="21387"/>
                </a:lnTo>
                <a:lnTo>
                  <a:pt x="12443" y="21472"/>
                </a:lnTo>
                <a:lnTo>
                  <a:pt x="11903" y="21557"/>
                </a:lnTo>
                <a:lnTo>
                  <a:pt x="11348" y="21600"/>
                </a:lnTo>
                <a:lnTo>
                  <a:pt x="10792" y="21600"/>
                </a:lnTo>
                <a:lnTo>
                  <a:pt x="10245" y="21600"/>
                </a:lnTo>
                <a:lnTo>
                  <a:pt x="9689" y="21557"/>
                </a:lnTo>
                <a:lnTo>
                  <a:pt x="9149" y="21472"/>
                </a:lnTo>
                <a:lnTo>
                  <a:pt x="8618" y="21387"/>
                </a:lnTo>
                <a:lnTo>
                  <a:pt x="8102" y="21260"/>
                </a:lnTo>
                <a:lnTo>
                  <a:pt x="7586" y="21132"/>
                </a:lnTo>
                <a:lnTo>
                  <a:pt x="7078" y="20948"/>
                </a:lnTo>
                <a:lnTo>
                  <a:pt x="6594" y="20764"/>
                </a:lnTo>
                <a:lnTo>
                  <a:pt x="6110" y="20551"/>
                </a:lnTo>
                <a:lnTo>
                  <a:pt x="5642" y="20310"/>
                </a:lnTo>
                <a:lnTo>
                  <a:pt x="5198" y="20041"/>
                </a:lnTo>
                <a:lnTo>
                  <a:pt x="4753" y="19757"/>
                </a:lnTo>
                <a:lnTo>
                  <a:pt x="4341" y="19460"/>
                </a:lnTo>
                <a:lnTo>
                  <a:pt x="3928" y="19148"/>
                </a:lnTo>
                <a:lnTo>
                  <a:pt x="3539" y="18794"/>
                </a:lnTo>
                <a:lnTo>
                  <a:pt x="3158" y="18454"/>
                </a:lnTo>
                <a:lnTo>
                  <a:pt x="2809" y="18057"/>
                </a:lnTo>
                <a:lnTo>
                  <a:pt x="2460" y="17688"/>
                </a:lnTo>
                <a:lnTo>
                  <a:pt x="2143" y="17263"/>
                </a:lnTo>
                <a:lnTo>
                  <a:pt x="1841" y="16838"/>
                </a:lnTo>
                <a:lnTo>
                  <a:pt x="1563" y="16427"/>
                </a:lnTo>
                <a:lnTo>
                  <a:pt x="1428" y="16186"/>
                </a:lnTo>
                <a:lnTo>
                  <a:pt x="1301" y="15945"/>
                </a:lnTo>
                <a:lnTo>
                  <a:pt x="1174" y="15732"/>
                </a:lnTo>
                <a:lnTo>
                  <a:pt x="1063" y="15491"/>
                </a:lnTo>
                <a:lnTo>
                  <a:pt x="952" y="15250"/>
                </a:lnTo>
                <a:lnTo>
                  <a:pt x="849" y="15024"/>
                </a:lnTo>
                <a:lnTo>
                  <a:pt x="746" y="14754"/>
                </a:lnTo>
                <a:lnTo>
                  <a:pt x="651" y="14513"/>
                </a:lnTo>
                <a:lnTo>
                  <a:pt x="571" y="14272"/>
                </a:lnTo>
                <a:lnTo>
                  <a:pt x="476" y="14017"/>
                </a:lnTo>
                <a:lnTo>
                  <a:pt x="405" y="13776"/>
                </a:lnTo>
                <a:lnTo>
                  <a:pt x="333" y="13507"/>
                </a:lnTo>
                <a:lnTo>
                  <a:pt x="270" y="13252"/>
                </a:lnTo>
                <a:lnTo>
                  <a:pt x="214" y="12983"/>
                </a:lnTo>
                <a:lnTo>
                  <a:pt x="167" y="12713"/>
                </a:lnTo>
                <a:lnTo>
                  <a:pt x="119" y="12458"/>
                </a:lnTo>
                <a:lnTo>
                  <a:pt x="87" y="12189"/>
                </a:lnTo>
                <a:lnTo>
                  <a:pt x="56" y="11920"/>
                </a:lnTo>
                <a:lnTo>
                  <a:pt x="32" y="11636"/>
                </a:lnTo>
                <a:lnTo>
                  <a:pt x="16" y="11367"/>
                </a:lnTo>
                <a:lnTo>
                  <a:pt x="0" y="11083"/>
                </a:lnTo>
                <a:lnTo>
                  <a:pt x="0" y="10814"/>
                </a:lnTo>
              </a:path>
            </a:pathLst>
          </a:custGeom>
          <a:noFill/>
          <a:ln w="6"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18" name="Freeform 31"/>
          <p:cNvSpPr>
            <a:spLocks/>
          </p:cNvSpPr>
          <p:nvPr/>
        </p:nvSpPr>
        <p:spPr bwMode="auto">
          <a:xfrm>
            <a:off x="2598738" y="3182938"/>
            <a:ext cx="3133725" cy="8778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0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0 w 21600"/>
              <a:gd name="T85" fmla="*/ 2147483646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600"/>
              <a:gd name="T130" fmla="*/ 0 h 21600"/>
              <a:gd name="T131" fmla="*/ 21600 w 21600"/>
              <a:gd name="T132" fmla="*/ 21600 h 216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600" h="21600">
                <a:moveTo>
                  <a:pt x="0" y="10800"/>
                </a:moveTo>
                <a:lnTo>
                  <a:pt x="0" y="10800"/>
                </a:lnTo>
                <a:lnTo>
                  <a:pt x="11" y="11348"/>
                </a:lnTo>
                <a:lnTo>
                  <a:pt x="55" y="11896"/>
                </a:lnTo>
                <a:lnTo>
                  <a:pt x="120" y="12443"/>
                </a:lnTo>
                <a:lnTo>
                  <a:pt x="208" y="12952"/>
                </a:lnTo>
                <a:lnTo>
                  <a:pt x="328" y="13500"/>
                </a:lnTo>
                <a:lnTo>
                  <a:pt x="471" y="14009"/>
                </a:lnTo>
                <a:lnTo>
                  <a:pt x="646" y="14517"/>
                </a:lnTo>
                <a:lnTo>
                  <a:pt x="843" y="15007"/>
                </a:lnTo>
                <a:lnTo>
                  <a:pt x="1061" y="15476"/>
                </a:lnTo>
                <a:lnTo>
                  <a:pt x="1291" y="15946"/>
                </a:lnTo>
                <a:lnTo>
                  <a:pt x="1554" y="16376"/>
                </a:lnTo>
                <a:lnTo>
                  <a:pt x="1838" y="16826"/>
                </a:lnTo>
                <a:lnTo>
                  <a:pt x="2145" y="17257"/>
                </a:lnTo>
                <a:lnTo>
                  <a:pt x="2462" y="17667"/>
                </a:lnTo>
                <a:lnTo>
                  <a:pt x="2801" y="18059"/>
                </a:lnTo>
                <a:lnTo>
                  <a:pt x="3162" y="18430"/>
                </a:lnTo>
                <a:lnTo>
                  <a:pt x="3523" y="18802"/>
                </a:lnTo>
                <a:lnTo>
                  <a:pt x="3928" y="19115"/>
                </a:lnTo>
                <a:lnTo>
                  <a:pt x="4333" y="19448"/>
                </a:lnTo>
                <a:lnTo>
                  <a:pt x="4749" y="19741"/>
                </a:lnTo>
                <a:lnTo>
                  <a:pt x="5198" y="20035"/>
                </a:lnTo>
                <a:lnTo>
                  <a:pt x="5646" y="20289"/>
                </a:lnTo>
                <a:lnTo>
                  <a:pt x="6117" y="20543"/>
                </a:lnTo>
                <a:lnTo>
                  <a:pt x="6587" y="20759"/>
                </a:lnTo>
                <a:lnTo>
                  <a:pt x="7080" y="20954"/>
                </a:lnTo>
                <a:lnTo>
                  <a:pt x="7583" y="21130"/>
                </a:lnTo>
                <a:lnTo>
                  <a:pt x="8097" y="21267"/>
                </a:lnTo>
                <a:lnTo>
                  <a:pt x="8612" y="21385"/>
                </a:lnTo>
                <a:lnTo>
                  <a:pt x="9148" y="21502"/>
                </a:lnTo>
                <a:lnTo>
                  <a:pt x="9684" y="21541"/>
                </a:lnTo>
                <a:lnTo>
                  <a:pt x="10242" y="21600"/>
                </a:lnTo>
                <a:lnTo>
                  <a:pt x="10789" y="21600"/>
                </a:lnTo>
                <a:lnTo>
                  <a:pt x="11347" y="21600"/>
                </a:lnTo>
                <a:lnTo>
                  <a:pt x="11894" y="21541"/>
                </a:lnTo>
                <a:lnTo>
                  <a:pt x="12441" y="21502"/>
                </a:lnTo>
                <a:lnTo>
                  <a:pt x="12967" y="21385"/>
                </a:lnTo>
                <a:lnTo>
                  <a:pt x="13492" y="21267"/>
                </a:lnTo>
                <a:lnTo>
                  <a:pt x="14017" y="21130"/>
                </a:lnTo>
                <a:lnTo>
                  <a:pt x="14509" y="20954"/>
                </a:lnTo>
                <a:lnTo>
                  <a:pt x="14991" y="20759"/>
                </a:lnTo>
                <a:lnTo>
                  <a:pt x="15483" y="20543"/>
                </a:lnTo>
                <a:lnTo>
                  <a:pt x="15943" y="20289"/>
                </a:lnTo>
                <a:lnTo>
                  <a:pt x="16402" y="20035"/>
                </a:lnTo>
                <a:lnTo>
                  <a:pt x="16829" y="19741"/>
                </a:lnTo>
                <a:lnTo>
                  <a:pt x="17256" y="19448"/>
                </a:lnTo>
                <a:lnTo>
                  <a:pt x="17661" y="19115"/>
                </a:lnTo>
                <a:lnTo>
                  <a:pt x="18055" y="18802"/>
                </a:lnTo>
                <a:lnTo>
                  <a:pt x="18438" y="18430"/>
                </a:lnTo>
                <a:lnTo>
                  <a:pt x="18788" y="18059"/>
                </a:lnTo>
                <a:lnTo>
                  <a:pt x="19138" y="17667"/>
                </a:lnTo>
                <a:lnTo>
                  <a:pt x="19455" y="17257"/>
                </a:lnTo>
                <a:lnTo>
                  <a:pt x="19751" y="16826"/>
                </a:lnTo>
                <a:lnTo>
                  <a:pt x="20024" y="16376"/>
                </a:lnTo>
                <a:lnTo>
                  <a:pt x="20298" y="15946"/>
                </a:lnTo>
                <a:lnTo>
                  <a:pt x="20528" y="15476"/>
                </a:lnTo>
                <a:lnTo>
                  <a:pt x="20747" y="15007"/>
                </a:lnTo>
                <a:lnTo>
                  <a:pt x="20943" y="14517"/>
                </a:lnTo>
                <a:lnTo>
                  <a:pt x="21108" y="14009"/>
                </a:lnTo>
                <a:lnTo>
                  <a:pt x="21261" y="13500"/>
                </a:lnTo>
                <a:lnTo>
                  <a:pt x="21381" y="12952"/>
                </a:lnTo>
                <a:lnTo>
                  <a:pt x="21480" y="12443"/>
                </a:lnTo>
                <a:lnTo>
                  <a:pt x="21545" y="11896"/>
                </a:lnTo>
                <a:lnTo>
                  <a:pt x="21589" y="11348"/>
                </a:lnTo>
                <a:lnTo>
                  <a:pt x="21600" y="10800"/>
                </a:lnTo>
                <a:lnTo>
                  <a:pt x="21589" y="10252"/>
                </a:lnTo>
                <a:lnTo>
                  <a:pt x="21545" y="9665"/>
                </a:lnTo>
                <a:lnTo>
                  <a:pt x="21480" y="9157"/>
                </a:lnTo>
                <a:lnTo>
                  <a:pt x="21381" y="8609"/>
                </a:lnTo>
                <a:lnTo>
                  <a:pt x="21261" y="8100"/>
                </a:lnTo>
                <a:lnTo>
                  <a:pt x="21108" y="7591"/>
                </a:lnTo>
                <a:lnTo>
                  <a:pt x="20943" y="7083"/>
                </a:lnTo>
                <a:lnTo>
                  <a:pt x="20747" y="6574"/>
                </a:lnTo>
                <a:lnTo>
                  <a:pt x="20528" y="6085"/>
                </a:lnTo>
                <a:lnTo>
                  <a:pt x="20298" y="5654"/>
                </a:lnTo>
                <a:lnTo>
                  <a:pt x="20024" y="5185"/>
                </a:lnTo>
                <a:lnTo>
                  <a:pt x="19751" y="4735"/>
                </a:lnTo>
                <a:lnTo>
                  <a:pt x="19455" y="4343"/>
                </a:lnTo>
                <a:lnTo>
                  <a:pt x="19138" y="3893"/>
                </a:lnTo>
                <a:lnTo>
                  <a:pt x="18788" y="3541"/>
                </a:lnTo>
                <a:lnTo>
                  <a:pt x="18438" y="3130"/>
                </a:lnTo>
                <a:lnTo>
                  <a:pt x="18055" y="2798"/>
                </a:lnTo>
                <a:lnTo>
                  <a:pt x="17661" y="2446"/>
                </a:lnTo>
                <a:lnTo>
                  <a:pt x="17256" y="2113"/>
                </a:lnTo>
                <a:lnTo>
                  <a:pt x="16829" y="1820"/>
                </a:lnTo>
                <a:lnTo>
                  <a:pt x="16402" y="1526"/>
                </a:lnTo>
                <a:lnTo>
                  <a:pt x="15943" y="1272"/>
                </a:lnTo>
                <a:lnTo>
                  <a:pt x="15483" y="1057"/>
                </a:lnTo>
                <a:lnTo>
                  <a:pt x="14991" y="841"/>
                </a:lnTo>
                <a:lnTo>
                  <a:pt x="14509" y="646"/>
                </a:lnTo>
                <a:lnTo>
                  <a:pt x="14017" y="470"/>
                </a:lnTo>
                <a:lnTo>
                  <a:pt x="13492" y="333"/>
                </a:lnTo>
                <a:lnTo>
                  <a:pt x="12967" y="215"/>
                </a:lnTo>
                <a:lnTo>
                  <a:pt x="12441" y="98"/>
                </a:lnTo>
                <a:lnTo>
                  <a:pt x="11894" y="39"/>
                </a:lnTo>
                <a:lnTo>
                  <a:pt x="11347" y="0"/>
                </a:lnTo>
                <a:lnTo>
                  <a:pt x="10789" y="0"/>
                </a:lnTo>
                <a:lnTo>
                  <a:pt x="10242" y="0"/>
                </a:lnTo>
                <a:lnTo>
                  <a:pt x="9684" y="39"/>
                </a:lnTo>
                <a:lnTo>
                  <a:pt x="9148" y="98"/>
                </a:lnTo>
                <a:lnTo>
                  <a:pt x="8612" y="215"/>
                </a:lnTo>
                <a:lnTo>
                  <a:pt x="8097" y="333"/>
                </a:lnTo>
                <a:lnTo>
                  <a:pt x="7583" y="470"/>
                </a:lnTo>
                <a:lnTo>
                  <a:pt x="7080" y="646"/>
                </a:lnTo>
                <a:lnTo>
                  <a:pt x="6587" y="841"/>
                </a:lnTo>
                <a:lnTo>
                  <a:pt x="6117" y="1057"/>
                </a:lnTo>
                <a:lnTo>
                  <a:pt x="5646" y="1272"/>
                </a:lnTo>
                <a:lnTo>
                  <a:pt x="5198" y="1526"/>
                </a:lnTo>
                <a:lnTo>
                  <a:pt x="4749" y="1820"/>
                </a:lnTo>
                <a:lnTo>
                  <a:pt x="4333" y="2113"/>
                </a:lnTo>
                <a:lnTo>
                  <a:pt x="3928" y="2446"/>
                </a:lnTo>
                <a:lnTo>
                  <a:pt x="3523" y="2798"/>
                </a:lnTo>
                <a:lnTo>
                  <a:pt x="3162" y="3130"/>
                </a:lnTo>
                <a:lnTo>
                  <a:pt x="2801" y="3541"/>
                </a:lnTo>
                <a:lnTo>
                  <a:pt x="2462" y="3893"/>
                </a:lnTo>
                <a:lnTo>
                  <a:pt x="2145" y="4343"/>
                </a:lnTo>
                <a:lnTo>
                  <a:pt x="1838" y="4735"/>
                </a:lnTo>
                <a:lnTo>
                  <a:pt x="1554" y="5185"/>
                </a:lnTo>
                <a:lnTo>
                  <a:pt x="1291" y="5654"/>
                </a:lnTo>
                <a:lnTo>
                  <a:pt x="1061" y="6085"/>
                </a:lnTo>
                <a:lnTo>
                  <a:pt x="843" y="6574"/>
                </a:lnTo>
                <a:lnTo>
                  <a:pt x="646" y="7083"/>
                </a:lnTo>
                <a:lnTo>
                  <a:pt x="471" y="7591"/>
                </a:lnTo>
                <a:lnTo>
                  <a:pt x="328" y="8100"/>
                </a:lnTo>
                <a:lnTo>
                  <a:pt x="208" y="8609"/>
                </a:lnTo>
                <a:lnTo>
                  <a:pt x="120" y="9157"/>
                </a:lnTo>
                <a:lnTo>
                  <a:pt x="55" y="9665"/>
                </a:lnTo>
                <a:lnTo>
                  <a:pt x="11" y="10252"/>
                </a:lnTo>
                <a:lnTo>
                  <a:pt x="0" y="10800"/>
                </a:lnTo>
              </a:path>
            </a:pathLst>
          </a:custGeom>
          <a:noFill/>
          <a:ln w="6"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19" name="Freeform 32"/>
          <p:cNvSpPr>
            <a:spLocks/>
          </p:cNvSpPr>
          <p:nvPr/>
        </p:nvSpPr>
        <p:spPr bwMode="auto">
          <a:xfrm>
            <a:off x="3317875" y="3386138"/>
            <a:ext cx="1674813" cy="488950"/>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0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2147483646 w 21600"/>
              <a:gd name="T101" fmla="*/ 0 h 21600"/>
              <a:gd name="T102" fmla="*/ 2147483646 w 21600"/>
              <a:gd name="T103" fmla="*/ 0 h 21600"/>
              <a:gd name="T104" fmla="*/ 2147483646 w 21600"/>
              <a:gd name="T105" fmla="*/ 0 h 21600"/>
              <a:gd name="T106" fmla="*/ 2147483646 w 21600"/>
              <a:gd name="T107" fmla="*/ 0 h 21600"/>
              <a:gd name="T108" fmla="*/ 2147483646 w 21600"/>
              <a:gd name="T109" fmla="*/ 0 h 21600"/>
              <a:gd name="T110" fmla="*/ 2147483646 w 21600"/>
              <a:gd name="T111" fmla="*/ 0 h 21600"/>
              <a:gd name="T112" fmla="*/ 2147483646 w 21600"/>
              <a:gd name="T113" fmla="*/ 0 h 21600"/>
              <a:gd name="T114" fmla="*/ 2147483646 w 21600"/>
              <a:gd name="T115" fmla="*/ 0 h 21600"/>
              <a:gd name="T116" fmla="*/ 2147483646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10790" y="0"/>
                </a:moveTo>
                <a:lnTo>
                  <a:pt x="10790" y="0"/>
                </a:lnTo>
                <a:lnTo>
                  <a:pt x="10237" y="70"/>
                </a:lnTo>
                <a:lnTo>
                  <a:pt x="9684" y="70"/>
                </a:lnTo>
                <a:lnTo>
                  <a:pt x="9131" y="140"/>
                </a:lnTo>
                <a:lnTo>
                  <a:pt x="8620" y="281"/>
                </a:lnTo>
                <a:lnTo>
                  <a:pt x="8087" y="421"/>
                </a:lnTo>
                <a:lnTo>
                  <a:pt x="7596" y="526"/>
                </a:lnTo>
                <a:lnTo>
                  <a:pt x="7064" y="666"/>
                </a:lnTo>
                <a:lnTo>
                  <a:pt x="6593" y="877"/>
                </a:lnTo>
                <a:lnTo>
                  <a:pt x="6101" y="1122"/>
                </a:lnTo>
                <a:lnTo>
                  <a:pt x="5651" y="1332"/>
                </a:lnTo>
                <a:lnTo>
                  <a:pt x="5180" y="1578"/>
                </a:lnTo>
                <a:lnTo>
                  <a:pt x="4750" y="1894"/>
                </a:lnTo>
                <a:lnTo>
                  <a:pt x="4320" y="2174"/>
                </a:lnTo>
                <a:lnTo>
                  <a:pt x="3931" y="2490"/>
                </a:lnTo>
                <a:lnTo>
                  <a:pt x="3522" y="2840"/>
                </a:lnTo>
                <a:lnTo>
                  <a:pt x="3153" y="3226"/>
                </a:lnTo>
                <a:lnTo>
                  <a:pt x="2784" y="3612"/>
                </a:lnTo>
                <a:lnTo>
                  <a:pt x="2457" y="3997"/>
                </a:lnTo>
                <a:lnTo>
                  <a:pt x="2129" y="4383"/>
                </a:lnTo>
                <a:lnTo>
                  <a:pt x="1843" y="4804"/>
                </a:lnTo>
                <a:lnTo>
                  <a:pt x="1699" y="5049"/>
                </a:lnTo>
                <a:lnTo>
                  <a:pt x="1536" y="5260"/>
                </a:lnTo>
                <a:lnTo>
                  <a:pt x="1413" y="5435"/>
                </a:lnTo>
                <a:lnTo>
                  <a:pt x="1290" y="5716"/>
                </a:lnTo>
                <a:lnTo>
                  <a:pt x="1167" y="5891"/>
                </a:lnTo>
                <a:lnTo>
                  <a:pt x="1044" y="6171"/>
                </a:lnTo>
                <a:lnTo>
                  <a:pt x="942" y="6417"/>
                </a:lnTo>
                <a:lnTo>
                  <a:pt x="839" y="6627"/>
                </a:lnTo>
                <a:lnTo>
                  <a:pt x="737" y="6873"/>
                </a:lnTo>
                <a:lnTo>
                  <a:pt x="635" y="7153"/>
                </a:lnTo>
                <a:lnTo>
                  <a:pt x="553" y="7399"/>
                </a:lnTo>
                <a:lnTo>
                  <a:pt x="471" y="7609"/>
                </a:lnTo>
                <a:lnTo>
                  <a:pt x="389" y="7855"/>
                </a:lnTo>
                <a:lnTo>
                  <a:pt x="328" y="8135"/>
                </a:lnTo>
                <a:lnTo>
                  <a:pt x="266" y="8381"/>
                </a:lnTo>
                <a:lnTo>
                  <a:pt x="205" y="8661"/>
                </a:lnTo>
                <a:lnTo>
                  <a:pt x="164" y="8906"/>
                </a:lnTo>
                <a:lnTo>
                  <a:pt x="123" y="9187"/>
                </a:lnTo>
                <a:lnTo>
                  <a:pt x="82" y="9432"/>
                </a:lnTo>
                <a:lnTo>
                  <a:pt x="41" y="9748"/>
                </a:lnTo>
                <a:lnTo>
                  <a:pt x="20" y="10029"/>
                </a:lnTo>
                <a:lnTo>
                  <a:pt x="0" y="10274"/>
                </a:lnTo>
                <a:lnTo>
                  <a:pt x="0" y="10555"/>
                </a:lnTo>
                <a:lnTo>
                  <a:pt x="0" y="10870"/>
                </a:lnTo>
                <a:lnTo>
                  <a:pt x="0" y="11151"/>
                </a:lnTo>
                <a:lnTo>
                  <a:pt x="0" y="11396"/>
                </a:lnTo>
                <a:lnTo>
                  <a:pt x="20" y="11642"/>
                </a:lnTo>
                <a:lnTo>
                  <a:pt x="41" y="11922"/>
                </a:lnTo>
                <a:lnTo>
                  <a:pt x="82" y="12238"/>
                </a:lnTo>
                <a:lnTo>
                  <a:pt x="123" y="12518"/>
                </a:lnTo>
                <a:lnTo>
                  <a:pt x="164" y="12764"/>
                </a:lnTo>
                <a:lnTo>
                  <a:pt x="205" y="13044"/>
                </a:lnTo>
                <a:lnTo>
                  <a:pt x="266" y="13290"/>
                </a:lnTo>
                <a:lnTo>
                  <a:pt x="328" y="13570"/>
                </a:lnTo>
                <a:lnTo>
                  <a:pt x="389" y="13816"/>
                </a:lnTo>
                <a:lnTo>
                  <a:pt x="471" y="14061"/>
                </a:lnTo>
                <a:lnTo>
                  <a:pt x="553" y="14342"/>
                </a:lnTo>
                <a:lnTo>
                  <a:pt x="635" y="14552"/>
                </a:lnTo>
                <a:lnTo>
                  <a:pt x="737" y="14797"/>
                </a:lnTo>
                <a:lnTo>
                  <a:pt x="839" y="15043"/>
                </a:lnTo>
                <a:lnTo>
                  <a:pt x="942" y="15253"/>
                </a:lnTo>
                <a:lnTo>
                  <a:pt x="1044" y="15534"/>
                </a:lnTo>
                <a:lnTo>
                  <a:pt x="1167" y="15779"/>
                </a:lnTo>
                <a:lnTo>
                  <a:pt x="1290" y="15990"/>
                </a:lnTo>
                <a:lnTo>
                  <a:pt x="1413" y="16235"/>
                </a:lnTo>
                <a:lnTo>
                  <a:pt x="1536" y="16445"/>
                </a:lnTo>
                <a:lnTo>
                  <a:pt x="1699" y="16691"/>
                </a:lnTo>
                <a:lnTo>
                  <a:pt x="1843" y="16901"/>
                </a:lnTo>
                <a:lnTo>
                  <a:pt x="2129" y="17287"/>
                </a:lnTo>
                <a:lnTo>
                  <a:pt x="2457" y="17743"/>
                </a:lnTo>
                <a:lnTo>
                  <a:pt x="2784" y="18129"/>
                </a:lnTo>
                <a:lnTo>
                  <a:pt x="3153" y="18444"/>
                </a:lnTo>
                <a:lnTo>
                  <a:pt x="3522" y="18865"/>
                </a:lnTo>
                <a:lnTo>
                  <a:pt x="3931" y="19181"/>
                </a:lnTo>
                <a:lnTo>
                  <a:pt x="4320" y="19496"/>
                </a:lnTo>
                <a:lnTo>
                  <a:pt x="4750" y="19777"/>
                </a:lnTo>
                <a:lnTo>
                  <a:pt x="5180" y="20092"/>
                </a:lnTo>
                <a:lnTo>
                  <a:pt x="5651" y="20373"/>
                </a:lnTo>
                <a:lnTo>
                  <a:pt x="6101" y="20548"/>
                </a:lnTo>
                <a:lnTo>
                  <a:pt x="6593" y="20829"/>
                </a:lnTo>
                <a:lnTo>
                  <a:pt x="7064" y="21004"/>
                </a:lnTo>
                <a:lnTo>
                  <a:pt x="7596" y="21144"/>
                </a:lnTo>
                <a:lnTo>
                  <a:pt x="8087" y="21284"/>
                </a:lnTo>
                <a:lnTo>
                  <a:pt x="8620" y="21390"/>
                </a:lnTo>
                <a:lnTo>
                  <a:pt x="9131" y="21530"/>
                </a:lnTo>
                <a:lnTo>
                  <a:pt x="9684" y="21600"/>
                </a:lnTo>
                <a:lnTo>
                  <a:pt x="10237" y="21600"/>
                </a:lnTo>
                <a:lnTo>
                  <a:pt x="10790" y="21600"/>
                </a:lnTo>
                <a:lnTo>
                  <a:pt x="11363" y="21600"/>
                </a:lnTo>
                <a:lnTo>
                  <a:pt x="11895" y="21600"/>
                </a:lnTo>
                <a:lnTo>
                  <a:pt x="12428" y="21530"/>
                </a:lnTo>
                <a:lnTo>
                  <a:pt x="12960" y="21390"/>
                </a:lnTo>
                <a:lnTo>
                  <a:pt x="13492" y="21284"/>
                </a:lnTo>
                <a:lnTo>
                  <a:pt x="14004" y="21144"/>
                </a:lnTo>
                <a:lnTo>
                  <a:pt x="14516" y="21004"/>
                </a:lnTo>
                <a:lnTo>
                  <a:pt x="14987" y="20829"/>
                </a:lnTo>
                <a:lnTo>
                  <a:pt x="15478" y="20548"/>
                </a:lnTo>
                <a:lnTo>
                  <a:pt x="15949" y="20373"/>
                </a:lnTo>
                <a:lnTo>
                  <a:pt x="16400" y="20092"/>
                </a:lnTo>
                <a:lnTo>
                  <a:pt x="16830" y="19777"/>
                </a:lnTo>
                <a:lnTo>
                  <a:pt x="17260" y="19496"/>
                </a:lnTo>
                <a:lnTo>
                  <a:pt x="17669" y="19181"/>
                </a:lnTo>
                <a:lnTo>
                  <a:pt x="18058" y="18865"/>
                </a:lnTo>
                <a:lnTo>
                  <a:pt x="18427" y="18444"/>
                </a:lnTo>
                <a:lnTo>
                  <a:pt x="18795" y="18129"/>
                </a:lnTo>
                <a:lnTo>
                  <a:pt x="19143" y="17743"/>
                </a:lnTo>
                <a:lnTo>
                  <a:pt x="19450" y="17287"/>
                </a:lnTo>
                <a:lnTo>
                  <a:pt x="19757" y="16901"/>
                </a:lnTo>
                <a:lnTo>
                  <a:pt x="19901" y="16691"/>
                </a:lnTo>
                <a:lnTo>
                  <a:pt x="20044" y="16445"/>
                </a:lnTo>
                <a:lnTo>
                  <a:pt x="20167" y="16235"/>
                </a:lnTo>
                <a:lnTo>
                  <a:pt x="20290" y="15990"/>
                </a:lnTo>
                <a:lnTo>
                  <a:pt x="20413" y="15779"/>
                </a:lnTo>
                <a:lnTo>
                  <a:pt x="20535" y="15534"/>
                </a:lnTo>
                <a:lnTo>
                  <a:pt x="20638" y="15253"/>
                </a:lnTo>
                <a:lnTo>
                  <a:pt x="20761" y="15043"/>
                </a:lnTo>
                <a:lnTo>
                  <a:pt x="20863" y="14797"/>
                </a:lnTo>
                <a:lnTo>
                  <a:pt x="20965" y="14552"/>
                </a:lnTo>
                <a:lnTo>
                  <a:pt x="21047" y="14342"/>
                </a:lnTo>
                <a:lnTo>
                  <a:pt x="21129" y="14061"/>
                </a:lnTo>
                <a:lnTo>
                  <a:pt x="21191" y="13816"/>
                </a:lnTo>
                <a:lnTo>
                  <a:pt x="21272" y="13570"/>
                </a:lnTo>
                <a:lnTo>
                  <a:pt x="21334" y="13290"/>
                </a:lnTo>
                <a:lnTo>
                  <a:pt x="21395" y="13044"/>
                </a:lnTo>
                <a:lnTo>
                  <a:pt x="21436" y="12764"/>
                </a:lnTo>
                <a:lnTo>
                  <a:pt x="21477" y="12518"/>
                </a:lnTo>
                <a:lnTo>
                  <a:pt x="21518" y="12238"/>
                </a:lnTo>
                <a:lnTo>
                  <a:pt x="21559" y="11922"/>
                </a:lnTo>
                <a:lnTo>
                  <a:pt x="21580" y="11642"/>
                </a:lnTo>
                <a:lnTo>
                  <a:pt x="21600" y="11396"/>
                </a:lnTo>
                <a:lnTo>
                  <a:pt x="21600" y="11151"/>
                </a:lnTo>
                <a:lnTo>
                  <a:pt x="21600" y="10870"/>
                </a:lnTo>
                <a:lnTo>
                  <a:pt x="21600" y="10555"/>
                </a:lnTo>
                <a:lnTo>
                  <a:pt x="21600" y="10274"/>
                </a:lnTo>
                <a:lnTo>
                  <a:pt x="21580" y="10029"/>
                </a:lnTo>
                <a:lnTo>
                  <a:pt x="21559" y="9748"/>
                </a:lnTo>
                <a:lnTo>
                  <a:pt x="21518" y="9503"/>
                </a:lnTo>
                <a:lnTo>
                  <a:pt x="21477" y="9187"/>
                </a:lnTo>
                <a:lnTo>
                  <a:pt x="21436" y="8906"/>
                </a:lnTo>
                <a:lnTo>
                  <a:pt x="21395" y="8661"/>
                </a:lnTo>
                <a:lnTo>
                  <a:pt x="21334" y="8381"/>
                </a:lnTo>
                <a:lnTo>
                  <a:pt x="21272" y="8135"/>
                </a:lnTo>
                <a:lnTo>
                  <a:pt x="21191" y="7855"/>
                </a:lnTo>
                <a:lnTo>
                  <a:pt x="21129" y="7609"/>
                </a:lnTo>
                <a:lnTo>
                  <a:pt x="21047" y="7399"/>
                </a:lnTo>
                <a:lnTo>
                  <a:pt x="20965" y="7153"/>
                </a:lnTo>
                <a:lnTo>
                  <a:pt x="20863" y="6873"/>
                </a:lnTo>
                <a:lnTo>
                  <a:pt x="20761" y="6627"/>
                </a:lnTo>
                <a:lnTo>
                  <a:pt x="20638" y="6417"/>
                </a:lnTo>
                <a:lnTo>
                  <a:pt x="20535" y="6171"/>
                </a:lnTo>
                <a:lnTo>
                  <a:pt x="20413" y="5891"/>
                </a:lnTo>
                <a:lnTo>
                  <a:pt x="20290" y="5716"/>
                </a:lnTo>
                <a:lnTo>
                  <a:pt x="20167" y="5435"/>
                </a:lnTo>
                <a:lnTo>
                  <a:pt x="20044" y="5260"/>
                </a:lnTo>
                <a:lnTo>
                  <a:pt x="19901" y="5049"/>
                </a:lnTo>
                <a:lnTo>
                  <a:pt x="19757" y="4804"/>
                </a:lnTo>
                <a:lnTo>
                  <a:pt x="19450" y="4383"/>
                </a:lnTo>
                <a:lnTo>
                  <a:pt x="19143" y="3927"/>
                </a:lnTo>
                <a:lnTo>
                  <a:pt x="18795" y="3612"/>
                </a:lnTo>
                <a:lnTo>
                  <a:pt x="18427" y="3226"/>
                </a:lnTo>
                <a:lnTo>
                  <a:pt x="18058" y="2840"/>
                </a:lnTo>
                <a:lnTo>
                  <a:pt x="17669" y="2490"/>
                </a:lnTo>
                <a:lnTo>
                  <a:pt x="17260" y="2174"/>
                </a:lnTo>
                <a:lnTo>
                  <a:pt x="16830" y="1894"/>
                </a:lnTo>
                <a:lnTo>
                  <a:pt x="16400" y="1578"/>
                </a:lnTo>
                <a:lnTo>
                  <a:pt x="15949" y="1332"/>
                </a:lnTo>
                <a:lnTo>
                  <a:pt x="15478" y="1122"/>
                </a:lnTo>
                <a:lnTo>
                  <a:pt x="14987" y="877"/>
                </a:lnTo>
                <a:lnTo>
                  <a:pt x="14496" y="666"/>
                </a:lnTo>
                <a:lnTo>
                  <a:pt x="14004" y="526"/>
                </a:lnTo>
                <a:lnTo>
                  <a:pt x="13492" y="351"/>
                </a:lnTo>
                <a:lnTo>
                  <a:pt x="12960" y="281"/>
                </a:lnTo>
                <a:lnTo>
                  <a:pt x="12428" y="140"/>
                </a:lnTo>
                <a:lnTo>
                  <a:pt x="11895" y="70"/>
                </a:lnTo>
                <a:lnTo>
                  <a:pt x="11363" y="0"/>
                </a:lnTo>
                <a:lnTo>
                  <a:pt x="10790" y="0"/>
                </a:lnTo>
                <a:close/>
              </a:path>
            </a:pathLst>
          </a:cu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a:p>
        </p:txBody>
      </p:sp>
      <p:sp>
        <p:nvSpPr>
          <p:cNvPr id="110620" name="Freeform 33"/>
          <p:cNvSpPr>
            <a:spLocks/>
          </p:cNvSpPr>
          <p:nvPr/>
        </p:nvSpPr>
        <p:spPr bwMode="auto">
          <a:xfrm>
            <a:off x="3317875" y="3386138"/>
            <a:ext cx="1674813" cy="488950"/>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0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2147483646 w 21600"/>
              <a:gd name="T101" fmla="*/ 0 h 21600"/>
              <a:gd name="T102" fmla="*/ 2147483646 w 21600"/>
              <a:gd name="T103" fmla="*/ 0 h 21600"/>
              <a:gd name="T104" fmla="*/ 2147483646 w 21600"/>
              <a:gd name="T105" fmla="*/ 0 h 21600"/>
              <a:gd name="T106" fmla="*/ 2147483646 w 21600"/>
              <a:gd name="T107" fmla="*/ 0 h 21600"/>
              <a:gd name="T108" fmla="*/ 2147483646 w 21600"/>
              <a:gd name="T109" fmla="*/ 0 h 21600"/>
              <a:gd name="T110" fmla="*/ 2147483646 w 21600"/>
              <a:gd name="T111" fmla="*/ 0 h 21600"/>
              <a:gd name="T112" fmla="*/ 2147483646 w 21600"/>
              <a:gd name="T113" fmla="*/ 0 h 21600"/>
              <a:gd name="T114" fmla="*/ 2147483646 w 21600"/>
              <a:gd name="T115" fmla="*/ 0 h 21600"/>
              <a:gd name="T116" fmla="*/ 2147483646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00"/>
              <a:gd name="T178" fmla="*/ 0 h 21600"/>
              <a:gd name="T179" fmla="*/ 21600 w 21600"/>
              <a:gd name="T180" fmla="*/ 21600 h 216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00" h="21600">
                <a:moveTo>
                  <a:pt x="10790" y="0"/>
                </a:moveTo>
                <a:lnTo>
                  <a:pt x="10790" y="0"/>
                </a:lnTo>
                <a:lnTo>
                  <a:pt x="10237" y="70"/>
                </a:lnTo>
                <a:lnTo>
                  <a:pt x="9684" y="70"/>
                </a:lnTo>
                <a:lnTo>
                  <a:pt x="9131" y="140"/>
                </a:lnTo>
                <a:lnTo>
                  <a:pt x="8620" y="281"/>
                </a:lnTo>
                <a:lnTo>
                  <a:pt x="8087" y="421"/>
                </a:lnTo>
                <a:lnTo>
                  <a:pt x="7596" y="526"/>
                </a:lnTo>
                <a:lnTo>
                  <a:pt x="7064" y="666"/>
                </a:lnTo>
                <a:lnTo>
                  <a:pt x="6593" y="877"/>
                </a:lnTo>
                <a:lnTo>
                  <a:pt x="6101" y="1122"/>
                </a:lnTo>
                <a:lnTo>
                  <a:pt x="5651" y="1332"/>
                </a:lnTo>
                <a:lnTo>
                  <a:pt x="5180" y="1578"/>
                </a:lnTo>
                <a:lnTo>
                  <a:pt x="4750" y="1894"/>
                </a:lnTo>
                <a:lnTo>
                  <a:pt x="4320" y="2174"/>
                </a:lnTo>
                <a:lnTo>
                  <a:pt x="3931" y="2490"/>
                </a:lnTo>
                <a:lnTo>
                  <a:pt x="3522" y="2840"/>
                </a:lnTo>
                <a:lnTo>
                  <a:pt x="3153" y="3226"/>
                </a:lnTo>
                <a:lnTo>
                  <a:pt x="2784" y="3612"/>
                </a:lnTo>
                <a:lnTo>
                  <a:pt x="2457" y="3997"/>
                </a:lnTo>
                <a:lnTo>
                  <a:pt x="2129" y="4383"/>
                </a:lnTo>
                <a:lnTo>
                  <a:pt x="1843" y="4804"/>
                </a:lnTo>
                <a:lnTo>
                  <a:pt x="1699" y="5049"/>
                </a:lnTo>
                <a:lnTo>
                  <a:pt x="1536" y="5260"/>
                </a:lnTo>
                <a:lnTo>
                  <a:pt x="1413" y="5435"/>
                </a:lnTo>
                <a:lnTo>
                  <a:pt x="1290" y="5716"/>
                </a:lnTo>
                <a:lnTo>
                  <a:pt x="1167" y="5891"/>
                </a:lnTo>
                <a:lnTo>
                  <a:pt x="1044" y="6171"/>
                </a:lnTo>
                <a:lnTo>
                  <a:pt x="942" y="6417"/>
                </a:lnTo>
                <a:lnTo>
                  <a:pt x="839" y="6627"/>
                </a:lnTo>
                <a:lnTo>
                  <a:pt x="737" y="6873"/>
                </a:lnTo>
                <a:lnTo>
                  <a:pt x="635" y="7153"/>
                </a:lnTo>
                <a:lnTo>
                  <a:pt x="553" y="7399"/>
                </a:lnTo>
                <a:lnTo>
                  <a:pt x="471" y="7609"/>
                </a:lnTo>
                <a:lnTo>
                  <a:pt x="389" y="7855"/>
                </a:lnTo>
                <a:lnTo>
                  <a:pt x="328" y="8135"/>
                </a:lnTo>
                <a:lnTo>
                  <a:pt x="266" y="8381"/>
                </a:lnTo>
                <a:lnTo>
                  <a:pt x="205" y="8661"/>
                </a:lnTo>
                <a:lnTo>
                  <a:pt x="164" y="8906"/>
                </a:lnTo>
                <a:lnTo>
                  <a:pt x="123" y="9187"/>
                </a:lnTo>
                <a:lnTo>
                  <a:pt x="82" y="9432"/>
                </a:lnTo>
                <a:lnTo>
                  <a:pt x="41" y="9748"/>
                </a:lnTo>
                <a:lnTo>
                  <a:pt x="20" y="10029"/>
                </a:lnTo>
                <a:lnTo>
                  <a:pt x="0" y="10274"/>
                </a:lnTo>
                <a:lnTo>
                  <a:pt x="0" y="10555"/>
                </a:lnTo>
                <a:lnTo>
                  <a:pt x="0" y="10870"/>
                </a:lnTo>
                <a:lnTo>
                  <a:pt x="0" y="11151"/>
                </a:lnTo>
                <a:lnTo>
                  <a:pt x="0" y="11396"/>
                </a:lnTo>
                <a:lnTo>
                  <a:pt x="20" y="11642"/>
                </a:lnTo>
                <a:lnTo>
                  <a:pt x="41" y="11922"/>
                </a:lnTo>
                <a:lnTo>
                  <a:pt x="82" y="12238"/>
                </a:lnTo>
                <a:lnTo>
                  <a:pt x="123" y="12518"/>
                </a:lnTo>
                <a:lnTo>
                  <a:pt x="164" y="12764"/>
                </a:lnTo>
                <a:lnTo>
                  <a:pt x="205" y="13044"/>
                </a:lnTo>
                <a:lnTo>
                  <a:pt x="266" y="13290"/>
                </a:lnTo>
                <a:lnTo>
                  <a:pt x="328" y="13570"/>
                </a:lnTo>
                <a:lnTo>
                  <a:pt x="389" y="13816"/>
                </a:lnTo>
                <a:lnTo>
                  <a:pt x="471" y="14061"/>
                </a:lnTo>
                <a:lnTo>
                  <a:pt x="553" y="14342"/>
                </a:lnTo>
                <a:lnTo>
                  <a:pt x="635" y="14552"/>
                </a:lnTo>
                <a:lnTo>
                  <a:pt x="737" y="14797"/>
                </a:lnTo>
                <a:lnTo>
                  <a:pt x="839" y="15043"/>
                </a:lnTo>
                <a:lnTo>
                  <a:pt x="942" y="15253"/>
                </a:lnTo>
                <a:lnTo>
                  <a:pt x="1044" y="15534"/>
                </a:lnTo>
                <a:lnTo>
                  <a:pt x="1167" y="15779"/>
                </a:lnTo>
                <a:lnTo>
                  <a:pt x="1290" y="15990"/>
                </a:lnTo>
                <a:lnTo>
                  <a:pt x="1413" y="16235"/>
                </a:lnTo>
                <a:lnTo>
                  <a:pt x="1536" y="16445"/>
                </a:lnTo>
                <a:lnTo>
                  <a:pt x="1699" y="16691"/>
                </a:lnTo>
                <a:lnTo>
                  <a:pt x="1843" y="16901"/>
                </a:lnTo>
                <a:lnTo>
                  <a:pt x="2129" y="17287"/>
                </a:lnTo>
                <a:lnTo>
                  <a:pt x="2457" y="17743"/>
                </a:lnTo>
                <a:lnTo>
                  <a:pt x="2784" y="18129"/>
                </a:lnTo>
                <a:lnTo>
                  <a:pt x="3153" y="18444"/>
                </a:lnTo>
                <a:lnTo>
                  <a:pt x="3522" y="18865"/>
                </a:lnTo>
                <a:lnTo>
                  <a:pt x="3931" y="19181"/>
                </a:lnTo>
                <a:lnTo>
                  <a:pt x="4320" y="19496"/>
                </a:lnTo>
                <a:lnTo>
                  <a:pt x="4750" y="19777"/>
                </a:lnTo>
                <a:lnTo>
                  <a:pt x="5180" y="20092"/>
                </a:lnTo>
                <a:lnTo>
                  <a:pt x="5651" y="20373"/>
                </a:lnTo>
                <a:lnTo>
                  <a:pt x="6101" y="20548"/>
                </a:lnTo>
                <a:lnTo>
                  <a:pt x="6593" y="20829"/>
                </a:lnTo>
                <a:lnTo>
                  <a:pt x="7064" y="21004"/>
                </a:lnTo>
                <a:lnTo>
                  <a:pt x="7596" y="21144"/>
                </a:lnTo>
                <a:lnTo>
                  <a:pt x="8087" y="21284"/>
                </a:lnTo>
                <a:lnTo>
                  <a:pt x="8620" y="21390"/>
                </a:lnTo>
                <a:lnTo>
                  <a:pt x="9131" y="21530"/>
                </a:lnTo>
                <a:lnTo>
                  <a:pt x="9684" y="21600"/>
                </a:lnTo>
                <a:lnTo>
                  <a:pt x="10237" y="21600"/>
                </a:lnTo>
                <a:lnTo>
                  <a:pt x="10790" y="21600"/>
                </a:lnTo>
                <a:lnTo>
                  <a:pt x="11363" y="21600"/>
                </a:lnTo>
                <a:lnTo>
                  <a:pt x="11895" y="21600"/>
                </a:lnTo>
                <a:lnTo>
                  <a:pt x="12428" y="21530"/>
                </a:lnTo>
                <a:lnTo>
                  <a:pt x="12960" y="21390"/>
                </a:lnTo>
                <a:lnTo>
                  <a:pt x="13492" y="21284"/>
                </a:lnTo>
                <a:lnTo>
                  <a:pt x="14004" y="21144"/>
                </a:lnTo>
                <a:lnTo>
                  <a:pt x="14516" y="21004"/>
                </a:lnTo>
                <a:lnTo>
                  <a:pt x="14987" y="20829"/>
                </a:lnTo>
                <a:lnTo>
                  <a:pt x="15478" y="20548"/>
                </a:lnTo>
                <a:lnTo>
                  <a:pt x="15949" y="20373"/>
                </a:lnTo>
                <a:lnTo>
                  <a:pt x="16400" y="20092"/>
                </a:lnTo>
                <a:lnTo>
                  <a:pt x="16830" y="19777"/>
                </a:lnTo>
                <a:lnTo>
                  <a:pt x="17260" y="19496"/>
                </a:lnTo>
                <a:lnTo>
                  <a:pt x="17669" y="19181"/>
                </a:lnTo>
                <a:lnTo>
                  <a:pt x="18058" y="18865"/>
                </a:lnTo>
                <a:lnTo>
                  <a:pt x="18427" y="18444"/>
                </a:lnTo>
                <a:lnTo>
                  <a:pt x="18795" y="18129"/>
                </a:lnTo>
                <a:lnTo>
                  <a:pt x="19143" y="17743"/>
                </a:lnTo>
                <a:lnTo>
                  <a:pt x="19450" y="17287"/>
                </a:lnTo>
                <a:lnTo>
                  <a:pt x="19757" y="16901"/>
                </a:lnTo>
                <a:lnTo>
                  <a:pt x="19901" y="16691"/>
                </a:lnTo>
                <a:lnTo>
                  <a:pt x="20044" y="16445"/>
                </a:lnTo>
                <a:lnTo>
                  <a:pt x="20167" y="16235"/>
                </a:lnTo>
                <a:lnTo>
                  <a:pt x="20290" y="15990"/>
                </a:lnTo>
                <a:lnTo>
                  <a:pt x="20413" y="15779"/>
                </a:lnTo>
                <a:lnTo>
                  <a:pt x="20535" y="15534"/>
                </a:lnTo>
                <a:lnTo>
                  <a:pt x="20638" y="15253"/>
                </a:lnTo>
                <a:lnTo>
                  <a:pt x="20761" y="15043"/>
                </a:lnTo>
                <a:lnTo>
                  <a:pt x="20863" y="14797"/>
                </a:lnTo>
                <a:lnTo>
                  <a:pt x="20965" y="14552"/>
                </a:lnTo>
                <a:lnTo>
                  <a:pt x="21047" y="14342"/>
                </a:lnTo>
                <a:lnTo>
                  <a:pt x="21129" y="14061"/>
                </a:lnTo>
                <a:lnTo>
                  <a:pt x="21191" y="13816"/>
                </a:lnTo>
                <a:lnTo>
                  <a:pt x="21272" y="13570"/>
                </a:lnTo>
                <a:lnTo>
                  <a:pt x="21334" y="13290"/>
                </a:lnTo>
                <a:lnTo>
                  <a:pt x="21395" y="13044"/>
                </a:lnTo>
                <a:lnTo>
                  <a:pt x="21436" y="12764"/>
                </a:lnTo>
                <a:lnTo>
                  <a:pt x="21477" y="12518"/>
                </a:lnTo>
                <a:lnTo>
                  <a:pt x="21518" y="12238"/>
                </a:lnTo>
                <a:lnTo>
                  <a:pt x="21559" y="11922"/>
                </a:lnTo>
                <a:lnTo>
                  <a:pt x="21580" y="11642"/>
                </a:lnTo>
                <a:lnTo>
                  <a:pt x="21600" y="11396"/>
                </a:lnTo>
                <a:lnTo>
                  <a:pt x="21600" y="11151"/>
                </a:lnTo>
                <a:lnTo>
                  <a:pt x="21600" y="10870"/>
                </a:lnTo>
                <a:lnTo>
                  <a:pt x="21600" y="10555"/>
                </a:lnTo>
                <a:lnTo>
                  <a:pt x="21600" y="10274"/>
                </a:lnTo>
                <a:lnTo>
                  <a:pt x="21580" y="10029"/>
                </a:lnTo>
                <a:lnTo>
                  <a:pt x="21559" y="9748"/>
                </a:lnTo>
                <a:lnTo>
                  <a:pt x="21518" y="9503"/>
                </a:lnTo>
                <a:lnTo>
                  <a:pt x="21477" y="9187"/>
                </a:lnTo>
                <a:lnTo>
                  <a:pt x="21436" y="8906"/>
                </a:lnTo>
                <a:lnTo>
                  <a:pt x="21395" y="8661"/>
                </a:lnTo>
                <a:lnTo>
                  <a:pt x="21334" y="8381"/>
                </a:lnTo>
                <a:lnTo>
                  <a:pt x="21272" y="8135"/>
                </a:lnTo>
                <a:lnTo>
                  <a:pt x="21191" y="7855"/>
                </a:lnTo>
                <a:lnTo>
                  <a:pt x="21129" y="7609"/>
                </a:lnTo>
                <a:lnTo>
                  <a:pt x="21047" y="7399"/>
                </a:lnTo>
                <a:lnTo>
                  <a:pt x="20965" y="7153"/>
                </a:lnTo>
                <a:lnTo>
                  <a:pt x="20863" y="6873"/>
                </a:lnTo>
                <a:lnTo>
                  <a:pt x="20761" y="6627"/>
                </a:lnTo>
                <a:lnTo>
                  <a:pt x="20638" y="6417"/>
                </a:lnTo>
                <a:lnTo>
                  <a:pt x="20535" y="6171"/>
                </a:lnTo>
                <a:lnTo>
                  <a:pt x="20413" y="5891"/>
                </a:lnTo>
                <a:lnTo>
                  <a:pt x="20290" y="5716"/>
                </a:lnTo>
                <a:lnTo>
                  <a:pt x="20167" y="5435"/>
                </a:lnTo>
                <a:lnTo>
                  <a:pt x="20044" y="5260"/>
                </a:lnTo>
                <a:lnTo>
                  <a:pt x="19901" y="5049"/>
                </a:lnTo>
                <a:lnTo>
                  <a:pt x="19757" y="4804"/>
                </a:lnTo>
                <a:lnTo>
                  <a:pt x="19450" y="4383"/>
                </a:lnTo>
                <a:lnTo>
                  <a:pt x="19143" y="3927"/>
                </a:lnTo>
                <a:lnTo>
                  <a:pt x="18795" y="3612"/>
                </a:lnTo>
                <a:lnTo>
                  <a:pt x="18427" y="3226"/>
                </a:lnTo>
                <a:lnTo>
                  <a:pt x="18058" y="2840"/>
                </a:lnTo>
                <a:lnTo>
                  <a:pt x="17669" y="2490"/>
                </a:lnTo>
                <a:lnTo>
                  <a:pt x="17260" y="2174"/>
                </a:lnTo>
                <a:lnTo>
                  <a:pt x="16830" y="1894"/>
                </a:lnTo>
                <a:lnTo>
                  <a:pt x="16400" y="1578"/>
                </a:lnTo>
                <a:lnTo>
                  <a:pt x="15949" y="1332"/>
                </a:lnTo>
                <a:lnTo>
                  <a:pt x="15478" y="1122"/>
                </a:lnTo>
                <a:lnTo>
                  <a:pt x="14987" y="877"/>
                </a:lnTo>
                <a:lnTo>
                  <a:pt x="14496" y="666"/>
                </a:lnTo>
                <a:lnTo>
                  <a:pt x="14004" y="526"/>
                </a:lnTo>
                <a:lnTo>
                  <a:pt x="13492" y="351"/>
                </a:lnTo>
                <a:lnTo>
                  <a:pt x="12960" y="281"/>
                </a:lnTo>
                <a:lnTo>
                  <a:pt x="12428" y="140"/>
                </a:lnTo>
                <a:lnTo>
                  <a:pt x="11895" y="70"/>
                </a:lnTo>
                <a:lnTo>
                  <a:pt x="11363" y="0"/>
                </a:lnTo>
                <a:lnTo>
                  <a:pt x="10790" y="0"/>
                </a:lnTo>
              </a:path>
            </a:pathLst>
          </a:custGeom>
          <a:noFill/>
          <a:ln w="6"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21" name="Rectangle 34"/>
          <p:cNvSpPr>
            <a:spLocks noChangeArrowheads="1"/>
          </p:cNvSpPr>
          <p:nvPr/>
        </p:nvSpPr>
        <p:spPr bwMode="auto">
          <a:xfrm>
            <a:off x="3687763" y="3454400"/>
            <a:ext cx="896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000000"/>
                </a:solidFill>
                <a:latin typeface="ＭＳ Ｐゴシック" panose="020B0600070205080204" pitchFamily="50" charset="-128"/>
              </a:rPr>
              <a:t>安全統括管</a:t>
            </a:r>
          </a:p>
        </p:txBody>
      </p:sp>
      <p:sp>
        <p:nvSpPr>
          <p:cNvPr id="110622" name="Rectangle 35"/>
          <p:cNvSpPr>
            <a:spLocks noChangeArrowheads="1"/>
          </p:cNvSpPr>
          <p:nvPr/>
        </p:nvSpPr>
        <p:spPr bwMode="auto">
          <a:xfrm>
            <a:off x="3967163" y="3660775"/>
            <a:ext cx="358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a:solidFill>
                  <a:srgbClr val="000000"/>
                </a:solidFill>
                <a:latin typeface="ＭＳ Ｐゴシック" panose="020B0600070205080204" pitchFamily="50" charset="-128"/>
              </a:rPr>
              <a:t>理者</a:t>
            </a:r>
          </a:p>
        </p:txBody>
      </p:sp>
      <p:sp>
        <p:nvSpPr>
          <p:cNvPr id="110623" name="Freeform 36"/>
          <p:cNvSpPr>
            <a:spLocks noEditPoints="1"/>
          </p:cNvSpPr>
          <p:nvPr/>
        </p:nvSpPr>
        <p:spPr bwMode="auto">
          <a:xfrm>
            <a:off x="4443413" y="3709988"/>
            <a:ext cx="800100" cy="2651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2147483646 w 21600"/>
              <a:gd name="T15" fmla="*/ 0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3214" y="2928"/>
                </a:moveTo>
                <a:lnTo>
                  <a:pt x="3214" y="2928"/>
                </a:lnTo>
                <a:lnTo>
                  <a:pt x="18686" y="15289"/>
                </a:lnTo>
                <a:lnTo>
                  <a:pt x="18343" y="18672"/>
                </a:lnTo>
                <a:lnTo>
                  <a:pt x="2871" y="6311"/>
                </a:lnTo>
                <a:lnTo>
                  <a:pt x="3214" y="2928"/>
                </a:lnTo>
                <a:close/>
                <a:moveTo>
                  <a:pt x="3129" y="10214"/>
                </a:moveTo>
                <a:lnTo>
                  <a:pt x="3129" y="10214"/>
                </a:lnTo>
                <a:lnTo>
                  <a:pt x="0" y="2212"/>
                </a:lnTo>
                <a:lnTo>
                  <a:pt x="4157" y="0"/>
                </a:lnTo>
                <a:lnTo>
                  <a:pt x="3129" y="10214"/>
                </a:lnTo>
                <a:close/>
                <a:moveTo>
                  <a:pt x="18429" y="11386"/>
                </a:moveTo>
                <a:lnTo>
                  <a:pt x="18429" y="11386"/>
                </a:lnTo>
                <a:lnTo>
                  <a:pt x="21600" y="19388"/>
                </a:lnTo>
                <a:lnTo>
                  <a:pt x="17400" y="21600"/>
                </a:lnTo>
                <a:lnTo>
                  <a:pt x="18429" y="11386"/>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24" name="Freeform 37"/>
          <p:cNvSpPr>
            <a:spLocks noEditPoints="1"/>
          </p:cNvSpPr>
          <p:nvPr/>
        </p:nvSpPr>
        <p:spPr bwMode="auto">
          <a:xfrm>
            <a:off x="3167063" y="3730625"/>
            <a:ext cx="696912" cy="293688"/>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0 w 21600"/>
              <a:gd name="T21" fmla="*/ 0 h 21600"/>
              <a:gd name="T22" fmla="*/ 2147483646 w 21600"/>
              <a:gd name="T23" fmla="*/ 0 h 21600"/>
              <a:gd name="T24" fmla="*/ 2147483646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18599" y="5123"/>
                </a:moveTo>
                <a:lnTo>
                  <a:pt x="18599" y="5123"/>
                </a:lnTo>
                <a:lnTo>
                  <a:pt x="3543" y="19329"/>
                </a:lnTo>
                <a:lnTo>
                  <a:pt x="3001" y="16418"/>
                </a:lnTo>
                <a:lnTo>
                  <a:pt x="18008" y="2271"/>
                </a:lnTo>
                <a:lnTo>
                  <a:pt x="18599" y="5123"/>
                </a:lnTo>
                <a:close/>
                <a:moveTo>
                  <a:pt x="16778" y="0"/>
                </a:moveTo>
                <a:lnTo>
                  <a:pt x="16778" y="0"/>
                </a:lnTo>
                <a:lnTo>
                  <a:pt x="21600" y="582"/>
                </a:lnTo>
                <a:lnTo>
                  <a:pt x="18500" y="8675"/>
                </a:lnTo>
                <a:lnTo>
                  <a:pt x="16778" y="0"/>
                </a:lnTo>
                <a:close/>
                <a:moveTo>
                  <a:pt x="4822" y="21600"/>
                </a:moveTo>
                <a:lnTo>
                  <a:pt x="4822" y="21600"/>
                </a:lnTo>
                <a:lnTo>
                  <a:pt x="0" y="20960"/>
                </a:lnTo>
                <a:lnTo>
                  <a:pt x="3100" y="12925"/>
                </a:lnTo>
                <a:lnTo>
                  <a:pt x="4822" y="21600"/>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25" name="Freeform 38"/>
          <p:cNvSpPr>
            <a:spLocks noEditPoints="1"/>
          </p:cNvSpPr>
          <p:nvPr/>
        </p:nvSpPr>
        <p:spPr bwMode="auto">
          <a:xfrm>
            <a:off x="3167063" y="3287713"/>
            <a:ext cx="442912" cy="165100"/>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0 w 21600"/>
              <a:gd name="T21" fmla="*/ 0 h 21600"/>
              <a:gd name="T22" fmla="*/ 2147483646 w 21600"/>
              <a:gd name="T23" fmla="*/ 0 h 21600"/>
              <a:gd name="T24" fmla="*/ 2147483646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15794" y="17053"/>
                </a:moveTo>
                <a:lnTo>
                  <a:pt x="15794" y="17053"/>
                </a:lnTo>
                <a:lnTo>
                  <a:pt x="5187" y="10025"/>
                </a:lnTo>
                <a:lnTo>
                  <a:pt x="5729" y="4651"/>
                </a:lnTo>
                <a:lnTo>
                  <a:pt x="16335" y="11575"/>
                </a:lnTo>
                <a:lnTo>
                  <a:pt x="15794" y="17053"/>
                </a:lnTo>
                <a:close/>
                <a:moveTo>
                  <a:pt x="15794" y="5478"/>
                </a:moveTo>
                <a:lnTo>
                  <a:pt x="15794" y="5478"/>
                </a:lnTo>
                <a:lnTo>
                  <a:pt x="21600" y="17776"/>
                </a:lnTo>
                <a:lnTo>
                  <a:pt x="14090" y="21600"/>
                </a:lnTo>
                <a:lnTo>
                  <a:pt x="15794" y="5478"/>
                </a:lnTo>
                <a:close/>
                <a:moveTo>
                  <a:pt x="5652" y="16226"/>
                </a:moveTo>
                <a:lnTo>
                  <a:pt x="5652" y="16226"/>
                </a:lnTo>
                <a:lnTo>
                  <a:pt x="0" y="3927"/>
                </a:lnTo>
                <a:lnTo>
                  <a:pt x="7510" y="0"/>
                </a:lnTo>
                <a:lnTo>
                  <a:pt x="5652" y="16226"/>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26" name="Freeform 39"/>
          <p:cNvSpPr>
            <a:spLocks noEditPoints="1"/>
          </p:cNvSpPr>
          <p:nvPr/>
        </p:nvSpPr>
        <p:spPr bwMode="auto">
          <a:xfrm>
            <a:off x="4745038" y="3313113"/>
            <a:ext cx="396875" cy="1825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2147483646 w 21600"/>
              <a:gd name="T15" fmla="*/ 2147483646 h 21600"/>
              <a:gd name="T16" fmla="*/ 2147483646 w 21600"/>
              <a:gd name="T17" fmla="*/ 2147483646 h 21600"/>
              <a:gd name="T18" fmla="*/ 2147483646 w 21600"/>
              <a:gd name="T19" fmla="*/ 0 h 21600"/>
              <a:gd name="T20" fmla="*/ 2147483646 w 21600"/>
              <a:gd name="T21" fmla="*/ 2147483646 h 21600"/>
              <a:gd name="T22" fmla="*/ 2147483646 w 21600"/>
              <a:gd name="T23" fmla="*/ 2147483646 h 21600"/>
              <a:gd name="T24" fmla="*/ 2147483646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5184" y="13394"/>
                </a:moveTo>
                <a:lnTo>
                  <a:pt x="5184" y="13394"/>
                </a:lnTo>
                <a:lnTo>
                  <a:pt x="15293" y="3490"/>
                </a:lnTo>
                <a:lnTo>
                  <a:pt x="16416" y="8300"/>
                </a:lnTo>
                <a:lnTo>
                  <a:pt x="6307" y="18110"/>
                </a:lnTo>
                <a:lnTo>
                  <a:pt x="5184" y="13394"/>
                </a:lnTo>
                <a:close/>
                <a:moveTo>
                  <a:pt x="8554" y="21600"/>
                </a:moveTo>
                <a:lnTo>
                  <a:pt x="8554" y="21600"/>
                </a:lnTo>
                <a:lnTo>
                  <a:pt x="0" y="21317"/>
                </a:lnTo>
                <a:lnTo>
                  <a:pt x="5270" y="7734"/>
                </a:lnTo>
                <a:lnTo>
                  <a:pt x="8554" y="21600"/>
                </a:lnTo>
                <a:close/>
                <a:moveTo>
                  <a:pt x="13046" y="0"/>
                </a:moveTo>
                <a:lnTo>
                  <a:pt x="13046" y="0"/>
                </a:lnTo>
                <a:lnTo>
                  <a:pt x="21600" y="377"/>
                </a:lnTo>
                <a:lnTo>
                  <a:pt x="16330" y="13866"/>
                </a:lnTo>
                <a:lnTo>
                  <a:pt x="13046" y="0"/>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27" name="Freeform 40"/>
          <p:cNvSpPr>
            <a:spLocks/>
          </p:cNvSpPr>
          <p:nvPr/>
        </p:nvSpPr>
        <p:spPr bwMode="auto">
          <a:xfrm>
            <a:off x="3421063" y="1658938"/>
            <a:ext cx="1508125" cy="434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600"/>
              <a:gd name="T160" fmla="*/ 0 h 21600"/>
              <a:gd name="T161" fmla="*/ 21600 w 21600"/>
              <a:gd name="T162" fmla="*/ 21600 h 216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600" h="21600">
                <a:moveTo>
                  <a:pt x="10777" y="0"/>
                </a:moveTo>
                <a:lnTo>
                  <a:pt x="10777" y="0"/>
                </a:lnTo>
                <a:lnTo>
                  <a:pt x="10232" y="0"/>
                </a:lnTo>
                <a:lnTo>
                  <a:pt x="9686" y="79"/>
                </a:lnTo>
                <a:lnTo>
                  <a:pt x="9163" y="79"/>
                </a:lnTo>
                <a:lnTo>
                  <a:pt x="8617" y="198"/>
                </a:lnTo>
                <a:lnTo>
                  <a:pt x="8094" y="277"/>
                </a:lnTo>
                <a:lnTo>
                  <a:pt x="7594" y="435"/>
                </a:lnTo>
                <a:lnTo>
                  <a:pt x="7094" y="673"/>
                </a:lnTo>
                <a:lnTo>
                  <a:pt x="6594" y="791"/>
                </a:lnTo>
                <a:lnTo>
                  <a:pt x="6116" y="1029"/>
                </a:lnTo>
                <a:lnTo>
                  <a:pt x="5661" y="1266"/>
                </a:lnTo>
                <a:lnTo>
                  <a:pt x="5207" y="1543"/>
                </a:lnTo>
                <a:lnTo>
                  <a:pt x="4775" y="1820"/>
                </a:lnTo>
                <a:lnTo>
                  <a:pt x="4343" y="2136"/>
                </a:lnTo>
                <a:lnTo>
                  <a:pt x="3933" y="2413"/>
                </a:lnTo>
                <a:lnTo>
                  <a:pt x="3547" y="2809"/>
                </a:lnTo>
                <a:lnTo>
                  <a:pt x="3183" y="3165"/>
                </a:lnTo>
                <a:lnTo>
                  <a:pt x="2819" y="3521"/>
                </a:lnTo>
                <a:lnTo>
                  <a:pt x="2478" y="3916"/>
                </a:lnTo>
                <a:lnTo>
                  <a:pt x="2137" y="4352"/>
                </a:lnTo>
                <a:lnTo>
                  <a:pt x="1842" y="4787"/>
                </a:lnTo>
                <a:lnTo>
                  <a:pt x="1569" y="5143"/>
                </a:lnTo>
                <a:lnTo>
                  <a:pt x="1319" y="5657"/>
                </a:lnTo>
                <a:lnTo>
                  <a:pt x="1069" y="6132"/>
                </a:lnTo>
                <a:lnTo>
                  <a:pt x="864" y="6567"/>
                </a:lnTo>
                <a:lnTo>
                  <a:pt x="773" y="6844"/>
                </a:lnTo>
                <a:lnTo>
                  <a:pt x="682" y="7081"/>
                </a:lnTo>
                <a:lnTo>
                  <a:pt x="591" y="7358"/>
                </a:lnTo>
                <a:lnTo>
                  <a:pt x="500" y="7596"/>
                </a:lnTo>
                <a:lnTo>
                  <a:pt x="432" y="7833"/>
                </a:lnTo>
                <a:lnTo>
                  <a:pt x="364" y="8110"/>
                </a:lnTo>
                <a:lnTo>
                  <a:pt x="273" y="8347"/>
                </a:lnTo>
                <a:lnTo>
                  <a:pt x="227" y="8624"/>
                </a:lnTo>
                <a:lnTo>
                  <a:pt x="159" y="8941"/>
                </a:lnTo>
                <a:lnTo>
                  <a:pt x="136" y="9138"/>
                </a:lnTo>
                <a:lnTo>
                  <a:pt x="91" y="9455"/>
                </a:lnTo>
                <a:lnTo>
                  <a:pt x="68" y="9732"/>
                </a:lnTo>
                <a:lnTo>
                  <a:pt x="45" y="9969"/>
                </a:lnTo>
                <a:lnTo>
                  <a:pt x="23" y="10246"/>
                </a:lnTo>
                <a:lnTo>
                  <a:pt x="0" y="10563"/>
                </a:lnTo>
                <a:lnTo>
                  <a:pt x="0" y="10840"/>
                </a:lnTo>
                <a:lnTo>
                  <a:pt x="0" y="11077"/>
                </a:lnTo>
                <a:lnTo>
                  <a:pt x="23" y="11354"/>
                </a:lnTo>
                <a:lnTo>
                  <a:pt x="45" y="11670"/>
                </a:lnTo>
                <a:lnTo>
                  <a:pt x="68" y="11947"/>
                </a:lnTo>
                <a:lnTo>
                  <a:pt x="91" y="12185"/>
                </a:lnTo>
                <a:lnTo>
                  <a:pt x="136" y="12462"/>
                </a:lnTo>
                <a:lnTo>
                  <a:pt x="159" y="12778"/>
                </a:lnTo>
                <a:lnTo>
                  <a:pt x="227" y="12976"/>
                </a:lnTo>
                <a:lnTo>
                  <a:pt x="273" y="13292"/>
                </a:lnTo>
                <a:lnTo>
                  <a:pt x="364" y="13490"/>
                </a:lnTo>
                <a:lnTo>
                  <a:pt x="432" y="13807"/>
                </a:lnTo>
                <a:lnTo>
                  <a:pt x="500" y="14004"/>
                </a:lnTo>
                <a:lnTo>
                  <a:pt x="591" y="14321"/>
                </a:lnTo>
                <a:lnTo>
                  <a:pt x="682" y="14519"/>
                </a:lnTo>
                <a:lnTo>
                  <a:pt x="773" y="14835"/>
                </a:lnTo>
                <a:lnTo>
                  <a:pt x="864" y="15033"/>
                </a:lnTo>
                <a:lnTo>
                  <a:pt x="1069" y="15508"/>
                </a:lnTo>
                <a:lnTo>
                  <a:pt x="1319" y="16022"/>
                </a:lnTo>
                <a:lnTo>
                  <a:pt x="1569" y="16457"/>
                </a:lnTo>
                <a:lnTo>
                  <a:pt x="1842" y="16892"/>
                </a:lnTo>
                <a:lnTo>
                  <a:pt x="2137" y="17327"/>
                </a:lnTo>
                <a:lnTo>
                  <a:pt x="2478" y="17723"/>
                </a:lnTo>
                <a:lnTo>
                  <a:pt x="2819" y="18079"/>
                </a:lnTo>
                <a:lnTo>
                  <a:pt x="3183" y="18435"/>
                </a:lnTo>
                <a:lnTo>
                  <a:pt x="3547" y="18831"/>
                </a:lnTo>
                <a:lnTo>
                  <a:pt x="3933" y="19187"/>
                </a:lnTo>
                <a:lnTo>
                  <a:pt x="4343" y="19464"/>
                </a:lnTo>
                <a:lnTo>
                  <a:pt x="4775" y="19780"/>
                </a:lnTo>
                <a:lnTo>
                  <a:pt x="5207" y="20057"/>
                </a:lnTo>
                <a:lnTo>
                  <a:pt x="5661" y="20374"/>
                </a:lnTo>
                <a:lnTo>
                  <a:pt x="6116" y="20571"/>
                </a:lnTo>
                <a:lnTo>
                  <a:pt x="6594" y="20809"/>
                </a:lnTo>
                <a:lnTo>
                  <a:pt x="7094" y="21046"/>
                </a:lnTo>
                <a:lnTo>
                  <a:pt x="7594" y="21165"/>
                </a:lnTo>
                <a:lnTo>
                  <a:pt x="8094" y="21323"/>
                </a:lnTo>
                <a:lnTo>
                  <a:pt x="8617" y="21402"/>
                </a:lnTo>
                <a:lnTo>
                  <a:pt x="9163" y="21560"/>
                </a:lnTo>
                <a:lnTo>
                  <a:pt x="9686" y="21600"/>
                </a:lnTo>
                <a:lnTo>
                  <a:pt x="10232" y="21600"/>
                </a:lnTo>
                <a:lnTo>
                  <a:pt x="10777" y="21600"/>
                </a:lnTo>
                <a:lnTo>
                  <a:pt x="11368" y="21600"/>
                </a:lnTo>
                <a:lnTo>
                  <a:pt x="11891" y="21600"/>
                </a:lnTo>
                <a:lnTo>
                  <a:pt x="12437" y="21560"/>
                </a:lnTo>
                <a:lnTo>
                  <a:pt x="12960" y="21481"/>
                </a:lnTo>
                <a:lnTo>
                  <a:pt x="13506" y="21323"/>
                </a:lnTo>
                <a:lnTo>
                  <a:pt x="14006" y="21165"/>
                </a:lnTo>
                <a:lnTo>
                  <a:pt x="14506" y="21046"/>
                </a:lnTo>
                <a:lnTo>
                  <a:pt x="14984" y="20809"/>
                </a:lnTo>
                <a:lnTo>
                  <a:pt x="15484" y="20571"/>
                </a:lnTo>
                <a:lnTo>
                  <a:pt x="15939" y="20374"/>
                </a:lnTo>
                <a:lnTo>
                  <a:pt x="16393" y="20057"/>
                </a:lnTo>
                <a:lnTo>
                  <a:pt x="16825" y="19780"/>
                </a:lnTo>
                <a:lnTo>
                  <a:pt x="17235" y="19464"/>
                </a:lnTo>
                <a:lnTo>
                  <a:pt x="17667" y="19187"/>
                </a:lnTo>
                <a:lnTo>
                  <a:pt x="18053" y="18831"/>
                </a:lnTo>
                <a:lnTo>
                  <a:pt x="18417" y="18514"/>
                </a:lnTo>
                <a:lnTo>
                  <a:pt x="18781" y="18079"/>
                </a:lnTo>
                <a:lnTo>
                  <a:pt x="19099" y="17723"/>
                </a:lnTo>
                <a:lnTo>
                  <a:pt x="19417" y="17327"/>
                </a:lnTo>
                <a:lnTo>
                  <a:pt x="19736" y="16892"/>
                </a:lnTo>
                <a:lnTo>
                  <a:pt x="20031" y="16457"/>
                </a:lnTo>
                <a:lnTo>
                  <a:pt x="20281" y="16022"/>
                </a:lnTo>
                <a:lnTo>
                  <a:pt x="20509" y="15508"/>
                </a:lnTo>
                <a:lnTo>
                  <a:pt x="20736" y="15033"/>
                </a:lnTo>
                <a:lnTo>
                  <a:pt x="20827" y="14756"/>
                </a:lnTo>
                <a:lnTo>
                  <a:pt x="20918" y="14519"/>
                </a:lnTo>
                <a:lnTo>
                  <a:pt x="21009" y="14321"/>
                </a:lnTo>
                <a:lnTo>
                  <a:pt x="21100" y="14004"/>
                </a:lnTo>
                <a:lnTo>
                  <a:pt x="21168" y="13807"/>
                </a:lnTo>
                <a:lnTo>
                  <a:pt x="21236" y="13490"/>
                </a:lnTo>
                <a:lnTo>
                  <a:pt x="21304" y="13292"/>
                </a:lnTo>
                <a:lnTo>
                  <a:pt x="21350" y="12976"/>
                </a:lnTo>
                <a:lnTo>
                  <a:pt x="21395" y="12778"/>
                </a:lnTo>
                <a:lnTo>
                  <a:pt x="21441" y="12462"/>
                </a:lnTo>
                <a:lnTo>
                  <a:pt x="21486" y="12185"/>
                </a:lnTo>
                <a:lnTo>
                  <a:pt x="21509" y="11947"/>
                </a:lnTo>
                <a:lnTo>
                  <a:pt x="21532" y="11670"/>
                </a:lnTo>
                <a:lnTo>
                  <a:pt x="21577" y="11354"/>
                </a:lnTo>
                <a:lnTo>
                  <a:pt x="21577" y="11077"/>
                </a:lnTo>
                <a:lnTo>
                  <a:pt x="21600" y="10840"/>
                </a:lnTo>
                <a:lnTo>
                  <a:pt x="21577" y="10563"/>
                </a:lnTo>
                <a:lnTo>
                  <a:pt x="21577" y="10246"/>
                </a:lnTo>
                <a:lnTo>
                  <a:pt x="21532" y="9969"/>
                </a:lnTo>
                <a:lnTo>
                  <a:pt x="21509" y="9732"/>
                </a:lnTo>
                <a:lnTo>
                  <a:pt x="21486" y="9455"/>
                </a:lnTo>
                <a:lnTo>
                  <a:pt x="21441" y="9138"/>
                </a:lnTo>
                <a:lnTo>
                  <a:pt x="21395" y="8941"/>
                </a:lnTo>
                <a:lnTo>
                  <a:pt x="21350" y="8624"/>
                </a:lnTo>
                <a:lnTo>
                  <a:pt x="21304" y="8347"/>
                </a:lnTo>
                <a:lnTo>
                  <a:pt x="21236" y="8110"/>
                </a:lnTo>
                <a:lnTo>
                  <a:pt x="21168" y="7833"/>
                </a:lnTo>
                <a:lnTo>
                  <a:pt x="21100" y="7596"/>
                </a:lnTo>
                <a:lnTo>
                  <a:pt x="21009" y="7358"/>
                </a:lnTo>
                <a:lnTo>
                  <a:pt x="20918" y="7081"/>
                </a:lnTo>
                <a:lnTo>
                  <a:pt x="20827" y="6844"/>
                </a:lnTo>
                <a:lnTo>
                  <a:pt x="20736" y="6567"/>
                </a:lnTo>
                <a:lnTo>
                  <a:pt x="20509" y="6132"/>
                </a:lnTo>
                <a:lnTo>
                  <a:pt x="20281" y="5657"/>
                </a:lnTo>
                <a:lnTo>
                  <a:pt x="20031" y="5143"/>
                </a:lnTo>
                <a:lnTo>
                  <a:pt x="19736" y="4787"/>
                </a:lnTo>
                <a:lnTo>
                  <a:pt x="19417" y="4352"/>
                </a:lnTo>
                <a:lnTo>
                  <a:pt x="19099" y="3916"/>
                </a:lnTo>
                <a:lnTo>
                  <a:pt x="18781" y="3521"/>
                </a:lnTo>
                <a:lnTo>
                  <a:pt x="18417" y="3165"/>
                </a:lnTo>
                <a:lnTo>
                  <a:pt x="18053" y="2809"/>
                </a:lnTo>
                <a:lnTo>
                  <a:pt x="17667" y="2413"/>
                </a:lnTo>
                <a:lnTo>
                  <a:pt x="17235" y="2136"/>
                </a:lnTo>
                <a:lnTo>
                  <a:pt x="16825" y="1820"/>
                </a:lnTo>
                <a:lnTo>
                  <a:pt x="16393" y="1543"/>
                </a:lnTo>
                <a:lnTo>
                  <a:pt x="15939" y="1266"/>
                </a:lnTo>
                <a:lnTo>
                  <a:pt x="15484" y="1029"/>
                </a:lnTo>
                <a:lnTo>
                  <a:pt x="14984" y="791"/>
                </a:lnTo>
                <a:lnTo>
                  <a:pt x="14506" y="673"/>
                </a:lnTo>
                <a:lnTo>
                  <a:pt x="14006" y="435"/>
                </a:lnTo>
                <a:lnTo>
                  <a:pt x="13506" y="277"/>
                </a:lnTo>
                <a:lnTo>
                  <a:pt x="12960" y="198"/>
                </a:lnTo>
                <a:lnTo>
                  <a:pt x="12437" y="79"/>
                </a:lnTo>
                <a:lnTo>
                  <a:pt x="11891" y="0"/>
                </a:lnTo>
                <a:lnTo>
                  <a:pt x="11368" y="0"/>
                </a:lnTo>
                <a:lnTo>
                  <a:pt x="10777" y="0"/>
                </a:lnTo>
                <a:close/>
              </a:path>
            </a:pathLst>
          </a:custGeom>
          <a:solidFill>
            <a:srgbClr val="FFFF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ja-JP" altLang="en-US"/>
          </a:p>
        </p:txBody>
      </p:sp>
      <p:sp>
        <p:nvSpPr>
          <p:cNvPr id="110628" name="Freeform 41"/>
          <p:cNvSpPr>
            <a:spLocks/>
          </p:cNvSpPr>
          <p:nvPr/>
        </p:nvSpPr>
        <p:spPr bwMode="auto">
          <a:xfrm>
            <a:off x="3421063" y="1658938"/>
            <a:ext cx="1508125" cy="434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0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600"/>
              <a:gd name="T160" fmla="*/ 0 h 21600"/>
              <a:gd name="T161" fmla="*/ 21600 w 21600"/>
              <a:gd name="T162" fmla="*/ 21600 h 216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600" h="21600">
                <a:moveTo>
                  <a:pt x="10777" y="0"/>
                </a:moveTo>
                <a:lnTo>
                  <a:pt x="10777" y="0"/>
                </a:lnTo>
                <a:lnTo>
                  <a:pt x="10232" y="0"/>
                </a:lnTo>
                <a:lnTo>
                  <a:pt x="9686" y="79"/>
                </a:lnTo>
                <a:lnTo>
                  <a:pt x="9163" y="79"/>
                </a:lnTo>
                <a:lnTo>
                  <a:pt x="8617" y="198"/>
                </a:lnTo>
                <a:lnTo>
                  <a:pt x="8094" y="277"/>
                </a:lnTo>
                <a:lnTo>
                  <a:pt x="7594" y="435"/>
                </a:lnTo>
                <a:lnTo>
                  <a:pt x="7094" y="673"/>
                </a:lnTo>
                <a:lnTo>
                  <a:pt x="6594" y="791"/>
                </a:lnTo>
                <a:lnTo>
                  <a:pt x="6116" y="1029"/>
                </a:lnTo>
                <a:lnTo>
                  <a:pt x="5661" y="1266"/>
                </a:lnTo>
                <a:lnTo>
                  <a:pt x="5207" y="1543"/>
                </a:lnTo>
                <a:lnTo>
                  <a:pt x="4775" y="1820"/>
                </a:lnTo>
                <a:lnTo>
                  <a:pt x="4343" y="2136"/>
                </a:lnTo>
                <a:lnTo>
                  <a:pt x="3933" y="2413"/>
                </a:lnTo>
                <a:lnTo>
                  <a:pt x="3547" y="2809"/>
                </a:lnTo>
                <a:lnTo>
                  <a:pt x="3183" y="3165"/>
                </a:lnTo>
                <a:lnTo>
                  <a:pt x="2819" y="3521"/>
                </a:lnTo>
                <a:lnTo>
                  <a:pt x="2478" y="3916"/>
                </a:lnTo>
                <a:lnTo>
                  <a:pt x="2137" y="4352"/>
                </a:lnTo>
                <a:lnTo>
                  <a:pt x="1842" y="4787"/>
                </a:lnTo>
                <a:lnTo>
                  <a:pt x="1569" y="5143"/>
                </a:lnTo>
                <a:lnTo>
                  <a:pt x="1319" y="5657"/>
                </a:lnTo>
                <a:lnTo>
                  <a:pt x="1069" y="6132"/>
                </a:lnTo>
                <a:lnTo>
                  <a:pt x="864" y="6567"/>
                </a:lnTo>
                <a:lnTo>
                  <a:pt x="773" y="6844"/>
                </a:lnTo>
                <a:lnTo>
                  <a:pt x="682" y="7081"/>
                </a:lnTo>
                <a:lnTo>
                  <a:pt x="591" y="7358"/>
                </a:lnTo>
                <a:lnTo>
                  <a:pt x="500" y="7596"/>
                </a:lnTo>
                <a:lnTo>
                  <a:pt x="432" y="7833"/>
                </a:lnTo>
                <a:lnTo>
                  <a:pt x="364" y="8110"/>
                </a:lnTo>
                <a:lnTo>
                  <a:pt x="273" y="8347"/>
                </a:lnTo>
                <a:lnTo>
                  <a:pt x="227" y="8624"/>
                </a:lnTo>
                <a:lnTo>
                  <a:pt x="159" y="8941"/>
                </a:lnTo>
                <a:lnTo>
                  <a:pt x="136" y="9138"/>
                </a:lnTo>
                <a:lnTo>
                  <a:pt x="91" y="9455"/>
                </a:lnTo>
                <a:lnTo>
                  <a:pt x="68" y="9732"/>
                </a:lnTo>
                <a:lnTo>
                  <a:pt x="45" y="9969"/>
                </a:lnTo>
                <a:lnTo>
                  <a:pt x="23" y="10246"/>
                </a:lnTo>
                <a:lnTo>
                  <a:pt x="0" y="10563"/>
                </a:lnTo>
                <a:lnTo>
                  <a:pt x="0" y="10840"/>
                </a:lnTo>
                <a:lnTo>
                  <a:pt x="0" y="11077"/>
                </a:lnTo>
                <a:lnTo>
                  <a:pt x="23" y="11354"/>
                </a:lnTo>
                <a:lnTo>
                  <a:pt x="45" y="11670"/>
                </a:lnTo>
                <a:lnTo>
                  <a:pt x="68" y="11947"/>
                </a:lnTo>
                <a:lnTo>
                  <a:pt x="91" y="12185"/>
                </a:lnTo>
                <a:lnTo>
                  <a:pt x="136" y="12462"/>
                </a:lnTo>
                <a:lnTo>
                  <a:pt x="159" y="12778"/>
                </a:lnTo>
                <a:lnTo>
                  <a:pt x="227" y="12976"/>
                </a:lnTo>
                <a:lnTo>
                  <a:pt x="273" y="13292"/>
                </a:lnTo>
                <a:lnTo>
                  <a:pt x="364" y="13490"/>
                </a:lnTo>
                <a:lnTo>
                  <a:pt x="432" y="13807"/>
                </a:lnTo>
                <a:lnTo>
                  <a:pt x="500" y="14004"/>
                </a:lnTo>
                <a:lnTo>
                  <a:pt x="591" y="14321"/>
                </a:lnTo>
                <a:lnTo>
                  <a:pt x="682" y="14519"/>
                </a:lnTo>
                <a:lnTo>
                  <a:pt x="773" y="14835"/>
                </a:lnTo>
                <a:lnTo>
                  <a:pt x="864" y="15033"/>
                </a:lnTo>
                <a:lnTo>
                  <a:pt x="1069" y="15508"/>
                </a:lnTo>
                <a:lnTo>
                  <a:pt x="1319" y="16022"/>
                </a:lnTo>
                <a:lnTo>
                  <a:pt x="1569" y="16457"/>
                </a:lnTo>
                <a:lnTo>
                  <a:pt x="1842" y="16892"/>
                </a:lnTo>
                <a:lnTo>
                  <a:pt x="2137" y="17327"/>
                </a:lnTo>
                <a:lnTo>
                  <a:pt x="2478" y="17723"/>
                </a:lnTo>
                <a:lnTo>
                  <a:pt x="2819" y="18079"/>
                </a:lnTo>
                <a:lnTo>
                  <a:pt x="3183" y="18435"/>
                </a:lnTo>
                <a:lnTo>
                  <a:pt x="3547" y="18831"/>
                </a:lnTo>
                <a:lnTo>
                  <a:pt x="3933" y="19187"/>
                </a:lnTo>
                <a:lnTo>
                  <a:pt x="4343" y="19464"/>
                </a:lnTo>
                <a:lnTo>
                  <a:pt x="4775" y="19780"/>
                </a:lnTo>
                <a:lnTo>
                  <a:pt x="5207" y="20057"/>
                </a:lnTo>
                <a:lnTo>
                  <a:pt x="5661" y="20374"/>
                </a:lnTo>
                <a:lnTo>
                  <a:pt x="6116" y="20571"/>
                </a:lnTo>
                <a:lnTo>
                  <a:pt x="6594" y="20809"/>
                </a:lnTo>
                <a:lnTo>
                  <a:pt x="7094" y="21046"/>
                </a:lnTo>
                <a:lnTo>
                  <a:pt x="7594" y="21165"/>
                </a:lnTo>
                <a:lnTo>
                  <a:pt x="8094" y="21323"/>
                </a:lnTo>
                <a:lnTo>
                  <a:pt x="8617" y="21402"/>
                </a:lnTo>
                <a:lnTo>
                  <a:pt x="9163" y="21560"/>
                </a:lnTo>
                <a:lnTo>
                  <a:pt x="9686" y="21600"/>
                </a:lnTo>
                <a:lnTo>
                  <a:pt x="10232" y="21600"/>
                </a:lnTo>
                <a:lnTo>
                  <a:pt x="10777" y="21600"/>
                </a:lnTo>
                <a:lnTo>
                  <a:pt x="11368" y="21600"/>
                </a:lnTo>
                <a:lnTo>
                  <a:pt x="11891" y="21600"/>
                </a:lnTo>
                <a:lnTo>
                  <a:pt x="12437" y="21560"/>
                </a:lnTo>
                <a:lnTo>
                  <a:pt x="12960" y="21481"/>
                </a:lnTo>
                <a:lnTo>
                  <a:pt x="13506" y="21323"/>
                </a:lnTo>
                <a:lnTo>
                  <a:pt x="14006" y="21165"/>
                </a:lnTo>
                <a:lnTo>
                  <a:pt x="14506" y="21046"/>
                </a:lnTo>
                <a:lnTo>
                  <a:pt x="14984" y="20809"/>
                </a:lnTo>
                <a:lnTo>
                  <a:pt x="15484" y="20571"/>
                </a:lnTo>
                <a:lnTo>
                  <a:pt x="15939" y="20374"/>
                </a:lnTo>
                <a:lnTo>
                  <a:pt x="16393" y="20057"/>
                </a:lnTo>
                <a:lnTo>
                  <a:pt x="16825" y="19780"/>
                </a:lnTo>
                <a:lnTo>
                  <a:pt x="17235" y="19464"/>
                </a:lnTo>
                <a:lnTo>
                  <a:pt x="17667" y="19187"/>
                </a:lnTo>
                <a:lnTo>
                  <a:pt x="18053" y="18831"/>
                </a:lnTo>
                <a:lnTo>
                  <a:pt x="18417" y="18514"/>
                </a:lnTo>
                <a:lnTo>
                  <a:pt x="18781" y="18079"/>
                </a:lnTo>
                <a:lnTo>
                  <a:pt x="19099" y="17723"/>
                </a:lnTo>
                <a:lnTo>
                  <a:pt x="19417" y="17327"/>
                </a:lnTo>
                <a:lnTo>
                  <a:pt x="19736" y="16892"/>
                </a:lnTo>
                <a:lnTo>
                  <a:pt x="20031" y="16457"/>
                </a:lnTo>
                <a:lnTo>
                  <a:pt x="20281" y="16022"/>
                </a:lnTo>
                <a:lnTo>
                  <a:pt x="20509" y="15508"/>
                </a:lnTo>
                <a:lnTo>
                  <a:pt x="20736" y="15033"/>
                </a:lnTo>
                <a:lnTo>
                  <a:pt x="20827" y="14756"/>
                </a:lnTo>
                <a:lnTo>
                  <a:pt x="20918" y="14519"/>
                </a:lnTo>
                <a:lnTo>
                  <a:pt x="21009" y="14321"/>
                </a:lnTo>
                <a:lnTo>
                  <a:pt x="21100" y="14004"/>
                </a:lnTo>
                <a:lnTo>
                  <a:pt x="21168" y="13807"/>
                </a:lnTo>
                <a:lnTo>
                  <a:pt x="21236" y="13490"/>
                </a:lnTo>
                <a:lnTo>
                  <a:pt x="21304" y="13292"/>
                </a:lnTo>
                <a:lnTo>
                  <a:pt x="21350" y="12976"/>
                </a:lnTo>
                <a:lnTo>
                  <a:pt x="21395" y="12778"/>
                </a:lnTo>
                <a:lnTo>
                  <a:pt x="21441" y="12462"/>
                </a:lnTo>
                <a:lnTo>
                  <a:pt x="21486" y="12185"/>
                </a:lnTo>
                <a:lnTo>
                  <a:pt x="21509" y="11947"/>
                </a:lnTo>
                <a:lnTo>
                  <a:pt x="21532" y="11670"/>
                </a:lnTo>
                <a:lnTo>
                  <a:pt x="21577" y="11354"/>
                </a:lnTo>
                <a:lnTo>
                  <a:pt x="21577" y="11077"/>
                </a:lnTo>
                <a:lnTo>
                  <a:pt x="21600" y="10840"/>
                </a:lnTo>
                <a:lnTo>
                  <a:pt x="21577" y="10563"/>
                </a:lnTo>
                <a:lnTo>
                  <a:pt x="21577" y="10246"/>
                </a:lnTo>
                <a:lnTo>
                  <a:pt x="21532" y="9969"/>
                </a:lnTo>
                <a:lnTo>
                  <a:pt x="21509" y="9732"/>
                </a:lnTo>
                <a:lnTo>
                  <a:pt x="21486" y="9455"/>
                </a:lnTo>
                <a:lnTo>
                  <a:pt x="21441" y="9138"/>
                </a:lnTo>
                <a:lnTo>
                  <a:pt x="21395" y="8941"/>
                </a:lnTo>
                <a:lnTo>
                  <a:pt x="21350" y="8624"/>
                </a:lnTo>
                <a:lnTo>
                  <a:pt x="21304" y="8347"/>
                </a:lnTo>
                <a:lnTo>
                  <a:pt x="21236" y="8110"/>
                </a:lnTo>
                <a:lnTo>
                  <a:pt x="21168" y="7833"/>
                </a:lnTo>
                <a:lnTo>
                  <a:pt x="21100" y="7596"/>
                </a:lnTo>
                <a:lnTo>
                  <a:pt x="21009" y="7358"/>
                </a:lnTo>
                <a:lnTo>
                  <a:pt x="20918" y="7081"/>
                </a:lnTo>
                <a:lnTo>
                  <a:pt x="20827" y="6844"/>
                </a:lnTo>
                <a:lnTo>
                  <a:pt x="20736" y="6567"/>
                </a:lnTo>
                <a:lnTo>
                  <a:pt x="20509" y="6132"/>
                </a:lnTo>
                <a:lnTo>
                  <a:pt x="20281" y="5657"/>
                </a:lnTo>
                <a:lnTo>
                  <a:pt x="20031" y="5143"/>
                </a:lnTo>
                <a:lnTo>
                  <a:pt x="19736" y="4787"/>
                </a:lnTo>
                <a:lnTo>
                  <a:pt x="19417" y="4352"/>
                </a:lnTo>
                <a:lnTo>
                  <a:pt x="19099" y="3916"/>
                </a:lnTo>
                <a:lnTo>
                  <a:pt x="18781" y="3521"/>
                </a:lnTo>
                <a:lnTo>
                  <a:pt x="18417" y="3165"/>
                </a:lnTo>
                <a:lnTo>
                  <a:pt x="18053" y="2809"/>
                </a:lnTo>
                <a:lnTo>
                  <a:pt x="17667" y="2413"/>
                </a:lnTo>
                <a:lnTo>
                  <a:pt x="17235" y="2136"/>
                </a:lnTo>
                <a:lnTo>
                  <a:pt x="16825" y="1820"/>
                </a:lnTo>
                <a:lnTo>
                  <a:pt x="16393" y="1543"/>
                </a:lnTo>
                <a:lnTo>
                  <a:pt x="15939" y="1266"/>
                </a:lnTo>
                <a:lnTo>
                  <a:pt x="15484" y="1029"/>
                </a:lnTo>
                <a:lnTo>
                  <a:pt x="14984" y="791"/>
                </a:lnTo>
                <a:lnTo>
                  <a:pt x="14506" y="673"/>
                </a:lnTo>
                <a:lnTo>
                  <a:pt x="14006" y="435"/>
                </a:lnTo>
                <a:lnTo>
                  <a:pt x="13506" y="277"/>
                </a:lnTo>
                <a:lnTo>
                  <a:pt x="12960" y="198"/>
                </a:lnTo>
                <a:lnTo>
                  <a:pt x="12437" y="79"/>
                </a:lnTo>
                <a:lnTo>
                  <a:pt x="11891" y="0"/>
                </a:lnTo>
                <a:lnTo>
                  <a:pt x="11368" y="0"/>
                </a:lnTo>
                <a:lnTo>
                  <a:pt x="10777" y="0"/>
                </a:lnTo>
              </a:path>
            </a:pathLst>
          </a:custGeom>
          <a:noFill/>
          <a:ln w="6" algn="ctr">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29" name="Rectangle 42"/>
          <p:cNvSpPr>
            <a:spLocks noChangeArrowheads="1"/>
          </p:cNvSpPr>
          <p:nvPr/>
        </p:nvSpPr>
        <p:spPr bwMode="auto">
          <a:xfrm>
            <a:off x="3757613" y="1763713"/>
            <a:ext cx="882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経営トップ</a:t>
            </a:r>
          </a:p>
        </p:txBody>
      </p:sp>
      <p:sp>
        <p:nvSpPr>
          <p:cNvPr id="110630" name="Rectangle 43"/>
          <p:cNvSpPr>
            <a:spLocks noChangeArrowheads="1"/>
          </p:cNvSpPr>
          <p:nvPr/>
        </p:nvSpPr>
        <p:spPr bwMode="auto">
          <a:xfrm>
            <a:off x="2873375" y="3122613"/>
            <a:ext cx="147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Ｐ</a:t>
            </a:r>
          </a:p>
        </p:txBody>
      </p:sp>
      <p:sp>
        <p:nvSpPr>
          <p:cNvPr id="110631" name="Rectangle 44"/>
          <p:cNvSpPr>
            <a:spLocks noChangeArrowheads="1"/>
          </p:cNvSpPr>
          <p:nvPr/>
        </p:nvSpPr>
        <p:spPr bwMode="auto">
          <a:xfrm>
            <a:off x="2981325" y="3937000"/>
            <a:ext cx="147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Ａ</a:t>
            </a:r>
          </a:p>
        </p:txBody>
      </p:sp>
      <p:sp>
        <p:nvSpPr>
          <p:cNvPr id="110632" name="Rectangle 45"/>
          <p:cNvSpPr>
            <a:spLocks noChangeArrowheads="1"/>
          </p:cNvSpPr>
          <p:nvPr/>
        </p:nvSpPr>
        <p:spPr bwMode="auto">
          <a:xfrm>
            <a:off x="5310188" y="3924300"/>
            <a:ext cx="1539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Ｃ</a:t>
            </a:r>
          </a:p>
        </p:txBody>
      </p:sp>
      <p:sp>
        <p:nvSpPr>
          <p:cNvPr id="110633" name="Rectangle 46"/>
          <p:cNvSpPr>
            <a:spLocks noChangeArrowheads="1"/>
          </p:cNvSpPr>
          <p:nvPr/>
        </p:nvSpPr>
        <p:spPr bwMode="auto">
          <a:xfrm>
            <a:off x="5202238" y="3111500"/>
            <a:ext cx="157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00"/>
                </a:solidFill>
                <a:latin typeface="ＭＳ Ｐゴシック" panose="020B0600070205080204" pitchFamily="50" charset="-128"/>
              </a:rPr>
              <a:t>Ｄ</a:t>
            </a:r>
          </a:p>
        </p:txBody>
      </p:sp>
      <p:sp>
        <p:nvSpPr>
          <p:cNvPr id="110634" name="Freeform 47"/>
          <p:cNvSpPr>
            <a:spLocks noEditPoints="1"/>
          </p:cNvSpPr>
          <p:nvPr/>
        </p:nvSpPr>
        <p:spPr bwMode="auto">
          <a:xfrm>
            <a:off x="3040063" y="2095500"/>
            <a:ext cx="869950" cy="1119188"/>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600"/>
              <a:gd name="T139" fmla="*/ 0 h 21600"/>
              <a:gd name="T140" fmla="*/ 21600 w 21600"/>
              <a:gd name="T141" fmla="*/ 21600 h 216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600" h="21600">
                <a:moveTo>
                  <a:pt x="20891" y="1087"/>
                </a:moveTo>
                <a:lnTo>
                  <a:pt x="20891" y="1087"/>
                </a:lnTo>
                <a:lnTo>
                  <a:pt x="20496" y="1485"/>
                </a:lnTo>
                <a:lnTo>
                  <a:pt x="19984" y="1209"/>
                </a:lnTo>
                <a:lnTo>
                  <a:pt x="20339" y="827"/>
                </a:lnTo>
                <a:lnTo>
                  <a:pt x="20891" y="1087"/>
                </a:lnTo>
                <a:close/>
                <a:moveTo>
                  <a:pt x="20102" y="1868"/>
                </a:moveTo>
                <a:lnTo>
                  <a:pt x="20102" y="1868"/>
                </a:lnTo>
                <a:lnTo>
                  <a:pt x="19747" y="2266"/>
                </a:lnTo>
                <a:lnTo>
                  <a:pt x="19196" y="1975"/>
                </a:lnTo>
                <a:lnTo>
                  <a:pt x="19590" y="1607"/>
                </a:lnTo>
                <a:lnTo>
                  <a:pt x="20102" y="1868"/>
                </a:lnTo>
                <a:close/>
                <a:moveTo>
                  <a:pt x="19353" y="2633"/>
                </a:moveTo>
                <a:lnTo>
                  <a:pt x="19353" y="2633"/>
                </a:lnTo>
                <a:lnTo>
                  <a:pt x="18959" y="3031"/>
                </a:lnTo>
                <a:lnTo>
                  <a:pt x="18447" y="2740"/>
                </a:lnTo>
                <a:lnTo>
                  <a:pt x="18801" y="2373"/>
                </a:lnTo>
                <a:lnTo>
                  <a:pt x="19353" y="2633"/>
                </a:lnTo>
                <a:close/>
                <a:moveTo>
                  <a:pt x="18604" y="3429"/>
                </a:moveTo>
                <a:lnTo>
                  <a:pt x="18604" y="3429"/>
                </a:lnTo>
                <a:lnTo>
                  <a:pt x="18210" y="3796"/>
                </a:lnTo>
                <a:lnTo>
                  <a:pt x="17658" y="3521"/>
                </a:lnTo>
                <a:lnTo>
                  <a:pt x="18053" y="3154"/>
                </a:lnTo>
                <a:lnTo>
                  <a:pt x="18604" y="3429"/>
                </a:lnTo>
                <a:close/>
                <a:moveTo>
                  <a:pt x="17816" y="4210"/>
                </a:moveTo>
                <a:lnTo>
                  <a:pt x="17816" y="4210"/>
                </a:lnTo>
                <a:lnTo>
                  <a:pt x="17382" y="4577"/>
                </a:lnTo>
                <a:lnTo>
                  <a:pt x="16870" y="4286"/>
                </a:lnTo>
                <a:lnTo>
                  <a:pt x="17264" y="3919"/>
                </a:lnTo>
                <a:lnTo>
                  <a:pt x="17816" y="4210"/>
                </a:lnTo>
                <a:close/>
                <a:moveTo>
                  <a:pt x="17028" y="4975"/>
                </a:moveTo>
                <a:lnTo>
                  <a:pt x="17028" y="4975"/>
                </a:lnTo>
                <a:lnTo>
                  <a:pt x="16634" y="5343"/>
                </a:lnTo>
                <a:lnTo>
                  <a:pt x="16082" y="5082"/>
                </a:lnTo>
                <a:lnTo>
                  <a:pt x="16476" y="4684"/>
                </a:lnTo>
                <a:lnTo>
                  <a:pt x="17028" y="4975"/>
                </a:lnTo>
                <a:close/>
                <a:moveTo>
                  <a:pt x="16239" y="5741"/>
                </a:moveTo>
                <a:lnTo>
                  <a:pt x="16239" y="5741"/>
                </a:lnTo>
                <a:lnTo>
                  <a:pt x="15845" y="6123"/>
                </a:lnTo>
                <a:lnTo>
                  <a:pt x="15333" y="5863"/>
                </a:lnTo>
                <a:lnTo>
                  <a:pt x="15727" y="5465"/>
                </a:lnTo>
                <a:lnTo>
                  <a:pt x="16239" y="5741"/>
                </a:lnTo>
                <a:close/>
                <a:moveTo>
                  <a:pt x="15491" y="6521"/>
                </a:moveTo>
                <a:lnTo>
                  <a:pt x="15491" y="6521"/>
                </a:lnTo>
                <a:lnTo>
                  <a:pt x="15096" y="6889"/>
                </a:lnTo>
                <a:lnTo>
                  <a:pt x="14584" y="6628"/>
                </a:lnTo>
                <a:lnTo>
                  <a:pt x="14939" y="6230"/>
                </a:lnTo>
                <a:lnTo>
                  <a:pt x="15491" y="6521"/>
                </a:lnTo>
                <a:close/>
                <a:moveTo>
                  <a:pt x="14702" y="7287"/>
                </a:moveTo>
                <a:lnTo>
                  <a:pt x="14702" y="7287"/>
                </a:lnTo>
                <a:lnTo>
                  <a:pt x="14347" y="7654"/>
                </a:lnTo>
                <a:lnTo>
                  <a:pt x="13796" y="7409"/>
                </a:lnTo>
                <a:lnTo>
                  <a:pt x="14190" y="6996"/>
                </a:lnTo>
                <a:lnTo>
                  <a:pt x="14702" y="7287"/>
                </a:lnTo>
                <a:close/>
                <a:moveTo>
                  <a:pt x="13953" y="8052"/>
                </a:moveTo>
                <a:lnTo>
                  <a:pt x="13953" y="8052"/>
                </a:lnTo>
                <a:lnTo>
                  <a:pt x="13520" y="8465"/>
                </a:lnTo>
                <a:lnTo>
                  <a:pt x="13007" y="8175"/>
                </a:lnTo>
                <a:lnTo>
                  <a:pt x="13362" y="7777"/>
                </a:lnTo>
                <a:lnTo>
                  <a:pt x="13953" y="8052"/>
                </a:lnTo>
                <a:close/>
                <a:moveTo>
                  <a:pt x="13126" y="8833"/>
                </a:moveTo>
                <a:lnTo>
                  <a:pt x="13126" y="8833"/>
                </a:lnTo>
                <a:lnTo>
                  <a:pt x="12771" y="9231"/>
                </a:lnTo>
                <a:lnTo>
                  <a:pt x="12219" y="8940"/>
                </a:lnTo>
                <a:lnTo>
                  <a:pt x="12613" y="8542"/>
                </a:lnTo>
                <a:lnTo>
                  <a:pt x="13126" y="8833"/>
                </a:lnTo>
                <a:close/>
                <a:moveTo>
                  <a:pt x="12377" y="9598"/>
                </a:moveTo>
                <a:lnTo>
                  <a:pt x="12377" y="9598"/>
                </a:lnTo>
                <a:lnTo>
                  <a:pt x="11982" y="9996"/>
                </a:lnTo>
                <a:lnTo>
                  <a:pt x="11470" y="9721"/>
                </a:lnTo>
                <a:lnTo>
                  <a:pt x="11825" y="9323"/>
                </a:lnTo>
                <a:lnTo>
                  <a:pt x="12377" y="9598"/>
                </a:lnTo>
                <a:close/>
                <a:moveTo>
                  <a:pt x="11628" y="10379"/>
                </a:moveTo>
                <a:lnTo>
                  <a:pt x="11628" y="10379"/>
                </a:lnTo>
                <a:lnTo>
                  <a:pt x="11234" y="10777"/>
                </a:lnTo>
                <a:lnTo>
                  <a:pt x="10682" y="10486"/>
                </a:lnTo>
                <a:lnTo>
                  <a:pt x="11076" y="10119"/>
                </a:lnTo>
                <a:lnTo>
                  <a:pt x="11628" y="10379"/>
                </a:lnTo>
                <a:close/>
                <a:moveTo>
                  <a:pt x="10839" y="11144"/>
                </a:moveTo>
                <a:lnTo>
                  <a:pt x="10839" y="11144"/>
                </a:lnTo>
                <a:lnTo>
                  <a:pt x="10445" y="11542"/>
                </a:lnTo>
                <a:lnTo>
                  <a:pt x="9893" y="11252"/>
                </a:lnTo>
                <a:lnTo>
                  <a:pt x="10327" y="10884"/>
                </a:lnTo>
                <a:lnTo>
                  <a:pt x="10839" y="11144"/>
                </a:lnTo>
                <a:close/>
                <a:moveTo>
                  <a:pt x="10091" y="11910"/>
                </a:moveTo>
                <a:lnTo>
                  <a:pt x="10091" y="11910"/>
                </a:lnTo>
                <a:lnTo>
                  <a:pt x="9657" y="12323"/>
                </a:lnTo>
                <a:lnTo>
                  <a:pt x="9105" y="12032"/>
                </a:lnTo>
                <a:lnTo>
                  <a:pt x="9499" y="11665"/>
                </a:lnTo>
                <a:lnTo>
                  <a:pt x="10091" y="11910"/>
                </a:lnTo>
                <a:close/>
                <a:moveTo>
                  <a:pt x="9263" y="12721"/>
                </a:moveTo>
                <a:lnTo>
                  <a:pt x="9263" y="12721"/>
                </a:lnTo>
                <a:lnTo>
                  <a:pt x="8908" y="13089"/>
                </a:lnTo>
                <a:lnTo>
                  <a:pt x="8356" y="12798"/>
                </a:lnTo>
                <a:lnTo>
                  <a:pt x="8750" y="12430"/>
                </a:lnTo>
                <a:lnTo>
                  <a:pt x="9263" y="12721"/>
                </a:lnTo>
                <a:close/>
                <a:moveTo>
                  <a:pt x="8514" y="13487"/>
                </a:moveTo>
                <a:lnTo>
                  <a:pt x="8514" y="13487"/>
                </a:lnTo>
                <a:lnTo>
                  <a:pt x="8120" y="13854"/>
                </a:lnTo>
                <a:lnTo>
                  <a:pt x="7607" y="13578"/>
                </a:lnTo>
                <a:lnTo>
                  <a:pt x="7962" y="13196"/>
                </a:lnTo>
                <a:lnTo>
                  <a:pt x="8514" y="13487"/>
                </a:lnTo>
                <a:close/>
                <a:moveTo>
                  <a:pt x="7726" y="14252"/>
                </a:moveTo>
                <a:lnTo>
                  <a:pt x="7726" y="14252"/>
                </a:lnTo>
                <a:lnTo>
                  <a:pt x="7371" y="14635"/>
                </a:lnTo>
                <a:lnTo>
                  <a:pt x="6819" y="14344"/>
                </a:lnTo>
                <a:lnTo>
                  <a:pt x="7213" y="13976"/>
                </a:lnTo>
                <a:lnTo>
                  <a:pt x="7726" y="14252"/>
                </a:lnTo>
                <a:close/>
                <a:moveTo>
                  <a:pt x="6977" y="15033"/>
                </a:moveTo>
                <a:lnTo>
                  <a:pt x="6977" y="15033"/>
                </a:lnTo>
                <a:lnTo>
                  <a:pt x="6582" y="15400"/>
                </a:lnTo>
                <a:lnTo>
                  <a:pt x="6031" y="15140"/>
                </a:lnTo>
                <a:lnTo>
                  <a:pt x="6425" y="14742"/>
                </a:lnTo>
                <a:lnTo>
                  <a:pt x="6977" y="15033"/>
                </a:lnTo>
                <a:close/>
                <a:moveTo>
                  <a:pt x="6188" y="15798"/>
                </a:moveTo>
                <a:lnTo>
                  <a:pt x="6188" y="15798"/>
                </a:lnTo>
                <a:lnTo>
                  <a:pt x="5794" y="16166"/>
                </a:lnTo>
                <a:lnTo>
                  <a:pt x="5242" y="15921"/>
                </a:lnTo>
                <a:lnTo>
                  <a:pt x="5636" y="15507"/>
                </a:lnTo>
                <a:lnTo>
                  <a:pt x="6188" y="15798"/>
                </a:lnTo>
                <a:close/>
                <a:moveTo>
                  <a:pt x="5400" y="16579"/>
                </a:moveTo>
                <a:lnTo>
                  <a:pt x="5400" y="16579"/>
                </a:lnTo>
                <a:lnTo>
                  <a:pt x="5006" y="16946"/>
                </a:lnTo>
                <a:lnTo>
                  <a:pt x="4493" y="16686"/>
                </a:lnTo>
                <a:lnTo>
                  <a:pt x="4888" y="16288"/>
                </a:lnTo>
                <a:lnTo>
                  <a:pt x="5400" y="16579"/>
                </a:lnTo>
                <a:close/>
                <a:moveTo>
                  <a:pt x="4651" y="17344"/>
                </a:moveTo>
                <a:lnTo>
                  <a:pt x="4651" y="17344"/>
                </a:lnTo>
                <a:lnTo>
                  <a:pt x="4257" y="17742"/>
                </a:lnTo>
                <a:lnTo>
                  <a:pt x="3705" y="17451"/>
                </a:lnTo>
                <a:lnTo>
                  <a:pt x="4099" y="17053"/>
                </a:lnTo>
                <a:lnTo>
                  <a:pt x="4651" y="17344"/>
                </a:lnTo>
                <a:close/>
                <a:moveTo>
                  <a:pt x="3863" y="18110"/>
                </a:moveTo>
                <a:lnTo>
                  <a:pt x="3863" y="18110"/>
                </a:lnTo>
                <a:lnTo>
                  <a:pt x="3508" y="18508"/>
                </a:lnTo>
                <a:lnTo>
                  <a:pt x="2956" y="18232"/>
                </a:lnTo>
                <a:lnTo>
                  <a:pt x="3350" y="17834"/>
                </a:lnTo>
                <a:lnTo>
                  <a:pt x="3863" y="18110"/>
                </a:lnTo>
                <a:close/>
                <a:moveTo>
                  <a:pt x="3114" y="18890"/>
                </a:moveTo>
                <a:lnTo>
                  <a:pt x="3114" y="18890"/>
                </a:lnTo>
                <a:lnTo>
                  <a:pt x="2680" y="19288"/>
                </a:lnTo>
                <a:lnTo>
                  <a:pt x="2168" y="18998"/>
                </a:lnTo>
                <a:lnTo>
                  <a:pt x="2523" y="18600"/>
                </a:lnTo>
                <a:lnTo>
                  <a:pt x="3114" y="18890"/>
                </a:lnTo>
                <a:close/>
                <a:moveTo>
                  <a:pt x="2286" y="19656"/>
                </a:moveTo>
                <a:lnTo>
                  <a:pt x="2286" y="19656"/>
                </a:lnTo>
                <a:lnTo>
                  <a:pt x="1931" y="20054"/>
                </a:lnTo>
                <a:lnTo>
                  <a:pt x="1380" y="19763"/>
                </a:lnTo>
                <a:lnTo>
                  <a:pt x="1774" y="19396"/>
                </a:lnTo>
                <a:lnTo>
                  <a:pt x="2286" y="19656"/>
                </a:lnTo>
                <a:close/>
                <a:moveTo>
                  <a:pt x="1537" y="20421"/>
                </a:moveTo>
                <a:lnTo>
                  <a:pt x="1537" y="20421"/>
                </a:lnTo>
                <a:lnTo>
                  <a:pt x="1222" y="20773"/>
                </a:lnTo>
                <a:lnTo>
                  <a:pt x="670" y="20482"/>
                </a:lnTo>
                <a:lnTo>
                  <a:pt x="985" y="20176"/>
                </a:lnTo>
                <a:lnTo>
                  <a:pt x="1537" y="20421"/>
                </a:lnTo>
                <a:close/>
                <a:moveTo>
                  <a:pt x="19629" y="750"/>
                </a:moveTo>
                <a:lnTo>
                  <a:pt x="19629" y="750"/>
                </a:lnTo>
                <a:lnTo>
                  <a:pt x="21600" y="0"/>
                </a:lnTo>
                <a:lnTo>
                  <a:pt x="21245" y="1577"/>
                </a:lnTo>
                <a:lnTo>
                  <a:pt x="19629" y="750"/>
                </a:lnTo>
                <a:close/>
                <a:moveTo>
                  <a:pt x="1931" y="20850"/>
                </a:moveTo>
                <a:lnTo>
                  <a:pt x="1931" y="20850"/>
                </a:lnTo>
                <a:lnTo>
                  <a:pt x="0" y="21600"/>
                </a:lnTo>
                <a:lnTo>
                  <a:pt x="315" y="20023"/>
                </a:lnTo>
                <a:lnTo>
                  <a:pt x="1931" y="20850"/>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35" name="Freeform 48"/>
          <p:cNvSpPr>
            <a:spLocks noEditPoints="1"/>
          </p:cNvSpPr>
          <p:nvPr/>
        </p:nvSpPr>
        <p:spPr bwMode="auto">
          <a:xfrm>
            <a:off x="4387850" y="2095500"/>
            <a:ext cx="825500" cy="1049338"/>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00"/>
              <a:gd name="T127" fmla="*/ 0 h 21600"/>
              <a:gd name="T128" fmla="*/ 21600 w 21600"/>
              <a:gd name="T129" fmla="*/ 21600 h 216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00" h="21600">
                <a:moveTo>
                  <a:pt x="1288" y="865"/>
                </a:moveTo>
                <a:lnTo>
                  <a:pt x="1288" y="865"/>
                </a:lnTo>
                <a:lnTo>
                  <a:pt x="1703" y="1290"/>
                </a:lnTo>
                <a:lnTo>
                  <a:pt x="1163" y="1584"/>
                </a:lnTo>
                <a:lnTo>
                  <a:pt x="748" y="1159"/>
                </a:lnTo>
                <a:lnTo>
                  <a:pt x="1288" y="865"/>
                </a:lnTo>
                <a:close/>
                <a:moveTo>
                  <a:pt x="2118" y="1682"/>
                </a:moveTo>
                <a:lnTo>
                  <a:pt x="2118" y="1682"/>
                </a:lnTo>
                <a:lnTo>
                  <a:pt x="2575" y="2106"/>
                </a:lnTo>
                <a:lnTo>
                  <a:pt x="1952" y="2416"/>
                </a:lnTo>
                <a:lnTo>
                  <a:pt x="1578" y="1992"/>
                </a:lnTo>
                <a:lnTo>
                  <a:pt x="2118" y="1682"/>
                </a:lnTo>
                <a:close/>
                <a:moveTo>
                  <a:pt x="2991" y="2498"/>
                </a:moveTo>
                <a:lnTo>
                  <a:pt x="2991" y="2498"/>
                </a:lnTo>
                <a:lnTo>
                  <a:pt x="3365" y="2922"/>
                </a:lnTo>
                <a:lnTo>
                  <a:pt x="2825" y="3233"/>
                </a:lnTo>
                <a:lnTo>
                  <a:pt x="2368" y="2808"/>
                </a:lnTo>
                <a:lnTo>
                  <a:pt x="2991" y="2498"/>
                </a:lnTo>
                <a:close/>
                <a:moveTo>
                  <a:pt x="3780" y="3331"/>
                </a:moveTo>
                <a:lnTo>
                  <a:pt x="3780" y="3331"/>
                </a:lnTo>
                <a:lnTo>
                  <a:pt x="4195" y="3755"/>
                </a:lnTo>
                <a:lnTo>
                  <a:pt x="3614" y="4049"/>
                </a:lnTo>
                <a:lnTo>
                  <a:pt x="3240" y="3624"/>
                </a:lnTo>
                <a:lnTo>
                  <a:pt x="3780" y="3331"/>
                </a:lnTo>
                <a:close/>
                <a:moveTo>
                  <a:pt x="4611" y="4147"/>
                </a:moveTo>
                <a:lnTo>
                  <a:pt x="4611" y="4147"/>
                </a:lnTo>
                <a:lnTo>
                  <a:pt x="5026" y="4571"/>
                </a:lnTo>
                <a:lnTo>
                  <a:pt x="4445" y="4882"/>
                </a:lnTo>
                <a:lnTo>
                  <a:pt x="4029" y="4457"/>
                </a:lnTo>
                <a:lnTo>
                  <a:pt x="4611" y="4147"/>
                </a:lnTo>
                <a:close/>
                <a:moveTo>
                  <a:pt x="5400" y="4963"/>
                </a:moveTo>
                <a:lnTo>
                  <a:pt x="5400" y="4963"/>
                </a:lnTo>
                <a:lnTo>
                  <a:pt x="5815" y="5404"/>
                </a:lnTo>
                <a:lnTo>
                  <a:pt x="5275" y="5698"/>
                </a:lnTo>
                <a:lnTo>
                  <a:pt x="4860" y="5273"/>
                </a:lnTo>
                <a:lnTo>
                  <a:pt x="5400" y="4963"/>
                </a:lnTo>
                <a:close/>
                <a:moveTo>
                  <a:pt x="6231" y="5796"/>
                </a:moveTo>
                <a:lnTo>
                  <a:pt x="6231" y="5796"/>
                </a:lnTo>
                <a:lnTo>
                  <a:pt x="6688" y="6220"/>
                </a:lnTo>
                <a:lnTo>
                  <a:pt x="6065" y="6531"/>
                </a:lnTo>
                <a:lnTo>
                  <a:pt x="5649" y="6090"/>
                </a:lnTo>
                <a:lnTo>
                  <a:pt x="6231" y="5796"/>
                </a:lnTo>
                <a:close/>
                <a:moveTo>
                  <a:pt x="7062" y="6612"/>
                </a:moveTo>
                <a:lnTo>
                  <a:pt x="7062" y="6612"/>
                </a:lnTo>
                <a:lnTo>
                  <a:pt x="7477" y="7037"/>
                </a:lnTo>
                <a:lnTo>
                  <a:pt x="6937" y="7347"/>
                </a:lnTo>
                <a:lnTo>
                  <a:pt x="6522" y="6922"/>
                </a:lnTo>
                <a:lnTo>
                  <a:pt x="7062" y="6612"/>
                </a:lnTo>
                <a:close/>
                <a:moveTo>
                  <a:pt x="7892" y="7445"/>
                </a:moveTo>
                <a:lnTo>
                  <a:pt x="7892" y="7445"/>
                </a:lnTo>
                <a:lnTo>
                  <a:pt x="8308" y="7869"/>
                </a:lnTo>
                <a:lnTo>
                  <a:pt x="7726" y="8163"/>
                </a:lnTo>
                <a:lnTo>
                  <a:pt x="7352" y="7739"/>
                </a:lnTo>
                <a:lnTo>
                  <a:pt x="7892" y="7445"/>
                </a:lnTo>
                <a:close/>
                <a:moveTo>
                  <a:pt x="8723" y="8261"/>
                </a:moveTo>
                <a:lnTo>
                  <a:pt x="8723" y="8261"/>
                </a:lnTo>
                <a:lnTo>
                  <a:pt x="9097" y="8686"/>
                </a:lnTo>
                <a:lnTo>
                  <a:pt x="8557" y="8996"/>
                </a:lnTo>
                <a:lnTo>
                  <a:pt x="8142" y="8571"/>
                </a:lnTo>
                <a:lnTo>
                  <a:pt x="8723" y="8261"/>
                </a:lnTo>
                <a:close/>
                <a:moveTo>
                  <a:pt x="9512" y="9078"/>
                </a:moveTo>
                <a:lnTo>
                  <a:pt x="9512" y="9078"/>
                </a:lnTo>
                <a:lnTo>
                  <a:pt x="9928" y="9502"/>
                </a:lnTo>
                <a:lnTo>
                  <a:pt x="9346" y="9812"/>
                </a:lnTo>
                <a:lnTo>
                  <a:pt x="8972" y="9388"/>
                </a:lnTo>
                <a:lnTo>
                  <a:pt x="9512" y="9078"/>
                </a:lnTo>
                <a:close/>
                <a:moveTo>
                  <a:pt x="10385" y="9910"/>
                </a:moveTo>
                <a:lnTo>
                  <a:pt x="10385" y="9910"/>
                </a:lnTo>
                <a:lnTo>
                  <a:pt x="10800" y="10335"/>
                </a:lnTo>
                <a:lnTo>
                  <a:pt x="10177" y="10612"/>
                </a:lnTo>
                <a:lnTo>
                  <a:pt x="9762" y="10204"/>
                </a:lnTo>
                <a:lnTo>
                  <a:pt x="10385" y="9910"/>
                </a:lnTo>
                <a:close/>
                <a:moveTo>
                  <a:pt x="11174" y="10727"/>
                </a:moveTo>
                <a:lnTo>
                  <a:pt x="11174" y="10727"/>
                </a:lnTo>
                <a:lnTo>
                  <a:pt x="11589" y="11151"/>
                </a:lnTo>
                <a:lnTo>
                  <a:pt x="11049" y="11429"/>
                </a:lnTo>
                <a:lnTo>
                  <a:pt x="10634" y="11037"/>
                </a:lnTo>
                <a:lnTo>
                  <a:pt x="11174" y="10727"/>
                </a:lnTo>
                <a:close/>
                <a:moveTo>
                  <a:pt x="12005" y="11543"/>
                </a:moveTo>
                <a:lnTo>
                  <a:pt x="12005" y="11543"/>
                </a:lnTo>
                <a:lnTo>
                  <a:pt x="12420" y="11984"/>
                </a:lnTo>
                <a:lnTo>
                  <a:pt x="11838" y="12245"/>
                </a:lnTo>
                <a:lnTo>
                  <a:pt x="11423" y="11853"/>
                </a:lnTo>
                <a:lnTo>
                  <a:pt x="12005" y="11543"/>
                </a:lnTo>
                <a:close/>
                <a:moveTo>
                  <a:pt x="12794" y="12376"/>
                </a:moveTo>
                <a:lnTo>
                  <a:pt x="12794" y="12376"/>
                </a:lnTo>
                <a:lnTo>
                  <a:pt x="13209" y="12800"/>
                </a:lnTo>
                <a:lnTo>
                  <a:pt x="12669" y="13078"/>
                </a:lnTo>
                <a:lnTo>
                  <a:pt x="12254" y="12686"/>
                </a:lnTo>
                <a:lnTo>
                  <a:pt x="12794" y="12376"/>
                </a:lnTo>
                <a:close/>
                <a:moveTo>
                  <a:pt x="13625" y="13192"/>
                </a:moveTo>
                <a:lnTo>
                  <a:pt x="13625" y="13192"/>
                </a:lnTo>
                <a:lnTo>
                  <a:pt x="14040" y="13616"/>
                </a:lnTo>
                <a:lnTo>
                  <a:pt x="13458" y="13894"/>
                </a:lnTo>
                <a:lnTo>
                  <a:pt x="13085" y="13502"/>
                </a:lnTo>
                <a:lnTo>
                  <a:pt x="13625" y="13192"/>
                </a:lnTo>
                <a:close/>
                <a:moveTo>
                  <a:pt x="14497" y="14024"/>
                </a:moveTo>
                <a:lnTo>
                  <a:pt x="14497" y="14024"/>
                </a:lnTo>
                <a:lnTo>
                  <a:pt x="14871" y="14449"/>
                </a:lnTo>
                <a:lnTo>
                  <a:pt x="14331" y="14727"/>
                </a:lnTo>
                <a:lnTo>
                  <a:pt x="13874" y="14318"/>
                </a:lnTo>
                <a:lnTo>
                  <a:pt x="14497" y="14024"/>
                </a:lnTo>
                <a:close/>
                <a:moveTo>
                  <a:pt x="15286" y="14841"/>
                </a:moveTo>
                <a:lnTo>
                  <a:pt x="15286" y="14841"/>
                </a:lnTo>
                <a:lnTo>
                  <a:pt x="15702" y="15265"/>
                </a:lnTo>
                <a:lnTo>
                  <a:pt x="15120" y="15543"/>
                </a:lnTo>
                <a:lnTo>
                  <a:pt x="14746" y="15151"/>
                </a:lnTo>
                <a:lnTo>
                  <a:pt x="15286" y="14841"/>
                </a:lnTo>
                <a:close/>
                <a:moveTo>
                  <a:pt x="16117" y="15657"/>
                </a:moveTo>
                <a:lnTo>
                  <a:pt x="16117" y="15657"/>
                </a:lnTo>
                <a:lnTo>
                  <a:pt x="16532" y="16082"/>
                </a:lnTo>
                <a:lnTo>
                  <a:pt x="15951" y="16359"/>
                </a:lnTo>
                <a:lnTo>
                  <a:pt x="15535" y="15967"/>
                </a:lnTo>
                <a:lnTo>
                  <a:pt x="16117" y="15657"/>
                </a:lnTo>
                <a:close/>
                <a:moveTo>
                  <a:pt x="16906" y="16490"/>
                </a:moveTo>
                <a:lnTo>
                  <a:pt x="16906" y="16490"/>
                </a:lnTo>
                <a:lnTo>
                  <a:pt x="17322" y="16914"/>
                </a:lnTo>
                <a:lnTo>
                  <a:pt x="16782" y="17192"/>
                </a:lnTo>
                <a:lnTo>
                  <a:pt x="16366" y="16784"/>
                </a:lnTo>
                <a:lnTo>
                  <a:pt x="16906" y="16490"/>
                </a:lnTo>
                <a:close/>
                <a:moveTo>
                  <a:pt x="17737" y="17306"/>
                </a:moveTo>
                <a:lnTo>
                  <a:pt x="17737" y="17306"/>
                </a:lnTo>
                <a:lnTo>
                  <a:pt x="18194" y="17731"/>
                </a:lnTo>
                <a:lnTo>
                  <a:pt x="17571" y="18008"/>
                </a:lnTo>
                <a:lnTo>
                  <a:pt x="17155" y="17616"/>
                </a:lnTo>
                <a:lnTo>
                  <a:pt x="17737" y="17306"/>
                </a:lnTo>
                <a:close/>
                <a:moveTo>
                  <a:pt x="18568" y="18122"/>
                </a:moveTo>
                <a:lnTo>
                  <a:pt x="18568" y="18122"/>
                </a:lnTo>
                <a:lnTo>
                  <a:pt x="18983" y="18563"/>
                </a:lnTo>
                <a:lnTo>
                  <a:pt x="18443" y="18824"/>
                </a:lnTo>
                <a:lnTo>
                  <a:pt x="18028" y="18433"/>
                </a:lnTo>
                <a:lnTo>
                  <a:pt x="18568" y="18122"/>
                </a:lnTo>
                <a:close/>
                <a:moveTo>
                  <a:pt x="19398" y="18955"/>
                </a:moveTo>
                <a:lnTo>
                  <a:pt x="19398" y="18955"/>
                </a:lnTo>
                <a:lnTo>
                  <a:pt x="19814" y="19380"/>
                </a:lnTo>
                <a:lnTo>
                  <a:pt x="19232" y="19657"/>
                </a:lnTo>
                <a:lnTo>
                  <a:pt x="18858" y="19265"/>
                </a:lnTo>
                <a:lnTo>
                  <a:pt x="19398" y="18955"/>
                </a:lnTo>
                <a:close/>
                <a:moveTo>
                  <a:pt x="20229" y="19771"/>
                </a:moveTo>
                <a:lnTo>
                  <a:pt x="20229" y="19771"/>
                </a:lnTo>
                <a:lnTo>
                  <a:pt x="20603" y="20180"/>
                </a:lnTo>
                <a:lnTo>
                  <a:pt x="20063" y="20473"/>
                </a:lnTo>
                <a:lnTo>
                  <a:pt x="19648" y="20082"/>
                </a:lnTo>
                <a:lnTo>
                  <a:pt x="20229" y="19771"/>
                </a:lnTo>
                <a:close/>
                <a:moveTo>
                  <a:pt x="374" y="1682"/>
                </a:moveTo>
                <a:lnTo>
                  <a:pt x="374" y="1682"/>
                </a:lnTo>
                <a:lnTo>
                  <a:pt x="0" y="0"/>
                </a:lnTo>
                <a:lnTo>
                  <a:pt x="2077" y="767"/>
                </a:lnTo>
                <a:lnTo>
                  <a:pt x="374" y="1682"/>
                </a:lnTo>
                <a:close/>
                <a:moveTo>
                  <a:pt x="21226" y="19935"/>
                </a:moveTo>
                <a:lnTo>
                  <a:pt x="21226" y="19935"/>
                </a:lnTo>
                <a:lnTo>
                  <a:pt x="21600" y="21600"/>
                </a:lnTo>
                <a:lnTo>
                  <a:pt x="19523" y="20816"/>
                </a:lnTo>
                <a:lnTo>
                  <a:pt x="21226" y="19935"/>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36" name="Freeform 49"/>
          <p:cNvSpPr>
            <a:spLocks noEditPoints="1"/>
          </p:cNvSpPr>
          <p:nvPr/>
        </p:nvSpPr>
        <p:spPr bwMode="auto">
          <a:xfrm>
            <a:off x="2846388" y="2095500"/>
            <a:ext cx="1211262" cy="1819275"/>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2147483646 w 21600"/>
              <a:gd name="T101" fmla="*/ 0 h 21600"/>
              <a:gd name="T102" fmla="*/ 2147483646 w 21600"/>
              <a:gd name="T103" fmla="*/ 0 h 21600"/>
              <a:gd name="T104" fmla="*/ 2147483646 w 21600"/>
              <a:gd name="T105" fmla="*/ 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600"/>
              <a:gd name="T160" fmla="*/ 0 h 21600"/>
              <a:gd name="T161" fmla="*/ 21600 w 21600"/>
              <a:gd name="T162" fmla="*/ 21600 h 216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600" h="21600">
                <a:moveTo>
                  <a:pt x="21147" y="688"/>
                </a:moveTo>
                <a:lnTo>
                  <a:pt x="21147" y="688"/>
                </a:lnTo>
                <a:lnTo>
                  <a:pt x="20921" y="951"/>
                </a:lnTo>
                <a:lnTo>
                  <a:pt x="20496" y="791"/>
                </a:lnTo>
                <a:lnTo>
                  <a:pt x="20751" y="546"/>
                </a:lnTo>
                <a:lnTo>
                  <a:pt x="21147" y="688"/>
                </a:lnTo>
                <a:close/>
                <a:moveTo>
                  <a:pt x="20666" y="1196"/>
                </a:moveTo>
                <a:lnTo>
                  <a:pt x="20666" y="1196"/>
                </a:lnTo>
                <a:lnTo>
                  <a:pt x="20411" y="1441"/>
                </a:lnTo>
                <a:lnTo>
                  <a:pt x="20015" y="1291"/>
                </a:lnTo>
                <a:lnTo>
                  <a:pt x="20269" y="1036"/>
                </a:lnTo>
                <a:lnTo>
                  <a:pt x="20666" y="1196"/>
                </a:lnTo>
                <a:close/>
                <a:moveTo>
                  <a:pt x="20156" y="1686"/>
                </a:moveTo>
                <a:lnTo>
                  <a:pt x="20156" y="1686"/>
                </a:lnTo>
                <a:lnTo>
                  <a:pt x="19930" y="1941"/>
                </a:lnTo>
                <a:lnTo>
                  <a:pt x="19533" y="1799"/>
                </a:lnTo>
                <a:lnTo>
                  <a:pt x="19760" y="1554"/>
                </a:lnTo>
                <a:lnTo>
                  <a:pt x="20156" y="1686"/>
                </a:lnTo>
                <a:close/>
                <a:moveTo>
                  <a:pt x="19675" y="2204"/>
                </a:moveTo>
                <a:lnTo>
                  <a:pt x="19675" y="2204"/>
                </a:lnTo>
                <a:lnTo>
                  <a:pt x="19420" y="2449"/>
                </a:lnTo>
                <a:lnTo>
                  <a:pt x="19024" y="2289"/>
                </a:lnTo>
                <a:lnTo>
                  <a:pt x="19279" y="2044"/>
                </a:lnTo>
                <a:lnTo>
                  <a:pt x="19675" y="2204"/>
                </a:lnTo>
                <a:close/>
                <a:moveTo>
                  <a:pt x="19194" y="2694"/>
                </a:moveTo>
                <a:lnTo>
                  <a:pt x="19194" y="2694"/>
                </a:lnTo>
                <a:lnTo>
                  <a:pt x="18939" y="2939"/>
                </a:lnTo>
                <a:lnTo>
                  <a:pt x="18514" y="2798"/>
                </a:lnTo>
                <a:lnTo>
                  <a:pt x="18769" y="2534"/>
                </a:lnTo>
                <a:lnTo>
                  <a:pt x="19194" y="2694"/>
                </a:lnTo>
                <a:close/>
                <a:moveTo>
                  <a:pt x="18684" y="3203"/>
                </a:moveTo>
                <a:lnTo>
                  <a:pt x="18684" y="3203"/>
                </a:lnTo>
                <a:lnTo>
                  <a:pt x="18401" y="3448"/>
                </a:lnTo>
                <a:lnTo>
                  <a:pt x="18005" y="3288"/>
                </a:lnTo>
                <a:lnTo>
                  <a:pt x="18260" y="3043"/>
                </a:lnTo>
                <a:lnTo>
                  <a:pt x="18684" y="3203"/>
                </a:lnTo>
                <a:close/>
                <a:moveTo>
                  <a:pt x="18175" y="3693"/>
                </a:moveTo>
                <a:lnTo>
                  <a:pt x="18175" y="3693"/>
                </a:lnTo>
                <a:lnTo>
                  <a:pt x="17920" y="3938"/>
                </a:lnTo>
                <a:lnTo>
                  <a:pt x="17523" y="3777"/>
                </a:lnTo>
                <a:lnTo>
                  <a:pt x="17778" y="3532"/>
                </a:lnTo>
                <a:lnTo>
                  <a:pt x="18175" y="3693"/>
                </a:lnTo>
                <a:close/>
                <a:moveTo>
                  <a:pt x="17665" y="4182"/>
                </a:moveTo>
                <a:lnTo>
                  <a:pt x="17665" y="4182"/>
                </a:lnTo>
                <a:lnTo>
                  <a:pt x="17439" y="4446"/>
                </a:lnTo>
                <a:lnTo>
                  <a:pt x="17014" y="4296"/>
                </a:lnTo>
                <a:lnTo>
                  <a:pt x="17269" y="4041"/>
                </a:lnTo>
                <a:lnTo>
                  <a:pt x="17665" y="4182"/>
                </a:lnTo>
                <a:close/>
                <a:moveTo>
                  <a:pt x="17184" y="4701"/>
                </a:moveTo>
                <a:lnTo>
                  <a:pt x="17184" y="4701"/>
                </a:lnTo>
                <a:lnTo>
                  <a:pt x="16929" y="4945"/>
                </a:lnTo>
                <a:lnTo>
                  <a:pt x="16533" y="4785"/>
                </a:lnTo>
                <a:lnTo>
                  <a:pt x="16787" y="4540"/>
                </a:lnTo>
                <a:lnTo>
                  <a:pt x="17184" y="4701"/>
                </a:lnTo>
                <a:close/>
                <a:moveTo>
                  <a:pt x="16674" y="5190"/>
                </a:moveTo>
                <a:lnTo>
                  <a:pt x="16674" y="5190"/>
                </a:lnTo>
                <a:lnTo>
                  <a:pt x="16448" y="5435"/>
                </a:lnTo>
                <a:lnTo>
                  <a:pt x="16023" y="5294"/>
                </a:lnTo>
                <a:lnTo>
                  <a:pt x="16278" y="5030"/>
                </a:lnTo>
                <a:lnTo>
                  <a:pt x="16674" y="5190"/>
                </a:lnTo>
                <a:close/>
                <a:moveTo>
                  <a:pt x="16193" y="5699"/>
                </a:moveTo>
                <a:lnTo>
                  <a:pt x="16193" y="5699"/>
                </a:lnTo>
                <a:lnTo>
                  <a:pt x="15910" y="5944"/>
                </a:lnTo>
                <a:lnTo>
                  <a:pt x="15513" y="5784"/>
                </a:lnTo>
                <a:lnTo>
                  <a:pt x="15768" y="5539"/>
                </a:lnTo>
                <a:lnTo>
                  <a:pt x="16193" y="5699"/>
                </a:lnTo>
                <a:close/>
                <a:moveTo>
                  <a:pt x="15683" y="6189"/>
                </a:moveTo>
                <a:lnTo>
                  <a:pt x="15683" y="6189"/>
                </a:lnTo>
                <a:lnTo>
                  <a:pt x="15429" y="6434"/>
                </a:lnTo>
                <a:lnTo>
                  <a:pt x="15032" y="6274"/>
                </a:lnTo>
                <a:lnTo>
                  <a:pt x="15259" y="6029"/>
                </a:lnTo>
                <a:lnTo>
                  <a:pt x="15683" y="6189"/>
                </a:lnTo>
                <a:close/>
                <a:moveTo>
                  <a:pt x="15174" y="6679"/>
                </a:moveTo>
                <a:lnTo>
                  <a:pt x="15174" y="6679"/>
                </a:lnTo>
                <a:lnTo>
                  <a:pt x="14919" y="6943"/>
                </a:lnTo>
                <a:lnTo>
                  <a:pt x="14523" y="6792"/>
                </a:lnTo>
                <a:lnTo>
                  <a:pt x="14777" y="6537"/>
                </a:lnTo>
                <a:lnTo>
                  <a:pt x="15174" y="6679"/>
                </a:lnTo>
                <a:close/>
                <a:moveTo>
                  <a:pt x="14693" y="7187"/>
                </a:moveTo>
                <a:lnTo>
                  <a:pt x="14693" y="7187"/>
                </a:lnTo>
                <a:lnTo>
                  <a:pt x="14438" y="7442"/>
                </a:lnTo>
                <a:lnTo>
                  <a:pt x="14041" y="7282"/>
                </a:lnTo>
                <a:lnTo>
                  <a:pt x="14268" y="7037"/>
                </a:lnTo>
                <a:lnTo>
                  <a:pt x="14693" y="7187"/>
                </a:lnTo>
                <a:close/>
                <a:moveTo>
                  <a:pt x="14183" y="7687"/>
                </a:moveTo>
                <a:lnTo>
                  <a:pt x="14183" y="7687"/>
                </a:lnTo>
                <a:lnTo>
                  <a:pt x="13956" y="7932"/>
                </a:lnTo>
                <a:lnTo>
                  <a:pt x="13532" y="7790"/>
                </a:lnTo>
                <a:lnTo>
                  <a:pt x="13787" y="7527"/>
                </a:lnTo>
                <a:lnTo>
                  <a:pt x="14183" y="7687"/>
                </a:lnTo>
                <a:close/>
                <a:moveTo>
                  <a:pt x="13702" y="8195"/>
                </a:moveTo>
                <a:lnTo>
                  <a:pt x="13702" y="8195"/>
                </a:lnTo>
                <a:lnTo>
                  <a:pt x="13447" y="8440"/>
                </a:lnTo>
                <a:lnTo>
                  <a:pt x="13022" y="8280"/>
                </a:lnTo>
                <a:lnTo>
                  <a:pt x="13277" y="8035"/>
                </a:lnTo>
                <a:lnTo>
                  <a:pt x="13702" y="8195"/>
                </a:lnTo>
                <a:close/>
                <a:moveTo>
                  <a:pt x="13164" y="8685"/>
                </a:moveTo>
                <a:lnTo>
                  <a:pt x="13164" y="8685"/>
                </a:lnTo>
                <a:lnTo>
                  <a:pt x="12937" y="8930"/>
                </a:lnTo>
                <a:lnTo>
                  <a:pt x="12513" y="8789"/>
                </a:lnTo>
                <a:lnTo>
                  <a:pt x="12767" y="8525"/>
                </a:lnTo>
                <a:lnTo>
                  <a:pt x="13164" y="8685"/>
                </a:lnTo>
                <a:close/>
                <a:moveTo>
                  <a:pt x="12683" y="9175"/>
                </a:moveTo>
                <a:lnTo>
                  <a:pt x="12683" y="9175"/>
                </a:lnTo>
                <a:lnTo>
                  <a:pt x="12428" y="9439"/>
                </a:lnTo>
                <a:lnTo>
                  <a:pt x="12031" y="9279"/>
                </a:lnTo>
                <a:lnTo>
                  <a:pt x="12286" y="9034"/>
                </a:lnTo>
                <a:lnTo>
                  <a:pt x="12683" y="9175"/>
                </a:lnTo>
                <a:close/>
                <a:moveTo>
                  <a:pt x="12201" y="9684"/>
                </a:moveTo>
                <a:lnTo>
                  <a:pt x="12201" y="9684"/>
                </a:lnTo>
                <a:lnTo>
                  <a:pt x="11947" y="9938"/>
                </a:lnTo>
                <a:lnTo>
                  <a:pt x="11550" y="9778"/>
                </a:lnTo>
                <a:lnTo>
                  <a:pt x="11777" y="9533"/>
                </a:lnTo>
                <a:lnTo>
                  <a:pt x="12201" y="9684"/>
                </a:lnTo>
                <a:close/>
                <a:moveTo>
                  <a:pt x="11692" y="10183"/>
                </a:moveTo>
                <a:lnTo>
                  <a:pt x="11692" y="10183"/>
                </a:lnTo>
                <a:lnTo>
                  <a:pt x="11437" y="10428"/>
                </a:lnTo>
                <a:lnTo>
                  <a:pt x="11041" y="10287"/>
                </a:lnTo>
                <a:lnTo>
                  <a:pt x="11295" y="10042"/>
                </a:lnTo>
                <a:lnTo>
                  <a:pt x="11692" y="10183"/>
                </a:lnTo>
                <a:close/>
                <a:moveTo>
                  <a:pt x="11210" y="10692"/>
                </a:moveTo>
                <a:lnTo>
                  <a:pt x="11210" y="10692"/>
                </a:lnTo>
                <a:lnTo>
                  <a:pt x="10956" y="10937"/>
                </a:lnTo>
                <a:lnTo>
                  <a:pt x="10531" y="10776"/>
                </a:lnTo>
                <a:lnTo>
                  <a:pt x="10786" y="10532"/>
                </a:lnTo>
                <a:lnTo>
                  <a:pt x="11210" y="10692"/>
                </a:lnTo>
                <a:close/>
                <a:moveTo>
                  <a:pt x="10701" y="11182"/>
                </a:moveTo>
                <a:lnTo>
                  <a:pt x="10701" y="11182"/>
                </a:lnTo>
                <a:lnTo>
                  <a:pt x="10446" y="11426"/>
                </a:lnTo>
                <a:lnTo>
                  <a:pt x="10021" y="11285"/>
                </a:lnTo>
                <a:lnTo>
                  <a:pt x="10276" y="11021"/>
                </a:lnTo>
                <a:lnTo>
                  <a:pt x="10701" y="11182"/>
                </a:lnTo>
                <a:close/>
                <a:moveTo>
                  <a:pt x="10191" y="11690"/>
                </a:moveTo>
                <a:lnTo>
                  <a:pt x="10191" y="11690"/>
                </a:lnTo>
                <a:lnTo>
                  <a:pt x="9937" y="11935"/>
                </a:lnTo>
                <a:lnTo>
                  <a:pt x="9540" y="11775"/>
                </a:lnTo>
                <a:lnTo>
                  <a:pt x="9795" y="11530"/>
                </a:lnTo>
                <a:lnTo>
                  <a:pt x="10191" y="11690"/>
                </a:lnTo>
                <a:close/>
                <a:moveTo>
                  <a:pt x="9682" y="12180"/>
                </a:moveTo>
                <a:lnTo>
                  <a:pt x="9682" y="12180"/>
                </a:lnTo>
                <a:lnTo>
                  <a:pt x="9455" y="12425"/>
                </a:lnTo>
                <a:lnTo>
                  <a:pt x="9031" y="12274"/>
                </a:lnTo>
                <a:lnTo>
                  <a:pt x="9285" y="12029"/>
                </a:lnTo>
                <a:lnTo>
                  <a:pt x="9682" y="12180"/>
                </a:lnTo>
                <a:close/>
                <a:moveTo>
                  <a:pt x="9201" y="12679"/>
                </a:moveTo>
                <a:lnTo>
                  <a:pt x="9201" y="12679"/>
                </a:lnTo>
                <a:lnTo>
                  <a:pt x="8946" y="12943"/>
                </a:lnTo>
                <a:lnTo>
                  <a:pt x="8549" y="12783"/>
                </a:lnTo>
                <a:lnTo>
                  <a:pt x="8804" y="12538"/>
                </a:lnTo>
                <a:lnTo>
                  <a:pt x="9201" y="12679"/>
                </a:lnTo>
                <a:close/>
                <a:moveTo>
                  <a:pt x="8691" y="13188"/>
                </a:moveTo>
                <a:lnTo>
                  <a:pt x="8691" y="13188"/>
                </a:lnTo>
                <a:lnTo>
                  <a:pt x="8464" y="13433"/>
                </a:lnTo>
                <a:lnTo>
                  <a:pt x="8068" y="13273"/>
                </a:lnTo>
                <a:lnTo>
                  <a:pt x="8295" y="13028"/>
                </a:lnTo>
                <a:lnTo>
                  <a:pt x="8691" y="13188"/>
                </a:lnTo>
                <a:close/>
                <a:moveTo>
                  <a:pt x="8210" y="13678"/>
                </a:moveTo>
                <a:lnTo>
                  <a:pt x="8210" y="13678"/>
                </a:lnTo>
                <a:lnTo>
                  <a:pt x="7927" y="13923"/>
                </a:lnTo>
                <a:lnTo>
                  <a:pt x="7530" y="13781"/>
                </a:lnTo>
                <a:lnTo>
                  <a:pt x="7785" y="13518"/>
                </a:lnTo>
                <a:lnTo>
                  <a:pt x="8210" y="13678"/>
                </a:lnTo>
                <a:close/>
                <a:moveTo>
                  <a:pt x="7700" y="14186"/>
                </a:moveTo>
                <a:lnTo>
                  <a:pt x="7700" y="14186"/>
                </a:lnTo>
                <a:lnTo>
                  <a:pt x="7445" y="14431"/>
                </a:lnTo>
                <a:lnTo>
                  <a:pt x="7049" y="14271"/>
                </a:lnTo>
                <a:lnTo>
                  <a:pt x="7275" y="14026"/>
                </a:lnTo>
                <a:lnTo>
                  <a:pt x="7700" y="14186"/>
                </a:lnTo>
                <a:close/>
                <a:moveTo>
                  <a:pt x="7191" y="14676"/>
                </a:moveTo>
                <a:lnTo>
                  <a:pt x="7191" y="14676"/>
                </a:lnTo>
                <a:lnTo>
                  <a:pt x="6936" y="14921"/>
                </a:lnTo>
                <a:lnTo>
                  <a:pt x="6539" y="14771"/>
                </a:lnTo>
                <a:lnTo>
                  <a:pt x="6794" y="14516"/>
                </a:lnTo>
                <a:lnTo>
                  <a:pt x="7191" y="14676"/>
                </a:lnTo>
                <a:close/>
                <a:moveTo>
                  <a:pt x="6709" y="15176"/>
                </a:moveTo>
                <a:lnTo>
                  <a:pt x="6709" y="15176"/>
                </a:lnTo>
                <a:lnTo>
                  <a:pt x="6455" y="15439"/>
                </a:lnTo>
                <a:lnTo>
                  <a:pt x="6058" y="15279"/>
                </a:lnTo>
                <a:lnTo>
                  <a:pt x="6313" y="15034"/>
                </a:lnTo>
                <a:lnTo>
                  <a:pt x="6709" y="15176"/>
                </a:lnTo>
                <a:close/>
                <a:moveTo>
                  <a:pt x="6200" y="15684"/>
                </a:moveTo>
                <a:lnTo>
                  <a:pt x="6200" y="15684"/>
                </a:lnTo>
                <a:lnTo>
                  <a:pt x="5973" y="15929"/>
                </a:lnTo>
                <a:lnTo>
                  <a:pt x="5549" y="15769"/>
                </a:lnTo>
                <a:lnTo>
                  <a:pt x="5803" y="15524"/>
                </a:lnTo>
                <a:lnTo>
                  <a:pt x="6200" y="15684"/>
                </a:lnTo>
                <a:close/>
                <a:moveTo>
                  <a:pt x="5718" y="16174"/>
                </a:moveTo>
                <a:lnTo>
                  <a:pt x="5718" y="16174"/>
                </a:lnTo>
                <a:lnTo>
                  <a:pt x="5464" y="16419"/>
                </a:lnTo>
                <a:lnTo>
                  <a:pt x="5039" y="16278"/>
                </a:lnTo>
                <a:lnTo>
                  <a:pt x="5294" y="16033"/>
                </a:lnTo>
                <a:lnTo>
                  <a:pt x="5718" y="16174"/>
                </a:lnTo>
                <a:close/>
                <a:moveTo>
                  <a:pt x="5181" y="16683"/>
                </a:moveTo>
                <a:lnTo>
                  <a:pt x="5181" y="16683"/>
                </a:lnTo>
                <a:lnTo>
                  <a:pt x="4954" y="16928"/>
                </a:lnTo>
                <a:lnTo>
                  <a:pt x="4558" y="16768"/>
                </a:lnTo>
                <a:lnTo>
                  <a:pt x="4784" y="16523"/>
                </a:lnTo>
                <a:lnTo>
                  <a:pt x="5181" y="16683"/>
                </a:lnTo>
                <a:close/>
                <a:moveTo>
                  <a:pt x="4699" y="17173"/>
                </a:moveTo>
                <a:lnTo>
                  <a:pt x="4699" y="17173"/>
                </a:lnTo>
                <a:lnTo>
                  <a:pt x="4445" y="17418"/>
                </a:lnTo>
                <a:lnTo>
                  <a:pt x="4048" y="17276"/>
                </a:lnTo>
                <a:lnTo>
                  <a:pt x="4303" y="17012"/>
                </a:lnTo>
                <a:lnTo>
                  <a:pt x="4699" y="17173"/>
                </a:lnTo>
                <a:close/>
                <a:moveTo>
                  <a:pt x="4218" y="17662"/>
                </a:moveTo>
                <a:lnTo>
                  <a:pt x="4218" y="17662"/>
                </a:lnTo>
                <a:lnTo>
                  <a:pt x="3963" y="17926"/>
                </a:lnTo>
                <a:lnTo>
                  <a:pt x="3567" y="17775"/>
                </a:lnTo>
                <a:lnTo>
                  <a:pt x="3793" y="17531"/>
                </a:lnTo>
                <a:lnTo>
                  <a:pt x="4218" y="17662"/>
                </a:lnTo>
                <a:close/>
                <a:moveTo>
                  <a:pt x="3709" y="18181"/>
                </a:moveTo>
                <a:lnTo>
                  <a:pt x="3709" y="18181"/>
                </a:lnTo>
                <a:lnTo>
                  <a:pt x="3454" y="18425"/>
                </a:lnTo>
                <a:lnTo>
                  <a:pt x="3057" y="18265"/>
                </a:lnTo>
                <a:lnTo>
                  <a:pt x="3312" y="18020"/>
                </a:lnTo>
                <a:lnTo>
                  <a:pt x="3709" y="18181"/>
                </a:lnTo>
                <a:close/>
                <a:moveTo>
                  <a:pt x="3227" y="18670"/>
                </a:moveTo>
                <a:lnTo>
                  <a:pt x="3227" y="18670"/>
                </a:lnTo>
                <a:lnTo>
                  <a:pt x="2972" y="18915"/>
                </a:lnTo>
                <a:lnTo>
                  <a:pt x="2548" y="18774"/>
                </a:lnTo>
                <a:lnTo>
                  <a:pt x="2831" y="18529"/>
                </a:lnTo>
                <a:lnTo>
                  <a:pt x="3227" y="18670"/>
                </a:lnTo>
                <a:close/>
                <a:moveTo>
                  <a:pt x="2689" y="19179"/>
                </a:moveTo>
                <a:lnTo>
                  <a:pt x="2689" y="19179"/>
                </a:lnTo>
                <a:lnTo>
                  <a:pt x="2463" y="19424"/>
                </a:lnTo>
                <a:lnTo>
                  <a:pt x="2038" y="19264"/>
                </a:lnTo>
                <a:lnTo>
                  <a:pt x="2293" y="19019"/>
                </a:lnTo>
                <a:lnTo>
                  <a:pt x="2689" y="19179"/>
                </a:lnTo>
                <a:close/>
                <a:moveTo>
                  <a:pt x="2208" y="19669"/>
                </a:moveTo>
                <a:lnTo>
                  <a:pt x="2208" y="19669"/>
                </a:lnTo>
                <a:lnTo>
                  <a:pt x="1953" y="19914"/>
                </a:lnTo>
                <a:lnTo>
                  <a:pt x="1557" y="19773"/>
                </a:lnTo>
                <a:lnTo>
                  <a:pt x="1812" y="19509"/>
                </a:lnTo>
                <a:lnTo>
                  <a:pt x="2208" y="19669"/>
                </a:lnTo>
                <a:close/>
                <a:moveTo>
                  <a:pt x="1699" y="20178"/>
                </a:moveTo>
                <a:lnTo>
                  <a:pt x="1699" y="20178"/>
                </a:lnTo>
                <a:lnTo>
                  <a:pt x="1472" y="20423"/>
                </a:lnTo>
                <a:lnTo>
                  <a:pt x="1076" y="20272"/>
                </a:lnTo>
                <a:lnTo>
                  <a:pt x="1302" y="20027"/>
                </a:lnTo>
                <a:lnTo>
                  <a:pt x="1699" y="20178"/>
                </a:lnTo>
                <a:close/>
                <a:moveTo>
                  <a:pt x="1217" y="20677"/>
                </a:moveTo>
                <a:lnTo>
                  <a:pt x="1217" y="20677"/>
                </a:lnTo>
                <a:lnTo>
                  <a:pt x="963" y="20922"/>
                </a:lnTo>
                <a:lnTo>
                  <a:pt x="566" y="20762"/>
                </a:lnTo>
                <a:lnTo>
                  <a:pt x="821" y="20517"/>
                </a:lnTo>
                <a:lnTo>
                  <a:pt x="1217" y="20677"/>
                </a:lnTo>
                <a:close/>
                <a:moveTo>
                  <a:pt x="20241" y="509"/>
                </a:moveTo>
                <a:lnTo>
                  <a:pt x="20241" y="509"/>
                </a:lnTo>
                <a:lnTo>
                  <a:pt x="21600" y="0"/>
                </a:lnTo>
                <a:lnTo>
                  <a:pt x="21458" y="970"/>
                </a:lnTo>
                <a:lnTo>
                  <a:pt x="20241" y="509"/>
                </a:lnTo>
                <a:close/>
                <a:moveTo>
                  <a:pt x="1359" y="21072"/>
                </a:moveTo>
                <a:lnTo>
                  <a:pt x="1359" y="21072"/>
                </a:lnTo>
                <a:lnTo>
                  <a:pt x="0" y="21600"/>
                </a:lnTo>
                <a:lnTo>
                  <a:pt x="170" y="20620"/>
                </a:lnTo>
                <a:lnTo>
                  <a:pt x="1359" y="21072"/>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37" name="Freeform 50"/>
          <p:cNvSpPr>
            <a:spLocks noEditPoints="1"/>
          </p:cNvSpPr>
          <p:nvPr/>
        </p:nvSpPr>
        <p:spPr bwMode="auto">
          <a:xfrm>
            <a:off x="4289425" y="2095500"/>
            <a:ext cx="1109663" cy="1819275"/>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2147483646 w 21600"/>
              <a:gd name="T69" fmla="*/ 0 h 21600"/>
              <a:gd name="T70" fmla="*/ 2147483646 w 21600"/>
              <a:gd name="T71" fmla="*/ 0 h 21600"/>
              <a:gd name="T72" fmla="*/ 2147483646 w 21600"/>
              <a:gd name="T73" fmla="*/ 0 h 21600"/>
              <a:gd name="T74" fmla="*/ 2147483646 w 21600"/>
              <a:gd name="T75" fmla="*/ 0 h 21600"/>
              <a:gd name="T76" fmla="*/ 2147483646 w 21600"/>
              <a:gd name="T77" fmla="*/ 0 h 21600"/>
              <a:gd name="T78" fmla="*/ 2147483646 w 21600"/>
              <a:gd name="T79" fmla="*/ 0 h 21600"/>
              <a:gd name="T80" fmla="*/ 2147483646 w 21600"/>
              <a:gd name="T81" fmla="*/ 0 h 21600"/>
              <a:gd name="T82" fmla="*/ 2147483646 w 21600"/>
              <a:gd name="T83" fmla="*/ 0 h 21600"/>
              <a:gd name="T84" fmla="*/ 2147483646 w 21600"/>
              <a:gd name="T85" fmla="*/ 0 h 21600"/>
              <a:gd name="T86" fmla="*/ 2147483646 w 21600"/>
              <a:gd name="T87" fmla="*/ 0 h 21600"/>
              <a:gd name="T88" fmla="*/ 2147483646 w 21600"/>
              <a:gd name="T89" fmla="*/ 0 h 21600"/>
              <a:gd name="T90" fmla="*/ 2147483646 w 21600"/>
              <a:gd name="T91" fmla="*/ 0 h 21600"/>
              <a:gd name="T92" fmla="*/ 2147483646 w 21600"/>
              <a:gd name="T93" fmla="*/ 0 h 21600"/>
              <a:gd name="T94" fmla="*/ 2147483646 w 21600"/>
              <a:gd name="T95" fmla="*/ 0 h 21600"/>
              <a:gd name="T96" fmla="*/ 2147483646 w 21600"/>
              <a:gd name="T97" fmla="*/ 0 h 21600"/>
              <a:gd name="T98" fmla="*/ 2147483646 w 21600"/>
              <a:gd name="T99" fmla="*/ 0 h 21600"/>
              <a:gd name="T100" fmla="*/ 2147483646 w 21600"/>
              <a:gd name="T101" fmla="*/ 0 h 21600"/>
              <a:gd name="T102" fmla="*/ 2147483646 w 21600"/>
              <a:gd name="T103" fmla="*/ 0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600"/>
              <a:gd name="T157" fmla="*/ 0 h 21600"/>
              <a:gd name="T158" fmla="*/ 21600 w 21600"/>
              <a:gd name="T159" fmla="*/ 21600 h 216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600" h="21600">
                <a:moveTo>
                  <a:pt x="834" y="565"/>
                </a:moveTo>
                <a:lnTo>
                  <a:pt x="834" y="565"/>
                </a:lnTo>
                <a:lnTo>
                  <a:pt x="1143" y="810"/>
                </a:lnTo>
                <a:lnTo>
                  <a:pt x="649" y="970"/>
                </a:lnTo>
                <a:lnTo>
                  <a:pt x="402" y="706"/>
                </a:lnTo>
                <a:lnTo>
                  <a:pt x="834" y="565"/>
                </a:lnTo>
                <a:close/>
                <a:moveTo>
                  <a:pt x="1391" y="1074"/>
                </a:moveTo>
                <a:lnTo>
                  <a:pt x="1391" y="1074"/>
                </a:lnTo>
                <a:lnTo>
                  <a:pt x="1638" y="1319"/>
                </a:lnTo>
                <a:lnTo>
                  <a:pt x="1174" y="1479"/>
                </a:lnTo>
                <a:lnTo>
                  <a:pt x="927" y="1215"/>
                </a:lnTo>
                <a:lnTo>
                  <a:pt x="1391" y="1074"/>
                </a:lnTo>
                <a:close/>
                <a:moveTo>
                  <a:pt x="1885" y="1583"/>
                </a:moveTo>
                <a:lnTo>
                  <a:pt x="1885" y="1583"/>
                </a:lnTo>
                <a:lnTo>
                  <a:pt x="2132" y="1827"/>
                </a:lnTo>
                <a:lnTo>
                  <a:pt x="1700" y="1988"/>
                </a:lnTo>
                <a:lnTo>
                  <a:pt x="1452" y="1724"/>
                </a:lnTo>
                <a:lnTo>
                  <a:pt x="1885" y="1583"/>
                </a:lnTo>
                <a:close/>
                <a:moveTo>
                  <a:pt x="2410" y="2091"/>
                </a:moveTo>
                <a:lnTo>
                  <a:pt x="2410" y="2091"/>
                </a:lnTo>
                <a:lnTo>
                  <a:pt x="2658" y="2336"/>
                </a:lnTo>
                <a:lnTo>
                  <a:pt x="2194" y="2496"/>
                </a:lnTo>
                <a:lnTo>
                  <a:pt x="1947" y="2233"/>
                </a:lnTo>
                <a:lnTo>
                  <a:pt x="2410" y="2091"/>
                </a:lnTo>
                <a:close/>
                <a:moveTo>
                  <a:pt x="2905" y="2600"/>
                </a:moveTo>
                <a:lnTo>
                  <a:pt x="2905" y="2600"/>
                </a:lnTo>
                <a:lnTo>
                  <a:pt x="3152" y="2864"/>
                </a:lnTo>
                <a:lnTo>
                  <a:pt x="2719" y="3005"/>
                </a:lnTo>
                <a:lnTo>
                  <a:pt x="2441" y="2741"/>
                </a:lnTo>
                <a:lnTo>
                  <a:pt x="2905" y="2600"/>
                </a:lnTo>
                <a:close/>
                <a:moveTo>
                  <a:pt x="3399" y="3118"/>
                </a:moveTo>
                <a:lnTo>
                  <a:pt x="3399" y="3118"/>
                </a:lnTo>
                <a:lnTo>
                  <a:pt x="3646" y="3382"/>
                </a:lnTo>
                <a:lnTo>
                  <a:pt x="3214" y="3514"/>
                </a:lnTo>
                <a:lnTo>
                  <a:pt x="2967" y="3259"/>
                </a:lnTo>
                <a:lnTo>
                  <a:pt x="3399" y="3118"/>
                </a:lnTo>
                <a:close/>
                <a:moveTo>
                  <a:pt x="3955" y="3627"/>
                </a:moveTo>
                <a:lnTo>
                  <a:pt x="3955" y="3627"/>
                </a:lnTo>
                <a:lnTo>
                  <a:pt x="4203" y="3890"/>
                </a:lnTo>
                <a:lnTo>
                  <a:pt x="3708" y="4032"/>
                </a:lnTo>
                <a:lnTo>
                  <a:pt x="3461" y="3768"/>
                </a:lnTo>
                <a:lnTo>
                  <a:pt x="3955" y="3627"/>
                </a:lnTo>
                <a:close/>
                <a:moveTo>
                  <a:pt x="4450" y="4135"/>
                </a:moveTo>
                <a:lnTo>
                  <a:pt x="4450" y="4135"/>
                </a:lnTo>
                <a:lnTo>
                  <a:pt x="4697" y="4399"/>
                </a:lnTo>
                <a:lnTo>
                  <a:pt x="4264" y="4540"/>
                </a:lnTo>
                <a:lnTo>
                  <a:pt x="3986" y="4277"/>
                </a:lnTo>
                <a:lnTo>
                  <a:pt x="4450" y="4135"/>
                </a:lnTo>
                <a:close/>
                <a:moveTo>
                  <a:pt x="4944" y="4644"/>
                </a:moveTo>
                <a:lnTo>
                  <a:pt x="4944" y="4644"/>
                </a:lnTo>
                <a:lnTo>
                  <a:pt x="5191" y="4908"/>
                </a:lnTo>
                <a:lnTo>
                  <a:pt x="4759" y="5049"/>
                </a:lnTo>
                <a:lnTo>
                  <a:pt x="4512" y="4785"/>
                </a:lnTo>
                <a:lnTo>
                  <a:pt x="4944" y="4644"/>
                </a:lnTo>
                <a:close/>
                <a:moveTo>
                  <a:pt x="5470" y="5153"/>
                </a:moveTo>
                <a:lnTo>
                  <a:pt x="5470" y="5153"/>
                </a:lnTo>
                <a:lnTo>
                  <a:pt x="5717" y="5416"/>
                </a:lnTo>
                <a:lnTo>
                  <a:pt x="5253" y="5558"/>
                </a:lnTo>
                <a:lnTo>
                  <a:pt x="5006" y="5294"/>
                </a:lnTo>
                <a:lnTo>
                  <a:pt x="5470" y="5153"/>
                </a:lnTo>
                <a:close/>
                <a:moveTo>
                  <a:pt x="5964" y="5661"/>
                </a:moveTo>
                <a:lnTo>
                  <a:pt x="5964" y="5661"/>
                </a:lnTo>
                <a:lnTo>
                  <a:pt x="6211" y="5925"/>
                </a:lnTo>
                <a:lnTo>
                  <a:pt x="5779" y="6066"/>
                </a:lnTo>
                <a:lnTo>
                  <a:pt x="5500" y="5803"/>
                </a:lnTo>
                <a:lnTo>
                  <a:pt x="5964" y="5661"/>
                </a:lnTo>
                <a:close/>
                <a:moveTo>
                  <a:pt x="6458" y="6170"/>
                </a:moveTo>
                <a:lnTo>
                  <a:pt x="6458" y="6170"/>
                </a:lnTo>
                <a:lnTo>
                  <a:pt x="6736" y="6434"/>
                </a:lnTo>
                <a:lnTo>
                  <a:pt x="6273" y="6575"/>
                </a:lnTo>
                <a:lnTo>
                  <a:pt x="6026" y="6330"/>
                </a:lnTo>
                <a:lnTo>
                  <a:pt x="6458" y="6170"/>
                </a:lnTo>
                <a:close/>
                <a:moveTo>
                  <a:pt x="7015" y="6679"/>
                </a:moveTo>
                <a:lnTo>
                  <a:pt x="7015" y="6679"/>
                </a:lnTo>
                <a:lnTo>
                  <a:pt x="7262" y="6943"/>
                </a:lnTo>
                <a:lnTo>
                  <a:pt x="6798" y="7084"/>
                </a:lnTo>
                <a:lnTo>
                  <a:pt x="6520" y="6839"/>
                </a:lnTo>
                <a:lnTo>
                  <a:pt x="7015" y="6679"/>
                </a:lnTo>
                <a:close/>
                <a:moveTo>
                  <a:pt x="7509" y="7187"/>
                </a:moveTo>
                <a:lnTo>
                  <a:pt x="7509" y="7187"/>
                </a:lnTo>
                <a:lnTo>
                  <a:pt x="7756" y="7451"/>
                </a:lnTo>
                <a:lnTo>
                  <a:pt x="7324" y="7592"/>
                </a:lnTo>
                <a:lnTo>
                  <a:pt x="7045" y="7348"/>
                </a:lnTo>
                <a:lnTo>
                  <a:pt x="7509" y="7187"/>
                </a:lnTo>
                <a:close/>
                <a:moveTo>
                  <a:pt x="8003" y="7715"/>
                </a:moveTo>
                <a:lnTo>
                  <a:pt x="8003" y="7715"/>
                </a:lnTo>
                <a:lnTo>
                  <a:pt x="8282" y="7969"/>
                </a:lnTo>
                <a:lnTo>
                  <a:pt x="7818" y="8101"/>
                </a:lnTo>
                <a:lnTo>
                  <a:pt x="7571" y="7856"/>
                </a:lnTo>
                <a:lnTo>
                  <a:pt x="8003" y="7715"/>
                </a:lnTo>
                <a:close/>
                <a:moveTo>
                  <a:pt x="8529" y="8233"/>
                </a:moveTo>
                <a:lnTo>
                  <a:pt x="8529" y="8233"/>
                </a:lnTo>
                <a:lnTo>
                  <a:pt x="8776" y="8478"/>
                </a:lnTo>
                <a:lnTo>
                  <a:pt x="8312" y="8619"/>
                </a:lnTo>
                <a:lnTo>
                  <a:pt x="8065" y="8365"/>
                </a:lnTo>
                <a:lnTo>
                  <a:pt x="8529" y="8233"/>
                </a:lnTo>
                <a:close/>
                <a:moveTo>
                  <a:pt x="9023" y="8742"/>
                </a:moveTo>
                <a:lnTo>
                  <a:pt x="9023" y="8742"/>
                </a:lnTo>
                <a:lnTo>
                  <a:pt x="9270" y="8987"/>
                </a:lnTo>
                <a:lnTo>
                  <a:pt x="8838" y="9128"/>
                </a:lnTo>
                <a:lnTo>
                  <a:pt x="8591" y="8883"/>
                </a:lnTo>
                <a:lnTo>
                  <a:pt x="9023" y="8742"/>
                </a:lnTo>
                <a:close/>
                <a:moveTo>
                  <a:pt x="9548" y="9250"/>
                </a:moveTo>
                <a:lnTo>
                  <a:pt x="9548" y="9250"/>
                </a:lnTo>
                <a:lnTo>
                  <a:pt x="9827" y="9495"/>
                </a:lnTo>
                <a:lnTo>
                  <a:pt x="9332" y="9637"/>
                </a:lnTo>
                <a:lnTo>
                  <a:pt x="9085" y="9392"/>
                </a:lnTo>
                <a:lnTo>
                  <a:pt x="9548" y="9250"/>
                </a:lnTo>
                <a:close/>
                <a:moveTo>
                  <a:pt x="10074" y="9759"/>
                </a:moveTo>
                <a:lnTo>
                  <a:pt x="10074" y="9759"/>
                </a:lnTo>
                <a:lnTo>
                  <a:pt x="10321" y="10004"/>
                </a:lnTo>
                <a:lnTo>
                  <a:pt x="9858" y="10145"/>
                </a:lnTo>
                <a:lnTo>
                  <a:pt x="9610" y="9900"/>
                </a:lnTo>
                <a:lnTo>
                  <a:pt x="10074" y="9759"/>
                </a:lnTo>
                <a:close/>
                <a:moveTo>
                  <a:pt x="10568" y="10268"/>
                </a:moveTo>
                <a:lnTo>
                  <a:pt x="10568" y="10268"/>
                </a:lnTo>
                <a:lnTo>
                  <a:pt x="10815" y="10513"/>
                </a:lnTo>
                <a:lnTo>
                  <a:pt x="10383" y="10654"/>
                </a:lnTo>
                <a:lnTo>
                  <a:pt x="10136" y="10409"/>
                </a:lnTo>
                <a:lnTo>
                  <a:pt x="10568" y="10268"/>
                </a:lnTo>
                <a:close/>
                <a:moveTo>
                  <a:pt x="11063" y="10776"/>
                </a:moveTo>
                <a:lnTo>
                  <a:pt x="11063" y="10776"/>
                </a:lnTo>
                <a:lnTo>
                  <a:pt x="11341" y="11021"/>
                </a:lnTo>
                <a:lnTo>
                  <a:pt x="10877" y="11182"/>
                </a:lnTo>
                <a:lnTo>
                  <a:pt x="10630" y="10918"/>
                </a:lnTo>
                <a:lnTo>
                  <a:pt x="11063" y="10776"/>
                </a:lnTo>
                <a:close/>
                <a:moveTo>
                  <a:pt x="11588" y="11285"/>
                </a:moveTo>
                <a:lnTo>
                  <a:pt x="11588" y="11285"/>
                </a:lnTo>
                <a:lnTo>
                  <a:pt x="11835" y="11530"/>
                </a:lnTo>
                <a:lnTo>
                  <a:pt x="11372" y="11690"/>
                </a:lnTo>
                <a:lnTo>
                  <a:pt x="11124" y="11426"/>
                </a:lnTo>
                <a:lnTo>
                  <a:pt x="11588" y="11285"/>
                </a:lnTo>
                <a:close/>
                <a:moveTo>
                  <a:pt x="12082" y="11794"/>
                </a:moveTo>
                <a:lnTo>
                  <a:pt x="12082" y="11794"/>
                </a:lnTo>
                <a:lnTo>
                  <a:pt x="12330" y="12039"/>
                </a:lnTo>
                <a:lnTo>
                  <a:pt x="11897" y="12199"/>
                </a:lnTo>
                <a:lnTo>
                  <a:pt x="11650" y="11935"/>
                </a:lnTo>
                <a:lnTo>
                  <a:pt x="12082" y="11794"/>
                </a:lnTo>
                <a:close/>
                <a:moveTo>
                  <a:pt x="12608" y="12302"/>
                </a:moveTo>
                <a:lnTo>
                  <a:pt x="12608" y="12302"/>
                </a:lnTo>
                <a:lnTo>
                  <a:pt x="12886" y="12557"/>
                </a:lnTo>
                <a:lnTo>
                  <a:pt x="12422" y="12708"/>
                </a:lnTo>
                <a:lnTo>
                  <a:pt x="12144" y="12444"/>
                </a:lnTo>
                <a:lnTo>
                  <a:pt x="12608" y="12302"/>
                </a:lnTo>
                <a:close/>
                <a:moveTo>
                  <a:pt x="13133" y="12821"/>
                </a:moveTo>
                <a:lnTo>
                  <a:pt x="13133" y="12821"/>
                </a:lnTo>
                <a:lnTo>
                  <a:pt x="13380" y="13084"/>
                </a:lnTo>
                <a:lnTo>
                  <a:pt x="12917" y="13216"/>
                </a:lnTo>
                <a:lnTo>
                  <a:pt x="12670" y="12952"/>
                </a:lnTo>
                <a:lnTo>
                  <a:pt x="13133" y="12821"/>
                </a:lnTo>
                <a:close/>
                <a:moveTo>
                  <a:pt x="13627" y="13329"/>
                </a:moveTo>
                <a:lnTo>
                  <a:pt x="13627" y="13329"/>
                </a:lnTo>
                <a:lnTo>
                  <a:pt x="13875" y="13593"/>
                </a:lnTo>
                <a:lnTo>
                  <a:pt x="13442" y="13734"/>
                </a:lnTo>
                <a:lnTo>
                  <a:pt x="13195" y="13471"/>
                </a:lnTo>
                <a:lnTo>
                  <a:pt x="13627" y="13329"/>
                </a:lnTo>
                <a:close/>
                <a:moveTo>
                  <a:pt x="14122" y="13838"/>
                </a:moveTo>
                <a:lnTo>
                  <a:pt x="14122" y="13838"/>
                </a:lnTo>
                <a:lnTo>
                  <a:pt x="14400" y="14102"/>
                </a:lnTo>
                <a:lnTo>
                  <a:pt x="13936" y="14243"/>
                </a:lnTo>
                <a:lnTo>
                  <a:pt x="13689" y="13979"/>
                </a:lnTo>
                <a:lnTo>
                  <a:pt x="14122" y="13838"/>
                </a:lnTo>
                <a:close/>
                <a:moveTo>
                  <a:pt x="14647" y="14347"/>
                </a:moveTo>
                <a:lnTo>
                  <a:pt x="14647" y="14347"/>
                </a:lnTo>
                <a:lnTo>
                  <a:pt x="14894" y="14610"/>
                </a:lnTo>
                <a:lnTo>
                  <a:pt x="14431" y="14752"/>
                </a:lnTo>
                <a:lnTo>
                  <a:pt x="14184" y="14488"/>
                </a:lnTo>
                <a:lnTo>
                  <a:pt x="14647" y="14347"/>
                </a:lnTo>
                <a:close/>
                <a:moveTo>
                  <a:pt x="15142" y="14855"/>
                </a:moveTo>
                <a:lnTo>
                  <a:pt x="15142" y="14855"/>
                </a:lnTo>
                <a:lnTo>
                  <a:pt x="15420" y="15119"/>
                </a:lnTo>
                <a:lnTo>
                  <a:pt x="14956" y="15260"/>
                </a:lnTo>
                <a:lnTo>
                  <a:pt x="14709" y="14997"/>
                </a:lnTo>
                <a:lnTo>
                  <a:pt x="15142" y="14855"/>
                </a:lnTo>
                <a:close/>
                <a:moveTo>
                  <a:pt x="15698" y="15364"/>
                </a:moveTo>
                <a:lnTo>
                  <a:pt x="15698" y="15364"/>
                </a:lnTo>
                <a:lnTo>
                  <a:pt x="15945" y="15628"/>
                </a:lnTo>
                <a:lnTo>
                  <a:pt x="15482" y="15769"/>
                </a:lnTo>
                <a:lnTo>
                  <a:pt x="15203" y="15505"/>
                </a:lnTo>
                <a:lnTo>
                  <a:pt x="15698" y="15364"/>
                </a:lnTo>
                <a:close/>
                <a:moveTo>
                  <a:pt x="16192" y="15873"/>
                </a:moveTo>
                <a:lnTo>
                  <a:pt x="16192" y="15873"/>
                </a:lnTo>
                <a:lnTo>
                  <a:pt x="16439" y="16136"/>
                </a:lnTo>
                <a:lnTo>
                  <a:pt x="16007" y="16278"/>
                </a:lnTo>
                <a:lnTo>
                  <a:pt x="15729" y="16014"/>
                </a:lnTo>
                <a:lnTo>
                  <a:pt x="16192" y="15873"/>
                </a:lnTo>
                <a:close/>
                <a:moveTo>
                  <a:pt x="16687" y="16381"/>
                </a:moveTo>
                <a:lnTo>
                  <a:pt x="16687" y="16381"/>
                </a:lnTo>
                <a:lnTo>
                  <a:pt x="16934" y="16645"/>
                </a:lnTo>
                <a:lnTo>
                  <a:pt x="16501" y="16786"/>
                </a:lnTo>
                <a:lnTo>
                  <a:pt x="16254" y="16541"/>
                </a:lnTo>
                <a:lnTo>
                  <a:pt x="16687" y="16381"/>
                </a:lnTo>
                <a:close/>
                <a:moveTo>
                  <a:pt x="17212" y="16890"/>
                </a:moveTo>
                <a:lnTo>
                  <a:pt x="17212" y="16890"/>
                </a:lnTo>
                <a:lnTo>
                  <a:pt x="17459" y="17154"/>
                </a:lnTo>
                <a:lnTo>
                  <a:pt x="16996" y="17295"/>
                </a:lnTo>
                <a:lnTo>
                  <a:pt x="16748" y="17050"/>
                </a:lnTo>
                <a:lnTo>
                  <a:pt x="17212" y="16890"/>
                </a:lnTo>
                <a:close/>
                <a:moveTo>
                  <a:pt x="17706" y="17399"/>
                </a:moveTo>
                <a:lnTo>
                  <a:pt x="17706" y="17399"/>
                </a:lnTo>
                <a:lnTo>
                  <a:pt x="17954" y="17662"/>
                </a:lnTo>
                <a:lnTo>
                  <a:pt x="17521" y="17804"/>
                </a:lnTo>
                <a:lnTo>
                  <a:pt x="17243" y="17559"/>
                </a:lnTo>
                <a:lnTo>
                  <a:pt x="17706" y="17399"/>
                </a:lnTo>
                <a:close/>
                <a:moveTo>
                  <a:pt x="18232" y="17926"/>
                </a:moveTo>
                <a:lnTo>
                  <a:pt x="18232" y="17926"/>
                </a:lnTo>
                <a:lnTo>
                  <a:pt x="18479" y="18181"/>
                </a:lnTo>
                <a:lnTo>
                  <a:pt x="18015" y="18322"/>
                </a:lnTo>
                <a:lnTo>
                  <a:pt x="17768" y="18068"/>
                </a:lnTo>
                <a:lnTo>
                  <a:pt x="18232" y="17926"/>
                </a:lnTo>
                <a:close/>
                <a:moveTo>
                  <a:pt x="18757" y="18444"/>
                </a:moveTo>
                <a:lnTo>
                  <a:pt x="18757" y="18444"/>
                </a:lnTo>
                <a:lnTo>
                  <a:pt x="19004" y="18689"/>
                </a:lnTo>
                <a:lnTo>
                  <a:pt x="18541" y="18831"/>
                </a:lnTo>
                <a:lnTo>
                  <a:pt x="18294" y="18586"/>
                </a:lnTo>
                <a:lnTo>
                  <a:pt x="18757" y="18444"/>
                </a:lnTo>
                <a:close/>
                <a:moveTo>
                  <a:pt x="19252" y="18953"/>
                </a:moveTo>
                <a:lnTo>
                  <a:pt x="19252" y="18953"/>
                </a:lnTo>
                <a:lnTo>
                  <a:pt x="19499" y="19198"/>
                </a:lnTo>
                <a:lnTo>
                  <a:pt x="19066" y="19339"/>
                </a:lnTo>
                <a:lnTo>
                  <a:pt x="18788" y="19094"/>
                </a:lnTo>
                <a:lnTo>
                  <a:pt x="19252" y="18953"/>
                </a:lnTo>
                <a:close/>
                <a:moveTo>
                  <a:pt x="19746" y="19462"/>
                </a:moveTo>
                <a:lnTo>
                  <a:pt x="19746" y="19462"/>
                </a:lnTo>
                <a:lnTo>
                  <a:pt x="19993" y="19707"/>
                </a:lnTo>
                <a:lnTo>
                  <a:pt x="19561" y="19848"/>
                </a:lnTo>
                <a:lnTo>
                  <a:pt x="19313" y="19603"/>
                </a:lnTo>
                <a:lnTo>
                  <a:pt x="19746" y="19462"/>
                </a:lnTo>
                <a:close/>
                <a:moveTo>
                  <a:pt x="20271" y="19970"/>
                </a:moveTo>
                <a:lnTo>
                  <a:pt x="20271" y="19970"/>
                </a:lnTo>
                <a:lnTo>
                  <a:pt x="20518" y="20215"/>
                </a:lnTo>
                <a:lnTo>
                  <a:pt x="20055" y="20357"/>
                </a:lnTo>
                <a:lnTo>
                  <a:pt x="19808" y="20112"/>
                </a:lnTo>
                <a:lnTo>
                  <a:pt x="20271" y="19970"/>
                </a:lnTo>
                <a:close/>
                <a:moveTo>
                  <a:pt x="20766" y="20479"/>
                </a:moveTo>
                <a:lnTo>
                  <a:pt x="20766" y="20479"/>
                </a:lnTo>
                <a:lnTo>
                  <a:pt x="21013" y="20724"/>
                </a:lnTo>
                <a:lnTo>
                  <a:pt x="20580" y="20865"/>
                </a:lnTo>
                <a:lnTo>
                  <a:pt x="20302" y="20620"/>
                </a:lnTo>
                <a:lnTo>
                  <a:pt x="20766" y="20479"/>
                </a:lnTo>
                <a:close/>
                <a:moveTo>
                  <a:pt x="93" y="970"/>
                </a:moveTo>
                <a:lnTo>
                  <a:pt x="93" y="970"/>
                </a:lnTo>
                <a:lnTo>
                  <a:pt x="0" y="0"/>
                </a:lnTo>
                <a:lnTo>
                  <a:pt x="1452" y="546"/>
                </a:lnTo>
                <a:lnTo>
                  <a:pt x="93" y="970"/>
                </a:lnTo>
                <a:close/>
                <a:moveTo>
                  <a:pt x="21538" y="20620"/>
                </a:moveTo>
                <a:lnTo>
                  <a:pt x="21538" y="20620"/>
                </a:lnTo>
                <a:lnTo>
                  <a:pt x="21600" y="21600"/>
                </a:lnTo>
                <a:lnTo>
                  <a:pt x="20148" y="21044"/>
                </a:lnTo>
                <a:lnTo>
                  <a:pt x="21538" y="20620"/>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38" name="Freeform 51"/>
          <p:cNvSpPr>
            <a:spLocks noEditPoints="1"/>
          </p:cNvSpPr>
          <p:nvPr/>
        </p:nvSpPr>
        <p:spPr bwMode="auto">
          <a:xfrm>
            <a:off x="4071938" y="2095500"/>
            <a:ext cx="200025" cy="12604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0 w 21600"/>
              <a:gd name="T11" fmla="*/ 2147483646 h 21600"/>
              <a:gd name="T12" fmla="*/ 2147483646 w 21600"/>
              <a:gd name="T13" fmla="*/ 0 h 21600"/>
              <a:gd name="T14" fmla="*/ 2147483646 w 21600"/>
              <a:gd name="T15" fmla="*/ 2147483646 h 21600"/>
              <a:gd name="T16" fmla="*/ 0 w 21600"/>
              <a:gd name="T17" fmla="*/ 2147483646 h 21600"/>
              <a:gd name="T18" fmla="*/ 2147483646 w 21600"/>
              <a:gd name="T19" fmla="*/ 2147483646 h 21600"/>
              <a:gd name="T20" fmla="*/ 2147483646 w 21600"/>
              <a:gd name="T21" fmla="*/ 2147483646 h 21600"/>
              <a:gd name="T22" fmla="*/ 0 w 21600"/>
              <a:gd name="T23" fmla="*/ 2147483646 h 21600"/>
              <a:gd name="T24" fmla="*/ 2147483646 w 21600"/>
              <a:gd name="T25" fmla="*/ 2147483646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14571" y="2639"/>
                </a:moveTo>
                <a:lnTo>
                  <a:pt x="14571" y="2639"/>
                </a:lnTo>
                <a:lnTo>
                  <a:pt x="14571" y="18934"/>
                </a:lnTo>
                <a:lnTo>
                  <a:pt x="7200" y="18934"/>
                </a:lnTo>
                <a:lnTo>
                  <a:pt x="7200" y="2639"/>
                </a:lnTo>
                <a:lnTo>
                  <a:pt x="14571" y="2639"/>
                </a:lnTo>
                <a:close/>
                <a:moveTo>
                  <a:pt x="0" y="3183"/>
                </a:moveTo>
                <a:lnTo>
                  <a:pt x="0" y="3183"/>
                </a:lnTo>
                <a:lnTo>
                  <a:pt x="10800" y="0"/>
                </a:lnTo>
                <a:lnTo>
                  <a:pt x="21600" y="3183"/>
                </a:lnTo>
                <a:lnTo>
                  <a:pt x="0" y="3183"/>
                </a:lnTo>
                <a:close/>
                <a:moveTo>
                  <a:pt x="21600" y="18431"/>
                </a:moveTo>
                <a:lnTo>
                  <a:pt x="21600" y="18431"/>
                </a:lnTo>
                <a:lnTo>
                  <a:pt x="10800" y="21600"/>
                </a:lnTo>
                <a:lnTo>
                  <a:pt x="0" y="18431"/>
                </a:lnTo>
                <a:lnTo>
                  <a:pt x="21600" y="18431"/>
                </a:lnTo>
                <a:close/>
              </a:path>
            </a:pathLst>
          </a:custGeom>
          <a:solidFill>
            <a:srgbClr val="0000FF"/>
          </a:solidFill>
          <a:ln w="1" algn="ctr">
            <a:solidFill>
              <a:srgbClr val="0000FF"/>
            </a:solidFill>
            <a:prstDash val="solid"/>
            <a:round/>
            <a:headEnd/>
            <a:tailEnd/>
          </a:ln>
        </p:spPr>
        <p:txBody>
          <a:bodyPr/>
          <a:lstStyle/>
          <a:p>
            <a:endParaRPr lang="ja-JP" altLang="en-US"/>
          </a:p>
        </p:txBody>
      </p:sp>
      <p:sp>
        <p:nvSpPr>
          <p:cNvPr id="110639" name="Rectangle 52"/>
          <p:cNvSpPr>
            <a:spLocks noChangeArrowheads="1"/>
          </p:cNvSpPr>
          <p:nvPr/>
        </p:nvSpPr>
        <p:spPr bwMode="auto">
          <a:xfrm>
            <a:off x="6597650" y="1519238"/>
            <a:ext cx="3179763" cy="8302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0640" name="Freeform 53"/>
          <p:cNvSpPr>
            <a:spLocks noEditPoints="1"/>
          </p:cNvSpPr>
          <p:nvPr/>
        </p:nvSpPr>
        <p:spPr bwMode="auto">
          <a:xfrm>
            <a:off x="4881563" y="1700213"/>
            <a:ext cx="1728787" cy="215900"/>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0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238" y="17516"/>
                </a:moveTo>
                <a:lnTo>
                  <a:pt x="238" y="17516"/>
                </a:lnTo>
                <a:lnTo>
                  <a:pt x="17830" y="0"/>
                </a:lnTo>
                <a:lnTo>
                  <a:pt x="21600" y="0"/>
                </a:lnTo>
                <a:lnTo>
                  <a:pt x="21600" y="1964"/>
                </a:lnTo>
                <a:lnTo>
                  <a:pt x="17852" y="1964"/>
                </a:lnTo>
                <a:lnTo>
                  <a:pt x="17874" y="1964"/>
                </a:lnTo>
                <a:lnTo>
                  <a:pt x="282" y="19244"/>
                </a:lnTo>
                <a:lnTo>
                  <a:pt x="238" y="17516"/>
                </a:lnTo>
                <a:close/>
                <a:moveTo>
                  <a:pt x="975" y="21443"/>
                </a:moveTo>
                <a:lnTo>
                  <a:pt x="975" y="21443"/>
                </a:lnTo>
                <a:lnTo>
                  <a:pt x="0" y="18615"/>
                </a:lnTo>
                <a:lnTo>
                  <a:pt x="823" y="13981"/>
                </a:lnTo>
                <a:lnTo>
                  <a:pt x="867" y="13667"/>
                </a:lnTo>
                <a:lnTo>
                  <a:pt x="910" y="13667"/>
                </a:lnTo>
                <a:lnTo>
                  <a:pt x="975" y="13824"/>
                </a:lnTo>
                <a:lnTo>
                  <a:pt x="1018" y="13981"/>
                </a:lnTo>
                <a:lnTo>
                  <a:pt x="1040" y="14217"/>
                </a:lnTo>
                <a:lnTo>
                  <a:pt x="1040" y="14688"/>
                </a:lnTo>
                <a:lnTo>
                  <a:pt x="1018" y="15002"/>
                </a:lnTo>
                <a:lnTo>
                  <a:pt x="997" y="15316"/>
                </a:lnTo>
                <a:lnTo>
                  <a:pt x="347" y="19087"/>
                </a:lnTo>
                <a:lnTo>
                  <a:pt x="303" y="17516"/>
                </a:lnTo>
                <a:lnTo>
                  <a:pt x="1083" y="19793"/>
                </a:lnTo>
                <a:lnTo>
                  <a:pt x="1127" y="19951"/>
                </a:lnTo>
                <a:lnTo>
                  <a:pt x="1170" y="20265"/>
                </a:lnTo>
                <a:lnTo>
                  <a:pt x="1170" y="20736"/>
                </a:lnTo>
                <a:lnTo>
                  <a:pt x="1170" y="20815"/>
                </a:lnTo>
                <a:lnTo>
                  <a:pt x="1170" y="20972"/>
                </a:lnTo>
                <a:lnTo>
                  <a:pt x="1127" y="21286"/>
                </a:lnTo>
                <a:lnTo>
                  <a:pt x="1083" y="21443"/>
                </a:lnTo>
                <a:lnTo>
                  <a:pt x="1040" y="21600"/>
                </a:lnTo>
                <a:lnTo>
                  <a:pt x="997" y="21600"/>
                </a:lnTo>
                <a:lnTo>
                  <a:pt x="975" y="21443"/>
                </a:lnTo>
                <a:close/>
              </a:path>
            </a:pathLst>
          </a:custGeom>
          <a:solidFill>
            <a:srgbClr val="000000"/>
          </a:solidFill>
          <a:ln w="1" algn="ctr">
            <a:solidFill>
              <a:srgbClr val="000000"/>
            </a:solidFill>
            <a:prstDash val="solid"/>
            <a:round/>
            <a:headEnd/>
            <a:tailEnd/>
          </a:ln>
        </p:spPr>
        <p:txBody>
          <a:bodyPr/>
          <a:lstStyle/>
          <a:p>
            <a:endParaRPr lang="ja-JP" altLang="en-US"/>
          </a:p>
        </p:txBody>
      </p:sp>
      <p:sp>
        <p:nvSpPr>
          <p:cNvPr id="110641" name="Rectangle 55"/>
          <p:cNvSpPr>
            <a:spLocks noChangeArrowheads="1"/>
          </p:cNvSpPr>
          <p:nvPr/>
        </p:nvSpPr>
        <p:spPr bwMode="auto">
          <a:xfrm>
            <a:off x="6597650" y="1519238"/>
            <a:ext cx="3152775" cy="844550"/>
          </a:xfrm>
          <a:prstGeom prst="rect">
            <a:avLst/>
          </a:prstGeom>
          <a:noFill/>
          <a:ln w="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0642" name="Rectangle 56"/>
          <p:cNvSpPr>
            <a:spLocks noChangeArrowheads="1"/>
          </p:cNvSpPr>
          <p:nvPr/>
        </p:nvSpPr>
        <p:spPr bwMode="auto">
          <a:xfrm>
            <a:off x="6705600" y="1592263"/>
            <a:ext cx="9731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FF0000"/>
                </a:solidFill>
                <a:latin typeface="ＭＳ Ｐゴシック" panose="020B0600070205080204" pitchFamily="50" charset="-128"/>
              </a:rPr>
              <a:t>経営トップ</a:t>
            </a:r>
            <a:r>
              <a:rPr lang="ja-JP" altLang="en-US" sz="1400" b="1">
                <a:solidFill>
                  <a:srgbClr val="FF0000"/>
                </a:solidFill>
                <a:latin typeface="ＭＳ Ｐゴシック" panose="020B0600070205080204" pitchFamily="50" charset="-128"/>
              </a:rPr>
              <a:t>：</a:t>
            </a:r>
          </a:p>
        </p:txBody>
      </p:sp>
      <p:sp>
        <p:nvSpPr>
          <p:cNvPr id="110643" name="Rectangle 57"/>
          <p:cNvSpPr>
            <a:spLocks noChangeArrowheads="1"/>
          </p:cNvSpPr>
          <p:nvPr/>
        </p:nvSpPr>
        <p:spPr bwMode="auto">
          <a:xfrm>
            <a:off x="6705600" y="1808163"/>
            <a:ext cx="898525" cy="79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0644" name="Rectangle 58"/>
          <p:cNvSpPr>
            <a:spLocks noChangeArrowheads="1"/>
          </p:cNvSpPr>
          <p:nvPr/>
        </p:nvSpPr>
        <p:spPr bwMode="auto">
          <a:xfrm>
            <a:off x="6681788" y="1844675"/>
            <a:ext cx="31115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000000"/>
                </a:solidFill>
                <a:latin typeface="ＭＳ Ｐゴシック" panose="020B0600070205080204" pitchFamily="50" charset="-128"/>
              </a:rPr>
              <a:t>最高位で指揮し、管理する個人又は</a:t>
            </a:r>
            <a:endParaRPr lang="en-US" altLang="ja-JP" sz="1600">
              <a:solidFill>
                <a:srgbClr val="000000"/>
              </a:solidFill>
              <a:latin typeface="ＭＳ Ｐゴシック" panose="020B0600070205080204" pitchFamily="50" charset="-128"/>
            </a:endParaRPr>
          </a:p>
          <a:p>
            <a:pPr eaLnBrk="1" hangingPunct="1">
              <a:spcBef>
                <a:spcPct val="0"/>
              </a:spcBef>
              <a:buFontTx/>
              <a:buNone/>
            </a:pPr>
            <a:r>
              <a:rPr lang="ja-JP" altLang="en-US" sz="1600">
                <a:solidFill>
                  <a:srgbClr val="000000"/>
                </a:solidFill>
                <a:latin typeface="ＭＳ Ｐゴシック" panose="020B0600070205080204" pitchFamily="50" charset="-128"/>
              </a:rPr>
              <a:t>グループ</a:t>
            </a:r>
          </a:p>
        </p:txBody>
      </p:sp>
      <p:sp>
        <p:nvSpPr>
          <p:cNvPr id="110645" name="Rectangle 60"/>
          <p:cNvSpPr>
            <a:spLocks noChangeArrowheads="1"/>
          </p:cNvSpPr>
          <p:nvPr/>
        </p:nvSpPr>
        <p:spPr bwMode="auto">
          <a:xfrm>
            <a:off x="6596063" y="2781300"/>
            <a:ext cx="3181350" cy="36718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0646" name="Freeform 61"/>
          <p:cNvSpPr>
            <a:spLocks noEditPoints="1"/>
          </p:cNvSpPr>
          <p:nvPr/>
        </p:nvSpPr>
        <p:spPr bwMode="auto">
          <a:xfrm>
            <a:off x="5024438" y="3571875"/>
            <a:ext cx="1655762" cy="92075"/>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2147483646 w 21600"/>
              <a:gd name="T17" fmla="*/ 0 h 21600"/>
              <a:gd name="T18" fmla="*/ 0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00"/>
              <a:gd name="T100" fmla="*/ 0 h 21600"/>
              <a:gd name="T101" fmla="*/ 21600 w 21600"/>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00" h="21600">
                <a:moveTo>
                  <a:pt x="308" y="8554"/>
                </a:moveTo>
                <a:lnTo>
                  <a:pt x="308" y="8554"/>
                </a:lnTo>
                <a:lnTo>
                  <a:pt x="18808" y="10907"/>
                </a:lnTo>
                <a:lnTo>
                  <a:pt x="21600" y="10907"/>
                </a:lnTo>
                <a:lnTo>
                  <a:pt x="21600" y="15612"/>
                </a:lnTo>
                <a:lnTo>
                  <a:pt x="18808" y="15612"/>
                </a:lnTo>
                <a:lnTo>
                  <a:pt x="308" y="13259"/>
                </a:lnTo>
                <a:lnTo>
                  <a:pt x="308" y="8554"/>
                </a:lnTo>
                <a:close/>
                <a:moveTo>
                  <a:pt x="1017" y="21172"/>
                </a:moveTo>
                <a:lnTo>
                  <a:pt x="1017" y="21172"/>
                </a:lnTo>
                <a:lnTo>
                  <a:pt x="0" y="10907"/>
                </a:lnTo>
                <a:lnTo>
                  <a:pt x="1017" y="428"/>
                </a:lnTo>
                <a:lnTo>
                  <a:pt x="1041" y="0"/>
                </a:lnTo>
                <a:lnTo>
                  <a:pt x="1065" y="0"/>
                </a:lnTo>
                <a:lnTo>
                  <a:pt x="1136" y="0"/>
                </a:lnTo>
                <a:lnTo>
                  <a:pt x="1183" y="428"/>
                </a:lnTo>
                <a:lnTo>
                  <a:pt x="1230" y="1283"/>
                </a:lnTo>
                <a:lnTo>
                  <a:pt x="1230" y="2139"/>
                </a:lnTo>
                <a:lnTo>
                  <a:pt x="1230" y="3208"/>
                </a:lnTo>
                <a:lnTo>
                  <a:pt x="1207" y="4063"/>
                </a:lnTo>
                <a:lnTo>
                  <a:pt x="1159" y="4919"/>
                </a:lnTo>
                <a:lnTo>
                  <a:pt x="379" y="12832"/>
                </a:lnTo>
                <a:lnTo>
                  <a:pt x="379" y="8768"/>
                </a:lnTo>
                <a:lnTo>
                  <a:pt x="1159" y="17323"/>
                </a:lnTo>
                <a:lnTo>
                  <a:pt x="1207" y="17537"/>
                </a:lnTo>
                <a:lnTo>
                  <a:pt x="1230" y="18820"/>
                </a:lnTo>
                <a:lnTo>
                  <a:pt x="1230" y="19675"/>
                </a:lnTo>
                <a:lnTo>
                  <a:pt x="1207" y="20531"/>
                </a:lnTo>
                <a:lnTo>
                  <a:pt x="1159" y="21172"/>
                </a:lnTo>
                <a:lnTo>
                  <a:pt x="1112" y="21600"/>
                </a:lnTo>
                <a:lnTo>
                  <a:pt x="1065" y="21600"/>
                </a:lnTo>
                <a:lnTo>
                  <a:pt x="1041" y="21600"/>
                </a:lnTo>
                <a:lnTo>
                  <a:pt x="1017" y="21172"/>
                </a:lnTo>
                <a:close/>
              </a:path>
            </a:pathLst>
          </a:custGeom>
          <a:solidFill>
            <a:srgbClr val="000000"/>
          </a:solidFill>
          <a:ln w="1" algn="ctr">
            <a:solidFill>
              <a:srgbClr val="000000"/>
            </a:solidFill>
            <a:prstDash val="solid"/>
            <a:round/>
            <a:headEnd/>
            <a:tailEnd/>
          </a:ln>
        </p:spPr>
        <p:txBody>
          <a:bodyPr/>
          <a:lstStyle/>
          <a:p>
            <a:endParaRPr lang="ja-JP" altLang="en-US"/>
          </a:p>
        </p:txBody>
      </p:sp>
      <p:sp>
        <p:nvSpPr>
          <p:cNvPr id="110647" name="Rectangle 63"/>
          <p:cNvSpPr>
            <a:spLocks noChangeArrowheads="1"/>
          </p:cNvSpPr>
          <p:nvPr/>
        </p:nvSpPr>
        <p:spPr bwMode="auto">
          <a:xfrm>
            <a:off x="6578600" y="2779713"/>
            <a:ext cx="3198813" cy="3671887"/>
          </a:xfrm>
          <a:prstGeom prst="rect">
            <a:avLst/>
          </a:prstGeom>
          <a:noFill/>
          <a:ln w="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0648" name="Rectangle 64"/>
          <p:cNvSpPr>
            <a:spLocks noChangeArrowheads="1"/>
          </p:cNvSpPr>
          <p:nvPr/>
        </p:nvSpPr>
        <p:spPr bwMode="auto">
          <a:xfrm>
            <a:off x="6788150" y="2852738"/>
            <a:ext cx="1536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0000FF"/>
                </a:solidFill>
                <a:latin typeface="ＭＳ Ｐゴシック" panose="020B0600070205080204" pitchFamily="50" charset="-128"/>
              </a:rPr>
              <a:t>安全統括管理者</a:t>
            </a:r>
            <a:r>
              <a:rPr lang="ja-JP" altLang="en-US" sz="1400" b="1">
                <a:solidFill>
                  <a:srgbClr val="000000"/>
                </a:solidFill>
                <a:latin typeface="ＭＳ Ｐゴシック" panose="020B0600070205080204" pitchFamily="50" charset="-128"/>
              </a:rPr>
              <a:t>：</a:t>
            </a:r>
          </a:p>
        </p:txBody>
      </p:sp>
      <p:sp>
        <p:nvSpPr>
          <p:cNvPr id="110649" name="Rectangle 65"/>
          <p:cNvSpPr>
            <a:spLocks noChangeArrowheads="1"/>
          </p:cNvSpPr>
          <p:nvPr/>
        </p:nvSpPr>
        <p:spPr bwMode="auto">
          <a:xfrm>
            <a:off x="6705600" y="3800475"/>
            <a:ext cx="1406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0650" name="Rectangle 66"/>
          <p:cNvSpPr>
            <a:spLocks noChangeArrowheads="1"/>
          </p:cNvSpPr>
          <p:nvPr/>
        </p:nvSpPr>
        <p:spPr bwMode="auto">
          <a:xfrm>
            <a:off x="6681788" y="3140075"/>
            <a:ext cx="31146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下記①～③に掲げる事項に関する業務</a:t>
            </a:r>
            <a:endParaRPr lang="en-US" altLang="ja-JP" sz="1400">
              <a:solidFill>
                <a:srgbClr val="000000"/>
              </a:solidFill>
              <a:latin typeface="ＭＳ Ｐゴシック" panose="020B0600070205080204" pitchFamily="50" charset="-128"/>
            </a:endParaRPr>
          </a:p>
          <a:p>
            <a:pPr eaLnBrk="1" hangingPunct="1">
              <a:spcBef>
                <a:spcPct val="0"/>
              </a:spcBef>
              <a:buFontTx/>
              <a:buNone/>
            </a:pPr>
            <a:r>
              <a:rPr lang="ja-JP" altLang="en-US" sz="1400">
                <a:solidFill>
                  <a:srgbClr val="000000"/>
                </a:solidFill>
                <a:latin typeface="ＭＳ Ｐゴシック" panose="020B0600070205080204" pitchFamily="50" charset="-128"/>
              </a:rPr>
              <a:t>を統括管理させるため、事業運営上の</a:t>
            </a:r>
            <a:endParaRPr lang="en-US" altLang="ja-JP" sz="1400">
              <a:solidFill>
                <a:srgbClr val="000000"/>
              </a:solidFill>
              <a:latin typeface="ＭＳ Ｐゴシック" panose="020B0600070205080204" pitchFamily="50" charset="-128"/>
            </a:endParaRPr>
          </a:p>
          <a:p>
            <a:pPr eaLnBrk="1" hangingPunct="1">
              <a:spcBef>
                <a:spcPct val="0"/>
              </a:spcBef>
              <a:buFontTx/>
              <a:buNone/>
            </a:pPr>
            <a:r>
              <a:rPr lang="ja-JP" altLang="en-US" sz="1400">
                <a:solidFill>
                  <a:srgbClr val="000000"/>
                </a:solidFill>
                <a:latin typeface="ＭＳ Ｐゴシック" panose="020B0600070205080204" pitchFamily="50" charset="-128"/>
              </a:rPr>
              <a:t>重要な決定に参画する管理的地位にあり、かつ運輸事業に係る一定の実務の経験等を備える者</a:t>
            </a:r>
            <a:endParaRPr lang="en-US" altLang="ja-JP" sz="1400">
              <a:solidFill>
                <a:srgbClr val="000000"/>
              </a:solidFill>
              <a:latin typeface="ＭＳ Ｐゴシック" panose="020B0600070205080204" pitchFamily="50" charset="-128"/>
            </a:endParaRPr>
          </a:p>
          <a:p>
            <a:pPr eaLnBrk="1" hangingPunct="1">
              <a:spcBef>
                <a:spcPct val="0"/>
              </a:spcBef>
              <a:buFontTx/>
              <a:buNone/>
            </a:pPr>
            <a:endParaRPr lang="en-US" altLang="ja-JP" sz="1400">
              <a:solidFill>
                <a:srgbClr val="000000"/>
              </a:solidFill>
              <a:latin typeface="ＭＳ Ｐゴシック" panose="020B0600070205080204" pitchFamily="50" charset="-128"/>
            </a:endParaRPr>
          </a:p>
          <a:p>
            <a:pPr eaLnBrk="1" hangingPunct="1">
              <a:spcBef>
                <a:spcPct val="0"/>
              </a:spcBef>
              <a:buFontTx/>
              <a:buNone/>
            </a:pPr>
            <a:r>
              <a:rPr lang="ja-JP" altLang="ja-JP" sz="1400">
                <a:solidFill>
                  <a:srgbClr val="000000"/>
                </a:solidFill>
                <a:latin typeface="ＭＳ Ｐゴシック" panose="020B0600070205080204" pitchFamily="50" charset="-128"/>
              </a:rPr>
              <a:t>①</a:t>
            </a:r>
            <a:r>
              <a:rPr lang="ja-JP" altLang="en-US" sz="1400">
                <a:solidFill>
                  <a:srgbClr val="000000"/>
                </a:solidFill>
                <a:latin typeface="ＭＳ Ｐゴシック" panose="020B0600070205080204" pitchFamily="50" charset="-128"/>
              </a:rPr>
              <a:t>輸送の安全を確保するための事業の</a:t>
            </a:r>
            <a:endParaRPr lang="en-US" altLang="ja-JP" sz="1400">
              <a:solidFill>
                <a:srgbClr val="000000"/>
              </a:solidFill>
              <a:latin typeface="ＭＳ Ｐゴシック" panose="020B0600070205080204" pitchFamily="50" charset="-128"/>
            </a:endParaRPr>
          </a:p>
          <a:p>
            <a:pPr eaLnBrk="1" hangingPunct="1">
              <a:spcBef>
                <a:spcPct val="0"/>
              </a:spcBef>
              <a:buFontTx/>
              <a:buNone/>
            </a:pPr>
            <a:r>
              <a:rPr lang="ja-JP" altLang="en-US" sz="1400">
                <a:solidFill>
                  <a:srgbClr val="000000"/>
                </a:solidFill>
                <a:latin typeface="ＭＳ Ｐゴシック" panose="020B0600070205080204" pitchFamily="50" charset="-128"/>
              </a:rPr>
              <a:t>運営の方針に関する事項</a:t>
            </a:r>
            <a:endParaRPr lang="en-US" altLang="ja-JP" sz="1400">
              <a:solidFill>
                <a:srgbClr val="000000"/>
              </a:solidFill>
              <a:latin typeface="ＭＳ Ｐゴシック" panose="020B0600070205080204" pitchFamily="50" charset="-128"/>
            </a:endParaRPr>
          </a:p>
          <a:p>
            <a:pPr eaLnBrk="1" hangingPunct="1">
              <a:spcBef>
                <a:spcPct val="0"/>
              </a:spcBef>
              <a:buFontTx/>
              <a:buNone/>
            </a:pPr>
            <a:endParaRPr lang="en-US" altLang="ja-JP" sz="1400">
              <a:solidFill>
                <a:srgbClr val="000000"/>
              </a:solidFill>
              <a:latin typeface="ＭＳ Ｐゴシック" panose="020B0600070205080204" pitchFamily="50" charset="-128"/>
            </a:endParaRPr>
          </a:p>
          <a:p>
            <a:pPr eaLnBrk="1" hangingPunct="1">
              <a:spcBef>
                <a:spcPct val="0"/>
              </a:spcBef>
              <a:buFontTx/>
              <a:buNone/>
            </a:pPr>
            <a:r>
              <a:rPr lang="ja-JP" altLang="en-US" sz="1400">
                <a:solidFill>
                  <a:srgbClr val="000000"/>
                </a:solidFill>
                <a:latin typeface="ＭＳ Ｐゴシック" panose="020B0600070205080204" pitchFamily="50" charset="-128"/>
              </a:rPr>
              <a:t>②輸送の安全を確保するための事業の</a:t>
            </a:r>
            <a:endParaRPr lang="en-US" altLang="ja-JP" sz="1400">
              <a:solidFill>
                <a:srgbClr val="000000"/>
              </a:solidFill>
              <a:latin typeface="ＭＳ Ｐゴシック" panose="020B0600070205080204" pitchFamily="50" charset="-128"/>
            </a:endParaRPr>
          </a:p>
          <a:p>
            <a:pPr eaLnBrk="1" hangingPunct="1">
              <a:spcBef>
                <a:spcPct val="0"/>
              </a:spcBef>
              <a:buFontTx/>
              <a:buNone/>
            </a:pPr>
            <a:r>
              <a:rPr lang="ja-JP" altLang="en-US" sz="1400">
                <a:solidFill>
                  <a:srgbClr val="000000"/>
                </a:solidFill>
                <a:latin typeface="ＭＳ Ｐゴシック" panose="020B0600070205080204" pitchFamily="50" charset="-128"/>
              </a:rPr>
              <a:t>管理及び実施の体制に関する事項</a:t>
            </a:r>
            <a:endParaRPr lang="en-US" altLang="ja-JP" sz="1400">
              <a:solidFill>
                <a:srgbClr val="000000"/>
              </a:solidFill>
              <a:latin typeface="ＭＳ Ｐゴシック" panose="020B0600070205080204" pitchFamily="50" charset="-128"/>
            </a:endParaRPr>
          </a:p>
          <a:p>
            <a:pPr eaLnBrk="1" hangingPunct="1">
              <a:spcBef>
                <a:spcPct val="0"/>
              </a:spcBef>
              <a:buFontTx/>
              <a:buNone/>
            </a:pPr>
            <a:endParaRPr lang="en-US" altLang="ja-JP" sz="1400">
              <a:solidFill>
                <a:srgbClr val="000000"/>
              </a:solidFill>
              <a:latin typeface="ＭＳ Ｐゴシック" panose="020B0600070205080204" pitchFamily="50" charset="-128"/>
            </a:endParaRPr>
          </a:p>
          <a:p>
            <a:pPr eaLnBrk="1" hangingPunct="1">
              <a:spcBef>
                <a:spcPct val="0"/>
              </a:spcBef>
              <a:buFontTx/>
              <a:buNone/>
            </a:pPr>
            <a:r>
              <a:rPr lang="ja-JP" altLang="en-US" sz="1400">
                <a:solidFill>
                  <a:srgbClr val="000000"/>
                </a:solidFill>
                <a:latin typeface="ＭＳ Ｐゴシック" panose="020B0600070205080204" pitchFamily="50" charset="-128"/>
              </a:rPr>
              <a:t>③輸送の安全を確保するための事業の管理及び実施の方法に関する事項</a:t>
            </a:r>
          </a:p>
        </p:txBody>
      </p:sp>
      <p:sp>
        <p:nvSpPr>
          <p:cNvPr id="110651" name="Rectangle 77"/>
          <p:cNvSpPr>
            <a:spLocks noChangeArrowheads="1"/>
          </p:cNvSpPr>
          <p:nvPr/>
        </p:nvSpPr>
        <p:spPr bwMode="auto">
          <a:xfrm>
            <a:off x="371475" y="1636713"/>
            <a:ext cx="2352675" cy="1282700"/>
          </a:xfrm>
          <a:prstGeom prst="rect">
            <a:avLst/>
          </a:prstGeom>
          <a:noFill/>
          <a:ln w="17">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10652" name="Rectangle 78"/>
          <p:cNvSpPr>
            <a:spLocks noChangeArrowheads="1"/>
          </p:cNvSpPr>
          <p:nvPr/>
        </p:nvSpPr>
        <p:spPr bwMode="auto">
          <a:xfrm>
            <a:off x="452438" y="1708150"/>
            <a:ext cx="1344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u="sng">
                <a:solidFill>
                  <a:srgbClr val="FF0000"/>
                </a:solidFill>
                <a:latin typeface="ＭＳ Ｐゴシック" panose="020B0600070205080204" pitchFamily="50" charset="-128"/>
              </a:rPr>
              <a:t>経営管理部門</a:t>
            </a:r>
            <a:r>
              <a:rPr lang="ja-JP" altLang="en-US" sz="1600" b="1" u="sng">
                <a:solidFill>
                  <a:srgbClr val="000000"/>
                </a:solidFill>
                <a:latin typeface="ＭＳ Ｐゴシック" panose="020B0600070205080204" pitchFamily="50" charset="-128"/>
              </a:rPr>
              <a:t>：</a:t>
            </a:r>
          </a:p>
        </p:txBody>
      </p:sp>
      <p:sp>
        <p:nvSpPr>
          <p:cNvPr id="110653" name="Rectangle 80"/>
          <p:cNvSpPr>
            <a:spLocks noChangeArrowheads="1"/>
          </p:cNvSpPr>
          <p:nvPr/>
        </p:nvSpPr>
        <p:spPr bwMode="auto">
          <a:xfrm>
            <a:off x="481013" y="2063750"/>
            <a:ext cx="19192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現業実施部門を管理する</a:t>
            </a:r>
          </a:p>
        </p:txBody>
      </p:sp>
      <p:sp>
        <p:nvSpPr>
          <p:cNvPr id="110654" name="Rectangle 81"/>
          <p:cNvSpPr>
            <a:spLocks noChangeArrowheads="1"/>
          </p:cNvSpPr>
          <p:nvPr/>
        </p:nvSpPr>
        <p:spPr bwMode="auto">
          <a:xfrm>
            <a:off x="481013" y="2271713"/>
            <a:ext cx="1935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責任及び権限を持つ部門</a:t>
            </a:r>
          </a:p>
        </p:txBody>
      </p:sp>
      <p:sp>
        <p:nvSpPr>
          <p:cNvPr id="110655" name="Rectangle 82"/>
          <p:cNvSpPr>
            <a:spLocks noChangeArrowheads="1"/>
          </p:cNvSpPr>
          <p:nvPr/>
        </p:nvSpPr>
        <p:spPr bwMode="auto">
          <a:xfrm>
            <a:off x="481013" y="2478088"/>
            <a:ext cx="1901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及び階層（経営トップを含</a:t>
            </a:r>
          </a:p>
        </p:txBody>
      </p:sp>
      <p:sp>
        <p:nvSpPr>
          <p:cNvPr id="110656" name="Rectangle 83"/>
          <p:cNvSpPr>
            <a:spLocks noChangeArrowheads="1"/>
          </p:cNvSpPr>
          <p:nvPr/>
        </p:nvSpPr>
        <p:spPr bwMode="auto">
          <a:xfrm>
            <a:off x="481013" y="2678113"/>
            <a:ext cx="384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む。）</a:t>
            </a:r>
          </a:p>
        </p:txBody>
      </p:sp>
      <p:sp>
        <p:nvSpPr>
          <p:cNvPr id="110657" name="Freeform 84"/>
          <p:cNvSpPr>
            <a:spLocks noEditPoints="1"/>
          </p:cNvSpPr>
          <p:nvPr/>
        </p:nvSpPr>
        <p:spPr bwMode="auto">
          <a:xfrm>
            <a:off x="363538" y="4687888"/>
            <a:ext cx="2376487" cy="1360487"/>
          </a:xfrm>
          <a:custGeom>
            <a:avLst/>
            <a:gdLst>
              <a:gd name="T0" fmla="*/ 2147483646 w 21600"/>
              <a:gd name="T1" fmla="*/ 2147483646 h 21600"/>
              <a:gd name="T2" fmla="*/ 2147483646 w 21600"/>
              <a:gd name="T3" fmla="*/ 2147483646 h 21600"/>
              <a:gd name="T4" fmla="*/ 2147483646 w 21600"/>
              <a:gd name="T5" fmla="*/ 0 h 21600"/>
              <a:gd name="T6" fmla="*/ 2147483646 w 21600"/>
              <a:gd name="T7" fmla="*/ 0 h 21600"/>
              <a:gd name="T8" fmla="*/ 2147483646 w 21600"/>
              <a:gd name="T9" fmla="*/ 2147483646 h 21600"/>
              <a:gd name="T10" fmla="*/ 2147483646 w 21600"/>
              <a:gd name="T11" fmla="*/ 2147483646 h 21600"/>
              <a:gd name="T12" fmla="*/ 2147483646 w 21600"/>
              <a:gd name="T13" fmla="*/ 2147483646 h 21600"/>
              <a:gd name="T14" fmla="*/ 2147483646 w 21600"/>
              <a:gd name="T15" fmla="*/ 0 h 21600"/>
              <a:gd name="T16" fmla="*/ 2147483646 w 21600"/>
              <a:gd name="T17" fmla="*/ 0 h 21600"/>
              <a:gd name="T18" fmla="*/ 2147483646 w 21600"/>
              <a:gd name="T19" fmla="*/ 2147483646 h 21600"/>
              <a:gd name="T20" fmla="*/ 2147483646 w 21600"/>
              <a:gd name="T21" fmla="*/ 2147483646 h 21600"/>
              <a:gd name="T22" fmla="*/ 2147483646 w 21600"/>
              <a:gd name="T23" fmla="*/ 2147483646 h 21600"/>
              <a:gd name="T24" fmla="*/ 2147483646 w 21600"/>
              <a:gd name="T25" fmla="*/ 0 h 21600"/>
              <a:gd name="T26" fmla="*/ 2147483646 w 21600"/>
              <a:gd name="T27" fmla="*/ 0 h 21600"/>
              <a:gd name="T28" fmla="*/ 2147483646 w 21600"/>
              <a:gd name="T29" fmla="*/ 2147483646 h 21600"/>
              <a:gd name="T30" fmla="*/ 2147483646 w 21600"/>
              <a:gd name="T31" fmla="*/ 2147483646 h 21600"/>
              <a:gd name="T32" fmla="*/ 2147483646 w 21600"/>
              <a:gd name="T33" fmla="*/ 2147483646 h 21600"/>
              <a:gd name="T34" fmla="*/ 2147483646 w 21600"/>
              <a:gd name="T35" fmla="*/ 0 h 21600"/>
              <a:gd name="T36" fmla="*/ 2147483646 w 21600"/>
              <a:gd name="T37" fmla="*/ 0 h 21600"/>
              <a:gd name="T38" fmla="*/ 2147483646 w 21600"/>
              <a:gd name="T39" fmla="*/ 2147483646 h 21600"/>
              <a:gd name="T40" fmla="*/ 2147483646 w 21600"/>
              <a:gd name="T41" fmla="*/ 2147483646 h 21600"/>
              <a:gd name="T42" fmla="*/ 2147483646 w 21600"/>
              <a:gd name="T43" fmla="*/ 2147483646 h 21600"/>
              <a:gd name="T44" fmla="*/ 0 w 21600"/>
              <a:gd name="T45" fmla="*/ 2147483646 h 21600"/>
              <a:gd name="T46" fmla="*/ 0 w 21600"/>
              <a:gd name="T47" fmla="*/ 2147483646 h 21600"/>
              <a:gd name="T48" fmla="*/ 2147483646 w 21600"/>
              <a:gd name="T49" fmla="*/ 2147483646 h 21600"/>
              <a:gd name="T50" fmla="*/ 2147483646 w 21600"/>
              <a:gd name="T51" fmla="*/ 2147483646 h 21600"/>
              <a:gd name="T52" fmla="*/ 2147483646 w 21600"/>
              <a:gd name="T53" fmla="*/ 2147483646 h 21600"/>
              <a:gd name="T54" fmla="*/ 0 w 21600"/>
              <a:gd name="T55" fmla="*/ 2147483646 h 21600"/>
              <a:gd name="T56" fmla="*/ 0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2147483646 w 21600"/>
              <a:gd name="T117" fmla="*/ 2147483646 h 21600"/>
              <a:gd name="T118" fmla="*/ 2147483646 w 21600"/>
              <a:gd name="T119" fmla="*/ 2147483646 h 21600"/>
              <a:gd name="T120" fmla="*/ 2147483646 w 21600"/>
              <a:gd name="T121" fmla="*/ 2147483646 h 21600"/>
              <a:gd name="T122" fmla="*/ 2147483646 w 21600"/>
              <a:gd name="T123" fmla="*/ 2147483646 h 21600"/>
              <a:gd name="T124" fmla="*/ 2147483646 w 21600"/>
              <a:gd name="T125" fmla="*/ 2147483646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600"/>
              <a:gd name="T190" fmla="*/ 0 h 21600"/>
              <a:gd name="T191" fmla="*/ 21600 w 21600"/>
              <a:gd name="T192" fmla="*/ 21600 h 216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00" h="21600">
                <a:moveTo>
                  <a:pt x="21485" y="407"/>
                </a:moveTo>
                <a:lnTo>
                  <a:pt x="21485" y="407"/>
                </a:lnTo>
                <a:lnTo>
                  <a:pt x="21225" y="407"/>
                </a:lnTo>
                <a:lnTo>
                  <a:pt x="21225" y="0"/>
                </a:lnTo>
                <a:lnTo>
                  <a:pt x="21485" y="0"/>
                </a:lnTo>
                <a:lnTo>
                  <a:pt x="21485" y="407"/>
                </a:lnTo>
                <a:close/>
                <a:moveTo>
                  <a:pt x="20980" y="407"/>
                </a:moveTo>
                <a:lnTo>
                  <a:pt x="20980" y="407"/>
                </a:lnTo>
                <a:lnTo>
                  <a:pt x="20749" y="407"/>
                </a:lnTo>
                <a:lnTo>
                  <a:pt x="20749" y="0"/>
                </a:lnTo>
                <a:lnTo>
                  <a:pt x="20980" y="0"/>
                </a:lnTo>
                <a:lnTo>
                  <a:pt x="20980" y="407"/>
                </a:lnTo>
                <a:close/>
                <a:moveTo>
                  <a:pt x="20503" y="407"/>
                </a:moveTo>
                <a:lnTo>
                  <a:pt x="20503" y="407"/>
                </a:lnTo>
                <a:lnTo>
                  <a:pt x="20258" y="407"/>
                </a:lnTo>
                <a:lnTo>
                  <a:pt x="20258" y="0"/>
                </a:lnTo>
                <a:lnTo>
                  <a:pt x="20503" y="0"/>
                </a:lnTo>
                <a:lnTo>
                  <a:pt x="20503" y="407"/>
                </a:lnTo>
                <a:close/>
                <a:moveTo>
                  <a:pt x="20027" y="407"/>
                </a:moveTo>
                <a:lnTo>
                  <a:pt x="20027" y="407"/>
                </a:lnTo>
                <a:lnTo>
                  <a:pt x="19768" y="407"/>
                </a:lnTo>
                <a:lnTo>
                  <a:pt x="19768" y="0"/>
                </a:lnTo>
                <a:lnTo>
                  <a:pt x="20027" y="0"/>
                </a:lnTo>
                <a:lnTo>
                  <a:pt x="20027" y="407"/>
                </a:lnTo>
                <a:close/>
                <a:moveTo>
                  <a:pt x="19522" y="407"/>
                </a:moveTo>
                <a:lnTo>
                  <a:pt x="19522" y="407"/>
                </a:lnTo>
                <a:lnTo>
                  <a:pt x="19291" y="407"/>
                </a:lnTo>
                <a:lnTo>
                  <a:pt x="19291" y="0"/>
                </a:lnTo>
                <a:lnTo>
                  <a:pt x="19522" y="0"/>
                </a:lnTo>
                <a:lnTo>
                  <a:pt x="19522" y="407"/>
                </a:lnTo>
                <a:close/>
                <a:moveTo>
                  <a:pt x="19046" y="407"/>
                </a:moveTo>
                <a:lnTo>
                  <a:pt x="19046" y="407"/>
                </a:lnTo>
                <a:lnTo>
                  <a:pt x="18801" y="407"/>
                </a:lnTo>
                <a:lnTo>
                  <a:pt x="18801" y="0"/>
                </a:lnTo>
                <a:lnTo>
                  <a:pt x="19046" y="0"/>
                </a:lnTo>
                <a:lnTo>
                  <a:pt x="19046" y="407"/>
                </a:lnTo>
                <a:close/>
                <a:moveTo>
                  <a:pt x="18556" y="407"/>
                </a:moveTo>
                <a:lnTo>
                  <a:pt x="18556" y="407"/>
                </a:lnTo>
                <a:lnTo>
                  <a:pt x="18310" y="407"/>
                </a:lnTo>
                <a:lnTo>
                  <a:pt x="18310" y="0"/>
                </a:lnTo>
                <a:lnTo>
                  <a:pt x="18556" y="0"/>
                </a:lnTo>
                <a:lnTo>
                  <a:pt x="18556" y="407"/>
                </a:lnTo>
                <a:close/>
                <a:moveTo>
                  <a:pt x="18065" y="407"/>
                </a:moveTo>
                <a:lnTo>
                  <a:pt x="18065" y="407"/>
                </a:lnTo>
                <a:lnTo>
                  <a:pt x="17834" y="407"/>
                </a:lnTo>
                <a:lnTo>
                  <a:pt x="17834" y="0"/>
                </a:lnTo>
                <a:lnTo>
                  <a:pt x="18065" y="0"/>
                </a:lnTo>
                <a:lnTo>
                  <a:pt x="18065" y="407"/>
                </a:lnTo>
                <a:close/>
                <a:moveTo>
                  <a:pt x="17589" y="407"/>
                </a:moveTo>
                <a:lnTo>
                  <a:pt x="17589" y="407"/>
                </a:lnTo>
                <a:lnTo>
                  <a:pt x="17343" y="407"/>
                </a:lnTo>
                <a:lnTo>
                  <a:pt x="17343" y="0"/>
                </a:lnTo>
                <a:lnTo>
                  <a:pt x="17589" y="0"/>
                </a:lnTo>
                <a:lnTo>
                  <a:pt x="17589" y="407"/>
                </a:lnTo>
                <a:close/>
                <a:moveTo>
                  <a:pt x="17098" y="407"/>
                </a:moveTo>
                <a:lnTo>
                  <a:pt x="17098" y="407"/>
                </a:lnTo>
                <a:lnTo>
                  <a:pt x="16853" y="407"/>
                </a:lnTo>
                <a:lnTo>
                  <a:pt x="16853" y="0"/>
                </a:lnTo>
                <a:lnTo>
                  <a:pt x="17098" y="0"/>
                </a:lnTo>
                <a:lnTo>
                  <a:pt x="17098" y="407"/>
                </a:lnTo>
                <a:close/>
                <a:moveTo>
                  <a:pt x="16608" y="407"/>
                </a:moveTo>
                <a:lnTo>
                  <a:pt x="16608" y="407"/>
                </a:lnTo>
                <a:lnTo>
                  <a:pt x="16377" y="407"/>
                </a:lnTo>
                <a:lnTo>
                  <a:pt x="16377" y="0"/>
                </a:lnTo>
                <a:lnTo>
                  <a:pt x="16608" y="0"/>
                </a:lnTo>
                <a:lnTo>
                  <a:pt x="16608" y="407"/>
                </a:lnTo>
                <a:close/>
                <a:moveTo>
                  <a:pt x="16131" y="407"/>
                </a:moveTo>
                <a:lnTo>
                  <a:pt x="16131" y="407"/>
                </a:lnTo>
                <a:lnTo>
                  <a:pt x="15872" y="407"/>
                </a:lnTo>
                <a:lnTo>
                  <a:pt x="15872" y="0"/>
                </a:lnTo>
                <a:lnTo>
                  <a:pt x="16131" y="0"/>
                </a:lnTo>
                <a:lnTo>
                  <a:pt x="16131" y="407"/>
                </a:lnTo>
                <a:close/>
                <a:moveTo>
                  <a:pt x="15641" y="407"/>
                </a:moveTo>
                <a:lnTo>
                  <a:pt x="15641" y="407"/>
                </a:lnTo>
                <a:lnTo>
                  <a:pt x="15396" y="407"/>
                </a:lnTo>
                <a:lnTo>
                  <a:pt x="15396" y="0"/>
                </a:lnTo>
                <a:lnTo>
                  <a:pt x="15641" y="0"/>
                </a:lnTo>
                <a:lnTo>
                  <a:pt x="15641" y="407"/>
                </a:lnTo>
                <a:close/>
                <a:moveTo>
                  <a:pt x="15150" y="407"/>
                </a:moveTo>
                <a:lnTo>
                  <a:pt x="15150" y="407"/>
                </a:lnTo>
                <a:lnTo>
                  <a:pt x="14919" y="407"/>
                </a:lnTo>
                <a:lnTo>
                  <a:pt x="14919" y="0"/>
                </a:lnTo>
                <a:lnTo>
                  <a:pt x="15150" y="0"/>
                </a:lnTo>
                <a:lnTo>
                  <a:pt x="15150" y="407"/>
                </a:lnTo>
                <a:close/>
                <a:moveTo>
                  <a:pt x="14674" y="407"/>
                </a:moveTo>
                <a:lnTo>
                  <a:pt x="14674" y="407"/>
                </a:lnTo>
                <a:lnTo>
                  <a:pt x="14414" y="407"/>
                </a:lnTo>
                <a:lnTo>
                  <a:pt x="14414" y="0"/>
                </a:lnTo>
                <a:lnTo>
                  <a:pt x="14674" y="0"/>
                </a:lnTo>
                <a:lnTo>
                  <a:pt x="14674" y="407"/>
                </a:lnTo>
                <a:close/>
                <a:moveTo>
                  <a:pt x="14184" y="407"/>
                </a:moveTo>
                <a:lnTo>
                  <a:pt x="14184" y="407"/>
                </a:lnTo>
                <a:lnTo>
                  <a:pt x="13938" y="407"/>
                </a:lnTo>
                <a:lnTo>
                  <a:pt x="13938" y="0"/>
                </a:lnTo>
                <a:lnTo>
                  <a:pt x="14184" y="0"/>
                </a:lnTo>
                <a:lnTo>
                  <a:pt x="14184" y="407"/>
                </a:lnTo>
                <a:close/>
                <a:moveTo>
                  <a:pt x="13693" y="407"/>
                </a:moveTo>
                <a:lnTo>
                  <a:pt x="13693" y="407"/>
                </a:lnTo>
                <a:lnTo>
                  <a:pt x="13462" y="407"/>
                </a:lnTo>
                <a:lnTo>
                  <a:pt x="13462" y="0"/>
                </a:lnTo>
                <a:lnTo>
                  <a:pt x="13693" y="0"/>
                </a:lnTo>
                <a:lnTo>
                  <a:pt x="13693" y="407"/>
                </a:lnTo>
                <a:close/>
                <a:moveTo>
                  <a:pt x="13217" y="407"/>
                </a:moveTo>
                <a:lnTo>
                  <a:pt x="13217" y="407"/>
                </a:lnTo>
                <a:lnTo>
                  <a:pt x="12957" y="407"/>
                </a:lnTo>
                <a:lnTo>
                  <a:pt x="12957" y="0"/>
                </a:lnTo>
                <a:lnTo>
                  <a:pt x="13217" y="0"/>
                </a:lnTo>
                <a:lnTo>
                  <a:pt x="13217" y="407"/>
                </a:lnTo>
                <a:close/>
                <a:moveTo>
                  <a:pt x="12726" y="407"/>
                </a:moveTo>
                <a:lnTo>
                  <a:pt x="12726" y="407"/>
                </a:lnTo>
                <a:lnTo>
                  <a:pt x="12481" y="407"/>
                </a:lnTo>
                <a:lnTo>
                  <a:pt x="12481" y="0"/>
                </a:lnTo>
                <a:lnTo>
                  <a:pt x="12726" y="0"/>
                </a:lnTo>
                <a:lnTo>
                  <a:pt x="12726" y="407"/>
                </a:lnTo>
                <a:close/>
                <a:moveTo>
                  <a:pt x="12236" y="407"/>
                </a:moveTo>
                <a:lnTo>
                  <a:pt x="12236" y="407"/>
                </a:lnTo>
                <a:lnTo>
                  <a:pt x="12005" y="407"/>
                </a:lnTo>
                <a:lnTo>
                  <a:pt x="12005" y="0"/>
                </a:lnTo>
                <a:lnTo>
                  <a:pt x="12236" y="0"/>
                </a:lnTo>
                <a:lnTo>
                  <a:pt x="12236" y="407"/>
                </a:lnTo>
                <a:close/>
                <a:moveTo>
                  <a:pt x="11745" y="407"/>
                </a:moveTo>
                <a:lnTo>
                  <a:pt x="11745" y="407"/>
                </a:lnTo>
                <a:lnTo>
                  <a:pt x="11500" y="407"/>
                </a:lnTo>
                <a:lnTo>
                  <a:pt x="11500" y="0"/>
                </a:lnTo>
                <a:lnTo>
                  <a:pt x="11745" y="0"/>
                </a:lnTo>
                <a:lnTo>
                  <a:pt x="11745" y="407"/>
                </a:lnTo>
                <a:close/>
                <a:moveTo>
                  <a:pt x="11269" y="407"/>
                </a:moveTo>
                <a:lnTo>
                  <a:pt x="11269" y="407"/>
                </a:lnTo>
                <a:lnTo>
                  <a:pt x="11024" y="407"/>
                </a:lnTo>
                <a:lnTo>
                  <a:pt x="11024" y="0"/>
                </a:lnTo>
                <a:lnTo>
                  <a:pt x="11269" y="0"/>
                </a:lnTo>
                <a:lnTo>
                  <a:pt x="11269" y="407"/>
                </a:lnTo>
                <a:close/>
                <a:moveTo>
                  <a:pt x="10778" y="407"/>
                </a:moveTo>
                <a:lnTo>
                  <a:pt x="10778" y="407"/>
                </a:lnTo>
                <a:lnTo>
                  <a:pt x="10547" y="407"/>
                </a:lnTo>
                <a:lnTo>
                  <a:pt x="10547" y="0"/>
                </a:lnTo>
                <a:lnTo>
                  <a:pt x="10778" y="0"/>
                </a:lnTo>
                <a:lnTo>
                  <a:pt x="10778" y="407"/>
                </a:lnTo>
                <a:close/>
                <a:moveTo>
                  <a:pt x="10288" y="407"/>
                </a:moveTo>
                <a:lnTo>
                  <a:pt x="10288" y="407"/>
                </a:lnTo>
                <a:lnTo>
                  <a:pt x="10042" y="407"/>
                </a:lnTo>
                <a:lnTo>
                  <a:pt x="10042" y="0"/>
                </a:lnTo>
                <a:lnTo>
                  <a:pt x="10288" y="0"/>
                </a:lnTo>
                <a:lnTo>
                  <a:pt x="10288" y="407"/>
                </a:lnTo>
                <a:close/>
                <a:moveTo>
                  <a:pt x="9812" y="407"/>
                </a:moveTo>
                <a:lnTo>
                  <a:pt x="9812" y="407"/>
                </a:lnTo>
                <a:lnTo>
                  <a:pt x="9566" y="407"/>
                </a:lnTo>
                <a:lnTo>
                  <a:pt x="9566" y="0"/>
                </a:lnTo>
                <a:lnTo>
                  <a:pt x="9812" y="0"/>
                </a:lnTo>
                <a:lnTo>
                  <a:pt x="9812" y="407"/>
                </a:lnTo>
                <a:close/>
                <a:moveTo>
                  <a:pt x="9321" y="407"/>
                </a:moveTo>
                <a:lnTo>
                  <a:pt x="9321" y="407"/>
                </a:lnTo>
                <a:lnTo>
                  <a:pt x="9076" y="407"/>
                </a:lnTo>
                <a:lnTo>
                  <a:pt x="9076" y="0"/>
                </a:lnTo>
                <a:lnTo>
                  <a:pt x="9321" y="0"/>
                </a:lnTo>
                <a:lnTo>
                  <a:pt x="9321" y="407"/>
                </a:lnTo>
                <a:close/>
                <a:moveTo>
                  <a:pt x="8830" y="407"/>
                </a:moveTo>
                <a:lnTo>
                  <a:pt x="8830" y="407"/>
                </a:lnTo>
                <a:lnTo>
                  <a:pt x="8585" y="407"/>
                </a:lnTo>
                <a:lnTo>
                  <a:pt x="8585" y="0"/>
                </a:lnTo>
                <a:lnTo>
                  <a:pt x="8830" y="0"/>
                </a:lnTo>
                <a:lnTo>
                  <a:pt x="8830" y="407"/>
                </a:lnTo>
                <a:close/>
                <a:moveTo>
                  <a:pt x="8354" y="407"/>
                </a:moveTo>
                <a:lnTo>
                  <a:pt x="8354" y="407"/>
                </a:lnTo>
                <a:lnTo>
                  <a:pt x="8109" y="407"/>
                </a:lnTo>
                <a:lnTo>
                  <a:pt x="8109" y="0"/>
                </a:lnTo>
                <a:lnTo>
                  <a:pt x="8354" y="0"/>
                </a:lnTo>
                <a:lnTo>
                  <a:pt x="8354" y="407"/>
                </a:lnTo>
                <a:close/>
                <a:moveTo>
                  <a:pt x="7864" y="407"/>
                </a:moveTo>
                <a:lnTo>
                  <a:pt x="7864" y="407"/>
                </a:lnTo>
                <a:lnTo>
                  <a:pt x="7618" y="407"/>
                </a:lnTo>
                <a:lnTo>
                  <a:pt x="7618" y="0"/>
                </a:lnTo>
                <a:lnTo>
                  <a:pt x="7864" y="0"/>
                </a:lnTo>
                <a:lnTo>
                  <a:pt x="7864" y="407"/>
                </a:lnTo>
                <a:close/>
                <a:moveTo>
                  <a:pt x="7373" y="407"/>
                </a:moveTo>
                <a:lnTo>
                  <a:pt x="7373" y="407"/>
                </a:lnTo>
                <a:lnTo>
                  <a:pt x="7128" y="407"/>
                </a:lnTo>
                <a:lnTo>
                  <a:pt x="7128" y="0"/>
                </a:lnTo>
                <a:lnTo>
                  <a:pt x="7373" y="0"/>
                </a:lnTo>
                <a:lnTo>
                  <a:pt x="7373" y="407"/>
                </a:lnTo>
                <a:close/>
                <a:moveTo>
                  <a:pt x="6897" y="407"/>
                </a:moveTo>
                <a:lnTo>
                  <a:pt x="6897" y="407"/>
                </a:lnTo>
                <a:lnTo>
                  <a:pt x="6652" y="407"/>
                </a:lnTo>
                <a:lnTo>
                  <a:pt x="6652" y="0"/>
                </a:lnTo>
                <a:lnTo>
                  <a:pt x="6897" y="0"/>
                </a:lnTo>
                <a:lnTo>
                  <a:pt x="6897" y="407"/>
                </a:lnTo>
                <a:close/>
                <a:moveTo>
                  <a:pt x="6392" y="407"/>
                </a:moveTo>
                <a:lnTo>
                  <a:pt x="6392" y="407"/>
                </a:lnTo>
                <a:lnTo>
                  <a:pt x="6161" y="407"/>
                </a:lnTo>
                <a:lnTo>
                  <a:pt x="6161" y="0"/>
                </a:lnTo>
                <a:lnTo>
                  <a:pt x="6392" y="0"/>
                </a:lnTo>
                <a:lnTo>
                  <a:pt x="6392" y="407"/>
                </a:lnTo>
                <a:close/>
                <a:moveTo>
                  <a:pt x="5916" y="407"/>
                </a:moveTo>
                <a:lnTo>
                  <a:pt x="5916" y="407"/>
                </a:lnTo>
                <a:lnTo>
                  <a:pt x="5671" y="407"/>
                </a:lnTo>
                <a:lnTo>
                  <a:pt x="5671" y="0"/>
                </a:lnTo>
                <a:lnTo>
                  <a:pt x="5916" y="0"/>
                </a:lnTo>
                <a:lnTo>
                  <a:pt x="5916" y="407"/>
                </a:lnTo>
                <a:close/>
                <a:moveTo>
                  <a:pt x="5440" y="407"/>
                </a:moveTo>
                <a:lnTo>
                  <a:pt x="5440" y="407"/>
                </a:lnTo>
                <a:lnTo>
                  <a:pt x="5194" y="407"/>
                </a:lnTo>
                <a:lnTo>
                  <a:pt x="5194" y="0"/>
                </a:lnTo>
                <a:lnTo>
                  <a:pt x="5440" y="0"/>
                </a:lnTo>
                <a:lnTo>
                  <a:pt x="5440" y="407"/>
                </a:lnTo>
                <a:close/>
                <a:moveTo>
                  <a:pt x="4935" y="407"/>
                </a:moveTo>
                <a:lnTo>
                  <a:pt x="4935" y="407"/>
                </a:lnTo>
                <a:lnTo>
                  <a:pt x="4704" y="407"/>
                </a:lnTo>
                <a:lnTo>
                  <a:pt x="4704" y="0"/>
                </a:lnTo>
                <a:lnTo>
                  <a:pt x="4935" y="0"/>
                </a:lnTo>
                <a:lnTo>
                  <a:pt x="4935" y="407"/>
                </a:lnTo>
                <a:close/>
                <a:moveTo>
                  <a:pt x="4459" y="407"/>
                </a:moveTo>
                <a:lnTo>
                  <a:pt x="4459" y="407"/>
                </a:lnTo>
                <a:lnTo>
                  <a:pt x="4213" y="407"/>
                </a:lnTo>
                <a:lnTo>
                  <a:pt x="4213" y="0"/>
                </a:lnTo>
                <a:lnTo>
                  <a:pt x="4459" y="0"/>
                </a:lnTo>
                <a:lnTo>
                  <a:pt x="4459" y="407"/>
                </a:lnTo>
                <a:close/>
                <a:moveTo>
                  <a:pt x="3982" y="407"/>
                </a:moveTo>
                <a:lnTo>
                  <a:pt x="3982" y="407"/>
                </a:lnTo>
                <a:lnTo>
                  <a:pt x="3723" y="407"/>
                </a:lnTo>
                <a:lnTo>
                  <a:pt x="3723" y="0"/>
                </a:lnTo>
                <a:lnTo>
                  <a:pt x="3982" y="0"/>
                </a:lnTo>
                <a:lnTo>
                  <a:pt x="3982" y="407"/>
                </a:lnTo>
                <a:close/>
                <a:moveTo>
                  <a:pt x="3477" y="407"/>
                </a:moveTo>
                <a:lnTo>
                  <a:pt x="3477" y="407"/>
                </a:lnTo>
                <a:lnTo>
                  <a:pt x="3246" y="407"/>
                </a:lnTo>
                <a:lnTo>
                  <a:pt x="3246" y="0"/>
                </a:lnTo>
                <a:lnTo>
                  <a:pt x="3477" y="0"/>
                </a:lnTo>
                <a:lnTo>
                  <a:pt x="3477" y="407"/>
                </a:lnTo>
                <a:close/>
                <a:moveTo>
                  <a:pt x="3001" y="407"/>
                </a:moveTo>
                <a:lnTo>
                  <a:pt x="3001" y="407"/>
                </a:lnTo>
                <a:lnTo>
                  <a:pt x="2756" y="407"/>
                </a:lnTo>
                <a:lnTo>
                  <a:pt x="2756" y="0"/>
                </a:lnTo>
                <a:lnTo>
                  <a:pt x="3001" y="0"/>
                </a:lnTo>
                <a:lnTo>
                  <a:pt x="3001" y="407"/>
                </a:lnTo>
                <a:close/>
                <a:moveTo>
                  <a:pt x="2525" y="407"/>
                </a:moveTo>
                <a:lnTo>
                  <a:pt x="2525" y="407"/>
                </a:lnTo>
                <a:lnTo>
                  <a:pt x="2265" y="407"/>
                </a:lnTo>
                <a:lnTo>
                  <a:pt x="2265" y="0"/>
                </a:lnTo>
                <a:lnTo>
                  <a:pt x="2525" y="0"/>
                </a:lnTo>
                <a:lnTo>
                  <a:pt x="2525" y="407"/>
                </a:lnTo>
                <a:close/>
                <a:moveTo>
                  <a:pt x="2020" y="407"/>
                </a:moveTo>
                <a:lnTo>
                  <a:pt x="2020" y="407"/>
                </a:lnTo>
                <a:lnTo>
                  <a:pt x="1789" y="407"/>
                </a:lnTo>
                <a:lnTo>
                  <a:pt x="1789" y="0"/>
                </a:lnTo>
                <a:lnTo>
                  <a:pt x="2020" y="0"/>
                </a:lnTo>
                <a:lnTo>
                  <a:pt x="2020" y="407"/>
                </a:lnTo>
                <a:close/>
                <a:moveTo>
                  <a:pt x="1544" y="407"/>
                </a:moveTo>
                <a:lnTo>
                  <a:pt x="1544" y="407"/>
                </a:lnTo>
                <a:lnTo>
                  <a:pt x="1299" y="407"/>
                </a:lnTo>
                <a:lnTo>
                  <a:pt x="1299" y="0"/>
                </a:lnTo>
                <a:lnTo>
                  <a:pt x="1544" y="0"/>
                </a:lnTo>
                <a:lnTo>
                  <a:pt x="1544" y="407"/>
                </a:lnTo>
                <a:close/>
                <a:moveTo>
                  <a:pt x="1053" y="407"/>
                </a:moveTo>
                <a:lnTo>
                  <a:pt x="1053" y="407"/>
                </a:lnTo>
                <a:lnTo>
                  <a:pt x="808" y="407"/>
                </a:lnTo>
                <a:lnTo>
                  <a:pt x="808" y="0"/>
                </a:lnTo>
                <a:lnTo>
                  <a:pt x="1053" y="0"/>
                </a:lnTo>
                <a:lnTo>
                  <a:pt x="1053" y="407"/>
                </a:lnTo>
                <a:close/>
                <a:moveTo>
                  <a:pt x="563" y="407"/>
                </a:moveTo>
                <a:lnTo>
                  <a:pt x="563" y="407"/>
                </a:lnTo>
                <a:lnTo>
                  <a:pt x="332" y="407"/>
                </a:lnTo>
                <a:lnTo>
                  <a:pt x="332" y="0"/>
                </a:lnTo>
                <a:lnTo>
                  <a:pt x="563" y="0"/>
                </a:lnTo>
                <a:lnTo>
                  <a:pt x="563" y="407"/>
                </a:lnTo>
                <a:close/>
                <a:moveTo>
                  <a:pt x="245" y="236"/>
                </a:moveTo>
                <a:lnTo>
                  <a:pt x="245" y="236"/>
                </a:lnTo>
                <a:lnTo>
                  <a:pt x="245" y="657"/>
                </a:lnTo>
                <a:lnTo>
                  <a:pt x="0" y="657"/>
                </a:lnTo>
                <a:lnTo>
                  <a:pt x="0" y="236"/>
                </a:lnTo>
                <a:lnTo>
                  <a:pt x="245" y="236"/>
                </a:lnTo>
                <a:close/>
                <a:moveTo>
                  <a:pt x="245" y="1077"/>
                </a:moveTo>
                <a:lnTo>
                  <a:pt x="245" y="1077"/>
                </a:lnTo>
                <a:lnTo>
                  <a:pt x="245" y="1471"/>
                </a:lnTo>
                <a:lnTo>
                  <a:pt x="0" y="1471"/>
                </a:lnTo>
                <a:lnTo>
                  <a:pt x="0" y="1077"/>
                </a:lnTo>
                <a:lnTo>
                  <a:pt x="245" y="1077"/>
                </a:lnTo>
                <a:close/>
                <a:moveTo>
                  <a:pt x="245" y="1878"/>
                </a:moveTo>
                <a:lnTo>
                  <a:pt x="245" y="1878"/>
                </a:lnTo>
                <a:lnTo>
                  <a:pt x="245" y="2298"/>
                </a:lnTo>
                <a:lnTo>
                  <a:pt x="0" y="2298"/>
                </a:lnTo>
                <a:lnTo>
                  <a:pt x="0" y="1878"/>
                </a:lnTo>
                <a:lnTo>
                  <a:pt x="245" y="1878"/>
                </a:lnTo>
                <a:close/>
                <a:moveTo>
                  <a:pt x="245" y="2692"/>
                </a:moveTo>
                <a:lnTo>
                  <a:pt x="245" y="2692"/>
                </a:lnTo>
                <a:lnTo>
                  <a:pt x="245" y="3112"/>
                </a:lnTo>
                <a:lnTo>
                  <a:pt x="0" y="3112"/>
                </a:lnTo>
                <a:lnTo>
                  <a:pt x="0" y="2692"/>
                </a:lnTo>
                <a:lnTo>
                  <a:pt x="245" y="2692"/>
                </a:lnTo>
                <a:close/>
                <a:moveTo>
                  <a:pt x="245" y="3519"/>
                </a:moveTo>
                <a:lnTo>
                  <a:pt x="245" y="3519"/>
                </a:lnTo>
                <a:lnTo>
                  <a:pt x="245" y="3913"/>
                </a:lnTo>
                <a:lnTo>
                  <a:pt x="0" y="3913"/>
                </a:lnTo>
                <a:lnTo>
                  <a:pt x="0" y="3519"/>
                </a:lnTo>
                <a:lnTo>
                  <a:pt x="245" y="3519"/>
                </a:lnTo>
                <a:close/>
                <a:moveTo>
                  <a:pt x="245" y="4333"/>
                </a:moveTo>
                <a:lnTo>
                  <a:pt x="245" y="4333"/>
                </a:lnTo>
                <a:lnTo>
                  <a:pt x="245" y="4753"/>
                </a:lnTo>
                <a:lnTo>
                  <a:pt x="0" y="4753"/>
                </a:lnTo>
                <a:lnTo>
                  <a:pt x="0" y="4333"/>
                </a:lnTo>
                <a:lnTo>
                  <a:pt x="245" y="4333"/>
                </a:lnTo>
                <a:close/>
                <a:moveTo>
                  <a:pt x="245" y="5134"/>
                </a:moveTo>
                <a:lnTo>
                  <a:pt x="245" y="5134"/>
                </a:lnTo>
                <a:lnTo>
                  <a:pt x="245" y="5554"/>
                </a:lnTo>
                <a:lnTo>
                  <a:pt x="0" y="5554"/>
                </a:lnTo>
                <a:lnTo>
                  <a:pt x="0" y="5134"/>
                </a:lnTo>
                <a:lnTo>
                  <a:pt x="245" y="5134"/>
                </a:lnTo>
                <a:close/>
                <a:moveTo>
                  <a:pt x="245" y="5974"/>
                </a:moveTo>
                <a:lnTo>
                  <a:pt x="245" y="5974"/>
                </a:lnTo>
                <a:lnTo>
                  <a:pt x="245" y="6368"/>
                </a:lnTo>
                <a:lnTo>
                  <a:pt x="0" y="6368"/>
                </a:lnTo>
                <a:lnTo>
                  <a:pt x="0" y="5974"/>
                </a:lnTo>
                <a:lnTo>
                  <a:pt x="245" y="5974"/>
                </a:lnTo>
                <a:close/>
                <a:moveTo>
                  <a:pt x="245" y="6775"/>
                </a:moveTo>
                <a:lnTo>
                  <a:pt x="245" y="6775"/>
                </a:lnTo>
                <a:lnTo>
                  <a:pt x="245" y="7196"/>
                </a:lnTo>
                <a:lnTo>
                  <a:pt x="0" y="7196"/>
                </a:lnTo>
                <a:lnTo>
                  <a:pt x="0" y="6775"/>
                </a:lnTo>
                <a:lnTo>
                  <a:pt x="245" y="6775"/>
                </a:lnTo>
                <a:close/>
                <a:moveTo>
                  <a:pt x="245" y="7590"/>
                </a:moveTo>
                <a:lnTo>
                  <a:pt x="245" y="7590"/>
                </a:lnTo>
                <a:lnTo>
                  <a:pt x="245" y="8010"/>
                </a:lnTo>
                <a:lnTo>
                  <a:pt x="0" y="8010"/>
                </a:lnTo>
                <a:lnTo>
                  <a:pt x="0" y="7590"/>
                </a:lnTo>
                <a:lnTo>
                  <a:pt x="245" y="7590"/>
                </a:lnTo>
                <a:close/>
                <a:moveTo>
                  <a:pt x="245" y="8417"/>
                </a:moveTo>
                <a:lnTo>
                  <a:pt x="245" y="8417"/>
                </a:lnTo>
                <a:lnTo>
                  <a:pt x="245" y="8811"/>
                </a:lnTo>
                <a:lnTo>
                  <a:pt x="0" y="8811"/>
                </a:lnTo>
                <a:lnTo>
                  <a:pt x="0" y="8417"/>
                </a:lnTo>
                <a:lnTo>
                  <a:pt x="245" y="8417"/>
                </a:lnTo>
                <a:close/>
                <a:moveTo>
                  <a:pt x="245" y="9231"/>
                </a:moveTo>
                <a:lnTo>
                  <a:pt x="245" y="9231"/>
                </a:lnTo>
                <a:lnTo>
                  <a:pt x="245" y="9651"/>
                </a:lnTo>
                <a:lnTo>
                  <a:pt x="0" y="9651"/>
                </a:lnTo>
                <a:lnTo>
                  <a:pt x="0" y="9231"/>
                </a:lnTo>
                <a:lnTo>
                  <a:pt x="245" y="9231"/>
                </a:lnTo>
                <a:close/>
                <a:moveTo>
                  <a:pt x="245" y="10045"/>
                </a:moveTo>
                <a:lnTo>
                  <a:pt x="245" y="10045"/>
                </a:lnTo>
                <a:lnTo>
                  <a:pt x="245" y="10452"/>
                </a:lnTo>
                <a:lnTo>
                  <a:pt x="0" y="10452"/>
                </a:lnTo>
                <a:lnTo>
                  <a:pt x="0" y="10045"/>
                </a:lnTo>
                <a:lnTo>
                  <a:pt x="245" y="10045"/>
                </a:lnTo>
                <a:close/>
                <a:moveTo>
                  <a:pt x="245" y="10872"/>
                </a:moveTo>
                <a:lnTo>
                  <a:pt x="245" y="10872"/>
                </a:lnTo>
                <a:lnTo>
                  <a:pt x="245" y="11266"/>
                </a:lnTo>
                <a:lnTo>
                  <a:pt x="0" y="11266"/>
                </a:lnTo>
                <a:lnTo>
                  <a:pt x="0" y="10872"/>
                </a:lnTo>
                <a:lnTo>
                  <a:pt x="245" y="10872"/>
                </a:lnTo>
                <a:close/>
                <a:moveTo>
                  <a:pt x="245" y="11686"/>
                </a:moveTo>
                <a:lnTo>
                  <a:pt x="245" y="11686"/>
                </a:lnTo>
                <a:lnTo>
                  <a:pt x="245" y="12093"/>
                </a:lnTo>
                <a:lnTo>
                  <a:pt x="0" y="12093"/>
                </a:lnTo>
                <a:lnTo>
                  <a:pt x="0" y="11686"/>
                </a:lnTo>
                <a:lnTo>
                  <a:pt x="245" y="11686"/>
                </a:lnTo>
                <a:close/>
                <a:moveTo>
                  <a:pt x="245" y="12487"/>
                </a:moveTo>
                <a:lnTo>
                  <a:pt x="245" y="12487"/>
                </a:lnTo>
                <a:lnTo>
                  <a:pt x="245" y="12907"/>
                </a:lnTo>
                <a:lnTo>
                  <a:pt x="0" y="12907"/>
                </a:lnTo>
                <a:lnTo>
                  <a:pt x="0" y="12487"/>
                </a:lnTo>
                <a:lnTo>
                  <a:pt x="245" y="12487"/>
                </a:lnTo>
                <a:close/>
                <a:moveTo>
                  <a:pt x="245" y="13328"/>
                </a:moveTo>
                <a:lnTo>
                  <a:pt x="245" y="13328"/>
                </a:lnTo>
                <a:lnTo>
                  <a:pt x="245" y="13708"/>
                </a:lnTo>
                <a:lnTo>
                  <a:pt x="0" y="13708"/>
                </a:lnTo>
                <a:lnTo>
                  <a:pt x="0" y="13328"/>
                </a:lnTo>
                <a:lnTo>
                  <a:pt x="245" y="13328"/>
                </a:lnTo>
                <a:close/>
                <a:moveTo>
                  <a:pt x="245" y="14129"/>
                </a:moveTo>
                <a:lnTo>
                  <a:pt x="245" y="14129"/>
                </a:lnTo>
                <a:lnTo>
                  <a:pt x="245" y="14549"/>
                </a:lnTo>
                <a:lnTo>
                  <a:pt x="0" y="14549"/>
                </a:lnTo>
                <a:lnTo>
                  <a:pt x="0" y="14129"/>
                </a:lnTo>
                <a:lnTo>
                  <a:pt x="245" y="14129"/>
                </a:lnTo>
                <a:close/>
                <a:moveTo>
                  <a:pt x="245" y="14943"/>
                </a:moveTo>
                <a:lnTo>
                  <a:pt x="245" y="14943"/>
                </a:lnTo>
                <a:lnTo>
                  <a:pt x="245" y="15350"/>
                </a:lnTo>
                <a:lnTo>
                  <a:pt x="0" y="15350"/>
                </a:lnTo>
                <a:lnTo>
                  <a:pt x="0" y="14943"/>
                </a:lnTo>
                <a:lnTo>
                  <a:pt x="245" y="14943"/>
                </a:lnTo>
                <a:close/>
                <a:moveTo>
                  <a:pt x="245" y="15770"/>
                </a:moveTo>
                <a:lnTo>
                  <a:pt x="245" y="15770"/>
                </a:lnTo>
                <a:lnTo>
                  <a:pt x="245" y="16164"/>
                </a:lnTo>
                <a:lnTo>
                  <a:pt x="0" y="16164"/>
                </a:lnTo>
                <a:lnTo>
                  <a:pt x="0" y="15770"/>
                </a:lnTo>
                <a:lnTo>
                  <a:pt x="245" y="15770"/>
                </a:lnTo>
                <a:close/>
                <a:moveTo>
                  <a:pt x="245" y="16584"/>
                </a:moveTo>
                <a:lnTo>
                  <a:pt x="245" y="16584"/>
                </a:lnTo>
                <a:lnTo>
                  <a:pt x="245" y="16991"/>
                </a:lnTo>
                <a:lnTo>
                  <a:pt x="0" y="16991"/>
                </a:lnTo>
                <a:lnTo>
                  <a:pt x="0" y="16584"/>
                </a:lnTo>
                <a:lnTo>
                  <a:pt x="245" y="16584"/>
                </a:lnTo>
                <a:close/>
                <a:moveTo>
                  <a:pt x="245" y="17385"/>
                </a:moveTo>
                <a:lnTo>
                  <a:pt x="245" y="17385"/>
                </a:lnTo>
                <a:lnTo>
                  <a:pt x="245" y="17805"/>
                </a:lnTo>
                <a:lnTo>
                  <a:pt x="0" y="17805"/>
                </a:lnTo>
                <a:lnTo>
                  <a:pt x="0" y="17385"/>
                </a:lnTo>
                <a:lnTo>
                  <a:pt x="245" y="17385"/>
                </a:lnTo>
                <a:close/>
                <a:moveTo>
                  <a:pt x="245" y="18225"/>
                </a:moveTo>
                <a:lnTo>
                  <a:pt x="245" y="18225"/>
                </a:lnTo>
                <a:lnTo>
                  <a:pt x="245" y="18619"/>
                </a:lnTo>
                <a:lnTo>
                  <a:pt x="0" y="18619"/>
                </a:lnTo>
                <a:lnTo>
                  <a:pt x="0" y="18225"/>
                </a:lnTo>
                <a:lnTo>
                  <a:pt x="245" y="18225"/>
                </a:lnTo>
                <a:close/>
                <a:moveTo>
                  <a:pt x="245" y="19026"/>
                </a:moveTo>
                <a:lnTo>
                  <a:pt x="245" y="19026"/>
                </a:lnTo>
                <a:lnTo>
                  <a:pt x="245" y="19447"/>
                </a:lnTo>
                <a:lnTo>
                  <a:pt x="0" y="19447"/>
                </a:lnTo>
                <a:lnTo>
                  <a:pt x="0" y="19026"/>
                </a:lnTo>
                <a:lnTo>
                  <a:pt x="245" y="19026"/>
                </a:lnTo>
                <a:close/>
                <a:moveTo>
                  <a:pt x="245" y="19840"/>
                </a:moveTo>
                <a:lnTo>
                  <a:pt x="245" y="19840"/>
                </a:lnTo>
                <a:lnTo>
                  <a:pt x="245" y="20261"/>
                </a:lnTo>
                <a:lnTo>
                  <a:pt x="0" y="20261"/>
                </a:lnTo>
                <a:lnTo>
                  <a:pt x="0" y="19840"/>
                </a:lnTo>
                <a:lnTo>
                  <a:pt x="245" y="19840"/>
                </a:lnTo>
                <a:close/>
                <a:moveTo>
                  <a:pt x="245" y="20668"/>
                </a:moveTo>
                <a:lnTo>
                  <a:pt x="245" y="20668"/>
                </a:lnTo>
                <a:lnTo>
                  <a:pt x="245" y="21062"/>
                </a:lnTo>
                <a:lnTo>
                  <a:pt x="0" y="21062"/>
                </a:lnTo>
                <a:lnTo>
                  <a:pt x="0" y="20668"/>
                </a:lnTo>
                <a:lnTo>
                  <a:pt x="245" y="20668"/>
                </a:lnTo>
                <a:close/>
                <a:moveTo>
                  <a:pt x="159" y="21206"/>
                </a:moveTo>
                <a:lnTo>
                  <a:pt x="159" y="21206"/>
                </a:lnTo>
                <a:lnTo>
                  <a:pt x="404" y="21206"/>
                </a:lnTo>
                <a:lnTo>
                  <a:pt x="404" y="21600"/>
                </a:lnTo>
                <a:lnTo>
                  <a:pt x="159" y="21600"/>
                </a:lnTo>
                <a:lnTo>
                  <a:pt x="159" y="21206"/>
                </a:lnTo>
                <a:close/>
                <a:moveTo>
                  <a:pt x="649" y="21206"/>
                </a:moveTo>
                <a:lnTo>
                  <a:pt x="649" y="21206"/>
                </a:lnTo>
                <a:lnTo>
                  <a:pt x="880" y="21206"/>
                </a:lnTo>
                <a:lnTo>
                  <a:pt x="880" y="21600"/>
                </a:lnTo>
                <a:lnTo>
                  <a:pt x="649" y="21600"/>
                </a:lnTo>
                <a:lnTo>
                  <a:pt x="649" y="21206"/>
                </a:lnTo>
                <a:close/>
                <a:moveTo>
                  <a:pt x="1140" y="21206"/>
                </a:moveTo>
                <a:lnTo>
                  <a:pt x="1140" y="21206"/>
                </a:lnTo>
                <a:lnTo>
                  <a:pt x="1385" y="21206"/>
                </a:lnTo>
                <a:lnTo>
                  <a:pt x="1385" y="21600"/>
                </a:lnTo>
                <a:lnTo>
                  <a:pt x="1140" y="21600"/>
                </a:lnTo>
                <a:lnTo>
                  <a:pt x="1140" y="21206"/>
                </a:lnTo>
                <a:close/>
                <a:moveTo>
                  <a:pt x="1616" y="21206"/>
                </a:moveTo>
                <a:lnTo>
                  <a:pt x="1616" y="21206"/>
                </a:lnTo>
                <a:lnTo>
                  <a:pt x="1861" y="21206"/>
                </a:lnTo>
                <a:lnTo>
                  <a:pt x="1861" y="21600"/>
                </a:lnTo>
                <a:lnTo>
                  <a:pt x="1616" y="21600"/>
                </a:lnTo>
                <a:lnTo>
                  <a:pt x="1616" y="21206"/>
                </a:lnTo>
                <a:close/>
                <a:moveTo>
                  <a:pt x="2107" y="21206"/>
                </a:moveTo>
                <a:lnTo>
                  <a:pt x="2107" y="21206"/>
                </a:lnTo>
                <a:lnTo>
                  <a:pt x="2337" y="21206"/>
                </a:lnTo>
                <a:lnTo>
                  <a:pt x="2337" y="21600"/>
                </a:lnTo>
                <a:lnTo>
                  <a:pt x="2107" y="21600"/>
                </a:lnTo>
                <a:lnTo>
                  <a:pt x="2107" y="21206"/>
                </a:lnTo>
                <a:close/>
                <a:moveTo>
                  <a:pt x="2597" y="21206"/>
                </a:moveTo>
                <a:lnTo>
                  <a:pt x="2597" y="21206"/>
                </a:lnTo>
                <a:lnTo>
                  <a:pt x="2842" y="21206"/>
                </a:lnTo>
                <a:lnTo>
                  <a:pt x="2842" y="21600"/>
                </a:lnTo>
                <a:lnTo>
                  <a:pt x="2597" y="21600"/>
                </a:lnTo>
                <a:lnTo>
                  <a:pt x="2597" y="21206"/>
                </a:lnTo>
                <a:close/>
                <a:moveTo>
                  <a:pt x="3073" y="21206"/>
                </a:moveTo>
                <a:lnTo>
                  <a:pt x="3073" y="21206"/>
                </a:lnTo>
                <a:lnTo>
                  <a:pt x="3319" y="21206"/>
                </a:lnTo>
                <a:lnTo>
                  <a:pt x="3319" y="21600"/>
                </a:lnTo>
                <a:lnTo>
                  <a:pt x="3073" y="21600"/>
                </a:lnTo>
                <a:lnTo>
                  <a:pt x="3073" y="21206"/>
                </a:lnTo>
                <a:close/>
                <a:moveTo>
                  <a:pt x="3564" y="21206"/>
                </a:moveTo>
                <a:lnTo>
                  <a:pt x="3564" y="21206"/>
                </a:lnTo>
                <a:lnTo>
                  <a:pt x="3809" y="21206"/>
                </a:lnTo>
                <a:lnTo>
                  <a:pt x="3809" y="21600"/>
                </a:lnTo>
                <a:lnTo>
                  <a:pt x="3564" y="21600"/>
                </a:lnTo>
                <a:lnTo>
                  <a:pt x="3564" y="21206"/>
                </a:lnTo>
                <a:close/>
                <a:moveTo>
                  <a:pt x="4055" y="21206"/>
                </a:moveTo>
                <a:lnTo>
                  <a:pt x="4055" y="21206"/>
                </a:lnTo>
                <a:lnTo>
                  <a:pt x="4300" y="21206"/>
                </a:lnTo>
                <a:lnTo>
                  <a:pt x="4300" y="21600"/>
                </a:lnTo>
                <a:lnTo>
                  <a:pt x="4055" y="21600"/>
                </a:lnTo>
                <a:lnTo>
                  <a:pt x="4055" y="21206"/>
                </a:lnTo>
                <a:close/>
                <a:moveTo>
                  <a:pt x="4531" y="21206"/>
                </a:moveTo>
                <a:lnTo>
                  <a:pt x="4531" y="21206"/>
                </a:lnTo>
                <a:lnTo>
                  <a:pt x="4776" y="21206"/>
                </a:lnTo>
                <a:lnTo>
                  <a:pt x="4776" y="21600"/>
                </a:lnTo>
                <a:lnTo>
                  <a:pt x="4531" y="21600"/>
                </a:lnTo>
                <a:lnTo>
                  <a:pt x="4531" y="21206"/>
                </a:lnTo>
                <a:close/>
                <a:moveTo>
                  <a:pt x="5021" y="21206"/>
                </a:moveTo>
                <a:lnTo>
                  <a:pt x="5021" y="21206"/>
                </a:lnTo>
                <a:lnTo>
                  <a:pt x="5267" y="21206"/>
                </a:lnTo>
                <a:lnTo>
                  <a:pt x="5267" y="21600"/>
                </a:lnTo>
                <a:lnTo>
                  <a:pt x="5021" y="21600"/>
                </a:lnTo>
                <a:lnTo>
                  <a:pt x="5021" y="21206"/>
                </a:lnTo>
                <a:close/>
                <a:moveTo>
                  <a:pt x="5512" y="21206"/>
                </a:moveTo>
                <a:lnTo>
                  <a:pt x="5512" y="21206"/>
                </a:lnTo>
                <a:lnTo>
                  <a:pt x="5757" y="21206"/>
                </a:lnTo>
                <a:lnTo>
                  <a:pt x="5757" y="21600"/>
                </a:lnTo>
                <a:lnTo>
                  <a:pt x="5512" y="21600"/>
                </a:lnTo>
                <a:lnTo>
                  <a:pt x="5512" y="21206"/>
                </a:lnTo>
                <a:close/>
                <a:moveTo>
                  <a:pt x="5988" y="21206"/>
                </a:moveTo>
                <a:lnTo>
                  <a:pt x="5988" y="21206"/>
                </a:lnTo>
                <a:lnTo>
                  <a:pt x="6233" y="21206"/>
                </a:lnTo>
                <a:lnTo>
                  <a:pt x="6233" y="21600"/>
                </a:lnTo>
                <a:lnTo>
                  <a:pt x="5988" y="21600"/>
                </a:lnTo>
                <a:lnTo>
                  <a:pt x="5988" y="21206"/>
                </a:lnTo>
                <a:close/>
                <a:moveTo>
                  <a:pt x="6493" y="21206"/>
                </a:moveTo>
                <a:lnTo>
                  <a:pt x="6493" y="21206"/>
                </a:lnTo>
                <a:lnTo>
                  <a:pt x="6724" y="21206"/>
                </a:lnTo>
                <a:lnTo>
                  <a:pt x="6724" y="21600"/>
                </a:lnTo>
                <a:lnTo>
                  <a:pt x="6493" y="21600"/>
                </a:lnTo>
                <a:lnTo>
                  <a:pt x="6493" y="21206"/>
                </a:lnTo>
                <a:close/>
                <a:moveTo>
                  <a:pt x="6969" y="21206"/>
                </a:moveTo>
                <a:lnTo>
                  <a:pt x="6969" y="21206"/>
                </a:lnTo>
                <a:lnTo>
                  <a:pt x="7214" y="21206"/>
                </a:lnTo>
                <a:lnTo>
                  <a:pt x="7214" y="21600"/>
                </a:lnTo>
                <a:lnTo>
                  <a:pt x="6969" y="21600"/>
                </a:lnTo>
                <a:lnTo>
                  <a:pt x="6969" y="21206"/>
                </a:lnTo>
                <a:close/>
                <a:moveTo>
                  <a:pt x="7445" y="21206"/>
                </a:moveTo>
                <a:lnTo>
                  <a:pt x="7445" y="21206"/>
                </a:lnTo>
                <a:lnTo>
                  <a:pt x="7691" y="21206"/>
                </a:lnTo>
                <a:lnTo>
                  <a:pt x="7691" y="21600"/>
                </a:lnTo>
                <a:lnTo>
                  <a:pt x="7445" y="21600"/>
                </a:lnTo>
                <a:lnTo>
                  <a:pt x="7445" y="21206"/>
                </a:lnTo>
                <a:close/>
                <a:moveTo>
                  <a:pt x="7950" y="21206"/>
                </a:moveTo>
                <a:lnTo>
                  <a:pt x="7950" y="21206"/>
                </a:lnTo>
                <a:lnTo>
                  <a:pt x="8181" y="21206"/>
                </a:lnTo>
                <a:lnTo>
                  <a:pt x="8181" y="21600"/>
                </a:lnTo>
                <a:lnTo>
                  <a:pt x="7950" y="21600"/>
                </a:lnTo>
                <a:lnTo>
                  <a:pt x="7950" y="21206"/>
                </a:lnTo>
                <a:close/>
                <a:moveTo>
                  <a:pt x="8426" y="21206"/>
                </a:moveTo>
                <a:lnTo>
                  <a:pt x="8426" y="21206"/>
                </a:lnTo>
                <a:lnTo>
                  <a:pt x="8672" y="21206"/>
                </a:lnTo>
                <a:lnTo>
                  <a:pt x="8672" y="21600"/>
                </a:lnTo>
                <a:lnTo>
                  <a:pt x="8426" y="21600"/>
                </a:lnTo>
                <a:lnTo>
                  <a:pt x="8426" y="21206"/>
                </a:lnTo>
                <a:close/>
                <a:moveTo>
                  <a:pt x="8903" y="21206"/>
                </a:moveTo>
                <a:lnTo>
                  <a:pt x="8903" y="21206"/>
                </a:lnTo>
                <a:lnTo>
                  <a:pt x="9148" y="21206"/>
                </a:lnTo>
                <a:lnTo>
                  <a:pt x="9148" y="21600"/>
                </a:lnTo>
                <a:lnTo>
                  <a:pt x="8903" y="21600"/>
                </a:lnTo>
                <a:lnTo>
                  <a:pt x="8903" y="21206"/>
                </a:lnTo>
                <a:close/>
                <a:moveTo>
                  <a:pt x="9408" y="21206"/>
                </a:moveTo>
                <a:lnTo>
                  <a:pt x="9408" y="21206"/>
                </a:lnTo>
                <a:lnTo>
                  <a:pt x="9638" y="21206"/>
                </a:lnTo>
                <a:lnTo>
                  <a:pt x="9638" y="21600"/>
                </a:lnTo>
                <a:lnTo>
                  <a:pt x="9408" y="21600"/>
                </a:lnTo>
                <a:lnTo>
                  <a:pt x="9408" y="21206"/>
                </a:lnTo>
                <a:close/>
                <a:moveTo>
                  <a:pt x="9884" y="21206"/>
                </a:moveTo>
                <a:lnTo>
                  <a:pt x="9884" y="21206"/>
                </a:lnTo>
                <a:lnTo>
                  <a:pt x="10129" y="21206"/>
                </a:lnTo>
                <a:lnTo>
                  <a:pt x="10129" y="21600"/>
                </a:lnTo>
                <a:lnTo>
                  <a:pt x="9884" y="21600"/>
                </a:lnTo>
                <a:lnTo>
                  <a:pt x="9884" y="21206"/>
                </a:lnTo>
                <a:close/>
                <a:moveTo>
                  <a:pt x="10360" y="21206"/>
                </a:moveTo>
                <a:lnTo>
                  <a:pt x="10360" y="21206"/>
                </a:lnTo>
                <a:lnTo>
                  <a:pt x="10620" y="21206"/>
                </a:lnTo>
                <a:lnTo>
                  <a:pt x="10620" y="21600"/>
                </a:lnTo>
                <a:lnTo>
                  <a:pt x="10360" y="21600"/>
                </a:lnTo>
                <a:lnTo>
                  <a:pt x="10360" y="21206"/>
                </a:lnTo>
                <a:close/>
                <a:moveTo>
                  <a:pt x="10865" y="21206"/>
                </a:moveTo>
                <a:lnTo>
                  <a:pt x="10865" y="21206"/>
                </a:lnTo>
                <a:lnTo>
                  <a:pt x="11096" y="21206"/>
                </a:lnTo>
                <a:lnTo>
                  <a:pt x="11096" y="21600"/>
                </a:lnTo>
                <a:lnTo>
                  <a:pt x="10865" y="21600"/>
                </a:lnTo>
                <a:lnTo>
                  <a:pt x="10865" y="21206"/>
                </a:lnTo>
                <a:close/>
                <a:moveTo>
                  <a:pt x="11341" y="21206"/>
                </a:moveTo>
                <a:lnTo>
                  <a:pt x="11341" y="21206"/>
                </a:lnTo>
                <a:lnTo>
                  <a:pt x="11586" y="21206"/>
                </a:lnTo>
                <a:lnTo>
                  <a:pt x="11586" y="21600"/>
                </a:lnTo>
                <a:lnTo>
                  <a:pt x="11341" y="21600"/>
                </a:lnTo>
                <a:lnTo>
                  <a:pt x="11341" y="21206"/>
                </a:lnTo>
                <a:close/>
                <a:moveTo>
                  <a:pt x="11817" y="21206"/>
                </a:moveTo>
                <a:lnTo>
                  <a:pt x="11817" y="21206"/>
                </a:lnTo>
                <a:lnTo>
                  <a:pt x="12077" y="21206"/>
                </a:lnTo>
                <a:lnTo>
                  <a:pt x="12077" y="21600"/>
                </a:lnTo>
                <a:lnTo>
                  <a:pt x="11817" y="21600"/>
                </a:lnTo>
                <a:lnTo>
                  <a:pt x="11817" y="21206"/>
                </a:lnTo>
                <a:close/>
                <a:moveTo>
                  <a:pt x="12322" y="21206"/>
                </a:moveTo>
                <a:lnTo>
                  <a:pt x="12322" y="21206"/>
                </a:lnTo>
                <a:lnTo>
                  <a:pt x="12553" y="21206"/>
                </a:lnTo>
                <a:lnTo>
                  <a:pt x="12553" y="21600"/>
                </a:lnTo>
                <a:lnTo>
                  <a:pt x="12322" y="21600"/>
                </a:lnTo>
                <a:lnTo>
                  <a:pt x="12322" y="21206"/>
                </a:lnTo>
                <a:close/>
                <a:moveTo>
                  <a:pt x="12798" y="21206"/>
                </a:moveTo>
                <a:lnTo>
                  <a:pt x="12798" y="21206"/>
                </a:lnTo>
                <a:lnTo>
                  <a:pt x="13044" y="21206"/>
                </a:lnTo>
                <a:lnTo>
                  <a:pt x="13044" y="21600"/>
                </a:lnTo>
                <a:lnTo>
                  <a:pt x="12798" y="21600"/>
                </a:lnTo>
                <a:lnTo>
                  <a:pt x="12798" y="21206"/>
                </a:lnTo>
                <a:close/>
                <a:moveTo>
                  <a:pt x="13289" y="21206"/>
                </a:moveTo>
                <a:lnTo>
                  <a:pt x="13289" y="21206"/>
                </a:lnTo>
                <a:lnTo>
                  <a:pt x="13534" y="21206"/>
                </a:lnTo>
                <a:lnTo>
                  <a:pt x="13534" y="21600"/>
                </a:lnTo>
                <a:lnTo>
                  <a:pt x="13289" y="21600"/>
                </a:lnTo>
                <a:lnTo>
                  <a:pt x="13289" y="21206"/>
                </a:lnTo>
                <a:close/>
                <a:moveTo>
                  <a:pt x="13780" y="21206"/>
                </a:moveTo>
                <a:lnTo>
                  <a:pt x="13780" y="21206"/>
                </a:lnTo>
                <a:lnTo>
                  <a:pt x="14010" y="21206"/>
                </a:lnTo>
                <a:lnTo>
                  <a:pt x="14010" y="21600"/>
                </a:lnTo>
                <a:lnTo>
                  <a:pt x="13780" y="21600"/>
                </a:lnTo>
                <a:lnTo>
                  <a:pt x="13780" y="21206"/>
                </a:lnTo>
                <a:close/>
                <a:moveTo>
                  <a:pt x="14256" y="21206"/>
                </a:moveTo>
                <a:lnTo>
                  <a:pt x="14256" y="21206"/>
                </a:lnTo>
                <a:lnTo>
                  <a:pt x="14501" y="21206"/>
                </a:lnTo>
                <a:lnTo>
                  <a:pt x="14501" y="21600"/>
                </a:lnTo>
                <a:lnTo>
                  <a:pt x="14256" y="21600"/>
                </a:lnTo>
                <a:lnTo>
                  <a:pt x="14256" y="21206"/>
                </a:lnTo>
                <a:close/>
                <a:moveTo>
                  <a:pt x="14746" y="21206"/>
                </a:moveTo>
                <a:lnTo>
                  <a:pt x="14746" y="21206"/>
                </a:lnTo>
                <a:lnTo>
                  <a:pt x="14992" y="21206"/>
                </a:lnTo>
                <a:lnTo>
                  <a:pt x="14992" y="21600"/>
                </a:lnTo>
                <a:lnTo>
                  <a:pt x="14746" y="21600"/>
                </a:lnTo>
                <a:lnTo>
                  <a:pt x="14746" y="21206"/>
                </a:lnTo>
                <a:close/>
                <a:moveTo>
                  <a:pt x="15237" y="21206"/>
                </a:moveTo>
                <a:lnTo>
                  <a:pt x="15237" y="21206"/>
                </a:lnTo>
                <a:lnTo>
                  <a:pt x="15468" y="21206"/>
                </a:lnTo>
                <a:lnTo>
                  <a:pt x="15468" y="21600"/>
                </a:lnTo>
                <a:lnTo>
                  <a:pt x="15237" y="21600"/>
                </a:lnTo>
                <a:lnTo>
                  <a:pt x="15237" y="21206"/>
                </a:lnTo>
                <a:close/>
                <a:moveTo>
                  <a:pt x="15713" y="21206"/>
                </a:moveTo>
                <a:lnTo>
                  <a:pt x="15713" y="21206"/>
                </a:lnTo>
                <a:lnTo>
                  <a:pt x="15973" y="21206"/>
                </a:lnTo>
                <a:lnTo>
                  <a:pt x="15973" y="21600"/>
                </a:lnTo>
                <a:lnTo>
                  <a:pt x="15713" y="21600"/>
                </a:lnTo>
                <a:lnTo>
                  <a:pt x="15713" y="21206"/>
                </a:lnTo>
                <a:close/>
                <a:moveTo>
                  <a:pt x="16204" y="21206"/>
                </a:moveTo>
                <a:lnTo>
                  <a:pt x="16204" y="21206"/>
                </a:lnTo>
                <a:lnTo>
                  <a:pt x="16449" y="21206"/>
                </a:lnTo>
                <a:lnTo>
                  <a:pt x="16449" y="21600"/>
                </a:lnTo>
                <a:lnTo>
                  <a:pt x="16204" y="21600"/>
                </a:lnTo>
                <a:lnTo>
                  <a:pt x="16204" y="21206"/>
                </a:lnTo>
                <a:close/>
                <a:moveTo>
                  <a:pt x="16694" y="21206"/>
                </a:moveTo>
                <a:lnTo>
                  <a:pt x="16694" y="21206"/>
                </a:lnTo>
                <a:lnTo>
                  <a:pt x="16925" y="21206"/>
                </a:lnTo>
                <a:lnTo>
                  <a:pt x="16925" y="21600"/>
                </a:lnTo>
                <a:lnTo>
                  <a:pt x="16694" y="21600"/>
                </a:lnTo>
                <a:lnTo>
                  <a:pt x="16694" y="21206"/>
                </a:lnTo>
                <a:close/>
                <a:moveTo>
                  <a:pt x="17170" y="21206"/>
                </a:moveTo>
                <a:lnTo>
                  <a:pt x="17170" y="21206"/>
                </a:lnTo>
                <a:lnTo>
                  <a:pt x="17430" y="21206"/>
                </a:lnTo>
                <a:lnTo>
                  <a:pt x="17430" y="21600"/>
                </a:lnTo>
                <a:lnTo>
                  <a:pt x="17170" y="21600"/>
                </a:lnTo>
                <a:lnTo>
                  <a:pt x="17170" y="21206"/>
                </a:lnTo>
                <a:close/>
                <a:moveTo>
                  <a:pt x="17661" y="21206"/>
                </a:moveTo>
                <a:lnTo>
                  <a:pt x="17661" y="21206"/>
                </a:lnTo>
                <a:lnTo>
                  <a:pt x="17906" y="21206"/>
                </a:lnTo>
                <a:lnTo>
                  <a:pt x="17906" y="21600"/>
                </a:lnTo>
                <a:lnTo>
                  <a:pt x="17661" y="21600"/>
                </a:lnTo>
                <a:lnTo>
                  <a:pt x="17661" y="21206"/>
                </a:lnTo>
                <a:close/>
                <a:moveTo>
                  <a:pt x="18152" y="21206"/>
                </a:moveTo>
                <a:lnTo>
                  <a:pt x="18152" y="21206"/>
                </a:lnTo>
                <a:lnTo>
                  <a:pt x="18382" y="21206"/>
                </a:lnTo>
                <a:lnTo>
                  <a:pt x="18382" y="21600"/>
                </a:lnTo>
                <a:lnTo>
                  <a:pt x="18152" y="21600"/>
                </a:lnTo>
                <a:lnTo>
                  <a:pt x="18152" y="21206"/>
                </a:lnTo>
                <a:close/>
                <a:moveTo>
                  <a:pt x="18642" y="21206"/>
                </a:moveTo>
                <a:lnTo>
                  <a:pt x="18642" y="21206"/>
                </a:lnTo>
                <a:lnTo>
                  <a:pt x="18887" y="21206"/>
                </a:lnTo>
                <a:lnTo>
                  <a:pt x="18887" y="21600"/>
                </a:lnTo>
                <a:lnTo>
                  <a:pt x="18642" y="21600"/>
                </a:lnTo>
                <a:lnTo>
                  <a:pt x="18642" y="21206"/>
                </a:lnTo>
                <a:close/>
                <a:moveTo>
                  <a:pt x="19118" y="21206"/>
                </a:moveTo>
                <a:lnTo>
                  <a:pt x="19118" y="21206"/>
                </a:lnTo>
                <a:lnTo>
                  <a:pt x="19364" y="21206"/>
                </a:lnTo>
                <a:lnTo>
                  <a:pt x="19364" y="21600"/>
                </a:lnTo>
                <a:lnTo>
                  <a:pt x="19118" y="21600"/>
                </a:lnTo>
                <a:lnTo>
                  <a:pt x="19118" y="21206"/>
                </a:lnTo>
                <a:close/>
                <a:moveTo>
                  <a:pt x="19609" y="21206"/>
                </a:moveTo>
                <a:lnTo>
                  <a:pt x="19609" y="21206"/>
                </a:lnTo>
                <a:lnTo>
                  <a:pt x="19840" y="21206"/>
                </a:lnTo>
                <a:lnTo>
                  <a:pt x="19840" y="21600"/>
                </a:lnTo>
                <a:lnTo>
                  <a:pt x="19609" y="21600"/>
                </a:lnTo>
                <a:lnTo>
                  <a:pt x="19609" y="21206"/>
                </a:lnTo>
                <a:close/>
                <a:moveTo>
                  <a:pt x="20099" y="21206"/>
                </a:moveTo>
                <a:lnTo>
                  <a:pt x="20099" y="21206"/>
                </a:lnTo>
                <a:lnTo>
                  <a:pt x="20345" y="21206"/>
                </a:lnTo>
                <a:lnTo>
                  <a:pt x="20345" y="21600"/>
                </a:lnTo>
                <a:lnTo>
                  <a:pt x="20099" y="21600"/>
                </a:lnTo>
                <a:lnTo>
                  <a:pt x="20099" y="21206"/>
                </a:lnTo>
                <a:close/>
                <a:moveTo>
                  <a:pt x="20576" y="21206"/>
                </a:moveTo>
                <a:lnTo>
                  <a:pt x="20576" y="21206"/>
                </a:lnTo>
                <a:lnTo>
                  <a:pt x="20821" y="21206"/>
                </a:lnTo>
                <a:lnTo>
                  <a:pt x="20821" y="21600"/>
                </a:lnTo>
                <a:lnTo>
                  <a:pt x="20576" y="21600"/>
                </a:lnTo>
                <a:lnTo>
                  <a:pt x="20576" y="21206"/>
                </a:lnTo>
                <a:close/>
                <a:moveTo>
                  <a:pt x="21066" y="21206"/>
                </a:moveTo>
                <a:lnTo>
                  <a:pt x="21066" y="21206"/>
                </a:lnTo>
                <a:lnTo>
                  <a:pt x="21311" y="21206"/>
                </a:lnTo>
                <a:lnTo>
                  <a:pt x="21311" y="21600"/>
                </a:lnTo>
                <a:lnTo>
                  <a:pt x="21066" y="21600"/>
                </a:lnTo>
                <a:lnTo>
                  <a:pt x="21066" y="21206"/>
                </a:lnTo>
                <a:close/>
                <a:moveTo>
                  <a:pt x="21355" y="21285"/>
                </a:moveTo>
                <a:lnTo>
                  <a:pt x="21355" y="21285"/>
                </a:lnTo>
                <a:lnTo>
                  <a:pt x="21355" y="20865"/>
                </a:lnTo>
                <a:lnTo>
                  <a:pt x="21600" y="20865"/>
                </a:lnTo>
                <a:lnTo>
                  <a:pt x="21600" y="21285"/>
                </a:lnTo>
                <a:lnTo>
                  <a:pt x="21355" y="21285"/>
                </a:lnTo>
                <a:close/>
                <a:moveTo>
                  <a:pt x="21355" y="20458"/>
                </a:moveTo>
                <a:lnTo>
                  <a:pt x="21355" y="20458"/>
                </a:lnTo>
                <a:lnTo>
                  <a:pt x="21355" y="20064"/>
                </a:lnTo>
                <a:lnTo>
                  <a:pt x="21600" y="20064"/>
                </a:lnTo>
                <a:lnTo>
                  <a:pt x="21600" y="20458"/>
                </a:lnTo>
                <a:lnTo>
                  <a:pt x="21355" y="20458"/>
                </a:lnTo>
                <a:close/>
                <a:moveTo>
                  <a:pt x="21355" y="19644"/>
                </a:moveTo>
                <a:lnTo>
                  <a:pt x="21355" y="19644"/>
                </a:lnTo>
                <a:lnTo>
                  <a:pt x="21355" y="19223"/>
                </a:lnTo>
                <a:lnTo>
                  <a:pt x="21600" y="19223"/>
                </a:lnTo>
                <a:lnTo>
                  <a:pt x="21600" y="19644"/>
                </a:lnTo>
                <a:lnTo>
                  <a:pt x="21355" y="19644"/>
                </a:lnTo>
                <a:close/>
                <a:moveTo>
                  <a:pt x="21355" y="18829"/>
                </a:moveTo>
                <a:lnTo>
                  <a:pt x="21355" y="18829"/>
                </a:lnTo>
                <a:lnTo>
                  <a:pt x="21355" y="18422"/>
                </a:lnTo>
                <a:lnTo>
                  <a:pt x="21600" y="18422"/>
                </a:lnTo>
                <a:lnTo>
                  <a:pt x="21600" y="18829"/>
                </a:lnTo>
                <a:lnTo>
                  <a:pt x="21355" y="18829"/>
                </a:lnTo>
                <a:close/>
                <a:moveTo>
                  <a:pt x="21355" y="18002"/>
                </a:moveTo>
                <a:lnTo>
                  <a:pt x="21355" y="18002"/>
                </a:lnTo>
                <a:lnTo>
                  <a:pt x="21355" y="17608"/>
                </a:lnTo>
                <a:lnTo>
                  <a:pt x="21600" y="17608"/>
                </a:lnTo>
                <a:lnTo>
                  <a:pt x="21600" y="18002"/>
                </a:lnTo>
                <a:lnTo>
                  <a:pt x="21355" y="18002"/>
                </a:lnTo>
                <a:close/>
                <a:moveTo>
                  <a:pt x="21355" y="17188"/>
                </a:moveTo>
                <a:lnTo>
                  <a:pt x="21355" y="17188"/>
                </a:lnTo>
                <a:lnTo>
                  <a:pt x="21355" y="16781"/>
                </a:lnTo>
                <a:lnTo>
                  <a:pt x="21600" y="16781"/>
                </a:lnTo>
                <a:lnTo>
                  <a:pt x="21600" y="17188"/>
                </a:lnTo>
                <a:lnTo>
                  <a:pt x="21355" y="17188"/>
                </a:lnTo>
                <a:close/>
                <a:moveTo>
                  <a:pt x="21355" y="16387"/>
                </a:moveTo>
                <a:lnTo>
                  <a:pt x="21355" y="16387"/>
                </a:lnTo>
                <a:lnTo>
                  <a:pt x="21355" y="15967"/>
                </a:lnTo>
                <a:lnTo>
                  <a:pt x="21600" y="15967"/>
                </a:lnTo>
                <a:lnTo>
                  <a:pt x="21600" y="16387"/>
                </a:lnTo>
                <a:lnTo>
                  <a:pt x="21355" y="16387"/>
                </a:lnTo>
                <a:close/>
                <a:moveTo>
                  <a:pt x="21355" y="15547"/>
                </a:moveTo>
                <a:lnTo>
                  <a:pt x="21355" y="15547"/>
                </a:lnTo>
                <a:lnTo>
                  <a:pt x="21355" y="15153"/>
                </a:lnTo>
                <a:lnTo>
                  <a:pt x="21600" y="15153"/>
                </a:lnTo>
                <a:lnTo>
                  <a:pt x="21600" y="15547"/>
                </a:lnTo>
                <a:lnTo>
                  <a:pt x="21355" y="15547"/>
                </a:lnTo>
                <a:close/>
                <a:moveTo>
                  <a:pt x="21355" y="14746"/>
                </a:moveTo>
                <a:lnTo>
                  <a:pt x="21355" y="14746"/>
                </a:lnTo>
                <a:lnTo>
                  <a:pt x="21355" y="14326"/>
                </a:lnTo>
                <a:lnTo>
                  <a:pt x="21600" y="14326"/>
                </a:lnTo>
                <a:lnTo>
                  <a:pt x="21600" y="14746"/>
                </a:lnTo>
                <a:lnTo>
                  <a:pt x="21355" y="14746"/>
                </a:lnTo>
                <a:close/>
                <a:moveTo>
                  <a:pt x="21355" y="13932"/>
                </a:moveTo>
                <a:lnTo>
                  <a:pt x="21355" y="13932"/>
                </a:lnTo>
                <a:lnTo>
                  <a:pt x="21355" y="13511"/>
                </a:lnTo>
                <a:lnTo>
                  <a:pt x="21600" y="13511"/>
                </a:lnTo>
                <a:lnTo>
                  <a:pt x="21600" y="13932"/>
                </a:lnTo>
                <a:lnTo>
                  <a:pt x="21355" y="13932"/>
                </a:lnTo>
                <a:close/>
                <a:moveTo>
                  <a:pt x="21355" y="13104"/>
                </a:moveTo>
                <a:lnTo>
                  <a:pt x="21355" y="13104"/>
                </a:lnTo>
                <a:lnTo>
                  <a:pt x="21355" y="12711"/>
                </a:lnTo>
                <a:lnTo>
                  <a:pt x="21600" y="12711"/>
                </a:lnTo>
                <a:lnTo>
                  <a:pt x="21600" y="13104"/>
                </a:lnTo>
                <a:lnTo>
                  <a:pt x="21355" y="13104"/>
                </a:lnTo>
                <a:close/>
                <a:moveTo>
                  <a:pt x="21355" y="12290"/>
                </a:moveTo>
                <a:lnTo>
                  <a:pt x="21355" y="12290"/>
                </a:lnTo>
                <a:lnTo>
                  <a:pt x="21355" y="11870"/>
                </a:lnTo>
                <a:lnTo>
                  <a:pt x="21600" y="11870"/>
                </a:lnTo>
                <a:lnTo>
                  <a:pt x="21600" y="12290"/>
                </a:lnTo>
                <a:lnTo>
                  <a:pt x="21355" y="12290"/>
                </a:lnTo>
                <a:close/>
                <a:moveTo>
                  <a:pt x="21355" y="11489"/>
                </a:moveTo>
                <a:lnTo>
                  <a:pt x="21355" y="11489"/>
                </a:lnTo>
                <a:lnTo>
                  <a:pt x="21355" y="11069"/>
                </a:lnTo>
                <a:lnTo>
                  <a:pt x="21600" y="11069"/>
                </a:lnTo>
                <a:lnTo>
                  <a:pt x="21600" y="11489"/>
                </a:lnTo>
                <a:lnTo>
                  <a:pt x="21355" y="11489"/>
                </a:lnTo>
                <a:close/>
                <a:moveTo>
                  <a:pt x="21355" y="10649"/>
                </a:moveTo>
                <a:lnTo>
                  <a:pt x="21355" y="10649"/>
                </a:lnTo>
                <a:lnTo>
                  <a:pt x="21355" y="10255"/>
                </a:lnTo>
                <a:lnTo>
                  <a:pt x="21600" y="10255"/>
                </a:lnTo>
                <a:lnTo>
                  <a:pt x="21600" y="10649"/>
                </a:lnTo>
                <a:lnTo>
                  <a:pt x="21355" y="10649"/>
                </a:lnTo>
                <a:close/>
                <a:moveTo>
                  <a:pt x="21355" y="9848"/>
                </a:moveTo>
                <a:lnTo>
                  <a:pt x="21355" y="9848"/>
                </a:lnTo>
                <a:lnTo>
                  <a:pt x="21355" y="9428"/>
                </a:lnTo>
                <a:lnTo>
                  <a:pt x="21600" y="9428"/>
                </a:lnTo>
                <a:lnTo>
                  <a:pt x="21600" y="9848"/>
                </a:lnTo>
                <a:lnTo>
                  <a:pt x="21355" y="9848"/>
                </a:lnTo>
                <a:close/>
                <a:moveTo>
                  <a:pt x="21355" y="9034"/>
                </a:moveTo>
                <a:lnTo>
                  <a:pt x="21355" y="9034"/>
                </a:lnTo>
                <a:lnTo>
                  <a:pt x="21355" y="8614"/>
                </a:lnTo>
                <a:lnTo>
                  <a:pt x="21600" y="8614"/>
                </a:lnTo>
                <a:lnTo>
                  <a:pt x="21600" y="9034"/>
                </a:lnTo>
                <a:lnTo>
                  <a:pt x="21355" y="9034"/>
                </a:lnTo>
                <a:close/>
                <a:moveTo>
                  <a:pt x="21355" y="8207"/>
                </a:moveTo>
                <a:lnTo>
                  <a:pt x="21355" y="8207"/>
                </a:lnTo>
                <a:lnTo>
                  <a:pt x="21355" y="7813"/>
                </a:lnTo>
                <a:lnTo>
                  <a:pt x="21600" y="7813"/>
                </a:lnTo>
                <a:lnTo>
                  <a:pt x="21600" y="8207"/>
                </a:lnTo>
                <a:lnTo>
                  <a:pt x="21355" y="8207"/>
                </a:lnTo>
                <a:close/>
                <a:moveTo>
                  <a:pt x="21355" y="7393"/>
                </a:moveTo>
                <a:lnTo>
                  <a:pt x="21355" y="7393"/>
                </a:lnTo>
                <a:lnTo>
                  <a:pt x="21355" y="6972"/>
                </a:lnTo>
                <a:lnTo>
                  <a:pt x="21600" y="6972"/>
                </a:lnTo>
                <a:lnTo>
                  <a:pt x="21600" y="7393"/>
                </a:lnTo>
                <a:lnTo>
                  <a:pt x="21355" y="7393"/>
                </a:lnTo>
                <a:close/>
                <a:moveTo>
                  <a:pt x="21355" y="6578"/>
                </a:moveTo>
                <a:lnTo>
                  <a:pt x="21355" y="6578"/>
                </a:lnTo>
                <a:lnTo>
                  <a:pt x="21355" y="6171"/>
                </a:lnTo>
                <a:lnTo>
                  <a:pt x="21600" y="6171"/>
                </a:lnTo>
                <a:lnTo>
                  <a:pt x="21600" y="6578"/>
                </a:lnTo>
                <a:lnTo>
                  <a:pt x="21355" y="6578"/>
                </a:lnTo>
                <a:close/>
                <a:moveTo>
                  <a:pt x="21355" y="5751"/>
                </a:moveTo>
                <a:lnTo>
                  <a:pt x="21355" y="5751"/>
                </a:lnTo>
                <a:lnTo>
                  <a:pt x="21355" y="5357"/>
                </a:lnTo>
                <a:lnTo>
                  <a:pt x="21600" y="5357"/>
                </a:lnTo>
                <a:lnTo>
                  <a:pt x="21600" y="5751"/>
                </a:lnTo>
                <a:lnTo>
                  <a:pt x="21355" y="5751"/>
                </a:lnTo>
                <a:close/>
                <a:moveTo>
                  <a:pt x="21355" y="4937"/>
                </a:moveTo>
                <a:lnTo>
                  <a:pt x="21355" y="4937"/>
                </a:lnTo>
                <a:lnTo>
                  <a:pt x="21355" y="4530"/>
                </a:lnTo>
                <a:lnTo>
                  <a:pt x="21600" y="4530"/>
                </a:lnTo>
                <a:lnTo>
                  <a:pt x="21600" y="4937"/>
                </a:lnTo>
                <a:lnTo>
                  <a:pt x="21355" y="4937"/>
                </a:lnTo>
                <a:close/>
                <a:moveTo>
                  <a:pt x="21355" y="4136"/>
                </a:moveTo>
                <a:lnTo>
                  <a:pt x="21355" y="4136"/>
                </a:lnTo>
                <a:lnTo>
                  <a:pt x="21355" y="3716"/>
                </a:lnTo>
                <a:lnTo>
                  <a:pt x="21600" y="3716"/>
                </a:lnTo>
                <a:lnTo>
                  <a:pt x="21600" y="4136"/>
                </a:lnTo>
                <a:lnTo>
                  <a:pt x="21355" y="4136"/>
                </a:lnTo>
                <a:close/>
                <a:moveTo>
                  <a:pt x="21355" y="3296"/>
                </a:moveTo>
                <a:lnTo>
                  <a:pt x="21355" y="3296"/>
                </a:lnTo>
                <a:lnTo>
                  <a:pt x="21355" y="2915"/>
                </a:lnTo>
                <a:lnTo>
                  <a:pt x="21600" y="2915"/>
                </a:lnTo>
                <a:lnTo>
                  <a:pt x="21600" y="3296"/>
                </a:lnTo>
                <a:lnTo>
                  <a:pt x="21355" y="3296"/>
                </a:lnTo>
                <a:close/>
                <a:moveTo>
                  <a:pt x="21355" y="2495"/>
                </a:moveTo>
                <a:lnTo>
                  <a:pt x="21355" y="2495"/>
                </a:lnTo>
                <a:lnTo>
                  <a:pt x="21355" y="2075"/>
                </a:lnTo>
                <a:lnTo>
                  <a:pt x="21600" y="2075"/>
                </a:lnTo>
                <a:lnTo>
                  <a:pt x="21600" y="2495"/>
                </a:lnTo>
                <a:lnTo>
                  <a:pt x="21355" y="2495"/>
                </a:lnTo>
                <a:close/>
                <a:moveTo>
                  <a:pt x="21355" y="1681"/>
                </a:moveTo>
                <a:lnTo>
                  <a:pt x="21355" y="1681"/>
                </a:lnTo>
                <a:lnTo>
                  <a:pt x="21355" y="1274"/>
                </a:lnTo>
                <a:lnTo>
                  <a:pt x="21600" y="1274"/>
                </a:lnTo>
                <a:lnTo>
                  <a:pt x="21600" y="1681"/>
                </a:lnTo>
                <a:lnTo>
                  <a:pt x="21355" y="1681"/>
                </a:lnTo>
                <a:close/>
                <a:moveTo>
                  <a:pt x="21355" y="853"/>
                </a:moveTo>
                <a:lnTo>
                  <a:pt x="21355" y="853"/>
                </a:lnTo>
                <a:lnTo>
                  <a:pt x="21355" y="460"/>
                </a:lnTo>
                <a:lnTo>
                  <a:pt x="21600" y="460"/>
                </a:lnTo>
                <a:lnTo>
                  <a:pt x="21600" y="853"/>
                </a:lnTo>
                <a:lnTo>
                  <a:pt x="21355" y="853"/>
                </a:lnTo>
                <a:close/>
              </a:path>
            </a:pathLst>
          </a:custGeom>
          <a:solidFill>
            <a:srgbClr val="000000"/>
          </a:solidFill>
          <a:ln w="1" algn="ctr">
            <a:solidFill>
              <a:srgbClr val="000000"/>
            </a:solidFill>
            <a:prstDash val="solid"/>
            <a:round/>
            <a:headEnd/>
            <a:tailEnd/>
          </a:ln>
        </p:spPr>
        <p:txBody>
          <a:bodyPr/>
          <a:lstStyle/>
          <a:p>
            <a:endParaRPr lang="ja-JP" altLang="en-US"/>
          </a:p>
        </p:txBody>
      </p:sp>
      <p:sp>
        <p:nvSpPr>
          <p:cNvPr id="110658" name="Rectangle 85"/>
          <p:cNvSpPr>
            <a:spLocks noChangeArrowheads="1"/>
          </p:cNvSpPr>
          <p:nvPr/>
        </p:nvSpPr>
        <p:spPr bwMode="auto">
          <a:xfrm>
            <a:off x="487363" y="4852988"/>
            <a:ext cx="1441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600" b="1" u="sng">
                <a:solidFill>
                  <a:srgbClr val="000000"/>
                </a:solidFill>
                <a:latin typeface="ＭＳ Ｐゴシック" panose="020B0600070205080204" pitchFamily="50" charset="-128"/>
              </a:rPr>
              <a:t>現業実施部門：</a:t>
            </a:r>
          </a:p>
        </p:txBody>
      </p:sp>
      <p:sp>
        <p:nvSpPr>
          <p:cNvPr id="110659" name="Rectangle 87"/>
          <p:cNvSpPr>
            <a:spLocks noChangeArrowheads="1"/>
          </p:cNvSpPr>
          <p:nvPr/>
        </p:nvSpPr>
        <p:spPr bwMode="auto">
          <a:xfrm>
            <a:off x="487363" y="5180013"/>
            <a:ext cx="2028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輸送の安全に係る運行（運</a:t>
            </a:r>
          </a:p>
        </p:txBody>
      </p:sp>
      <p:sp>
        <p:nvSpPr>
          <p:cNvPr id="110660" name="Rectangle 88"/>
          <p:cNvSpPr>
            <a:spLocks noChangeArrowheads="1"/>
          </p:cNvSpPr>
          <p:nvPr/>
        </p:nvSpPr>
        <p:spPr bwMode="auto">
          <a:xfrm>
            <a:off x="487363" y="5387975"/>
            <a:ext cx="195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航）、整備等輸送サービス</a:t>
            </a:r>
          </a:p>
        </p:txBody>
      </p:sp>
      <p:sp>
        <p:nvSpPr>
          <p:cNvPr id="110661" name="Rectangle 89"/>
          <p:cNvSpPr>
            <a:spLocks noChangeArrowheads="1"/>
          </p:cNvSpPr>
          <p:nvPr/>
        </p:nvSpPr>
        <p:spPr bwMode="auto">
          <a:xfrm>
            <a:off x="487363" y="5592763"/>
            <a:ext cx="1939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の実施に直接携わる部門</a:t>
            </a:r>
          </a:p>
        </p:txBody>
      </p:sp>
      <p:sp>
        <p:nvSpPr>
          <p:cNvPr id="110662" name="Rectangle 90"/>
          <p:cNvSpPr>
            <a:spLocks noChangeArrowheads="1"/>
          </p:cNvSpPr>
          <p:nvPr/>
        </p:nvSpPr>
        <p:spPr bwMode="auto">
          <a:xfrm>
            <a:off x="487363" y="5800725"/>
            <a:ext cx="711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及び階層</a:t>
            </a:r>
          </a:p>
        </p:txBody>
      </p:sp>
      <p:sp>
        <p:nvSpPr>
          <p:cNvPr id="110663" name="Freeform 91"/>
          <p:cNvSpPr>
            <a:spLocks/>
          </p:cNvSpPr>
          <p:nvPr/>
        </p:nvSpPr>
        <p:spPr bwMode="auto">
          <a:xfrm>
            <a:off x="488950" y="4184650"/>
            <a:ext cx="1273175" cy="411163"/>
          </a:xfrm>
          <a:custGeom>
            <a:avLst/>
            <a:gdLst>
              <a:gd name="T0" fmla="*/ 2147483646 w 21600"/>
              <a:gd name="T1" fmla="*/ 0 h 21600"/>
              <a:gd name="T2" fmla="*/ 2147483646 w 21600"/>
              <a:gd name="T3" fmla="*/ 0 h 21600"/>
              <a:gd name="T4" fmla="*/ 2147483646 w 21600"/>
              <a:gd name="T5" fmla="*/ 0 h 21600"/>
              <a:gd name="T6" fmla="*/ 2147483646 w 21600"/>
              <a:gd name="T7" fmla="*/ 0 h 21600"/>
              <a:gd name="T8" fmla="*/ 2147483646 w 21600"/>
              <a:gd name="T9" fmla="*/ 0 h 21600"/>
              <a:gd name="T10" fmla="*/ 2147483646 w 21600"/>
              <a:gd name="T11" fmla="*/ 0 h 21600"/>
              <a:gd name="T12" fmla="*/ 2147483646 w 21600"/>
              <a:gd name="T13" fmla="*/ 0 h 21600"/>
              <a:gd name="T14" fmla="*/ 2147483646 w 21600"/>
              <a:gd name="T15" fmla="*/ 0 h 21600"/>
              <a:gd name="T16" fmla="*/ 0 w 21600"/>
              <a:gd name="T17" fmla="*/ 0 h 21600"/>
              <a:gd name="T18" fmla="*/ 2147483646 w 21600"/>
              <a:gd name="T19" fmla="*/ 0 h 21600"/>
              <a:gd name="T20" fmla="*/ 2147483646 w 21600"/>
              <a:gd name="T21" fmla="*/ 0 h 21600"/>
              <a:gd name="T22" fmla="*/ 2147483646 w 21600"/>
              <a:gd name="T23" fmla="*/ 0 h 21600"/>
              <a:gd name="T24" fmla="*/ 2147483646 w 21600"/>
              <a:gd name="T25" fmla="*/ 0 h 21600"/>
              <a:gd name="T26" fmla="*/ 2147483646 w 21600"/>
              <a:gd name="T27" fmla="*/ 0 h 21600"/>
              <a:gd name="T28" fmla="*/ 2147483646 w 21600"/>
              <a:gd name="T29" fmla="*/ 0 h 21600"/>
              <a:gd name="T30" fmla="*/ 2147483646 w 21600"/>
              <a:gd name="T31" fmla="*/ 0 h 21600"/>
              <a:gd name="T32" fmla="*/ 2147483646 w 21600"/>
              <a:gd name="T33" fmla="*/ 0 h 21600"/>
              <a:gd name="T34" fmla="*/ 2147483646 w 21600"/>
              <a:gd name="T35" fmla="*/ 0 h 21600"/>
              <a:gd name="T36" fmla="*/ 2147483646 w 21600"/>
              <a:gd name="T37" fmla="*/ 0 h 21600"/>
              <a:gd name="T38" fmla="*/ 2147483646 w 21600"/>
              <a:gd name="T39" fmla="*/ 0 h 21600"/>
              <a:gd name="T40" fmla="*/ 2147483646 w 21600"/>
              <a:gd name="T41" fmla="*/ 0 h 21600"/>
              <a:gd name="T42" fmla="*/ 2147483646 w 21600"/>
              <a:gd name="T43" fmla="*/ 0 h 21600"/>
              <a:gd name="T44" fmla="*/ 2147483646 w 21600"/>
              <a:gd name="T45" fmla="*/ 0 h 21600"/>
              <a:gd name="T46" fmla="*/ 2147483646 w 21600"/>
              <a:gd name="T47" fmla="*/ 0 h 21600"/>
              <a:gd name="T48" fmla="*/ 2147483646 w 21600"/>
              <a:gd name="T49" fmla="*/ 0 h 21600"/>
              <a:gd name="T50" fmla="*/ 2147483646 w 21600"/>
              <a:gd name="T51" fmla="*/ 0 h 21600"/>
              <a:gd name="T52" fmla="*/ 2147483646 w 21600"/>
              <a:gd name="T53" fmla="*/ 0 h 21600"/>
              <a:gd name="T54" fmla="*/ 2147483646 w 21600"/>
              <a:gd name="T55" fmla="*/ 0 h 21600"/>
              <a:gd name="T56" fmla="*/ 2147483646 w 21600"/>
              <a:gd name="T57" fmla="*/ 0 h 21600"/>
              <a:gd name="T58" fmla="*/ 2147483646 w 21600"/>
              <a:gd name="T59" fmla="*/ 0 h 21600"/>
              <a:gd name="T60" fmla="*/ 2147483646 w 21600"/>
              <a:gd name="T61" fmla="*/ 0 h 21600"/>
              <a:gd name="T62" fmla="*/ 2147483646 w 21600"/>
              <a:gd name="T63" fmla="*/ 0 h 21600"/>
              <a:gd name="T64" fmla="*/ 2147483646 w 21600"/>
              <a:gd name="T65" fmla="*/ 0 h 21600"/>
              <a:gd name="T66" fmla="*/ 2147483646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00"/>
              <a:gd name="T103" fmla="*/ 0 h 21600"/>
              <a:gd name="T104" fmla="*/ 21600 w 21600"/>
              <a:gd name="T105" fmla="*/ 21600 h 21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00" h="21600">
                <a:moveTo>
                  <a:pt x="1293" y="0"/>
                </a:moveTo>
                <a:lnTo>
                  <a:pt x="1293" y="0"/>
                </a:lnTo>
                <a:lnTo>
                  <a:pt x="1158" y="83"/>
                </a:lnTo>
                <a:lnTo>
                  <a:pt x="1023" y="83"/>
                </a:lnTo>
                <a:lnTo>
                  <a:pt x="916" y="166"/>
                </a:lnTo>
                <a:lnTo>
                  <a:pt x="808" y="333"/>
                </a:lnTo>
                <a:lnTo>
                  <a:pt x="700" y="458"/>
                </a:lnTo>
                <a:lnTo>
                  <a:pt x="593" y="624"/>
                </a:lnTo>
                <a:lnTo>
                  <a:pt x="485" y="874"/>
                </a:lnTo>
                <a:lnTo>
                  <a:pt x="404" y="1082"/>
                </a:lnTo>
                <a:lnTo>
                  <a:pt x="296" y="1332"/>
                </a:lnTo>
                <a:lnTo>
                  <a:pt x="215" y="1623"/>
                </a:lnTo>
                <a:lnTo>
                  <a:pt x="162" y="1956"/>
                </a:lnTo>
                <a:lnTo>
                  <a:pt x="108" y="2247"/>
                </a:lnTo>
                <a:lnTo>
                  <a:pt x="54" y="2580"/>
                </a:lnTo>
                <a:lnTo>
                  <a:pt x="27" y="2872"/>
                </a:lnTo>
                <a:lnTo>
                  <a:pt x="27" y="3288"/>
                </a:lnTo>
                <a:lnTo>
                  <a:pt x="0" y="3662"/>
                </a:lnTo>
                <a:lnTo>
                  <a:pt x="0" y="17938"/>
                </a:lnTo>
                <a:lnTo>
                  <a:pt x="27" y="18354"/>
                </a:lnTo>
                <a:lnTo>
                  <a:pt x="27" y="18728"/>
                </a:lnTo>
                <a:lnTo>
                  <a:pt x="54" y="19020"/>
                </a:lnTo>
                <a:lnTo>
                  <a:pt x="108" y="19353"/>
                </a:lnTo>
                <a:lnTo>
                  <a:pt x="162" y="19644"/>
                </a:lnTo>
                <a:lnTo>
                  <a:pt x="215" y="19977"/>
                </a:lnTo>
                <a:lnTo>
                  <a:pt x="296" y="20268"/>
                </a:lnTo>
                <a:lnTo>
                  <a:pt x="404" y="20518"/>
                </a:lnTo>
                <a:lnTo>
                  <a:pt x="485" y="20726"/>
                </a:lnTo>
                <a:lnTo>
                  <a:pt x="593" y="20976"/>
                </a:lnTo>
                <a:lnTo>
                  <a:pt x="700" y="21142"/>
                </a:lnTo>
                <a:lnTo>
                  <a:pt x="808" y="21267"/>
                </a:lnTo>
                <a:lnTo>
                  <a:pt x="916" y="21350"/>
                </a:lnTo>
                <a:lnTo>
                  <a:pt x="1023" y="21517"/>
                </a:lnTo>
                <a:lnTo>
                  <a:pt x="1158" y="21517"/>
                </a:lnTo>
                <a:lnTo>
                  <a:pt x="1293" y="21600"/>
                </a:lnTo>
                <a:lnTo>
                  <a:pt x="20334" y="21600"/>
                </a:lnTo>
                <a:lnTo>
                  <a:pt x="20496" y="21517"/>
                </a:lnTo>
                <a:lnTo>
                  <a:pt x="20603" y="21517"/>
                </a:lnTo>
                <a:lnTo>
                  <a:pt x="20738" y="21350"/>
                </a:lnTo>
                <a:lnTo>
                  <a:pt x="20846" y="21267"/>
                </a:lnTo>
                <a:lnTo>
                  <a:pt x="20954" y="21142"/>
                </a:lnTo>
                <a:lnTo>
                  <a:pt x="21061" y="20976"/>
                </a:lnTo>
                <a:lnTo>
                  <a:pt x="21142" y="20726"/>
                </a:lnTo>
                <a:lnTo>
                  <a:pt x="21250" y="20518"/>
                </a:lnTo>
                <a:lnTo>
                  <a:pt x="21331" y="20268"/>
                </a:lnTo>
                <a:lnTo>
                  <a:pt x="21385" y="19977"/>
                </a:lnTo>
                <a:lnTo>
                  <a:pt x="21465" y="19644"/>
                </a:lnTo>
                <a:lnTo>
                  <a:pt x="21519" y="19353"/>
                </a:lnTo>
                <a:lnTo>
                  <a:pt x="21546" y="19020"/>
                </a:lnTo>
                <a:lnTo>
                  <a:pt x="21573" y="18728"/>
                </a:lnTo>
                <a:lnTo>
                  <a:pt x="21600" y="18354"/>
                </a:lnTo>
                <a:lnTo>
                  <a:pt x="21600" y="17938"/>
                </a:lnTo>
                <a:lnTo>
                  <a:pt x="21600" y="3662"/>
                </a:lnTo>
                <a:lnTo>
                  <a:pt x="21600" y="3288"/>
                </a:lnTo>
                <a:lnTo>
                  <a:pt x="21573" y="2872"/>
                </a:lnTo>
                <a:lnTo>
                  <a:pt x="21546" y="2580"/>
                </a:lnTo>
                <a:lnTo>
                  <a:pt x="21519" y="2247"/>
                </a:lnTo>
                <a:lnTo>
                  <a:pt x="21465" y="1956"/>
                </a:lnTo>
                <a:lnTo>
                  <a:pt x="21385" y="1623"/>
                </a:lnTo>
                <a:lnTo>
                  <a:pt x="21331" y="1332"/>
                </a:lnTo>
                <a:lnTo>
                  <a:pt x="21250" y="1082"/>
                </a:lnTo>
                <a:lnTo>
                  <a:pt x="21142" y="874"/>
                </a:lnTo>
                <a:lnTo>
                  <a:pt x="21061" y="624"/>
                </a:lnTo>
                <a:lnTo>
                  <a:pt x="20954" y="458"/>
                </a:lnTo>
                <a:lnTo>
                  <a:pt x="20846" y="333"/>
                </a:lnTo>
                <a:lnTo>
                  <a:pt x="20738" y="166"/>
                </a:lnTo>
                <a:lnTo>
                  <a:pt x="20603" y="83"/>
                </a:lnTo>
                <a:lnTo>
                  <a:pt x="20496" y="83"/>
                </a:lnTo>
                <a:lnTo>
                  <a:pt x="20334" y="0"/>
                </a:lnTo>
                <a:lnTo>
                  <a:pt x="1293" y="0"/>
                </a:lnTo>
                <a:close/>
              </a:path>
            </a:pathLst>
          </a:custGeom>
          <a:solidFill>
            <a:srgbClr val="FFFFFF"/>
          </a:solidFill>
          <a:ln w="9525" algn="ctr">
            <a:solidFill>
              <a:srgbClr val="000000"/>
            </a:solidFill>
            <a:round/>
            <a:headEnd/>
            <a:tailEnd/>
          </a:ln>
        </p:spPr>
        <p:txBody>
          <a:bodyPr/>
          <a:lstStyle/>
          <a:p>
            <a:endParaRPr lang="ja-JP" altLang="en-US"/>
          </a:p>
        </p:txBody>
      </p:sp>
      <p:sp>
        <p:nvSpPr>
          <p:cNvPr id="110664" name="Rectangle 93"/>
          <p:cNvSpPr>
            <a:spLocks noChangeArrowheads="1"/>
          </p:cNvSpPr>
          <p:nvPr/>
        </p:nvSpPr>
        <p:spPr bwMode="auto">
          <a:xfrm>
            <a:off x="723900" y="4283075"/>
            <a:ext cx="692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latin typeface="ＭＳ Ｐゴシック" panose="020B0600070205080204" pitchFamily="50" charset="-128"/>
              </a:rPr>
              <a:t>事業者</a:t>
            </a:r>
          </a:p>
        </p:txBody>
      </p:sp>
      <p:sp>
        <p:nvSpPr>
          <p:cNvPr id="110665"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22556B8C-9E6F-4664-8E00-E4F6F7489FD2}" type="slidenum">
              <a:rPr lang="en-US" altLang="ja-JP" sz="1400" smtClean="0"/>
              <a:pPr>
                <a:spcBef>
                  <a:spcPct val="0"/>
                </a:spcBef>
                <a:buFontTx/>
                <a:buNone/>
              </a:pPr>
              <a:t>37</a:t>
            </a:fld>
            <a:endParaRPr lang="en-US" altLang="ja-JP" sz="1400" smtClean="0"/>
          </a:p>
        </p:txBody>
      </p:sp>
      <p:sp>
        <p:nvSpPr>
          <p:cNvPr id="110666"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（３）内部監査の対象範囲</a:t>
            </a:r>
            <a:r>
              <a:rPr lang="ja-JP" altLang="en-US" sz="2401" b="1" smtClean="0"/>
              <a:t>（</a:t>
            </a:r>
            <a:r>
              <a:rPr lang="en-US" altLang="ja-JP" sz="2401" b="1" smtClean="0"/>
              <a:t>3/3</a:t>
            </a:r>
            <a:r>
              <a:rPr lang="ja-JP" altLang="en-US" sz="2401" b="1" smtClean="0"/>
              <a:t>）</a:t>
            </a:r>
            <a:endParaRPr lang="ja-JP" altLang="ja-JP" sz="2401" smtClean="0"/>
          </a:p>
          <a:p>
            <a:pPr eaLnBrk="1" hangingPunct="1">
              <a:spcBef>
                <a:spcPct val="0"/>
              </a:spcBef>
              <a:buFontTx/>
              <a:buNone/>
              <a:defRPr/>
            </a:pPr>
            <a:endParaRPr lang="en-US" altLang="ja-JP" sz="2401" b="1"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（４）親会社、グループ会社、協力会社、民間の専門機関等の活用</a:t>
            </a:r>
            <a:endParaRPr lang="ja-JP" altLang="ja-JP" sz="2401" smtClean="0"/>
          </a:p>
        </p:txBody>
      </p:sp>
      <p:pic>
        <p:nvPicPr>
          <p:cNvPr id="1126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44"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EA2C4C-0F91-48DB-B9A1-1BA109869782}" type="slidenum">
              <a:rPr lang="en-US" altLang="ja-JP" sz="1400" smtClean="0"/>
              <a:pPr>
                <a:spcBef>
                  <a:spcPct val="0"/>
                </a:spcBef>
                <a:buFontTx/>
                <a:buNone/>
              </a:pPr>
              <a:t>38</a:t>
            </a:fld>
            <a:endParaRPr lang="en-US" altLang="ja-JP" sz="1400" smtClean="0"/>
          </a:p>
        </p:txBody>
      </p:sp>
      <p:sp>
        <p:nvSpPr>
          <p:cNvPr id="112645" name="Rectangle 16"/>
          <p:cNvSpPr>
            <a:spLocks noChangeArrowheads="1"/>
          </p:cNvSpPr>
          <p:nvPr/>
        </p:nvSpPr>
        <p:spPr bwMode="auto">
          <a:xfrm>
            <a:off x="57150" y="581025"/>
            <a:ext cx="9791700" cy="646113"/>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　　</a:t>
            </a:r>
            <a:r>
              <a:rPr lang="ja-JP" altLang="ja-JP" sz="1800"/>
              <a:t>自社のみでは内部監査に係る取組が困難と感じる場合には、親会社、グループ会社、協力会社、</a:t>
            </a:r>
            <a:endParaRPr lang="en-US" altLang="ja-JP" sz="1800"/>
          </a:p>
          <a:p>
            <a:pPr eaLnBrk="1" hangingPunct="1">
              <a:spcBef>
                <a:spcPct val="0"/>
              </a:spcBef>
              <a:buFontTx/>
              <a:buNone/>
            </a:pPr>
            <a:r>
              <a:rPr lang="ja-JP" altLang="en-US" sz="1800"/>
              <a:t>　</a:t>
            </a:r>
            <a:r>
              <a:rPr lang="ja-JP" altLang="ja-JP" sz="1800"/>
              <a:t>民間の専門機関等に内部監査の実施又は</a:t>
            </a:r>
            <a:r>
              <a:rPr lang="en-US" altLang="ja-JP" sz="1800"/>
              <a:t>OJT</a:t>
            </a:r>
            <a:r>
              <a:rPr lang="ja-JP" altLang="ja-JP" sz="1800"/>
              <a:t>を含む教育訓練の支援を仰ぐことも考えられます。</a:t>
            </a:r>
          </a:p>
        </p:txBody>
      </p:sp>
      <p:sp>
        <p:nvSpPr>
          <p:cNvPr id="112646"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角丸四角形 1"/>
          <p:cNvSpPr/>
          <p:nvPr/>
        </p:nvSpPr>
        <p:spPr>
          <a:xfrm>
            <a:off x="273050" y="1371193"/>
            <a:ext cx="9432478" cy="4959092"/>
          </a:xfrm>
          <a:prstGeom prst="roundRect">
            <a:avLst/>
          </a:prstGeom>
        </p:spPr>
        <p:style>
          <a:lnRef idx="2">
            <a:schemeClr val="accent1"/>
          </a:lnRef>
          <a:fillRef idx="1">
            <a:schemeClr val="lt1"/>
          </a:fillRef>
          <a:effectRef idx="0">
            <a:schemeClr val="accent1"/>
          </a:effectRef>
          <a:fontRef idx="minor">
            <a:schemeClr val="dk1"/>
          </a:fontRef>
        </p:style>
        <p:txBody>
          <a:bodyPr wrap="square" lIns="36000" tIns="72000" rIns="36000" bIns="0" anchor="ctr">
            <a:spAutoFit/>
          </a:bodyPr>
          <a:lstStyle/>
          <a:p>
            <a:pPr algn="ctr" eaLnBrk="1" hangingPunct="1">
              <a:lnSpc>
                <a:spcPts val="0"/>
              </a:lnSpc>
              <a:defRPr/>
            </a:pPr>
            <a:r>
              <a:rPr lang="ja-JP" altLang="en-US" sz="2000" b="1" dirty="0">
                <a:solidFill>
                  <a:srgbClr val="FF0000"/>
                </a:solidFill>
              </a:rPr>
              <a:t>社外を活用する際に</a:t>
            </a:r>
            <a:r>
              <a:rPr lang="ja-JP" altLang="ja-JP" sz="2000" b="1" dirty="0">
                <a:solidFill>
                  <a:srgbClr val="FF0000"/>
                </a:solidFill>
              </a:rPr>
              <a:t>留意すべき事項</a:t>
            </a:r>
            <a:endParaRPr lang="en-US" altLang="ja-JP" sz="2000" b="1" dirty="0">
              <a:solidFill>
                <a:srgbClr val="FF0000"/>
              </a:solidFill>
            </a:endParaRPr>
          </a:p>
          <a:p>
            <a:pPr algn="ctr" eaLnBrk="1" hangingPunct="1">
              <a:defRPr/>
            </a:pPr>
            <a:endParaRPr lang="en-US" altLang="ja-JP" b="1" dirty="0">
              <a:solidFill>
                <a:schemeClr val="tx1"/>
              </a:solidFill>
            </a:endParaRPr>
          </a:p>
          <a:p>
            <a:pPr eaLnBrk="1" hangingPunct="1">
              <a:defRPr/>
            </a:pPr>
            <a:r>
              <a:rPr lang="ja-JP" altLang="en-US" dirty="0"/>
              <a:t>　</a:t>
            </a:r>
            <a:r>
              <a:rPr lang="ja-JP" altLang="ja-JP" dirty="0"/>
              <a:t>社外の要員は、自社の業種、業態、業務及び輸送の安全に関するリスクについて必ずしも詳細な知見を有していないため、被監査部門の取組を詳細に内部監査することには限界があることを予め理解しておく必要があります。</a:t>
            </a:r>
            <a:endParaRPr lang="en-US" altLang="ja-JP" dirty="0"/>
          </a:p>
          <a:p>
            <a:pPr eaLnBrk="1" hangingPunct="1">
              <a:defRPr/>
            </a:pPr>
            <a:r>
              <a:rPr lang="ja-JP" altLang="en-US" dirty="0"/>
              <a:t>　</a:t>
            </a:r>
            <a:r>
              <a:rPr lang="ja-JP" altLang="ja-JP" dirty="0"/>
              <a:t>また、以下の事項に留意する必要があります。</a:t>
            </a:r>
          </a:p>
          <a:p>
            <a:pPr eaLnBrk="1" hangingPunct="1">
              <a:defRPr/>
            </a:pPr>
            <a:endParaRPr lang="en-US" altLang="ja-JP" b="1" dirty="0">
              <a:solidFill>
                <a:srgbClr val="FF0000"/>
              </a:solidFill>
            </a:endParaRPr>
          </a:p>
          <a:p>
            <a:pPr eaLnBrk="1" hangingPunct="1">
              <a:defRPr/>
            </a:pPr>
            <a:r>
              <a:rPr lang="ja-JP" altLang="en-US" b="1" dirty="0">
                <a:solidFill>
                  <a:srgbClr val="0070C0"/>
                </a:solidFill>
              </a:rPr>
              <a:t>①　実施主体・責任の所在</a:t>
            </a:r>
            <a:endParaRPr lang="en-US" altLang="ja-JP" b="1" dirty="0">
              <a:solidFill>
                <a:srgbClr val="0070C0"/>
              </a:solidFill>
            </a:endParaRPr>
          </a:p>
          <a:p>
            <a:pPr eaLnBrk="1" hangingPunct="1">
              <a:defRPr/>
            </a:pPr>
            <a:r>
              <a:rPr lang="ja-JP" altLang="en-US" dirty="0"/>
              <a:t>　　内部監査を委託する場合であっても、</a:t>
            </a:r>
            <a:r>
              <a:rPr lang="ja-JP" altLang="en-US" dirty="0">
                <a:solidFill>
                  <a:srgbClr val="FF0000"/>
                </a:solidFill>
              </a:rPr>
              <a:t>実施主体・責任は内部監査を受ける事業者側に</a:t>
            </a:r>
            <a:endParaRPr lang="en-US" altLang="ja-JP" dirty="0">
              <a:solidFill>
                <a:srgbClr val="FF0000"/>
              </a:solidFill>
            </a:endParaRPr>
          </a:p>
          <a:p>
            <a:pPr eaLnBrk="1" hangingPunct="1">
              <a:defRPr/>
            </a:pPr>
            <a:r>
              <a:rPr lang="ja-JP" altLang="en-US" dirty="0">
                <a:solidFill>
                  <a:srgbClr val="FF0000"/>
                </a:solidFill>
              </a:rPr>
              <a:t>　ある</a:t>
            </a:r>
            <a:r>
              <a:rPr lang="ja-JP" altLang="en-US" dirty="0"/>
              <a:t>こと</a:t>
            </a:r>
          </a:p>
          <a:p>
            <a:pPr eaLnBrk="1" hangingPunct="1">
              <a:defRPr/>
            </a:pPr>
            <a:r>
              <a:rPr lang="ja-JP" altLang="en-US" b="1" dirty="0">
                <a:solidFill>
                  <a:srgbClr val="0070C0"/>
                </a:solidFill>
              </a:rPr>
              <a:t>②　双方向のコミュニケーション</a:t>
            </a:r>
          </a:p>
          <a:p>
            <a:pPr eaLnBrk="1" hangingPunct="1">
              <a:defRPr/>
            </a:pPr>
            <a:r>
              <a:rPr lang="ja-JP" altLang="en-US" dirty="0"/>
              <a:t>　　監査を全て委ねるのではなく、</a:t>
            </a:r>
            <a:r>
              <a:rPr lang="ja-JP" altLang="en-US" dirty="0">
                <a:solidFill>
                  <a:srgbClr val="FF0000"/>
                </a:solidFill>
              </a:rPr>
              <a:t>監査の対象、範囲、時期、監査チームの力量、実施方法、　　</a:t>
            </a:r>
            <a:endParaRPr lang="en-US" altLang="ja-JP" dirty="0">
              <a:solidFill>
                <a:srgbClr val="FF0000"/>
              </a:solidFill>
            </a:endParaRPr>
          </a:p>
          <a:p>
            <a:pPr eaLnBrk="1" hangingPunct="1">
              <a:defRPr/>
            </a:pPr>
            <a:r>
              <a:rPr lang="ja-JP" altLang="en-US" dirty="0">
                <a:solidFill>
                  <a:srgbClr val="FF0000"/>
                </a:solidFill>
              </a:rPr>
              <a:t>　報告等について認識の相違が発生しないよう、双方向のコミュニケーションを図る</a:t>
            </a:r>
            <a:r>
              <a:rPr lang="ja-JP" altLang="en-US" dirty="0"/>
              <a:t>こと</a:t>
            </a:r>
          </a:p>
          <a:p>
            <a:pPr eaLnBrk="1" hangingPunct="1">
              <a:defRPr/>
            </a:pPr>
            <a:r>
              <a:rPr lang="ja-JP" altLang="en-US" b="1" dirty="0">
                <a:solidFill>
                  <a:srgbClr val="0070C0"/>
                </a:solidFill>
              </a:rPr>
              <a:t>③　実施した内部監査の有効性</a:t>
            </a:r>
          </a:p>
          <a:p>
            <a:pPr eaLnBrk="1" hangingPunct="1">
              <a:defRPr/>
            </a:pPr>
            <a:r>
              <a:rPr lang="ja-JP" altLang="en-US" dirty="0"/>
              <a:t>　　内部監査の結果について、</a:t>
            </a:r>
            <a:r>
              <a:rPr lang="ja-JP" altLang="en-US" dirty="0">
                <a:solidFill>
                  <a:srgbClr val="FF0000"/>
                </a:solidFill>
              </a:rPr>
              <a:t>その有効性・有益性について評価できる仕組み（被監査側か　らの監査実施者に対する評価等）の導入を図り</a:t>
            </a:r>
            <a:r>
              <a:rPr lang="ja-JP" altLang="en-US" dirty="0"/>
              <a:t>、評価に応じて、</a:t>
            </a:r>
            <a:r>
              <a:rPr lang="ja-JP" altLang="en-US" dirty="0">
                <a:solidFill>
                  <a:srgbClr val="FF0000"/>
                </a:solidFill>
              </a:rPr>
              <a:t>社外の選任見直し、</a:t>
            </a:r>
            <a:r>
              <a:rPr lang="ja-JP" altLang="en-US" dirty="0" smtClean="0">
                <a:solidFill>
                  <a:srgbClr val="FF0000"/>
                </a:solidFill>
              </a:rPr>
              <a:t>監査方</a:t>
            </a:r>
            <a:endParaRPr lang="en-US" altLang="ja-JP" dirty="0">
              <a:solidFill>
                <a:srgbClr val="FF0000"/>
              </a:solidFill>
            </a:endParaRPr>
          </a:p>
          <a:p>
            <a:pPr eaLnBrk="1" hangingPunct="1">
              <a:defRPr/>
            </a:pPr>
            <a:r>
              <a:rPr lang="ja-JP" altLang="en-US" dirty="0" smtClean="0">
                <a:solidFill>
                  <a:srgbClr val="FF0000"/>
                </a:solidFill>
              </a:rPr>
              <a:t>法</a:t>
            </a:r>
            <a:r>
              <a:rPr lang="ja-JP" altLang="en-US" dirty="0">
                <a:solidFill>
                  <a:srgbClr val="FF0000"/>
                </a:solidFill>
              </a:rPr>
              <a:t>の見直しを図る</a:t>
            </a:r>
            <a:r>
              <a:rPr lang="ja-JP" altLang="en-US" dirty="0"/>
              <a:t>こと</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（５）適合性、有効性</a:t>
            </a:r>
            <a:r>
              <a:rPr lang="ja-JP" altLang="en-US" sz="2401" b="1" smtClean="0"/>
              <a:t>（</a:t>
            </a:r>
            <a:r>
              <a:rPr lang="en-US" altLang="ja-JP" sz="2401" b="1" smtClean="0"/>
              <a:t>1/3</a:t>
            </a:r>
            <a:r>
              <a:rPr lang="ja-JP" altLang="en-US" sz="2401" b="1" smtClean="0"/>
              <a:t>）</a:t>
            </a:r>
            <a:endParaRPr lang="ja-JP" altLang="ja-JP" sz="2401" smtClean="0"/>
          </a:p>
        </p:txBody>
      </p:sp>
      <p:pic>
        <p:nvPicPr>
          <p:cNvPr id="1146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4692"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365EE18-1AE6-4C9A-BAFF-654D0BFA25A5}" type="slidenum">
              <a:rPr lang="en-US" altLang="ja-JP" sz="1400" smtClean="0"/>
              <a:pPr>
                <a:spcBef>
                  <a:spcPct val="0"/>
                </a:spcBef>
                <a:buFontTx/>
                <a:buNone/>
              </a:pPr>
              <a:t>39</a:t>
            </a:fld>
            <a:endParaRPr lang="en-US" altLang="ja-JP" sz="1400" smtClean="0"/>
          </a:p>
        </p:txBody>
      </p:sp>
      <p:sp>
        <p:nvSpPr>
          <p:cNvPr id="114693" name="Rectangle 16"/>
          <p:cNvSpPr>
            <a:spLocks noChangeArrowheads="1"/>
          </p:cNvSpPr>
          <p:nvPr/>
        </p:nvSpPr>
        <p:spPr bwMode="auto">
          <a:xfrm>
            <a:off x="57150" y="581025"/>
            <a:ext cx="9791700" cy="5354638"/>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　　</a:t>
            </a:r>
            <a:r>
              <a:rPr lang="ja-JP" altLang="ja-JP" sz="1800"/>
              <a:t>安全管理体制の構築・改善の取組に関する内部監査は、以下の①、②に記載した</a:t>
            </a:r>
            <a:r>
              <a:rPr lang="en-US" altLang="ja-JP" sz="1800"/>
              <a:t>2</a:t>
            </a:r>
            <a:r>
              <a:rPr lang="ja-JP" altLang="ja-JP" sz="1800"/>
              <a:t>つの視点で</a:t>
            </a:r>
            <a:endParaRPr lang="en-US" altLang="ja-JP" sz="1800"/>
          </a:p>
          <a:p>
            <a:pPr eaLnBrk="1" hangingPunct="1">
              <a:spcBef>
                <a:spcPct val="0"/>
              </a:spcBef>
              <a:buFontTx/>
              <a:buNone/>
            </a:pPr>
            <a:r>
              <a:rPr lang="ja-JP" altLang="en-US" sz="1800"/>
              <a:t>　</a:t>
            </a:r>
            <a:r>
              <a:rPr lang="ja-JP" altLang="ja-JP" sz="1800"/>
              <a:t>行います。</a:t>
            </a:r>
          </a:p>
          <a:p>
            <a:pPr eaLnBrk="1" hangingPunct="1">
              <a:spcBef>
                <a:spcPct val="0"/>
              </a:spcBef>
              <a:buFontTx/>
              <a:buNone/>
            </a:pPr>
            <a:r>
              <a:rPr lang="en-US" altLang="ja-JP" sz="1800"/>
              <a:t> </a:t>
            </a:r>
            <a:endParaRPr lang="ja-JP" altLang="ja-JP" sz="1800"/>
          </a:p>
          <a:p>
            <a:pPr eaLnBrk="1" hangingPunct="1">
              <a:spcBef>
                <a:spcPct val="0"/>
              </a:spcBef>
              <a:buFontTx/>
              <a:buNone/>
            </a:pPr>
            <a:r>
              <a:rPr lang="ja-JP" altLang="en-US" sz="1800"/>
              <a:t>　</a:t>
            </a:r>
            <a:r>
              <a:rPr lang="ja-JP" altLang="ja-JP" sz="1800"/>
              <a:t>①　安全管理体制の構築・改善の取組が、安全管理規程、その他事業者が決めた安全管理体制</a:t>
            </a:r>
            <a:r>
              <a:rPr lang="ja-JP" altLang="en-US" sz="1800"/>
              <a:t>　</a:t>
            </a:r>
            <a:endParaRPr lang="en-US" altLang="ja-JP" sz="1800"/>
          </a:p>
          <a:p>
            <a:pPr eaLnBrk="1" hangingPunct="1">
              <a:spcBef>
                <a:spcPct val="0"/>
              </a:spcBef>
              <a:buFontTx/>
              <a:buNone/>
            </a:pPr>
            <a:r>
              <a:rPr lang="ja-JP" altLang="en-US" sz="1800"/>
              <a:t>　　</a:t>
            </a:r>
            <a:r>
              <a:rPr lang="ja-JP" altLang="ja-JP" sz="1800"/>
              <a:t>に関する規程・手順に適合しているか。</a:t>
            </a:r>
          </a:p>
          <a:p>
            <a:pPr algn="r" eaLnBrk="1" hangingPunct="1">
              <a:spcBef>
                <a:spcPct val="0"/>
              </a:spcBef>
              <a:buFontTx/>
              <a:buNone/>
            </a:pPr>
            <a:r>
              <a:rPr lang="ja-JP" altLang="en-US" sz="1800"/>
              <a:t>　　</a:t>
            </a:r>
            <a:r>
              <a:rPr lang="ja-JP" altLang="ja-JP" sz="1800"/>
              <a:t>⇒</a:t>
            </a:r>
            <a:r>
              <a:rPr lang="ja-JP" altLang="ja-JP" sz="1800">
                <a:solidFill>
                  <a:srgbClr val="FF0000"/>
                </a:solidFill>
              </a:rPr>
              <a:t>適合性</a:t>
            </a:r>
            <a:r>
              <a:rPr lang="ja-JP" altLang="ja-JP" sz="1800"/>
              <a:t>の確認</a:t>
            </a:r>
          </a:p>
          <a:p>
            <a:pPr eaLnBrk="1" hangingPunct="1">
              <a:spcBef>
                <a:spcPct val="0"/>
              </a:spcBef>
              <a:buFontTx/>
              <a:buNone/>
            </a:pPr>
            <a:r>
              <a:rPr lang="en-US" altLang="ja-JP" sz="1800"/>
              <a:t> </a:t>
            </a:r>
            <a:endParaRPr lang="ja-JP" altLang="ja-JP" sz="1800"/>
          </a:p>
          <a:p>
            <a:pPr eaLnBrk="1" hangingPunct="1">
              <a:spcBef>
                <a:spcPct val="0"/>
              </a:spcBef>
              <a:buFontTx/>
              <a:buNone/>
            </a:pPr>
            <a:r>
              <a:rPr lang="ja-JP" altLang="en-US" sz="1800"/>
              <a:t>　　</a:t>
            </a:r>
            <a:r>
              <a:rPr lang="ja-JP" altLang="ja-JP" sz="1800"/>
              <a:t>「適合性の確認」とは、</a:t>
            </a:r>
            <a:r>
              <a:rPr lang="ja-JP" altLang="ja-JP" sz="1800">
                <a:solidFill>
                  <a:srgbClr val="FF0000"/>
                </a:solidFill>
              </a:rPr>
              <a:t>安全管理体制の構築・改善の取組が、安全管理規程、その他自社で定</a:t>
            </a:r>
            <a:endParaRPr lang="en-US" altLang="ja-JP" sz="1800">
              <a:solidFill>
                <a:srgbClr val="FF0000"/>
              </a:solidFill>
            </a:endParaRPr>
          </a:p>
          <a:p>
            <a:pPr eaLnBrk="1" hangingPunct="1">
              <a:spcBef>
                <a:spcPct val="0"/>
              </a:spcBef>
              <a:buFontTx/>
              <a:buNone/>
            </a:pPr>
            <a:r>
              <a:rPr lang="ja-JP" altLang="en-US" sz="1800">
                <a:solidFill>
                  <a:srgbClr val="FF0000"/>
                </a:solidFill>
              </a:rPr>
              <a:t>　</a:t>
            </a:r>
            <a:r>
              <a:rPr lang="ja-JP" altLang="ja-JP" sz="1800">
                <a:solidFill>
                  <a:srgbClr val="FF0000"/>
                </a:solidFill>
              </a:rPr>
              <a:t>めた安全管理の規程・手順どおり実施されているかを確認すること</a:t>
            </a:r>
            <a:r>
              <a:rPr lang="ja-JP" altLang="ja-JP" sz="1800"/>
              <a:t>です。</a:t>
            </a:r>
          </a:p>
          <a:p>
            <a:pPr eaLnBrk="1" hangingPunct="1">
              <a:spcBef>
                <a:spcPct val="0"/>
              </a:spcBef>
              <a:buFontTx/>
              <a:buNone/>
            </a:pPr>
            <a:r>
              <a:rPr lang="ja-JP" altLang="en-US" sz="1800"/>
              <a:t>　　</a:t>
            </a:r>
            <a:r>
              <a:rPr lang="ja-JP" altLang="ja-JP" sz="1800"/>
              <a:t>例えば、マネジメントレビューが年</a:t>
            </a:r>
            <a:r>
              <a:rPr lang="en-US" altLang="ja-JP" sz="1800"/>
              <a:t>1</a:t>
            </a:r>
            <a:r>
              <a:rPr lang="ja-JP" altLang="ja-JP" sz="1800"/>
              <a:t>回実施されているか（安全管理規程への適合性）、点呼や整</a:t>
            </a:r>
            <a:r>
              <a:rPr lang="ja-JP" altLang="en-US" sz="1800"/>
              <a:t>　</a:t>
            </a:r>
            <a:endParaRPr lang="en-US" altLang="ja-JP" sz="1800"/>
          </a:p>
          <a:p>
            <a:pPr eaLnBrk="1" hangingPunct="1">
              <a:spcBef>
                <a:spcPct val="0"/>
              </a:spcBef>
              <a:buFontTx/>
              <a:buNone/>
            </a:pPr>
            <a:r>
              <a:rPr lang="ja-JP" altLang="en-US" sz="1800"/>
              <a:t>　</a:t>
            </a:r>
            <a:r>
              <a:rPr lang="ja-JP" altLang="ja-JP" sz="1800"/>
              <a:t>備が関係法令どおり実施されているか（関係法令への適合性）、社内規程で定めた月</a:t>
            </a:r>
            <a:r>
              <a:rPr lang="en-US" altLang="ja-JP" sz="1800"/>
              <a:t>1</a:t>
            </a:r>
            <a:r>
              <a:rPr lang="ja-JP" altLang="ja-JP" sz="1800"/>
              <a:t>回の安全</a:t>
            </a:r>
            <a:endParaRPr lang="en-US" altLang="ja-JP" sz="1800"/>
          </a:p>
          <a:p>
            <a:pPr eaLnBrk="1" hangingPunct="1">
              <a:spcBef>
                <a:spcPct val="0"/>
              </a:spcBef>
              <a:buFontTx/>
              <a:buNone/>
            </a:pPr>
            <a:r>
              <a:rPr lang="ja-JP" altLang="en-US" sz="1800"/>
              <a:t>　</a:t>
            </a:r>
            <a:r>
              <a:rPr lang="ja-JP" altLang="ja-JP" sz="1800"/>
              <a:t>教育が実施されているか（自社規程への適合性）等を内部監査で確認します。</a:t>
            </a:r>
          </a:p>
          <a:p>
            <a:pPr eaLnBrk="1" hangingPunct="1">
              <a:spcBef>
                <a:spcPct val="0"/>
              </a:spcBef>
              <a:buFontTx/>
              <a:buNone/>
            </a:pPr>
            <a:r>
              <a:rPr lang="en-US" altLang="ja-JP" sz="1800"/>
              <a:t> </a:t>
            </a:r>
            <a:endParaRPr lang="ja-JP" altLang="ja-JP" sz="1800"/>
          </a:p>
          <a:p>
            <a:pPr eaLnBrk="1" hangingPunct="1">
              <a:spcBef>
                <a:spcPct val="0"/>
              </a:spcBef>
              <a:buFontTx/>
              <a:buNone/>
            </a:pPr>
            <a:r>
              <a:rPr lang="ja-JP" altLang="ja-JP" sz="1800"/>
              <a:t>②　安全管理体制が適切に運営され、有効に機能しているか。</a:t>
            </a:r>
          </a:p>
          <a:p>
            <a:pPr algn="r" eaLnBrk="1" hangingPunct="1">
              <a:spcBef>
                <a:spcPct val="0"/>
              </a:spcBef>
              <a:buFontTx/>
              <a:buNone/>
            </a:pPr>
            <a:r>
              <a:rPr lang="ja-JP" altLang="ja-JP" sz="1800"/>
              <a:t>⇒</a:t>
            </a:r>
            <a:r>
              <a:rPr lang="ja-JP" altLang="ja-JP" sz="1800">
                <a:solidFill>
                  <a:srgbClr val="FF0000"/>
                </a:solidFill>
              </a:rPr>
              <a:t>有効性</a:t>
            </a:r>
            <a:r>
              <a:rPr lang="ja-JP" altLang="ja-JP" sz="1800"/>
              <a:t>の確認</a:t>
            </a:r>
            <a:endParaRPr lang="en-US" altLang="ja-JP" sz="1800"/>
          </a:p>
          <a:p>
            <a:pPr eaLnBrk="1" hangingPunct="1">
              <a:spcBef>
                <a:spcPct val="0"/>
              </a:spcBef>
              <a:buFontTx/>
              <a:buNone/>
            </a:pPr>
            <a:r>
              <a:rPr lang="ja-JP" altLang="en-US" sz="1800"/>
              <a:t>　　</a:t>
            </a:r>
            <a:r>
              <a:rPr lang="ja-JP" altLang="ja-JP" sz="1800"/>
              <a:t>「有効性の確認」とは、</a:t>
            </a:r>
            <a:r>
              <a:rPr lang="ja-JP" altLang="ja-JP" sz="1800">
                <a:solidFill>
                  <a:srgbClr val="FF0000"/>
                </a:solidFill>
              </a:rPr>
              <a:t>安全管理体制が様々な状況の変化に対応しつつ構築・改善されているか、</a:t>
            </a:r>
            <a:endParaRPr lang="en-US" altLang="ja-JP" sz="1800">
              <a:solidFill>
                <a:srgbClr val="FF0000"/>
              </a:solidFill>
            </a:endParaRPr>
          </a:p>
          <a:p>
            <a:pPr eaLnBrk="1" hangingPunct="1">
              <a:spcBef>
                <a:spcPct val="0"/>
              </a:spcBef>
              <a:buFontTx/>
              <a:buNone/>
            </a:pPr>
            <a:r>
              <a:rPr lang="ja-JP" altLang="en-US" sz="1800">
                <a:solidFill>
                  <a:srgbClr val="FF0000"/>
                </a:solidFill>
              </a:rPr>
              <a:t>　</a:t>
            </a:r>
            <a:r>
              <a:rPr lang="ja-JP" altLang="ja-JP" sz="1800">
                <a:solidFill>
                  <a:srgbClr val="FF0000"/>
                </a:solidFill>
              </a:rPr>
              <a:t>安全目標等において計画したとおりの成果が得られているか、計画した成果を得るためＰＤＣＡサ</a:t>
            </a:r>
            <a:endParaRPr lang="en-US" altLang="ja-JP" sz="1800">
              <a:solidFill>
                <a:srgbClr val="FF0000"/>
              </a:solidFill>
            </a:endParaRPr>
          </a:p>
          <a:p>
            <a:pPr eaLnBrk="1" hangingPunct="1">
              <a:spcBef>
                <a:spcPct val="0"/>
              </a:spcBef>
              <a:buFontTx/>
              <a:buNone/>
            </a:pPr>
            <a:r>
              <a:rPr lang="ja-JP" altLang="en-US" sz="1800">
                <a:solidFill>
                  <a:srgbClr val="FF0000"/>
                </a:solidFill>
              </a:rPr>
              <a:t>　</a:t>
            </a:r>
            <a:r>
              <a:rPr lang="ja-JP" altLang="ja-JP" sz="1800">
                <a:solidFill>
                  <a:srgbClr val="FF0000"/>
                </a:solidFill>
              </a:rPr>
              <a:t>イクルに基づいた取組が実施されているか等を確認すること</a:t>
            </a:r>
            <a:r>
              <a:rPr lang="ja-JP" altLang="ja-JP" sz="1800"/>
              <a:t>です。</a:t>
            </a:r>
          </a:p>
          <a:p>
            <a:pPr eaLnBrk="1" hangingPunct="1">
              <a:spcBef>
                <a:spcPct val="0"/>
              </a:spcBef>
              <a:buFontTx/>
              <a:buNone/>
            </a:pPr>
            <a:endParaRPr lang="ja-JP" altLang="ja-JP" sz="1800"/>
          </a:p>
        </p:txBody>
      </p:sp>
      <p:sp>
        <p:nvSpPr>
          <p:cNvPr id="114694"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2"/>
          <p:cNvSpPr>
            <a:spLocks noChangeArrowheads="1"/>
          </p:cNvSpPr>
          <p:nvPr/>
        </p:nvSpPr>
        <p:spPr bwMode="auto">
          <a:xfrm>
            <a:off x="0" y="2768600"/>
            <a:ext cx="9906000" cy="731838"/>
          </a:xfrm>
          <a:prstGeom prst="rect">
            <a:avLst/>
          </a:prstGeom>
          <a:solidFill>
            <a:srgbClr val="FF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742950" indent="-74295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Tx/>
              <a:buNone/>
            </a:pPr>
            <a:r>
              <a:rPr lang="ja-JP" altLang="en-US" sz="4800"/>
              <a:t>１．運輸安全マネジメント制度の概要</a:t>
            </a:r>
          </a:p>
        </p:txBody>
      </p:sp>
      <p:pic>
        <p:nvPicPr>
          <p:cNvPr id="430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012"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05BB5BD-EF24-4BB6-8650-4C623910CF14}" type="slidenum">
              <a:rPr lang="en-US" altLang="ja-JP" sz="1400" smtClean="0"/>
              <a:pPr>
                <a:spcBef>
                  <a:spcPct val="0"/>
                </a:spcBef>
                <a:buFontTx/>
                <a:buNone/>
              </a:pPr>
              <a:t>4</a:t>
            </a:fld>
            <a:endParaRPr lang="en-US" altLang="ja-JP" sz="1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（５）適合性、有効性</a:t>
            </a:r>
            <a:r>
              <a:rPr lang="ja-JP" altLang="en-US" sz="2401" b="1" smtClean="0"/>
              <a:t>（</a:t>
            </a:r>
            <a:r>
              <a:rPr lang="en-US" altLang="ja-JP" sz="2401" b="1" smtClean="0"/>
              <a:t>2/3</a:t>
            </a:r>
            <a:r>
              <a:rPr lang="ja-JP" altLang="en-US" sz="2401" b="1" smtClean="0"/>
              <a:t>）</a:t>
            </a:r>
            <a:endParaRPr lang="ja-JP" altLang="ja-JP" sz="2401" smtClean="0"/>
          </a:p>
        </p:txBody>
      </p:sp>
      <p:pic>
        <p:nvPicPr>
          <p:cNvPr id="1167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6740"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3F7D55D-DBC3-48EF-BD35-A18B0D0D1A53}" type="slidenum">
              <a:rPr lang="en-US" altLang="ja-JP" sz="1400" smtClean="0"/>
              <a:pPr>
                <a:spcBef>
                  <a:spcPct val="0"/>
                </a:spcBef>
                <a:buFontTx/>
                <a:buNone/>
              </a:pPr>
              <a:t>40</a:t>
            </a:fld>
            <a:endParaRPr lang="en-US" altLang="ja-JP" sz="1400" smtClean="0"/>
          </a:p>
        </p:txBody>
      </p:sp>
      <p:sp>
        <p:nvSpPr>
          <p:cNvPr id="116741" name="Rectangle 16"/>
          <p:cNvSpPr>
            <a:spLocks noChangeArrowheads="1"/>
          </p:cNvSpPr>
          <p:nvPr/>
        </p:nvSpPr>
        <p:spPr bwMode="auto">
          <a:xfrm>
            <a:off x="57150" y="581025"/>
            <a:ext cx="9791700" cy="5078413"/>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　　</a:t>
            </a:r>
            <a:r>
              <a:rPr lang="ja-JP" altLang="ja-JP" sz="1800"/>
              <a:t>例えば、トラック事業者が思うように運転職の人材を確保できない状況である場合には、経営管</a:t>
            </a:r>
            <a:endParaRPr lang="en-US" altLang="ja-JP" sz="1800"/>
          </a:p>
          <a:p>
            <a:pPr eaLnBrk="1" hangingPunct="1">
              <a:spcBef>
                <a:spcPct val="0"/>
              </a:spcBef>
              <a:buFontTx/>
              <a:buNone/>
            </a:pPr>
            <a:r>
              <a:rPr lang="ja-JP" altLang="en-US" sz="1800"/>
              <a:t>　</a:t>
            </a:r>
            <a:r>
              <a:rPr lang="ja-JP" altLang="ja-JP" sz="1800"/>
              <a:t>理部門は、以下の</a:t>
            </a:r>
            <a:r>
              <a:rPr lang="en-US" altLang="ja-JP" sz="1800"/>
              <a:t>a</a:t>
            </a:r>
            <a:r>
              <a:rPr lang="ja-JP" altLang="ja-JP" sz="1800"/>
              <a:t>）及び</a:t>
            </a:r>
            <a:r>
              <a:rPr lang="en-US" altLang="ja-JP" sz="1800"/>
              <a:t>b</a:t>
            </a:r>
            <a:r>
              <a:rPr lang="ja-JP" altLang="ja-JP" sz="1800"/>
              <a:t>）等の対応を行うことが考えられます。</a:t>
            </a:r>
          </a:p>
          <a:p>
            <a:pPr eaLnBrk="1" hangingPunct="1">
              <a:spcBef>
                <a:spcPct val="0"/>
              </a:spcBef>
              <a:buFontTx/>
              <a:buNone/>
            </a:pPr>
            <a:r>
              <a:rPr lang="en-US" altLang="ja-JP" sz="1800"/>
              <a:t> </a:t>
            </a:r>
            <a:endParaRPr lang="ja-JP" altLang="ja-JP" sz="1800"/>
          </a:p>
          <a:p>
            <a:pPr eaLnBrk="1" hangingPunct="1">
              <a:spcBef>
                <a:spcPct val="0"/>
              </a:spcBef>
              <a:buFontTx/>
              <a:buNone/>
            </a:pPr>
            <a:r>
              <a:rPr lang="ja-JP" altLang="en-US" sz="1800"/>
              <a:t>　</a:t>
            </a:r>
            <a:r>
              <a:rPr lang="en-US" altLang="ja-JP" sz="1800"/>
              <a:t>a</a:t>
            </a:r>
            <a:r>
              <a:rPr lang="ja-JP" altLang="ja-JP" sz="1800"/>
              <a:t>）　運転経験者の採用が困難なため、未経験の若年者を採用し教育・訓練して運転職に就かせ</a:t>
            </a:r>
            <a:endParaRPr lang="en-US" altLang="ja-JP" sz="1800"/>
          </a:p>
          <a:p>
            <a:pPr eaLnBrk="1" hangingPunct="1">
              <a:spcBef>
                <a:spcPct val="0"/>
              </a:spcBef>
              <a:buFontTx/>
              <a:buNone/>
            </a:pPr>
            <a:r>
              <a:rPr lang="ja-JP" altLang="en-US" sz="1800"/>
              <a:t>　　　</a:t>
            </a:r>
            <a:r>
              <a:rPr lang="ja-JP" altLang="ja-JP" sz="1800"/>
              <a:t>る。</a:t>
            </a:r>
          </a:p>
          <a:p>
            <a:pPr eaLnBrk="1" hangingPunct="1">
              <a:spcBef>
                <a:spcPct val="0"/>
              </a:spcBef>
              <a:buFontTx/>
              <a:buNone/>
            </a:pPr>
            <a:r>
              <a:rPr lang="ja-JP" altLang="en-US" sz="1800"/>
              <a:t>　</a:t>
            </a:r>
            <a:r>
              <a:rPr lang="en-US" altLang="ja-JP" sz="1800"/>
              <a:t>b</a:t>
            </a:r>
            <a:r>
              <a:rPr lang="ja-JP" altLang="ja-JP" sz="1800"/>
              <a:t>）　従前なら運転職から離れる年齢の要員を継続して運転職に就かせる。</a:t>
            </a:r>
          </a:p>
          <a:p>
            <a:pPr eaLnBrk="1" hangingPunct="1">
              <a:spcBef>
                <a:spcPct val="0"/>
              </a:spcBef>
              <a:buFontTx/>
              <a:buNone/>
            </a:pPr>
            <a:r>
              <a:rPr lang="en-US" altLang="ja-JP" sz="1800"/>
              <a:t> </a:t>
            </a:r>
            <a:endParaRPr lang="ja-JP" altLang="ja-JP" sz="1800"/>
          </a:p>
          <a:p>
            <a:pPr eaLnBrk="1" hangingPunct="1">
              <a:spcBef>
                <a:spcPct val="0"/>
              </a:spcBef>
              <a:buFontTx/>
              <a:buNone/>
            </a:pPr>
            <a:r>
              <a:rPr lang="ja-JP" altLang="en-US" sz="1800"/>
              <a:t>　</a:t>
            </a:r>
            <a:r>
              <a:rPr lang="ja-JP" altLang="ja-JP" sz="1800"/>
              <a:t>このように、</a:t>
            </a:r>
            <a:r>
              <a:rPr lang="ja-JP" altLang="ja-JP" sz="1800">
                <a:solidFill>
                  <a:srgbClr val="FF0000"/>
                </a:solidFill>
              </a:rPr>
              <a:t>「事業の安全に関するリスク」が従前より高くなることに対して、経営管理部門がどの</a:t>
            </a:r>
            <a:endParaRPr lang="en-US" altLang="ja-JP" sz="1800">
              <a:solidFill>
                <a:srgbClr val="FF0000"/>
              </a:solidFill>
            </a:endParaRPr>
          </a:p>
          <a:p>
            <a:pPr eaLnBrk="1" hangingPunct="1">
              <a:spcBef>
                <a:spcPct val="0"/>
              </a:spcBef>
              <a:buFontTx/>
              <a:buNone/>
            </a:pPr>
            <a:r>
              <a:rPr lang="ja-JP" altLang="ja-JP" sz="1800">
                <a:solidFill>
                  <a:srgbClr val="FF0000"/>
                </a:solidFill>
              </a:rPr>
              <a:t>ような対策を行い、当該対策の成果をどのように評価しているかが、内部監査で確認するべき視点</a:t>
            </a:r>
            <a:r>
              <a:rPr lang="ja-JP" altLang="en-US" sz="1800"/>
              <a:t>　</a:t>
            </a:r>
            <a:endParaRPr lang="en-US" altLang="ja-JP" sz="1800"/>
          </a:p>
          <a:p>
            <a:pPr eaLnBrk="1" hangingPunct="1">
              <a:spcBef>
                <a:spcPct val="0"/>
              </a:spcBef>
              <a:buFontTx/>
              <a:buNone/>
            </a:pPr>
            <a:r>
              <a:rPr lang="ja-JP" altLang="ja-JP" sz="1800"/>
              <a:t>です。</a:t>
            </a:r>
          </a:p>
          <a:p>
            <a:pPr eaLnBrk="1" hangingPunct="1">
              <a:spcBef>
                <a:spcPct val="0"/>
              </a:spcBef>
              <a:buFontTx/>
              <a:buNone/>
            </a:pPr>
            <a:r>
              <a:rPr lang="ja-JP" altLang="en-US" sz="1800"/>
              <a:t>　</a:t>
            </a:r>
            <a:r>
              <a:rPr lang="ja-JP" altLang="ja-JP" sz="1800"/>
              <a:t>具体的には、安全重点施策等の検討状況、安全目標の達成状況、安全目標を達成するための取</a:t>
            </a:r>
            <a:endParaRPr lang="en-US" altLang="ja-JP" sz="1800"/>
          </a:p>
          <a:p>
            <a:pPr eaLnBrk="1" hangingPunct="1">
              <a:spcBef>
                <a:spcPct val="0"/>
              </a:spcBef>
              <a:buFontTx/>
              <a:buNone/>
            </a:pPr>
            <a:r>
              <a:rPr lang="ja-JP" altLang="ja-JP" sz="1800"/>
              <a:t>組がＰＤＣＡサイクルを意識して実施され、効果を得ているか等が内部監査で確認する事項となりま</a:t>
            </a:r>
            <a:endParaRPr lang="en-US" altLang="ja-JP" sz="1800"/>
          </a:p>
          <a:p>
            <a:pPr eaLnBrk="1" hangingPunct="1">
              <a:spcBef>
                <a:spcPct val="0"/>
              </a:spcBef>
              <a:buFontTx/>
              <a:buNone/>
            </a:pPr>
            <a:r>
              <a:rPr lang="ja-JP" altLang="ja-JP" sz="1800"/>
              <a:t>す。</a:t>
            </a:r>
          </a:p>
          <a:p>
            <a:pPr eaLnBrk="1" hangingPunct="1">
              <a:spcBef>
                <a:spcPct val="0"/>
              </a:spcBef>
              <a:buFontTx/>
              <a:buNone/>
            </a:pPr>
            <a:r>
              <a:rPr lang="ja-JP" altLang="ja-JP" sz="1800"/>
              <a:t>　なお、有効性を確認する場合、例えば、単に安全目標の達成状況だけを確認するのではなく、</a:t>
            </a:r>
            <a:r>
              <a:rPr lang="ja-JP" altLang="ja-JP" sz="1800">
                <a:solidFill>
                  <a:srgbClr val="0000FF"/>
                </a:solidFill>
              </a:rPr>
              <a:t>安</a:t>
            </a:r>
            <a:endParaRPr lang="en-US" altLang="ja-JP" sz="1800">
              <a:solidFill>
                <a:srgbClr val="0000FF"/>
              </a:solidFill>
            </a:endParaRPr>
          </a:p>
          <a:p>
            <a:pPr eaLnBrk="1" hangingPunct="1">
              <a:spcBef>
                <a:spcPct val="0"/>
              </a:spcBef>
              <a:buFontTx/>
              <a:buNone/>
            </a:pPr>
            <a:r>
              <a:rPr lang="ja-JP" altLang="ja-JP" sz="1800">
                <a:solidFill>
                  <a:srgbClr val="0000FF"/>
                </a:solidFill>
              </a:rPr>
              <a:t>全目標の設定の背景、安全目標達成のための取組を定めた考え方、取組の実施状況・効果等の</a:t>
            </a:r>
            <a:r>
              <a:rPr lang="ja-JP" altLang="en-US" sz="1800">
                <a:solidFill>
                  <a:srgbClr val="0000FF"/>
                </a:solidFill>
              </a:rPr>
              <a:t>　</a:t>
            </a:r>
            <a:endParaRPr lang="en-US" altLang="ja-JP" sz="1800">
              <a:solidFill>
                <a:srgbClr val="0000FF"/>
              </a:solidFill>
            </a:endParaRPr>
          </a:p>
          <a:p>
            <a:pPr eaLnBrk="1" hangingPunct="1">
              <a:spcBef>
                <a:spcPct val="0"/>
              </a:spcBef>
              <a:buFontTx/>
              <a:buNone/>
            </a:pPr>
            <a:r>
              <a:rPr lang="ja-JP" altLang="ja-JP" sz="1800">
                <a:solidFill>
                  <a:srgbClr val="0000FF"/>
                </a:solidFill>
              </a:rPr>
              <a:t>把握</a:t>
            </a:r>
            <a:r>
              <a:rPr lang="ja-JP" altLang="ja-JP" sz="1800"/>
              <a:t>の方法についても確認することが重要です。</a:t>
            </a:r>
          </a:p>
          <a:p>
            <a:pPr eaLnBrk="1" hangingPunct="1">
              <a:spcBef>
                <a:spcPct val="0"/>
              </a:spcBef>
              <a:buFontTx/>
              <a:buNone/>
            </a:pPr>
            <a:endParaRPr lang="ja-JP" altLang="ja-JP" sz="1800"/>
          </a:p>
          <a:p>
            <a:pPr eaLnBrk="1" hangingPunct="1">
              <a:spcBef>
                <a:spcPct val="0"/>
              </a:spcBef>
              <a:buFontTx/>
              <a:buNone/>
            </a:pPr>
            <a:r>
              <a:rPr lang="ja-JP" altLang="en-US" sz="1800"/>
              <a:t>　　</a:t>
            </a:r>
            <a:endParaRPr lang="ja-JP" altLang="ja-JP" sz="1800"/>
          </a:p>
        </p:txBody>
      </p:sp>
      <p:sp>
        <p:nvSpPr>
          <p:cNvPr id="116742"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（５）（５）適合性、有効性</a:t>
            </a:r>
            <a:r>
              <a:rPr lang="ja-JP" altLang="en-US" sz="2401" b="1" smtClean="0"/>
              <a:t>（</a:t>
            </a:r>
            <a:r>
              <a:rPr lang="en-US" altLang="ja-JP" sz="2401" b="1" smtClean="0"/>
              <a:t>3/3</a:t>
            </a:r>
            <a:r>
              <a:rPr lang="ja-JP" altLang="en-US" sz="2401" b="1" smtClean="0"/>
              <a:t>）　</a:t>
            </a:r>
            <a:r>
              <a:rPr lang="zh-TW" altLang="en-US" sz="2401" b="1" smtClean="0"/>
              <a:t>運輸安全取組事例</a:t>
            </a:r>
            <a:r>
              <a:rPr lang="ja-JP" altLang="en-US" sz="2401" b="1" smtClean="0"/>
              <a:t>紹介</a:t>
            </a:r>
            <a:endParaRPr lang="ja-JP" altLang="ja-JP" sz="2401" smtClean="0"/>
          </a:p>
        </p:txBody>
      </p:sp>
      <p:pic>
        <p:nvPicPr>
          <p:cNvPr id="1187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8788"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FE9DDE27-1D7D-4339-80E6-1E74DE1D702B}" type="slidenum">
              <a:rPr lang="en-US" altLang="ja-JP" sz="1400" smtClean="0"/>
              <a:pPr>
                <a:spcBef>
                  <a:spcPct val="0"/>
                </a:spcBef>
                <a:buFontTx/>
                <a:buNone/>
              </a:pPr>
              <a:t>41</a:t>
            </a:fld>
            <a:endParaRPr lang="en-US" altLang="ja-JP" sz="1400" smtClean="0"/>
          </a:p>
        </p:txBody>
      </p:sp>
      <p:sp>
        <p:nvSpPr>
          <p:cNvPr id="118789" name="Rectangle 16"/>
          <p:cNvSpPr>
            <a:spLocks noChangeArrowheads="1"/>
          </p:cNvSpPr>
          <p:nvPr/>
        </p:nvSpPr>
        <p:spPr bwMode="auto">
          <a:xfrm>
            <a:off x="57150" y="581025"/>
            <a:ext cx="9791700" cy="369888"/>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　　</a:t>
            </a:r>
            <a:endParaRPr lang="ja-JP" altLang="ja-JP" sz="1800"/>
          </a:p>
        </p:txBody>
      </p:sp>
      <p:sp>
        <p:nvSpPr>
          <p:cNvPr id="118790"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8" name="図表 7"/>
          <p:cNvGraphicFramePr/>
          <p:nvPr/>
        </p:nvGraphicFramePr>
        <p:xfrm>
          <a:off x="6537176" y="2708921"/>
          <a:ext cx="2448273" cy="25922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8792" name="テキスト ボックス 1"/>
          <p:cNvSpPr txBox="1">
            <a:spLocks noChangeArrowheads="1"/>
          </p:cNvSpPr>
          <p:nvPr/>
        </p:nvSpPr>
        <p:spPr bwMode="auto">
          <a:xfrm>
            <a:off x="7008813" y="547370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イメージ図</a:t>
            </a:r>
          </a:p>
        </p:txBody>
      </p:sp>
      <p:pic>
        <p:nvPicPr>
          <p:cNvPr id="118793" name="図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3050" y="606425"/>
            <a:ext cx="5832475" cy="605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（６）内部監査の対象に応じた内部監査の方法</a:t>
            </a:r>
            <a:r>
              <a:rPr lang="ja-JP" altLang="en-US" sz="2401" b="1" smtClean="0"/>
              <a:t>（</a:t>
            </a:r>
            <a:r>
              <a:rPr lang="en-US" altLang="ja-JP" sz="2401" b="1" smtClean="0"/>
              <a:t>1/3</a:t>
            </a:r>
            <a:r>
              <a:rPr lang="ja-JP" altLang="en-US" sz="2401" b="1" smtClean="0"/>
              <a:t>）</a:t>
            </a:r>
            <a:endParaRPr lang="ja-JP" altLang="ja-JP" sz="2401" smtClean="0"/>
          </a:p>
        </p:txBody>
      </p:sp>
      <p:pic>
        <p:nvPicPr>
          <p:cNvPr id="1208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0836"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D159B61B-1D25-4877-A219-9ABAFD14D665}" type="slidenum">
              <a:rPr lang="en-US" altLang="ja-JP" sz="1400" smtClean="0"/>
              <a:pPr>
                <a:spcBef>
                  <a:spcPct val="0"/>
                </a:spcBef>
                <a:buFontTx/>
                <a:buNone/>
              </a:pPr>
              <a:t>42</a:t>
            </a:fld>
            <a:endParaRPr lang="en-US" altLang="ja-JP" sz="1400" smtClean="0"/>
          </a:p>
        </p:txBody>
      </p:sp>
      <p:sp>
        <p:nvSpPr>
          <p:cNvPr id="120837" name="Rectangle 16"/>
          <p:cNvSpPr>
            <a:spLocks noChangeArrowheads="1"/>
          </p:cNvSpPr>
          <p:nvPr/>
        </p:nvSpPr>
        <p:spPr bwMode="auto">
          <a:xfrm>
            <a:off x="57150" y="581025"/>
            <a:ext cx="9791700" cy="4524375"/>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　　</a:t>
            </a:r>
            <a:r>
              <a:rPr lang="ja-JP" altLang="ja-JP" sz="1800"/>
              <a:t>内部監査は、安全管理体制上の</a:t>
            </a:r>
            <a:r>
              <a:rPr lang="ja-JP" altLang="en-US" sz="1800"/>
              <a:t>「</a:t>
            </a:r>
            <a:r>
              <a:rPr lang="ja-JP" altLang="ja-JP" sz="1800">
                <a:solidFill>
                  <a:srgbClr val="0000FF"/>
                </a:solidFill>
              </a:rPr>
              <a:t>優れた取組</a:t>
            </a:r>
            <a:r>
              <a:rPr lang="ja-JP" altLang="en-US" sz="1800">
                <a:solidFill>
                  <a:srgbClr val="0070C0"/>
                </a:solidFill>
              </a:rPr>
              <a:t>」</a:t>
            </a:r>
            <a:r>
              <a:rPr lang="ja-JP" altLang="ja-JP" sz="1800"/>
              <a:t>及び</a:t>
            </a:r>
            <a:r>
              <a:rPr lang="ja-JP" altLang="ja-JP" sz="1800" b="1">
                <a:solidFill>
                  <a:srgbClr val="FF0000"/>
                </a:solidFill>
              </a:rPr>
              <a:t>「事業の安全に関するリスク」を見出すこと</a:t>
            </a:r>
            <a:endParaRPr lang="en-US" altLang="ja-JP" sz="1800" b="1">
              <a:solidFill>
                <a:srgbClr val="FF0000"/>
              </a:solidFill>
            </a:endParaRPr>
          </a:p>
          <a:p>
            <a:pPr eaLnBrk="1" hangingPunct="1">
              <a:spcBef>
                <a:spcPct val="0"/>
              </a:spcBef>
              <a:buFontTx/>
              <a:buNone/>
            </a:pPr>
            <a:r>
              <a:rPr lang="ja-JP" altLang="en-US" sz="1800" b="1">
                <a:solidFill>
                  <a:srgbClr val="FF0000"/>
                </a:solidFill>
              </a:rPr>
              <a:t>　</a:t>
            </a:r>
            <a:r>
              <a:rPr lang="ja-JP" altLang="ja-JP" sz="1800" b="1">
                <a:solidFill>
                  <a:srgbClr val="FF0000"/>
                </a:solidFill>
              </a:rPr>
              <a:t>が目的</a:t>
            </a:r>
            <a:r>
              <a:rPr lang="ja-JP" altLang="ja-JP" sz="1800"/>
              <a:t>であり、さらに、可能な範囲で課題・問題点への対応に係る提案を行うことにより、安全管</a:t>
            </a:r>
            <a:endParaRPr lang="en-US" altLang="ja-JP" sz="1800"/>
          </a:p>
          <a:p>
            <a:pPr eaLnBrk="1" hangingPunct="1">
              <a:spcBef>
                <a:spcPct val="0"/>
              </a:spcBef>
              <a:buFontTx/>
              <a:buNone/>
            </a:pPr>
            <a:r>
              <a:rPr lang="ja-JP" altLang="en-US" sz="1800"/>
              <a:t>　</a:t>
            </a:r>
            <a:r>
              <a:rPr lang="ja-JP" altLang="ja-JP" sz="1800"/>
              <a:t>理体制の向上が期待できます。</a:t>
            </a:r>
          </a:p>
          <a:p>
            <a:pPr eaLnBrk="1" hangingPunct="1">
              <a:spcBef>
                <a:spcPct val="0"/>
              </a:spcBef>
              <a:buFontTx/>
              <a:buNone/>
            </a:pPr>
            <a:r>
              <a:rPr lang="ja-JP" altLang="en-US" sz="1800"/>
              <a:t>　　</a:t>
            </a:r>
            <a:r>
              <a:rPr lang="ja-JP" altLang="ja-JP" sz="1800"/>
              <a:t>具体的には、</a:t>
            </a:r>
            <a:r>
              <a:rPr lang="ja-JP" altLang="ja-JP" sz="1800">
                <a:solidFill>
                  <a:srgbClr val="0000FF"/>
                </a:solidFill>
              </a:rPr>
              <a:t>自社の安全に関するリスクを洗い出すことと、洗い出したリスクに応じた取組の実</a:t>
            </a:r>
            <a:endParaRPr lang="en-US" altLang="ja-JP" sz="1800">
              <a:solidFill>
                <a:srgbClr val="0000FF"/>
              </a:solidFill>
            </a:endParaRPr>
          </a:p>
          <a:p>
            <a:pPr eaLnBrk="1" hangingPunct="1">
              <a:spcBef>
                <a:spcPct val="0"/>
              </a:spcBef>
              <a:buFontTx/>
              <a:buNone/>
            </a:pPr>
            <a:r>
              <a:rPr lang="ja-JP" altLang="en-US" sz="1800">
                <a:solidFill>
                  <a:srgbClr val="0000FF"/>
                </a:solidFill>
              </a:rPr>
              <a:t>　</a:t>
            </a:r>
            <a:r>
              <a:rPr lang="ja-JP" altLang="ja-JP" sz="1800">
                <a:solidFill>
                  <a:srgbClr val="0000FF"/>
                </a:solidFill>
              </a:rPr>
              <a:t>施状況を、「ガイドラインの項目」と「被監査部門の安全管理に対する取組」を照らし合わせ、関連</a:t>
            </a:r>
            <a:r>
              <a:rPr lang="ja-JP" altLang="en-US" sz="1800">
                <a:solidFill>
                  <a:srgbClr val="0000FF"/>
                </a:solidFill>
              </a:rPr>
              <a:t>　</a:t>
            </a:r>
            <a:endParaRPr lang="en-US" altLang="ja-JP" sz="1800">
              <a:solidFill>
                <a:srgbClr val="0000FF"/>
              </a:solidFill>
            </a:endParaRPr>
          </a:p>
          <a:p>
            <a:pPr eaLnBrk="1" hangingPunct="1">
              <a:spcBef>
                <a:spcPct val="0"/>
              </a:spcBef>
              <a:buFontTx/>
              <a:buNone/>
            </a:pPr>
            <a:r>
              <a:rPr lang="ja-JP" altLang="en-US" sz="1800">
                <a:solidFill>
                  <a:srgbClr val="0000FF"/>
                </a:solidFill>
              </a:rPr>
              <a:t>　</a:t>
            </a:r>
            <a:r>
              <a:rPr lang="ja-JP" altLang="ja-JP" sz="1800">
                <a:solidFill>
                  <a:srgbClr val="0000FF"/>
                </a:solidFill>
              </a:rPr>
              <a:t>が強いガイドラインの項目を中心に監査</a:t>
            </a:r>
            <a:r>
              <a:rPr lang="ja-JP" altLang="ja-JP" sz="1800"/>
              <a:t>を実施します。</a:t>
            </a:r>
          </a:p>
          <a:p>
            <a:pPr eaLnBrk="1" hangingPunct="1">
              <a:spcBef>
                <a:spcPct val="0"/>
              </a:spcBef>
              <a:buFontTx/>
              <a:buNone/>
            </a:pPr>
            <a:r>
              <a:rPr lang="en-US" altLang="ja-JP" sz="1800"/>
              <a:t> </a:t>
            </a:r>
            <a:endParaRPr lang="ja-JP" altLang="ja-JP" sz="1800"/>
          </a:p>
          <a:p>
            <a:pPr eaLnBrk="1" hangingPunct="1">
              <a:spcBef>
                <a:spcPct val="0"/>
              </a:spcBef>
              <a:buFontTx/>
              <a:buNone/>
            </a:pPr>
            <a:r>
              <a:rPr lang="ja-JP" altLang="en-US" sz="1800"/>
              <a:t>　</a:t>
            </a:r>
            <a:r>
              <a:rPr lang="en-US" altLang="ja-JP" sz="1800"/>
              <a:t>①</a:t>
            </a:r>
            <a:r>
              <a:rPr lang="ja-JP" altLang="ja-JP" sz="1800"/>
              <a:t>　経営トップ及び安全統括管理者を監査する場合</a:t>
            </a:r>
          </a:p>
          <a:p>
            <a:pPr eaLnBrk="1" hangingPunct="1">
              <a:spcBef>
                <a:spcPct val="0"/>
              </a:spcBef>
              <a:buFontTx/>
              <a:buNone/>
            </a:pPr>
            <a:r>
              <a:rPr lang="ja-JP" altLang="en-US" sz="1800"/>
              <a:t>　　　</a:t>
            </a:r>
            <a:r>
              <a:rPr lang="ja-JP" altLang="ja-JP" sz="1800"/>
              <a:t>内部監査要員が洗い出した、</a:t>
            </a:r>
            <a:r>
              <a:rPr lang="ja-JP" altLang="ja-JP" sz="1800" b="1">
                <a:solidFill>
                  <a:srgbClr val="FF0000"/>
                </a:solidFill>
              </a:rPr>
              <a:t>自社の安全に関するハード、ソフト、システム等の短期・中長期</a:t>
            </a:r>
            <a:endParaRPr lang="en-US" altLang="ja-JP" sz="1800" b="1">
              <a:solidFill>
                <a:srgbClr val="FF0000"/>
              </a:solidFill>
            </a:endParaRPr>
          </a:p>
          <a:p>
            <a:pPr eaLnBrk="1" hangingPunct="1">
              <a:spcBef>
                <a:spcPct val="0"/>
              </a:spcBef>
              <a:buFontTx/>
              <a:buNone/>
            </a:pPr>
            <a:r>
              <a:rPr lang="ja-JP" altLang="en-US" sz="1800" b="1">
                <a:solidFill>
                  <a:srgbClr val="FF0000"/>
                </a:solidFill>
              </a:rPr>
              <a:t>　　</a:t>
            </a:r>
            <a:r>
              <a:rPr lang="ja-JP" altLang="ja-JP" sz="1800" b="1">
                <a:solidFill>
                  <a:srgbClr val="FF0000"/>
                </a:solidFill>
              </a:rPr>
              <a:t>的なリスクに対する対応状況</a:t>
            </a:r>
            <a:r>
              <a:rPr lang="ja-JP" altLang="ja-JP" sz="1800"/>
              <a:t>についてインタビューするという方法が考えられます。</a:t>
            </a:r>
          </a:p>
          <a:p>
            <a:pPr eaLnBrk="1" hangingPunct="1">
              <a:spcBef>
                <a:spcPct val="0"/>
              </a:spcBef>
              <a:buFontTx/>
              <a:buNone/>
            </a:pPr>
            <a:r>
              <a:rPr lang="ja-JP" altLang="en-US" sz="1800"/>
              <a:t>　　　</a:t>
            </a:r>
            <a:r>
              <a:rPr lang="ja-JP" altLang="ja-JP" sz="1800"/>
              <a:t>これは、経営トップ等が輸送の安全確保と安全性の向上を念頭に置いて経営の方向性（事業</a:t>
            </a:r>
            <a:endParaRPr lang="en-US" altLang="ja-JP" sz="1800"/>
          </a:p>
          <a:p>
            <a:pPr eaLnBrk="1" hangingPunct="1">
              <a:spcBef>
                <a:spcPct val="0"/>
              </a:spcBef>
              <a:buFontTx/>
              <a:buNone/>
            </a:pPr>
            <a:r>
              <a:rPr lang="ja-JP" altLang="en-US" sz="1800"/>
              <a:t>　　</a:t>
            </a:r>
            <a:r>
              <a:rPr lang="ja-JP" altLang="ja-JP" sz="1800"/>
              <a:t>の拡大縮小、投資等）を定める際には、経営の方向性に応じてそれぞれ発生する事業の安全に</a:t>
            </a:r>
            <a:r>
              <a:rPr lang="ja-JP" altLang="en-US" sz="1800"/>
              <a:t>　</a:t>
            </a:r>
            <a:endParaRPr lang="en-US" altLang="ja-JP" sz="1800"/>
          </a:p>
          <a:p>
            <a:pPr eaLnBrk="1" hangingPunct="1">
              <a:spcBef>
                <a:spcPct val="0"/>
              </a:spcBef>
              <a:buFontTx/>
              <a:buNone/>
            </a:pPr>
            <a:r>
              <a:rPr lang="ja-JP" altLang="en-US" sz="1800"/>
              <a:t>　　</a:t>
            </a:r>
            <a:r>
              <a:rPr lang="ja-JP" altLang="ja-JP" sz="1800"/>
              <a:t>関するリスクを把握し対応することが重要であるためです。</a:t>
            </a:r>
          </a:p>
          <a:p>
            <a:pPr eaLnBrk="1" hangingPunct="1">
              <a:spcBef>
                <a:spcPct val="0"/>
              </a:spcBef>
              <a:buFontTx/>
              <a:buNone/>
            </a:pPr>
            <a:r>
              <a:rPr lang="ja-JP" altLang="en-US" sz="1800"/>
              <a:t>　　　</a:t>
            </a:r>
            <a:r>
              <a:rPr lang="ja-JP" altLang="ja-JP" sz="1800"/>
              <a:t>このため、リスク対応の取組状況とその進捗・成果に重きを置いた有効性の観点での内部監</a:t>
            </a:r>
            <a:endParaRPr lang="en-US" altLang="ja-JP" sz="1800"/>
          </a:p>
          <a:p>
            <a:pPr eaLnBrk="1" hangingPunct="1">
              <a:spcBef>
                <a:spcPct val="0"/>
              </a:spcBef>
              <a:buFontTx/>
              <a:buNone/>
            </a:pPr>
            <a:r>
              <a:rPr lang="ja-JP" altLang="en-US" sz="1800"/>
              <a:t>　　</a:t>
            </a:r>
            <a:r>
              <a:rPr lang="ja-JP" altLang="ja-JP" sz="1800"/>
              <a:t>査を実施し、内部監査の結果、</a:t>
            </a:r>
            <a:r>
              <a:rPr lang="ja-JP" altLang="ja-JP" sz="1800">
                <a:solidFill>
                  <a:srgbClr val="0000FF"/>
                </a:solidFill>
              </a:rPr>
              <a:t>経営トップ及び安全統括管理者が「新たな気づき、または、取組</a:t>
            </a:r>
            <a:endParaRPr lang="en-US" altLang="ja-JP" sz="1800">
              <a:solidFill>
                <a:srgbClr val="0000FF"/>
              </a:solidFill>
            </a:endParaRPr>
          </a:p>
          <a:p>
            <a:pPr eaLnBrk="1" hangingPunct="1">
              <a:spcBef>
                <a:spcPct val="0"/>
              </a:spcBef>
              <a:buFontTx/>
              <a:buNone/>
            </a:pPr>
            <a:r>
              <a:rPr lang="ja-JP" altLang="en-US" sz="1800">
                <a:solidFill>
                  <a:srgbClr val="0000FF"/>
                </a:solidFill>
              </a:rPr>
              <a:t>　　</a:t>
            </a:r>
            <a:r>
              <a:rPr lang="ja-JP" altLang="ja-JP" sz="1800">
                <a:solidFill>
                  <a:srgbClr val="0000FF"/>
                </a:solidFill>
              </a:rPr>
              <a:t>の振り返り」を得たと感じるのであれば、内部監査の実効性があ</a:t>
            </a:r>
            <a:r>
              <a:rPr lang="ja-JP" altLang="ja-JP" sz="1800"/>
              <a:t>ると考えられます。</a:t>
            </a:r>
            <a:r>
              <a:rPr lang="ja-JP" altLang="en-US" sz="1800"/>
              <a:t>　</a:t>
            </a:r>
            <a:endParaRPr lang="ja-JP" altLang="ja-JP" sz="1800"/>
          </a:p>
        </p:txBody>
      </p:sp>
      <p:sp>
        <p:nvSpPr>
          <p:cNvPr id="120838"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（６）内部監査の対象に応じた内部監査の方法</a:t>
            </a:r>
            <a:r>
              <a:rPr lang="ja-JP" altLang="en-US" sz="2401" b="1" smtClean="0"/>
              <a:t>（</a:t>
            </a:r>
            <a:r>
              <a:rPr lang="en-US" altLang="ja-JP" sz="2401" b="1" smtClean="0"/>
              <a:t>2/3</a:t>
            </a:r>
            <a:r>
              <a:rPr lang="ja-JP" altLang="en-US" sz="2401" b="1" smtClean="0"/>
              <a:t>）</a:t>
            </a:r>
            <a:endParaRPr lang="ja-JP" altLang="ja-JP" sz="2401" smtClean="0"/>
          </a:p>
        </p:txBody>
      </p:sp>
      <p:pic>
        <p:nvPicPr>
          <p:cNvPr id="1228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2884"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236B2A6-A4AF-47EB-A5AD-65DD20158DBB}" type="slidenum">
              <a:rPr lang="en-US" altLang="ja-JP" sz="1400" smtClean="0"/>
              <a:pPr>
                <a:spcBef>
                  <a:spcPct val="0"/>
                </a:spcBef>
                <a:buFontTx/>
                <a:buNone/>
              </a:pPr>
              <a:t>43</a:t>
            </a:fld>
            <a:endParaRPr lang="en-US" altLang="ja-JP" sz="1400" smtClean="0"/>
          </a:p>
        </p:txBody>
      </p:sp>
      <p:sp>
        <p:nvSpPr>
          <p:cNvPr id="122885"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22886" name="Text Box 33"/>
          <p:cNvSpPr txBox="1">
            <a:spLocks noChangeArrowheads="1"/>
          </p:cNvSpPr>
          <p:nvPr/>
        </p:nvSpPr>
        <p:spPr bwMode="auto">
          <a:xfrm>
            <a:off x="631825" y="1268413"/>
            <a:ext cx="8642350" cy="4030662"/>
          </a:xfrm>
          <a:prstGeom prst="rect">
            <a:avLst/>
          </a:prstGeom>
          <a:solidFill>
            <a:srgbClr val="FFC000">
              <a:alpha val="3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3199" b="1" smtClean="0">
                <a:solidFill>
                  <a:srgbClr val="0000FF"/>
                </a:solidFill>
                <a:latin typeface="ＭＳ Ｐゴシック" panose="020B0600070205080204" pitchFamily="50" charset="-128"/>
              </a:rPr>
              <a:t>経営トップに何を聞く？・・・大きな視点での</a:t>
            </a:r>
            <a:r>
              <a:rPr lang="en-US" altLang="ja-JP" sz="3199" b="1" smtClean="0">
                <a:solidFill>
                  <a:srgbClr val="0000FF"/>
                </a:solidFill>
                <a:latin typeface="ＭＳ Ｐゴシック" panose="020B0600070205080204" pitchFamily="50" charset="-128"/>
              </a:rPr>
              <a:t>PDCA</a:t>
            </a:r>
          </a:p>
          <a:p>
            <a:pPr eaLnBrk="1" hangingPunct="1">
              <a:spcBef>
                <a:spcPct val="0"/>
              </a:spcBef>
              <a:buFontTx/>
              <a:buNone/>
              <a:defRPr/>
            </a:pPr>
            <a:endParaRPr lang="en-US" altLang="ja-JP" sz="3199" b="1" smtClean="0">
              <a:solidFill>
                <a:srgbClr val="0000FF"/>
              </a:solidFill>
              <a:latin typeface="ＭＳ Ｐゴシック" panose="020B0600070205080204" pitchFamily="50" charset="-128"/>
            </a:endParaRPr>
          </a:p>
          <a:p>
            <a:pPr eaLnBrk="1" hangingPunct="1">
              <a:spcBef>
                <a:spcPct val="0"/>
              </a:spcBef>
              <a:buFontTx/>
              <a:buNone/>
              <a:defRPr/>
            </a:pPr>
            <a:r>
              <a:rPr lang="ja-JP" altLang="en-US" sz="3199" smtClean="0">
                <a:latin typeface="ＭＳ Ｐゴシック" panose="020B0600070205080204" pitchFamily="50" charset="-128"/>
              </a:rPr>
              <a:t>・　</a:t>
            </a:r>
            <a:r>
              <a:rPr lang="ja-JP" altLang="en-US" sz="3199" b="1" smtClean="0">
                <a:solidFill>
                  <a:srgbClr val="FF0000"/>
                </a:solidFill>
                <a:latin typeface="ＭＳ Ｐゴシック" panose="020B0600070205080204" pitchFamily="50" charset="-128"/>
              </a:rPr>
              <a:t>事業の安全についてのリスク</a:t>
            </a:r>
            <a:r>
              <a:rPr lang="ja-JP" altLang="en-US" sz="3199" smtClean="0">
                <a:latin typeface="ＭＳ Ｐゴシック" panose="020B0600070205080204" pitchFamily="50" charset="-128"/>
              </a:rPr>
              <a:t>は何か？</a:t>
            </a:r>
            <a:endParaRPr lang="en-US" altLang="ja-JP" sz="3199" smtClean="0">
              <a:latin typeface="ＭＳ Ｐゴシック" panose="020B0600070205080204" pitchFamily="50" charset="-128"/>
            </a:endParaRPr>
          </a:p>
          <a:p>
            <a:pPr eaLnBrk="1" hangingPunct="1">
              <a:spcBef>
                <a:spcPct val="0"/>
              </a:spcBef>
              <a:buFontTx/>
              <a:buNone/>
              <a:defRPr/>
            </a:pPr>
            <a:r>
              <a:rPr lang="ja-JP" altLang="en-US" sz="3199" smtClean="0">
                <a:latin typeface="ＭＳ Ｐゴシック" panose="020B0600070205080204" pitchFamily="50" charset="-128"/>
              </a:rPr>
              <a:t>　　（ハード：設備、ソフト：人、システム：手順）</a:t>
            </a:r>
          </a:p>
          <a:p>
            <a:pPr eaLnBrk="1" hangingPunct="1">
              <a:spcBef>
                <a:spcPct val="0"/>
              </a:spcBef>
              <a:buFontTx/>
              <a:buNone/>
              <a:defRPr/>
            </a:pPr>
            <a:endParaRPr lang="en-US" altLang="ja-JP" sz="3199" smtClean="0">
              <a:latin typeface="ＭＳ Ｐゴシック" panose="020B0600070205080204" pitchFamily="50" charset="-128"/>
            </a:endParaRPr>
          </a:p>
          <a:p>
            <a:pPr eaLnBrk="1" hangingPunct="1">
              <a:spcBef>
                <a:spcPct val="0"/>
              </a:spcBef>
              <a:buFontTx/>
              <a:buNone/>
              <a:defRPr/>
            </a:pPr>
            <a:r>
              <a:rPr lang="ja-JP" altLang="en-US" sz="3199" smtClean="0">
                <a:latin typeface="ＭＳ Ｐゴシック" panose="020B0600070205080204" pitchFamily="50" charset="-128"/>
              </a:rPr>
              <a:t>・　</a:t>
            </a:r>
            <a:r>
              <a:rPr lang="ja-JP" altLang="en-US" sz="3199" b="1" smtClean="0">
                <a:solidFill>
                  <a:srgbClr val="FF0000"/>
                </a:solidFill>
                <a:latin typeface="ＭＳ Ｐゴシック" panose="020B0600070205080204" pitchFamily="50" charset="-128"/>
              </a:rPr>
              <a:t>リスク対応の考え方</a:t>
            </a:r>
            <a:endParaRPr lang="en-US" altLang="ja-JP" sz="3199" b="1" smtClean="0">
              <a:solidFill>
                <a:srgbClr val="FF0000"/>
              </a:solidFill>
              <a:latin typeface="ＭＳ Ｐゴシック" panose="020B0600070205080204" pitchFamily="50" charset="-128"/>
            </a:endParaRPr>
          </a:p>
          <a:p>
            <a:pPr eaLnBrk="1" hangingPunct="1">
              <a:spcBef>
                <a:spcPct val="0"/>
              </a:spcBef>
              <a:buFontTx/>
              <a:buNone/>
              <a:defRPr/>
            </a:pPr>
            <a:r>
              <a:rPr lang="ja-JP" altLang="en-US" sz="3199" b="1" smtClean="0">
                <a:solidFill>
                  <a:srgbClr val="FF0000"/>
                </a:solidFill>
                <a:latin typeface="ＭＳ Ｐゴシック" panose="020B0600070205080204" pitchFamily="50" charset="-128"/>
              </a:rPr>
              <a:t>　　</a:t>
            </a:r>
            <a:r>
              <a:rPr lang="ja-JP" altLang="en-US" sz="3199" smtClean="0">
                <a:latin typeface="ＭＳ Ｐゴシック" panose="020B0600070205080204" pitchFamily="50" charset="-128"/>
              </a:rPr>
              <a:t>（短期、中期、長期）、実施状況と効果把握、</a:t>
            </a:r>
            <a:endParaRPr lang="en-US" altLang="ja-JP" sz="3199" smtClean="0">
              <a:latin typeface="ＭＳ Ｐゴシック" panose="020B0600070205080204" pitchFamily="50" charset="-128"/>
            </a:endParaRPr>
          </a:p>
          <a:p>
            <a:pPr eaLnBrk="1" hangingPunct="1">
              <a:spcBef>
                <a:spcPct val="0"/>
              </a:spcBef>
              <a:buFontTx/>
              <a:buNone/>
              <a:defRPr/>
            </a:pPr>
            <a:r>
              <a:rPr lang="ja-JP" altLang="en-US" sz="3199" smtClean="0">
                <a:latin typeface="ＭＳ Ｐゴシック" panose="020B0600070205080204" pitchFamily="50" charset="-128"/>
              </a:rPr>
              <a:t>　　見直し改善</a:t>
            </a:r>
            <a:endParaRPr lang="en-US" altLang="ja-JP" sz="3199" smtClean="0">
              <a:latin typeface="ＭＳ Ｐゴシック" panose="020B0600070205080204" pitchFamily="50" charset="-128"/>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txBox="1">
            <a:spLocks noChangeArrowheads="1"/>
          </p:cNvSpPr>
          <p:nvPr/>
        </p:nvSpPr>
        <p:spPr bwMode="auto">
          <a:xfrm>
            <a:off x="57150" y="0"/>
            <a:ext cx="984885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（６）内部監査の対象に応じた内部監査の方法</a:t>
            </a:r>
            <a:r>
              <a:rPr lang="ja-JP" altLang="en-US" sz="2401" b="1" smtClean="0"/>
              <a:t>（</a:t>
            </a:r>
            <a:r>
              <a:rPr lang="en-US" altLang="ja-JP" sz="2401" b="1" smtClean="0"/>
              <a:t>3/3</a:t>
            </a:r>
            <a:r>
              <a:rPr lang="ja-JP" altLang="en-US" sz="2401" b="1" smtClean="0"/>
              <a:t>）</a:t>
            </a:r>
            <a:endParaRPr lang="ja-JP" altLang="ja-JP" sz="2401" smtClean="0"/>
          </a:p>
        </p:txBody>
      </p:sp>
      <p:pic>
        <p:nvPicPr>
          <p:cNvPr id="1249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4932"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7E154C4-3C08-4C4F-B678-465BFEAB272F}" type="slidenum">
              <a:rPr lang="en-US" altLang="ja-JP" sz="1400" smtClean="0"/>
              <a:pPr>
                <a:spcBef>
                  <a:spcPct val="0"/>
                </a:spcBef>
                <a:buFontTx/>
                <a:buNone/>
              </a:pPr>
              <a:t>44</a:t>
            </a:fld>
            <a:endParaRPr lang="en-US" altLang="ja-JP" sz="1400" smtClean="0"/>
          </a:p>
        </p:txBody>
      </p:sp>
      <p:sp>
        <p:nvSpPr>
          <p:cNvPr id="124933" name="Rectangle 16"/>
          <p:cNvSpPr>
            <a:spLocks noChangeArrowheads="1"/>
          </p:cNvSpPr>
          <p:nvPr/>
        </p:nvSpPr>
        <p:spPr bwMode="auto">
          <a:xfrm>
            <a:off x="57150" y="581025"/>
            <a:ext cx="9791700" cy="3970338"/>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　　</a:t>
            </a:r>
            <a:r>
              <a:rPr lang="en-US" altLang="ja-JP" sz="1800"/>
              <a:t>②</a:t>
            </a:r>
            <a:r>
              <a:rPr lang="ja-JP" altLang="ja-JP" sz="1800"/>
              <a:t>　経営管理部門（例：安全推進部）を監査する場合</a:t>
            </a:r>
          </a:p>
          <a:p>
            <a:pPr eaLnBrk="1" hangingPunct="1">
              <a:spcBef>
                <a:spcPct val="0"/>
              </a:spcBef>
              <a:buFontTx/>
              <a:buNone/>
            </a:pPr>
            <a:r>
              <a:rPr lang="ja-JP" altLang="en-US" sz="1800"/>
              <a:t>　　　</a:t>
            </a:r>
            <a:r>
              <a:rPr lang="ja-JP" altLang="en-US" sz="1800">
                <a:solidFill>
                  <a:srgbClr val="0000FF"/>
                </a:solidFill>
              </a:rPr>
              <a:t>　</a:t>
            </a:r>
            <a:r>
              <a:rPr lang="ja-JP" altLang="ja-JP" sz="1800">
                <a:solidFill>
                  <a:srgbClr val="0000FF"/>
                </a:solidFill>
              </a:rPr>
              <a:t>安全推進部の業務がガイドライン５．（７）「事故、ヒヤリ・ハット情報等の収集・活用」との関わ</a:t>
            </a:r>
            <a:endParaRPr lang="en-US" altLang="ja-JP" sz="1800">
              <a:solidFill>
                <a:srgbClr val="0000FF"/>
              </a:solidFill>
            </a:endParaRPr>
          </a:p>
          <a:p>
            <a:pPr eaLnBrk="1" hangingPunct="1">
              <a:spcBef>
                <a:spcPct val="0"/>
              </a:spcBef>
              <a:buFontTx/>
              <a:buNone/>
            </a:pPr>
            <a:r>
              <a:rPr lang="ja-JP" altLang="en-US" sz="1800">
                <a:solidFill>
                  <a:srgbClr val="0000FF"/>
                </a:solidFill>
              </a:rPr>
              <a:t>　　　</a:t>
            </a:r>
            <a:r>
              <a:rPr lang="ja-JP" altLang="ja-JP" sz="1800">
                <a:solidFill>
                  <a:srgbClr val="0000FF"/>
                </a:solidFill>
              </a:rPr>
              <a:t>りが大きい場合、ガイドラインを参考にして</a:t>
            </a:r>
            <a:r>
              <a:rPr lang="ja-JP" altLang="ja-JP" sz="1800"/>
              <a:t>、以下の内容を確認します。</a:t>
            </a:r>
          </a:p>
          <a:p>
            <a:pPr eaLnBrk="1" hangingPunct="1">
              <a:spcBef>
                <a:spcPct val="0"/>
              </a:spcBef>
              <a:buFontTx/>
              <a:buNone/>
            </a:pPr>
            <a:r>
              <a:rPr lang="ja-JP" altLang="en-US" sz="1800"/>
              <a:t>　　　</a:t>
            </a:r>
            <a:r>
              <a:rPr lang="en-US" altLang="ja-JP" sz="1800"/>
              <a:t>a</a:t>
            </a:r>
            <a:r>
              <a:rPr lang="ja-JP" altLang="ja-JP" sz="1800"/>
              <a:t>）事故情報、ヒヤリ・ハット情報等の定義及び収集・活用の手順、収集状況</a:t>
            </a:r>
          </a:p>
          <a:p>
            <a:pPr eaLnBrk="1" hangingPunct="1">
              <a:spcBef>
                <a:spcPct val="0"/>
              </a:spcBef>
              <a:buFontTx/>
              <a:buNone/>
            </a:pPr>
            <a:r>
              <a:rPr lang="ja-JP" altLang="en-US" sz="1800"/>
              <a:t>　　　</a:t>
            </a:r>
            <a:r>
              <a:rPr lang="en-US" altLang="ja-JP" sz="1800"/>
              <a:t>b</a:t>
            </a:r>
            <a:r>
              <a:rPr lang="ja-JP" altLang="ja-JP" sz="1800"/>
              <a:t>）収集された情報の分類・整理</a:t>
            </a:r>
          </a:p>
          <a:p>
            <a:pPr eaLnBrk="1" hangingPunct="1">
              <a:spcBef>
                <a:spcPct val="0"/>
              </a:spcBef>
              <a:buFontTx/>
              <a:buNone/>
            </a:pPr>
            <a:r>
              <a:rPr lang="ja-JP" altLang="en-US" sz="1800"/>
              <a:t>　　　</a:t>
            </a:r>
            <a:r>
              <a:rPr lang="en-US" altLang="ja-JP" sz="1800"/>
              <a:t>c</a:t>
            </a:r>
            <a:r>
              <a:rPr lang="ja-JP" altLang="ja-JP" sz="1800"/>
              <a:t>）分類・整理後抽出された事象の傾向・原因究明</a:t>
            </a:r>
          </a:p>
          <a:p>
            <a:pPr eaLnBrk="1" hangingPunct="1">
              <a:spcBef>
                <a:spcPct val="0"/>
              </a:spcBef>
              <a:buFontTx/>
              <a:buNone/>
            </a:pPr>
            <a:r>
              <a:rPr lang="ja-JP" altLang="en-US" sz="1800"/>
              <a:t>　　　</a:t>
            </a:r>
            <a:r>
              <a:rPr lang="en-US" altLang="ja-JP" sz="1800"/>
              <a:t>d</a:t>
            </a:r>
            <a:r>
              <a:rPr lang="ja-JP" altLang="ja-JP" sz="1800"/>
              <a:t>）傾向・究明された原因に応じた対策策定、対策の効果把握</a:t>
            </a:r>
          </a:p>
          <a:p>
            <a:pPr eaLnBrk="1" hangingPunct="1">
              <a:spcBef>
                <a:spcPct val="0"/>
              </a:spcBef>
              <a:buFontTx/>
              <a:buNone/>
            </a:pPr>
            <a:r>
              <a:rPr lang="en-US" altLang="ja-JP" sz="1800"/>
              <a:t> </a:t>
            </a:r>
            <a:endParaRPr lang="ja-JP" altLang="ja-JP" sz="1800"/>
          </a:p>
          <a:p>
            <a:pPr eaLnBrk="1" hangingPunct="1">
              <a:spcBef>
                <a:spcPct val="0"/>
              </a:spcBef>
              <a:buFontTx/>
              <a:buNone/>
            </a:pPr>
            <a:r>
              <a:rPr lang="ja-JP" altLang="en-US" sz="1800"/>
              <a:t>　　</a:t>
            </a:r>
            <a:r>
              <a:rPr lang="ja-JP" altLang="ja-JP" sz="1800"/>
              <a:t>この場合、</a:t>
            </a:r>
            <a:r>
              <a:rPr lang="ja-JP" altLang="ja-JP" sz="1800">
                <a:solidFill>
                  <a:srgbClr val="0000FF"/>
                </a:solidFill>
              </a:rPr>
              <a:t>事故情報、ヒヤリ・ハット情報等の定義及び収集・活用の手順のチェックが「適合性の</a:t>
            </a:r>
            <a:endParaRPr lang="en-US" altLang="ja-JP" sz="1800">
              <a:solidFill>
                <a:srgbClr val="0000FF"/>
              </a:solidFill>
            </a:endParaRPr>
          </a:p>
          <a:p>
            <a:pPr eaLnBrk="1" hangingPunct="1">
              <a:spcBef>
                <a:spcPct val="0"/>
              </a:spcBef>
              <a:buFontTx/>
              <a:buNone/>
            </a:pPr>
            <a:r>
              <a:rPr lang="ja-JP" altLang="en-US" sz="1800">
                <a:solidFill>
                  <a:srgbClr val="0000FF"/>
                </a:solidFill>
              </a:rPr>
              <a:t>　</a:t>
            </a:r>
            <a:r>
              <a:rPr lang="ja-JP" altLang="ja-JP" sz="1800">
                <a:solidFill>
                  <a:srgbClr val="0000FF"/>
                </a:solidFill>
              </a:rPr>
              <a:t>確認」であり、収集状況、収集された情報の分類・整理、分類・整理後抽出された事象に対する傾</a:t>
            </a:r>
            <a:endParaRPr lang="en-US" altLang="ja-JP" sz="1800">
              <a:solidFill>
                <a:srgbClr val="0000FF"/>
              </a:solidFill>
            </a:endParaRPr>
          </a:p>
          <a:p>
            <a:pPr eaLnBrk="1" hangingPunct="1">
              <a:spcBef>
                <a:spcPct val="0"/>
              </a:spcBef>
              <a:buFontTx/>
              <a:buNone/>
            </a:pPr>
            <a:r>
              <a:rPr lang="ja-JP" altLang="en-US" sz="1800">
                <a:solidFill>
                  <a:srgbClr val="0000FF"/>
                </a:solidFill>
              </a:rPr>
              <a:t>　</a:t>
            </a:r>
            <a:r>
              <a:rPr lang="ja-JP" altLang="ja-JP" sz="1800">
                <a:solidFill>
                  <a:srgbClr val="0000FF"/>
                </a:solidFill>
              </a:rPr>
              <a:t>向・原因究明、対策策定、対策の効果把握等のチェックが「有効性の確認」で</a:t>
            </a:r>
            <a:r>
              <a:rPr lang="ja-JP" altLang="ja-JP" sz="1800"/>
              <a:t>す。</a:t>
            </a:r>
          </a:p>
          <a:p>
            <a:pPr eaLnBrk="1" hangingPunct="1">
              <a:spcBef>
                <a:spcPct val="0"/>
              </a:spcBef>
              <a:buFontTx/>
              <a:buNone/>
            </a:pPr>
            <a:r>
              <a:rPr lang="ja-JP" altLang="en-US" sz="1800"/>
              <a:t>　　</a:t>
            </a:r>
            <a:r>
              <a:rPr lang="ja-JP" altLang="ja-JP" sz="1800"/>
              <a:t>また、例えば、若年層の事故惹起傾向が高くなっているのであれば、安全推進部に対して人手</a:t>
            </a:r>
            <a:endParaRPr lang="en-US" altLang="ja-JP" sz="1800"/>
          </a:p>
          <a:p>
            <a:pPr eaLnBrk="1" hangingPunct="1">
              <a:spcBef>
                <a:spcPct val="0"/>
              </a:spcBef>
              <a:buFontTx/>
              <a:buNone/>
            </a:pPr>
            <a:r>
              <a:rPr lang="ja-JP" altLang="en-US" sz="1800"/>
              <a:t>　</a:t>
            </a:r>
            <a:r>
              <a:rPr lang="ja-JP" altLang="ja-JP" sz="1800"/>
              <a:t>不足との関連性を含めた原因究明と対策について内部監査で確認することも必要であると考えら</a:t>
            </a:r>
            <a:endParaRPr lang="en-US" altLang="ja-JP" sz="1800"/>
          </a:p>
          <a:p>
            <a:pPr eaLnBrk="1" hangingPunct="1">
              <a:spcBef>
                <a:spcPct val="0"/>
              </a:spcBef>
              <a:buFontTx/>
              <a:buNone/>
            </a:pPr>
            <a:r>
              <a:rPr lang="ja-JP" altLang="en-US" sz="1800"/>
              <a:t>　</a:t>
            </a:r>
            <a:r>
              <a:rPr lang="ja-JP" altLang="ja-JP" sz="1800"/>
              <a:t>れます。</a:t>
            </a:r>
          </a:p>
        </p:txBody>
      </p:sp>
      <p:sp>
        <p:nvSpPr>
          <p:cNvPr id="124934"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2"/>
          <p:cNvSpPr txBox="1">
            <a:spLocks noChangeArrowheads="1"/>
          </p:cNvSpPr>
          <p:nvPr/>
        </p:nvSpPr>
        <p:spPr bwMode="auto">
          <a:xfrm>
            <a:off x="0" y="0"/>
            <a:ext cx="9906000" cy="5588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indent="152394" eaLnBrk="1" hangingPunct="1">
              <a:defRPr/>
            </a:pPr>
            <a:r>
              <a:rPr lang="ja-JP" altLang="en-US" sz="2401" b="1" dirty="0">
                <a:latin typeface="+mj-ea"/>
                <a:cs typeface="Arial" panose="020B0604020202020204" pitchFamily="34" charset="0"/>
              </a:rPr>
              <a:t>ワークショップ　その①　</a:t>
            </a:r>
            <a:r>
              <a:rPr lang="ja-JP" altLang="ja-JP" sz="2401" b="1" dirty="0"/>
              <a:t>内部監査で見るべきポイント</a:t>
            </a:r>
            <a:r>
              <a:rPr lang="ja-JP" altLang="en-US" sz="2401" b="1" dirty="0"/>
              <a:t>の洗い出し</a:t>
            </a:r>
            <a:endParaRPr lang="ja-JP" altLang="ja-JP" sz="2401" dirty="0">
              <a:latin typeface="+mj-ea"/>
            </a:endParaRPr>
          </a:p>
        </p:txBody>
      </p:sp>
      <p:pic>
        <p:nvPicPr>
          <p:cNvPr id="1269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6980"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921ADCE-9C0A-4E30-A398-F92ED36F3D4C}" type="slidenum">
              <a:rPr lang="en-US" altLang="ja-JP" sz="1400" smtClean="0"/>
              <a:pPr>
                <a:spcBef>
                  <a:spcPct val="0"/>
                </a:spcBef>
                <a:buFontTx/>
                <a:buNone/>
              </a:pPr>
              <a:t>45</a:t>
            </a:fld>
            <a:endParaRPr lang="en-US" altLang="ja-JP" sz="1400" smtClean="0"/>
          </a:p>
        </p:txBody>
      </p:sp>
      <p:sp>
        <p:nvSpPr>
          <p:cNvPr id="126981" name="Rectangle 16"/>
          <p:cNvSpPr>
            <a:spLocks noChangeArrowheads="1"/>
          </p:cNvSpPr>
          <p:nvPr/>
        </p:nvSpPr>
        <p:spPr bwMode="auto">
          <a:xfrm>
            <a:off x="57150" y="581025"/>
            <a:ext cx="9791700" cy="1384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799" b="1" smtClean="0">
                <a:solidFill>
                  <a:srgbClr val="0070C0"/>
                </a:solidFill>
              </a:rPr>
              <a:t>２．</a:t>
            </a:r>
            <a:r>
              <a:rPr lang="ja-JP" altLang="ja-JP" sz="2799" smtClean="0">
                <a:solidFill>
                  <a:srgbClr val="0070C0"/>
                </a:solidFill>
              </a:rPr>
              <a:t>ご自身が自社の現状を見て、これは自社の安全に関する</a:t>
            </a:r>
            <a:endParaRPr lang="en-US" altLang="ja-JP" sz="2799" smtClean="0">
              <a:solidFill>
                <a:srgbClr val="0070C0"/>
              </a:solidFill>
            </a:endParaRPr>
          </a:p>
          <a:p>
            <a:pPr eaLnBrk="1" hangingPunct="1">
              <a:spcBef>
                <a:spcPct val="0"/>
              </a:spcBef>
              <a:buFontTx/>
              <a:buNone/>
              <a:defRPr/>
            </a:pPr>
            <a:r>
              <a:rPr lang="ja-JP" altLang="en-US" sz="2799" smtClean="0">
                <a:solidFill>
                  <a:srgbClr val="0070C0"/>
                </a:solidFill>
              </a:rPr>
              <a:t>　　</a:t>
            </a:r>
            <a:r>
              <a:rPr lang="ja-JP" altLang="ja-JP" sz="2799" smtClean="0">
                <a:solidFill>
                  <a:srgbClr val="0070C0"/>
                </a:solidFill>
              </a:rPr>
              <a:t>リスク（課題）と考える事項</a:t>
            </a:r>
            <a:r>
              <a:rPr lang="ja-JP" altLang="en-US" sz="2799" smtClean="0">
                <a:solidFill>
                  <a:srgbClr val="0070C0"/>
                </a:solidFill>
              </a:rPr>
              <a:t>（内部監査で見るべきポイント）</a:t>
            </a:r>
            <a:r>
              <a:rPr lang="ja-JP" altLang="ja-JP" sz="2799" smtClean="0">
                <a:solidFill>
                  <a:srgbClr val="0070C0"/>
                </a:solidFill>
              </a:rPr>
              <a:t>を</a:t>
            </a:r>
            <a:endParaRPr lang="en-US" altLang="ja-JP" sz="2799" smtClean="0">
              <a:solidFill>
                <a:srgbClr val="0070C0"/>
              </a:solidFill>
            </a:endParaRPr>
          </a:p>
          <a:p>
            <a:pPr eaLnBrk="1" hangingPunct="1">
              <a:spcBef>
                <a:spcPct val="0"/>
              </a:spcBef>
              <a:buFontTx/>
              <a:buNone/>
              <a:defRPr/>
            </a:pPr>
            <a:r>
              <a:rPr lang="ja-JP" altLang="en-US" sz="2799" smtClean="0">
                <a:solidFill>
                  <a:srgbClr val="0070C0"/>
                </a:solidFill>
              </a:rPr>
              <a:t>　　</a:t>
            </a:r>
            <a:r>
              <a:rPr lang="ja-JP" altLang="ja-JP" sz="2799" smtClean="0">
                <a:solidFill>
                  <a:srgbClr val="0070C0"/>
                </a:solidFill>
              </a:rPr>
              <a:t>１つ記載ください。</a:t>
            </a:r>
            <a:r>
              <a:rPr lang="ja-JP" altLang="ja-JP" sz="2799" u="sng" smtClean="0">
                <a:solidFill>
                  <a:srgbClr val="0070C0"/>
                </a:solidFill>
              </a:rPr>
              <a:t>　</a:t>
            </a:r>
            <a:r>
              <a:rPr lang="ja-JP" altLang="ja-JP" sz="2799" u="sng" smtClean="0"/>
              <a:t>　　　　　　　　　　　　</a:t>
            </a:r>
            <a:r>
              <a:rPr lang="ja-JP" altLang="ja-JP" sz="1800" u="sng" smtClean="0"/>
              <a:t>　　　　　　　　　</a:t>
            </a:r>
            <a:endParaRPr lang="ja-JP" altLang="ja-JP" sz="1800" smtClean="0"/>
          </a:p>
        </p:txBody>
      </p:sp>
      <p:sp>
        <p:nvSpPr>
          <p:cNvPr id="126982"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正方形/長方形 1"/>
          <p:cNvSpPr/>
          <p:nvPr/>
        </p:nvSpPr>
        <p:spPr>
          <a:xfrm>
            <a:off x="884238" y="1987550"/>
            <a:ext cx="8172450" cy="4394200"/>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ja-JP" altLang="en-US" sz="1600">
              <a:latin typeface="ＭＳ Ｐゴシック"/>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45"/>
          <p:cNvSpPr>
            <a:spLocks noChangeArrowheads="1"/>
          </p:cNvSpPr>
          <p:nvPr/>
        </p:nvSpPr>
        <p:spPr bwMode="auto">
          <a:xfrm>
            <a:off x="1711325" y="1465263"/>
            <a:ext cx="2184400" cy="2251075"/>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4494 h 21600"/>
              <a:gd name="T14" fmla="*/ 20216 w 21600"/>
              <a:gd name="T15" fmla="*/ 7664 h 21600"/>
            </a:gdLst>
            <a:ahLst/>
            <a:cxnLst>
              <a:cxn ang="T8">
                <a:pos x="T0" y="T1"/>
              </a:cxn>
              <a:cxn ang="T9">
                <a:pos x="T2" y="T3"/>
              </a:cxn>
              <a:cxn ang="T10">
                <a:pos x="T4" y="T5"/>
              </a:cxn>
              <a:cxn ang="T11">
                <a:pos x="T6" y="T7"/>
              </a:cxn>
            </a:cxnLst>
            <a:rect l="T12" t="T13" r="T14" b="T15"/>
            <a:pathLst>
              <a:path w="21600" h="21600">
                <a:moveTo>
                  <a:pt x="21600" y="6079"/>
                </a:moveTo>
                <a:lnTo>
                  <a:pt x="21600" y="6079"/>
                </a:lnTo>
                <a:lnTo>
                  <a:pt x="16291" y="0"/>
                </a:lnTo>
                <a:lnTo>
                  <a:pt x="16291" y="4494"/>
                </a:lnTo>
                <a:lnTo>
                  <a:pt x="12427" y="4494"/>
                </a:lnTo>
                <a:cubicBezTo>
                  <a:pt x="5564" y="4494"/>
                  <a:pt x="0" y="7925"/>
                  <a:pt x="0" y="12158"/>
                </a:cubicBezTo>
                <a:lnTo>
                  <a:pt x="0" y="21600"/>
                </a:lnTo>
                <a:lnTo>
                  <a:pt x="3240" y="21600"/>
                </a:lnTo>
                <a:lnTo>
                  <a:pt x="3240" y="12158"/>
                </a:lnTo>
                <a:cubicBezTo>
                  <a:pt x="3240" y="9676"/>
                  <a:pt x="7353" y="7664"/>
                  <a:pt x="12427" y="7664"/>
                </a:cubicBezTo>
                <a:lnTo>
                  <a:pt x="16291" y="7664"/>
                </a:lnTo>
                <a:lnTo>
                  <a:pt x="16291" y="12158"/>
                </a:lnTo>
                <a:lnTo>
                  <a:pt x="21600" y="6079"/>
                </a:lnTo>
                <a:close/>
              </a:path>
            </a:pathLst>
          </a:custGeom>
          <a:solidFill>
            <a:srgbClr val="00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ja-JP" altLang="en-US"/>
          </a:p>
        </p:txBody>
      </p:sp>
      <p:sp>
        <p:nvSpPr>
          <p:cNvPr id="129027" name="AutoShape 49"/>
          <p:cNvSpPr>
            <a:spLocks noChangeArrowheads="1"/>
          </p:cNvSpPr>
          <p:nvPr/>
        </p:nvSpPr>
        <p:spPr bwMode="auto">
          <a:xfrm rot="-1819745">
            <a:off x="5535613" y="4598988"/>
            <a:ext cx="311150" cy="1368425"/>
          </a:xfrm>
          <a:prstGeom prst="upDownArrow">
            <a:avLst>
              <a:gd name="adj1" fmla="val 49991"/>
              <a:gd name="adj2" fmla="val 95289"/>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129028" name="AutoShape 48"/>
          <p:cNvSpPr>
            <a:spLocks noChangeArrowheads="1"/>
          </p:cNvSpPr>
          <p:nvPr/>
        </p:nvSpPr>
        <p:spPr bwMode="auto">
          <a:xfrm rot="10800000">
            <a:off x="8264525" y="4562475"/>
            <a:ext cx="936625" cy="2087563"/>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21600" y="6079"/>
                </a:ln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ja-JP" altLang="en-US"/>
          </a:p>
        </p:txBody>
      </p:sp>
      <p:sp>
        <p:nvSpPr>
          <p:cNvPr id="129029" name="AutoShape 30"/>
          <p:cNvSpPr>
            <a:spLocks noChangeArrowheads="1"/>
          </p:cNvSpPr>
          <p:nvPr/>
        </p:nvSpPr>
        <p:spPr bwMode="auto">
          <a:xfrm rot="5400000">
            <a:off x="7760494" y="2394744"/>
            <a:ext cx="1944688" cy="10922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3950 h 21600"/>
              <a:gd name="T14" fmla="*/ 18387 w 21600"/>
              <a:gd name="T15" fmla="*/ 8208 h 21600"/>
            </a:gdLst>
            <a:ahLst/>
            <a:cxnLst>
              <a:cxn ang="T8">
                <a:pos x="T0" y="T1"/>
              </a:cxn>
              <a:cxn ang="T9">
                <a:pos x="T2" y="T3"/>
              </a:cxn>
              <a:cxn ang="T10">
                <a:pos x="T4" y="T5"/>
              </a:cxn>
              <a:cxn ang="T11">
                <a:pos x="T6" y="T7"/>
              </a:cxn>
            </a:cxnLst>
            <a:rect l="T12" t="T13" r="T14" b="T15"/>
            <a:pathLst>
              <a:path w="21600" h="21600">
                <a:moveTo>
                  <a:pt x="21600" y="6079"/>
                </a:moveTo>
                <a:lnTo>
                  <a:pt x="21600" y="6079"/>
                </a:lnTo>
                <a:lnTo>
                  <a:pt x="12427" y="0"/>
                </a:lnTo>
                <a:lnTo>
                  <a:pt x="12427" y="3950"/>
                </a:lnTo>
                <a:cubicBezTo>
                  <a:pt x="5564" y="3950"/>
                  <a:pt x="0" y="7625"/>
                  <a:pt x="0" y="12158"/>
                </a:cubicBezTo>
                <a:lnTo>
                  <a:pt x="0" y="21600"/>
                </a:lnTo>
                <a:lnTo>
                  <a:pt x="4352" y="21600"/>
                </a:lnTo>
                <a:lnTo>
                  <a:pt x="4352" y="12158"/>
                </a:lnTo>
                <a:cubicBezTo>
                  <a:pt x="4352" y="9976"/>
                  <a:pt x="7967" y="8208"/>
                  <a:pt x="12427" y="8208"/>
                </a:cubicBezTo>
                <a:lnTo>
                  <a:pt x="12427" y="12158"/>
                </a:lnTo>
                <a:lnTo>
                  <a:pt x="21600" y="6079"/>
                </a:lnTo>
                <a:close/>
              </a:path>
            </a:pathLst>
          </a:custGeom>
          <a:solidFill>
            <a:srgbClr val="00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ja-JP" altLang="en-US"/>
          </a:p>
        </p:txBody>
      </p:sp>
      <p:sp>
        <p:nvSpPr>
          <p:cNvPr id="129030" name="Text Box 5"/>
          <p:cNvSpPr txBox="1">
            <a:spLocks noChangeArrowheads="1"/>
          </p:cNvSpPr>
          <p:nvPr/>
        </p:nvSpPr>
        <p:spPr bwMode="auto">
          <a:xfrm>
            <a:off x="623888" y="1436688"/>
            <a:ext cx="2305050" cy="708025"/>
          </a:xfrm>
          <a:prstGeom prst="rect">
            <a:avLst/>
          </a:prstGeom>
          <a:solidFill>
            <a:srgbClr val="FF00FF">
              <a:alpha val="50195"/>
            </a:srgbClr>
          </a:solidFill>
          <a:ln w="25400">
            <a:solidFill>
              <a:srgbClr val="FF0000"/>
            </a:solidFill>
            <a:miter lim="800000"/>
            <a:headEnd/>
            <a:tailEnd/>
          </a:ln>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latin typeface="ＭＳ Ｐゴシック" panose="020B0600070205080204" pitchFamily="50" charset="-128"/>
              </a:rPr>
              <a:t>監査手順の見直し　　　　　　　　　</a:t>
            </a:r>
          </a:p>
          <a:p>
            <a:pPr eaLnBrk="1" hangingPunct="1">
              <a:spcBef>
                <a:spcPct val="50000"/>
              </a:spcBef>
              <a:buFontTx/>
              <a:buNone/>
            </a:pPr>
            <a:r>
              <a:rPr lang="ja-JP" altLang="en-US" sz="1600" b="1">
                <a:latin typeface="ＭＳ Ｐゴシック" panose="020B0600070205080204" pitchFamily="50" charset="-128"/>
              </a:rPr>
              <a:t>監査員教育の見直し</a:t>
            </a:r>
          </a:p>
        </p:txBody>
      </p:sp>
      <p:sp>
        <p:nvSpPr>
          <p:cNvPr id="129031" name="Text Box 6"/>
          <p:cNvSpPr txBox="1">
            <a:spLocks noChangeArrowheads="1"/>
          </p:cNvSpPr>
          <p:nvPr/>
        </p:nvSpPr>
        <p:spPr bwMode="auto">
          <a:xfrm>
            <a:off x="4208463" y="3554413"/>
            <a:ext cx="1717675" cy="831850"/>
          </a:xfrm>
          <a:prstGeom prst="rect">
            <a:avLst/>
          </a:prstGeom>
          <a:solidFill>
            <a:srgbClr val="0000FF">
              <a:alpha val="50195"/>
            </a:srgbClr>
          </a:solidFill>
          <a:ln w="19050">
            <a:solidFill>
              <a:srgbClr val="00000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defRPr/>
            </a:pPr>
            <a:r>
              <a:rPr lang="ja-JP" altLang="en-US" sz="2401" b="1" smtClean="0">
                <a:latin typeface="ＭＳ Ｐゴシック" panose="020B0600070205080204" pitchFamily="50" charset="-128"/>
              </a:rPr>
              <a:t>経営トップ</a:t>
            </a:r>
          </a:p>
          <a:p>
            <a:pPr algn="ctr" eaLnBrk="1" hangingPunct="1">
              <a:spcBef>
                <a:spcPct val="50000"/>
              </a:spcBef>
              <a:buFontTx/>
              <a:buNone/>
              <a:defRPr/>
            </a:pPr>
            <a:r>
              <a:rPr lang="ja-JP" altLang="en-US" sz="1600" b="1" smtClean="0">
                <a:latin typeface="ＭＳ Ｐゴシック" panose="020B0600070205080204" pitchFamily="50" charset="-128"/>
              </a:rPr>
              <a:t>安全統括管理者</a:t>
            </a:r>
          </a:p>
        </p:txBody>
      </p:sp>
      <p:sp>
        <p:nvSpPr>
          <p:cNvPr id="129032" name="Text Box 7"/>
          <p:cNvSpPr txBox="1">
            <a:spLocks noChangeArrowheads="1"/>
          </p:cNvSpPr>
          <p:nvPr/>
        </p:nvSpPr>
        <p:spPr bwMode="auto">
          <a:xfrm>
            <a:off x="4208463" y="1970088"/>
            <a:ext cx="2106612" cy="400050"/>
          </a:xfrm>
          <a:prstGeom prst="rect">
            <a:avLst/>
          </a:prstGeom>
          <a:solidFill>
            <a:srgbClr val="FFFF00"/>
          </a:solidFill>
          <a:ln w="19050">
            <a:solidFill>
              <a:srgbClr val="000000"/>
            </a:solidFill>
            <a:miter lim="800000"/>
            <a:headEnd/>
            <a:tailEnd/>
          </a:ln>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a:latin typeface="ＭＳ Ｐゴシック" panose="020B0600070205080204" pitchFamily="50" charset="-128"/>
              </a:rPr>
              <a:t>監査計画の立案</a:t>
            </a:r>
          </a:p>
        </p:txBody>
      </p:sp>
      <p:sp>
        <p:nvSpPr>
          <p:cNvPr id="129033" name="Text Box 10"/>
          <p:cNvSpPr txBox="1">
            <a:spLocks noChangeArrowheads="1"/>
          </p:cNvSpPr>
          <p:nvPr/>
        </p:nvSpPr>
        <p:spPr bwMode="auto">
          <a:xfrm>
            <a:off x="1868488" y="6002338"/>
            <a:ext cx="2417762" cy="400050"/>
          </a:xfrm>
          <a:prstGeom prst="rect">
            <a:avLst/>
          </a:prstGeom>
          <a:solidFill>
            <a:srgbClr val="FFFF00"/>
          </a:solidFill>
          <a:ln w="19050">
            <a:solidFill>
              <a:srgbClr val="000000"/>
            </a:solidFill>
            <a:miter lim="800000"/>
            <a:headEnd/>
            <a:tailEnd/>
          </a:ln>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a:latin typeface="ＭＳ Ｐゴシック" panose="020B0600070205080204" pitchFamily="50" charset="-128"/>
              </a:rPr>
              <a:t>フォローアップ</a:t>
            </a:r>
          </a:p>
        </p:txBody>
      </p:sp>
      <p:sp>
        <p:nvSpPr>
          <p:cNvPr id="129034" name="Text Box 11"/>
          <p:cNvSpPr txBox="1">
            <a:spLocks noChangeArrowheads="1"/>
          </p:cNvSpPr>
          <p:nvPr/>
        </p:nvSpPr>
        <p:spPr bwMode="auto">
          <a:xfrm>
            <a:off x="696913" y="3816350"/>
            <a:ext cx="1716087" cy="708025"/>
          </a:xfrm>
          <a:prstGeom prst="rect">
            <a:avLst/>
          </a:prstGeom>
          <a:solidFill>
            <a:srgbClr val="FFFF00"/>
          </a:solidFill>
          <a:ln w="19050">
            <a:solidFill>
              <a:srgbClr val="000000"/>
            </a:solidFill>
            <a:miter lim="800000"/>
            <a:headEnd/>
            <a:tailEnd/>
          </a:ln>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a:latin typeface="ＭＳ Ｐゴシック" panose="020B0600070205080204" pitchFamily="50" charset="-128"/>
              </a:rPr>
              <a:t>内部監査の　レビュー</a:t>
            </a:r>
          </a:p>
        </p:txBody>
      </p:sp>
      <p:sp>
        <p:nvSpPr>
          <p:cNvPr id="129035" name="AutoShape 19"/>
          <p:cNvSpPr>
            <a:spLocks noChangeArrowheads="1"/>
          </p:cNvSpPr>
          <p:nvPr/>
        </p:nvSpPr>
        <p:spPr bwMode="auto">
          <a:xfrm>
            <a:off x="4910138" y="2359025"/>
            <a:ext cx="236537" cy="1143000"/>
          </a:xfrm>
          <a:prstGeom prst="upDownArrow">
            <a:avLst>
              <a:gd name="adj1" fmla="val 50000"/>
              <a:gd name="adj2" fmla="val 113244"/>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129036" name="Text Box 20"/>
          <p:cNvSpPr txBox="1">
            <a:spLocks noChangeArrowheads="1"/>
          </p:cNvSpPr>
          <p:nvPr/>
        </p:nvSpPr>
        <p:spPr bwMode="auto">
          <a:xfrm>
            <a:off x="6261100" y="1744663"/>
            <a:ext cx="3587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latin typeface="ＭＳ Ｐゴシック" panose="020B0600070205080204" pitchFamily="50" charset="-128"/>
              </a:rPr>
              <a:t>年間及び個別監査計画の立案、</a:t>
            </a:r>
            <a:endParaRPr lang="en-US" altLang="ja-JP" sz="1600" b="1">
              <a:latin typeface="ＭＳ Ｐゴシック" panose="020B0600070205080204" pitchFamily="50" charset="-128"/>
            </a:endParaRPr>
          </a:p>
          <a:p>
            <a:pPr eaLnBrk="1" hangingPunct="1">
              <a:spcBef>
                <a:spcPct val="0"/>
              </a:spcBef>
              <a:buFontTx/>
              <a:buNone/>
            </a:pPr>
            <a:r>
              <a:rPr lang="ja-JP" altLang="en-US" sz="1600" b="1">
                <a:latin typeface="ＭＳ Ｐゴシック" panose="020B0600070205080204" pitchFamily="50" charset="-128"/>
              </a:rPr>
              <a:t>被監査部門、</a:t>
            </a:r>
            <a:endParaRPr lang="en-US" altLang="ja-JP" sz="1600" b="1">
              <a:latin typeface="ＭＳ Ｐゴシック" panose="020B0600070205080204" pitchFamily="50" charset="-128"/>
            </a:endParaRPr>
          </a:p>
          <a:p>
            <a:pPr eaLnBrk="1" hangingPunct="1">
              <a:spcBef>
                <a:spcPct val="0"/>
              </a:spcBef>
              <a:buFontTx/>
              <a:buNone/>
            </a:pPr>
            <a:r>
              <a:rPr lang="ja-JP" altLang="en-US" sz="1600" b="1">
                <a:latin typeface="ＭＳ Ｐゴシック" panose="020B0600070205080204" pitchFamily="50" charset="-128"/>
              </a:rPr>
              <a:t>重点監査項目、監査員指名</a:t>
            </a:r>
          </a:p>
        </p:txBody>
      </p:sp>
      <p:sp>
        <p:nvSpPr>
          <p:cNvPr id="129037" name="AutoShape 29"/>
          <p:cNvSpPr>
            <a:spLocks noChangeArrowheads="1"/>
          </p:cNvSpPr>
          <p:nvPr/>
        </p:nvSpPr>
        <p:spPr bwMode="auto">
          <a:xfrm rot="-5400000">
            <a:off x="713581" y="5357019"/>
            <a:ext cx="1296988" cy="85725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21600" y="6079"/>
                </a:ln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ja-JP" altLang="en-US"/>
          </a:p>
        </p:txBody>
      </p:sp>
      <p:sp>
        <p:nvSpPr>
          <p:cNvPr id="129038" name="AutoShape 34"/>
          <p:cNvSpPr>
            <a:spLocks noChangeArrowheads="1"/>
          </p:cNvSpPr>
          <p:nvPr/>
        </p:nvSpPr>
        <p:spPr bwMode="auto">
          <a:xfrm>
            <a:off x="4286250" y="5857875"/>
            <a:ext cx="1560513" cy="504825"/>
          </a:xfrm>
          <a:prstGeom prst="leftArrow">
            <a:avLst>
              <a:gd name="adj1" fmla="val 50009"/>
              <a:gd name="adj2" fmla="val 71369"/>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129039" name="Text Box 35"/>
          <p:cNvSpPr txBox="1">
            <a:spLocks noChangeArrowheads="1"/>
          </p:cNvSpPr>
          <p:nvPr/>
        </p:nvSpPr>
        <p:spPr bwMode="auto">
          <a:xfrm>
            <a:off x="7875588" y="3081338"/>
            <a:ext cx="22621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latin typeface="ＭＳ Ｐゴシック" panose="020B0600070205080204" pitchFamily="50" charset="-128"/>
              </a:rPr>
              <a:t>監査員打合せ（全体、チーム単位）　個別チェックリスト作成</a:t>
            </a:r>
          </a:p>
        </p:txBody>
      </p:sp>
      <p:sp>
        <p:nvSpPr>
          <p:cNvPr id="129040" name="Text Box 36"/>
          <p:cNvSpPr txBox="1">
            <a:spLocks noChangeArrowheads="1"/>
          </p:cNvSpPr>
          <p:nvPr/>
        </p:nvSpPr>
        <p:spPr bwMode="auto">
          <a:xfrm>
            <a:off x="6237288" y="6289675"/>
            <a:ext cx="2886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latin typeface="ＭＳ Ｐゴシック" panose="020B0600070205080204" pitchFamily="50" charset="-128"/>
              </a:rPr>
              <a:t>不適合の提供、是正要求全体の報告書作成</a:t>
            </a:r>
          </a:p>
        </p:txBody>
      </p:sp>
      <p:sp>
        <p:nvSpPr>
          <p:cNvPr id="129041" name="Text Box 39"/>
          <p:cNvSpPr txBox="1">
            <a:spLocks noChangeArrowheads="1"/>
          </p:cNvSpPr>
          <p:nvPr/>
        </p:nvSpPr>
        <p:spPr bwMode="auto">
          <a:xfrm>
            <a:off x="5611813" y="4849813"/>
            <a:ext cx="2963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a:latin typeface="ＭＳ Ｐゴシック" panose="020B0600070205080204" pitchFamily="50" charset="-128"/>
              </a:rPr>
              <a:t>監査報告</a:t>
            </a:r>
          </a:p>
          <a:p>
            <a:pPr eaLnBrk="1" hangingPunct="1">
              <a:spcBef>
                <a:spcPct val="50000"/>
              </a:spcBef>
              <a:buFontTx/>
              <a:buNone/>
            </a:pPr>
            <a:r>
              <a:rPr lang="ja-JP" altLang="en-US" sz="1600">
                <a:latin typeface="ＭＳ Ｐゴシック" panose="020B0600070205080204" pitchFamily="50" charset="-128"/>
              </a:rPr>
              <a:t>監査結果に対する指示</a:t>
            </a:r>
          </a:p>
        </p:txBody>
      </p:sp>
      <p:sp>
        <p:nvSpPr>
          <p:cNvPr id="129042" name="Text Box 40"/>
          <p:cNvSpPr txBox="1">
            <a:spLocks noChangeArrowheads="1"/>
          </p:cNvSpPr>
          <p:nvPr/>
        </p:nvSpPr>
        <p:spPr bwMode="auto">
          <a:xfrm>
            <a:off x="2065338" y="6434138"/>
            <a:ext cx="1951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latin typeface="ＭＳ Ｐゴシック" panose="020B0600070205080204" pitchFamily="50" charset="-128"/>
              </a:rPr>
              <a:t>是正状況の確認</a:t>
            </a:r>
          </a:p>
        </p:txBody>
      </p:sp>
      <p:sp>
        <p:nvSpPr>
          <p:cNvPr id="129043" name="Text Box 44"/>
          <p:cNvSpPr txBox="1">
            <a:spLocks noChangeArrowheads="1"/>
          </p:cNvSpPr>
          <p:nvPr/>
        </p:nvSpPr>
        <p:spPr bwMode="auto">
          <a:xfrm>
            <a:off x="482600" y="4583113"/>
            <a:ext cx="2808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b="1">
                <a:latin typeface="ＭＳ Ｐゴシック" panose="020B0600070205080204" pitchFamily="50" charset="-128"/>
              </a:rPr>
              <a:t>次回監査方針、監査計画への　情報提供</a:t>
            </a:r>
          </a:p>
        </p:txBody>
      </p:sp>
      <p:sp>
        <p:nvSpPr>
          <p:cNvPr id="129044" name="Text Box 46"/>
          <p:cNvSpPr txBox="1">
            <a:spLocks noChangeArrowheads="1"/>
          </p:cNvSpPr>
          <p:nvPr/>
        </p:nvSpPr>
        <p:spPr bwMode="auto">
          <a:xfrm>
            <a:off x="7874000" y="4103688"/>
            <a:ext cx="2106613" cy="400050"/>
          </a:xfrm>
          <a:prstGeom prst="rect">
            <a:avLst/>
          </a:prstGeom>
          <a:solidFill>
            <a:srgbClr val="FFFF00"/>
          </a:solidFill>
          <a:ln w="19050">
            <a:solidFill>
              <a:srgbClr val="000000"/>
            </a:solidFill>
            <a:miter lim="800000"/>
            <a:headEnd/>
            <a:tailEnd/>
          </a:ln>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a:latin typeface="ＭＳ Ｐゴシック" panose="020B0600070205080204" pitchFamily="50" charset="-128"/>
              </a:rPr>
              <a:t>内部監査の実施</a:t>
            </a:r>
          </a:p>
        </p:txBody>
      </p:sp>
      <p:sp>
        <p:nvSpPr>
          <p:cNvPr id="129045" name="Text Box 47"/>
          <p:cNvSpPr txBox="1">
            <a:spLocks noChangeArrowheads="1"/>
          </p:cNvSpPr>
          <p:nvPr/>
        </p:nvSpPr>
        <p:spPr bwMode="auto">
          <a:xfrm>
            <a:off x="6080125" y="5903913"/>
            <a:ext cx="2106613" cy="400050"/>
          </a:xfrm>
          <a:prstGeom prst="rect">
            <a:avLst/>
          </a:prstGeom>
          <a:solidFill>
            <a:srgbClr val="FFFF00"/>
          </a:solidFill>
          <a:ln w="19050">
            <a:solidFill>
              <a:srgbClr val="000000"/>
            </a:solidFill>
            <a:miter lim="800000"/>
            <a:headEnd/>
            <a:tailEnd/>
          </a:ln>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000">
                <a:latin typeface="ＭＳ Ｐゴシック" panose="020B0600070205080204" pitchFamily="50" charset="-128"/>
              </a:rPr>
              <a:t>報告書の作成</a:t>
            </a:r>
          </a:p>
        </p:txBody>
      </p:sp>
      <p:sp>
        <p:nvSpPr>
          <p:cNvPr id="129046" name="AutoShape 50"/>
          <p:cNvSpPr>
            <a:spLocks noChangeArrowheads="1"/>
          </p:cNvSpPr>
          <p:nvPr/>
        </p:nvSpPr>
        <p:spPr bwMode="auto">
          <a:xfrm rot="1495303">
            <a:off x="3817938" y="4562475"/>
            <a:ext cx="190500" cy="1412875"/>
          </a:xfrm>
          <a:prstGeom prst="upDownArrow">
            <a:avLst>
              <a:gd name="adj1" fmla="val 50009"/>
              <a:gd name="adj2" fmla="val 160694"/>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129047" name="AutoShape 51"/>
          <p:cNvSpPr>
            <a:spLocks noChangeArrowheads="1"/>
          </p:cNvSpPr>
          <p:nvPr/>
        </p:nvSpPr>
        <p:spPr bwMode="auto">
          <a:xfrm>
            <a:off x="1009650" y="2205038"/>
            <a:ext cx="265113" cy="1492250"/>
          </a:xfrm>
          <a:prstGeom prst="upArrow">
            <a:avLst>
              <a:gd name="adj1" fmla="val 50009"/>
              <a:gd name="adj2" fmla="val 115571"/>
            </a:avLst>
          </a:prstGeom>
          <a:solidFill>
            <a:srgbClr val="FF0000"/>
          </a:solidFill>
          <a:ln w="9525">
            <a:solidFill>
              <a:srgbClr val="000000"/>
            </a:solidFill>
            <a:miter lim="800000"/>
            <a:headEnd/>
            <a:tailEnd/>
          </a:ln>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129048" name="AutoShape 53"/>
          <p:cNvSpPr>
            <a:spLocks noChangeArrowheads="1"/>
          </p:cNvSpPr>
          <p:nvPr/>
        </p:nvSpPr>
        <p:spPr bwMode="auto">
          <a:xfrm rot="5400000">
            <a:off x="3242469" y="3247231"/>
            <a:ext cx="215900" cy="1404938"/>
          </a:xfrm>
          <a:prstGeom prst="upDownArrow">
            <a:avLst>
              <a:gd name="adj1" fmla="val 50000"/>
              <a:gd name="adj2" fmla="val 120205"/>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129049" name="AutoShape 54"/>
          <p:cNvSpPr>
            <a:spLocks noChangeArrowheads="1"/>
          </p:cNvSpPr>
          <p:nvPr/>
        </p:nvSpPr>
        <p:spPr bwMode="auto">
          <a:xfrm rot="-2769665">
            <a:off x="3164682" y="1872456"/>
            <a:ext cx="209550" cy="2138363"/>
          </a:xfrm>
          <a:prstGeom prst="upArrow">
            <a:avLst>
              <a:gd name="adj1" fmla="val 50028"/>
              <a:gd name="adj2" fmla="val 158737"/>
            </a:avLst>
          </a:prstGeom>
          <a:solidFill>
            <a:srgbClr val="FF0000"/>
          </a:solidFill>
          <a:ln w="9525">
            <a:solidFill>
              <a:srgbClr val="000000"/>
            </a:solidFill>
            <a:miter lim="800000"/>
            <a:headEnd/>
            <a:tailEnd/>
          </a:ln>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600">
              <a:latin typeface="ＭＳ Ｐゴシック" panose="020B0600070205080204" pitchFamily="50" charset="-128"/>
            </a:endParaRPr>
          </a:p>
        </p:txBody>
      </p:sp>
      <p:sp>
        <p:nvSpPr>
          <p:cNvPr id="129050" name="Text Box 55"/>
          <p:cNvSpPr txBox="1">
            <a:spLocks noChangeArrowheads="1"/>
          </p:cNvSpPr>
          <p:nvPr/>
        </p:nvSpPr>
        <p:spPr bwMode="auto">
          <a:xfrm>
            <a:off x="4052888" y="2708275"/>
            <a:ext cx="2549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a:latin typeface="ＭＳ Ｐゴシック" panose="020B0600070205080204" pitchFamily="50" charset="-128"/>
              </a:rPr>
              <a:t>全体監査方針の策定　　　　　　　　全体監査計画の報告・承認</a:t>
            </a:r>
          </a:p>
        </p:txBody>
      </p:sp>
      <p:sp>
        <p:nvSpPr>
          <p:cNvPr id="129051" name="Text Box 56"/>
          <p:cNvSpPr txBox="1">
            <a:spLocks noChangeArrowheads="1"/>
          </p:cNvSpPr>
          <p:nvPr/>
        </p:nvSpPr>
        <p:spPr bwMode="auto">
          <a:xfrm>
            <a:off x="2960688" y="5281613"/>
            <a:ext cx="20272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a:latin typeface="ＭＳ Ｐゴシック" panose="020B0600070205080204" pitchFamily="50" charset="-128"/>
              </a:rPr>
              <a:t>是正状況の報告</a:t>
            </a:r>
          </a:p>
        </p:txBody>
      </p:sp>
      <p:sp>
        <p:nvSpPr>
          <p:cNvPr id="129052" name="Text Box 57"/>
          <p:cNvSpPr txBox="1">
            <a:spLocks noChangeArrowheads="1"/>
          </p:cNvSpPr>
          <p:nvPr/>
        </p:nvSpPr>
        <p:spPr bwMode="auto">
          <a:xfrm>
            <a:off x="4592638" y="6218238"/>
            <a:ext cx="155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b="1">
                <a:solidFill>
                  <a:srgbClr val="FF0000"/>
                </a:solidFill>
                <a:latin typeface="ＭＳ Ｐゴシック" panose="020B0600070205080204" pitchFamily="50" charset="-128"/>
              </a:rPr>
              <a:t>被監査部署での</a:t>
            </a:r>
          </a:p>
          <a:p>
            <a:pPr eaLnBrk="1" hangingPunct="1">
              <a:spcBef>
                <a:spcPct val="0"/>
              </a:spcBef>
              <a:buFontTx/>
              <a:buNone/>
            </a:pPr>
            <a:r>
              <a:rPr lang="ja-JP" altLang="en-US" sz="1400" b="1">
                <a:solidFill>
                  <a:srgbClr val="FF0000"/>
                </a:solidFill>
                <a:latin typeface="ＭＳ Ｐゴシック" panose="020B0600070205080204" pitchFamily="50" charset="-128"/>
              </a:rPr>
              <a:t>是正措置</a:t>
            </a:r>
          </a:p>
        </p:txBody>
      </p:sp>
      <p:sp>
        <p:nvSpPr>
          <p:cNvPr id="129053" name="Text Box 55"/>
          <p:cNvSpPr txBox="1">
            <a:spLocks noChangeArrowheads="1"/>
          </p:cNvSpPr>
          <p:nvPr/>
        </p:nvSpPr>
        <p:spPr bwMode="auto">
          <a:xfrm>
            <a:off x="2498725" y="3789363"/>
            <a:ext cx="171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a:latin typeface="ＭＳ Ｐゴシック" panose="020B0600070205080204" pitchFamily="50" charset="-128"/>
              </a:rPr>
              <a:t>レビューの報告</a:t>
            </a:r>
          </a:p>
        </p:txBody>
      </p:sp>
      <p:pic>
        <p:nvPicPr>
          <p:cNvPr id="1290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9055" name="Text Box 55"/>
          <p:cNvSpPr txBox="1">
            <a:spLocks noChangeArrowheads="1"/>
          </p:cNvSpPr>
          <p:nvPr/>
        </p:nvSpPr>
        <p:spPr bwMode="auto">
          <a:xfrm>
            <a:off x="2641600" y="2997200"/>
            <a:ext cx="1368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600">
                <a:latin typeface="ＭＳ Ｐゴシック" panose="020B0600070205080204" pitchFamily="50" charset="-128"/>
              </a:rPr>
              <a:t>改善の指示</a:t>
            </a:r>
          </a:p>
        </p:txBody>
      </p:sp>
      <p:sp>
        <p:nvSpPr>
          <p:cNvPr id="129056"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94D7E99-68CE-49E6-9BBC-33ABC8F155CF}" type="slidenum">
              <a:rPr lang="en-US" altLang="ja-JP" sz="1400" smtClean="0"/>
              <a:pPr>
                <a:spcBef>
                  <a:spcPct val="0"/>
                </a:spcBef>
                <a:buFontTx/>
                <a:buNone/>
              </a:pPr>
              <a:t>46</a:t>
            </a:fld>
            <a:endParaRPr lang="en-US" altLang="ja-JP" sz="1400" smtClean="0"/>
          </a:p>
        </p:txBody>
      </p:sp>
      <p:sp>
        <p:nvSpPr>
          <p:cNvPr id="34" name="Rectangle 2"/>
          <p:cNvSpPr txBox="1">
            <a:spLocks noChangeArrowheads="1"/>
          </p:cNvSpPr>
          <p:nvPr/>
        </p:nvSpPr>
        <p:spPr bwMode="auto">
          <a:xfrm>
            <a:off x="0" y="-63500"/>
            <a:ext cx="9906000" cy="5794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Aft>
                <a:spcPts val="0"/>
              </a:spcAft>
              <a:defRPr/>
            </a:pPr>
            <a:r>
              <a:rPr lang="ja-JP" altLang="ja-JP" sz="2401" b="1" kern="100" dirty="0">
                <a:latin typeface="ＭＳ Ｐゴシック" panose="020B0600070205080204" pitchFamily="50" charset="-128"/>
                <a:cs typeface="Arial" panose="020B0604020202020204" pitchFamily="34" charset="0"/>
              </a:rPr>
              <a:t>３．内部監査</a:t>
            </a:r>
            <a:r>
              <a:rPr lang="ja-JP" altLang="en-US" sz="2401" b="1" kern="100" dirty="0">
                <a:latin typeface="ＭＳ Ｐゴシック" panose="020B0600070205080204" pitchFamily="50" charset="-128"/>
                <a:cs typeface="Arial" panose="020B0604020202020204" pitchFamily="34" charset="0"/>
              </a:rPr>
              <a:t>を実施する際の流れ</a:t>
            </a:r>
            <a:endParaRPr lang="ja-JP" altLang="ja-JP" sz="2401" b="1" kern="100" dirty="0">
              <a:latin typeface="ＭＳ Ｐゴシック" panose="020B0600070205080204" pitchFamily="50" charset="-128"/>
              <a:cs typeface="Arial" panose="020B0604020202020204" pitchFamily="34" charset="0"/>
            </a:endParaRPr>
          </a:p>
        </p:txBody>
      </p:sp>
      <p:sp>
        <p:nvSpPr>
          <p:cNvPr id="129058" name="正方形/長方形 1"/>
          <p:cNvSpPr>
            <a:spLocks noChangeArrowheads="1"/>
          </p:cNvSpPr>
          <p:nvPr/>
        </p:nvSpPr>
        <p:spPr bwMode="auto">
          <a:xfrm>
            <a:off x="58738" y="531813"/>
            <a:ext cx="9790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latin typeface="ＭＳ Ｐゴシック" panose="020B0600070205080204" pitchFamily="50" charset="-128"/>
                <a:cs typeface="Arial" panose="020B0604020202020204" pitchFamily="34" charset="0"/>
              </a:rPr>
              <a:t>　</a:t>
            </a:r>
            <a:r>
              <a:rPr lang="ja-JP" altLang="ja-JP" sz="1800">
                <a:latin typeface="ＭＳ Ｐゴシック" panose="020B0600070205080204" pitchFamily="50" charset="-128"/>
                <a:cs typeface="Arial" panose="020B0604020202020204" pitchFamily="34" charset="0"/>
              </a:rPr>
              <a:t>内部監査の計画立案、実施、報告書作成、監査の見直し及び経営トップ、安全統括管理者と</a:t>
            </a:r>
            <a:endParaRPr lang="en-US" altLang="ja-JP" sz="1800">
              <a:latin typeface="ＭＳ Ｐゴシック" panose="020B0600070205080204" pitchFamily="50" charset="-128"/>
              <a:cs typeface="Arial" panose="020B0604020202020204" pitchFamily="34" charset="0"/>
            </a:endParaRPr>
          </a:p>
          <a:p>
            <a:pPr eaLnBrk="1" hangingPunct="1">
              <a:spcBef>
                <a:spcPct val="0"/>
              </a:spcBef>
              <a:buFontTx/>
              <a:buNone/>
            </a:pPr>
            <a:r>
              <a:rPr lang="ja-JP" altLang="ja-JP" sz="1800">
                <a:latin typeface="ＭＳ Ｐゴシック" panose="020B0600070205080204" pitchFamily="50" charset="-128"/>
                <a:cs typeface="Arial" panose="020B0604020202020204" pitchFamily="34" charset="0"/>
              </a:rPr>
              <a:t>内部監査要員の関係について、以下にイメージを示します。</a:t>
            </a:r>
            <a:endParaRPr lang="ja-JP" altLang="en-US" sz="1800">
              <a:latin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1075"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4698F4E-154A-41F4-A1A4-B90A16028E36}" type="slidenum">
              <a:rPr lang="en-US" altLang="ja-JP" sz="1400" smtClean="0"/>
              <a:pPr>
                <a:spcBef>
                  <a:spcPct val="0"/>
                </a:spcBef>
                <a:buFontTx/>
                <a:buNone/>
              </a:pPr>
              <a:t>47</a:t>
            </a:fld>
            <a:endParaRPr lang="en-US" altLang="ja-JP" sz="1400" smtClean="0"/>
          </a:p>
        </p:txBody>
      </p:sp>
      <p:sp>
        <p:nvSpPr>
          <p:cNvPr id="131076"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（１）内部監査の一般的な手順</a:t>
            </a:r>
            <a:r>
              <a:rPr lang="ja-JP" altLang="en-US" sz="2401" b="1" smtClean="0"/>
              <a:t>等（</a:t>
            </a:r>
            <a:r>
              <a:rPr lang="en-US" altLang="ja-JP" sz="2401" b="1" smtClean="0"/>
              <a:t>1/2</a:t>
            </a:r>
            <a:r>
              <a:rPr lang="ja-JP" altLang="en-US" sz="2401" b="1" smtClean="0"/>
              <a:t>）</a:t>
            </a:r>
            <a:endParaRPr lang="ja-JP" altLang="ja-JP" sz="2401" smtClean="0"/>
          </a:p>
        </p:txBody>
      </p:sp>
      <p:sp>
        <p:nvSpPr>
          <p:cNvPr id="131077" name="正方形/長方形 1"/>
          <p:cNvSpPr>
            <a:spLocks noChangeArrowheads="1"/>
          </p:cNvSpPr>
          <p:nvPr/>
        </p:nvSpPr>
        <p:spPr bwMode="auto">
          <a:xfrm>
            <a:off x="58738" y="531813"/>
            <a:ext cx="9790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ja-JP" sz="1800"/>
              <a:t>　</a:t>
            </a:r>
            <a:r>
              <a:rPr lang="ja-JP" altLang="en-US" sz="1800"/>
              <a:t>　</a:t>
            </a:r>
            <a:r>
              <a:rPr lang="ja-JP" altLang="ja-JP" sz="1800"/>
              <a:t> 一般的な内部監査の手順は、以下の「図：内部監査のフロー（例）」のとおりです。（２）～（１０）に</a:t>
            </a:r>
            <a:endParaRPr lang="en-US" altLang="ja-JP" sz="1800"/>
          </a:p>
          <a:p>
            <a:pPr eaLnBrk="1" hangingPunct="1">
              <a:spcBef>
                <a:spcPct val="0"/>
              </a:spcBef>
              <a:buFontTx/>
              <a:buNone/>
            </a:pPr>
            <a:r>
              <a:rPr lang="ja-JP" altLang="en-US" sz="1800"/>
              <a:t>　</a:t>
            </a:r>
            <a:r>
              <a:rPr lang="ja-JP" altLang="ja-JP" sz="1800"/>
              <a:t>おいて、フローの主要な事項について説明します。なお、説明は、年度（</a:t>
            </a:r>
            <a:r>
              <a:rPr lang="en-US" altLang="ja-JP" sz="1800"/>
              <a:t>4</a:t>
            </a:r>
            <a:r>
              <a:rPr lang="ja-JP" altLang="ja-JP" sz="1800"/>
              <a:t>月～</a:t>
            </a:r>
            <a:r>
              <a:rPr lang="en-US" altLang="ja-JP" sz="1800"/>
              <a:t>3</a:t>
            </a:r>
            <a:r>
              <a:rPr lang="ja-JP" altLang="ja-JP" sz="1800"/>
              <a:t>月）を念頭に記載し</a:t>
            </a:r>
            <a:endParaRPr lang="en-US" altLang="ja-JP" sz="1800"/>
          </a:p>
          <a:p>
            <a:pPr eaLnBrk="1" hangingPunct="1">
              <a:spcBef>
                <a:spcPct val="0"/>
              </a:spcBef>
              <a:buFontTx/>
              <a:buNone/>
            </a:pPr>
            <a:r>
              <a:rPr lang="ja-JP" altLang="en-US" sz="1800"/>
              <a:t>　</a:t>
            </a:r>
            <a:r>
              <a:rPr lang="ja-JP" altLang="ja-JP" sz="1800"/>
              <a:t>てあります。</a:t>
            </a:r>
          </a:p>
        </p:txBody>
      </p:sp>
      <p:pic>
        <p:nvPicPr>
          <p:cNvPr id="131078" name="図 38"/>
          <p:cNvPicPr>
            <a:picLocks noChangeAspect="1"/>
          </p:cNvPicPr>
          <p:nvPr/>
        </p:nvPicPr>
        <p:blipFill>
          <a:blip r:embed="rId4" cstate="print">
            <a:extLst>
              <a:ext uri="{28A0092B-C50C-407E-A947-70E740481C1C}">
                <a14:useLocalDpi xmlns:a14="http://schemas.microsoft.com/office/drawing/2010/main" val="0"/>
              </a:ext>
            </a:extLst>
          </a:blip>
          <a:srcRect b="60641"/>
          <a:stretch>
            <a:fillRect/>
          </a:stretch>
        </p:blipFill>
        <p:spPr bwMode="auto">
          <a:xfrm>
            <a:off x="849313" y="1720850"/>
            <a:ext cx="82804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123"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A93F6C9-A9E7-4982-B9CA-F897736915B1}" type="slidenum">
              <a:rPr lang="en-US" altLang="ja-JP" sz="1400" smtClean="0"/>
              <a:pPr>
                <a:spcBef>
                  <a:spcPct val="0"/>
                </a:spcBef>
                <a:buFontTx/>
                <a:buNone/>
              </a:pPr>
              <a:t>48</a:t>
            </a:fld>
            <a:endParaRPr lang="en-US" altLang="ja-JP" sz="1400" smtClean="0"/>
          </a:p>
        </p:txBody>
      </p:sp>
      <p:sp>
        <p:nvSpPr>
          <p:cNvPr id="133124"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（１）内部監査の一般的な手順</a:t>
            </a:r>
            <a:r>
              <a:rPr lang="ja-JP" altLang="en-US" sz="2401" b="1" smtClean="0"/>
              <a:t>（</a:t>
            </a:r>
            <a:r>
              <a:rPr lang="en-US" altLang="ja-JP" sz="2401" b="1" smtClean="0"/>
              <a:t>2/2</a:t>
            </a:r>
            <a:r>
              <a:rPr lang="ja-JP" altLang="en-US" sz="2401" b="1" smtClean="0"/>
              <a:t>）</a:t>
            </a:r>
            <a:endParaRPr lang="ja-JP" altLang="ja-JP" sz="2401" smtClean="0"/>
          </a:p>
        </p:txBody>
      </p:sp>
      <p:pic>
        <p:nvPicPr>
          <p:cNvPr id="133125" name="図 38"/>
          <p:cNvPicPr>
            <a:picLocks noChangeAspect="1"/>
          </p:cNvPicPr>
          <p:nvPr/>
        </p:nvPicPr>
        <p:blipFill>
          <a:blip r:embed="rId4" cstate="print">
            <a:extLst>
              <a:ext uri="{28A0092B-C50C-407E-A947-70E740481C1C}">
                <a14:useLocalDpi xmlns:a14="http://schemas.microsoft.com/office/drawing/2010/main" val="0"/>
              </a:ext>
            </a:extLst>
          </a:blip>
          <a:srcRect t="39789" b="1839"/>
          <a:stretch>
            <a:fillRect/>
          </a:stretch>
        </p:blipFill>
        <p:spPr bwMode="auto">
          <a:xfrm>
            <a:off x="1358900" y="747713"/>
            <a:ext cx="7265988"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5171" name="スライド番号プレースホルダー 4"/>
          <p:cNvSpPr>
            <a:spLocks noGrp="1" noChangeArrowheads="1"/>
          </p:cNvSpPr>
          <p:nvPr>
            <p:ph type="sldNum" sz="quarter" idx="12"/>
          </p:nvPr>
        </p:nvSpPr>
        <p:spPr>
          <a:xfrm>
            <a:off x="7531100" y="6516688"/>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DDCB9B5-DB57-45DB-BDB9-251E3BAC51EF}" type="slidenum">
              <a:rPr lang="en-US" altLang="ja-JP" sz="1400" smtClean="0"/>
              <a:pPr>
                <a:spcBef>
                  <a:spcPct val="0"/>
                </a:spcBef>
                <a:buFontTx/>
                <a:buNone/>
              </a:pPr>
              <a:t>49</a:t>
            </a:fld>
            <a:endParaRPr lang="en-US" altLang="ja-JP" sz="1400" smtClean="0"/>
          </a:p>
        </p:txBody>
      </p:sp>
      <p:sp>
        <p:nvSpPr>
          <p:cNvPr id="135172"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（２）</a:t>
            </a:r>
            <a:r>
              <a:rPr lang="ja-JP" altLang="en-US" sz="2401" b="1" smtClean="0"/>
              <a:t>内部監査の計画作成</a:t>
            </a:r>
            <a:endParaRPr lang="ja-JP" altLang="ja-JP" sz="2401" smtClean="0"/>
          </a:p>
        </p:txBody>
      </p:sp>
      <p:sp>
        <p:nvSpPr>
          <p:cNvPr id="135173" name="正方形/長方形 1"/>
          <p:cNvSpPr>
            <a:spLocks noChangeArrowheads="1"/>
          </p:cNvSpPr>
          <p:nvPr/>
        </p:nvSpPr>
        <p:spPr bwMode="auto">
          <a:xfrm>
            <a:off x="57150" y="541338"/>
            <a:ext cx="9791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　内部監査を担当する部署は、年度末に以下の</a:t>
            </a:r>
            <a:r>
              <a:rPr lang="en-US" altLang="ja-JP" sz="1800"/>
              <a:t>3 </a:t>
            </a:r>
            <a:r>
              <a:rPr lang="ja-JP" altLang="en-US" sz="1800"/>
              <a:t>項目について検討して内部監査の年度計画を作成します。</a:t>
            </a:r>
          </a:p>
          <a:p>
            <a:pPr>
              <a:spcBef>
                <a:spcPct val="0"/>
              </a:spcBef>
              <a:buFontTx/>
              <a:buNone/>
            </a:pPr>
            <a:r>
              <a:rPr lang="ja-JP" altLang="en-US" sz="1800"/>
              <a:t>　計画作成後は、内部監査実施日の</a:t>
            </a:r>
            <a:r>
              <a:rPr lang="en-US" altLang="ja-JP" sz="1800"/>
              <a:t>2 </a:t>
            </a:r>
            <a:r>
              <a:rPr lang="ja-JP" altLang="en-US" sz="1800"/>
              <a:t>ヶ月前までに被監査部門毎の監査実施計画を作成します。</a:t>
            </a:r>
          </a:p>
          <a:p>
            <a:pPr>
              <a:spcBef>
                <a:spcPct val="0"/>
              </a:spcBef>
              <a:buFontTx/>
              <a:buNone/>
            </a:pPr>
            <a:r>
              <a:rPr lang="ja-JP" altLang="en-US" sz="1800"/>
              <a:t>　　① 対象となる被監査部門、監査日程、監査頻度（少なくとも１年毎）</a:t>
            </a:r>
          </a:p>
        </p:txBody>
      </p:sp>
      <p:graphicFrame>
        <p:nvGraphicFramePr>
          <p:cNvPr id="6" name="表 5"/>
          <p:cNvGraphicFramePr>
            <a:graphicFrameLocks noGrp="1"/>
          </p:cNvGraphicFramePr>
          <p:nvPr/>
        </p:nvGraphicFramePr>
        <p:xfrm>
          <a:off x="384175" y="1698625"/>
          <a:ext cx="9137652" cy="4881565"/>
        </p:xfrm>
        <a:graphic>
          <a:graphicData uri="http://schemas.openxmlformats.org/drawingml/2006/table">
            <a:tbl>
              <a:tblPr/>
              <a:tblGrid>
                <a:gridCol w="1220209">
                  <a:extLst>
                    <a:ext uri="{9D8B030D-6E8A-4147-A177-3AD203B41FA5}">
                      <a16:colId xmlns:a16="http://schemas.microsoft.com/office/drawing/2014/main" val="709561167"/>
                    </a:ext>
                  </a:extLst>
                </a:gridCol>
                <a:gridCol w="547047">
                  <a:extLst>
                    <a:ext uri="{9D8B030D-6E8A-4147-A177-3AD203B41FA5}">
                      <a16:colId xmlns:a16="http://schemas.microsoft.com/office/drawing/2014/main" val="4018257603"/>
                    </a:ext>
                  </a:extLst>
                </a:gridCol>
                <a:gridCol w="705920">
                  <a:extLst>
                    <a:ext uri="{9D8B030D-6E8A-4147-A177-3AD203B41FA5}">
                      <a16:colId xmlns:a16="http://schemas.microsoft.com/office/drawing/2014/main" val="1359359573"/>
                    </a:ext>
                  </a:extLst>
                </a:gridCol>
                <a:gridCol w="707557">
                  <a:extLst>
                    <a:ext uri="{9D8B030D-6E8A-4147-A177-3AD203B41FA5}">
                      <a16:colId xmlns:a16="http://schemas.microsoft.com/office/drawing/2014/main" val="3240590829"/>
                    </a:ext>
                  </a:extLst>
                </a:gridCol>
                <a:gridCol w="705922">
                  <a:extLst>
                    <a:ext uri="{9D8B030D-6E8A-4147-A177-3AD203B41FA5}">
                      <a16:colId xmlns:a16="http://schemas.microsoft.com/office/drawing/2014/main" val="2186689814"/>
                    </a:ext>
                  </a:extLst>
                </a:gridCol>
                <a:gridCol w="705920">
                  <a:extLst>
                    <a:ext uri="{9D8B030D-6E8A-4147-A177-3AD203B41FA5}">
                      <a16:colId xmlns:a16="http://schemas.microsoft.com/office/drawing/2014/main" val="2684204132"/>
                    </a:ext>
                  </a:extLst>
                </a:gridCol>
                <a:gridCol w="705922">
                  <a:extLst>
                    <a:ext uri="{9D8B030D-6E8A-4147-A177-3AD203B41FA5}">
                      <a16:colId xmlns:a16="http://schemas.microsoft.com/office/drawing/2014/main" val="3644568981"/>
                    </a:ext>
                  </a:extLst>
                </a:gridCol>
                <a:gridCol w="560148">
                  <a:extLst>
                    <a:ext uri="{9D8B030D-6E8A-4147-A177-3AD203B41FA5}">
                      <a16:colId xmlns:a16="http://schemas.microsoft.com/office/drawing/2014/main" val="2240312592"/>
                    </a:ext>
                  </a:extLst>
                </a:gridCol>
                <a:gridCol w="561786">
                  <a:extLst>
                    <a:ext uri="{9D8B030D-6E8A-4147-A177-3AD203B41FA5}">
                      <a16:colId xmlns:a16="http://schemas.microsoft.com/office/drawing/2014/main" val="1017689658"/>
                    </a:ext>
                  </a:extLst>
                </a:gridCol>
                <a:gridCol w="681353">
                  <a:extLst>
                    <a:ext uri="{9D8B030D-6E8A-4147-A177-3AD203B41FA5}">
                      <a16:colId xmlns:a16="http://schemas.microsoft.com/office/drawing/2014/main" val="202179921"/>
                    </a:ext>
                  </a:extLst>
                </a:gridCol>
                <a:gridCol w="679715">
                  <a:extLst>
                    <a:ext uri="{9D8B030D-6E8A-4147-A177-3AD203B41FA5}">
                      <a16:colId xmlns:a16="http://schemas.microsoft.com/office/drawing/2014/main" val="261160452"/>
                    </a:ext>
                  </a:extLst>
                </a:gridCol>
                <a:gridCol w="681353">
                  <a:extLst>
                    <a:ext uri="{9D8B030D-6E8A-4147-A177-3AD203B41FA5}">
                      <a16:colId xmlns:a16="http://schemas.microsoft.com/office/drawing/2014/main" val="2608321616"/>
                    </a:ext>
                  </a:extLst>
                </a:gridCol>
                <a:gridCol w="674800">
                  <a:extLst>
                    <a:ext uri="{9D8B030D-6E8A-4147-A177-3AD203B41FA5}">
                      <a16:colId xmlns:a16="http://schemas.microsoft.com/office/drawing/2014/main" val="402975114"/>
                    </a:ext>
                  </a:extLst>
                </a:gridCol>
              </a:tblGrid>
              <a:tr h="361722">
                <a:tc rowSpan="2">
                  <a:txBody>
                    <a:bodyPr/>
                    <a:lstStyle>
                      <a:lvl1pPr indent="13335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133350" algn="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p>
                      <a:pPr marL="0" marR="0" lvl="0" indent="133350" algn="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実施時期</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13335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13335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13335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被監査部門</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a:noFill/>
                    </a:lnBlToTr>
                    <a:noFill/>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令和　　　年度</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49680837"/>
                  </a:ext>
                </a:extLst>
              </a:tr>
              <a:tr h="959111">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４</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indent="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9525"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５</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６</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７</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８</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９</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１０</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１１</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１２</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indent="6667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66675"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１</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indent="6667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66675"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２</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indent="6667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66675"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３</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7730192"/>
                  </a:ext>
                </a:extLst>
              </a:tr>
              <a:tr h="5086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経営トップ</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575321"/>
                  </a:ext>
                </a:extLst>
              </a:tr>
              <a:tr h="5086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安全統括</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管理者</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1061801"/>
                  </a:ext>
                </a:extLst>
              </a:tr>
              <a:tr h="5086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運輸部長</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8975892"/>
                  </a:ext>
                </a:extLst>
              </a:tr>
              <a:tr h="5086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総務部長</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0307397"/>
                  </a:ext>
                </a:extLst>
              </a:tr>
              <a:tr h="5086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安全推進</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部長</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6583518"/>
                  </a:ext>
                </a:extLst>
              </a:tr>
              <a:tr h="5086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東日本支社</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1738093"/>
                  </a:ext>
                </a:extLst>
              </a:tr>
              <a:tr h="50867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西日本支社</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〇</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110" marR="621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5471281"/>
                  </a:ext>
                </a:extLst>
              </a:tr>
            </a:tbl>
          </a:graphicData>
        </a:graphic>
      </p:graphicFrame>
      <p:sp>
        <p:nvSpPr>
          <p:cNvPr id="7" name="テキスト ボックス 6"/>
          <p:cNvSpPr txBox="1"/>
          <p:nvPr/>
        </p:nvSpPr>
        <p:spPr>
          <a:xfrm>
            <a:off x="1712913" y="2781300"/>
            <a:ext cx="4464050" cy="2462213"/>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a:spAutoFit/>
          </a:bodyPr>
          <a:lstStyle/>
          <a:p>
            <a:pPr>
              <a:defRPr/>
            </a:pPr>
            <a:r>
              <a:rPr lang="ja-JP" altLang="en-US" sz="2200" b="1" dirty="0">
                <a:latin typeface="ＭＳ Ｐゴシック" panose="020B0600070205080204" pitchFamily="50" charset="-128"/>
              </a:rPr>
              <a:t>検討する３項目</a:t>
            </a:r>
            <a:endParaRPr lang="en-US" altLang="ja-JP" sz="2200" b="1" dirty="0">
              <a:latin typeface="ＭＳ Ｐゴシック" panose="020B0600070205080204" pitchFamily="50" charset="-128"/>
            </a:endParaRPr>
          </a:p>
          <a:p>
            <a:pPr>
              <a:defRPr/>
            </a:pPr>
            <a:r>
              <a:rPr lang="ja-JP" altLang="en-US" sz="2200" b="1" dirty="0">
                <a:latin typeface="ＭＳ Ｐゴシック" panose="020B0600070205080204" pitchFamily="50" charset="-128"/>
              </a:rPr>
              <a:t>①　対象となる被監査部門、</a:t>
            </a:r>
            <a:endParaRPr lang="en-US" altLang="ja-JP" sz="2200" b="1" dirty="0">
              <a:latin typeface="ＭＳ Ｐゴシック" panose="020B0600070205080204" pitchFamily="50" charset="-128"/>
            </a:endParaRPr>
          </a:p>
          <a:p>
            <a:pPr>
              <a:defRPr/>
            </a:pPr>
            <a:r>
              <a:rPr lang="ja-JP" altLang="en-US" sz="2200" b="1" dirty="0">
                <a:latin typeface="ＭＳ Ｐゴシック" panose="020B0600070205080204" pitchFamily="50" charset="-128"/>
              </a:rPr>
              <a:t>　　 監査日程、</a:t>
            </a:r>
            <a:endParaRPr lang="en-US" altLang="ja-JP" sz="2200" b="1" dirty="0">
              <a:latin typeface="ＭＳ Ｐゴシック" panose="020B0600070205080204" pitchFamily="50" charset="-128"/>
            </a:endParaRPr>
          </a:p>
          <a:p>
            <a:pPr>
              <a:defRPr/>
            </a:pPr>
            <a:r>
              <a:rPr lang="ja-JP" altLang="en-US" sz="2200" b="1" dirty="0">
                <a:latin typeface="ＭＳ Ｐゴシック" panose="020B0600070205080204" pitchFamily="50" charset="-128"/>
              </a:rPr>
              <a:t>　　 監査頻度（少なくとも１年毎）</a:t>
            </a:r>
          </a:p>
          <a:p>
            <a:pPr>
              <a:defRPr/>
            </a:pPr>
            <a:r>
              <a:rPr lang="ja-JP" altLang="en-US" sz="2200" b="1" dirty="0">
                <a:latin typeface="ＭＳ Ｐゴシック" panose="020B0600070205080204" pitchFamily="50" charset="-128"/>
              </a:rPr>
              <a:t>②　重点監査項目の策定</a:t>
            </a:r>
          </a:p>
          <a:p>
            <a:pPr>
              <a:defRPr/>
            </a:pPr>
            <a:r>
              <a:rPr lang="ja-JP" altLang="en-US" sz="2200" b="1" dirty="0">
                <a:latin typeface="ＭＳ Ｐゴシック" panose="020B0600070205080204" pitchFamily="50" charset="-128"/>
              </a:rPr>
              <a:t>③　内部監査要員の選任</a:t>
            </a:r>
            <a:endParaRPr lang="en-US" altLang="ja-JP" sz="2200" b="1" dirty="0">
              <a:latin typeface="ＭＳ Ｐゴシック" panose="020B0600070205080204" pitchFamily="50" charset="-128"/>
            </a:endParaRPr>
          </a:p>
          <a:p>
            <a:pPr>
              <a:defRPr/>
            </a:pPr>
            <a:r>
              <a:rPr lang="en-US" altLang="ja-JP" sz="2200" b="1" dirty="0">
                <a:latin typeface="ＭＳ Ｐゴシック" panose="020B0600070205080204" pitchFamily="50" charset="-128"/>
              </a:rPr>
              <a:t>     </a:t>
            </a:r>
            <a:r>
              <a:rPr lang="ja-JP" altLang="en-US" sz="2200" b="1" dirty="0">
                <a:latin typeface="ＭＳ Ｐゴシック" panose="020B0600070205080204" pitchFamily="50" charset="-128"/>
              </a:rPr>
              <a:t>内部監査チーム編成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3513138" y="620713"/>
            <a:ext cx="3168650" cy="5111750"/>
          </a:xfrm>
          <a:prstGeom prst="rect">
            <a:avLst/>
          </a:prstGeom>
          <a:solidFill>
            <a:srgbClr val="BBE0E3">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0" tIns="45709" rIns="91420" bIns="45709" anchor="ct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000000"/>
              </a:solidFill>
            </a:endParaRPr>
          </a:p>
        </p:txBody>
      </p:sp>
      <p:grpSp>
        <p:nvGrpSpPr>
          <p:cNvPr id="45059" name="グループ化 5"/>
          <p:cNvGrpSpPr>
            <a:grpSpLocks/>
          </p:cNvGrpSpPr>
          <p:nvPr/>
        </p:nvGrpSpPr>
        <p:grpSpPr bwMode="auto">
          <a:xfrm>
            <a:off x="6753225" y="547688"/>
            <a:ext cx="3024188" cy="5113337"/>
            <a:chOff x="6753356" y="764572"/>
            <a:chExt cx="3024190" cy="5114494"/>
          </a:xfrm>
        </p:grpSpPr>
        <p:sp>
          <p:nvSpPr>
            <p:cNvPr id="45085" name="Rectangle 4"/>
            <p:cNvSpPr>
              <a:spLocks noChangeArrowheads="1"/>
            </p:cNvSpPr>
            <p:nvPr/>
          </p:nvSpPr>
          <p:spPr bwMode="auto">
            <a:xfrm>
              <a:off x="6753356" y="838544"/>
              <a:ext cx="2895600" cy="5040522"/>
            </a:xfrm>
            <a:prstGeom prst="rect">
              <a:avLst/>
            </a:prstGeom>
            <a:solidFill>
              <a:srgbClr val="BBE0E3">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0" tIns="45709" rIns="91420" bIns="45709" anchor="ct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000000"/>
                </a:solidFill>
              </a:endParaRPr>
            </a:p>
          </p:txBody>
        </p:sp>
        <p:sp>
          <p:nvSpPr>
            <p:cNvPr id="45086" name="Oval 11"/>
            <p:cNvSpPr>
              <a:spLocks noChangeArrowheads="1"/>
            </p:cNvSpPr>
            <p:nvPr/>
          </p:nvSpPr>
          <p:spPr bwMode="auto">
            <a:xfrm>
              <a:off x="8337550" y="764572"/>
              <a:ext cx="1320800" cy="47614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09" rIns="91420" bIns="45709" anchor="ctr">
              <a:spAutoFit/>
            </a:bodyP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海運</a:t>
              </a:r>
            </a:p>
          </p:txBody>
        </p:sp>
        <p:sp>
          <p:nvSpPr>
            <p:cNvPr id="45087" name="Oval 12"/>
            <p:cNvSpPr>
              <a:spLocks noChangeArrowheads="1"/>
            </p:cNvSpPr>
            <p:nvPr/>
          </p:nvSpPr>
          <p:spPr bwMode="auto">
            <a:xfrm>
              <a:off x="8337550" y="3214279"/>
              <a:ext cx="1296988" cy="47614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09" rIns="91420" bIns="45709" anchor="ctr">
              <a:spAutoFit/>
            </a:bodyP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航空</a:t>
              </a:r>
            </a:p>
          </p:txBody>
        </p:sp>
        <p:sp>
          <p:nvSpPr>
            <p:cNvPr id="45088" name="Text Box 14"/>
            <p:cNvSpPr txBox="1">
              <a:spLocks noChangeArrowheads="1"/>
            </p:cNvSpPr>
            <p:nvPr/>
          </p:nvSpPr>
          <p:spPr bwMode="auto">
            <a:xfrm>
              <a:off x="6825208" y="836600"/>
              <a:ext cx="1728192" cy="43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pPr>
              <a:r>
                <a:rPr lang="en-US" altLang="ja-JP" sz="1600">
                  <a:solidFill>
                    <a:srgbClr val="000000"/>
                  </a:solidFill>
                </a:rPr>
                <a:t>●</a:t>
              </a:r>
              <a:r>
                <a:rPr lang="ja-JP" altLang="en-US" sz="1600">
                  <a:solidFill>
                    <a:srgbClr val="000000"/>
                  </a:solidFill>
                </a:rPr>
                <a:t>平成１７年５月</a:t>
              </a:r>
            </a:p>
          </p:txBody>
        </p:sp>
        <p:sp>
          <p:nvSpPr>
            <p:cNvPr id="45089" name="Text Box 15"/>
            <p:cNvSpPr txBox="1">
              <a:spLocks noChangeArrowheads="1"/>
            </p:cNvSpPr>
            <p:nvPr/>
          </p:nvSpPr>
          <p:spPr bwMode="auto">
            <a:xfrm>
              <a:off x="6825208" y="5546413"/>
              <a:ext cx="26955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0" tIns="45709" rIns="91420" bIns="45709"/>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0000"/>
                </a:spcBef>
                <a:buFontTx/>
                <a:buNone/>
              </a:pPr>
              <a:r>
                <a:rPr lang="ja-JP" altLang="en-US" sz="1400">
                  <a:solidFill>
                    <a:srgbClr val="000000"/>
                  </a:solidFill>
                </a:rPr>
                <a:t>客室乗務員の非常口扉の操作忘れ</a:t>
              </a:r>
            </a:p>
          </p:txBody>
        </p:sp>
        <p:pic>
          <p:nvPicPr>
            <p:cNvPr id="4509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25" y="1410561"/>
              <a:ext cx="2576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1" name="Picture 19" descr="客室ドア１"/>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25" y="3718434"/>
              <a:ext cx="2601913"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92" name="Text Box 27"/>
            <p:cNvSpPr txBox="1">
              <a:spLocks noChangeArrowheads="1"/>
            </p:cNvSpPr>
            <p:nvPr/>
          </p:nvSpPr>
          <p:spPr bwMode="auto">
            <a:xfrm>
              <a:off x="6914261" y="2782161"/>
              <a:ext cx="2863285" cy="28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35000"/>
                </a:spcBef>
                <a:buFont typeface="Wingdings" panose="05000000000000000000" pitchFamily="2" charset="2"/>
                <a:buNone/>
              </a:pPr>
              <a:r>
                <a:rPr lang="ja-JP" altLang="en-US" sz="1400">
                  <a:solidFill>
                    <a:srgbClr val="000000"/>
                  </a:solidFill>
                  <a:latin typeface="ＭＳ Ｐゴシック" panose="020B0600070205080204" pitchFamily="50" charset="-128"/>
                </a:rPr>
                <a:t>フェリー防波堤衝突</a:t>
              </a: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負傷者</a:t>
              </a:r>
              <a:r>
                <a:rPr lang="en-US" altLang="ja-JP" sz="1400">
                  <a:solidFill>
                    <a:srgbClr val="000000"/>
                  </a:solidFill>
                  <a:latin typeface="ＭＳ Ｐゴシック" panose="020B0600070205080204" pitchFamily="50" charset="-128"/>
                </a:rPr>
                <a:t>23</a:t>
              </a:r>
              <a:r>
                <a:rPr lang="ja-JP" altLang="en-US" sz="1400">
                  <a:solidFill>
                    <a:srgbClr val="000000"/>
                  </a:solidFill>
                  <a:latin typeface="ＭＳ Ｐゴシック" panose="020B0600070205080204" pitchFamily="50" charset="-128"/>
                </a:rPr>
                <a:t>名</a:t>
              </a: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　</a:t>
              </a:r>
            </a:p>
          </p:txBody>
        </p:sp>
        <p:sp>
          <p:nvSpPr>
            <p:cNvPr id="45093" name="Text Box 32"/>
            <p:cNvSpPr txBox="1">
              <a:spLocks noChangeArrowheads="1"/>
            </p:cNvSpPr>
            <p:nvPr/>
          </p:nvSpPr>
          <p:spPr bwMode="auto">
            <a:xfrm>
              <a:off x="6775602" y="3286308"/>
              <a:ext cx="1633782"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rPr>
                <a:t>●</a:t>
              </a:r>
              <a:r>
                <a:rPr lang="ja-JP" altLang="en-US" sz="1600">
                  <a:solidFill>
                    <a:srgbClr val="000000"/>
                  </a:solidFill>
                </a:rPr>
                <a:t>平成１７年３月</a:t>
              </a:r>
            </a:p>
          </p:txBody>
        </p:sp>
      </p:grpSp>
      <p:sp>
        <p:nvSpPr>
          <p:cNvPr id="45060" name="Rectangle 22"/>
          <p:cNvSpPr>
            <a:spLocks noChangeArrowheads="1"/>
          </p:cNvSpPr>
          <p:nvPr/>
        </p:nvSpPr>
        <p:spPr bwMode="auto">
          <a:xfrm>
            <a:off x="0" y="-17463"/>
            <a:ext cx="9906000" cy="550863"/>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0" tIns="45709" rIns="91420" bIns="45709" anchor="ctr"/>
          <a:lstStyle>
            <a:lvl1pPr defTabSz="9112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799" b="1" smtClean="0">
                <a:solidFill>
                  <a:srgbClr val="000000"/>
                </a:solidFill>
              </a:rPr>
              <a:t>「運輸安全マネジメント制度」導入の起因となる事故・トラブル</a:t>
            </a:r>
          </a:p>
        </p:txBody>
      </p:sp>
      <p:sp>
        <p:nvSpPr>
          <p:cNvPr id="34" name="Rectangle 15"/>
          <p:cNvSpPr>
            <a:spLocks noChangeArrowheads="1"/>
          </p:cNvSpPr>
          <p:nvPr/>
        </p:nvSpPr>
        <p:spPr bwMode="auto">
          <a:xfrm>
            <a:off x="2792413" y="5692775"/>
            <a:ext cx="6840537" cy="400050"/>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a:solidFill>
                  <a:srgbClr val="FF0000"/>
                </a:solidFill>
              </a:rPr>
              <a:t>平成</a:t>
            </a:r>
            <a:r>
              <a:rPr lang="en-US" altLang="ja-JP" sz="2000" b="1">
                <a:solidFill>
                  <a:srgbClr val="FF0000"/>
                </a:solidFill>
              </a:rPr>
              <a:t>17</a:t>
            </a:r>
            <a:r>
              <a:rPr lang="ja-JP" altLang="en-US" sz="2000" b="1">
                <a:solidFill>
                  <a:srgbClr val="FF0000"/>
                </a:solidFill>
              </a:rPr>
              <a:t>年　ヒューマンエラーに起因する事故・トラブルが多発</a:t>
            </a:r>
          </a:p>
        </p:txBody>
      </p:sp>
      <p:grpSp>
        <p:nvGrpSpPr>
          <p:cNvPr id="45062" name="グループ化 7"/>
          <p:cNvGrpSpPr>
            <a:grpSpLocks/>
          </p:cNvGrpSpPr>
          <p:nvPr/>
        </p:nvGrpSpPr>
        <p:grpSpPr bwMode="auto">
          <a:xfrm>
            <a:off x="3484563" y="527050"/>
            <a:ext cx="3340100" cy="5078413"/>
            <a:chOff x="3484689" y="825934"/>
            <a:chExt cx="3340522" cy="5078807"/>
          </a:xfrm>
        </p:grpSpPr>
        <p:sp>
          <p:nvSpPr>
            <p:cNvPr id="45077" name="Text Box 13"/>
            <p:cNvSpPr txBox="1">
              <a:spLocks noChangeArrowheads="1"/>
            </p:cNvSpPr>
            <p:nvPr/>
          </p:nvSpPr>
          <p:spPr bwMode="auto">
            <a:xfrm>
              <a:off x="3657599" y="5618511"/>
              <a:ext cx="3141663" cy="28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 typeface="Wingdings" panose="05000000000000000000" pitchFamily="2" charset="2"/>
                <a:buNone/>
              </a:pPr>
              <a:r>
                <a:rPr lang="ja-JP" altLang="en-US" sz="1200">
                  <a:solidFill>
                    <a:srgbClr val="000000"/>
                  </a:solidFill>
                </a:rPr>
                <a:t>　</a:t>
              </a:r>
              <a:r>
                <a:rPr lang="ja-JP" altLang="en-US" sz="1400">
                  <a:solidFill>
                    <a:srgbClr val="000000"/>
                  </a:solidFill>
                  <a:latin typeface="ＭＳ Ｐゴシック" panose="020B0600070205080204" pitchFamily="50" charset="-128"/>
                </a:rPr>
                <a:t>トラック踏切衝突事故　</a:t>
              </a: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飲酒運転</a:t>
              </a:r>
              <a:r>
                <a:rPr lang="en-US" altLang="ja-JP" sz="1400">
                  <a:solidFill>
                    <a:srgbClr val="000000"/>
                  </a:solidFill>
                  <a:latin typeface="ＭＳ Ｐゴシック" panose="020B0600070205080204" pitchFamily="50" charset="-128"/>
                </a:rPr>
                <a:t>》</a:t>
              </a:r>
              <a:r>
                <a:rPr lang="en-US" altLang="ja-JP" sz="1400" b="1">
                  <a:solidFill>
                    <a:srgbClr val="000000"/>
                  </a:solidFill>
                  <a:latin typeface="ＭＳ Ｐゴシック" panose="020B0600070205080204" pitchFamily="50" charset="-128"/>
                </a:rPr>
                <a:t> </a:t>
              </a:r>
              <a:r>
                <a:rPr lang="ja-JP" altLang="en-US" sz="1400">
                  <a:solidFill>
                    <a:srgbClr val="000000"/>
                  </a:solidFill>
                  <a:latin typeface="ＭＳ Ｐゴシック" panose="020B0600070205080204" pitchFamily="50" charset="-128"/>
                </a:rPr>
                <a:t>　</a:t>
              </a:r>
            </a:p>
          </p:txBody>
        </p:sp>
        <p:sp>
          <p:nvSpPr>
            <p:cNvPr id="45078" name="Text Box 26"/>
            <p:cNvSpPr txBox="1">
              <a:spLocks noChangeArrowheads="1"/>
            </p:cNvSpPr>
            <p:nvPr/>
          </p:nvSpPr>
          <p:spPr bwMode="auto">
            <a:xfrm>
              <a:off x="3584575" y="938560"/>
              <a:ext cx="1633987" cy="31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pPr>
              <a:r>
                <a:rPr lang="en-US" altLang="ja-JP" sz="1600">
                  <a:solidFill>
                    <a:srgbClr val="000000"/>
                  </a:solidFill>
                </a:rPr>
                <a:t>●</a:t>
              </a:r>
              <a:r>
                <a:rPr lang="ja-JP" altLang="en-US" sz="1600">
                  <a:solidFill>
                    <a:srgbClr val="000000"/>
                  </a:solidFill>
                </a:rPr>
                <a:t>平成１７年４月</a:t>
              </a:r>
            </a:p>
          </p:txBody>
        </p:sp>
        <p:sp>
          <p:nvSpPr>
            <p:cNvPr id="45079" name="Text Box 28"/>
            <p:cNvSpPr txBox="1">
              <a:spLocks noChangeArrowheads="1"/>
            </p:cNvSpPr>
            <p:nvPr/>
          </p:nvSpPr>
          <p:spPr bwMode="auto">
            <a:xfrm>
              <a:off x="3484689" y="2883247"/>
              <a:ext cx="3340522" cy="28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35000"/>
                </a:spcBef>
                <a:buFont typeface="Wingdings" panose="05000000000000000000" pitchFamily="2" charset="2"/>
                <a:buNone/>
              </a:pPr>
              <a:r>
                <a:rPr lang="ja-JP" altLang="en-US" sz="1400">
                  <a:solidFill>
                    <a:srgbClr val="000000"/>
                  </a:solidFill>
                  <a:latin typeface="ＭＳ Ｐゴシック" panose="020B0600070205080204" pitchFamily="50" charset="-128"/>
                </a:rPr>
                <a:t>バス転覆事故　</a:t>
              </a: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死者</a:t>
              </a:r>
              <a:r>
                <a:rPr lang="en-US" altLang="ja-JP" sz="1400">
                  <a:solidFill>
                    <a:srgbClr val="000000"/>
                  </a:solidFill>
                  <a:latin typeface="ＭＳ Ｐゴシック" panose="020B0600070205080204" pitchFamily="50" charset="-128"/>
                </a:rPr>
                <a:t>3</a:t>
              </a:r>
              <a:r>
                <a:rPr lang="ja-JP" altLang="en-US" sz="1400">
                  <a:solidFill>
                    <a:srgbClr val="000000"/>
                  </a:solidFill>
                  <a:latin typeface="ＭＳ Ｐゴシック" panose="020B0600070205080204" pitchFamily="50" charset="-128"/>
                </a:rPr>
                <a:t>名、負傷者</a:t>
              </a:r>
              <a:r>
                <a:rPr lang="en-US" altLang="ja-JP" sz="1400">
                  <a:solidFill>
                    <a:srgbClr val="000000"/>
                  </a:solidFill>
                  <a:latin typeface="ＭＳ Ｐゴシック" panose="020B0600070205080204" pitchFamily="50" charset="-128"/>
                </a:rPr>
                <a:t>20</a:t>
              </a:r>
              <a:r>
                <a:rPr lang="ja-JP" altLang="en-US" sz="1400">
                  <a:solidFill>
                    <a:srgbClr val="000000"/>
                  </a:solidFill>
                  <a:latin typeface="ＭＳ Ｐゴシック" panose="020B0600070205080204" pitchFamily="50" charset="-128"/>
                </a:rPr>
                <a:t>名</a:t>
              </a:r>
              <a:r>
                <a:rPr lang="en-US" altLang="ja-JP" sz="1400">
                  <a:solidFill>
                    <a:srgbClr val="000000"/>
                  </a:solidFill>
                  <a:latin typeface="ＭＳ Ｐゴシック" panose="020B0600070205080204" pitchFamily="50" charset="-128"/>
                </a:rPr>
                <a:t>》</a:t>
              </a:r>
              <a:r>
                <a:rPr lang="ja-JP" altLang="en-US" sz="1200">
                  <a:solidFill>
                    <a:srgbClr val="000000"/>
                  </a:solidFill>
                  <a:latin typeface="ＭＳ Ｐゴシック" panose="020B0600070205080204" pitchFamily="50" charset="-128"/>
                </a:rPr>
                <a:t>　</a:t>
              </a:r>
            </a:p>
          </p:txBody>
        </p:sp>
        <p:sp>
          <p:nvSpPr>
            <p:cNvPr id="45080" name="Oval 10"/>
            <p:cNvSpPr>
              <a:spLocks noChangeArrowheads="1"/>
            </p:cNvSpPr>
            <p:nvPr/>
          </p:nvSpPr>
          <p:spPr bwMode="auto">
            <a:xfrm>
              <a:off x="5240338" y="3295732"/>
              <a:ext cx="1376362" cy="47607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09" rIns="91420" bIns="45709" anchor="ctr">
              <a:spAutoFit/>
            </a:bodyP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自動車</a:t>
              </a:r>
            </a:p>
          </p:txBody>
        </p:sp>
        <p:sp>
          <p:nvSpPr>
            <p:cNvPr id="45081" name="Text Box 26"/>
            <p:cNvSpPr txBox="1">
              <a:spLocks noChangeArrowheads="1"/>
            </p:cNvSpPr>
            <p:nvPr/>
          </p:nvSpPr>
          <p:spPr bwMode="auto">
            <a:xfrm>
              <a:off x="3593984" y="3383943"/>
              <a:ext cx="1633987" cy="31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35000"/>
                </a:spcBef>
                <a:buFontTx/>
                <a:buNone/>
              </a:pPr>
              <a:r>
                <a:rPr lang="en-US" altLang="ja-JP" sz="1600">
                  <a:solidFill>
                    <a:srgbClr val="000000"/>
                  </a:solidFill>
                </a:rPr>
                <a:t>●</a:t>
              </a:r>
              <a:r>
                <a:rPr lang="ja-JP" altLang="en-US" sz="1600">
                  <a:solidFill>
                    <a:srgbClr val="000000"/>
                  </a:solidFill>
                </a:rPr>
                <a:t>平成１７年４月</a:t>
              </a:r>
            </a:p>
          </p:txBody>
        </p:sp>
        <p:pic>
          <p:nvPicPr>
            <p:cNvPr id="4508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004" y="1227485"/>
              <a:ext cx="2943225"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3"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4576" y="3748436"/>
              <a:ext cx="3025130" cy="173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4" name="Oval 10"/>
            <p:cNvSpPr>
              <a:spLocks noChangeArrowheads="1"/>
            </p:cNvSpPr>
            <p:nvPr/>
          </p:nvSpPr>
          <p:spPr bwMode="auto">
            <a:xfrm>
              <a:off x="5313363" y="825934"/>
              <a:ext cx="1376362" cy="47607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09" rIns="91420" bIns="45709" anchor="ctr">
              <a:spAutoFit/>
            </a:bodyP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自動車</a:t>
              </a:r>
            </a:p>
          </p:txBody>
        </p:sp>
      </p:grpSp>
      <p:pic>
        <p:nvPicPr>
          <p:cNvPr id="450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88" y="6551613"/>
            <a:ext cx="18097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5064" name="Rectangle 4"/>
          <p:cNvSpPr>
            <a:spLocks noChangeArrowheads="1"/>
          </p:cNvSpPr>
          <p:nvPr/>
        </p:nvSpPr>
        <p:spPr bwMode="auto">
          <a:xfrm>
            <a:off x="152400" y="620713"/>
            <a:ext cx="3287713" cy="5688012"/>
          </a:xfrm>
          <a:prstGeom prst="rect">
            <a:avLst/>
          </a:prstGeom>
          <a:solidFill>
            <a:srgbClr val="BBE0E3">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0" tIns="45709" rIns="91420" bIns="45709" anchor="ct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solidFill>
                <a:srgbClr val="000000"/>
              </a:solidFill>
            </a:endParaRPr>
          </a:p>
        </p:txBody>
      </p:sp>
      <p:sp>
        <p:nvSpPr>
          <p:cNvPr id="45065" name="Text Box 29"/>
          <p:cNvSpPr txBox="1">
            <a:spLocks noChangeArrowheads="1"/>
          </p:cNvSpPr>
          <p:nvPr/>
        </p:nvSpPr>
        <p:spPr bwMode="auto">
          <a:xfrm>
            <a:off x="3584575" y="6165850"/>
            <a:ext cx="61928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898" tIns="10800" rIns="91415" bIns="10800"/>
          <a:lstStyle>
            <a:lvl1pPr marL="1746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latin typeface="ＭＳ Ｐゴシック" panose="020B0600070205080204" pitchFamily="50" charset="-128"/>
              </a:rPr>
              <a:t>① </a:t>
            </a:r>
            <a:r>
              <a:rPr lang="ja-JP" altLang="en-US" sz="1800">
                <a:solidFill>
                  <a:srgbClr val="FF0000"/>
                </a:solidFill>
                <a:latin typeface="ＭＳ Ｐゴシック" panose="020B0600070205080204" pitchFamily="50" charset="-128"/>
              </a:rPr>
              <a:t>経営陣の安全確保に対する関与</a:t>
            </a:r>
            <a:r>
              <a:rPr lang="ja-JP" altLang="en-US" sz="1800">
                <a:latin typeface="ＭＳ Ｐゴシック" panose="020B0600070205080204" pitchFamily="50" charset="-128"/>
              </a:rPr>
              <a:t>が不十分</a:t>
            </a:r>
            <a:endParaRPr lang="en-US" altLang="ja-JP" sz="1800">
              <a:latin typeface="ＭＳ Ｐゴシック" panose="020B0600070205080204" pitchFamily="50" charset="-128"/>
            </a:endParaRPr>
          </a:p>
          <a:p>
            <a:pPr eaLnBrk="1" hangingPunct="1">
              <a:spcBef>
                <a:spcPct val="0"/>
              </a:spcBef>
              <a:buFontTx/>
              <a:buNone/>
            </a:pPr>
            <a:r>
              <a:rPr lang="ja-JP" altLang="en-US" sz="1800">
                <a:latin typeface="ＭＳ Ｐゴシック" panose="020B0600070205080204" pitchFamily="50" charset="-128"/>
              </a:rPr>
              <a:t>② 経営・現場間の</a:t>
            </a:r>
            <a:r>
              <a:rPr lang="ja-JP" altLang="en-US" sz="1800">
                <a:solidFill>
                  <a:srgbClr val="FF0000"/>
                </a:solidFill>
                <a:latin typeface="ＭＳ Ｐゴシック" panose="020B0600070205080204" pitchFamily="50" charset="-128"/>
              </a:rPr>
              <a:t>意思疎通・情報共有</a:t>
            </a:r>
            <a:r>
              <a:rPr lang="ja-JP" altLang="en-US" sz="1800">
                <a:latin typeface="ＭＳ Ｐゴシック" panose="020B0600070205080204" pitchFamily="50" charset="-128"/>
              </a:rPr>
              <a:t>が不十分　　など</a:t>
            </a:r>
          </a:p>
        </p:txBody>
      </p:sp>
      <p:sp>
        <p:nvSpPr>
          <p:cNvPr id="45066" name="Text Box 29"/>
          <p:cNvSpPr txBox="1">
            <a:spLocks noChangeArrowheads="1"/>
          </p:cNvSpPr>
          <p:nvPr/>
        </p:nvSpPr>
        <p:spPr bwMode="auto">
          <a:xfrm>
            <a:off x="1855788" y="6308725"/>
            <a:ext cx="25923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898" tIns="10800" rIns="91415" bIns="10800"/>
          <a:lstStyle>
            <a:lvl1pPr marL="1746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a:latin typeface="ＭＳ Ｐゴシック" panose="020B0600070205080204" pitchFamily="50" charset="-128"/>
              </a:rPr>
              <a:t>考えられる原因</a:t>
            </a:r>
            <a:r>
              <a:rPr lang="en-US" altLang="ja-JP" sz="1800" b="1">
                <a:latin typeface="ＭＳ Ｐゴシック" panose="020B0600070205080204" pitchFamily="50" charset="-128"/>
              </a:rPr>
              <a:t> </a:t>
            </a:r>
            <a:r>
              <a:rPr lang="ja-JP" altLang="en-US" sz="1800" b="1">
                <a:latin typeface="ＭＳ Ｐゴシック" panose="020B0600070205080204" pitchFamily="50" charset="-128"/>
              </a:rPr>
              <a:t>：</a:t>
            </a:r>
          </a:p>
        </p:txBody>
      </p:sp>
      <p:grpSp>
        <p:nvGrpSpPr>
          <p:cNvPr id="45067" name="グループ化 2"/>
          <p:cNvGrpSpPr>
            <a:grpSpLocks/>
          </p:cNvGrpSpPr>
          <p:nvPr/>
        </p:nvGrpSpPr>
        <p:grpSpPr bwMode="auto">
          <a:xfrm>
            <a:off x="200025" y="546100"/>
            <a:ext cx="3313113" cy="5691188"/>
            <a:chOff x="200025" y="546803"/>
            <a:chExt cx="3313113" cy="5691106"/>
          </a:xfrm>
        </p:grpSpPr>
        <p:pic>
          <p:nvPicPr>
            <p:cNvPr id="45069"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050" y="948333"/>
              <a:ext cx="2951163"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0" name="Text Box 25"/>
            <p:cNvSpPr txBox="1">
              <a:spLocks noChangeArrowheads="1"/>
            </p:cNvSpPr>
            <p:nvPr/>
          </p:nvSpPr>
          <p:spPr bwMode="auto">
            <a:xfrm>
              <a:off x="200025" y="660995"/>
              <a:ext cx="1633781" cy="33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rPr>
                <a:t>●</a:t>
              </a:r>
              <a:r>
                <a:rPr lang="ja-JP" altLang="en-US" sz="1600">
                  <a:solidFill>
                    <a:srgbClr val="000000"/>
                  </a:solidFill>
                </a:rPr>
                <a:t>平成１７年３月</a:t>
              </a:r>
            </a:p>
          </p:txBody>
        </p:sp>
        <p:sp>
          <p:nvSpPr>
            <p:cNvPr id="45071" name="Text Box 29"/>
            <p:cNvSpPr txBox="1">
              <a:spLocks noChangeArrowheads="1"/>
            </p:cNvSpPr>
            <p:nvPr/>
          </p:nvSpPr>
          <p:spPr bwMode="auto">
            <a:xfrm>
              <a:off x="200025" y="2532658"/>
              <a:ext cx="3146426" cy="52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00"/>
                  </a:solidFill>
                  <a:latin typeface="ＭＳ Ｐゴシック" panose="020B0600070205080204" pitchFamily="50" charset="-128"/>
                </a:rPr>
                <a:t>踏切障害事故</a:t>
              </a:r>
              <a:endParaRPr lang="en-US" altLang="ja-JP" sz="1400">
                <a:solidFill>
                  <a:srgbClr val="000000"/>
                </a:solidFill>
                <a:latin typeface="ＭＳ Ｐゴシック" panose="020B0600070205080204" pitchFamily="50" charset="-128"/>
              </a:endParaRPr>
            </a:p>
            <a:p>
              <a:pPr algn="ctr" eaLnBrk="1" hangingPunct="1">
                <a:spcBef>
                  <a:spcPct val="0"/>
                </a:spcBef>
                <a:buFontTx/>
                <a:buNone/>
              </a:pPr>
              <a:r>
                <a:rPr lang="ja-JP" altLang="en-US" sz="1400">
                  <a:solidFill>
                    <a:srgbClr val="000000"/>
                  </a:solidFill>
                  <a:latin typeface="ＭＳ Ｐゴシック" panose="020B0600070205080204" pitchFamily="50" charset="-128"/>
                </a:rPr>
                <a:t>　</a:t>
              </a: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死者</a:t>
              </a:r>
              <a:r>
                <a:rPr lang="en-US" altLang="ja-JP" sz="1400">
                  <a:solidFill>
                    <a:srgbClr val="000000"/>
                  </a:solidFill>
                  <a:latin typeface="ＭＳ Ｐゴシック" panose="020B0600070205080204" pitchFamily="50" charset="-128"/>
                </a:rPr>
                <a:t>2</a:t>
              </a:r>
              <a:r>
                <a:rPr lang="ja-JP" altLang="en-US" sz="1400">
                  <a:solidFill>
                    <a:srgbClr val="000000"/>
                  </a:solidFill>
                  <a:latin typeface="ＭＳ Ｐゴシック" panose="020B0600070205080204" pitchFamily="50" charset="-128"/>
                </a:rPr>
                <a:t>名、負傷者</a:t>
              </a:r>
              <a:r>
                <a:rPr lang="en-US" altLang="ja-JP" sz="1400">
                  <a:solidFill>
                    <a:srgbClr val="000000"/>
                  </a:solidFill>
                  <a:latin typeface="ＭＳ Ｐゴシック" panose="020B0600070205080204" pitchFamily="50" charset="-128"/>
                </a:rPr>
                <a:t>2</a:t>
              </a:r>
              <a:r>
                <a:rPr lang="ja-JP" altLang="en-US" sz="1400">
                  <a:solidFill>
                    <a:srgbClr val="000000"/>
                  </a:solidFill>
                  <a:latin typeface="ＭＳ Ｐゴシック" panose="020B0600070205080204" pitchFamily="50" charset="-128"/>
                </a:rPr>
                <a:t>名</a:t>
              </a:r>
              <a:r>
                <a:rPr lang="en-US" altLang="ja-JP" sz="1400">
                  <a:solidFill>
                    <a:srgbClr val="000000"/>
                  </a:solidFill>
                  <a:latin typeface="ＭＳ Ｐゴシック" panose="020B0600070205080204" pitchFamily="50" charset="-128"/>
                </a:rPr>
                <a:t>》</a:t>
              </a:r>
            </a:p>
          </p:txBody>
        </p:sp>
        <p:sp>
          <p:nvSpPr>
            <p:cNvPr id="45072" name="Text Box 30"/>
            <p:cNvSpPr txBox="1">
              <a:spLocks noChangeArrowheads="1"/>
            </p:cNvSpPr>
            <p:nvPr/>
          </p:nvSpPr>
          <p:spPr bwMode="auto">
            <a:xfrm>
              <a:off x="222815" y="3069555"/>
              <a:ext cx="1633781" cy="33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600">
                  <a:solidFill>
                    <a:srgbClr val="000000"/>
                  </a:solidFill>
                </a:rPr>
                <a:t>●</a:t>
              </a:r>
              <a:r>
                <a:rPr lang="ja-JP" altLang="en-US" sz="1600">
                  <a:solidFill>
                    <a:srgbClr val="000000"/>
                  </a:solidFill>
                </a:rPr>
                <a:t>平成１７年４月</a:t>
              </a:r>
            </a:p>
          </p:txBody>
        </p:sp>
        <p:sp>
          <p:nvSpPr>
            <p:cNvPr id="45073" name="Oval 5"/>
            <p:cNvSpPr>
              <a:spLocks noChangeArrowheads="1"/>
            </p:cNvSpPr>
            <p:nvPr/>
          </p:nvSpPr>
          <p:spPr bwMode="auto">
            <a:xfrm>
              <a:off x="1856947" y="2994729"/>
              <a:ext cx="1439862" cy="47603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09" rIns="91420" bIns="45709" anchor="ctr">
              <a:spAutoFit/>
            </a:bodyP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鉄道</a:t>
              </a:r>
            </a:p>
          </p:txBody>
        </p:sp>
        <p:sp>
          <p:nvSpPr>
            <p:cNvPr id="45074" name="Oval 5"/>
            <p:cNvSpPr>
              <a:spLocks noChangeArrowheads="1"/>
            </p:cNvSpPr>
            <p:nvPr/>
          </p:nvSpPr>
          <p:spPr bwMode="auto">
            <a:xfrm>
              <a:off x="1857374" y="546803"/>
              <a:ext cx="1439862" cy="476034"/>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0" tIns="45709" rIns="91420" bIns="45709" anchor="ctr">
              <a:spAutoFit/>
            </a:bodyP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鉄道</a:t>
              </a:r>
            </a:p>
          </p:txBody>
        </p:sp>
        <p:pic>
          <p:nvPicPr>
            <p:cNvPr id="45075"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517" y="3467722"/>
              <a:ext cx="16891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6" name="Text Box 6"/>
            <p:cNvSpPr txBox="1">
              <a:spLocks noChangeArrowheads="1"/>
            </p:cNvSpPr>
            <p:nvPr/>
          </p:nvSpPr>
          <p:spPr bwMode="auto">
            <a:xfrm>
              <a:off x="1919288" y="4322763"/>
              <a:ext cx="1593850" cy="8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spAutoFit/>
            </a:bodyPr>
            <a:lstStyle>
              <a:lvl1pPr defTabSz="911225">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defTabSz="911225">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defTabSz="911225">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911225">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911225"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35000"/>
                </a:spcBef>
                <a:buFont typeface="Wingdings" panose="05000000000000000000" pitchFamily="2" charset="2"/>
                <a:buNone/>
              </a:pPr>
              <a:r>
                <a:rPr lang="ja-JP" altLang="en-US" sz="1400">
                  <a:solidFill>
                    <a:srgbClr val="000000"/>
                  </a:solidFill>
                  <a:latin typeface="ＭＳ Ｐゴシック" panose="020B0600070205080204" pitchFamily="50" charset="-128"/>
                </a:rPr>
                <a:t>列車脱線事故</a:t>
              </a:r>
            </a:p>
            <a:p>
              <a:pPr algn="ctr" eaLnBrk="1" hangingPunct="1">
                <a:lnSpc>
                  <a:spcPct val="90000"/>
                </a:lnSpc>
                <a:spcBef>
                  <a:spcPct val="35000"/>
                </a:spcBef>
                <a:buFont typeface="Wingdings" panose="05000000000000000000" pitchFamily="2" charset="2"/>
                <a:buNone/>
              </a:pPr>
              <a:r>
                <a:rPr lang="en-US" altLang="ja-JP" sz="1400">
                  <a:solidFill>
                    <a:srgbClr val="000000"/>
                  </a:solidFill>
                  <a:latin typeface="ＭＳ Ｐゴシック" panose="020B0600070205080204" pitchFamily="50" charset="-128"/>
                </a:rPr>
                <a:t>《</a:t>
              </a:r>
              <a:r>
                <a:rPr lang="ja-JP" altLang="en-US" sz="1400">
                  <a:solidFill>
                    <a:srgbClr val="000000"/>
                  </a:solidFill>
                  <a:latin typeface="ＭＳ Ｐゴシック" panose="020B0600070205080204" pitchFamily="50" charset="-128"/>
                </a:rPr>
                <a:t>死者</a:t>
              </a:r>
              <a:r>
                <a:rPr lang="en-US" altLang="ja-JP" sz="1400">
                  <a:solidFill>
                    <a:srgbClr val="000000"/>
                  </a:solidFill>
                  <a:latin typeface="ＭＳ Ｐゴシック" panose="020B0600070205080204" pitchFamily="50" charset="-128"/>
                </a:rPr>
                <a:t>107</a:t>
              </a:r>
              <a:r>
                <a:rPr lang="ja-JP" altLang="en-US" sz="1400">
                  <a:solidFill>
                    <a:srgbClr val="000000"/>
                  </a:solidFill>
                  <a:latin typeface="ＭＳ Ｐゴシック" panose="020B0600070205080204" pitchFamily="50" charset="-128"/>
                </a:rPr>
                <a:t>名、</a:t>
              </a:r>
              <a:endParaRPr lang="en-US" altLang="ja-JP" sz="1400">
                <a:solidFill>
                  <a:srgbClr val="000000"/>
                </a:solidFill>
                <a:latin typeface="ＭＳ Ｐゴシック" panose="020B0600070205080204" pitchFamily="50" charset="-128"/>
              </a:endParaRPr>
            </a:p>
            <a:p>
              <a:pPr algn="ctr" eaLnBrk="1" hangingPunct="1">
                <a:lnSpc>
                  <a:spcPct val="90000"/>
                </a:lnSpc>
                <a:spcBef>
                  <a:spcPct val="35000"/>
                </a:spcBef>
                <a:buFont typeface="Wingdings" panose="05000000000000000000" pitchFamily="2" charset="2"/>
                <a:buNone/>
              </a:pPr>
              <a:r>
                <a:rPr lang="ja-JP" altLang="en-US" sz="1400">
                  <a:solidFill>
                    <a:srgbClr val="000000"/>
                  </a:solidFill>
                  <a:latin typeface="ＭＳ Ｐゴシック" panose="020B0600070205080204" pitchFamily="50" charset="-128"/>
                </a:rPr>
                <a:t>負傷者</a:t>
              </a:r>
              <a:r>
                <a:rPr lang="en-US" altLang="ja-JP" sz="1400">
                  <a:solidFill>
                    <a:srgbClr val="000000"/>
                  </a:solidFill>
                  <a:latin typeface="ＭＳ Ｐゴシック" panose="020B0600070205080204" pitchFamily="50" charset="-128"/>
                </a:rPr>
                <a:t>562</a:t>
              </a:r>
              <a:r>
                <a:rPr lang="ja-JP" altLang="en-US" sz="1400">
                  <a:solidFill>
                    <a:srgbClr val="000000"/>
                  </a:solidFill>
                  <a:latin typeface="ＭＳ Ｐゴシック" panose="020B0600070205080204" pitchFamily="50" charset="-128"/>
                </a:rPr>
                <a:t>名</a:t>
              </a:r>
              <a:r>
                <a:rPr lang="en-US" altLang="ja-JP" sz="1400">
                  <a:solidFill>
                    <a:srgbClr val="000000"/>
                  </a:solidFill>
                  <a:latin typeface="ＭＳ Ｐゴシック" panose="020B0600070205080204" pitchFamily="50" charset="-128"/>
                </a:rPr>
                <a:t>》</a:t>
              </a:r>
            </a:p>
          </p:txBody>
        </p:sp>
      </p:grpSp>
      <p:sp>
        <p:nvSpPr>
          <p:cNvPr id="45068"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fld id="{46C0438D-1D11-4818-ADF9-492810FFEF4C}" type="slidenum">
              <a:rPr lang="en-US" altLang="ja-JP" sz="1400" smtClean="0">
                <a:solidFill>
                  <a:srgbClr val="000000"/>
                </a:solidFill>
              </a:rPr>
              <a:pPr eaLnBrk="1" hangingPunct="1">
                <a:spcBef>
                  <a:spcPct val="0"/>
                </a:spcBef>
                <a:buFontTx/>
                <a:buNone/>
              </a:pPr>
              <a:t>5</a:t>
            </a:fld>
            <a:endParaRPr lang="en-US" altLang="ja-JP" sz="14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7219"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091499B-F1CD-4852-AD86-163943149D39}" type="slidenum">
              <a:rPr lang="en-US" altLang="ja-JP" sz="1400" smtClean="0"/>
              <a:pPr>
                <a:spcBef>
                  <a:spcPct val="0"/>
                </a:spcBef>
                <a:buFontTx/>
                <a:buNone/>
              </a:pPr>
              <a:t>50</a:t>
            </a:fld>
            <a:endParaRPr lang="en-US" altLang="ja-JP" sz="1400" smtClean="0"/>
          </a:p>
        </p:txBody>
      </p:sp>
      <p:sp>
        <p:nvSpPr>
          <p:cNvPr id="137220"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zh-TW" altLang="en-US" sz="2401" b="1" smtClean="0"/>
              <a:t>（２）②重点監査項目</a:t>
            </a:r>
            <a:r>
              <a:rPr lang="ja-JP" altLang="en-US" sz="2401" b="1" smtClean="0"/>
              <a:t>の策定</a:t>
            </a:r>
            <a:endParaRPr lang="en-US" altLang="zh-TW" sz="2401" b="1" smtClean="0"/>
          </a:p>
        </p:txBody>
      </p:sp>
      <p:sp>
        <p:nvSpPr>
          <p:cNvPr id="137221" name="正方形/長方形 1"/>
          <p:cNvSpPr>
            <a:spLocks noChangeArrowheads="1"/>
          </p:cNvSpPr>
          <p:nvPr/>
        </p:nvSpPr>
        <p:spPr bwMode="auto">
          <a:xfrm>
            <a:off x="57150" y="515938"/>
            <a:ext cx="98488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② 重点監査項目の策定</a:t>
            </a:r>
          </a:p>
          <a:p>
            <a:pPr>
              <a:spcBef>
                <a:spcPct val="0"/>
              </a:spcBef>
              <a:buFontTx/>
              <a:buNone/>
            </a:pPr>
            <a:r>
              <a:rPr lang="ja-JP" altLang="en-US" sz="1800"/>
              <a:t>　</a:t>
            </a:r>
            <a:r>
              <a:rPr lang="ja-JP" altLang="en-US" sz="1800">
                <a:solidFill>
                  <a:srgbClr val="FF0000"/>
                </a:solidFill>
              </a:rPr>
              <a:t>重点監査項目は、経営管理側として監査の際に状況を把握したいと考える事項（以下参照）であり、自社が特に課題（短期・中長期）と考えて注力している取組</a:t>
            </a:r>
            <a:r>
              <a:rPr lang="ja-JP" altLang="en-US" sz="1800"/>
              <a:t>等、重要視している事項を策定します。</a:t>
            </a:r>
          </a:p>
          <a:p>
            <a:pPr>
              <a:spcBef>
                <a:spcPct val="0"/>
              </a:spcBef>
              <a:buFontTx/>
              <a:buNone/>
            </a:pPr>
            <a:endParaRPr lang="en-US" altLang="ja-JP" sz="1800"/>
          </a:p>
          <a:p>
            <a:pPr>
              <a:spcBef>
                <a:spcPct val="0"/>
              </a:spcBef>
              <a:buFontTx/>
              <a:buNone/>
            </a:pPr>
            <a:r>
              <a:rPr lang="ja-JP" altLang="en-US" sz="1800"/>
              <a:t>　</a:t>
            </a:r>
            <a:r>
              <a:rPr lang="en-US" altLang="ja-JP" sz="1800"/>
              <a:t>a</a:t>
            </a:r>
            <a:r>
              <a:rPr lang="ja-JP" altLang="en-US" sz="1800"/>
              <a:t>）　</a:t>
            </a:r>
            <a:r>
              <a:rPr lang="ja-JP" altLang="en-US" sz="1800">
                <a:solidFill>
                  <a:srgbClr val="0000FF"/>
                </a:solidFill>
              </a:rPr>
              <a:t>輸送の安全に関する現状の問題点</a:t>
            </a:r>
            <a:r>
              <a:rPr lang="ja-JP" altLang="en-US" sz="1800"/>
              <a:t>（例：人材確保が困難、要員の高齢化、自然災害の発生状　</a:t>
            </a:r>
            <a:endParaRPr lang="en-US" altLang="ja-JP" sz="1800"/>
          </a:p>
          <a:p>
            <a:pPr>
              <a:spcBef>
                <a:spcPct val="0"/>
              </a:spcBef>
              <a:buFontTx/>
              <a:buNone/>
            </a:pPr>
            <a:r>
              <a:rPr lang="ja-JP" altLang="en-US" sz="1800"/>
              <a:t>　　況、設備の老朽度合い）</a:t>
            </a:r>
          </a:p>
          <a:p>
            <a:pPr>
              <a:spcBef>
                <a:spcPct val="0"/>
              </a:spcBef>
              <a:buFontTx/>
              <a:buNone/>
            </a:pPr>
            <a:r>
              <a:rPr lang="ja-JP" altLang="en-US" sz="1800"/>
              <a:t>　</a:t>
            </a:r>
            <a:r>
              <a:rPr lang="en-US" altLang="ja-JP" sz="1800"/>
              <a:t>b</a:t>
            </a:r>
            <a:r>
              <a:rPr lang="ja-JP" altLang="en-US" sz="1800"/>
              <a:t>）　経営トップ及び安全統括管理者からの輸送の</a:t>
            </a:r>
            <a:r>
              <a:rPr lang="ja-JP" altLang="en-US" sz="1800">
                <a:solidFill>
                  <a:srgbClr val="0000FF"/>
                </a:solidFill>
              </a:rPr>
              <a:t>安全に関する指示・方向性</a:t>
            </a:r>
          </a:p>
          <a:p>
            <a:pPr>
              <a:spcBef>
                <a:spcPct val="0"/>
              </a:spcBef>
              <a:buFontTx/>
              <a:buNone/>
            </a:pPr>
            <a:r>
              <a:rPr lang="ja-JP" altLang="en-US" sz="1800"/>
              <a:t>　</a:t>
            </a:r>
            <a:r>
              <a:rPr lang="en-US" altLang="ja-JP" sz="1800"/>
              <a:t>c</a:t>
            </a:r>
            <a:r>
              <a:rPr lang="ja-JP" altLang="en-US" sz="1800"/>
              <a:t>）　</a:t>
            </a:r>
            <a:r>
              <a:rPr lang="ja-JP" altLang="en-US" sz="1800">
                <a:solidFill>
                  <a:srgbClr val="0000FF"/>
                </a:solidFill>
              </a:rPr>
              <a:t>事故・トラブル等の発生状況</a:t>
            </a:r>
          </a:p>
          <a:p>
            <a:pPr>
              <a:spcBef>
                <a:spcPct val="0"/>
              </a:spcBef>
              <a:buFontTx/>
              <a:buNone/>
            </a:pPr>
            <a:r>
              <a:rPr lang="ja-JP" altLang="en-US" sz="1800"/>
              <a:t>　</a:t>
            </a:r>
            <a:r>
              <a:rPr lang="en-US" altLang="ja-JP" sz="1800"/>
              <a:t>d</a:t>
            </a:r>
            <a:r>
              <a:rPr lang="ja-JP" altLang="en-US" sz="1800"/>
              <a:t>）　</a:t>
            </a:r>
            <a:r>
              <a:rPr lang="ja-JP" altLang="en-US" sz="1800">
                <a:solidFill>
                  <a:srgbClr val="0000FF"/>
                </a:solidFill>
              </a:rPr>
              <a:t>当該年度の投資、安全重点施策（安全目標・取組計画）の内容</a:t>
            </a:r>
          </a:p>
          <a:p>
            <a:pPr>
              <a:spcBef>
                <a:spcPct val="0"/>
              </a:spcBef>
              <a:buFontTx/>
              <a:buNone/>
            </a:pPr>
            <a:r>
              <a:rPr lang="ja-JP" altLang="en-US" sz="1800"/>
              <a:t>　</a:t>
            </a:r>
            <a:r>
              <a:rPr lang="en-US" altLang="ja-JP" sz="1800"/>
              <a:t>e</a:t>
            </a:r>
            <a:r>
              <a:rPr lang="ja-JP" altLang="en-US" sz="1800"/>
              <a:t>）　過去の内部監査、前年度のマネジメントレビュー、運輸安全マネジメント評価の結果等を踏まえ</a:t>
            </a:r>
            <a:endParaRPr lang="en-US" altLang="ja-JP" sz="1800"/>
          </a:p>
          <a:p>
            <a:pPr>
              <a:spcBef>
                <a:spcPct val="0"/>
              </a:spcBef>
              <a:buFontTx/>
              <a:buNone/>
            </a:pPr>
            <a:r>
              <a:rPr lang="ja-JP" altLang="en-US" sz="1800"/>
              <a:t>　　た取組内容</a:t>
            </a:r>
          </a:p>
          <a:p>
            <a:pPr>
              <a:spcBef>
                <a:spcPct val="0"/>
              </a:spcBef>
              <a:buFontTx/>
              <a:buNone/>
            </a:pPr>
            <a:endParaRPr lang="ja-JP" altLang="en-US" sz="18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9267"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66B58949-D9B2-4E2C-ABFA-4E5314E0685B}" type="slidenum">
              <a:rPr lang="en-US" altLang="ja-JP" sz="1400" smtClean="0"/>
              <a:pPr>
                <a:spcBef>
                  <a:spcPct val="0"/>
                </a:spcBef>
                <a:buFontTx/>
                <a:buNone/>
              </a:pPr>
              <a:t>51</a:t>
            </a:fld>
            <a:endParaRPr lang="en-US" altLang="ja-JP" sz="1400" smtClean="0"/>
          </a:p>
        </p:txBody>
      </p:sp>
      <p:sp>
        <p:nvSpPr>
          <p:cNvPr id="139268"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（２）</a:t>
            </a:r>
            <a:r>
              <a:rPr lang="ja-JP" altLang="en-US" sz="2401" b="1" smtClean="0"/>
              <a:t>②重点監査項目計画書（例）</a:t>
            </a:r>
            <a:endParaRPr lang="ja-JP" altLang="ja-JP" sz="2401" smtClean="0"/>
          </a:p>
        </p:txBody>
      </p:sp>
      <p:graphicFrame>
        <p:nvGraphicFramePr>
          <p:cNvPr id="3" name="表 2"/>
          <p:cNvGraphicFramePr>
            <a:graphicFrameLocks noGrp="1"/>
          </p:cNvGraphicFramePr>
          <p:nvPr/>
        </p:nvGraphicFramePr>
        <p:xfrm>
          <a:off x="2154238" y="969963"/>
          <a:ext cx="5607050" cy="4332287"/>
        </p:xfrm>
        <a:graphic>
          <a:graphicData uri="http://schemas.openxmlformats.org/drawingml/2006/table">
            <a:tbl>
              <a:tblPr/>
              <a:tblGrid>
                <a:gridCol w="2200275">
                  <a:extLst>
                    <a:ext uri="{9D8B030D-6E8A-4147-A177-3AD203B41FA5}">
                      <a16:colId xmlns:a16="http://schemas.microsoft.com/office/drawing/2014/main" val="691021356"/>
                    </a:ext>
                  </a:extLst>
                </a:gridCol>
                <a:gridCol w="3406775">
                  <a:extLst>
                    <a:ext uri="{9D8B030D-6E8A-4147-A177-3AD203B41FA5}">
                      <a16:colId xmlns:a16="http://schemas.microsoft.com/office/drawing/2014/main" val="4151052591"/>
                    </a:ext>
                  </a:extLst>
                </a:gridCol>
              </a:tblGrid>
              <a:tr h="33178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部門名称</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令和　　年度　重点監査項目</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2182736"/>
                  </a:ext>
                </a:extLst>
              </a:tr>
              <a:tr h="5715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経営トップ</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rgbClr val="FF0000"/>
                          </a:solidFill>
                          <a:effectLst/>
                          <a:latin typeface="ＭＳ Ｐゴシック" panose="020B0600070205080204" pitchFamily="50" charset="-128"/>
                          <a:ea typeface="ＭＳ Ｐゴシック" panose="020B0600070205080204" pitchFamily="50" charset="-128"/>
                          <a:cs typeface="Arial" panose="020B0604020202020204" pitchFamily="34"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4070962"/>
                  </a:ext>
                </a:extLst>
              </a:tr>
              <a:tr h="5715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安全統括管理者</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0730711"/>
                  </a:ext>
                </a:extLst>
              </a:tr>
              <a:tr h="5715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運輸部長</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2827784"/>
                  </a:ext>
                </a:extLst>
              </a:tr>
              <a:tr h="5715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総務部長</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0818316"/>
                  </a:ext>
                </a:extLst>
              </a:tr>
              <a:tr h="5715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安全推進部長</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7210899"/>
                  </a:ext>
                </a:extLst>
              </a:tr>
              <a:tr h="5715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東日本支社</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02310198"/>
                  </a:ext>
                </a:extLst>
              </a:tr>
              <a:tr h="5715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西日本支社</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4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3405120"/>
                  </a:ext>
                </a:extLst>
              </a:tr>
            </a:tbl>
          </a:graphicData>
        </a:graphic>
      </p:graphicFrame>
      <p:graphicFrame>
        <p:nvGraphicFramePr>
          <p:cNvPr id="4" name="表 3"/>
          <p:cNvGraphicFramePr>
            <a:graphicFrameLocks noGrp="1"/>
          </p:cNvGraphicFramePr>
          <p:nvPr/>
        </p:nvGraphicFramePr>
        <p:xfrm>
          <a:off x="4808538" y="5368925"/>
          <a:ext cx="4086225" cy="906463"/>
        </p:xfrm>
        <a:graphic>
          <a:graphicData uri="http://schemas.openxmlformats.org/drawingml/2006/table">
            <a:tbl>
              <a:tblPr firstRow="1" firstCol="1" lastRow="1" lastCol="1" bandRow="1" bandCol="1"/>
              <a:tblGrid>
                <a:gridCol w="1247685">
                  <a:extLst>
                    <a:ext uri="{9D8B030D-6E8A-4147-A177-3AD203B41FA5}">
                      <a16:colId xmlns:a16="http://schemas.microsoft.com/office/drawing/2014/main" val="1415690308"/>
                    </a:ext>
                  </a:extLst>
                </a:gridCol>
                <a:gridCol w="1449975">
                  <a:extLst>
                    <a:ext uri="{9D8B030D-6E8A-4147-A177-3AD203B41FA5}">
                      <a16:colId xmlns:a16="http://schemas.microsoft.com/office/drawing/2014/main" val="1100864236"/>
                    </a:ext>
                  </a:extLst>
                </a:gridCol>
                <a:gridCol w="1388565">
                  <a:extLst>
                    <a:ext uri="{9D8B030D-6E8A-4147-A177-3AD203B41FA5}">
                      <a16:colId xmlns:a16="http://schemas.microsoft.com/office/drawing/2014/main" val="2280509879"/>
                    </a:ext>
                  </a:extLst>
                </a:gridCol>
              </a:tblGrid>
              <a:tr h="220313">
                <a:tc>
                  <a:txBody>
                    <a:bodyPr/>
                    <a:lstStyle/>
                    <a:p>
                      <a:pPr indent="-1270" algn="ctr">
                        <a:spcAft>
                          <a:spcPts val="0"/>
                        </a:spcAft>
                      </a:pPr>
                      <a:r>
                        <a:rPr lang="ja-JP" sz="140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承　認</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ja-JP" sz="1400" kern="100">
                          <a:effectLst/>
                          <a:latin typeface="ＭＳ Ｐゴシック" panose="020B0600070205080204" pitchFamily="50" charset="-128"/>
                          <a:ea typeface="ＭＳ Ｐゴシック" panose="020B0600070205080204" pitchFamily="50" charset="-128"/>
                          <a:cs typeface="Arial" panose="020B0604020202020204" pitchFamily="34" charset="0"/>
                        </a:rPr>
                        <a:t>確　認</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ja-JP" sz="1400" kern="100">
                          <a:effectLst/>
                          <a:latin typeface="ＭＳ Ｐゴシック" panose="020B0600070205080204" pitchFamily="50" charset="-128"/>
                          <a:ea typeface="ＭＳ Ｐゴシック" panose="020B0600070205080204" pitchFamily="50" charset="-128"/>
                          <a:cs typeface="Arial" panose="020B0604020202020204" pitchFamily="34" charset="0"/>
                        </a:rPr>
                        <a:t>作　成</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859779"/>
                  </a:ext>
                </a:extLst>
              </a:tr>
              <a:tr h="220313">
                <a:tc>
                  <a:txBody>
                    <a:bodyPr/>
                    <a:lstStyle/>
                    <a:p>
                      <a:pPr indent="-1270" algn="ctr">
                        <a:spcAft>
                          <a:spcPts val="0"/>
                        </a:spcAft>
                      </a:pPr>
                      <a:r>
                        <a:rPr lang="ja-JP" sz="1400" kern="100">
                          <a:effectLst/>
                          <a:latin typeface="ＭＳ Ｐゴシック" panose="020B0600070205080204" pitchFamily="50" charset="-128"/>
                          <a:ea typeface="ＭＳ Ｐゴシック" panose="020B0600070205080204" pitchFamily="50" charset="-128"/>
                          <a:cs typeface="Arial" panose="020B0604020202020204" pitchFamily="34" charset="0"/>
                        </a:rPr>
                        <a:t>年　月　日</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ja-JP" sz="1400" kern="100">
                          <a:effectLst/>
                          <a:latin typeface="ＭＳ Ｐゴシック" panose="020B0600070205080204" pitchFamily="50" charset="-128"/>
                          <a:ea typeface="ＭＳ Ｐゴシック" panose="020B0600070205080204" pitchFamily="50" charset="-128"/>
                          <a:cs typeface="Arial" panose="020B0604020202020204" pitchFamily="34" charset="0"/>
                        </a:rPr>
                        <a:t>年　月　日</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ja-JP" sz="1400" kern="100">
                          <a:effectLst/>
                          <a:latin typeface="ＭＳ Ｐゴシック" panose="020B0600070205080204" pitchFamily="50" charset="-128"/>
                          <a:ea typeface="ＭＳ Ｐゴシック" panose="020B0600070205080204" pitchFamily="50" charset="-128"/>
                          <a:cs typeface="Arial" panose="020B0604020202020204" pitchFamily="34" charset="0"/>
                        </a:rPr>
                        <a:t>年　月　日</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73470"/>
                  </a:ext>
                </a:extLst>
              </a:tr>
              <a:tr h="465837">
                <a:tc>
                  <a:txBody>
                    <a:bodyPr/>
                    <a:lstStyle/>
                    <a:p>
                      <a:pPr indent="-1270" algn="ctr">
                        <a:spcAft>
                          <a:spcPts val="0"/>
                        </a:spcAft>
                      </a:pPr>
                      <a:r>
                        <a:rPr lang="ja-JP" sz="140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社　長</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ja-JP" sz="1400" kern="100">
                          <a:effectLst/>
                          <a:latin typeface="ＭＳ Ｐゴシック" panose="020B0600070205080204" pitchFamily="50" charset="-128"/>
                          <a:ea typeface="ＭＳ Ｐゴシック" panose="020B0600070205080204" pitchFamily="50" charset="-128"/>
                          <a:cs typeface="Arial" panose="020B0604020202020204" pitchFamily="34" charset="0"/>
                        </a:rPr>
                        <a:t>安全統括管理者</a:t>
                      </a:r>
                      <a:endParaRPr lang="ja-JP" sz="14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 algn="ctr">
                        <a:spcAft>
                          <a:spcPts val="0"/>
                        </a:spcAft>
                      </a:pPr>
                      <a:r>
                        <a:rPr lang="ja-JP" sz="1400" kern="100" dirty="0">
                          <a:effectLst/>
                          <a:latin typeface="ＭＳ Ｐゴシック" panose="020B0600070205080204" pitchFamily="50" charset="-128"/>
                          <a:ea typeface="ＭＳ Ｐゴシック" panose="020B0600070205080204" pitchFamily="50" charset="-128"/>
                          <a:cs typeface="Arial" panose="020B0604020202020204" pitchFamily="34" charset="0"/>
                        </a:rPr>
                        <a:t>監査チーム</a:t>
                      </a:r>
                      <a:endParaRPr lang="ja-JP" sz="1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023060"/>
                  </a:ext>
                </a:extLst>
              </a:tr>
            </a:tbl>
          </a:graphicData>
        </a:graphic>
      </p:graphicFrame>
      <p:sp>
        <p:nvSpPr>
          <p:cNvPr id="139316" name="Rectangle 1"/>
          <p:cNvSpPr>
            <a:spLocks noChangeArrowheads="1"/>
          </p:cNvSpPr>
          <p:nvPr/>
        </p:nvSpPr>
        <p:spPr bwMode="auto">
          <a:xfrm>
            <a:off x="3157538" y="3514725"/>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1315"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3D18844-EA02-4CA8-867E-41650B5857C0}" type="slidenum">
              <a:rPr lang="en-US" altLang="ja-JP" sz="1400" smtClean="0"/>
              <a:pPr>
                <a:spcBef>
                  <a:spcPct val="0"/>
                </a:spcBef>
                <a:buFontTx/>
                <a:buNone/>
              </a:pPr>
              <a:t>52</a:t>
            </a:fld>
            <a:endParaRPr lang="en-US" altLang="ja-JP" sz="1400" smtClean="0"/>
          </a:p>
        </p:txBody>
      </p:sp>
      <p:sp>
        <p:nvSpPr>
          <p:cNvPr id="141316"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（２）</a:t>
            </a:r>
            <a:r>
              <a:rPr lang="ja-JP" altLang="en-US" sz="2401" b="1" smtClean="0"/>
              <a:t>③内部監査要員の選任・内部監査チーム編成（</a:t>
            </a:r>
            <a:r>
              <a:rPr lang="en-US" altLang="ja-JP" sz="2401" b="1" smtClean="0"/>
              <a:t>1/3</a:t>
            </a:r>
            <a:r>
              <a:rPr lang="ja-JP" altLang="en-US" sz="2401" b="1" smtClean="0"/>
              <a:t>）</a:t>
            </a:r>
            <a:endParaRPr lang="ja-JP" altLang="ja-JP" sz="2401" smtClean="0"/>
          </a:p>
        </p:txBody>
      </p:sp>
      <p:sp>
        <p:nvSpPr>
          <p:cNvPr id="141317" name="正方形/長方形 1"/>
          <p:cNvSpPr>
            <a:spLocks noChangeArrowheads="1"/>
          </p:cNvSpPr>
          <p:nvPr/>
        </p:nvSpPr>
        <p:spPr bwMode="auto">
          <a:xfrm>
            <a:off x="57150" y="541338"/>
            <a:ext cx="97917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　被監査部門の規模、取組内容及び重要性に応じて内部監査要員を選任します。</a:t>
            </a:r>
            <a:endParaRPr lang="en-US" altLang="ja-JP" sz="1800"/>
          </a:p>
          <a:p>
            <a:pPr>
              <a:spcBef>
                <a:spcPct val="0"/>
              </a:spcBef>
              <a:buFontTx/>
              <a:buNone/>
            </a:pPr>
            <a:r>
              <a:rPr lang="ja-JP" altLang="en-US" sz="1800"/>
              <a:t>　内部監査は、監査対象を異なる観点で確認することが重要であることから、</a:t>
            </a:r>
            <a:r>
              <a:rPr lang="ja-JP" altLang="en-US" sz="1800">
                <a:solidFill>
                  <a:srgbClr val="FF0000"/>
                </a:solidFill>
              </a:rPr>
              <a:t>複数の要員で構成されたチームで実施</a:t>
            </a:r>
            <a:r>
              <a:rPr lang="ja-JP" altLang="en-US" sz="1800"/>
              <a:t>されることが望まれ、また、その際には、</a:t>
            </a:r>
            <a:r>
              <a:rPr lang="ja-JP" altLang="en-US" sz="1800">
                <a:solidFill>
                  <a:srgbClr val="0000FF"/>
                </a:solidFill>
              </a:rPr>
              <a:t>チームメンバーのうち</a:t>
            </a:r>
            <a:r>
              <a:rPr lang="en-US" altLang="ja-JP" sz="1800">
                <a:solidFill>
                  <a:srgbClr val="0000FF"/>
                </a:solidFill>
              </a:rPr>
              <a:t>1</a:t>
            </a:r>
            <a:r>
              <a:rPr lang="ja-JP" altLang="en-US" sz="1800">
                <a:solidFill>
                  <a:srgbClr val="0000FF"/>
                </a:solidFill>
              </a:rPr>
              <a:t>名が内部監査リーダーを担うことが望まれます</a:t>
            </a:r>
            <a:r>
              <a:rPr lang="ja-JP" altLang="en-US" sz="1800"/>
              <a:t>。</a:t>
            </a:r>
          </a:p>
          <a:p>
            <a:pPr>
              <a:spcBef>
                <a:spcPct val="0"/>
              </a:spcBef>
              <a:buFontTx/>
              <a:buNone/>
            </a:pPr>
            <a:r>
              <a:rPr lang="ja-JP" altLang="en-US" sz="1800"/>
              <a:t>　なお、自社の体制に応じて</a:t>
            </a:r>
            <a:r>
              <a:rPr lang="en-US" altLang="ja-JP" sz="1800"/>
              <a:t>1</a:t>
            </a:r>
            <a:r>
              <a:rPr lang="ja-JP" altLang="en-US" sz="1800"/>
              <a:t>人で実施しても差し支えありませんが、監査対象を異なる観点で確認するために、例えば、数年に</a:t>
            </a:r>
            <a:r>
              <a:rPr lang="en-US" altLang="ja-JP" sz="1800"/>
              <a:t>1</a:t>
            </a:r>
            <a:r>
              <a:rPr lang="ja-JP" altLang="en-US" sz="1800"/>
              <a:t>回の頻度で内部監査を社外に委託することも考えられます。</a:t>
            </a:r>
            <a:endParaRPr lang="en-US" altLang="ja-JP" sz="1800"/>
          </a:p>
          <a:p>
            <a:pPr>
              <a:spcBef>
                <a:spcPct val="0"/>
              </a:spcBef>
              <a:buFontTx/>
              <a:buNone/>
            </a:pPr>
            <a:endParaRPr lang="en-US" altLang="ja-JP" sz="1800"/>
          </a:p>
          <a:p>
            <a:pPr>
              <a:spcBef>
                <a:spcPct val="0"/>
              </a:spcBef>
              <a:buFontTx/>
              <a:buNone/>
            </a:pPr>
            <a:r>
              <a:rPr lang="en-US" altLang="ja-JP" sz="1800" b="1"/>
              <a:t>Ⅱ</a:t>
            </a:r>
            <a:r>
              <a:rPr lang="ja-JP" altLang="ja-JP" sz="1800" b="1"/>
              <a:t>　内部監査の実施体制及び内部監査要員について</a:t>
            </a:r>
            <a:endParaRPr lang="ja-JP" altLang="ja-JP" sz="1800"/>
          </a:p>
          <a:p>
            <a:pPr>
              <a:spcBef>
                <a:spcPct val="0"/>
              </a:spcBef>
              <a:buFontTx/>
              <a:buNone/>
            </a:pPr>
            <a:r>
              <a:rPr lang="ja-JP" altLang="ja-JP" sz="1800" b="1"/>
              <a:t>１．内部監査の実施体制</a:t>
            </a:r>
            <a:endParaRPr lang="ja-JP" altLang="ja-JP" sz="1800"/>
          </a:p>
          <a:p>
            <a:pPr>
              <a:spcBef>
                <a:spcPct val="0"/>
              </a:spcBef>
              <a:buFontTx/>
              <a:buNone/>
            </a:pPr>
            <a:r>
              <a:rPr lang="ja-JP" altLang="en-US" sz="1800"/>
              <a:t>　　　</a:t>
            </a:r>
            <a:r>
              <a:rPr lang="ja-JP" altLang="ja-JP" sz="1800"/>
              <a:t>内部監査の実施体制は、事業者内の要員（社員・職員）または社外の活用を図ることが考えられ</a:t>
            </a:r>
            <a:endParaRPr lang="en-US" altLang="ja-JP" sz="1800"/>
          </a:p>
          <a:p>
            <a:pPr>
              <a:spcBef>
                <a:spcPct val="0"/>
              </a:spcBef>
              <a:buFontTx/>
              <a:buNone/>
            </a:pPr>
            <a:r>
              <a:rPr lang="ja-JP" altLang="en-US" sz="1800"/>
              <a:t>　　</a:t>
            </a:r>
            <a:r>
              <a:rPr lang="ja-JP" altLang="ja-JP" sz="1800"/>
              <a:t>ます。</a:t>
            </a:r>
            <a:endParaRPr lang="en-US" altLang="ja-JP" sz="1800"/>
          </a:p>
          <a:p>
            <a:pPr>
              <a:spcBef>
                <a:spcPct val="0"/>
              </a:spcBef>
              <a:buFontTx/>
              <a:buNone/>
            </a:pPr>
            <a:endParaRPr lang="ja-JP" altLang="ja-JP" sz="1800"/>
          </a:p>
          <a:p>
            <a:pPr>
              <a:spcBef>
                <a:spcPct val="0"/>
              </a:spcBef>
              <a:buFontTx/>
              <a:buNone/>
            </a:pPr>
            <a:r>
              <a:rPr lang="en-US" altLang="ja-JP" sz="1800"/>
              <a:t> </a:t>
            </a:r>
            <a:r>
              <a:rPr lang="ja-JP" altLang="ja-JP" sz="1800" b="1"/>
              <a:t>（１）事業者内の要員による体制</a:t>
            </a:r>
            <a:endParaRPr lang="ja-JP" altLang="ja-JP" sz="1800"/>
          </a:p>
          <a:p>
            <a:pPr>
              <a:spcBef>
                <a:spcPct val="0"/>
              </a:spcBef>
              <a:buFontTx/>
              <a:buNone/>
            </a:pPr>
            <a:r>
              <a:rPr lang="ja-JP" altLang="en-US" sz="1800"/>
              <a:t>　　　　</a:t>
            </a:r>
            <a:r>
              <a:rPr lang="ja-JP" altLang="ja-JP" sz="1800"/>
              <a:t>事業者内の要員で行う内部監査は、以下の①～④の体制が考えられます。</a:t>
            </a:r>
          </a:p>
          <a:p>
            <a:pPr>
              <a:spcBef>
                <a:spcPct val="0"/>
              </a:spcBef>
              <a:buFontTx/>
              <a:buNone/>
            </a:pPr>
            <a:r>
              <a:rPr lang="en-US" altLang="ja-JP" sz="1800"/>
              <a:t> </a:t>
            </a:r>
            <a:endParaRPr lang="ja-JP" altLang="ja-JP" sz="1800"/>
          </a:p>
          <a:p>
            <a:pPr>
              <a:spcBef>
                <a:spcPct val="0"/>
              </a:spcBef>
              <a:buFontTx/>
              <a:buNone/>
            </a:pPr>
            <a:r>
              <a:rPr lang="ja-JP" altLang="en-US" sz="1800"/>
              <a:t>　　　</a:t>
            </a:r>
            <a:r>
              <a:rPr lang="en-US" altLang="ja-JP" sz="1800"/>
              <a:t>①</a:t>
            </a:r>
            <a:r>
              <a:rPr lang="ja-JP" altLang="ja-JP" sz="1800"/>
              <a:t>　監査専門部署の要員による監査チーム（専従の内部監査要員）</a:t>
            </a:r>
          </a:p>
          <a:p>
            <a:pPr>
              <a:spcBef>
                <a:spcPct val="0"/>
              </a:spcBef>
              <a:buFontTx/>
              <a:buNone/>
            </a:pPr>
            <a:r>
              <a:rPr lang="ja-JP" altLang="en-US" sz="1800"/>
              <a:t>　　　</a:t>
            </a:r>
            <a:r>
              <a:rPr lang="en-US" altLang="ja-JP" sz="1800"/>
              <a:t>②</a:t>
            </a:r>
            <a:r>
              <a:rPr lang="ja-JP" altLang="ja-JP" sz="1800"/>
              <a:t>　安全担当部署の要員による監査チーム（専従又は兼職の内部監査要員）</a:t>
            </a:r>
          </a:p>
          <a:p>
            <a:pPr>
              <a:spcBef>
                <a:spcPct val="0"/>
              </a:spcBef>
              <a:buFontTx/>
              <a:buNone/>
            </a:pPr>
            <a:r>
              <a:rPr lang="ja-JP" altLang="en-US" sz="1800"/>
              <a:t>　　　</a:t>
            </a:r>
            <a:r>
              <a:rPr lang="en-US" altLang="ja-JP" sz="1800"/>
              <a:t>③</a:t>
            </a:r>
            <a:r>
              <a:rPr lang="ja-JP" altLang="ja-JP" sz="1800"/>
              <a:t>　各部門から選任した要員による監査チーム（兼職の内部監査要員）</a:t>
            </a:r>
          </a:p>
          <a:p>
            <a:pPr>
              <a:spcBef>
                <a:spcPct val="0"/>
              </a:spcBef>
              <a:buFontTx/>
              <a:buNone/>
            </a:pPr>
            <a:r>
              <a:rPr lang="ja-JP" altLang="en-US" sz="1800"/>
              <a:t>　　　</a:t>
            </a:r>
            <a:r>
              <a:rPr lang="en-US" altLang="ja-JP" sz="1800"/>
              <a:t>④</a:t>
            </a:r>
            <a:r>
              <a:rPr lang="ja-JP" altLang="ja-JP" sz="1800"/>
              <a:t>　監査役による内部監査</a:t>
            </a:r>
          </a:p>
          <a:p>
            <a:pPr>
              <a:spcBef>
                <a:spcPct val="0"/>
              </a:spcBef>
              <a:buFontTx/>
              <a:buNone/>
            </a:pPr>
            <a:r>
              <a:rPr lang="en-US" altLang="ja-JP" sz="1800"/>
              <a:t> </a:t>
            </a:r>
            <a:endParaRPr lang="ja-JP" altLang="en-US" sz="18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363"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CCD32F7-6E7A-4DEA-9F68-E97DC42D5335}" type="slidenum">
              <a:rPr lang="en-US" altLang="ja-JP" sz="1400" smtClean="0"/>
              <a:pPr>
                <a:spcBef>
                  <a:spcPct val="0"/>
                </a:spcBef>
                <a:buFontTx/>
                <a:buNone/>
              </a:pPr>
              <a:t>53</a:t>
            </a:fld>
            <a:endParaRPr lang="en-US" altLang="ja-JP" sz="1400" smtClean="0"/>
          </a:p>
        </p:txBody>
      </p:sp>
      <p:sp>
        <p:nvSpPr>
          <p:cNvPr id="143364"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（２）</a:t>
            </a:r>
            <a:r>
              <a:rPr lang="ja-JP" altLang="en-US" sz="2401" b="1" smtClean="0"/>
              <a:t>③内部監査要員の選任・内部監査チーム編成（</a:t>
            </a:r>
            <a:r>
              <a:rPr lang="en-US" altLang="ja-JP" sz="2401" b="1" smtClean="0"/>
              <a:t>2/3</a:t>
            </a:r>
            <a:r>
              <a:rPr lang="ja-JP" altLang="en-US" sz="2401" b="1" smtClean="0"/>
              <a:t>）</a:t>
            </a:r>
            <a:endParaRPr lang="ja-JP" altLang="ja-JP" sz="2401" smtClean="0"/>
          </a:p>
        </p:txBody>
      </p:sp>
      <p:sp>
        <p:nvSpPr>
          <p:cNvPr id="143365" name="正方形/長方形 1"/>
          <p:cNvSpPr>
            <a:spLocks noChangeArrowheads="1"/>
          </p:cNvSpPr>
          <p:nvPr/>
        </p:nvSpPr>
        <p:spPr bwMode="auto">
          <a:xfrm>
            <a:off x="57150" y="541338"/>
            <a:ext cx="979170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800" b="1"/>
              <a:t>（２）専従の内部監査要員及び兼職（非専従）の内部監査要員</a:t>
            </a:r>
            <a:endParaRPr lang="ja-JP" altLang="ja-JP" sz="1800"/>
          </a:p>
          <a:p>
            <a:pPr>
              <a:spcBef>
                <a:spcPct val="0"/>
              </a:spcBef>
              <a:buFontTx/>
              <a:buNone/>
            </a:pPr>
            <a:r>
              <a:rPr lang="ja-JP" altLang="en-US" sz="1800"/>
              <a:t>　　　　</a:t>
            </a:r>
            <a:r>
              <a:rPr lang="ja-JP" altLang="ja-JP" sz="1800"/>
              <a:t>専従の内部監査要員及び兼職（非専従）の内部監査要員で行う内部監査は、規模に応じて以</a:t>
            </a:r>
            <a:endParaRPr lang="en-US" altLang="ja-JP" sz="1800"/>
          </a:p>
          <a:p>
            <a:pPr>
              <a:spcBef>
                <a:spcPct val="0"/>
              </a:spcBef>
              <a:buFontTx/>
              <a:buNone/>
            </a:pPr>
            <a:r>
              <a:rPr lang="ja-JP" altLang="en-US" sz="1800"/>
              <a:t>　　　</a:t>
            </a:r>
            <a:r>
              <a:rPr lang="ja-JP" altLang="ja-JP" sz="1800"/>
              <a:t>下の①、</a:t>
            </a:r>
            <a:r>
              <a:rPr lang="en-US" altLang="ja-JP" sz="1800"/>
              <a:t>②</a:t>
            </a:r>
            <a:r>
              <a:rPr lang="ja-JP" altLang="ja-JP" sz="1800"/>
              <a:t>の整理を行います。</a:t>
            </a:r>
          </a:p>
          <a:p>
            <a:pPr>
              <a:spcBef>
                <a:spcPct val="0"/>
              </a:spcBef>
              <a:buFontTx/>
              <a:buNone/>
            </a:pPr>
            <a:r>
              <a:rPr lang="en-US" altLang="ja-JP" sz="1800"/>
              <a:t> </a:t>
            </a:r>
            <a:endParaRPr lang="ja-JP" altLang="ja-JP" sz="1800"/>
          </a:p>
          <a:p>
            <a:pPr>
              <a:spcBef>
                <a:spcPct val="0"/>
              </a:spcBef>
              <a:buFontTx/>
              <a:buNone/>
            </a:pPr>
            <a:r>
              <a:rPr lang="ja-JP" altLang="en-US" sz="1800"/>
              <a:t>　　　</a:t>
            </a:r>
            <a:r>
              <a:rPr lang="ja-JP" altLang="ja-JP" sz="1800"/>
              <a:t>①　専従の内部監査要員</a:t>
            </a:r>
          </a:p>
          <a:p>
            <a:pPr>
              <a:spcBef>
                <a:spcPct val="0"/>
              </a:spcBef>
              <a:buFontTx/>
              <a:buNone/>
            </a:pPr>
            <a:r>
              <a:rPr lang="ja-JP" altLang="en-US" sz="1800"/>
              <a:t>　　　　　　</a:t>
            </a:r>
            <a:r>
              <a:rPr lang="ja-JP" altLang="ja-JP" sz="1800"/>
              <a:t>比較的規模の大きな事業者の場合においては、被監査部門数が多いことから、内部監</a:t>
            </a:r>
            <a:endParaRPr lang="en-US" altLang="ja-JP" sz="1800"/>
          </a:p>
          <a:p>
            <a:pPr>
              <a:spcBef>
                <a:spcPct val="0"/>
              </a:spcBef>
              <a:buFontTx/>
              <a:buNone/>
            </a:pPr>
            <a:r>
              <a:rPr lang="ja-JP" altLang="en-US" sz="1800"/>
              <a:t>　　　　　</a:t>
            </a:r>
            <a:r>
              <a:rPr lang="ja-JP" altLang="ja-JP" sz="1800"/>
              <a:t>査要員の専従化を検討することができます。</a:t>
            </a:r>
          </a:p>
          <a:p>
            <a:pPr>
              <a:spcBef>
                <a:spcPct val="0"/>
              </a:spcBef>
              <a:buFontTx/>
              <a:buNone/>
            </a:pPr>
            <a:r>
              <a:rPr lang="ja-JP" altLang="en-US" sz="1800"/>
              <a:t>　　　　　　</a:t>
            </a:r>
            <a:r>
              <a:rPr lang="ja-JP" altLang="ja-JP" sz="1800">
                <a:solidFill>
                  <a:srgbClr val="0000FF"/>
                </a:solidFill>
              </a:rPr>
              <a:t>専従の内部監査要員は、少なくとも２～３年程度の任期を前提として、年／年度で実施し</a:t>
            </a:r>
            <a:endParaRPr lang="en-US" altLang="ja-JP" sz="1800">
              <a:solidFill>
                <a:srgbClr val="0000FF"/>
              </a:solidFill>
            </a:endParaRPr>
          </a:p>
          <a:p>
            <a:pPr>
              <a:spcBef>
                <a:spcPct val="0"/>
              </a:spcBef>
              <a:buFontTx/>
              <a:buNone/>
            </a:pPr>
            <a:r>
              <a:rPr lang="ja-JP" altLang="en-US" sz="1800">
                <a:solidFill>
                  <a:srgbClr val="0000FF"/>
                </a:solidFill>
              </a:rPr>
              <a:t>　　　　　</a:t>
            </a:r>
            <a:r>
              <a:rPr lang="ja-JP" altLang="ja-JP" sz="1800">
                <a:solidFill>
                  <a:srgbClr val="0000FF"/>
                </a:solidFill>
              </a:rPr>
              <a:t>た内部監査の経験を翌年／翌年度に活かすことが可能であり、内部監査の経験値を高める</a:t>
            </a:r>
            <a:endParaRPr lang="en-US" altLang="ja-JP" sz="1800">
              <a:solidFill>
                <a:srgbClr val="0000FF"/>
              </a:solidFill>
            </a:endParaRPr>
          </a:p>
          <a:p>
            <a:pPr>
              <a:spcBef>
                <a:spcPct val="0"/>
              </a:spcBef>
              <a:buFontTx/>
              <a:buNone/>
            </a:pPr>
            <a:r>
              <a:rPr lang="ja-JP" altLang="en-US" sz="1800">
                <a:solidFill>
                  <a:srgbClr val="0000FF"/>
                </a:solidFill>
              </a:rPr>
              <a:t>　　　　　</a:t>
            </a:r>
            <a:r>
              <a:rPr lang="ja-JP" altLang="ja-JP" sz="1800">
                <a:solidFill>
                  <a:srgbClr val="0000FF"/>
                </a:solidFill>
              </a:rPr>
              <a:t>ことにより、被監査部門にとって有益な内部監査が期待できます。</a:t>
            </a:r>
          </a:p>
          <a:p>
            <a:pPr>
              <a:spcBef>
                <a:spcPct val="0"/>
              </a:spcBef>
              <a:buFontTx/>
              <a:buNone/>
            </a:pPr>
            <a:r>
              <a:rPr lang="ja-JP" altLang="en-US" sz="1800"/>
              <a:t>　　　　　　</a:t>
            </a:r>
            <a:r>
              <a:rPr lang="ja-JP" altLang="ja-JP" sz="1800"/>
              <a:t>一方、専従の内部監査要員の人数にもよりますが、同時期に全員が</a:t>
            </a:r>
            <a:r>
              <a:rPr lang="ja-JP" altLang="ja-JP" sz="1800">
                <a:solidFill>
                  <a:srgbClr val="0000FF"/>
                </a:solidFill>
              </a:rPr>
              <a:t>人事異動した場合、</a:t>
            </a:r>
            <a:endParaRPr lang="en-US" altLang="ja-JP" sz="1800">
              <a:solidFill>
                <a:srgbClr val="0000FF"/>
              </a:solidFill>
            </a:endParaRPr>
          </a:p>
          <a:p>
            <a:pPr>
              <a:spcBef>
                <a:spcPct val="0"/>
              </a:spcBef>
              <a:buFontTx/>
              <a:buNone/>
            </a:pPr>
            <a:r>
              <a:rPr lang="ja-JP" altLang="en-US" sz="1800">
                <a:solidFill>
                  <a:srgbClr val="0000FF"/>
                </a:solidFill>
              </a:rPr>
              <a:t>　　　　　</a:t>
            </a:r>
            <a:r>
              <a:rPr lang="ja-JP" altLang="ja-JP" sz="1800">
                <a:solidFill>
                  <a:srgbClr val="0000FF"/>
                </a:solidFill>
              </a:rPr>
              <a:t>技術継承が困難</a:t>
            </a:r>
            <a:r>
              <a:rPr lang="ja-JP" altLang="ja-JP" sz="1800"/>
              <a:t>になる可能性が考えられます。</a:t>
            </a:r>
          </a:p>
          <a:p>
            <a:pPr>
              <a:spcBef>
                <a:spcPct val="0"/>
              </a:spcBef>
              <a:buFontTx/>
              <a:buNone/>
            </a:pPr>
            <a:r>
              <a:rPr lang="en-US" altLang="ja-JP" sz="1800"/>
              <a:t> </a:t>
            </a:r>
            <a:endParaRPr lang="ja-JP" altLang="ja-JP" sz="1800"/>
          </a:p>
          <a:p>
            <a:pPr>
              <a:spcBef>
                <a:spcPct val="0"/>
              </a:spcBef>
              <a:buFontTx/>
              <a:buNone/>
            </a:pPr>
            <a:r>
              <a:rPr lang="ja-JP" altLang="en-US" sz="1800"/>
              <a:t>　　　</a:t>
            </a:r>
            <a:r>
              <a:rPr lang="ja-JP" altLang="ja-JP" sz="1800"/>
              <a:t>②　兼職（非専従）の内部監査要員</a:t>
            </a:r>
          </a:p>
          <a:p>
            <a:pPr>
              <a:spcBef>
                <a:spcPct val="0"/>
              </a:spcBef>
              <a:buFontTx/>
              <a:buNone/>
            </a:pPr>
            <a:r>
              <a:rPr lang="ja-JP" altLang="en-US" sz="1800"/>
              <a:t>　　　　　　</a:t>
            </a:r>
            <a:r>
              <a:rPr lang="ja-JP" altLang="ja-JP" sz="1800"/>
              <a:t>比較的規模が大きくない事業者の場合、被監査部門数が多くないことから、事業者内部で</a:t>
            </a:r>
            <a:endParaRPr lang="en-US" altLang="ja-JP" sz="1800"/>
          </a:p>
          <a:p>
            <a:pPr>
              <a:spcBef>
                <a:spcPct val="0"/>
              </a:spcBef>
              <a:buFontTx/>
              <a:buNone/>
            </a:pPr>
            <a:r>
              <a:rPr lang="ja-JP" altLang="en-US" sz="1800"/>
              <a:t>　　　　　</a:t>
            </a:r>
            <a:r>
              <a:rPr lang="ja-JP" altLang="ja-JP" sz="1800"/>
              <a:t>他の業務に従事する社員・職員から、兼職の内部監査要員を選任することが考えられま</a:t>
            </a:r>
            <a:r>
              <a:rPr lang="ja-JP" altLang="en-US" sz="1800"/>
              <a:t>す</a:t>
            </a:r>
            <a:r>
              <a:rPr lang="ja-JP" altLang="ja-JP" sz="1800"/>
              <a:t>。</a:t>
            </a:r>
          </a:p>
          <a:p>
            <a:pPr>
              <a:spcBef>
                <a:spcPct val="0"/>
              </a:spcBef>
              <a:buFontTx/>
              <a:buNone/>
            </a:pPr>
            <a:r>
              <a:rPr lang="ja-JP" altLang="en-US" sz="1800"/>
              <a:t>　　　　　　</a:t>
            </a:r>
            <a:r>
              <a:rPr lang="ja-JP" altLang="ja-JP" sz="1800"/>
              <a:t>専従の内部監査要員に比較すると、</a:t>
            </a:r>
            <a:r>
              <a:rPr lang="ja-JP" altLang="ja-JP" sz="1800">
                <a:solidFill>
                  <a:srgbClr val="0000FF"/>
                </a:solidFill>
              </a:rPr>
              <a:t>内部監査の実施数が少なくなるため経験値を高める</a:t>
            </a:r>
            <a:endParaRPr lang="en-US" altLang="ja-JP" sz="1800">
              <a:solidFill>
                <a:srgbClr val="0000FF"/>
              </a:solidFill>
            </a:endParaRPr>
          </a:p>
          <a:p>
            <a:pPr>
              <a:spcBef>
                <a:spcPct val="0"/>
              </a:spcBef>
              <a:buFontTx/>
              <a:buNone/>
            </a:pPr>
            <a:r>
              <a:rPr lang="ja-JP" altLang="en-US" sz="1800">
                <a:solidFill>
                  <a:srgbClr val="0000FF"/>
                </a:solidFill>
              </a:rPr>
              <a:t>　　　　　</a:t>
            </a:r>
            <a:r>
              <a:rPr lang="ja-JP" altLang="ja-JP" sz="1800">
                <a:solidFill>
                  <a:srgbClr val="0000FF"/>
                </a:solidFill>
              </a:rPr>
              <a:t>のに時間を要しますが、人選、兼職期間、教育・訓練に工夫を凝らして克服することが期待</a:t>
            </a:r>
            <a:r>
              <a:rPr lang="ja-JP" altLang="ja-JP" sz="1800"/>
              <a:t>さ</a:t>
            </a:r>
            <a:endParaRPr lang="en-US" altLang="ja-JP" sz="1800"/>
          </a:p>
          <a:p>
            <a:pPr>
              <a:spcBef>
                <a:spcPct val="0"/>
              </a:spcBef>
              <a:buFontTx/>
              <a:buNone/>
            </a:pPr>
            <a:r>
              <a:rPr lang="ja-JP" altLang="en-US" sz="1800"/>
              <a:t>　　　　　</a:t>
            </a:r>
            <a:r>
              <a:rPr lang="ja-JP" altLang="ja-JP" sz="1800"/>
              <a:t>れます。</a:t>
            </a:r>
            <a:endParaRPr lang="ja-JP" altLang="en-US" sz="18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5411"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3EE9E0B-6BEA-432B-8572-68BF55D61F57}" type="slidenum">
              <a:rPr lang="en-US" altLang="ja-JP" sz="1400" smtClean="0"/>
              <a:pPr>
                <a:spcBef>
                  <a:spcPct val="0"/>
                </a:spcBef>
                <a:buFontTx/>
                <a:buNone/>
              </a:pPr>
              <a:t>54</a:t>
            </a:fld>
            <a:endParaRPr lang="en-US" altLang="ja-JP" sz="1400" smtClean="0"/>
          </a:p>
        </p:txBody>
      </p:sp>
      <p:sp>
        <p:nvSpPr>
          <p:cNvPr id="145412" name="Rectangle 2"/>
          <p:cNvSpPr txBox="1">
            <a:spLocks noChangeArrowheads="1"/>
          </p:cNvSpPr>
          <p:nvPr/>
        </p:nvSpPr>
        <p:spPr bwMode="auto">
          <a:xfrm>
            <a:off x="57150" y="101600"/>
            <a:ext cx="9791700" cy="4143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（２）</a:t>
            </a:r>
            <a:r>
              <a:rPr lang="ja-JP" altLang="en-US" sz="2401" b="1" smtClean="0"/>
              <a:t>③内部監査要員指名書（例）（</a:t>
            </a:r>
            <a:r>
              <a:rPr lang="en-US" altLang="ja-JP" sz="2401" b="1" smtClean="0"/>
              <a:t>3/3</a:t>
            </a:r>
            <a:r>
              <a:rPr lang="ja-JP" altLang="en-US" sz="2401" b="1" smtClean="0"/>
              <a:t>）</a:t>
            </a:r>
            <a:endParaRPr lang="ja-JP" altLang="ja-JP" sz="2401" smtClean="0"/>
          </a:p>
        </p:txBody>
      </p:sp>
      <p:pic>
        <p:nvPicPr>
          <p:cNvPr id="145413" name="図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6513" y="989013"/>
            <a:ext cx="4799012" cy="5527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7459"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AB023FD-5792-4153-AEA6-27B681925FCD}" type="slidenum">
              <a:rPr lang="en-US" altLang="ja-JP" sz="1400" smtClean="0"/>
              <a:pPr>
                <a:spcBef>
                  <a:spcPct val="0"/>
                </a:spcBef>
                <a:buFontTx/>
                <a:buNone/>
              </a:pPr>
              <a:t>55</a:t>
            </a:fld>
            <a:endParaRPr lang="en-US" altLang="ja-JP" sz="1400" smtClean="0"/>
          </a:p>
        </p:txBody>
      </p:sp>
      <p:sp>
        <p:nvSpPr>
          <p:cNvPr id="147460"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a:t>
            </a:r>
            <a:r>
              <a:rPr lang="ja-JP" altLang="en-US" sz="2401" b="1" smtClean="0"/>
              <a:t>３</a:t>
            </a:r>
            <a:r>
              <a:rPr lang="ja-JP" altLang="ja-JP" sz="2401" b="1" smtClean="0"/>
              <a:t>）</a:t>
            </a:r>
            <a:r>
              <a:rPr lang="ja-JP" altLang="en-US" sz="2401" b="1" smtClean="0"/>
              <a:t>被監査部門への連絡：１か月前まで</a:t>
            </a:r>
            <a:endParaRPr lang="ja-JP" altLang="ja-JP" sz="2401" smtClean="0"/>
          </a:p>
        </p:txBody>
      </p:sp>
      <p:pic>
        <p:nvPicPr>
          <p:cNvPr id="147461" name="図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4463" y="933450"/>
            <a:ext cx="4537075" cy="588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7462" name="正方形/長方形 1"/>
          <p:cNvSpPr>
            <a:spLocks noChangeArrowheads="1"/>
          </p:cNvSpPr>
          <p:nvPr/>
        </p:nvSpPr>
        <p:spPr bwMode="auto">
          <a:xfrm>
            <a:off x="57150" y="515938"/>
            <a:ext cx="9791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latin typeface="ＭＳ Ｐゴシック" panose="020B0600070205080204" pitchFamily="50" charset="-128"/>
                <a:cs typeface="Arial" panose="020B0604020202020204" pitchFamily="34" charset="0"/>
              </a:rPr>
              <a:t>　</a:t>
            </a:r>
            <a:r>
              <a:rPr lang="ja-JP" altLang="ja-JP" sz="1800">
                <a:latin typeface="ＭＳ Ｐゴシック" panose="020B0600070205080204" pitchFamily="50" charset="-128"/>
                <a:cs typeface="Arial" panose="020B0604020202020204" pitchFamily="34" charset="0"/>
              </a:rPr>
              <a:t>内部監査を担当する部署は、内部監査計画に基づき、被監査部門に対して、内部監査日程を連絡します。</a:t>
            </a:r>
            <a:endParaRPr lang="ja-JP" altLang="en-US" sz="1800">
              <a:latin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9507"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2DEAE6F-CFCB-438A-AF74-A8D667308239}" type="slidenum">
              <a:rPr lang="en-US" altLang="ja-JP" sz="1400" smtClean="0"/>
              <a:pPr>
                <a:spcBef>
                  <a:spcPct val="0"/>
                </a:spcBef>
                <a:buFontTx/>
                <a:buNone/>
              </a:pPr>
              <a:t>56</a:t>
            </a:fld>
            <a:endParaRPr lang="en-US" altLang="ja-JP" sz="1400" smtClean="0"/>
          </a:p>
        </p:txBody>
      </p:sp>
      <p:sp>
        <p:nvSpPr>
          <p:cNvPr id="149508"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ja-JP" sz="2401" b="1" smtClean="0"/>
              <a:t>（４）内部監査チーム事前打ち合わせ</a:t>
            </a:r>
            <a:endParaRPr lang="ja-JP" altLang="ja-JP" sz="2401" smtClean="0"/>
          </a:p>
        </p:txBody>
      </p:sp>
      <p:sp>
        <p:nvSpPr>
          <p:cNvPr id="149509" name="正方形/長方形 1"/>
          <p:cNvSpPr>
            <a:spLocks noChangeArrowheads="1"/>
          </p:cNvSpPr>
          <p:nvPr/>
        </p:nvSpPr>
        <p:spPr bwMode="auto">
          <a:xfrm>
            <a:off x="57150" y="561975"/>
            <a:ext cx="9791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latin typeface="ＭＳ Ｐゴシック" panose="020B0600070205080204" pitchFamily="50" charset="-128"/>
                <a:cs typeface="Arial" panose="020B0604020202020204" pitchFamily="34" charset="0"/>
              </a:rPr>
              <a:t>　</a:t>
            </a:r>
            <a:r>
              <a:rPr lang="ja-JP" altLang="ja-JP" sz="1800"/>
              <a:t>内部監査チームの事前打ち合わせの場においては、リーダーを中心に被監査部門毎の監査実施計画、重点監査項目を確認するとともに、内部監査までに実施すべきこと、内部監査時に使用するチェックリストの作成等について確認します。</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1555"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BC3D82B-7169-4EC0-ACE5-ED6D99A2CA4B}" type="slidenum">
              <a:rPr lang="en-US" altLang="ja-JP" sz="1400" smtClean="0"/>
              <a:pPr>
                <a:spcBef>
                  <a:spcPct val="0"/>
                </a:spcBef>
                <a:buFontTx/>
                <a:buNone/>
              </a:pPr>
              <a:t>57</a:t>
            </a:fld>
            <a:endParaRPr lang="en-US" altLang="ja-JP" sz="1400" smtClean="0"/>
          </a:p>
        </p:txBody>
      </p:sp>
      <p:sp>
        <p:nvSpPr>
          <p:cNvPr id="151556"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2401" smtClean="0">
                <a:latin typeface="ＭＳ Ｐゴシック" panose="020B0600070205080204" pitchFamily="50" charset="-128"/>
                <a:cs typeface="Arial" panose="020B0604020202020204" pitchFamily="34" charset="0"/>
              </a:rPr>
              <a:t>　</a:t>
            </a:r>
            <a:r>
              <a:rPr lang="ja-JP" altLang="ja-JP" sz="2401" b="1" smtClean="0"/>
              <a:t>（５）チェックリストの作成</a:t>
            </a:r>
            <a:r>
              <a:rPr lang="ja-JP" altLang="en-US" sz="2401" b="1" smtClean="0"/>
              <a:t>（</a:t>
            </a:r>
            <a:r>
              <a:rPr lang="en-US" altLang="ja-JP" sz="2401" b="1" smtClean="0"/>
              <a:t>1/5</a:t>
            </a:r>
            <a:r>
              <a:rPr lang="ja-JP" altLang="en-US" sz="2401" b="1" smtClean="0"/>
              <a:t>）</a:t>
            </a:r>
            <a:endParaRPr lang="ja-JP" altLang="ja-JP" sz="2401" smtClean="0"/>
          </a:p>
        </p:txBody>
      </p:sp>
      <p:sp>
        <p:nvSpPr>
          <p:cNvPr id="151557" name="正方形/長方形 1"/>
          <p:cNvSpPr>
            <a:spLocks noChangeArrowheads="1"/>
          </p:cNvSpPr>
          <p:nvPr/>
        </p:nvSpPr>
        <p:spPr bwMode="auto">
          <a:xfrm>
            <a:off x="57150" y="561975"/>
            <a:ext cx="97917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　</a:t>
            </a:r>
            <a:r>
              <a:rPr lang="ja-JP" altLang="ja-JP" sz="1800"/>
              <a:t>被監査部門に対する内部監査をインタビューで行う場合、「聞くべきこと」を取りまとめた「チェックリスト」を予め作成することが望まれます。</a:t>
            </a:r>
            <a:endParaRPr lang="en-US" altLang="ja-JP" sz="1800"/>
          </a:p>
          <a:p>
            <a:pPr>
              <a:spcBef>
                <a:spcPct val="0"/>
              </a:spcBef>
              <a:buFontTx/>
              <a:buNone/>
            </a:pPr>
            <a:endParaRPr lang="ja-JP" altLang="ja-JP" sz="1800"/>
          </a:p>
          <a:p>
            <a:pPr>
              <a:spcBef>
                <a:spcPct val="0"/>
              </a:spcBef>
              <a:buFontTx/>
              <a:buNone/>
            </a:pPr>
            <a:r>
              <a:rPr lang="ja-JP" altLang="en-US" sz="1800"/>
              <a:t>　</a:t>
            </a:r>
            <a:r>
              <a:rPr lang="ja-JP" altLang="ja-JP" sz="1800"/>
              <a:t>チェックリストを作成することは</a:t>
            </a:r>
            <a:r>
              <a:rPr lang="ja-JP" altLang="ja-JP" sz="1800">
                <a:solidFill>
                  <a:srgbClr val="FF0000"/>
                </a:solidFill>
              </a:rPr>
              <a:t>、「聞くべきこと」の過不足を見出せること</a:t>
            </a:r>
            <a:r>
              <a:rPr lang="ja-JP" altLang="ja-JP" sz="1800"/>
              <a:t>、</a:t>
            </a:r>
            <a:r>
              <a:rPr lang="ja-JP" altLang="ja-JP" sz="1800">
                <a:solidFill>
                  <a:srgbClr val="FF0000"/>
                </a:solidFill>
              </a:rPr>
              <a:t>何を聞きたいかということを明確にできること</a:t>
            </a:r>
            <a:r>
              <a:rPr lang="ja-JP" altLang="ja-JP" sz="1800"/>
              <a:t>及び</a:t>
            </a:r>
            <a:r>
              <a:rPr lang="ja-JP" altLang="ja-JP" sz="1800">
                <a:solidFill>
                  <a:srgbClr val="FF0000"/>
                </a:solidFill>
              </a:rPr>
              <a:t>重点確認項目が的確に記載されていることを確認できること</a:t>
            </a:r>
            <a:r>
              <a:rPr lang="ja-JP" altLang="ja-JP" sz="1800"/>
              <a:t>のそれぞれの効果が期待できるものです。</a:t>
            </a:r>
            <a:endParaRPr lang="en-US" altLang="ja-JP" sz="1800"/>
          </a:p>
          <a:p>
            <a:pPr>
              <a:spcBef>
                <a:spcPct val="0"/>
              </a:spcBef>
              <a:buFontTx/>
              <a:buNone/>
            </a:pPr>
            <a:endParaRPr lang="ja-JP" altLang="ja-JP" sz="1800"/>
          </a:p>
          <a:p>
            <a:pPr>
              <a:spcBef>
                <a:spcPct val="0"/>
              </a:spcBef>
              <a:buFontTx/>
              <a:buNone/>
            </a:pPr>
            <a:r>
              <a:rPr lang="ja-JP" altLang="en-US" sz="1800"/>
              <a:t>　</a:t>
            </a:r>
            <a:r>
              <a:rPr lang="ja-JP" altLang="ja-JP" sz="1800"/>
              <a:t>また、チェックリストは、「適合性の確認」、「有効性の確認」の視点で作成します。</a:t>
            </a:r>
            <a:endParaRPr lang="en-US" altLang="ja-JP" sz="1800"/>
          </a:p>
          <a:p>
            <a:pPr>
              <a:spcBef>
                <a:spcPct val="0"/>
              </a:spcBef>
              <a:buFontTx/>
              <a:buNone/>
            </a:pPr>
            <a:endParaRPr lang="en-US" altLang="ja-JP" sz="1800"/>
          </a:p>
          <a:p>
            <a:pPr>
              <a:spcBef>
                <a:spcPct val="0"/>
              </a:spcBef>
              <a:buFontTx/>
              <a:buNone/>
            </a:pPr>
            <a:r>
              <a:rPr lang="ja-JP" altLang="ja-JP" sz="1800" b="1"/>
              <a:t>（ア）適合性の確認チェックリスト</a:t>
            </a:r>
            <a:endParaRPr lang="en-US" altLang="ja-JP" sz="1800" b="1"/>
          </a:p>
          <a:p>
            <a:pPr>
              <a:spcBef>
                <a:spcPct val="0"/>
              </a:spcBef>
              <a:buFontTx/>
              <a:buNone/>
            </a:pPr>
            <a:r>
              <a:rPr lang="ja-JP" altLang="en-US" sz="1800"/>
              <a:t>　　　</a:t>
            </a:r>
            <a:r>
              <a:rPr lang="ja-JP" altLang="ja-JP" sz="1800"/>
              <a:t>「適合性の確認」とは、</a:t>
            </a:r>
            <a:r>
              <a:rPr lang="ja-JP" altLang="ja-JP" sz="1800">
                <a:solidFill>
                  <a:srgbClr val="FF0000"/>
                </a:solidFill>
              </a:rPr>
              <a:t>安全管理体制の構築・改善の取組が、安全管理規程、その他自社で定</a:t>
            </a:r>
            <a:endParaRPr lang="en-US" altLang="ja-JP" sz="1800">
              <a:solidFill>
                <a:srgbClr val="FF0000"/>
              </a:solidFill>
            </a:endParaRPr>
          </a:p>
          <a:p>
            <a:pPr>
              <a:spcBef>
                <a:spcPct val="0"/>
              </a:spcBef>
              <a:buFontTx/>
              <a:buNone/>
            </a:pPr>
            <a:r>
              <a:rPr lang="ja-JP" altLang="en-US" sz="1800">
                <a:solidFill>
                  <a:srgbClr val="FF0000"/>
                </a:solidFill>
              </a:rPr>
              <a:t>　　　</a:t>
            </a:r>
            <a:r>
              <a:rPr lang="ja-JP" altLang="ja-JP" sz="1800">
                <a:solidFill>
                  <a:srgbClr val="FF0000"/>
                </a:solidFill>
              </a:rPr>
              <a:t>めた安全管理の規程・手順どおり実施されているかを確認すること</a:t>
            </a:r>
            <a:r>
              <a:rPr lang="ja-JP" altLang="ja-JP" sz="1800"/>
              <a:t>です。</a:t>
            </a:r>
            <a:endParaRPr lang="en-US" altLang="ja-JP" sz="1800"/>
          </a:p>
          <a:p>
            <a:pPr>
              <a:spcBef>
                <a:spcPct val="0"/>
              </a:spcBef>
              <a:buFontTx/>
              <a:buNone/>
            </a:pPr>
            <a:endParaRPr lang="ja-JP" altLang="ja-JP" sz="1800"/>
          </a:p>
          <a:p>
            <a:pPr>
              <a:spcBef>
                <a:spcPct val="0"/>
              </a:spcBef>
              <a:buFontTx/>
              <a:buNone/>
            </a:pPr>
            <a:r>
              <a:rPr lang="ja-JP" altLang="en-US" sz="1800"/>
              <a:t>　　　　</a:t>
            </a:r>
            <a:r>
              <a:rPr lang="ja-JP" altLang="ja-JP" sz="1800"/>
              <a:t>チェック項目</a:t>
            </a:r>
            <a:r>
              <a:rPr lang="ja-JP" altLang="en-US" sz="1800"/>
              <a:t>（</a:t>
            </a:r>
            <a:r>
              <a:rPr lang="ja-JP" altLang="ja-JP" sz="1800"/>
              <a:t>例</a:t>
            </a:r>
            <a:r>
              <a:rPr lang="ja-JP" altLang="en-US" sz="1800"/>
              <a:t>）</a:t>
            </a:r>
            <a:endParaRPr lang="en-US" altLang="ja-JP" sz="1800"/>
          </a:p>
          <a:p>
            <a:pPr>
              <a:spcBef>
                <a:spcPct val="0"/>
              </a:spcBef>
              <a:buFontTx/>
              <a:buNone/>
            </a:pPr>
            <a:r>
              <a:rPr lang="ja-JP" altLang="en-US" sz="1800"/>
              <a:t>　　　・</a:t>
            </a:r>
            <a:r>
              <a:rPr lang="ja-JP" altLang="ja-JP" sz="1800"/>
              <a:t>マネジメントレビューが年</a:t>
            </a:r>
            <a:r>
              <a:rPr lang="en-US" altLang="ja-JP" sz="1800"/>
              <a:t>1</a:t>
            </a:r>
            <a:r>
              <a:rPr lang="ja-JP" altLang="ja-JP" sz="1800"/>
              <a:t>回実施されているか（安全管理規程への適合性）</a:t>
            </a:r>
            <a:endParaRPr lang="en-US" altLang="ja-JP" sz="1800"/>
          </a:p>
          <a:p>
            <a:pPr>
              <a:spcBef>
                <a:spcPct val="0"/>
              </a:spcBef>
              <a:buFontTx/>
              <a:buNone/>
            </a:pPr>
            <a:r>
              <a:rPr lang="ja-JP" altLang="en-US" sz="1800"/>
              <a:t>　　　・</a:t>
            </a:r>
            <a:r>
              <a:rPr lang="ja-JP" altLang="ja-JP" sz="1800"/>
              <a:t>点呼や整備が関係法令どおり実施されているか（関係法令への適合性）</a:t>
            </a:r>
            <a:endParaRPr lang="en-US" altLang="ja-JP" sz="1800"/>
          </a:p>
          <a:p>
            <a:pPr>
              <a:spcBef>
                <a:spcPct val="0"/>
              </a:spcBef>
              <a:buFontTx/>
              <a:buNone/>
            </a:pPr>
            <a:r>
              <a:rPr lang="ja-JP" altLang="en-US" sz="1800"/>
              <a:t>　　　・</a:t>
            </a:r>
            <a:r>
              <a:rPr lang="ja-JP" altLang="ja-JP" sz="1800"/>
              <a:t>社内規程で定めた月</a:t>
            </a:r>
            <a:r>
              <a:rPr lang="en-US" altLang="ja-JP" sz="1800"/>
              <a:t>1</a:t>
            </a:r>
            <a:r>
              <a:rPr lang="ja-JP" altLang="ja-JP" sz="1800"/>
              <a:t>回の安全教育が実施されているか（自社規程への適合性）</a:t>
            </a:r>
            <a:endParaRPr lang="en-US" altLang="ja-JP" sz="1800"/>
          </a:p>
          <a:p>
            <a:pPr>
              <a:spcBef>
                <a:spcPct val="0"/>
              </a:spcBef>
              <a:buFontTx/>
              <a:buNone/>
            </a:pPr>
            <a:endParaRPr lang="en-US" altLang="ja-JP" sz="1800"/>
          </a:p>
          <a:p>
            <a:pPr>
              <a:spcBef>
                <a:spcPct val="0"/>
              </a:spcBef>
              <a:buFontTx/>
              <a:buNone/>
            </a:pPr>
            <a:r>
              <a:rPr lang="ja-JP" altLang="en-US" sz="1800" b="1"/>
              <a:t>　　　</a:t>
            </a:r>
            <a:r>
              <a:rPr lang="ja-JP" altLang="ja-JP" sz="1800" b="1"/>
              <a:t>「適合性の確認」の例</a:t>
            </a:r>
            <a:r>
              <a:rPr lang="ja-JP" altLang="ja-JP" sz="1800"/>
              <a:t>：「重大な事故等への対応」が注目点</a:t>
            </a:r>
          </a:p>
          <a:p>
            <a:pPr>
              <a:spcBef>
                <a:spcPct val="0"/>
              </a:spcBef>
              <a:buFontTx/>
              <a:buNone/>
            </a:pPr>
            <a:r>
              <a:rPr lang="ja-JP" altLang="en-US" sz="1800"/>
              <a:t>　　　</a:t>
            </a:r>
            <a:r>
              <a:rPr lang="en-US" altLang="ja-JP" sz="1800"/>
              <a:t>1</a:t>
            </a:r>
            <a:r>
              <a:rPr lang="ja-JP" altLang="ja-JP" sz="1800"/>
              <a:t>．毎年１回、重大事故対応訓練を実施することとなっていますが、今年度の実施時期について</a:t>
            </a:r>
            <a:endParaRPr lang="en-US" altLang="ja-JP" sz="1800"/>
          </a:p>
          <a:p>
            <a:pPr>
              <a:spcBef>
                <a:spcPct val="0"/>
              </a:spcBef>
              <a:buFontTx/>
              <a:buNone/>
            </a:pPr>
            <a:r>
              <a:rPr lang="ja-JP" altLang="en-US" sz="1800"/>
              <a:t>　　　　　</a:t>
            </a:r>
            <a:r>
              <a:rPr lang="ja-JP" altLang="ja-JP" sz="1800"/>
              <a:t>ご説明ください。</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03"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BDF766F-B68D-41A1-B161-4A5E88EC4F9D}" type="slidenum">
              <a:rPr lang="en-US" altLang="ja-JP" sz="1400" smtClean="0"/>
              <a:pPr>
                <a:spcBef>
                  <a:spcPct val="0"/>
                </a:spcBef>
                <a:buFontTx/>
                <a:buNone/>
              </a:pPr>
              <a:t>58</a:t>
            </a:fld>
            <a:endParaRPr lang="en-US" altLang="ja-JP" sz="1400" smtClean="0"/>
          </a:p>
        </p:txBody>
      </p:sp>
      <p:sp>
        <p:nvSpPr>
          <p:cNvPr id="153604"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a:t>
            </a:r>
            <a:r>
              <a:rPr lang="ja-JP" altLang="en-US" sz="2401" b="1" smtClean="0"/>
              <a:t>５</a:t>
            </a:r>
            <a:r>
              <a:rPr lang="ja-JP" altLang="ja-JP" sz="2401" b="1" smtClean="0"/>
              <a:t>）</a:t>
            </a:r>
            <a:r>
              <a:rPr lang="ja-JP" altLang="en-US" sz="2401" b="1" smtClean="0"/>
              <a:t>チェックリスト（適合性確認用の例）（</a:t>
            </a:r>
            <a:r>
              <a:rPr lang="en-US" altLang="ja-JP" sz="2401" b="1" smtClean="0"/>
              <a:t>2/5</a:t>
            </a:r>
            <a:r>
              <a:rPr lang="ja-JP" altLang="en-US" sz="2401" b="1" smtClean="0"/>
              <a:t>）</a:t>
            </a:r>
            <a:endParaRPr lang="ja-JP" altLang="ja-JP" sz="2401" smtClean="0"/>
          </a:p>
          <a:p>
            <a:pPr eaLnBrk="1" hangingPunct="1">
              <a:spcBef>
                <a:spcPct val="0"/>
              </a:spcBef>
              <a:buFontTx/>
              <a:buNone/>
              <a:defRPr/>
            </a:pPr>
            <a:endParaRPr lang="en-US" altLang="ja-JP" sz="2401" b="1" smtClean="0"/>
          </a:p>
        </p:txBody>
      </p:sp>
      <p:sp>
        <p:nvSpPr>
          <p:cNvPr id="153605" name="Line 10"/>
          <p:cNvSpPr>
            <a:spLocks noChangeShapeType="1"/>
          </p:cNvSpPr>
          <p:nvPr/>
        </p:nvSpPr>
        <p:spPr bwMode="auto">
          <a:xfrm>
            <a:off x="6134100" y="9445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06" name="Line 11"/>
          <p:cNvSpPr>
            <a:spLocks noChangeShapeType="1"/>
          </p:cNvSpPr>
          <p:nvPr/>
        </p:nvSpPr>
        <p:spPr bwMode="auto">
          <a:xfrm>
            <a:off x="6134100" y="9445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07" name="Line 12"/>
          <p:cNvSpPr>
            <a:spLocks noChangeShapeType="1"/>
          </p:cNvSpPr>
          <p:nvPr/>
        </p:nvSpPr>
        <p:spPr bwMode="auto">
          <a:xfrm>
            <a:off x="6134100" y="1204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08" name="Line 13"/>
          <p:cNvSpPr>
            <a:spLocks noChangeShapeType="1"/>
          </p:cNvSpPr>
          <p:nvPr/>
        </p:nvSpPr>
        <p:spPr bwMode="auto">
          <a:xfrm>
            <a:off x="6134100" y="1204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09" name="Line 14"/>
          <p:cNvSpPr>
            <a:spLocks noChangeShapeType="1"/>
          </p:cNvSpPr>
          <p:nvPr/>
        </p:nvSpPr>
        <p:spPr bwMode="auto">
          <a:xfrm>
            <a:off x="6134100" y="16811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0" name="Line 15"/>
          <p:cNvSpPr>
            <a:spLocks noChangeShapeType="1"/>
          </p:cNvSpPr>
          <p:nvPr/>
        </p:nvSpPr>
        <p:spPr bwMode="auto">
          <a:xfrm>
            <a:off x="6134100" y="16811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1" name="Line 16"/>
          <p:cNvSpPr>
            <a:spLocks noChangeShapeType="1"/>
          </p:cNvSpPr>
          <p:nvPr/>
        </p:nvSpPr>
        <p:spPr bwMode="auto">
          <a:xfrm>
            <a:off x="6134100" y="24622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2" name="Line 17"/>
          <p:cNvSpPr>
            <a:spLocks noChangeShapeType="1"/>
          </p:cNvSpPr>
          <p:nvPr/>
        </p:nvSpPr>
        <p:spPr bwMode="auto">
          <a:xfrm>
            <a:off x="6134100" y="24622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3" name="Line 18"/>
          <p:cNvSpPr>
            <a:spLocks noChangeShapeType="1"/>
          </p:cNvSpPr>
          <p:nvPr/>
        </p:nvSpPr>
        <p:spPr bwMode="auto">
          <a:xfrm>
            <a:off x="6134100" y="2728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4" name="Line 19"/>
          <p:cNvSpPr>
            <a:spLocks noChangeShapeType="1"/>
          </p:cNvSpPr>
          <p:nvPr/>
        </p:nvSpPr>
        <p:spPr bwMode="auto">
          <a:xfrm>
            <a:off x="6134100" y="2728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5" name="Line 20"/>
          <p:cNvSpPr>
            <a:spLocks noChangeShapeType="1"/>
          </p:cNvSpPr>
          <p:nvPr/>
        </p:nvSpPr>
        <p:spPr bwMode="auto">
          <a:xfrm>
            <a:off x="6134100" y="3052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6" name="Line 21"/>
          <p:cNvSpPr>
            <a:spLocks noChangeShapeType="1"/>
          </p:cNvSpPr>
          <p:nvPr/>
        </p:nvSpPr>
        <p:spPr bwMode="auto">
          <a:xfrm>
            <a:off x="6134100" y="3052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7" name="Line 22"/>
          <p:cNvSpPr>
            <a:spLocks noChangeShapeType="1"/>
          </p:cNvSpPr>
          <p:nvPr/>
        </p:nvSpPr>
        <p:spPr bwMode="auto">
          <a:xfrm>
            <a:off x="6134100" y="3395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8" name="Line 23"/>
          <p:cNvSpPr>
            <a:spLocks noChangeShapeType="1"/>
          </p:cNvSpPr>
          <p:nvPr/>
        </p:nvSpPr>
        <p:spPr bwMode="auto">
          <a:xfrm>
            <a:off x="6134100" y="3395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19" name="Line 24"/>
          <p:cNvSpPr>
            <a:spLocks noChangeShapeType="1"/>
          </p:cNvSpPr>
          <p:nvPr/>
        </p:nvSpPr>
        <p:spPr bwMode="auto">
          <a:xfrm>
            <a:off x="6134100" y="37004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0" name="Line 25"/>
          <p:cNvSpPr>
            <a:spLocks noChangeShapeType="1"/>
          </p:cNvSpPr>
          <p:nvPr/>
        </p:nvSpPr>
        <p:spPr bwMode="auto">
          <a:xfrm>
            <a:off x="6134100" y="37004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1" name="Line 26"/>
          <p:cNvSpPr>
            <a:spLocks noChangeShapeType="1"/>
          </p:cNvSpPr>
          <p:nvPr/>
        </p:nvSpPr>
        <p:spPr bwMode="auto">
          <a:xfrm>
            <a:off x="6134100" y="39957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2" name="Line 27"/>
          <p:cNvSpPr>
            <a:spLocks noChangeShapeType="1"/>
          </p:cNvSpPr>
          <p:nvPr/>
        </p:nvSpPr>
        <p:spPr bwMode="auto">
          <a:xfrm>
            <a:off x="6134100" y="39957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3" name="Line 28"/>
          <p:cNvSpPr>
            <a:spLocks noChangeShapeType="1"/>
          </p:cNvSpPr>
          <p:nvPr/>
        </p:nvSpPr>
        <p:spPr bwMode="auto">
          <a:xfrm>
            <a:off x="6134100" y="42560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4" name="Line 29"/>
          <p:cNvSpPr>
            <a:spLocks noChangeShapeType="1"/>
          </p:cNvSpPr>
          <p:nvPr/>
        </p:nvSpPr>
        <p:spPr bwMode="auto">
          <a:xfrm>
            <a:off x="6134100" y="42560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5" name="Line 30"/>
          <p:cNvSpPr>
            <a:spLocks noChangeShapeType="1"/>
          </p:cNvSpPr>
          <p:nvPr/>
        </p:nvSpPr>
        <p:spPr bwMode="auto">
          <a:xfrm>
            <a:off x="6134100" y="4516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6" name="Line 31"/>
          <p:cNvSpPr>
            <a:spLocks noChangeShapeType="1"/>
          </p:cNvSpPr>
          <p:nvPr/>
        </p:nvSpPr>
        <p:spPr bwMode="auto">
          <a:xfrm>
            <a:off x="6134100" y="4516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7" name="Line 32"/>
          <p:cNvSpPr>
            <a:spLocks noChangeShapeType="1"/>
          </p:cNvSpPr>
          <p:nvPr/>
        </p:nvSpPr>
        <p:spPr bwMode="auto">
          <a:xfrm>
            <a:off x="6134100" y="4859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8" name="Line 33"/>
          <p:cNvSpPr>
            <a:spLocks noChangeShapeType="1"/>
          </p:cNvSpPr>
          <p:nvPr/>
        </p:nvSpPr>
        <p:spPr bwMode="auto">
          <a:xfrm>
            <a:off x="6134100" y="4859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29" name="Line 34"/>
          <p:cNvSpPr>
            <a:spLocks noChangeShapeType="1"/>
          </p:cNvSpPr>
          <p:nvPr/>
        </p:nvSpPr>
        <p:spPr bwMode="auto">
          <a:xfrm>
            <a:off x="6134100" y="5202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0" name="Line 35"/>
          <p:cNvSpPr>
            <a:spLocks noChangeShapeType="1"/>
          </p:cNvSpPr>
          <p:nvPr/>
        </p:nvSpPr>
        <p:spPr bwMode="auto">
          <a:xfrm>
            <a:off x="6134100" y="5202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1" name="Line 36"/>
          <p:cNvSpPr>
            <a:spLocks noChangeShapeType="1"/>
          </p:cNvSpPr>
          <p:nvPr/>
        </p:nvSpPr>
        <p:spPr bwMode="auto">
          <a:xfrm>
            <a:off x="6134100" y="55451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2" name="Line 37"/>
          <p:cNvSpPr>
            <a:spLocks noChangeShapeType="1"/>
          </p:cNvSpPr>
          <p:nvPr/>
        </p:nvSpPr>
        <p:spPr bwMode="auto">
          <a:xfrm>
            <a:off x="6134100" y="55451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3" name="Line 38"/>
          <p:cNvSpPr>
            <a:spLocks noChangeShapeType="1"/>
          </p:cNvSpPr>
          <p:nvPr/>
        </p:nvSpPr>
        <p:spPr bwMode="auto">
          <a:xfrm>
            <a:off x="6134100" y="5888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4" name="Line 39"/>
          <p:cNvSpPr>
            <a:spLocks noChangeShapeType="1"/>
          </p:cNvSpPr>
          <p:nvPr/>
        </p:nvSpPr>
        <p:spPr bwMode="auto">
          <a:xfrm>
            <a:off x="6134100" y="5888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5" name="Line 44"/>
          <p:cNvSpPr>
            <a:spLocks noChangeShapeType="1"/>
          </p:cNvSpPr>
          <p:nvPr/>
        </p:nvSpPr>
        <p:spPr bwMode="auto">
          <a:xfrm>
            <a:off x="6134100" y="9445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6" name="Line 45"/>
          <p:cNvSpPr>
            <a:spLocks noChangeShapeType="1"/>
          </p:cNvSpPr>
          <p:nvPr/>
        </p:nvSpPr>
        <p:spPr bwMode="auto">
          <a:xfrm>
            <a:off x="6134100" y="9445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7" name="Line 46"/>
          <p:cNvSpPr>
            <a:spLocks noChangeShapeType="1"/>
          </p:cNvSpPr>
          <p:nvPr/>
        </p:nvSpPr>
        <p:spPr bwMode="auto">
          <a:xfrm>
            <a:off x="6134100" y="1204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8" name="Line 47"/>
          <p:cNvSpPr>
            <a:spLocks noChangeShapeType="1"/>
          </p:cNvSpPr>
          <p:nvPr/>
        </p:nvSpPr>
        <p:spPr bwMode="auto">
          <a:xfrm>
            <a:off x="6134100" y="1204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39" name="Line 48"/>
          <p:cNvSpPr>
            <a:spLocks noChangeShapeType="1"/>
          </p:cNvSpPr>
          <p:nvPr/>
        </p:nvSpPr>
        <p:spPr bwMode="auto">
          <a:xfrm>
            <a:off x="6134100" y="16811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0" name="Line 49"/>
          <p:cNvSpPr>
            <a:spLocks noChangeShapeType="1"/>
          </p:cNvSpPr>
          <p:nvPr/>
        </p:nvSpPr>
        <p:spPr bwMode="auto">
          <a:xfrm>
            <a:off x="6134100" y="16811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1" name="Line 50"/>
          <p:cNvSpPr>
            <a:spLocks noChangeShapeType="1"/>
          </p:cNvSpPr>
          <p:nvPr/>
        </p:nvSpPr>
        <p:spPr bwMode="auto">
          <a:xfrm>
            <a:off x="6134100" y="24622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2" name="Line 51"/>
          <p:cNvSpPr>
            <a:spLocks noChangeShapeType="1"/>
          </p:cNvSpPr>
          <p:nvPr/>
        </p:nvSpPr>
        <p:spPr bwMode="auto">
          <a:xfrm>
            <a:off x="6134100" y="24622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3" name="Line 52"/>
          <p:cNvSpPr>
            <a:spLocks noChangeShapeType="1"/>
          </p:cNvSpPr>
          <p:nvPr/>
        </p:nvSpPr>
        <p:spPr bwMode="auto">
          <a:xfrm>
            <a:off x="6134100" y="2728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4" name="Line 53"/>
          <p:cNvSpPr>
            <a:spLocks noChangeShapeType="1"/>
          </p:cNvSpPr>
          <p:nvPr/>
        </p:nvSpPr>
        <p:spPr bwMode="auto">
          <a:xfrm>
            <a:off x="6134100" y="2728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5" name="Line 54"/>
          <p:cNvSpPr>
            <a:spLocks noChangeShapeType="1"/>
          </p:cNvSpPr>
          <p:nvPr/>
        </p:nvSpPr>
        <p:spPr bwMode="auto">
          <a:xfrm>
            <a:off x="6134100" y="3052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6" name="Line 55"/>
          <p:cNvSpPr>
            <a:spLocks noChangeShapeType="1"/>
          </p:cNvSpPr>
          <p:nvPr/>
        </p:nvSpPr>
        <p:spPr bwMode="auto">
          <a:xfrm>
            <a:off x="6134100" y="3052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7" name="Line 56"/>
          <p:cNvSpPr>
            <a:spLocks noChangeShapeType="1"/>
          </p:cNvSpPr>
          <p:nvPr/>
        </p:nvSpPr>
        <p:spPr bwMode="auto">
          <a:xfrm>
            <a:off x="6134100" y="3395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8" name="Line 57"/>
          <p:cNvSpPr>
            <a:spLocks noChangeShapeType="1"/>
          </p:cNvSpPr>
          <p:nvPr/>
        </p:nvSpPr>
        <p:spPr bwMode="auto">
          <a:xfrm>
            <a:off x="6134100" y="3395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49" name="Line 58"/>
          <p:cNvSpPr>
            <a:spLocks noChangeShapeType="1"/>
          </p:cNvSpPr>
          <p:nvPr/>
        </p:nvSpPr>
        <p:spPr bwMode="auto">
          <a:xfrm>
            <a:off x="6134100" y="37004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0" name="Line 59"/>
          <p:cNvSpPr>
            <a:spLocks noChangeShapeType="1"/>
          </p:cNvSpPr>
          <p:nvPr/>
        </p:nvSpPr>
        <p:spPr bwMode="auto">
          <a:xfrm>
            <a:off x="6134100" y="37004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1" name="Line 60"/>
          <p:cNvSpPr>
            <a:spLocks noChangeShapeType="1"/>
          </p:cNvSpPr>
          <p:nvPr/>
        </p:nvSpPr>
        <p:spPr bwMode="auto">
          <a:xfrm>
            <a:off x="6134100" y="39957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2" name="Line 61"/>
          <p:cNvSpPr>
            <a:spLocks noChangeShapeType="1"/>
          </p:cNvSpPr>
          <p:nvPr/>
        </p:nvSpPr>
        <p:spPr bwMode="auto">
          <a:xfrm>
            <a:off x="6134100" y="39957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3" name="Line 62"/>
          <p:cNvSpPr>
            <a:spLocks noChangeShapeType="1"/>
          </p:cNvSpPr>
          <p:nvPr/>
        </p:nvSpPr>
        <p:spPr bwMode="auto">
          <a:xfrm>
            <a:off x="6134100" y="42560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4" name="Line 63"/>
          <p:cNvSpPr>
            <a:spLocks noChangeShapeType="1"/>
          </p:cNvSpPr>
          <p:nvPr/>
        </p:nvSpPr>
        <p:spPr bwMode="auto">
          <a:xfrm>
            <a:off x="6134100" y="42560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5" name="Line 64"/>
          <p:cNvSpPr>
            <a:spLocks noChangeShapeType="1"/>
          </p:cNvSpPr>
          <p:nvPr/>
        </p:nvSpPr>
        <p:spPr bwMode="auto">
          <a:xfrm>
            <a:off x="6134100" y="4516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6" name="Line 65"/>
          <p:cNvSpPr>
            <a:spLocks noChangeShapeType="1"/>
          </p:cNvSpPr>
          <p:nvPr/>
        </p:nvSpPr>
        <p:spPr bwMode="auto">
          <a:xfrm>
            <a:off x="6134100" y="4516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7" name="Line 66"/>
          <p:cNvSpPr>
            <a:spLocks noChangeShapeType="1"/>
          </p:cNvSpPr>
          <p:nvPr/>
        </p:nvSpPr>
        <p:spPr bwMode="auto">
          <a:xfrm>
            <a:off x="6134100" y="4859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8" name="Line 67"/>
          <p:cNvSpPr>
            <a:spLocks noChangeShapeType="1"/>
          </p:cNvSpPr>
          <p:nvPr/>
        </p:nvSpPr>
        <p:spPr bwMode="auto">
          <a:xfrm>
            <a:off x="6134100" y="4859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59" name="Line 68"/>
          <p:cNvSpPr>
            <a:spLocks noChangeShapeType="1"/>
          </p:cNvSpPr>
          <p:nvPr/>
        </p:nvSpPr>
        <p:spPr bwMode="auto">
          <a:xfrm>
            <a:off x="6134100" y="5202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60" name="Line 69"/>
          <p:cNvSpPr>
            <a:spLocks noChangeShapeType="1"/>
          </p:cNvSpPr>
          <p:nvPr/>
        </p:nvSpPr>
        <p:spPr bwMode="auto">
          <a:xfrm>
            <a:off x="6134100" y="5202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61" name="Line 70"/>
          <p:cNvSpPr>
            <a:spLocks noChangeShapeType="1"/>
          </p:cNvSpPr>
          <p:nvPr/>
        </p:nvSpPr>
        <p:spPr bwMode="auto">
          <a:xfrm>
            <a:off x="6134100" y="55451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62" name="Line 130"/>
          <p:cNvSpPr>
            <a:spLocks noChangeShapeType="1"/>
          </p:cNvSpPr>
          <p:nvPr/>
        </p:nvSpPr>
        <p:spPr bwMode="auto">
          <a:xfrm>
            <a:off x="6134100" y="55451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63" name="Line 131"/>
          <p:cNvSpPr>
            <a:spLocks noChangeShapeType="1"/>
          </p:cNvSpPr>
          <p:nvPr/>
        </p:nvSpPr>
        <p:spPr bwMode="auto">
          <a:xfrm>
            <a:off x="6134100" y="5888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664" name="Line 132"/>
          <p:cNvSpPr>
            <a:spLocks noChangeShapeType="1"/>
          </p:cNvSpPr>
          <p:nvPr/>
        </p:nvSpPr>
        <p:spPr bwMode="auto">
          <a:xfrm>
            <a:off x="6134100" y="5888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5" name="表 4"/>
          <p:cNvGraphicFramePr>
            <a:graphicFrameLocks noGrp="1"/>
          </p:cNvGraphicFramePr>
          <p:nvPr/>
        </p:nvGraphicFramePr>
        <p:xfrm>
          <a:off x="631825" y="692150"/>
          <a:ext cx="8642351" cy="1296988"/>
        </p:xfrm>
        <a:graphic>
          <a:graphicData uri="http://schemas.openxmlformats.org/drawingml/2006/table">
            <a:tbl>
              <a:tblPr firstRow="1" firstCol="1" lastRow="1" lastCol="1" bandRow="1" bandCol="1"/>
              <a:tblGrid>
                <a:gridCol w="1440391">
                  <a:extLst>
                    <a:ext uri="{9D8B030D-6E8A-4147-A177-3AD203B41FA5}">
                      <a16:colId xmlns:a16="http://schemas.microsoft.com/office/drawing/2014/main" val="1454687132"/>
                    </a:ext>
                  </a:extLst>
                </a:gridCol>
                <a:gridCol w="2592706">
                  <a:extLst>
                    <a:ext uri="{9D8B030D-6E8A-4147-A177-3AD203B41FA5}">
                      <a16:colId xmlns:a16="http://schemas.microsoft.com/office/drawing/2014/main" val="4017545852"/>
                    </a:ext>
                  </a:extLst>
                </a:gridCol>
                <a:gridCol w="1224333">
                  <a:extLst>
                    <a:ext uri="{9D8B030D-6E8A-4147-A177-3AD203B41FA5}">
                      <a16:colId xmlns:a16="http://schemas.microsoft.com/office/drawing/2014/main" val="2060905816"/>
                    </a:ext>
                  </a:extLst>
                </a:gridCol>
                <a:gridCol w="3384921">
                  <a:extLst>
                    <a:ext uri="{9D8B030D-6E8A-4147-A177-3AD203B41FA5}">
                      <a16:colId xmlns:a16="http://schemas.microsoft.com/office/drawing/2014/main" val="21627965"/>
                    </a:ext>
                  </a:extLst>
                </a:gridCol>
              </a:tblGrid>
              <a:tr h="648494">
                <a:tc>
                  <a:txBody>
                    <a:bodyPr/>
                    <a:lstStyle/>
                    <a:p>
                      <a:pPr algn="ctr">
                        <a:spcAft>
                          <a:spcPts val="0"/>
                        </a:spcAft>
                      </a:pPr>
                      <a:r>
                        <a:rPr lang="ja-JP" sz="1600" kern="100" dirty="0">
                          <a:effectLst/>
                          <a:latin typeface="+mn-ea"/>
                          <a:ea typeface="+mn-ea"/>
                          <a:cs typeface="Times New Roman" panose="02020603050405020304" pitchFamily="18" charset="0"/>
                        </a:rPr>
                        <a:t>監査年月日</a:t>
                      </a: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effectLst/>
                          <a:latin typeface="+mn-ea"/>
                          <a:ea typeface="+mn-ea"/>
                          <a:cs typeface="Times New Roman" panose="02020603050405020304" pitchFamily="18" charset="0"/>
                        </a:rPr>
                        <a:t> </a:t>
                      </a:r>
                      <a:endParaRPr lang="ja-JP" sz="1600" kern="100" dirty="0">
                        <a:effectLst/>
                        <a:latin typeface="+mn-ea"/>
                        <a:ea typeface="+mn-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effectLst/>
                          <a:latin typeface="+mn-ea"/>
                          <a:ea typeface="+mn-ea"/>
                          <a:cs typeface="Times New Roman" panose="02020603050405020304" pitchFamily="18" charset="0"/>
                        </a:rPr>
                        <a:t>監査番号</a:t>
                      </a: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2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684890"/>
                  </a:ext>
                </a:extLst>
              </a:tr>
              <a:tr h="648494">
                <a:tc>
                  <a:txBody>
                    <a:bodyPr/>
                    <a:lstStyle/>
                    <a:p>
                      <a:pPr algn="ctr">
                        <a:spcAft>
                          <a:spcPts val="0"/>
                        </a:spcAft>
                      </a:pPr>
                      <a:r>
                        <a:rPr lang="ja-JP" sz="1600" kern="100" dirty="0">
                          <a:effectLst/>
                          <a:latin typeface="+mn-ea"/>
                          <a:ea typeface="+mn-ea"/>
                          <a:cs typeface="Times New Roman" panose="02020603050405020304" pitchFamily="18" charset="0"/>
                        </a:rPr>
                        <a:t>被監査部門</a:t>
                      </a: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effectLst/>
                          <a:latin typeface="+mn-ea"/>
                          <a:ea typeface="+mn-ea"/>
                          <a:cs typeface="Times New Roman" panose="02020603050405020304" pitchFamily="18" charset="0"/>
                        </a:rPr>
                        <a:t> </a:t>
                      </a:r>
                      <a:endParaRPr lang="ja-JP" sz="1600" kern="100">
                        <a:effectLst/>
                        <a:latin typeface="+mn-ea"/>
                        <a:ea typeface="+mn-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smtClean="0">
                          <a:effectLst/>
                          <a:latin typeface="+mn-ea"/>
                          <a:ea typeface="+mn-ea"/>
                          <a:cs typeface="Times New Roman" panose="02020603050405020304" pitchFamily="18" charset="0"/>
                        </a:rPr>
                        <a:t>監査</a:t>
                      </a:r>
                      <a:endParaRPr lang="en-US" altLang="ja-JP" sz="1600" kern="100" dirty="0" smtClean="0">
                        <a:effectLst/>
                        <a:latin typeface="+mn-ea"/>
                        <a:ea typeface="+mn-ea"/>
                        <a:cs typeface="Times New Roman" panose="02020603050405020304" pitchFamily="18" charset="0"/>
                      </a:endParaRPr>
                    </a:p>
                    <a:p>
                      <a:pPr algn="ctr">
                        <a:spcAft>
                          <a:spcPts val="0"/>
                        </a:spcAft>
                      </a:pPr>
                      <a:r>
                        <a:rPr lang="ja-JP" sz="1600" kern="100" dirty="0" smtClean="0">
                          <a:effectLst/>
                          <a:latin typeface="+mn-ea"/>
                          <a:ea typeface="+mn-ea"/>
                          <a:cs typeface="Times New Roman" panose="02020603050405020304" pitchFamily="18" charset="0"/>
                        </a:rPr>
                        <a:t>リーダー</a:t>
                      </a:r>
                      <a:endParaRPr lang="ja-JP" sz="1600" kern="100" dirty="0">
                        <a:effectLst/>
                        <a:latin typeface="+mn-ea"/>
                        <a:ea typeface="+mn-ea"/>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91" marR="685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285066"/>
                  </a:ext>
                </a:extLst>
              </a:tr>
            </a:tbl>
          </a:graphicData>
        </a:graphic>
      </p:graphicFrame>
      <p:graphicFrame>
        <p:nvGraphicFramePr>
          <p:cNvPr id="6" name="表 5"/>
          <p:cNvGraphicFramePr>
            <a:graphicFrameLocks noGrp="1"/>
          </p:cNvGraphicFramePr>
          <p:nvPr/>
        </p:nvGraphicFramePr>
        <p:xfrm>
          <a:off x="631825" y="2154238"/>
          <a:ext cx="8642349" cy="3722687"/>
        </p:xfrm>
        <a:graphic>
          <a:graphicData uri="http://schemas.openxmlformats.org/drawingml/2006/table">
            <a:tbl>
              <a:tblPr/>
              <a:tblGrid>
                <a:gridCol w="1446212">
                  <a:extLst>
                    <a:ext uri="{9D8B030D-6E8A-4147-A177-3AD203B41FA5}">
                      <a16:colId xmlns:a16="http://schemas.microsoft.com/office/drawing/2014/main" val="1689771008"/>
                    </a:ext>
                  </a:extLst>
                </a:gridCol>
                <a:gridCol w="2625726">
                  <a:extLst>
                    <a:ext uri="{9D8B030D-6E8A-4147-A177-3AD203B41FA5}">
                      <a16:colId xmlns:a16="http://schemas.microsoft.com/office/drawing/2014/main" val="1795490021"/>
                    </a:ext>
                  </a:extLst>
                </a:gridCol>
                <a:gridCol w="1174749">
                  <a:extLst>
                    <a:ext uri="{9D8B030D-6E8A-4147-A177-3AD203B41FA5}">
                      <a16:colId xmlns:a16="http://schemas.microsoft.com/office/drawing/2014/main" val="3039044818"/>
                    </a:ext>
                  </a:extLst>
                </a:gridCol>
                <a:gridCol w="3395662">
                  <a:extLst>
                    <a:ext uri="{9D8B030D-6E8A-4147-A177-3AD203B41FA5}">
                      <a16:colId xmlns:a16="http://schemas.microsoft.com/office/drawing/2014/main" val="3157420587"/>
                    </a:ext>
                  </a:extLst>
                </a:gridCol>
              </a:tblGrid>
              <a:tr h="7445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項目番号</a:t>
                      </a:r>
                    </a:p>
                  </a:txBody>
                  <a:tcPr marL="59120" marR="59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規則、規定</a:t>
                      </a:r>
                    </a:p>
                  </a:txBody>
                  <a:tcPr marL="59120" marR="59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監査</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結果</a:t>
                      </a:r>
                    </a:p>
                  </a:txBody>
                  <a:tcPr marL="59120" marR="59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監査所見</a:t>
                      </a:r>
                    </a:p>
                  </a:txBody>
                  <a:tcPr marL="59120" marR="5912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6494506"/>
                  </a:ext>
                </a:extLst>
              </a:tr>
              <a:tr h="29781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安全管理規程又は手順書の項目番号等</a:t>
                      </a:r>
                    </a:p>
                  </a:txBody>
                  <a:tcPr marL="59120" marR="59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．安全管理規程に定められている規則、規定</a:t>
                      </a: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．手順書等に定められている業務上の規則、規定</a:t>
                      </a: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．関係法令で義務が課されている事項等</a:t>
                      </a:r>
                    </a:p>
                  </a:txBody>
                  <a:tcPr marL="59120" marR="59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59120" marR="59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．適合し、かつ工夫が凝らされている場合</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確認した事実、他部署への展開の可能性について記載する。</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．適合性に課題ある場合</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確認した事実、事実に基づく原因分析及び可能な範囲で対策を記載する。</a:t>
                      </a:r>
                    </a:p>
                  </a:txBody>
                  <a:tcPr marL="59120" marR="591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91881266"/>
                  </a:ext>
                </a:extLst>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5651"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8C654C6-BFCA-434C-AD0C-1332A0D3BDB1}" type="slidenum">
              <a:rPr lang="en-US" altLang="ja-JP" sz="1400" smtClean="0"/>
              <a:pPr>
                <a:spcBef>
                  <a:spcPct val="0"/>
                </a:spcBef>
                <a:buFontTx/>
                <a:buNone/>
              </a:pPr>
              <a:t>59</a:t>
            </a:fld>
            <a:endParaRPr lang="en-US" altLang="ja-JP" sz="1400" smtClean="0"/>
          </a:p>
        </p:txBody>
      </p:sp>
      <p:sp>
        <p:nvSpPr>
          <p:cNvPr id="155652"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2401" smtClean="0">
                <a:latin typeface="ＭＳ Ｐゴシック" panose="020B0600070205080204" pitchFamily="50" charset="-128"/>
                <a:cs typeface="Arial" panose="020B0604020202020204" pitchFamily="34" charset="0"/>
              </a:rPr>
              <a:t>　</a:t>
            </a:r>
            <a:r>
              <a:rPr lang="ja-JP" altLang="ja-JP" sz="2401" b="1" smtClean="0"/>
              <a:t>（５）チェックリストの作成</a:t>
            </a:r>
            <a:r>
              <a:rPr lang="ja-JP" altLang="en-US" sz="2401" b="1" smtClean="0"/>
              <a:t>（</a:t>
            </a:r>
            <a:r>
              <a:rPr lang="en-US" altLang="ja-JP" sz="2401" b="1" smtClean="0"/>
              <a:t>3/5</a:t>
            </a:r>
            <a:r>
              <a:rPr lang="ja-JP" altLang="en-US" sz="2401" b="1" smtClean="0"/>
              <a:t>）</a:t>
            </a:r>
            <a:endParaRPr lang="ja-JP" altLang="ja-JP" sz="2401" smtClean="0"/>
          </a:p>
          <a:p>
            <a:pPr>
              <a:spcBef>
                <a:spcPct val="0"/>
              </a:spcBef>
              <a:buFontTx/>
              <a:buNone/>
              <a:defRPr/>
            </a:pPr>
            <a:endParaRPr lang="ja-JP" altLang="ja-JP" sz="2401" smtClean="0"/>
          </a:p>
        </p:txBody>
      </p:sp>
      <p:sp>
        <p:nvSpPr>
          <p:cNvPr id="155653" name="正方形/長方形 1"/>
          <p:cNvSpPr>
            <a:spLocks noChangeArrowheads="1"/>
          </p:cNvSpPr>
          <p:nvPr/>
        </p:nvSpPr>
        <p:spPr bwMode="auto">
          <a:xfrm>
            <a:off x="57150" y="561975"/>
            <a:ext cx="97202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800" b="1"/>
              <a:t>（イ）有効性の確認チェックリスト</a:t>
            </a:r>
            <a:endParaRPr lang="en-US" altLang="ja-JP" sz="1800" b="1"/>
          </a:p>
          <a:p>
            <a:pPr>
              <a:spcBef>
                <a:spcPct val="0"/>
              </a:spcBef>
              <a:buFontTx/>
              <a:buNone/>
            </a:pPr>
            <a:r>
              <a:rPr lang="ja-JP" altLang="en-US" sz="1800"/>
              <a:t>　　　</a:t>
            </a:r>
            <a:r>
              <a:rPr lang="ja-JP" altLang="ja-JP" sz="1800"/>
              <a:t>「有効性の確認」とは、</a:t>
            </a:r>
            <a:r>
              <a:rPr lang="ja-JP" altLang="ja-JP" sz="1800">
                <a:solidFill>
                  <a:srgbClr val="FF0000"/>
                </a:solidFill>
              </a:rPr>
              <a:t>安全管理体制が様々な状況の変化に対応しつつ構築・改善されている</a:t>
            </a:r>
            <a:r>
              <a:rPr lang="ja-JP" altLang="en-US" sz="1800">
                <a:solidFill>
                  <a:srgbClr val="FF0000"/>
                </a:solidFill>
              </a:rPr>
              <a:t>　</a:t>
            </a:r>
            <a:endParaRPr lang="en-US" altLang="ja-JP" sz="1800">
              <a:solidFill>
                <a:srgbClr val="FF0000"/>
              </a:solidFill>
            </a:endParaRPr>
          </a:p>
          <a:p>
            <a:pPr>
              <a:spcBef>
                <a:spcPct val="0"/>
              </a:spcBef>
              <a:buFontTx/>
              <a:buNone/>
            </a:pPr>
            <a:r>
              <a:rPr lang="ja-JP" altLang="en-US" sz="1800">
                <a:solidFill>
                  <a:srgbClr val="FF0000"/>
                </a:solidFill>
              </a:rPr>
              <a:t>　　</a:t>
            </a:r>
            <a:r>
              <a:rPr lang="ja-JP" altLang="ja-JP" sz="1800">
                <a:solidFill>
                  <a:srgbClr val="FF0000"/>
                </a:solidFill>
              </a:rPr>
              <a:t>か、安全目標等において計画した成果が得られているか、計画した成果を得るためＰＤＣＡサイク</a:t>
            </a:r>
            <a:endParaRPr lang="en-US" altLang="ja-JP" sz="1800">
              <a:solidFill>
                <a:srgbClr val="FF0000"/>
              </a:solidFill>
            </a:endParaRPr>
          </a:p>
          <a:p>
            <a:pPr>
              <a:spcBef>
                <a:spcPct val="0"/>
              </a:spcBef>
              <a:buFontTx/>
              <a:buNone/>
            </a:pPr>
            <a:r>
              <a:rPr lang="ja-JP" altLang="en-US" sz="1800">
                <a:solidFill>
                  <a:srgbClr val="FF0000"/>
                </a:solidFill>
              </a:rPr>
              <a:t>　　</a:t>
            </a:r>
            <a:r>
              <a:rPr lang="ja-JP" altLang="ja-JP" sz="1800">
                <a:solidFill>
                  <a:srgbClr val="FF0000"/>
                </a:solidFill>
              </a:rPr>
              <a:t>ルに基づいた取組が実施されているか等を確認すること</a:t>
            </a:r>
            <a:r>
              <a:rPr lang="ja-JP" altLang="ja-JP" sz="1800"/>
              <a:t>です。</a:t>
            </a:r>
          </a:p>
          <a:p>
            <a:pPr>
              <a:spcBef>
                <a:spcPct val="0"/>
              </a:spcBef>
              <a:buFontTx/>
              <a:buNone/>
            </a:pPr>
            <a:r>
              <a:rPr lang="en-US" altLang="ja-JP" sz="1800"/>
              <a:t> </a:t>
            </a:r>
            <a:endParaRPr lang="ja-JP" altLang="ja-JP" sz="1800"/>
          </a:p>
          <a:p>
            <a:pPr>
              <a:spcBef>
                <a:spcPct val="0"/>
              </a:spcBef>
              <a:buFontTx/>
              <a:buNone/>
            </a:pPr>
            <a:r>
              <a:rPr lang="ja-JP" altLang="en-US" sz="1800"/>
              <a:t>　　</a:t>
            </a:r>
            <a:r>
              <a:rPr lang="ja-JP" altLang="ja-JP" sz="1800"/>
              <a:t>①　準備</a:t>
            </a:r>
          </a:p>
          <a:p>
            <a:pPr>
              <a:spcBef>
                <a:spcPct val="0"/>
              </a:spcBef>
              <a:buFontTx/>
              <a:buNone/>
            </a:pPr>
            <a:r>
              <a:rPr lang="ja-JP" altLang="ja-JP" sz="1800"/>
              <a:t>　　</a:t>
            </a:r>
            <a:r>
              <a:rPr lang="ja-JP" altLang="en-US" sz="1800"/>
              <a:t>　　　</a:t>
            </a:r>
            <a:r>
              <a:rPr lang="ja-JP" altLang="ja-JP" sz="1800"/>
              <a:t>有効性の確認を行うためには、被監査部門に対する監査方針・目的を定め、</a:t>
            </a:r>
            <a:r>
              <a:rPr lang="ja-JP" altLang="ja-JP" sz="1800">
                <a:solidFill>
                  <a:srgbClr val="FF0000"/>
                </a:solidFill>
              </a:rPr>
              <a:t>事前の十分な</a:t>
            </a:r>
            <a:endParaRPr lang="en-US" altLang="ja-JP" sz="1800">
              <a:solidFill>
                <a:srgbClr val="FF0000"/>
              </a:solidFill>
            </a:endParaRPr>
          </a:p>
          <a:p>
            <a:pPr>
              <a:spcBef>
                <a:spcPct val="0"/>
              </a:spcBef>
              <a:buFontTx/>
              <a:buNone/>
            </a:pPr>
            <a:r>
              <a:rPr lang="ja-JP" altLang="en-US" sz="1800">
                <a:solidFill>
                  <a:srgbClr val="FF0000"/>
                </a:solidFill>
              </a:rPr>
              <a:t>　　　　</a:t>
            </a:r>
            <a:r>
              <a:rPr lang="ja-JP" altLang="ja-JP" sz="1800">
                <a:solidFill>
                  <a:srgbClr val="FF0000"/>
                </a:solidFill>
              </a:rPr>
              <a:t>情報収集、監査重点項目の設定等の準備が必要</a:t>
            </a:r>
            <a:r>
              <a:rPr lang="ja-JP" altLang="ja-JP" sz="1800"/>
              <a:t>になります。また、</a:t>
            </a:r>
            <a:r>
              <a:rPr lang="ja-JP" altLang="ja-JP" sz="1800">
                <a:solidFill>
                  <a:srgbClr val="FF0000"/>
                </a:solidFill>
              </a:rPr>
              <a:t>内部監査要員の力量も</a:t>
            </a:r>
            <a:endParaRPr lang="en-US" altLang="ja-JP" sz="1800">
              <a:solidFill>
                <a:srgbClr val="FF0000"/>
              </a:solidFill>
            </a:endParaRPr>
          </a:p>
          <a:p>
            <a:pPr>
              <a:spcBef>
                <a:spcPct val="0"/>
              </a:spcBef>
              <a:buFontTx/>
              <a:buNone/>
            </a:pPr>
            <a:r>
              <a:rPr lang="ja-JP" altLang="en-US" sz="1800">
                <a:solidFill>
                  <a:srgbClr val="FF0000"/>
                </a:solidFill>
              </a:rPr>
              <a:t>　　　　</a:t>
            </a:r>
            <a:r>
              <a:rPr lang="ja-JP" altLang="ja-JP" sz="1800">
                <a:solidFill>
                  <a:srgbClr val="FF0000"/>
                </a:solidFill>
              </a:rPr>
              <a:t>相応に必要</a:t>
            </a:r>
            <a:r>
              <a:rPr lang="ja-JP" altLang="ja-JP" sz="1800"/>
              <a:t>となります。</a:t>
            </a:r>
          </a:p>
          <a:p>
            <a:pPr>
              <a:spcBef>
                <a:spcPct val="0"/>
              </a:spcBef>
              <a:buFontTx/>
              <a:buNone/>
            </a:pPr>
            <a:r>
              <a:rPr lang="en-US" altLang="ja-JP" sz="1800"/>
              <a:t> </a:t>
            </a:r>
            <a:endParaRPr lang="ja-JP" altLang="ja-JP" sz="1800"/>
          </a:p>
          <a:p>
            <a:pPr>
              <a:spcBef>
                <a:spcPct val="0"/>
              </a:spcBef>
              <a:buFontTx/>
              <a:buNone/>
            </a:pPr>
            <a:r>
              <a:rPr lang="ja-JP" altLang="ja-JP" sz="1800"/>
              <a:t>　　②　有効性の確認チェックリスト</a:t>
            </a:r>
          </a:p>
          <a:p>
            <a:pPr>
              <a:spcBef>
                <a:spcPct val="0"/>
              </a:spcBef>
              <a:buFontTx/>
              <a:buNone/>
            </a:pPr>
            <a:r>
              <a:rPr lang="ja-JP" altLang="en-US" sz="1800"/>
              <a:t>　　　　　</a:t>
            </a:r>
            <a:r>
              <a:rPr lang="ja-JP" altLang="ja-JP" sz="1800"/>
              <a:t>有効性の確認チェックリストは、ガイドラインの項目を基本として、</a:t>
            </a:r>
            <a:r>
              <a:rPr lang="ja-JP" altLang="ja-JP" sz="1800">
                <a:solidFill>
                  <a:srgbClr val="FF0000"/>
                </a:solidFill>
              </a:rPr>
              <a:t>以下の</a:t>
            </a:r>
            <a:r>
              <a:rPr lang="en-US" altLang="ja-JP" sz="1800">
                <a:solidFill>
                  <a:srgbClr val="FF0000"/>
                </a:solidFill>
              </a:rPr>
              <a:t>a</a:t>
            </a:r>
            <a:r>
              <a:rPr lang="ja-JP" altLang="ja-JP" sz="1800">
                <a:solidFill>
                  <a:srgbClr val="FF0000"/>
                </a:solidFill>
              </a:rPr>
              <a:t>）～</a:t>
            </a:r>
            <a:r>
              <a:rPr lang="en-US" altLang="ja-JP" sz="1800">
                <a:solidFill>
                  <a:srgbClr val="FF0000"/>
                </a:solidFill>
              </a:rPr>
              <a:t>d</a:t>
            </a:r>
            <a:r>
              <a:rPr lang="ja-JP" altLang="ja-JP" sz="1800">
                <a:solidFill>
                  <a:srgbClr val="FF0000"/>
                </a:solidFill>
              </a:rPr>
              <a:t>）の観点で深</a:t>
            </a:r>
            <a:endParaRPr lang="en-US" altLang="ja-JP" sz="1800">
              <a:solidFill>
                <a:srgbClr val="FF0000"/>
              </a:solidFill>
            </a:endParaRPr>
          </a:p>
          <a:p>
            <a:pPr>
              <a:spcBef>
                <a:spcPct val="0"/>
              </a:spcBef>
              <a:buFontTx/>
              <a:buNone/>
            </a:pPr>
            <a:r>
              <a:rPr lang="ja-JP" altLang="en-US" sz="1800">
                <a:solidFill>
                  <a:srgbClr val="FF0000"/>
                </a:solidFill>
              </a:rPr>
              <a:t>　　　　</a:t>
            </a:r>
            <a:r>
              <a:rPr lang="ja-JP" altLang="ja-JP" sz="1800">
                <a:solidFill>
                  <a:srgbClr val="FF0000"/>
                </a:solidFill>
              </a:rPr>
              <a:t>度化した質問を行う</a:t>
            </a:r>
            <a:r>
              <a:rPr lang="ja-JP" altLang="ja-JP" sz="1800"/>
              <a:t>ことにより、安全管理体制に係るＰＤＣＡを広い視点で確認する構成となっ</a:t>
            </a:r>
            <a:endParaRPr lang="en-US" altLang="ja-JP" sz="1800"/>
          </a:p>
          <a:p>
            <a:pPr>
              <a:spcBef>
                <a:spcPct val="0"/>
              </a:spcBef>
              <a:buFontTx/>
              <a:buNone/>
            </a:pPr>
            <a:r>
              <a:rPr lang="ja-JP" altLang="en-US" sz="1800"/>
              <a:t>　　　　</a:t>
            </a:r>
            <a:r>
              <a:rPr lang="ja-JP" altLang="ja-JP" sz="1800"/>
              <a:t>ています。</a:t>
            </a:r>
          </a:p>
          <a:p>
            <a:pPr>
              <a:spcBef>
                <a:spcPct val="0"/>
              </a:spcBef>
              <a:buFontTx/>
              <a:buNone/>
            </a:pPr>
            <a:r>
              <a:rPr lang="en-US" altLang="ja-JP" sz="1800"/>
              <a:t> </a:t>
            </a:r>
            <a:endParaRPr lang="ja-JP" altLang="ja-JP" sz="1800"/>
          </a:p>
          <a:p>
            <a:pPr>
              <a:spcBef>
                <a:spcPct val="0"/>
              </a:spcBef>
              <a:buFontTx/>
              <a:buNone/>
            </a:pPr>
            <a:r>
              <a:rPr lang="ja-JP" altLang="en-US" sz="1800"/>
              <a:t>　　　　</a:t>
            </a:r>
            <a:r>
              <a:rPr lang="ja-JP" altLang="en-US" sz="1800">
                <a:solidFill>
                  <a:srgbClr val="0000FF"/>
                </a:solidFill>
              </a:rPr>
              <a:t>　</a:t>
            </a:r>
            <a:r>
              <a:rPr lang="en-US" altLang="ja-JP" sz="1800">
                <a:solidFill>
                  <a:srgbClr val="0000FF"/>
                </a:solidFill>
              </a:rPr>
              <a:t>a</a:t>
            </a:r>
            <a:r>
              <a:rPr lang="ja-JP" altLang="ja-JP" sz="1800">
                <a:solidFill>
                  <a:srgbClr val="0000FF"/>
                </a:solidFill>
              </a:rPr>
              <a:t>）社会情勢、社内状況等に応じた方針・安全重点施策の適切性</a:t>
            </a:r>
          </a:p>
          <a:p>
            <a:pPr>
              <a:spcBef>
                <a:spcPct val="0"/>
              </a:spcBef>
              <a:buFontTx/>
              <a:buNone/>
            </a:pPr>
            <a:r>
              <a:rPr lang="ja-JP" altLang="en-US" sz="1800">
                <a:solidFill>
                  <a:srgbClr val="0000FF"/>
                </a:solidFill>
              </a:rPr>
              <a:t>　　　　　</a:t>
            </a:r>
            <a:r>
              <a:rPr lang="en-US" altLang="ja-JP" sz="1800">
                <a:solidFill>
                  <a:srgbClr val="0000FF"/>
                </a:solidFill>
              </a:rPr>
              <a:t>b</a:t>
            </a:r>
            <a:r>
              <a:rPr lang="ja-JP" altLang="ja-JP" sz="1800">
                <a:solidFill>
                  <a:srgbClr val="0000FF"/>
                </a:solidFill>
              </a:rPr>
              <a:t>）各種の取組計画の妥当性、適切な実施、目的に対する効果・評価</a:t>
            </a:r>
          </a:p>
          <a:p>
            <a:pPr>
              <a:spcBef>
                <a:spcPct val="0"/>
              </a:spcBef>
              <a:buFontTx/>
              <a:buNone/>
            </a:pPr>
            <a:r>
              <a:rPr lang="ja-JP" altLang="en-US" sz="1800">
                <a:solidFill>
                  <a:srgbClr val="0000FF"/>
                </a:solidFill>
              </a:rPr>
              <a:t>　　　　　</a:t>
            </a:r>
            <a:r>
              <a:rPr lang="en-US" altLang="ja-JP" sz="1800">
                <a:solidFill>
                  <a:srgbClr val="0000FF"/>
                </a:solidFill>
              </a:rPr>
              <a:t>c</a:t>
            </a:r>
            <a:r>
              <a:rPr lang="ja-JP" altLang="ja-JP" sz="1800">
                <a:solidFill>
                  <a:srgbClr val="0000FF"/>
                </a:solidFill>
              </a:rPr>
              <a:t>）安全管理体制を構成する手順・仕組みの妥当性、効果・評価　　　　　　　　　　　　　　</a:t>
            </a:r>
          </a:p>
          <a:p>
            <a:pPr>
              <a:spcBef>
                <a:spcPct val="0"/>
              </a:spcBef>
              <a:buFontTx/>
              <a:buNone/>
            </a:pPr>
            <a:r>
              <a:rPr lang="ja-JP" altLang="en-US" sz="1800">
                <a:solidFill>
                  <a:srgbClr val="0000FF"/>
                </a:solidFill>
              </a:rPr>
              <a:t>　　　　　</a:t>
            </a:r>
            <a:r>
              <a:rPr lang="en-US" altLang="ja-JP" sz="1800">
                <a:solidFill>
                  <a:srgbClr val="0000FF"/>
                </a:solidFill>
              </a:rPr>
              <a:t>d</a:t>
            </a:r>
            <a:r>
              <a:rPr lang="ja-JP" altLang="ja-JP" sz="1800">
                <a:solidFill>
                  <a:srgbClr val="0000FF"/>
                </a:solidFill>
              </a:rPr>
              <a:t>）上記</a:t>
            </a:r>
            <a:r>
              <a:rPr lang="en-US" altLang="ja-JP" sz="1800">
                <a:solidFill>
                  <a:srgbClr val="0000FF"/>
                </a:solidFill>
              </a:rPr>
              <a:t>a</a:t>
            </a:r>
            <a:r>
              <a:rPr lang="ja-JP" altLang="ja-JP" sz="1800">
                <a:solidFill>
                  <a:srgbClr val="0000FF"/>
                </a:solidFill>
              </a:rPr>
              <a:t>）～</a:t>
            </a:r>
            <a:r>
              <a:rPr lang="en-US" altLang="ja-JP" sz="1800">
                <a:solidFill>
                  <a:srgbClr val="0000FF"/>
                </a:solidFill>
              </a:rPr>
              <a:t>c</a:t>
            </a:r>
            <a:r>
              <a:rPr lang="ja-JP" altLang="ja-JP" sz="1800">
                <a:solidFill>
                  <a:srgbClr val="0000FF"/>
                </a:solidFill>
              </a:rPr>
              <a:t>）の見直し改善と次期に向けた計画への反映状況</a:t>
            </a:r>
          </a:p>
          <a:p>
            <a:pPr>
              <a:spcBef>
                <a:spcPct val="0"/>
              </a:spcBef>
              <a:buFontTx/>
              <a:buNone/>
            </a:pPr>
            <a:endParaRPr lang="en-US" altLang="ja-JP" sz="1800" b="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263" y="798513"/>
            <a:ext cx="9790112" cy="2916237"/>
          </a:xfrm>
          <a:prstGeom prst="rect">
            <a:avLst/>
          </a:prstGeom>
          <a:solidFill>
            <a:srgbClr val="FFFFFF"/>
          </a:solidFill>
          <a:ln w="9525">
            <a:solidFill>
              <a:srgbClr val="000000"/>
            </a:solidFill>
            <a:miter lim="800000"/>
            <a:headEnd/>
            <a:tailEnd/>
          </a:ln>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7107" name="AutoShape 4"/>
          <p:cNvSpPr>
            <a:spLocks noChangeArrowheads="1"/>
          </p:cNvSpPr>
          <p:nvPr/>
        </p:nvSpPr>
        <p:spPr bwMode="auto">
          <a:xfrm>
            <a:off x="320675" y="4870450"/>
            <a:ext cx="9385300" cy="903288"/>
          </a:xfrm>
          <a:prstGeom prst="roundRect">
            <a:avLst>
              <a:gd name="adj" fmla="val 11069"/>
            </a:avLst>
          </a:prstGeom>
          <a:solidFill>
            <a:srgbClr val="FF99CC">
              <a:alpha val="30196"/>
            </a:srgbClr>
          </a:solidFill>
          <a:ln w="9525">
            <a:solidFill>
              <a:srgbClr val="FF00FF"/>
            </a:solidFill>
            <a:round/>
            <a:headEnd/>
            <a:tailEnd/>
          </a:ln>
        </p:spPr>
        <p:txBody>
          <a:bodyPr lIns="91430" tIns="45715" rIns="91430" bIns="45715" anchorCtr="1"/>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t>平成１７年８月４日　公共交通に係るヒューマンエラー事故防止対策検討委員会中間とりまとめ</a:t>
            </a:r>
          </a:p>
        </p:txBody>
      </p:sp>
      <p:sp>
        <p:nvSpPr>
          <p:cNvPr id="47108" name="AutoShape 5"/>
          <p:cNvSpPr>
            <a:spLocks noChangeArrowheads="1"/>
          </p:cNvSpPr>
          <p:nvPr/>
        </p:nvSpPr>
        <p:spPr bwMode="auto">
          <a:xfrm>
            <a:off x="304800" y="3890963"/>
            <a:ext cx="9401175" cy="682625"/>
          </a:xfrm>
          <a:prstGeom prst="roundRect">
            <a:avLst>
              <a:gd name="adj" fmla="val 16644"/>
            </a:avLst>
          </a:prstGeom>
          <a:solidFill>
            <a:srgbClr val="FF99CC">
              <a:alpha val="30196"/>
            </a:srgbClr>
          </a:solidFill>
          <a:ln w="9525">
            <a:solidFill>
              <a:srgbClr val="FF00FF"/>
            </a:solidFill>
            <a:round/>
            <a:headEnd/>
            <a:tailEnd/>
          </a:ln>
        </p:spPr>
        <p:txBody>
          <a:bodyPr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solidFill>
                  <a:srgbClr val="FF5050"/>
                </a:solidFill>
              </a:rPr>
              <a:t>　</a:t>
            </a:r>
            <a:r>
              <a:rPr lang="ja-JP" altLang="en-US" sz="1800" b="1"/>
              <a:t>平成１７年６月１４日</a:t>
            </a:r>
            <a:r>
              <a:rPr lang="ja-JP" altLang="en-US" sz="1800" b="1">
                <a:solidFill>
                  <a:srgbClr val="FF5050"/>
                </a:solidFill>
              </a:rPr>
              <a:t>　</a:t>
            </a:r>
            <a:r>
              <a:rPr lang="ja-JP" altLang="en-US" sz="1800" b="1"/>
              <a:t>第１回</a:t>
            </a:r>
            <a:r>
              <a:rPr lang="ja-JP" altLang="en-US" sz="1800" b="1">
                <a:solidFill>
                  <a:srgbClr val="0000FF"/>
                </a:solidFill>
              </a:rPr>
              <a:t>公共交通に係るヒューマンエラー事故防止対策検討委員会</a:t>
            </a:r>
            <a:r>
              <a:rPr lang="ja-JP" altLang="en-US" sz="1800" b="1"/>
              <a:t>開催　（事務次官主催・関係局長等、民間有識者で構成）</a:t>
            </a:r>
          </a:p>
        </p:txBody>
      </p:sp>
      <p:sp>
        <p:nvSpPr>
          <p:cNvPr id="47109" name="Rectangle 6"/>
          <p:cNvSpPr>
            <a:spLocks noChangeArrowheads="1"/>
          </p:cNvSpPr>
          <p:nvPr/>
        </p:nvSpPr>
        <p:spPr bwMode="auto">
          <a:xfrm>
            <a:off x="122238" y="1249363"/>
            <a:ext cx="2374900" cy="1349375"/>
          </a:xfrm>
          <a:prstGeom prst="rect">
            <a:avLst/>
          </a:prstGeom>
          <a:solidFill>
            <a:srgbClr val="BBE0E3">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47110" name="Rectangle 9"/>
          <p:cNvSpPr>
            <a:spLocks noChangeArrowheads="1"/>
          </p:cNvSpPr>
          <p:nvPr/>
        </p:nvSpPr>
        <p:spPr bwMode="auto">
          <a:xfrm>
            <a:off x="2563813" y="1249363"/>
            <a:ext cx="2374900" cy="1349375"/>
          </a:xfrm>
          <a:prstGeom prst="rect">
            <a:avLst/>
          </a:prstGeom>
          <a:solidFill>
            <a:srgbClr val="BBE0E3">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47111" name="Rectangle 10"/>
          <p:cNvSpPr>
            <a:spLocks noChangeArrowheads="1"/>
          </p:cNvSpPr>
          <p:nvPr/>
        </p:nvSpPr>
        <p:spPr bwMode="auto">
          <a:xfrm>
            <a:off x="5005388" y="1249363"/>
            <a:ext cx="2376487" cy="1349375"/>
          </a:xfrm>
          <a:prstGeom prst="rect">
            <a:avLst/>
          </a:prstGeom>
          <a:solidFill>
            <a:srgbClr val="BBE0E3">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47112" name="Rectangle 11"/>
          <p:cNvSpPr>
            <a:spLocks noChangeArrowheads="1"/>
          </p:cNvSpPr>
          <p:nvPr/>
        </p:nvSpPr>
        <p:spPr bwMode="auto">
          <a:xfrm>
            <a:off x="7445375" y="1243013"/>
            <a:ext cx="2376488" cy="1355725"/>
          </a:xfrm>
          <a:prstGeom prst="rect">
            <a:avLst/>
          </a:prstGeom>
          <a:solidFill>
            <a:srgbClr val="BBE0E3">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47113" name="AutoShape 18"/>
          <p:cNvSpPr>
            <a:spLocks noChangeArrowheads="1"/>
          </p:cNvSpPr>
          <p:nvPr/>
        </p:nvSpPr>
        <p:spPr bwMode="auto">
          <a:xfrm>
            <a:off x="6176963" y="6078538"/>
            <a:ext cx="3667125" cy="715962"/>
          </a:xfrm>
          <a:prstGeom prst="roundRect">
            <a:avLst>
              <a:gd name="adj" fmla="val 16662"/>
            </a:avLst>
          </a:prstGeom>
          <a:solidFill>
            <a:srgbClr val="FFFF00">
              <a:alpha val="50195"/>
            </a:srgbClr>
          </a:solidFill>
          <a:ln w="9525">
            <a:solidFill>
              <a:srgbClr val="003300"/>
            </a:solidFill>
            <a:round/>
            <a:headEnd/>
            <a:tailEnd/>
          </a:ln>
        </p:spPr>
        <p:txBody>
          <a:bodyPr lIns="91430" tIns="45715" rIns="91430" bIns="45715"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t>平成１８年１０月１日～　</a:t>
            </a:r>
          </a:p>
          <a:p>
            <a:pPr algn="ctr" eaLnBrk="1" hangingPunct="1">
              <a:spcBef>
                <a:spcPct val="0"/>
              </a:spcBef>
              <a:buFontTx/>
              <a:buNone/>
            </a:pPr>
            <a:r>
              <a:rPr lang="ja-JP" altLang="en-US" sz="1800" b="1"/>
              <a:t>運輸安全マネジメント制度の開始</a:t>
            </a:r>
          </a:p>
        </p:txBody>
      </p:sp>
      <p:sp>
        <p:nvSpPr>
          <p:cNvPr id="47114" name="Text Box 19"/>
          <p:cNvSpPr txBox="1">
            <a:spLocks noChangeArrowheads="1"/>
          </p:cNvSpPr>
          <p:nvPr/>
        </p:nvSpPr>
        <p:spPr bwMode="auto">
          <a:xfrm>
            <a:off x="2271713" y="5165725"/>
            <a:ext cx="6191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1800" b="1">
                <a:solidFill>
                  <a:srgbClr val="FF0000"/>
                </a:solidFill>
              </a:rPr>
              <a:t>事業者による安全マネジメント態勢の構築が必要</a:t>
            </a:r>
          </a:p>
          <a:p>
            <a:pPr eaLnBrk="1" hangingPunct="1">
              <a:spcBef>
                <a:spcPct val="0"/>
              </a:spcBef>
              <a:buFont typeface="Wingdings" panose="05000000000000000000" pitchFamily="2" charset="2"/>
              <a:buChar char="Ø"/>
            </a:pPr>
            <a:r>
              <a:rPr lang="ja-JP" altLang="en-US" sz="1800" b="1">
                <a:solidFill>
                  <a:srgbClr val="FF0000"/>
                </a:solidFill>
              </a:rPr>
              <a:t>国による安全マネジメント態勢の評価が必要</a:t>
            </a:r>
          </a:p>
        </p:txBody>
      </p:sp>
      <p:sp>
        <p:nvSpPr>
          <p:cNvPr id="47115" name="AutoShape 20"/>
          <p:cNvSpPr>
            <a:spLocks noChangeArrowheads="1"/>
          </p:cNvSpPr>
          <p:nvPr/>
        </p:nvSpPr>
        <p:spPr bwMode="auto">
          <a:xfrm>
            <a:off x="493713" y="620713"/>
            <a:ext cx="8910637" cy="431800"/>
          </a:xfrm>
          <a:prstGeom prst="roundRect">
            <a:avLst>
              <a:gd name="adj" fmla="val 16625"/>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t>平成</a:t>
            </a:r>
            <a:r>
              <a:rPr lang="en-US" altLang="ja-JP" sz="1800" b="1"/>
              <a:t>17</a:t>
            </a:r>
            <a:r>
              <a:rPr lang="ja-JP" altLang="en-US" sz="1800" b="1"/>
              <a:t>年に入ってヒューマンエラーが原因と見られる事故等が多発</a:t>
            </a:r>
          </a:p>
        </p:txBody>
      </p:sp>
      <p:sp>
        <p:nvSpPr>
          <p:cNvPr id="47116" name="AutoShape 21"/>
          <p:cNvSpPr>
            <a:spLocks noChangeArrowheads="1"/>
          </p:cNvSpPr>
          <p:nvPr/>
        </p:nvSpPr>
        <p:spPr bwMode="auto">
          <a:xfrm>
            <a:off x="300038" y="6094413"/>
            <a:ext cx="4967287" cy="714375"/>
          </a:xfrm>
          <a:prstGeom prst="roundRect">
            <a:avLst>
              <a:gd name="adj" fmla="val 16676"/>
            </a:avLst>
          </a:prstGeom>
          <a:solidFill>
            <a:srgbClr val="FFFF99">
              <a:alpha val="30196"/>
            </a:srgbClr>
          </a:solidFill>
          <a:ln w="9525">
            <a:solidFill>
              <a:srgbClr val="FF9900"/>
            </a:solidFill>
            <a:round/>
            <a:headEnd/>
            <a:tailEnd/>
          </a:ln>
        </p:spPr>
        <p:txBody>
          <a:bodyPr lIns="91430" tIns="45715" rIns="91430" bIns="45715"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Ø"/>
            </a:pPr>
            <a:r>
              <a:rPr lang="ja-JP" altLang="en-US" sz="1800" b="1"/>
              <a:t>平成１８年３月３１日</a:t>
            </a:r>
            <a:r>
              <a:rPr lang="ja-JP" altLang="en-US" sz="1800" b="1">
                <a:solidFill>
                  <a:srgbClr val="FF5050"/>
                </a:solidFill>
              </a:rPr>
              <a:t>　</a:t>
            </a:r>
            <a:r>
              <a:rPr lang="ja-JP" altLang="en-US" sz="1800" b="1">
                <a:solidFill>
                  <a:srgbClr val="FF0000"/>
                </a:solidFill>
              </a:rPr>
              <a:t>運輸安全一括法の公布</a:t>
            </a:r>
          </a:p>
          <a:p>
            <a:pPr eaLnBrk="1" hangingPunct="1">
              <a:spcBef>
                <a:spcPct val="0"/>
              </a:spcBef>
              <a:buFont typeface="Wingdings" panose="05000000000000000000" pitchFamily="2" charset="2"/>
              <a:buChar char="Ø"/>
            </a:pPr>
            <a:r>
              <a:rPr lang="ja-JP" altLang="en-US" sz="1800" b="1"/>
              <a:t>平成１８年度　官房新組織設置</a:t>
            </a:r>
          </a:p>
        </p:txBody>
      </p:sp>
      <p:sp>
        <p:nvSpPr>
          <p:cNvPr id="47117" name="AutoShape 22"/>
          <p:cNvSpPr>
            <a:spLocks noChangeArrowheads="1"/>
          </p:cNvSpPr>
          <p:nvPr/>
        </p:nvSpPr>
        <p:spPr bwMode="auto">
          <a:xfrm>
            <a:off x="5372100" y="6107113"/>
            <a:ext cx="771525" cy="67151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0"/>
                </a:ln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5400"/>
                </a:lnTo>
                <a:lnTo>
                  <a:pt x="1350" y="16200"/>
                </a:lnTo>
                <a:lnTo>
                  <a:pt x="2700" y="16200"/>
                </a:lnTo>
                <a:lnTo>
                  <a:pt x="2700" y="5400"/>
                </a:lnTo>
                <a:lnTo>
                  <a:pt x="1350" y="5400"/>
                </a:lnTo>
                <a:close/>
              </a:path>
              <a:path w="21600" h="21600">
                <a:moveTo>
                  <a:pt x="0" y="5400"/>
                </a:moveTo>
                <a:lnTo>
                  <a:pt x="0" y="5400"/>
                </a:lnTo>
                <a:lnTo>
                  <a:pt x="0" y="16200"/>
                </a:lnTo>
                <a:lnTo>
                  <a:pt x="675" y="16200"/>
                </a:lnTo>
                <a:lnTo>
                  <a:pt x="675" y="5400"/>
                </a:lnTo>
                <a:lnTo>
                  <a:pt x="0" y="5400"/>
                </a:lnTo>
                <a:close/>
              </a:path>
            </a:pathLst>
          </a:custGeom>
          <a:solidFill>
            <a:srgbClr val="FFFF99">
              <a:alpha val="70979"/>
            </a:srgbClr>
          </a:solidFill>
          <a:ln w="9525" algn="ctr">
            <a:solidFill>
              <a:srgbClr val="000000"/>
            </a:solidFill>
            <a:round/>
            <a:headEnd/>
            <a:tailEnd/>
          </a:ln>
        </p:spPr>
        <p:txBody>
          <a:bodyPr wrap="none" anchor="ctr"/>
          <a:lstStyle/>
          <a:p>
            <a:endParaRPr lang="ja-JP" altLang="en-US"/>
          </a:p>
        </p:txBody>
      </p:sp>
      <p:sp>
        <p:nvSpPr>
          <p:cNvPr id="47118" name="AutoShape 23"/>
          <p:cNvSpPr>
            <a:spLocks noChangeArrowheads="1"/>
          </p:cNvSpPr>
          <p:nvPr/>
        </p:nvSpPr>
        <p:spPr bwMode="auto">
          <a:xfrm rot="10800000">
            <a:off x="68263" y="2636838"/>
            <a:ext cx="4906962" cy="1076325"/>
          </a:xfrm>
          <a:prstGeom prst="wedgeRectCallout">
            <a:avLst>
              <a:gd name="adj1" fmla="val 22356"/>
              <a:gd name="adj2" fmla="val 62606"/>
            </a:avLst>
          </a:prstGeom>
          <a:solidFill>
            <a:srgbClr val="FF505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lIns="91430" tIns="45715" rIns="91430" bIns="45715"/>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300" b="1"/>
              <a:t>（ＪＲ西日本　安全性向上計画）</a:t>
            </a:r>
            <a:endParaRPr lang="en-US" altLang="ja-JP" sz="1300" b="1">
              <a:latin typeface="ＭＳ ゴシック" panose="020B0609070205080204" pitchFamily="49" charset="-128"/>
            </a:endParaRPr>
          </a:p>
          <a:p>
            <a:pPr eaLnBrk="1" hangingPunct="1">
              <a:spcBef>
                <a:spcPct val="0"/>
              </a:spcBef>
              <a:buFontTx/>
              <a:buNone/>
            </a:pPr>
            <a:r>
              <a:rPr lang="ja-JP" altLang="en-US" sz="1300" b="1">
                <a:latin typeface="ＭＳ ゴシック" panose="020B0609070205080204" pitchFamily="49" charset="-128"/>
              </a:rPr>
              <a:t>●　</a:t>
            </a:r>
            <a:r>
              <a:rPr lang="ja-JP" altLang="en-US" sz="1300" b="1" u="sng">
                <a:solidFill>
                  <a:srgbClr val="0000FF"/>
                </a:solidFill>
                <a:latin typeface="ＭＳ ゴシック" panose="020B0609070205080204" pitchFamily="49" charset="-128"/>
              </a:rPr>
              <a:t>安全最優先の意識</a:t>
            </a:r>
            <a:r>
              <a:rPr lang="ja-JP" altLang="en-US" sz="1300" b="1">
                <a:latin typeface="ＭＳ ゴシック" panose="020B0609070205080204" pitchFamily="49" charset="-128"/>
              </a:rPr>
              <a:t>が組織の隅々まで浸透するに至らなかった。</a:t>
            </a:r>
          </a:p>
          <a:p>
            <a:pPr eaLnBrk="1" hangingPunct="1">
              <a:spcBef>
                <a:spcPct val="0"/>
              </a:spcBef>
              <a:buFontTx/>
              <a:buNone/>
            </a:pPr>
            <a:r>
              <a:rPr lang="ja-JP" altLang="en-US" sz="1300" b="1">
                <a:latin typeface="ＭＳ ゴシック" panose="020B0609070205080204" pitchFamily="49" charset="-128"/>
              </a:rPr>
              <a:t>●　本社と現場との</a:t>
            </a:r>
            <a:r>
              <a:rPr lang="ja-JP" altLang="en-US" sz="1300" b="1">
                <a:solidFill>
                  <a:srgbClr val="0000FF"/>
                </a:solidFill>
                <a:latin typeface="ＭＳ ゴシック" panose="020B0609070205080204" pitchFamily="49" charset="-128"/>
              </a:rPr>
              <a:t>双方向の</a:t>
            </a:r>
            <a:r>
              <a:rPr lang="ja-JP" altLang="en-US" sz="1300" b="1" u="sng">
                <a:solidFill>
                  <a:srgbClr val="0000FF"/>
                </a:solidFill>
                <a:latin typeface="ＭＳ ゴシック" panose="020B0609070205080204" pitchFamily="49" charset="-128"/>
              </a:rPr>
              <a:t>コミュニケーション</a:t>
            </a:r>
            <a:r>
              <a:rPr lang="ja-JP" altLang="en-US" sz="1300" b="1">
                <a:latin typeface="ＭＳ ゴシック" panose="020B0609070205080204" pitchFamily="49" charset="-128"/>
              </a:rPr>
              <a:t>はほとんど行われていなかった。</a:t>
            </a:r>
          </a:p>
        </p:txBody>
      </p:sp>
      <p:sp>
        <p:nvSpPr>
          <p:cNvPr id="47119" name="AutoShape 24"/>
          <p:cNvSpPr>
            <a:spLocks noChangeArrowheads="1"/>
          </p:cNvSpPr>
          <p:nvPr/>
        </p:nvSpPr>
        <p:spPr bwMode="auto">
          <a:xfrm rot="10800000">
            <a:off x="5005388" y="2636838"/>
            <a:ext cx="4822825" cy="1076325"/>
          </a:xfrm>
          <a:prstGeom prst="wedgeRectCallout">
            <a:avLst>
              <a:gd name="adj1" fmla="val -8213"/>
              <a:gd name="adj2" fmla="val 78968"/>
            </a:avLst>
          </a:prstGeom>
          <a:solidFill>
            <a:srgbClr val="FF505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1430" tIns="45715" rIns="91430" bIns="45715"/>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300" b="1"/>
              <a:t>（ＪＡＬ　「事業改善命令」「警告」に対する改善措置について）</a:t>
            </a:r>
          </a:p>
          <a:p>
            <a:pPr eaLnBrk="1" hangingPunct="1">
              <a:spcBef>
                <a:spcPct val="0"/>
              </a:spcBef>
              <a:buFontTx/>
              <a:buNone/>
            </a:pPr>
            <a:r>
              <a:rPr lang="ja-JP" altLang="en-US" sz="1300" b="1"/>
              <a:t>●　</a:t>
            </a:r>
            <a:r>
              <a:rPr lang="ja-JP" altLang="en-US" sz="1300" b="1" u="sng">
                <a:solidFill>
                  <a:srgbClr val="0000FF"/>
                </a:solidFill>
              </a:rPr>
              <a:t>安全が最優先</a:t>
            </a:r>
            <a:r>
              <a:rPr lang="ja-JP" altLang="en-US" sz="1300" b="1"/>
              <a:t>であることを浸透させる経営の取り組みが不十分。</a:t>
            </a:r>
          </a:p>
          <a:p>
            <a:pPr eaLnBrk="1" hangingPunct="1">
              <a:spcBef>
                <a:spcPct val="0"/>
              </a:spcBef>
              <a:buFontTx/>
              <a:buNone/>
            </a:pPr>
            <a:r>
              <a:rPr lang="ja-JP" altLang="en-US" sz="1300" b="1"/>
              <a:t>●　経営と現場との距離感及び</a:t>
            </a:r>
            <a:r>
              <a:rPr lang="ja-JP" altLang="en-US" sz="1300" b="1" u="sng">
                <a:solidFill>
                  <a:srgbClr val="0000FF"/>
                </a:solidFill>
              </a:rPr>
              <a:t>部門間の意思疎通</a:t>
            </a:r>
            <a:r>
              <a:rPr lang="ja-JP" altLang="en-US" sz="1300" b="1"/>
              <a:t>の不足。</a:t>
            </a:r>
          </a:p>
          <a:p>
            <a:pPr eaLnBrk="1" hangingPunct="1">
              <a:spcBef>
                <a:spcPct val="0"/>
              </a:spcBef>
              <a:buFontTx/>
              <a:buNone/>
            </a:pPr>
            <a:r>
              <a:rPr lang="ja-JP" altLang="en-US" sz="1300" b="1"/>
              <a:t>●　現場に対する経営トップの</a:t>
            </a:r>
            <a:r>
              <a:rPr lang="ja-JP" altLang="en-US" sz="1300" b="1" u="sng">
                <a:solidFill>
                  <a:srgbClr val="0000FF"/>
                </a:solidFill>
              </a:rPr>
              <a:t>双方向コミュニケーション</a:t>
            </a:r>
            <a:r>
              <a:rPr lang="ja-JP" altLang="en-US" sz="1300" b="1"/>
              <a:t>が不十分。</a:t>
            </a:r>
          </a:p>
        </p:txBody>
      </p:sp>
      <p:sp>
        <p:nvSpPr>
          <p:cNvPr id="47120" name="AutoShape 25"/>
          <p:cNvSpPr>
            <a:spLocks noChangeAspect="1" noChangeArrowheads="1"/>
          </p:cNvSpPr>
          <p:nvPr/>
        </p:nvSpPr>
        <p:spPr bwMode="auto">
          <a:xfrm rot="5400000">
            <a:off x="1348581" y="5366544"/>
            <a:ext cx="233363" cy="11017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0"/>
                </a:ln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5400"/>
                </a:lnTo>
                <a:lnTo>
                  <a:pt x="1350" y="16200"/>
                </a:lnTo>
                <a:lnTo>
                  <a:pt x="2700" y="16200"/>
                </a:lnTo>
                <a:lnTo>
                  <a:pt x="2700" y="5400"/>
                </a:lnTo>
                <a:lnTo>
                  <a:pt x="1350" y="5400"/>
                </a:lnTo>
                <a:close/>
              </a:path>
              <a:path w="21600" h="21600">
                <a:moveTo>
                  <a:pt x="0" y="5400"/>
                </a:moveTo>
                <a:lnTo>
                  <a:pt x="0" y="5400"/>
                </a:lnTo>
                <a:lnTo>
                  <a:pt x="0" y="16200"/>
                </a:lnTo>
                <a:lnTo>
                  <a:pt x="675" y="16200"/>
                </a:lnTo>
                <a:lnTo>
                  <a:pt x="675" y="5400"/>
                </a:lnTo>
                <a:lnTo>
                  <a:pt x="0" y="5400"/>
                </a:lnTo>
                <a:close/>
              </a:path>
            </a:pathLst>
          </a:custGeom>
          <a:solidFill>
            <a:srgbClr val="FFFF99">
              <a:alpha val="70195"/>
            </a:srgbClr>
          </a:solidFill>
          <a:ln w="9525" algn="ctr">
            <a:solidFill>
              <a:srgbClr val="000000"/>
            </a:solidFill>
            <a:round/>
            <a:headEnd/>
            <a:tailEnd/>
          </a:ln>
        </p:spPr>
        <p:txBody>
          <a:bodyPr wrap="none" anchor="ctr"/>
          <a:lstStyle/>
          <a:p>
            <a:endParaRPr lang="ja-JP" altLang="en-US"/>
          </a:p>
        </p:txBody>
      </p:sp>
      <p:sp>
        <p:nvSpPr>
          <p:cNvPr id="47121" name="AutoShape 26"/>
          <p:cNvSpPr>
            <a:spLocks noChangeAspect="1" noChangeArrowheads="1"/>
          </p:cNvSpPr>
          <p:nvPr/>
        </p:nvSpPr>
        <p:spPr bwMode="auto">
          <a:xfrm rot="5400000">
            <a:off x="1353344" y="4172744"/>
            <a:ext cx="233363" cy="11017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0"/>
                </a:ln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5400"/>
                </a:lnTo>
                <a:lnTo>
                  <a:pt x="1350" y="16200"/>
                </a:lnTo>
                <a:lnTo>
                  <a:pt x="2700" y="16200"/>
                </a:lnTo>
                <a:lnTo>
                  <a:pt x="2700" y="5400"/>
                </a:lnTo>
                <a:lnTo>
                  <a:pt x="1350" y="5400"/>
                </a:lnTo>
                <a:close/>
              </a:path>
              <a:path w="21600" h="21600">
                <a:moveTo>
                  <a:pt x="0" y="5400"/>
                </a:moveTo>
                <a:lnTo>
                  <a:pt x="0" y="5400"/>
                </a:lnTo>
                <a:lnTo>
                  <a:pt x="0" y="16200"/>
                </a:lnTo>
                <a:lnTo>
                  <a:pt x="675" y="16200"/>
                </a:lnTo>
                <a:lnTo>
                  <a:pt x="675" y="5400"/>
                </a:lnTo>
                <a:lnTo>
                  <a:pt x="0" y="5400"/>
                </a:lnTo>
                <a:close/>
              </a:path>
            </a:pathLst>
          </a:custGeom>
          <a:solidFill>
            <a:srgbClr val="FFFF99">
              <a:alpha val="70195"/>
            </a:srgbClr>
          </a:solidFill>
          <a:ln w="9525" algn="ctr">
            <a:solidFill>
              <a:srgbClr val="000000"/>
            </a:solidFill>
            <a:round/>
            <a:headEnd/>
            <a:tailEnd/>
          </a:ln>
        </p:spPr>
        <p:txBody>
          <a:bodyPr wrap="none" anchor="ctr"/>
          <a:lstStyle/>
          <a:p>
            <a:endParaRPr lang="ja-JP" altLang="en-US"/>
          </a:p>
        </p:txBody>
      </p:sp>
      <p:sp>
        <p:nvSpPr>
          <p:cNvPr id="47122" name="AutoShape 27"/>
          <p:cNvSpPr>
            <a:spLocks noChangeAspect="1" noChangeArrowheads="1"/>
          </p:cNvSpPr>
          <p:nvPr/>
        </p:nvSpPr>
        <p:spPr bwMode="auto">
          <a:xfrm rot="5400000">
            <a:off x="1344612" y="3197226"/>
            <a:ext cx="233363" cy="110331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0"/>
                </a:ln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5400"/>
                </a:lnTo>
                <a:lnTo>
                  <a:pt x="1350" y="16200"/>
                </a:lnTo>
                <a:lnTo>
                  <a:pt x="2700" y="16200"/>
                </a:lnTo>
                <a:lnTo>
                  <a:pt x="2700" y="5400"/>
                </a:lnTo>
                <a:lnTo>
                  <a:pt x="1350" y="5400"/>
                </a:lnTo>
                <a:close/>
              </a:path>
              <a:path w="21600" h="21600">
                <a:moveTo>
                  <a:pt x="0" y="5400"/>
                </a:moveTo>
                <a:lnTo>
                  <a:pt x="0" y="5400"/>
                </a:lnTo>
                <a:lnTo>
                  <a:pt x="0" y="16200"/>
                </a:lnTo>
                <a:lnTo>
                  <a:pt x="675" y="16200"/>
                </a:lnTo>
                <a:lnTo>
                  <a:pt x="675" y="5400"/>
                </a:lnTo>
                <a:lnTo>
                  <a:pt x="0" y="5400"/>
                </a:lnTo>
                <a:close/>
              </a:path>
            </a:pathLst>
          </a:custGeom>
          <a:solidFill>
            <a:srgbClr val="FFFF99">
              <a:alpha val="70195"/>
            </a:srgbClr>
          </a:solidFill>
          <a:ln w="9525" algn="ctr">
            <a:solidFill>
              <a:srgbClr val="000000"/>
            </a:solidFill>
            <a:round/>
            <a:headEnd/>
            <a:tailEnd/>
          </a:ln>
        </p:spPr>
        <p:txBody>
          <a:bodyPr wrap="none" anchor="ctr"/>
          <a:lstStyle/>
          <a:p>
            <a:endParaRPr lang="ja-JP" altLang="en-US"/>
          </a:p>
        </p:txBody>
      </p:sp>
      <p:sp>
        <p:nvSpPr>
          <p:cNvPr id="47123" name="Rectangle 22"/>
          <p:cNvSpPr>
            <a:spLocks noChangeArrowheads="1"/>
          </p:cNvSpPr>
          <p:nvPr/>
        </p:nvSpPr>
        <p:spPr bwMode="auto">
          <a:xfrm>
            <a:off x="150813" y="44450"/>
            <a:ext cx="9555162" cy="431800"/>
          </a:xfrm>
          <a:prstGeom prst="rect">
            <a:avLst/>
          </a:prstGeom>
          <a:solidFill>
            <a:srgbClr val="FF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defRPr/>
            </a:pPr>
            <a:r>
              <a:rPr lang="ja-JP" altLang="en-US" sz="3199" b="1" smtClean="0"/>
              <a:t>運輸安全マネジメント制度の経緯</a:t>
            </a:r>
          </a:p>
        </p:txBody>
      </p:sp>
      <p:pic>
        <p:nvPicPr>
          <p:cNvPr id="4712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1268413"/>
            <a:ext cx="23447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5"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438" y="1312863"/>
            <a:ext cx="235267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6" name="Picture 19" descr="客室ドア１"/>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750" y="1196975"/>
            <a:ext cx="21812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7" name="Oval 13"/>
          <p:cNvSpPr>
            <a:spLocks noChangeArrowheads="1"/>
          </p:cNvSpPr>
          <p:nvPr/>
        </p:nvSpPr>
        <p:spPr bwMode="auto">
          <a:xfrm>
            <a:off x="5467350" y="1101725"/>
            <a:ext cx="1457325" cy="26193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海　運</a:t>
            </a:r>
          </a:p>
        </p:txBody>
      </p:sp>
      <p:sp>
        <p:nvSpPr>
          <p:cNvPr id="47128" name="Oval 14"/>
          <p:cNvSpPr>
            <a:spLocks noChangeArrowheads="1"/>
          </p:cNvSpPr>
          <p:nvPr/>
        </p:nvSpPr>
        <p:spPr bwMode="auto">
          <a:xfrm>
            <a:off x="7888288" y="1101725"/>
            <a:ext cx="1458912" cy="26193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航　空</a:t>
            </a:r>
          </a:p>
        </p:txBody>
      </p:sp>
      <p:pic>
        <p:nvPicPr>
          <p:cNvPr id="47129" name="Picture 20" descr="IMGP003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588" y="1268413"/>
            <a:ext cx="23431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0" name="Oval 7"/>
          <p:cNvSpPr>
            <a:spLocks noChangeArrowheads="1"/>
          </p:cNvSpPr>
          <p:nvPr/>
        </p:nvSpPr>
        <p:spPr bwMode="auto">
          <a:xfrm>
            <a:off x="600075" y="1087438"/>
            <a:ext cx="1462088" cy="263525"/>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鉄　道</a:t>
            </a:r>
          </a:p>
        </p:txBody>
      </p:sp>
      <p:sp>
        <p:nvSpPr>
          <p:cNvPr id="47131" name="Oval 12"/>
          <p:cNvSpPr>
            <a:spLocks noChangeArrowheads="1"/>
          </p:cNvSpPr>
          <p:nvPr/>
        </p:nvSpPr>
        <p:spPr bwMode="auto">
          <a:xfrm>
            <a:off x="3027363" y="1114425"/>
            <a:ext cx="1457325" cy="26193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30" tIns="45715" rIns="91430" bIns="45715"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a:t>自動車</a:t>
            </a:r>
          </a:p>
        </p:txBody>
      </p:sp>
      <p:sp>
        <p:nvSpPr>
          <p:cNvPr id="47132" name="スライド番号プレースホルダー 2"/>
          <p:cNvSpPr>
            <a:spLocks noGrp="1" noChangeArrowheads="1"/>
          </p:cNvSpPr>
          <p:nvPr>
            <p:ph type="sldNum" sz="quarter" idx="12"/>
          </p:nvPr>
        </p:nvSpPr>
        <p:spPr>
          <a:xfrm>
            <a:off x="7620000" y="6556375"/>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D745737-F511-4B27-8531-8CAA7A8B01D7}" type="slidenum">
              <a:rPr lang="en-US" altLang="ja-JP" sz="1400" smtClean="0"/>
              <a:pPr>
                <a:spcBef>
                  <a:spcPct val="0"/>
                </a:spcBef>
                <a:buFontTx/>
                <a:buNone/>
              </a:pPr>
              <a:t>6</a:t>
            </a:fld>
            <a:endParaRPr lang="en-US" altLang="ja-JP" sz="140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7699"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1EA324E-9FFD-48B5-AB20-4EE107AF284C}" type="slidenum">
              <a:rPr lang="en-US" altLang="ja-JP" sz="1400" smtClean="0"/>
              <a:pPr>
                <a:spcBef>
                  <a:spcPct val="0"/>
                </a:spcBef>
                <a:buFontTx/>
                <a:buNone/>
              </a:pPr>
              <a:t>60</a:t>
            </a:fld>
            <a:endParaRPr lang="en-US" altLang="ja-JP" sz="1400" smtClean="0"/>
          </a:p>
        </p:txBody>
      </p:sp>
      <p:sp>
        <p:nvSpPr>
          <p:cNvPr id="157700"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2401" smtClean="0">
                <a:latin typeface="ＭＳ Ｐゴシック" panose="020B0600070205080204" pitchFamily="50" charset="-128"/>
                <a:cs typeface="Arial" panose="020B0604020202020204" pitchFamily="34" charset="0"/>
              </a:rPr>
              <a:t>　</a:t>
            </a:r>
            <a:r>
              <a:rPr lang="ja-JP" altLang="ja-JP" sz="2401" b="1" smtClean="0"/>
              <a:t>（５）チェックリストの作成</a:t>
            </a:r>
            <a:r>
              <a:rPr lang="ja-JP" altLang="en-US" sz="2401" b="1" smtClean="0"/>
              <a:t>（</a:t>
            </a:r>
            <a:r>
              <a:rPr lang="en-US" altLang="ja-JP" sz="2401" b="1" smtClean="0"/>
              <a:t>4/5</a:t>
            </a:r>
            <a:r>
              <a:rPr lang="ja-JP" altLang="en-US" sz="2401" b="1" smtClean="0"/>
              <a:t>）</a:t>
            </a:r>
            <a:endParaRPr lang="ja-JP" altLang="ja-JP" sz="2401" smtClean="0"/>
          </a:p>
          <a:p>
            <a:pPr>
              <a:spcBef>
                <a:spcPct val="0"/>
              </a:spcBef>
              <a:buFontTx/>
              <a:buNone/>
              <a:defRPr/>
            </a:pPr>
            <a:endParaRPr lang="ja-JP" altLang="ja-JP" sz="2401" smtClean="0"/>
          </a:p>
        </p:txBody>
      </p:sp>
      <p:sp>
        <p:nvSpPr>
          <p:cNvPr id="157701" name="正方形/長方形 1"/>
          <p:cNvSpPr>
            <a:spLocks noChangeArrowheads="1"/>
          </p:cNvSpPr>
          <p:nvPr/>
        </p:nvSpPr>
        <p:spPr bwMode="auto">
          <a:xfrm>
            <a:off x="57150" y="561975"/>
            <a:ext cx="97202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800" b="1"/>
              <a:t>②「有効性の確認」の例</a:t>
            </a:r>
            <a:r>
              <a:rPr lang="ja-JP" altLang="ja-JP" sz="1800"/>
              <a:t>：「重大な事故等への対応」が注目点</a:t>
            </a:r>
            <a:endParaRPr lang="en-US" altLang="ja-JP" sz="1800"/>
          </a:p>
          <a:p>
            <a:pPr>
              <a:spcBef>
                <a:spcPct val="0"/>
              </a:spcBef>
              <a:buFontTx/>
              <a:buNone/>
            </a:pPr>
            <a:endParaRPr lang="ja-JP" altLang="ja-JP" sz="1800"/>
          </a:p>
          <a:p>
            <a:pPr latinLnBrk="1">
              <a:spcBef>
                <a:spcPct val="0"/>
              </a:spcBef>
              <a:buFontTx/>
              <a:buNone/>
            </a:pPr>
            <a:r>
              <a:rPr lang="ja-JP" altLang="en-US" sz="1800"/>
              <a:t>　　</a:t>
            </a:r>
            <a:r>
              <a:rPr lang="en-US" altLang="ja-JP" sz="1800"/>
              <a:t>1</a:t>
            </a:r>
            <a:r>
              <a:rPr lang="ja-JP" altLang="ja-JP" sz="1800"/>
              <a:t>．全社的に対応すべき重大事故等について、今年度は「集中豪雨による河川の氾濫により多数</a:t>
            </a:r>
            <a:endParaRPr lang="en-US" altLang="ja-JP" sz="1800"/>
          </a:p>
          <a:p>
            <a:pPr latinLnBrk="1">
              <a:spcBef>
                <a:spcPct val="0"/>
              </a:spcBef>
              <a:buFontTx/>
              <a:buNone/>
            </a:pPr>
            <a:r>
              <a:rPr lang="ja-JP" altLang="en-US" sz="1800"/>
              <a:t>　　　</a:t>
            </a:r>
            <a:r>
              <a:rPr lang="ja-JP" altLang="ja-JP" sz="1800"/>
              <a:t>の配送車両が浸水、ドライバー</a:t>
            </a:r>
            <a:r>
              <a:rPr lang="en-US" altLang="ja-JP" sz="1800"/>
              <a:t>1</a:t>
            </a:r>
            <a:r>
              <a:rPr lang="ja-JP" altLang="ja-JP" sz="1800"/>
              <a:t>名の安否が不明の状況」と</a:t>
            </a:r>
            <a:r>
              <a:rPr lang="ja-JP" altLang="ja-JP" sz="1800">
                <a:solidFill>
                  <a:srgbClr val="FF0000"/>
                </a:solidFill>
              </a:rPr>
              <a:t>設定した背景</a:t>
            </a:r>
            <a:r>
              <a:rPr lang="ja-JP" altLang="ja-JP" sz="1800"/>
              <a:t>についてご説明くださ</a:t>
            </a:r>
            <a:endParaRPr lang="en-US" altLang="ja-JP" sz="1800"/>
          </a:p>
          <a:p>
            <a:pPr latinLnBrk="1">
              <a:spcBef>
                <a:spcPct val="0"/>
              </a:spcBef>
              <a:buFontTx/>
              <a:buNone/>
            </a:pPr>
            <a:r>
              <a:rPr lang="ja-JP" altLang="en-US" sz="1800"/>
              <a:t>　　　</a:t>
            </a:r>
            <a:r>
              <a:rPr lang="ja-JP" altLang="ja-JP" sz="1800"/>
              <a:t>い。</a:t>
            </a:r>
          </a:p>
          <a:p>
            <a:pPr latinLnBrk="1">
              <a:spcBef>
                <a:spcPct val="0"/>
              </a:spcBef>
              <a:buFontTx/>
              <a:buNone/>
            </a:pPr>
            <a:r>
              <a:rPr lang="ja-JP" altLang="en-US" sz="1800"/>
              <a:t>　　</a:t>
            </a:r>
            <a:r>
              <a:rPr lang="en-US" altLang="ja-JP" sz="1800"/>
              <a:t>2</a:t>
            </a:r>
            <a:r>
              <a:rPr lang="ja-JP" altLang="ja-JP" sz="1800"/>
              <a:t>．対応手順についての社内周知は、採用後の</a:t>
            </a:r>
            <a:r>
              <a:rPr lang="en-US" altLang="ja-JP" sz="1800"/>
              <a:t>3</a:t>
            </a:r>
            <a:r>
              <a:rPr lang="ja-JP" altLang="ja-JP" sz="1800"/>
              <a:t>ヶ月研修で実施されていますが、各人の</a:t>
            </a:r>
            <a:r>
              <a:rPr lang="ja-JP" altLang="ja-JP" sz="1800">
                <a:solidFill>
                  <a:srgbClr val="FF0000"/>
                </a:solidFill>
              </a:rPr>
              <a:t>理解</a:t>
            </a:r>
            <a:endParaRPr lang="en-US" altLang="ja-JP" sz="1800">
              <a:solidFill>
                <a:srgbClr val="FF0000"/>
              </a:solidFill>
            </a:endParaRPr>
          </a:p>
          <a:p>
            <a:pPr latinLnBrk="1">
              <a:spcBef>
                <a:spcPct val="0"/>
              </a:spcBef>
              <a:buFontTx/>
              <a:buNone/>
            </a:pPr>
            <a:r>
              <a:rPr lang="ja-JP" altLang="en-US" sz="1800">
                <a:solidFill>
                  <a:srgbClr val="FF0000"/>
                </a:solidFill>
              </a:rPr>
              <a:t>　　　</a:t>
            </a:r>
            <a:r>
              <a:rPr lang="ja-JP" altLang="ja-JP" sz="1800">
                <a:solidFill>
                  <a:srgbClr val="FF0000"/>
                </a:solidFill>
              </a:rPr>
              <a:t>度</a:t>
            </a:r>
            <a:r>
              <a:rPr lang="ja-JP" altLang="ja-JP" sz="1800"/>
              <a:t>についてご説明ください。</a:t>
            </a:r>
          </a:p>
          <a:p>
            <a:pPr latinLnBrk="1">
              <a:spcBef>
                <a:spcPct val="0"/>
              </a:spcBef>
              <a:buFontTx/>
              <a:buNone/>
            </a:pPr>
            <a:r>
              <a:rPr lang="ja-JP" altLang="en-US" sz="1800"/>
              <a:t>　　</a:t>
            </a:r>
            <a:r>
              <a:rPr lang="en-US" altLang="ja-JP" sz="1800"/>
              <a:t>3</a:t>
            </a:r>
            <a:r>
              <a:rPr lang="ja-JP" altLang="ja-JP" sz="1800"/>
              <a:t>．対応訓練は、計画通り茨城支店管内で発生したとの想定で</a:t>
            </a:r>
            <a:r>
              <a:rPr lang="en-US" altLang="ja-JP" sz="1800"/>
              <a:t>10</a:t>
            </a:r>
            <a:r>
              <a:rPr lang="ja-JP" altLang="ja-JP" sz="1800"/>
              <a:t>月に実施されましたが、</a:t>
            </a:r>
            <a:r>
              <a:rPr lang="ja-JP" altLang="ja-JP" sz="1800">
                <a:solidFill>
                  <a:srgbClr val="FF0000"/>
                </a:solidFill>
              </a:rPr>
              <a:t>実施状</a:t>
            </a:r>
            <a:endParaRPr lang="en-US" altLang="ja-JP" sz="1800">
              <a:solidFill>
                <a:srgbClr val="FF0000"/>
              </a:solidFill>
            </a:endParaRPr>
          </a:p>
          <a:p>
            <a:pPr latinLnBrk="1">
              <a:spcBef>
                <a:spcPct val="0"/>
              </a:spcBef>
              <a:buFontTx/>
              <a:buNone/>
            </a:pPr>
            <a:r>
              <a:rPr lang="ja-JP" altLang="en-US" sz="1800">
                <a:solidFill>
                  <a:srgbClr val="FF0000"/>
                </a:solidFill>
              </a:rPr>
              <a:t>　　　</a:t>
            </a:r>
            <a:r>
              <a:rPr lang="ja-JP" altLang="ja-JP" sz="1800">
                <a:solidFill>
                  <a:srgbClr val="FF0000"/>
                </a:solidFill>
              </a:rPr>
              <a:t>況</a:t>
            </a:r>
            <a:r>
              <a:rPr lang="ja-JP" altLang="ja-JP" sz="1800"/>
              <a:t>についてご説明ください。</a:t>
            </a:r>
          </a:p>
          <a:p>
            <a:pPr latinLnBrk="1">
              <a:spcBef>
                <a:spcPct val="0"/>
              </a:spcBef>
              <a:buFontTx/>
              <a:buNone/>
            </a:pPr>
            <a:r>
              <a:rPr lang="ja-JP" altLang="en-US" sz="1800"/>
              <a:t>　　</a:t>
            </a:r>
            <a:r>
              <a:rPr lang="en-US" altLang="ja-JP" sz="1800"/>
              <a:t>4</a:t>
            </a:r>
            <a:r>
              <a:rPr lang="ja-JP" altLang="ja-JP" sz="1800"/>
              <a:t>．対応訓練の実施後、</a:t>
            </a:r>
            <a:r>
              <a:rPr lang="ja-JP" altLang="ja-JP" sz="1800">
                <a:solidFill>
                  <a:srgbClr val="FF0000"/>
                </a:solidFill>
              </a:rPr>
              <a:t>反省点等</a:t>
            </a:r>
            <a:r>
              <a:rPr lang="ja-JP" altLang="ja-JP" sz="1800"/>
              <a:t>についてご説明ください。</a:t>
            </a:r>
          </a:p>
          <a:p>
            <a:pPr latinLnBrk="1">
              <a:spcBef>
                <a:spcPct val="0"/>
              </a:spcBef>
              <a:buFontTx/>
              <a:buNone/>
            </a:pPr>
            <a:r>
              <a:rPr lang="ja-JP" altLang="en-US" sz="1800"/>
              <a:t>　　</a:t>
            </a:r>
            <a:r>
              <a:rPr lang="en-US" altLang="ja-JP" sz="1800"/>
              <a:t>5</a:t>
            </a:r>
            <a:r>
              <a:rPr lang="ja-JP" altLang="ja-JP" sz="1800"/>
              <a:t>．把握された反省点等を踏まえた</a:t>
            </a:r>
            <a:r>
              <a:rPr lang="ja-JP" altLang="ja-JP" sz="1800">
                <a:solidFill>
                  <a:srgbClr val="FF0000"/>
                </a:solidFill>
              </a:rPr>
              <a:t>見直し改善状況</a:t>
            </a:r>
            <a:r>
              <a:rPr lang="ja-JP" altLang="ja-JP" sz="1800"/>
              <a:t>についてご説明ください。</a:t>
            </a:r>
            <a:endParaRPr lang="en-US" altLang="ja-JP" sz="1800"/>
          </a:p>
          <a:p>
            <a:pPr latinLnBrk="1">
              <a:spcBef>
                <a:spcPct val="0"/>
              </a:spcBef>
              <a:buFontTx/>
              <a:buNone/>
            </a:pPr>
            <a:r>
              <a:rPr lang="ja-JP" altLang="en-US" sz="1800"/>
              <a:t>　　　　</a:t>
            </a:r>
            <a:r>
              <a:rPr lang="ja-JP" altLang="ja-JP" sz="1800"/>
              <a:t>監査側で考えた見直し改善のポイントは、以下のとおりです。</a:t>
            </a:r>
          </a:p>
          <a:p>
            <a:pPr latinLnBrk="1">
              <a:spcBef>
                <a:spcPct val="0"/>
              </a:spcBef>
              <a:buFontTx/>
              <a:buNone/>
            </a:pPr>
            <a:r>
              <a:rPr lang="ja-JP" altLang="en-US" sz="1800"/>
              <a:t>　　　</a:t>
            </a:r>
            <a:r>
              <a:rPr lang="en-US" altLang="ja-JP" sz="1800">
                <a:solidFill>
                  <a:srgbClr val="0000FF"/>
                </a:solidFill>
              </a:rPr>
              <a:t>a</a:t>
            </a:r>
            <a:r>
              <a:rPr lang="ja-JP" altLang="ja-JP" sz="1800">
                <a:solidFill>
                  <a:srgbClr val="0000FF"/>
                </a:solidFill>
              </a:rPr>
              <a:t>）想定される重大事故の種類、発生時期・場所</a:t>
            </a:r>
          </a:p>
          <a:p>
            <a:pPr latinLnBrk="1">
              <a:spcBef>
                <a:spcPct val="0"/>
              </a:spcBef>
              <a:buFontTx/>
              <a:buNone/>
            </a:pPr>
            <a:r>
              <a:rPr lang="ja-JP" altLang="en-US" sz="1800">
                <a:solidFill>
                  <a:srgbClr val="0000FF"/>
                </a:solidFill>
              </a:rPr>
              <a:t>　　　</a:t>
            </a:r>
            <a:r>
              <a:rPr lang="en-US" altLang="ja-JP" sz="1800">
                <a:solidFill>
                  <a:srgbClr val="0000FF"/>
                </a:solidFill>
              </a:rPr>
              <a:t>b</a:t>
            </a:r>
            <a:r>
              <a:rPr lang="ja-JP" altLang="ja-JP" sz="1800">
                <a:solidFill>
                  <a:srgbClr val="0000FF"/>
                </a:solidFill>
              </a:rPr>
              <a:t>）本社の緊急対応体制、緊急参集させる要員数</a:t>
            </a:r>
          </a:p>
          <a:p>
            <a:pPr latinLnBrk="1">
              <a:spcBef>
                <a:spcPct val="0"/>
              </a:spcBef>
              <a:buFontTx/>
              <a:buNone/>
            </a:pPr>
            <a:r>
              <a:rPr lang="ja-JP" altLang="en-US" sz="1800">
                <a:solidFill>
                  <a:srgbClr val="0000FF"/>
                </a:solidFill>
              </a:rPr>
              <a:t>　　　</a:t>
            </a:r>
            <a:r>
              <a:rPr lang="en-US" altLang="ja-JP" sz="1800">
                <a:solidFill>
                  <a:srgbClr val="0000FF"/>
                </a:solidFill>
              </a:rPr>
              <a:t>c</a:t>
            </a:r>
            <a:r>
              <a:rPr lang="ja-JP" altLang="ja-JP" sz="1800">
                <a:solidFill>
                  <a:srgbClr val="0000FF"/>
                </a:solidFill>
              </a:rPr>
              <a:t>）必要な装備・備品（特に通信連絡手段）</a:t>
            </a:r>
          </a:p>
          <a:p>
            <a:pPr>
              <a:spcBef>
                <a:spcPct val="0"/>
              </a:spcBef>
              <a:buFontTx/>
              <a:buNone/>
            </a:pPr>
            <a:r>
              <a:rPr lang="ja-JP" altLang="en-US" sz="1800">
                <a:solidFill>
                  <a:srgbClr val="0000FF"/>
                </a:solidFill>
              </a:rPr>
              <a:t>　　　</a:t>
            </a:r>
            <a:r>
              <a:rPr lang="en-US" altLang="ja-JP" sz="1800">
                <a:solidFill>
                  <a:srgbClr val="0000FF"/>
                </a:solidFill>
              </a:rPr>
              <a:t>d</a:t>
            </a:r>
            <a:r>
              <a:rPr lang="ja-JP" altLang="ja-JP" sz="1800">
                <a:solidFill>
                  <a:srgbClr val="0000FF"/>
                </a:solidFill>
              </a:rPr>
              <a:t>）対応手順、訓練参加者からの意見収集方法</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9747" name="スライド番号プレースホルダー 4"/>
          <p:cNvSpPr>
            <a:spLocks noGrp="1" noChangeArrowheads="1"/>
          </p:cNvSpPr>
          <p:nvPr>
            <p:ph type="sldNum" sz="quarter" idx="12"/>
          </p:nvPr>
        </p:nvSpPr>
        <p:spPr>
          <a:xfrm>
            <a:off x="7420910" y="6278563"/>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2A066A8-AFA0-4B43-BC00-6B2A74FD28DC}" type="slidenum">
              <a:rPr lang="en-US" altLang="ja-JP" sz="1400" smtClean="0"/>
              <a:pPr>
                <a:spcBef>
                  <a:spcPct val="0"/>
                </a:spcBef>
                <a:buFontTx/>
                <a:buNone/>
              </a:pPr>
              <a:t>61</a:t>
            </a:fld>
            <a:endParaRPr lang="en-US" altLang="ja-JP" sz="1400" smtClean="0"/>
          </a:p>
        </p:txBody>
      </p:sp>
      <p:sp>
        <p:nvSpPr>
          <p:cNvPr id="159748"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dirty="0" smtClean="0"/>
              <a:t>（</a:t>
            </a:r>
            <a:r>
              <a:rPr lang="ja-JP" altLang="en-US" sz="2401" b="1" dirty="0" smtClean="0"/>
              <a:t>５</a:t>
            </a:r>
            <a:r>
              <a:rPr lang="ja-JP" altLang="ja-JP" sz="2401" b="1" dirty="0" smtClean="0"/>
              <a:t>）</a:t>
            </a:r>
            <a:r>
              <a:rPr lang="ja-JP" altLang="en-US" sz="2401" b="1" dirty="0" smtClean="0"/>
              <a:t>チェックリスト（有効性確認用の例）（</a:t>
            </a:r>
            <a:r>
              <a:rPr lang="en-US" altLang="ja-JP" sz="2401" b="1" dirty="0" smtClean="0"/>
              <a:t>5/5</a:t>
            </a:r>
            <a:r>
              <a:rPr lang="ja-JP" altLang="en-US" sz="2401" b="1" dirty="0" smtClean="0"/>
              <a:t>）</a:t>
            </a:r>
            <a:endParaRPr lang="ja-JP" altLang="ja-JP" sz="2401" dirty="0" smtClean="0"/>
          </a:p>
          <a:p>
            <a:pPr eaLnBrk="1" hangingPunct="1">
              <a:spcBef>
                <a:spcPct val="0"/>
              </a:spcBef>
              <a:buFontTx/>
              <a:buNone/>
              <a:defRPr/>
            </a:pPr>
            <a:endParaRPr lang="en-US" altLang="ja-JP" sz="2401" b="1" dirty="0" smtClean="0"/>
          </a:p>
        </p:txBody>
      </p:sp>
      <p:sp>
        <p:nvSpPr>
          <p:cNvPr id="159749" name="Line 10"/>
          <p:cNvSpPr>
            <a:spLocks noChangeShapeType="1"/>
          </p:cNvSpPr>
          <p:nvPr/>
        </p:nvSpPr>
        <p:spPr bwMode="auto">
          <a:xfrm>
            <a:off x="6134100" y="9445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0" name="Line 11"/>
          <p:cNvSpPr>
            <a:spLocks noChangeShapeType="1"/>
          </p:cNvSpPr>
          <p:nvPr/>
        </p:nvSpPr>
        <p:spPr bwMode="auto">
          <a:xfrm>
            <a:off x="6134100" y="9445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1" name="Line 12"/>
          <p:cNvSpPr>
            <a:spLocks noChangeShapeType="1"/>
          </p:cNvSpPr>
          <p:nvPr/>
        </p:nvSpPr>
        <p:spPr bwMode="auto">
          <a:xfrm>
            <a:off x="6134100" y="1204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2" name="Line 13"/>
          <p:cNvSpPr>
            <a:spLocks noChangeShapeType="1"/>
          </p:cNvSpPr>
          <p:nvPr/>
        </p:nvSpPr>
        <p:spPr bwMode="auto">
          <a:xfrm>
            <a:off x="6134100" y="1204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3" name="Line 14"/>
          <p:cNvSpPr>
            <a:spLocks noChangeShapeType="1"/>
          </p:cNvSpPr>
          <p:nvPr/>
        </p:nvSpPr>
        <p:spPr bwMode="auto">
          <a:xfrm>
            <a:off x="6134100" y="16811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4" name="Line 15"/>
          <p:cNvSpPr>
            <a:spLocks noChangeShapeType="1"/>
          </p:cNvSpPr>
          <p:nvPr/>
        </p:nvSpPr>
        <p:spPr bwMode="auto">
          <a:xfrm>
            <a:off x="6134100" y="16811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5" name="Line 16"/>
          <p:cNvSpPr>
            <a:spLocks noChangeShapeType="1"/>
          </p:cNvSpPr>
          <p:nvPr/>
        </p:nvSpPr>
        <p:spPr bwMode="auto">
          <a:xfrm>
            <a:off x="6134100" y="24622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6" name="Line 17"/>
          <p:cNvSpPr>
            <a:spLocks noChangeShapeType="1"/>
          </p:cNvSpPr>
          <p:nvPr/>
        </p:nvSpPr>
        <p:spPr bwMode="auto">
          <a:xfrm>
            <a:off x="6134100" y="24622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7" name="Line 18"/>
          <p:cNvSpPr>
            <a:spLocks noChangeShapeType="1"/>
          </p:cNvSpPr>
          <p:nvPr/>
        </p:nvSpPr>
        <p:spPr bwMode="auto">
          <a:xfrm>
            <a:off x="6134100" y="2728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8" name="Line 19"/>
          <p:cNvSpPr>
            <a:spLocks noChangeShapeType="1"/>
          </p:cNvSpPr>
          <p:nvPr/>
        </p:nvSpPr>
        <p:spPr bwMode="auto">
          <a:xfrm>
            <a:off x="6134100" y="2728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59" name="Line 20"/>
          <p:cNvSpPr>
            <a:spLocks noChangeShapeType="1"/>
          </p:cNvSpPr>
          <p:nvPr/>
        </p:nvSpPr>
        <p:spPr bwMode="auto">
          <a:xfrm>
            <a:off x="6134100" y="3052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0" name="Line 21"/>
          <p:cNvSpPr>
            <a:spLocks noChangeShapeType="1"/>
          </p:cNvSpPr>
          <p:nvPr/>
        </p:nvSpPr>
        <p:spPr bwMode="auto">
          <a:xfrm>
            <a:off x="6134100" y="3052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1" name="Line 22"/>
          <p:cNvSpPr>
            <a:spLocks noChangeShapeType="1"/>
          </p:cNvSpPr>
          <p:nvPr/>
        </p:nvSpPr>
        <p:spPr bwMode="auto">
          <a:xfrm>
            <a:off x="6134100" y="3395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2" name="Line 23"/>
          <p:cNvSpPr>
            <a:spLocks noChangeShapeType="1"/>
          </p:cNvSpPr>
          <p:nvPr/>
        </p:nvSpPr>
        <p:spPr bwMode="auto">
          <a:xfrm>
            <a:off x="6134100" y="3395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3" name="Line 24"/>
          <p:cNvSpPr>
            <a:spLocks noChangeShapeType="1"/>
          </p:cNvSpPr>
          <p:nvPr/>
        </p:nvSpPr>
        <p:spPr bwMode="auto">
          <a:xfrm>
            <a:off x="6134100" y="37004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4" name="Line 25"/>
          <p:cNvSpPr>
            <a:spLocks noChangeShapeType="1"/>
          </p:cNvSpPr>
          <p:nvPr/>
        </p:nvSpPr>
        <p:spPr bwMode="auto">
          <a:xfrm>
            <a:off x="6134100" y="37004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5" name="Line 26"/>
          <p:cNvSpPr>
            <a:spLocks noChangeShapeType="1"/>
          </p:cNvSpPr>
          <p:nvPr/>
        </p:nvSpPr>
        <p:spPr bwMode="auto">
          <a:xfrm>
            <a:off x="6134100" y="39957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6" name="Line 27"/>
          <p:cNvSpPr>
            <a:spLocks noChangeShapeType="1"/>
          </p:cNvSpPr>
          <p:nvPr/>
        </p:nvSpPr>
        <p:spPr bwMode="auto">
          <a:xfrm>
            <a:off x="6134100" y="39957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7" name="Line 28"/>
          <p:cNvSpPr>
            <a:spLocks noChangeShapeType="1"/>
          </p:cNvSpPr>
          <p:nvPr/>
        </p:nvSpPr>
        <p:spPr bwMode="auto">
          <a:xfrm>
            <a:off x="6134100" y="42560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8" name="Line 29"/>
          <p:cNvSpPr>
            <a:spLocks noChangeShapeType="1"/>
          </p:cNvSpPr>
          <p:nvPr/>
        </p:nvSpPr>
        <p:spPr bwMode="auto">
          <a:xfrm>
            <a:off x="6134100" y="42560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69" name="Line 30"/>
          <p:cNvSpPr>
            <a:spLocks noChangeShapeType="1"/>
          </p:cNvSpPr>
          <p:nvPr/>
        </p:nvSpPr>
        <p:spPr bwMode="auto">
          <a:xfrm>
            <a:off x="6134100" y="4516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0" name="Line 31"/>
          <p:cNvSpPr>
            <a:spLocks noChangeShapeType="1"/>
          </p:cNvSpPr>
          <p:nvPr/>
        </p:nvSpPr>
        <p:spPr bwMode="auto">
          <a:xfrm>
            <a:off x="6134100" y="4516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1" name="Line 32"/>
          <p:cNvSpPr>
            <a:spLocks noChangeShapeType="1"/>
          </p:cNvSpPr>
          <p:nvPr/>
        </p:nvSpPr>
        <p:spPr bwMode="auto">
          <a:xfrm>
            <a:off x="6134100" y="4859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2" name="Line 33"/>
          <p:cNvSpPr>
            <a:spLocks noChangeShapeType="1"/>
          </p:cNvSpPr>
          <p:nvPr/>
        </p:nvSpPr>
        <p:spPr bwMode="auto">
          <a:xfrm>
            <a:off x="6134100" y="4859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3" name="Line 34"/>
          <p:cNvSpPr>
            <a:spLocks noChangeShapeType="1"/>
          </p:cNvSpPr>
          <p:nvPr/>
        </p:nvSpPr>
        <p:spPr bwMode="auto">
          <a:xfrm>
            <a:off x="6134100" y="5202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4" name="Line 35"/>
          <p:cNvSpPr>
            <a:spLocks noChangeShapeType="1"/>
          </p:cNvSpPr>
          <p:nvPr/>
        </p:nvSpPr>
        <p:spPr bwMode="auto">
          <a:xfrm>
            <a:off x="6134100" y="5202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5" name="Line 36"/>
          <p:cNvSpPr>
            <a:spLocks noChangeShapeType="1"/>
          </p:cNvSpPr>
          <p:nvPr/>
        </p:nvSpPr>
        <p:spPr bwMode="auto">
          <a:xfrm>
            <a:off x="6134100" y="55451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6" name="Line 37"/>
          <p:cNvSpPr>
            <a:spLocks noChangeShapeType="1"/>
          </p:cNvSpPr>
          <p:nvPr/>
        </p:nvSpPr>
        <p:spPr bwMode="auto">
          <a:xfrm>
            <a:off x="6134100" y="55451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7" name="Line 38"/>
          <p:cNvSpPr>
            <a:spLocks noChangeShapeType="1"/>
          </p:cNvSpPr>
          <p:nvPr/>
        </p:nvSpPr>
        <p:spPr bwMode="auto">
          <a:xfrm>
            <a:off x="6134100" y="5888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8" name="Line 39"/>
          <p:cNvSpPr>
            <a:spLocks noChangeShapeType="1"/>
          </p:cNvSpPr>
          <p:nvPr/>
        </p:nvSpPr>
        <p:spPr bwMode="auto">
          <a:xfrm>
            <a:off x="6134100" y="5888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79" name="Line 44"/>
          <p:cNvSpPr>
            <a:spLocks noChangeShapeType="1"/>
          </p:cNvSpPr>
          <p:nvPr/>
        </p:nvSpPr>
        <p:spPr bwMode="auto">
          <a:xfrm>
            <a:off x="6134100" y="9445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0" name="Line 45"/>
          <p:cNvSpPr>
            <a:spLocks noChangeShapeType="1"/>
          </p:cNvSpPr>
          <p:nvPr/>
        </p:nvSpPr>
        <p:spPr bwMode="auto">
          <a:xfrm>
            <a:off x="6134100" y="9445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1" name="Line 46"/>
          <p:cNvSpPr>
            <a:spLocks noChangeShapeType="1"/>
          </p:cNvSpPr>
          <p:nvPr/>
        </p:nvSpPr>
        <p:spPr bwMode="auto">
          <a:xfrm>
            <a:off x="6134100" y="1204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2" name="Line 47"/>
          <p:cNvSpPr>
            <a:spLocks noChangeShapeType="1"/>
          </p:cNvSpPr>
          <p:nvPr/>
        </p:nvSpPr>
        <p:spPr bwMode="auto">
          <a:xfrm>
            <a:off x="6134100" y="1204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3" name="Line 48"/>
          <p:cNvSpPr>
            <a:spLocks noChangeShapeType="1"/>
          </p:cNvSpPr>
          <p:nvPr/>
        </p:nvSpPr>
        <p:spPr bwMode="auto">
          <a:xfrm>
            <a:off x="6134100" y="16811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4" name="Line 49"/>
          <p:cNvSpPr>
            <a:spLocks noChangeShapeType="1"/>
          </p:cNvSpPr>
          <p:nvPr/>
        </p:nvSpPr>
        <p:spPr bwMode="auto">
          <a:xfrm>
            <a:off x="6134100" y="16811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5" name="Line 50"/>
          <p:cNvSpPr>
            <a:spLocks noChangeShapeType="1"/>
          </p:cNvSpPr>
          <p:nvPr/>
        </p:nvSpPr>
        <p:spPr bwMode="auto">
          <a:xfrm>
            <a:off x="6134100" y="24622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6" name="Line 51"/>
          <p:cNvSpPr>
            <a:spLocks noChangeShapeType="1"/>
          </p:cNvSpPr>
          <p:nvPr/>
        </p:nvSpPr>
        <p:spPr bwMode="auto">
          <a:xfrm>
            <a:off x="6134100" y="24622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7" name="Line 52"/>
          <p:cNvSpPr>
            <a:spLocks noChangeShapeType="1"/>
          </p:cNvSpPr>
          <p:nvPr/>
        </p:nvSpPr>
        <p:spPr bwMode="auto">
          <a:xfrm>
            <a:off x="6134100" y="2728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8" name="Line 53"/>
          <p:cNvSpPr>
            <a:spLocks noChangeShapeType="1"/>
          </p:cNvSpPr>
          <p:nvPr/>
        </p:nvSpPr>
        <p:spPr bwMode="auto">
          <a:xfrm>
            <a:off x="6134100" y="27289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89" name="Line 54"/>
          <p:cNvSpPr>
            <a:spLocks noChangeShapeType="1"/>
          </p:cNvSpPr>
          <p:nvPr/>
        </p:nvSpPr>
        <p:spPr bwMode="auto">
          <a:xfrm>
            <a:off x="6134100" y="3052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0" name="Line 55"/>
          <p:cNvSpPr>
            <a:spLocks noChangeShapeType="1"/>
          </p:cNvSpPr>
          <p:nvPr/>
        </p:nvSpPr>
        <p:spPr bwMode="auto">
          <a:xfrm>
            <a:off x="6134100" y="3052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1" name="Line 56"/>
          <p:cNvSpPr>
            <a:spLocks noChangeShapeType="1"/>
          </p:cNvSpPr>
          <p:nvPr/>
        </p:nvSpPr>
        <p:spPr bwMode="auto">
          <a:xfrm>
            <a:off x="6134100" y="3395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2" name="Line 57"/>
          <p:cNvSpPr>
            <a:spLocks noChangeShapeType="1"/>
          </p:cNvSpPr>
          <p:nvPr/>
        </p:nvSpPr>
        <p:spPr bwMode="auto">
          <a:xfrm>
            <a:off x="6134100" y="33956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3" name="Line 58"/>
          <p:cNvSpPr>
            <a:spLocks noChangeShapeType="1"/>
          </p:cNvSpPr>
          <p:nvPr/>
        </p:nvSpPr>
        <p:spPr bwMode="auto">
          <a:xfrm>
            <a:off x="6134100" y="37004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4" name="Line 59"/>
          <p:cNvSpPr>
            <a:spLocks noChangeShapeType="1"/>
          </p:cNvSpPr>
          <p:nvPr/>
        </p:nvSpPr>
        <p:spPr bwMode="auto">
          <a:xfrm>
            <a:off x="6134100" y="37004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5" name="Line 60"/>
          <p:cNvSpPr>
            <a:spLocks noChangeShapeType="1"/>
          </p:cNvSpPr>
          <p:nvPr/>
        </p:nvSpPr>
        <p:spPr bwMode="auto">
          <a:xfrm>
            <a:off x="6134100" y="39957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6" name="Line 61"/>
          <p:cNvSpPr>
            <a:spLocks noChangeShapeType="1"/>
          </p:cNvSpPr>
          <p:nvPr/>
        </p:nvSpPr>
        <p:spPr bwMode="auto">
          <a:xfrm>
            <a:off x="6134100" y="39957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7" name="Line 62"/>
          <p:cNvSpPr>
            <a:spLocks noChangeShapeType="1"/>
          </p:cNvSpPr>
          <p:nvPr/>
        </p:nvSpPr>
        <p:spPr bwMode="auto">
          <a:xfrm>
            <a:off x="6134100" y="42560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8" name="Line 63"/>
          <p:cNvSpPr>
            <a:spLocks noChangeShapeType="1"/>
          </p:cNvSpPr>
          <p:nvPr/>
        </p:nvSpPr>
        <p:spPr bwMode="auto">
          <a:xfrm>
            <a:off x="6134100" y="42560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799" name="Line 64"/>
          <p:cNvSpPr>
            <a:spLocks noChangeShapeType="1"/>
          </p:cNvSpPr>
          <p:nvPr/>
        </p:nvSpPr>
        <p:spPr bwMode="auto">
          <a:xfrm>
            <a:off x="6134100" y="4516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0" name="Line 65"/>
          <p:cNvSpPr>
            <a:spLocks noChangeShapeType="1"/>
          </p:cNvSpPr>
          <p:nvPr/>
        </p:nvSpPr>
        <p:spPr bwMode="auto">
          <a:xfrm>
            <a:off x="6134100" y="45164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1" name="Line 66"/>
          <p:cNvSpPr>
            <a:spLocks noChangeShapeType="1"/>
          </p:cNvSpPr>
          <p:nvPr/>
        </p:nvSpPr>
        <p:spPr bwMode="auto">
          <a:xfrm>
            <a:off x="6134100" y="4859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2" name="Line 67"/>
          <p:cNvSpPr>
            <a:spLocks noChangeShapeType="1"/>
          </p:cNvSpPr>
          <p:nvPr/>
        </p:nvSpPr>
        <p:spPr bwMode="auto">
          <a:xfrm>
            <a:off x="6134100" y="4859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3" name="Line 68"/>
          <p:cNvSpPr>
            <a:spLocks noChangeShapeType="1"/>
          </p:cNvSpPr>
          <p:nvPr/>
        </p:nvSpPr>
        <p:spPr bwMode="auto">
          <a:xfrm>
            <a:off x="6134100" y="5202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4" name="Line 69"/>
          <p:cNvSpPr>
            <a:spLocks noChangeShapeType="1"/>
          </p:cNvSpPr>
          <p:nvPr/>
        </p:nvSpPr>
        <p:spPr bwMode="auto">
          <a:xfrm>
            <a:off x="6134100" y="5202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5" name="Line 70"/>
          <p:cNvSpPr>
            <a:spLocks noChangeShapeType="1"/>
          </p:cNvSpPr>
          <p:nvPr/>
        </p:nvSpPr>
        <p:spPr bwMode="auto">
          <a:xfrm>
            <a:off x="6134100" y="55451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6" name="Line 130"/>
          <p:cNvSpPr>
            <a:spLocks noChangeShapeType="1"/>
          </p:cNvSpPr>
          <p:nvPr/>
        </p:nvSpPr>
        <p:spPr bwMode="auto">
          <a:xfrm>
            <a:off x="6134100" y="55451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7" name="Line 131"/>
          <p:cNvSpPr>
            <a:spLocks noChangeShapeType="1"/>
          </p:cNvSpPr>
          <p:nvPr/>
        </p:nvSpPr>
        <p:spPr bwMode="auto">
          <a:xfrm>
            <a:off x="6134100" y="5888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808" name="Line 132"/>
          <p:cNvSpPr>
            <a:spLocks noChangeShapeType="1"/>
          </p:cNvSpPr>
          <p:nvPr/>
        </p:nvSpPr>
        <p:spPr bwMode="auto">
          <a:xfrm>
            <a:off x="6134100" y="5888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2" name="表 1"/>
          <p:cNvGraphicFramePr>
            <a:graphicFrameLocks noGrp="1"/>
          </p:cNvGraphicFramePr>
          <p:nvPr/>
        </p:nvGraphicFramePr>
        <p:xfrm>
          <a:off x="4868863" y="-533007888"/>
          <a:ext cx="4837113" cy="120173751"/>
        </p:xfrm>
        <a:graphic>
          <a:graphicData uri="http://schemas.openxmlformats.org/drawingml/2006/table">
            <a:tbl>
              <a:tblPr/>
              <a:tblGrid>
                <a:gridCol w="835961">
                  <a:extLst>
                    <a:ext uri="{9D8B030D-6E8A-4147-A177-3AD203B41FA5}">
                      <a16:colId xmlns:a16="http://schemas.microsoft.com/office/drawing/2014/main" val="186639607"/>
                    </a:ext>
                  </a:extLst>
                </a:gridCol>
                <a:gridCol w="2355937">
                  <a:extLst>
                    <a:ext uri="{9D8B030D-6E8A-4147-A177-3AD203B41FA5}">
                      <a16:colId xmlns:a16="http://schemas.microsoft.com/office/drawing/2014/main" val="1276959994"/>
                    </a:ext>
                  </a:extLst>
                </a:gridCol>
                <a:gridCol w="1645215">
                  <a:extLst>
                    <a:ext uri="{9D8B030D-6E8A-4147-A177-3AD203B41FA5}">
                      <a16:colId xmlns:a16="http://schemas.microsoft.com/office/drawing/2014/main" val="517891114"/>
                    </a:ext>
                  </a:extLst>
                </a:gridCol>
              </a:tblGrid>
              <a:tr h="660396">
                <a:tc>
                  <a:txBody>
                    <a:bodyPr/>
                    <a:lstStyle/>
                    <a:p>
                      <a:pPr algn="ctr"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項目</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574040"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チェック内容</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a:t>
                      </a:r>
                      <a:r>
                        <a:rPr lang="en-US" sz="100" b="1"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b="1" kern="100">
                          <a:effectLst/>
                          <a:latin typeface="Segoe UI Symbol" panose="020B0502040204020203" pitchFamily="34" charset="0"/>
                          <a:ea typeface="ＭＳ 明朝" panose="02020609040205080304" pitchFamily="17" charset="-128"/>
                          <a:cs typeface="Segoe UI Symbol" panose="020B0502040204020203" pitchFamily="34" charset="0"/>
                        </a:rPr>
                        <a:t>：チェックする際のポイント）</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574040"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ＭＳ ゴシック" panose="020B0609070205080204" pitchFamily="49" charset="-128"/>
                        </a:rPr>
                        <a:t>監査所見</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0602429"/>
                  </a:ext>
                </a:extLst>
              </a:tr>
              <a:tr h="8254952">
                <a:tc>
                  <a:txBody>
                    <a:bodyPr/>
                    <a:lstStyle/>
                    <a:p>
                      <a:pPr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経営トップの責務</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ctr" latinLnBrk="1">
                        <a:lnSpc>
                          <a:spcPts val="1780"/>
                        </a:lnSpc>
                        <a:spcAft>
                          <a:spcPts val="0"/>
                        </a:spcAft>
                      </a:pPr>
                      <a:r>
                        <a:rPr lang="en-US" sz="100" b="1"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自社が構築している安全管理体制のリスクについての把握、対応、効果把握、検証の観点</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自社の運輸事業の現状、今後の方向性</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自社の運輸事業の動向を把握し、安全管理体制の構築・運用において考慮すべき点の把握</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人材不足に起因する社員・職員の高齢化、老朽化した輸送施設等、自然災害、テロ、感染症等への対応等の課題への認識</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a:t>
                      </a:r>
                      <a:r>
                        <a:rPr lang="ja-JP" sz="100" kern="100">
                          <a:effectLst/>
                          <a:latin typeface="Arial" panose="020B0604020202020204" pitchFamily="34" charset="0"/>
                          <a:ea typeface="ＭＳ 明朝" panose="02020609040205080304" pitchFamily="17" charset="-128"/>
                          <a:cs typeface="Arial" panose="020B0604020202020204" pitchFamily="34" charset="0"/>
                        </a:rPr>
                        <a:t>．経営トップ自らの関係法令等遵守や安全最優先の原則の社内周知の状況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3</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関係法令等遵守や安全最優先の原則が周知されていることの把握</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4</a:t>
                      </a:r>
                      <a:r>
                        <a:rPr lang="ja-JP" sz="100" kern="100">
                          <a:effectLst/>
                          <a:latin typeface="Arial" panose="020B0604020202020204" pitchFamily="34" charset="0"/>
                          <a:ea typeface="ＭＳ 明朝" panose="02020609040205080304" pitchFamily="17" charset="-128"/>
                          <a:cs typeface="Arial" panose="020B0604020202020204" pitchFamily="34" charset="0"/>
                        </a:rPr>
                        <a:t>．関係法令等遵守、安全最優先の原則が十分に周知されていない部門・要員への対応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5</a:t>
                      </a:r>
                      <a:r>
                        <a:rPr lang="ja-JP" sz="100" kern="100">
                          <a:effectLst/>
                          <a:latin typeface="Arial" panose="020B0604020202020204" pitchFamily="34" charset="0"/>
                          <a:ea typeface="ＭＳ 明朝" panose="02020609040205080304" pitchFamily="17" charset="-128"/>
                          <a:cs typeface="Arial" panose="020B0604020202020204" pitchFamily="34" charset="0"/>
                        </a:rPr>
                        <a:t>．経営トップの安全方針策定にあたっての関与・指示の状況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6</a:t>
                      </a:r>
                      <a:r>
                        <a:rPr lang="ja-JP" sz="100" kern="100">
                          <a:effectLst/>
                          <a:latin typeface="Arial" panose="020B0604020202020204" pitchFamily="34" charset="0"/>
                          <a:ea typeface="ＭＳ 明朝" panose="02020609040205080304" pitchFamily="17" charset="-128"/>
                          <a:cs typeface="Arial" panose="020B0604020202020204" pitchFamily="34" charset="0"/>
                        </a:rPr>
                        <a:t>．経営トップの安全重点施策策定にあたっての関与・指示の状況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7</a:t>
                      </a:r>
                      <a:r>
                        <a:rPr lang="ja-JP" sz="100" kern="100">
                          <a:effectLst/>
                          <a:latin typeface="Arial" panose="020B0604020202020204" pitchFamily="34" charset="0"/>
                          <a:ea typeface="ＭＳ 明朝" panose="02020609040205080304" pitchFamily="17" charset="-128"/>
                          <a:cs typeface="Arial" panose="020B0604020202020204" pitchFamily="34" charset="0"/>
                        </a:rPr>
                        <a:t>．昨年度の安全重点施策の達成状況及び今年度の安全重点施策策定のポイント</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8</a:t>
                      </a:r>
                      <a:r>
                        <a:rPr lang="ja-JP" sz="100" kern="100">
                          <a:effectLst/>
                          <a:latin typeface="Arial" panose="020B0604020202020204" pitchFamily="34" charset="0"/>
                          <a:ea typeface="ＭＳ 明朝" panose="02020609040205080304" pitchFamily="17" charset="-128"/>
                          <a:cs typeface="Arial" panose="020B0604020202020204" pitchFamily="34" charset="0"/>
                        </a:rPr>
                        <a:t>．経営トップの重大事故等への対応体制の整備・強化にあたっての関与・指示の状況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9</a:t>
                      </a:r>
                      <a:r>
                        <a:rPr lang="ja-JP" sz="100" kern="100">
                          <a:effectLst/>
                          <a:latin typeface="Arial" panose="020B0604020202020204" pitchFamily="34" charset="0"/>
                          <a:ea typeface="ＭＳ 明朝" panose="02020609040205080304" pitchFamily="17" charset="-128"/>
                          <a:cs typeface="Arial" panose="020B0604020202020204" pitchFamily="34" charset="0"/>
                        </a:rPr>
                        <a:t>．経営トップの安全に関する組織整備にあたっての関与・指示の状況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10</a:t>
                      </a:r>
                      <a:r>
                        <a:rPr lang="ja-JP" sz="100" kern="100">
                          <a:effectLst/>
                          <a:latin typeface="Arial" panose="020B0604020202020204" pitchFamily="34" charset="0"/>
                          <a:ea typeface="ＭＳ 明朝" panose="02020609040205080304" pitchFamily="17" charset="-128"/>
                          <a:cs typeface="Arial" panose="020B0604020202020204" pitchFamily="34" charset="0"/>
                        </a:rPr>
                        <a:t>．（安全管理体制を変更した場合）安全管理体制の変更の意図と期待する効果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11</a:t>
                      </a:r>
                      <a:r>
                        <a:rPr lang="ja-JP" sz="100" kern="100">
                          <a:effectLst/>
                          <a:latin typeface="Arial" panose="020B0604020202020204" pitchFamily="34" charset="0"/>
                          <a:ea typeface="ＭＳ 明朝" panose="02020609040205080304" pitchFamily="17" charset="-128"/>
                          <a:cs typeface="Arial" panose="020B0604020202020204" pitchFamily="34" charset="0"/>
                        </a:rPr>
                        <a:t>．前回監査以降の安全投資の目的と進捗</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重点的に行っている安全投資とその目的、効果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安全投資の中長期的計画</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12</a:t>
                      </a:r>
                      <a:r>
                        <a:rPr lang="ja-JP" sz="100" kern="100">
                          <a:effectLst/>
                          <a:latin typeface="Arial" panose="020B0604020202020204" pitchFamily="34" charset="0"/>
                          <a:ea typeface="ＭＳ 明朝" panose="02020609040205080304" pitchFamily="17" charset="-128"/>
                          <a:cs typeface="Arial" panose="020B0604020202020204" pitchFamily="34" charset="0"/>
                        </a:rPr>
                        <a:t>　経営トップの安全に関する投資計画・実施にあたっての関与・指示の状況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13</a:t>
                      </a:r>
                      <a:r>
                        <a:rPr lang="ja-JP" sz="100" kern="100">
                          <a:effectLst/>
                          <a:latin typeface="Arial" panose="020B0604020202020204" pitchFamily="34" charset="0"/>
                          <a:ea typeface="ＭＳ 明朝" panose="02020609040205080304" pitchFamily="17" charset="-128"/>
                          <a:cs typeface="Arial" panose="020B0604020202020204" pitchFamily="34" charset="0"/>
                        </a:rPr>
                        <a:t>．現時点、安全投資が十分でない領域に対し、輸送の安全を確保するための対応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14</a:t>
                      </a:r>
                      <a:r>
                        <a:rPr lang="ja-JP" sz="100" kern="100">
                          <a:effectLst/>
                          <a:latin typeface="Arial" panose="020B0604020202020204" pitchFamily="34" charset="0"/>
                          <a:ea typeface="ＭＳ 明朝" panose="02020609040205080304" pitchFamily="17" charset="-128"/>
                          <a:cs typeface="Arial" panose="020B0604020202020204" pitchFamily="34" charset="0"/>
                        </a:rPr>
                        <a:t>．前回監査以降の事故、トラブル等の発生状況及びそれらの原因及び対策の概要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15</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内部監査の結果から見出された安全管理体制の課題</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16</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乗客、荷主、関係団体等から寄せられる安全に対する要望及び要望への対応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17</a:t>
                      </a:r>
                      <a:r>
                        <a:rPr lang="ja-JP" sz="100" kern="100">
                          <a:effectLst/>
                          <a:latin typeface="Arial" panose="020B0604020202020204" pitchFamily="34" charset="0"/>
                          <a:ea typeface="ＭＳ 明朝" panose="02020609040205080304" pitchFamily="17" charset="-128"/>
                          <a:cs typeface="Arial" panose="020B0604020202020204" pitchFamily="34" charset="0"/>
                        </a:rPr>
                        <a:t>．経営トップの会社全体の安全管理体制の見直し（マネジメントレビュー）にあたっての関与・指示の状況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18</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安全管理体制における課題及び解決へ向けた取組</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l"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短期的課題と中長期的課題の解決へ向けたスケジュール等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l"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118677"/>
                  </a:ext>
                </a:extLst>
              </a:tr>
              <a:tr h="6273763">
                <a:tc>
                  <a:txBody>
                    <a:bodyPr/>
                    <a:lstStyle/>
                    <a:p>
                      <a:pPr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安全方針</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自社の運輸事業の方向性</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a:t>
                      </a:r>
                      <a:r>
                        <a:rPr lang="ja-JP" sz="100" kern="100">
                          <a:effectLst/>
                          <a:latin typeface="Arial" panose="020B0604020202020204" pitchFamily="34" charset="0"/>
                          <a:ea typeface="ＭＳ 明朝" panose="02020609040205080304" pitchFamily="17" charset="-128"/>
                          <a:cs typeface="Arial" panose="020B0604020202020204" pitchFamily="34" charset="0"/>
                        </a:rPr>
                        <a:t>．安全方針の策定の手順</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安全方針の策定に係る経営トップの関与（親会社等他社の安全方針を採用する場合等）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3</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（該当する場合）安全方針を変更した意図</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変更した安全方針の再周知等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4</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（該当する場合）同じ安全方針を継続している背景及び成果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5</a:t>
                      </a:r>
                      <a:r>
                        <a:rPr lang="ja-JP" sz="100" kern="100">
                          <a:effectLst/>
                          <a:latin typeface="Arial" panose="020B0604020202020204" pitchFamily="34" charset="0"/>
                          <a:ea typeface="ＭＳ 明朝" panose="02020609040205080304" pitchFamily="17" charset="-128"/>
                          <a:cs typeface="Arial" panose="020B0604020202020204" pitchFamily="34" charset="0"/>
                        </a:rPr>
                        <a:t>．安全方針の社内周知の方法・実施状況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6</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安全方針の周知について、当該方法を採用している理由</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安全方針の内容、安全方針の理解のしやすさ、自社の規模、業種等から見た周知方法の妥当性</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安全方針の浸透度</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7</a:t>
                      </a:r>
                      <a:r>
                        <a:rPr lang="ja-JP" sz="100" kern="100">
                          <a:effectLst/>
                          <a:latin typeface="Arial" panose="020B0604020202020204" pitchFamily="34" charset="0"/>
                          <a:ea typeface="ＭＳ 明朝" panose="02020609040205080304" pitchFamily="17" charset="-128"/>
                          <a:cs typeface="Arial" panose="020B0604020202020204" pitchFamily="34" charset="0"/>
                        </a:rPr>
                        <a:t>．安全方針の社員の理解度・定着度・実践状況を把握・検証する方法とその実施状況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8</a:t>
                      </a:r>
                      <a:r>
                        <a:rPr lang="ja-JP" sz="100" kern="100">
                          <a:effectLst/>
                          <a:latin typeface="Arial" panose="020B0604020202020204" pitchFamily="34" charset="0"/>
                          <a:ea typeface="ＭＳ 明朝" panose="02020609040205080304" pitchFamily="17" charset="-128"/>
                          <a:cs typeface="Arial" panose="020B0604020202020204" pitchFamily="34" charset="0"/>
                        </a:rPr>
                        <a:t>．安全方針の理解度・浸透度の把握について、当該方法を採用している理由</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安全方針の内容、自社の規模・組織、業種等から見た理解度・浸透度の把握方法の妥当性</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9</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安全方針の理解度・浸透度が不十分な部門・要員への対応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10</a:t>
                      </a:r>
                      <a:r>
                        <a:rPr lang="ja-JP" sz="100" kern="100">
                          <a:effectLst/>
                          <a:latin typeface="Arial" panose="020B0604020202020204" pitchFamily="34" charset="0"/>
                          <a:ea typeface="ＭＳ 明朝" panose="02020609040205080304" pitchFamily="17" charset="-128"/>
                          <a:cs typeface="Arial" panose="020B0604020202020204" pitchFamily="34" charset="0"/>
                        </a:rPr>
                        <a:t>　安全方針の見直しの方法・実施状況（必要に応じ聴取）</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11</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安全方針の理解度・浸透度の把握後、周知方法や安全方針を見直した場合、見直し後の効果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周知度の問題により安全方針を見直した場合、周知についての工夫や改善</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周知方法を変更した場合、その後の効果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019476"/>
                  </a:ext>
                </a:extLst>
              </a:tr>
              <a:tr h="9245546">
                <a:tc>
                  <a:txBody>
                    <a:bodyPr/>
                    <a:lstStyle/>
                    <a:p>
                      <a:pPr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安全重点</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施策</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a:t>
                      </a:r>
                      <a:r>
                        <a:rPr lang="ja-JP" sz="100" kern="100">
                          <a:effectLst/>
                          <a:latin typeface="Arial" panose="020B0604020202020204" pitchFamily="34" charset="0"/>
                          <a:ea typeface="ＭＳ 明朝" panose="02020609040205080304" pitchFamily="17" charset="-128"/>
                          <a:cs typeface="Arial" panose="020B0604020202020204" pitchFamily="34" charset="0"/>
                        </a:rPr>
                        <a:t>．安全重点施策の策定の手順</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2</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安全重点施策の策定について、当該手順としている理由</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3</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安全方針の安全重点施策への反映</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4</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安全重点施策（目標）を当該内容としている理由</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安全方針・事業の安全に関するリスクとの関連、前年度・前期実績、実現可能性（チャレンジャブルな目標か、達成の可能性の高い目標か）</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中長期的安全計画との関連等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5</a:t>
                      </a:r>
                      <a:r>
                        <a:rPr lang="ja-JP" sz="100" kern="100">
                          <a:effectLst/>
                          <a:latin typeface="Arial" panose="020B0604020202020204" pitchFamily="34" charset="0"/>
                          <a:ea typeface="ＭＳ 明朝" panose="02020609040205080304" pitchFamily="17" charset="-128"/>
                          <a:cs typeface="Arial" panose="020B0604020202020204" pitchFamily="34" charset="0"/>
                        </a:rPr>
                        <a:t>．安全重点施策（取組計画）を当該内容としている理由</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目標との関連性（目標の難易度）、前年度・前期の取組計画の実施状況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取組計画の具体性、現実性、実効性（役立っているか）</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6</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（該当する場合）同じ安全重点施策（目標、取組計画）を継続している理由</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前年度実績等から勘案し、継続することの妥当性</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7</a:t>
                      </a:r>
                      <a:r>
                        <a:rPr lang="ja-JP" sz="100" kern="100">
                          <a:effectLst/>
                          <a:latin typeface="Arial" panose="020B0604020202020204" pitchFamily="34" charset="0"/>
                          <a:ea typeface="ＭＳ 明朝" panose="02020609040205080304" pitchFamily="17" charset="-128"/>
                          <a:cs typeface="Arial" panose="020B0604020202020204" pitchFamily="34" charset="0"/>
                        </a:rPr>
                        <a:t>．安全重点施策の社内周知の方法・実施状況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8</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安全重点施策（取組計画）が計画どおり実施されていない場合の対応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9</a:t>
                      </a:r>
                      <a:r>
                        <a:rPr lang="ja-JP" sz="100" kern="100">
                          <a:effectLst/>
                          <a:latin typeface="Arial" panose="020B0604020202020204" pitchFamily="34" charset="0"/>
                          <a:ea typeface="ＭＳ 明朝" panose="02020609040205080304" pitchFamily="17" charset="-128"/>
                          <a:cs typeface="Arial" panose="020B0604020202020204" pitchFamily="34" charset="0"/>
                        </a:rPr>
                        <a:t>．安全重点施策の進捗状況・達成状況を把握・検証する方法とその実施状況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10</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進捗・達成状況の把握について、当該方法を採用している理由</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3335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進捗・達成状況を把握する頻度</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現場から取組状況の報告内容（報告の詳細さ、問題点の提起）</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11</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進捗・達成状況について、達成及び未達成の要因分析</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3335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輸送量の変化、人員、安全投資等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12</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（該当する場合）安全重点施策の未達成状況が一定期間続いた場合の安全管理体制に与える影響</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安全目標の未達成が一定期間連続した場合、対応措置を取るルール</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中長期的安全推進計画等への影響等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13</a:t>
                      </a:r>
                      <a:r>
                        <a:rPr lang="ja-JP" sz="100" kern="100">
                          <a:effectLst/>
                          <a:latin typeface="Arial" panose="020B0604020202020204" pitchFamily="34" charset="0"/>
                          <a:ea typeface="ＭＳ 明朝" panose="02020609040205080304" pitchFamily="17" charset="-128"/>
                          <a:cs typeface="Arial" panose="020B0604020202020204" pitchFamily="34" charset="0"/>
                        </a:rPr>
                        <a:t>．安全重点施策の見直しの方法とその実施状況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14</a:t>
                      </a:r>
                      <a:r>
                        <a:rPr lang="ja-JP" sz="100" kern="100">
                          <a:effectLst/>
                          <a:latin typeface="Arial" panose="020B0604020202020204" pitchFamily="34" charset="0"/>
                          <a:ea typeface="ＭＳ 明朝" panose="02020609040205080304" pitchFamily="17" charset="-128"/>
                          <a:cs typeface="Arial" panose="020B0604020202020204" pitchFamily="34" charset="0"/>
                        </a:rPr>
                        <a:t>．安全重点施策の見直しにあたって考慮している情報</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15</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安全重点施策を見直し・改善した後の効果の確認</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見直した内容（当面の措置、年度計画の視点）</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取組計画等の見直しによる短期的効果と中長期的効果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386018"/>
                  </a:ext>
                </a:extLst>
              </a:tr>
              <a:tr h="5613367">
                <a:tc>
                  <a:txBody>
                    <a:bodyPr/>
                    <a:lstStyle/>
                    <a:p>
                      <a:pPr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安全統括</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管理者</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経営トップから安全統括管理者として与えられている責任・権限</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安全統括管理者の役職・地位、安全に係る業務経験、自身が受け持っている他業務等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a:t>
                      </a:r>
                      <a:r>
                        <a:rPr lang="ja-JP" sz="100" kern="100">
                          <a:effectLst/>
                          <a:latin typeface="Arial" panose="020B0604020202020204" pitchFamily="34" charset="0"/>
                          <a:ea typeface="ＭＳ 明朝" panose="02020609040205080304" pitchFamily="17" charset="-128"/>
                          <a:cs typeface="Arial" panose="020B0604020202020204" pitchFamily="34" charset="0"/>
                        </a:rPr>
                        <a:t>．安全統括管理者の輸送の安全に対する考え・方針</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3</a:t>
                      </a:r>
                      <a:r>
                        <a:rPr lang="ja-JP" sz="100" kern="100">
                          <a:effectLst/>
                          <a:latin typeface="Arial" panose="020B0604020202020204" pitchFamily="34" charset="0"/>
                          <a:ea typeface="ＭＳ 明朝" panose="02020609040205080304" pitchFamily="17" charset="-128"/>
                          <a:cs typeface="Arial" panose="020B0604020202020204" pitchFamily="34" charset="0"/>
                        </a:rPr>
                        <a:t>．安全統括管理者の会社全体の輸送の安全に関する現状課題と当該課題に対する対応状況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安全管理体制についての課題の認識について、経営トップと安全統括管理者の共通のもの、安全統括管理者独自のもの</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認識している課題の重要性等から、課題の優先順位を踏まえ課題解決へ向けた方法・スケジュール感等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4</a:t>
                      </a:r>
                      <a:r>
                        <a:rPr lang="ja-JP" sz="100" kern="100">
                          <a:effectLst/>
                          <a:latin typeface="Arial" panose="020B0604020202020204" pitchFamily="34" charset="0"/>
                          <a:ea typeface="ＭＳ 明朝" panose="02020609040205080304" pitchFamily="17" charset="-128"/>
                          <a:cs typeface="Arial" panose="020B0604020202020204" pitchFamily="34" charset="0"/>
                        </a:rPr>
                        <a:t>．安全統括管理者の安全重点施策その他安全の取組に対する関与・指示の状況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5</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安全統括管理者自身の責務の遂行について、安全管理体制の確立、実施、維持及び改善についての関与・指示、安全管理体制の確立、実施、維持及び改善についての反省点及び今後の取組</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6</a:t>
                      </a:r>
                      <a:r>
                        <a:rPr lang="ja-JP" sz="100" kern="100">
                          <a:effectLst/>
                          <a:latin typeface="Arial" panose="020B0604020202020204" pitchFamily="34" charset="0"/>
                          <a:ea typeface="ＭＳ 明朝" panose="02020609040205080304" pitchFamily="17" charset="-128"/>
                          <a:cs typeface="Arial" panose="020B0604020202020204" pitchFamily="34" charset="0"/>
                        </a:rPr>
                        <a:t>．安全統括管理者の社内の輸送の安全に関する課題等の情報の収集・把握の状況とそれら情報の経営トップへの報告・意見具申の状況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7</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経営トップへ報告・意見具申する際、考慮していること</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経営トップへは単なる事象の報告ではなく、できるだけ課題解決へ向けた提言や具体的施策等が盛り込まれること</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8</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報告されるべき情報が自身へ報告されているかの確認</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9</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経営トップからの指示に対する対応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10</a:t>
                      </a:r>
                      <a:r>
                        <a:rPr lang="ja-JP" sz="100" kern="100">
                          <a:effectLst/>
                          <a:latin typeface="Arial" panose="020B0604020202020204" pitchFamily="34" charset="0"/>
                          <a:ea typeface="ＭＳ 明朝" panose="02020609040205080304" pitchFamily="17" charset="-128"/>
                          <a:cs typeface="Arial" panose="020B0604020202020204" pitchFamily="34" charset="0"/>
                        </a:rPr>
                        <a:t>．安全統括管理者自らの関係法令等遵守や安全最優先の原則の社内周知の状況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11</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関係法令等遵守や安全最優先の原則等が周知されているかの確認</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12</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関係法令等遵守や安全最優先の原則等が周知されていない部門・要員への対応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610442"/>
                  </a:ext>
                </a:extLst>
              </a:tr>
              <a:tr h="2971783">
                <a:tc>
                  <a:txBody>
                    <a:bodyPr/>
                    <a:lstStyle/>
                    <a:p>
                      <a:pPr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要員の</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責任・権限</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a:t>
                      </a:r>
                      <a:r>
                        <a:rPr lang="ja-JP" sz="100" kern="100">
                          <a:effectLst/>
                          <a:latin typeface="Arial" panose="020B0604020202020204" pitchFamily="34" charset="0"/>
                          <a:ea typeface="ＭＳ 明朝" panose="02020609040205080304" pitchFamily="17" charset="-128"/>
                          <a:cs typeface="Arial" panose="020B0604020202020204" pitchFamily="34" charset="0"/>
                        </a:rPr>
                        <a:t>．輸送の安全に関する要員の責任・権限を何に明記しているか</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2</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定められた責任・権限が適切であることの確認</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責任・権限が曖昧、周知不十分のため、安全管理体制の運用で混乱した例</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3</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（該当する場合）要員の責任・権限を見直した理由とその効果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重大事故対応訓練後の責任・権限の見直し等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4</a:t>
                      </a:r>
                      <a:r>
                        <a:rPr lang="ja-JP" sz="100" kern="100">
                          <a:effectLst/>
                          <a:latin typeface="Arial" panose="020B0604020202020204" pitchFamily="34" charset="0"/>
                          <a:ea typeface="ＭＳ 明朝" panose="02020609040205080304" pitchFamily="17" charset="-128"/>
                          <a:cs typeface="Arial" panose="020B0604020202020204" pitchFamily="34" charset="0"/>
                        </a:rPr>
                        <a:t>．輸送の安全に関する要員の責任・権限の社内周知の状況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5</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責任・権限が周知され、定められたとおり実行されていることの確認</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6</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責任・権限の周知が不十分なため、安全管理が適切に運用されていない場合の対応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6173569"/>
                  </a:ext>
                </a:extLst>
              </a:tr>
              <a:tr h="10217796">
                <a:tc>
                  <a:txBody>
                    <a:bodyPr/>
                    <a:lstStyle/>
                    <a:p>
                      <a:pPr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情報伝達・</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コミュニケーションの確保</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a:t>
                      </a:r>
                      <a:r>
                        <a:rPr lang="ja-JP" sz="100" kern="100">
                          <a:effectLst/>
                          <a:latin typeface="Arial" panose="020B0604020202020204" pitchFamily="34" charset="0"/>
                          <a:ea typeface="ＭＳ 明朝" panose="02020609040205080304" pitchFamily="17" charset="-128"/>
                          <a:cs typeface="Arial" panose="020B0604020202020204" pitchFamily="34" charset="0"/>
                        </a:rPr>
                        <a:t>．経営管理部門から現場への情報伝達の方法とその実施状況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a:t>
                      </a:r>
                      <a:r>
                        <a:rPr lang="ja-JP" sz="100" kern="100">
                          <a:effectLst/>
                          <a:latin typeface="Arial" panose="020B0604020202020204" pitchFamily="34" charset="0"/>
                          <a:ea typeface="ＭＳ 明朝" panose="02020609040205080304" pitchFamily="17" charset="-128"/>
                          <a:cs typeface="Arial" panose="020B0604020202020204" pitchFamily="34" charset="0"/>
                        </a:rPr>
                        <a:t>．経営管理部門から現場へ情報伝達について、当該方法としている理由</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事業者の規模、組織構造、伝達する情報量、伝達の速さ、情報の内容等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3</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経営管理部門から現場の必要な部署まで情報が伝達されているかの確認</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4</a:t>
                      </a:r>
                      <a:r>
                        <a:rPr lang="ja-JP" sz="100" kern="100">
                          <a:effectLst/>
                          <a:latin typeface="Arial" panose="020B0604020202020204" pitchFamily="34" charset="0"/>
                          <a:ea typeface="ＭＳ 明朝" panose="02020609040205080304" pitchFamily="17" charset="-128"/>
                          <a:cs typeface="Arial" panose="020B0604020202020204" pitchFamily="34" charset="0"/>
                        </a:rPr>
                        <a:t>．経営管理部門から現場の必要な部署まで必要な情報が伝達されていなかった場合の対応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5</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（適宜）経営管理部門から現場への情報伝達方法を見直した理由及びその後の効果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6</a:t>
                      </a:r>
                      <a:r>
                        <a:rPr lang="ja-JP" sz="100" kern="100">
                          <a:effectLst/>
                          <a:latin typeface="Arial" panose="020B0604020202020204" pitchFamily="34" charset="0"/>
                          <a:ea typeface="ＭＳ 明朝" panose="02020609040205080304" pitchFamily="17" charset="-128"/>
                          <a:cs typeface="Arial" panose="020B0604020202020204" pitchFamily="34" charset="0"/>
                        </a:rPr>
                        <a:t>．現場の課題等を経営管理部門に報告・意見・上申する方法とその実施状況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7</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報告・意見上申について、当該方法としている理由</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事業者の規模、組織構造、伝達する情報量、伝達の速さ、情報の内容等からみた妥当性</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8</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現場からの要望・意見等が経営管理部門まで伝達されているかの確認</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9</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現場から要望・意見等が経営管理部門まで伝達されていなかった場合の対応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10</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（適宜）現場からの意見上申・報告の方法について見直し理由及びその後の効果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11</a:t>
                      </a:r>
                      <a:r>
                        <a:rPr lang="ja-JP" sz="100" kern="100">
                          <a:effectLst/>
                          <a:latin typeface="Arial" panose="020B0604020202020204" pitchFamily="34" charset="0"/>
                          <a:ea typeface="ＭＳ 明朝" panose="02020609040205080304" pitchFamily="17" charset="-128"/>
                          <a:cs typeface="Arial" panose="020B0604020202020204" pitchFamily="34" charset="0"/>
                        </a:rPr>
                        <a:t>．社内の縦断的・横断的な輸送の安全の確保に関する必要な情報共有の方法とその実施状況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33350" algn="just" latinLnBrk="1">
                        <a:lnSpc>
                          <a:spcPts val="1665"/>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Segoe UI Symbol" panose="020B0502040204020203" pitchFamily="34" charset="0"/>
                          <a:ea typeface="ＭＳ 明朝" panose="02020609040205080304" pitchFamily="17" charset="-128"/>
                          <a:cs typeface="Segoe UI Symbol" panose="020B0502040204020203" pitchFamily="34" charset="0"/>
                        </a:rPr>
                        <a:t>現業実施部門の管理者の活用状況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12</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社内の縦断的・横断的な輸送の安全の確保に関する情報伝達及びコミュニケーションについて、当該方法としている理由</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事業者の規模、組織構造、伝達する情報量、伝達の速さ、情報の内容等からみた妥当性</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委託先事業者との情報伝達及びコミュニケーション</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13</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社内の縦断的・横断的な輸送の安全の確保に関する情報伝達及びコミュニケーションが実施されていることの確認</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14</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社内の縦断的・横断的な輸送の安全の確保に関する情報伝達及びコミュニケーションが実施されていなかった場合の対応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15</a:t>
                      </a:r>
                      <a:r>
                        <a:rPr lang="ja-JP" sz="100" kern="100">
                          <a:effectLst/>
                          <a:latin typeface="Arial" panose="020B0604020202020204" pitchFamily="34" charset="0"/>
                          <a:ea typeface="ＭＳ 明朝" panose="02020609040205080304" pitchFamily="17" charset="-128"/>
                          <a:cs typeface="Arial" panose="020B0604020202020204" pitchFamily="34" charset="0"/>
                        </a:rPr>
                        <a:t>．報告・意見・上申を受けた現場の課題等に対する対応措置の検討・実施の方法とその実施状況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16</a:t>
                      </a:r>
                      <a:r>
                        <a:rPr lang="ja-JP" sz="100" kern="100">
                          <a:effectLst/>
                          <a:latin typeface="Arial" panose="020B0604020202020204" pitchFamily="34" charset="0"/>
                          <a:ea typeface="ＭＳ 明朝" panose="02020609040205080304" pitchFamily="17" charset="-128"/>
                          <a:cs typeface="Arial" panose="020B0604020202020204" pitchFamily="34" charset="0"/>
                        </a:rPr>
                        <a:t>．上記</a:t>
                      </a:r>
                      <a:r>
                        <a:rPr lang="en-US" sz="100" kern="100">
                          <a:effectLst/>
                          <a:latin typeface="Arial" panose="020B0604020202020204" pitchFamily="34" charset="0"/>
                          <a:ea typeface="ＭＳ 明朝" panose="02020609040205080304" pitchFamily="17" charset="-128"/>
                          <a:cs typeface="Arial" panose="020B0604020202020204" pitchFamily="34" charset="0"/>
                        </a:rPr>
                        <a:t>15.</a:t>
                      </a:r>
                      <a:r>
                        <a:rPr lang="ja-JP" sz="100" kern="100">
                          <a:effectLst/>
                          <a:latin typeface="Arial" panose="020B0604020202020204" pitchFamily="34" charset="0"/>
                          <a:ea typeface="ＭＳ 明朝" panose="02020609040205080304" pitchFamily="17" charset="-128"/>
                          <a:cs typeface="Arial" panose="020B0604020202020204" pitchFamily="34" charset="0"/>
                        </a:rPr>
                        <a:t>の対応措置の効果の検証・見直しの方法とその実施状況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17</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現場からの要望・意見に対して資源等の都合で対応しきれていない部分への対応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18</a:t>
                      </a:r>
                      <a:r>
                        <a:rPr lang="ja-JP" sz="100" kern="100">
                          <a:effectLst/>
                          <a:latin typeface="Arial" panose="020B0604020202020204" pitchFamily="34" charset="0"/>
                          <a:ea typeface="ＭＳ 明朝" panose="02020609040205080304" pitchFamily="17" charset="-128"/>
                          <a:cs typeface="Arial" panose="020B0604020202020204" pitchFamily="34" charset="0"/>
                        </a:rPr>
                        <a:t>．旅客・荷主等に対する安全啓発活動等の実施状況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旅客・荷主等からの安全に対する意見・要望等の把握</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安全啓発活動の効果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19</a:t>
                      </a:r>
                      <a:r>
                        <a:rPr lang="ja-JP" sz="100" kern="100">
                          <a:effectLst/>
                          <a:latin typeface="Arial" panose="020B0604020202020204" pitchFamily="34" charset="0"/>
                          <a:ea typeface="ＭＳ 明朝" panose="02020609040205080304" pitchFamily="17" charset="-128"/>
                          <a:cs typeface="Arial" panose="020B0604020202020204" pitchFamily="34" charset="0"/>
                        </a:rPr>
                        <a:t>．輸送の安全に関する社内イントラの整備・運用の状況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20</a:t>
                      </a:r>
                      <a:r>
                        <a:rPr lang="ja-JP" sz="100" kern="100">
                          <a:effectLst/>
                          <a:latin typeface="Arial" panose="020B0604020202020204" pitchFamily="34" charset="0"/>
                          <a:ea typeface="ＭＳ 明朝" panose="02020609040205080304" pitchFamily="17" charset="-128"/>
                          <a:cs typeface="Arial" panose="020B0604020202020204" pitchFamily="34" charset="0"/>
                        </a:rPr>
                        <a:t>．目安箱等の整備・運用の状況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21</a:t>
                      </a:r>
                      <a:r>
                        <a:rPr lang="ja-JP" sz="100" kern="100">
                          <a:effectLst/>
                          <a:latin typeface="Arial" panose="020B0604020202020204" pitchFamily="34" charset="0"/>
                          <a:ea typeface="ＭＳ 明朝" panose="02020609040205080304" pitchFamily="17" charset="-128"/>
                          <a:cs typeface="Arial" panose="020B0604020202020204" pitchFamily="34" charset="0"/>
                        </a:rPr>
                        <a:t>．過去１年、輸送の安全に関する情報伝達・コミュニケーションの方法等の見直し・改善の状況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22</a:t>
                      </a:r>
                      <a:r>
                        <a:rPr lang="ja-JP" sz="100" kern="100">
                          <a:effectLst/>
                          <a:latin typeface="Arial" panose="020B0604020202020204" pitchFamily="34" charset="0"/>
                          <a:ea typeface="ＭＳ 明朝" panose="02020609040205080304" pitchFamily="17" charset="-128"/>
                          <a:cs typeface="Arial" panose="020B0604020202020204" pitchFamily="34" charset="0"/>
                        </a:rPr>
                        <a:t>．現時点における輸送の安全に関する情報伝達・コミュニケーションの課題等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23</a:t>
                      </a:r>
                      <a:r>
                        <a:rPr lang="ja-JP" sz="100" kern="100">
                          <a:effectLst/>
                          <a:latin typeface="Arial" panose="020B0604020202020204" pitchFamily="34" charset="0"/>
                          <a:ea typeface="ＭＳ 明朝" panose="02020609040205080304" pitchFamily="17" charset="-128"/>
                          <a:cs typeface="Arial" panose="020B0604020202020204" pitchFamily="34" charset="0"/>
                        </a:rPr>
                        <a:t>．（上記</a:t>
                      </a:r>
                      <a:r>
                        <a:rPr lang="en-US" sz="100" kern="100">
                          <a:effectLst/>
                          <a:latin typeface="Arial" panose="020B0604020202020204" pitchFamily="34" charset="0"/>
                          <a:ea typeface="ＭＳ 明朝" panose="02020609040205080304" pitchFamily="17" charset="-128"/>
                          <a:cs typeface="Arial" panose="020B0604020202020204" pitchFamily="34" charset="0"/>
                        </a:rPr>
                        <a:t>22.</a:t>
                      </a:r>
                      <a:r>
                        <a:rPr lang="ja-JP" sz="100" kern="100">
                          <a:effectLst/>
                          <a:latin typeface="Arial" panose="020B0604020202020204" pitchFamily="34" charset="0"/>
                          <a:ea typeface="ＭＳ 明朝" panose="02020609040205080304" pitchFamily="17" charset="-128"/>
                          <a:cs typeface="Arial" panose="020B0604020202020204" pitchFamily="34" charset="0"/>
                        </a:rPr>
                        <a:t>の課題等があれば）当該課題等に対する対応状況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553795"/>
                  </a:ext>
                </a:extLst>
              </a:tr>
              <a:tr h="23444062">
                <a:tc>
                  <a:txBody>
                    <a:bodyPr/>
                    <a:lstStyle/>
                    <a:p>
                      <a:pPr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事故、ヒヤリ・ハット情報等の収集及び活用</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ts val="1780"/>
                        </a:lnSpc>
                        <a:spcAft>
                          <a:spcPts val="0"/>
                        </a:spcAft>
                      </a:pPr>
                      <a:r>
                        <a:rPr lang="ja-JP" sz="100" kern="100">
                          <a:effectLst/>
                          <a:latin typeface="Arial" panose="020B0604020202020204" pitchFamily="34" charset="0"/>
                          <a:ea typeface="ＭＳ 明朝" panose="02020609040205080304" pitchFamily="17" charset="-128"/>
                          <a:cs typeface="Arial" panose="020B0604020202020204" pitchFamily="34" charset="0"/>
                        </a:rPr>
                        <a:t>【事故・トラブル情報】</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a:t>
                      </a:r>
                      <a:r>
                        <a:rPr lang="ja-JP" sz="100" kern="100">
                          <a:effectLst/>
                          <a:latin typeface="Arial" panose="020B0604020202020204" pitchFamily="34" charset="0"/>
                          <a:ea typeface="ＭＳ 明朝" panose="02020609040205080304" pitchFamily="17" charset="-128"/>
                          <a:cs typeface="Arial" panose="020B0604020202020204" pitchFamily="34" charset="0"/>
                        </a:rPr>
                        <a:t>．リスク管理に対する期待</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再発防止・未然防止による事故等の処理費用の削減、人材の育成等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安全方針、安全重点施策との関連</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a:t>
                      </a:r>
                      <a:r>
                        <a:rPr lang="ja-JP" sz="100" kern="100">
                          <a:effectLst/>
                          <a:latin typeface="Arial" panose="020B0604020202020204" pitchFamily="34" charset="0"/>
                          <a:ea typeface="ＭＳ 明朝" panose="02020609040205080304" pitchFamily="17" charset="-128"/>
                          <a:cs typeface="Arial" panose="020B0604020202020204" pitchFamily="34" charset="0"/>
                        </a:rPr>
                        <a:t>．事故・トラブル情報の報告・収集の手順とその運用状況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3</a:t>
                      </a:r>
                      <a:r>
                        <a:rPr lang="ja-JP" sz="100" kern="100">
                          <a:effectLst/>
                          <a:latin typeface="Arial" panose="020B0604020202020204" pitchFamily="34" charset="0"/>
                          <a:ea typeface="ＭＳ 明朝" panose="02020609040205080304" pitchFamily="17" charset="-128"/>
                          <a:cs typeface="Arial" panose="020B0604020202020204" pitchFamily="34" charset="0"/>
                        </a:rPr>
                        <a:t>．事故等の定義及び収集について、当該手順としている理由</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事故等の定義が曖昧なため、一部事故の報告がされなかった例等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4</a:t>
                      </a:r>
                      <a:r>
                        <a:rPr lang="ja-JP" sz="100" kern="100">
                          <a:effectLst/>
                          <a:latin typeface="Arial" panose="020B0604020202020204" pitchFamily="34" charset="0"/>
                          <a:ea typeface="ＭＳ 明朝" panose="02020609040205080304" pitchFamily="17" charset="-128"/>
                          <a:cs typeface="Arial" panose="020B0604020202020204" pitchFamily="34" charset="0"/>
                        </a:rPr>
                        <a:t>．（該当する場合）事故の定義及び収集の手順を見直した理由とその後の効果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5</a:t>
                      </a:r>
                      <a:r>
                        <a:rPr lang="ja-JP" sz="100" kern="100">
                          <a:effectLst/>
                          <a:latin typeface="Arial" panose="020B0604020202020204" pitchFamily="34" charset="0"/>
                          <a:ea typeface="ＭＳ 明朝" panose="02020609040205080304" pitchFamily="17" charset="-128"/>
                          <a:cs typeface="Arial" panose="020B0604020202020204" pitchFamily="34" charset="0"/>
                        </a:rPr>
                        <a:t>．事故等が手順に従って報告されていることの確認</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6</a:t>
                      </a:r>
                      <a:r>
                        <a:rPr lang="ja-JP" sz="100" kern="100">
                          <a:effectLst/>
                          <a:latin typeface="Arial" panose="020B0604020202020204" pitchFamily="34" charset="0"/>
                          <a:ea typeface="ＭＳ 明朝" panose="02020609040205080304" pitchFamily="17" charset="-128"/>
                          <a:cs typeface="Arial" panose="020B0604020202020204" pitchFamily="34" charset="0"/>
                        </a:rPr>
                        <a:t>．（該当する場合）事故等が手順に沿って報告されていなかった場合の対応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7</a:t>
                      </a:r>
                      <a:r>
                        <a:rPr lang="ja-JP" sz="100" kern="100">
                          <a:effectLst/>
                          <a:latin typeface="Arial" panose="020B0604020202020204" pitchFamily="34" charset="0"/>
                          <a:ea typeface="ＭＳ 明朝" panose="02020609040205080304" pitchFamily="17" charset="-128"/>
                          <a:cs typeface="Arial" panose="020B0604020202020204" pitchFamily="34" charset="0"/>
                        </a:rPr>
                        <a:t>．重要な事故・トラブル情報の経営トップ及び安全統括管理者への報告状況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8</a:t>
                      </a:r>
                      <a:r>
                        <a:rPr lang="ja-JP" sz="100" kern="100">
                          <a:effectLst/>
                          <a:latin typeface="Arial" panose="020B0604020202020204" pitchFamily="34" charset="0"/>
                          <a:ea typeface="ＭＳ 明朝" panose="02020609040205080304" pitchFamily="17" charset="-128"/>
                          <a:cs typeface="Arial" panose="020B0604020202020204" pitchFamily="34" charset="0"/>
                        </a:rPr>
                        <a:t>．収集した事故・トラブル情報の分類・整理の方法とその実施状況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9</a:t>
                      </a:r>
                      <a:r>
                        <a:rPr lang="ja-JP" sz="100" kern="100">
                          <a:effectLst/>
                          <a:latin typeface="Arial" panose="020B0604020202020204" pitchFamily="34" charset="0"/>
                          <a:ea typeface="ＭＳ 明朝" panose="02020609040205080304" pitchFamily="17" charset="-128"/>
                          <a:cs typeface="Arial" panose="020B0604020202020204" pitchFamily="34" charset="0"/>
                        </a:rPr>
                        <a:t>．重要な事故・トラブル情報の根本的な原因の多角的分析の方法とその実施状況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10</a:t>
                      </a:r>
                      <a:r>
                        <a:rPr lang="ja-JP" sz="100" kern="100">
                          <a:effectLst/>
                          <a:latin typeface="Arial" panose="020B0604020202020204" pitchFamily="34" charset="0"/>
                          <a:ea typeface="ＭＳ 明朝" panose="02020609040205080304" pitchFamily="17" charset="-128"/>
                          <a:cs typeface="Arial" panose="020B0604020202020204" pitchFamily="34" charset="0"/>
                        </a:rPr>
                        <a:t>．収集した事故・トラブル情報の再発防止策の検討・実施の方法とその実施状況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11</a:t>
                      </a:r>
                      <a:r>
                        <a:rPr lang="ja-JP" sz="100" kern="100">
                          <a:effectLst/>
                          <a:latin typeface="Arial" panose="020B0604020202020204" pitchFamily="34" charset="0"/>
                          <a:ea typeface="ＭＳ 明朝" panose="02020609040205080304" pitchFamily="17" charset="-128"/>
                          <a:cs typeface="Arial" panose="020B0604020202020204" pitchFamily="34" charset="0"/>
                        </a:rPr>
                        <a:t>．再発防止策等の策定・実施で工夫していること</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他社事例の参照、各種分析手法の活用、対策の実現性・実効性の検証等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12</a:t>
                      </a:r>
                      <a:r>
                        <a:rPr lang="ja-JP" sz="100" kern="100">
                          <a:effectLst/>
                          <a:latin typeface="Arial" panose="020B0604020202020204" pitchFamily="34" charset="0"/>
                          <a:ea typeface="ＭＳ 明朝" panose="02020609040205080304" pitchFamily="17" charset="-128"/>
                          <a:cs typeface="Arial" panose="020B0604020202020204" pitchFamily="34" charset="0"/>
                        </a:rPr>
                        <a:t>．再発防止策等が確実に実施されていることの確認</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再発防止策等による二次的問題（手順の複雑化、業務量の大幅な増加等）の有無</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再発防止策等に対する現場の意見の把握等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13</a:t>
                      </a:r>
                      <a:r>
                        <a:rPr lang="ja-JP" sz="100" kern="100">
                          <a:effectLst/>
                          <a:latin typeface="Arial" panose="020B0604020202020204" pitchFamily="34" charset="0"/>
                          <a:ea typeface="ＭＳ 明朝" panose="02020609040205080304" pitchFamily="17" charset="-128"/>
                          <a:cs typeface="Arial" panose="020B0604020202020204" pitchFamily="34" charset="0"/>
                        </a:rPr>
                        <a:t>．（該当する場合）再発防止策等が実施されていなかった場合の対応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14</a:t>
                      </a:r>
                      <a:r>
                        <a:rPr lang="ja-JP" sz="100" kern="100">
                          <a:effectLst/>
                          <a:latin typeface="Arial" panose="020B0604020202020204" pitchFamily="34" charset="0"/>
                          <a:ea typeface="ＭＳ 明朝" panose="02020609040205080304" pitchFamily="17" charset="-128"/>
                          <a:cs typeface="Arial" panose="020B0604020202020204" pitchFamily="34" charset="0"/>
                        </a:rPr>
                        <a:t>．究明した事故原因や実施した再発防止策等の社内周知の方法とその実施状況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15</a:t>
                      </a:r>
                      <a:r>
                        <a:rPr lang="ja-JP" sz="100" kern="100">
                          <a:effectLst/>
                          <a:latin typeface="Arial" panose="020B0604020202020204" pitchFamily="34" charset="0"/>
                          <a:ea typeface="ＭＳ 明朝" panose="02020609040205080304" pitchFamily="17" charset="-128"/>
                          <a:cs typeface="Arial" panose="020B0604020202020204" pitchFamily="34" charset="0"/>
                        </a:rPr>
                        <a:t>．上記</a:t>
                      </a:r>
                      <a:r>
                        <a:rPr lang="en-US" sz="100" kern="100">
                          <a:effectLst/>
                          <a:latin typeface="Arial" panose="020B0604020202020204" pitchFamily="34" charset="0"/>
                          <a:ea typeface="ＭＳ 明朝" panose="02020609040205080304" pitchFamily="17" charset="-128"/>
                          <a:cs typeface="Arial" panose="020B0604020202020204" pitchFamily="34" charset="0"/>
                        </a:rPr>
                        <a:t>14.</a:t>
                      </a:r>
                      <a:r>
                        <a:rPr lang="ja-JP" sz="100" kern="100">
                          <a:effectLst/>
                          <a:latin typeface="Arial" panose="020B0604020202020204" pitchFamily="34" charset="0"/>
                          <a:ea typeface="ＭＳ 明朝" panose="02020609040205080304" pitchFamily="17" charset="-128"/>
                          <a:cs typeface="Arial" panose="020B0604020202020204" pitchFamily="34" charset="0"/>
                        </a:rPr>
                        <a:t>で実施した再発防止策の効果の検証・見直しの方法とその実施状況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再発防止策の効果を検証する期間、検証方法、検証要員等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16</a:t>
                      </a:r>
                      <a:r>
                        <a:rPr lang="ja-JP" sz="100" kern="100">
                          <a:effectLst/>
                          <a:latin typeface="Arial" panose="020B0604020202020204" pitchFamily="34" charset="0"/>
                          <a:ea typeface="ＭＳ 明朝" panose="02020609040205080304" pitchFamily="17" charset="-128"/>
                          <a:cs typeface="Arial" panose="020B0604020202020204" pitchFamily="34" charset="0"/>
                        </a:rPr>
                        <a:t>．再発防止策等が効果的でなかった場合の措置</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策定した再発防止策等が効果的でない要因の分析</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修正された再発防止策の妥当性</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17</a:t>
                      </a:r>
                      <a:r>
                        <a:rPr lang="ja-JP" sz="100" kern="100">
                          <a:effectLst/>
                          <a:latin typeface="Arial" panose="020B0604020202020204" pitchFamily="34" charset="0"/>
                          <a:ea typeface="ＭＳ 明朝" panose="02020609040205080304" pitchFamily="17" charset="-128"/>
                          <a:cs typeface="Arial" panose="020B0604020202020204" pitchFamily="34" charset="0"/>
                        </a:rPr>
                        <a:t>．事故情報等の収集・活用による成果と課題</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84275" indent="-841375" algn="just" latinLnBrk="1">
                        <a:lnSpc>
                          <a:spcPts val="1780"/>
                        </a:lnSpc>
                        <a:spcAft>
                          <a:spcPts val="0"/>
                        </a:spcAft>
                      </a:pPr>
                      <a:r>
                        <a:rPr lang="en-US" sz="100" b="1"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ja-JP" sz="100" kern="100">
                          <a:effectLst/>
                          <a:latin typeface="Arial" panose="020B0604020202020204" pitchFamily="34" charset="0"/>
                          <a:ea typeface="ＭＳ 明朝" panose="02020609040205080304" pitchFamily="17" charset="-128"/>
                          <a:cs typeface="Arial" panose="020B0604020202020204" pitchFamily="34" charset="0"/>
                        </a:rPr>
                        <a:t>【ヒヤリ・ハット】</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a:t>
                      </a:r>
                      <a:r>
                        <a:rPr lang="ja-JP" sz="100" kern="100">
                          <a:effectLst/>
                          <a:latin typeface="Arial" panose="020B0604020202020204" pitchFamily="34" charset="0"/>
                          <a:ea typeface="ＭＳ 明朝" panose="02020609040205080304" pitchFamily="17" charset="-128"/>
                          <a:cs typeface="Arial" panose="020B0604020202020204" pitchFamily="34" charset="0"/>
                        </a:rPr>
                        <a:t>．ヒヤリ・ハット情報の報告・収集の手順とその運用状況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a:t>
                      </a:r>
                      <a:r>
                        <a:rPr lang="ja-JP" sz="100" kern="100">
                          <a:effectLst/>
                          <a:latin typeface="Arial" panose="020B0604020202020204" pitchFamily="34" charset="0"/>
                          <a:ea typeface="ＭＳ 明朝" panose="02020609040205080304" pitchFamily="17" charset="-128"/>
                          <a:cs typeface="Arial" panose="020B0604020202020204" pitchFamily="34" charset="0"/>
                        </a:rPr>
                        <a:t>．ヒヤリ・ハット情報の定義及び収集について、当該手順としている理由</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3</a:t>
                      </a:r>
                      <a:r>
                        <a:rPr lang="ja-JP" sz="100" kern="100">
                          <a:effectLst/>
                          <a:latin typeface="Arial" panose="020B0604020202020204" pitchFamily="34" charset="0"/>
                          <a:ea typeface="ＭＳ 明朝" panose="02020609040205080304" pitchFamily="17" charset="-128"/>
                          <a:cs typeface="Arial" panose="020B0604020202020204" pitchFamily="34" charset="0"/>
                        </a:rPr>
                        <a:t>．（適宜）ヒヤリ・ハット情報の定義及び収集の手順を見直した理由とその後の効果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4</a:t>
                      </a:r>
                      <a:r>
                        <a:rPr lang="ja-JP" sz="100" kern="100">
                          <a:effectLst/>
                          <a:latin typeface="Arial" panose="020B0604020202020204" pitchFamily="34" charset="0"/>
                          <a:ea typeface="ＭＳ 明朝" panose="02020609040205080304" pitchFamily="17" charset="-128"/>
                          <a:cs typeface="Arial" panose="020B0604020202020204" pitchFamily="34" charset="0"/>
                        </a:rPr>
                        <a:t>．必要に応じ、重要なヒヤリ・ハット情報の経営トップ及び安全統括管理者への報告状況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5</a:t>
                      </a:r>
                      <a:r>
                        <a:rPr lang="ja-JP" sz="100" kern="100">
                          <a:effectLst/>
                          <a:latin typeface="Arial" panose="020B0604020202020204" pitchFamily="34" charset="0"/>
                          <a:ea typeface="ＭＳ 明朝" panose="02020609040205080304" pitchFamily="17" charset="-128"/>
                          <a:cs typeface="Arial" panose="020B0604020202020204" pitchFamily="34" charset="0"/>
                        </a:rPr>
                        <a:t>．ヒヤリ・ハット情報の件数、内容等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ヒヤリ・ハット情報収集と安全重点施策の関連、ヒヤリ・ハット情報のうち、輸送の安全に関する内容の割合等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6</a:t>
                      </a:r>
                      <a:r>
                        <a:rPr lang="ja-JP" sz="100" kern="100">
                          <a:effectLst/>
                          <a:latin typeface="Arial" panose="020B0604020202020204" pitchFamily="34" charset="0"/>
                          <a:ea typeface="ＭＳ 明朝" panose="02020609040205080304" pitchFamily="17" charset="-128"/>
                          <a:cs typeface="Arial" panose="020B0604020202020204" pitchFamily="34" charset="0"/>
                        </a:rPr>
                        <a:t>．（該当する場合）ヒヤリ・ハット情報が十分に収集されていないことへの対応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ヒヤリ・ハット情報の収集を活性化するための工夫・改善</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7</a:t>
                      </a:r>
                      <a:r>
                        <a:rPr lang="ja-JP" sz="100" kern="100">
                          <a:effectLst/>
                          <a:latin typeface="Arial" panose="020B0604020202020204" pitchFamily="34" charset="0"/>
                          <a:ea typeface="ＭＳ 明朝" panose="02020609040205080304" pitchFamily="17" charset="-128"/>
                          <a:cs typeface="Arial" panose="020B0604020202020204" pitchFamily="34" charset="0"/>
                        </a:rPr>
                        <a:t>．収集したヒヤリ・ハット情報の分類・整理の方法とその実施状況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8</a:t>
                      </a:r>
                      <a:r>
                        <a:rPr lang="ja-JP" sz="100" kern="100">
                          <a:effectLst/>
                          <a:latin typeface="Arial" panose="020B0604020202020204" pitchFamily="34" charset="0"/>
                          <a:ea typeface="ＭＳ 明朝" panose="02020609040205080304" pitchFamily="17" charset="-128"/>
                          <a:cs typeface="Arial" panose="020B0604020202020204" pitchFamily="34" charset="0"/>
                        </a:rPr>
                        <a:t>．重要なヒヤリ・ハット情報の根本的な原因の多角的分析の方法とその実施状況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9</a:t>
                      </a:r>
                      <a:r>
                        <a:rPr lang="ja-JP" sz="100" kern="100">
                          <a:effectLst/>
                          <a:latin typeface="Arial" panose="020B0604020202020204" pitchFamily="34" charset="0"/>
                          <a:ea typeface="ＭＳ 明朝" panose="02020609040205080304" pitchFamily="17" charset="-128"/>
                          <a:cs typeface="Arial" panose="020B0604020202020204" pitchFamily="34" charset="0"/>
                        </a:rPr>
                        <a:t>．収集したヒヤリ・ハット情報の事故防止策の検討・実施の方法とその実施状況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10</a:t>
                      </a:r>
                      <a:r>
                        <a:rPr lang="ja-JP" sz="100" kern="100">
                          <a:effectLst/>
                          <a:latin typeface="Arial" panose="020B0604020202020204" pitchFamily="34" charset="0"/>
                          <a:ea typeface="ＭＳ 明朝" panose="02020609040205080304" pitchFamily="17" charset="-128"/>
                          <a:cs typeface="Arial" panose="020B0604020202020204" pitchFamily="34" charset="0"/>
                        </a:rPr>
                        <a:t>．ヒヤリ・ハット情報に対する事故防止策が確実に実施されていることの確認</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事故防止策による二次的問題（手順の複雑化、業務量の大幅な増加等）の有無</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事故防止策等に対する現場の意見の把握、管理層の意見の聴取</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11</a:t>
                      </a:r>
                      <a:r>
                        <a:rPr lang="ja-JP" sz="100" kern="100">
                          <a:effectLst/>
                          <a:latin typeface="Arial" panose="020B0604020202020204" pitchFamily="34" charset="0"/>
                          <a:ea typeface="ＭＳ 明朝" panose="02020609040205080304" pitchFamily="17" charset="-128"/>
                          <a:cs typeface="Arial" panose="020B0604020202020204" pitchFamily="34" charset="0"/>
                        </a:rPr>
                        <a:t>．（該当する場合）事故防止策が確実に実施されていない場合の対応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12</a:t>
                      </a:r>
                      <a:r>
                        <a:rPr lang="ja-JP" sz="100" kern="100">
                          <a:effectLst/>
                          <a:latin typeface="Arial" panose="020B0604020202020204" pitchFamily="34" charset="0"/>
                          <a:ea typeface="ＭＳ 明朝" panose="02020609040205080304" pitchFamily="17" charset="-128"/>
                          <a:cs typeface="Arial" panose="020B0604020202020204" pitchFamily="34" charset="0"/>
                        </a:rPr>
                        <a:t>．上記</a:t>
                      </a:r>
                      <a:r>
                        <a:rPr lang="en-US" sz="100" kern="100">
                          <a:effectLst/>
                          <a:latin typeface="Arial" panose="020B0604020202020204" pitchFamily="34" charset="0"/>
                          <a:ea typeface="ＭＳ 明朝" panose="02020609040205080304" pitchFamily="17" charset="-128"/>
                          <a:cs typeface="Arial" panose="020B0604020202020204" pitchFamily="34" charset="0"/>
                        </a:rPr>
                        <a:t>9.</a:t>
                      </a:r>
                      <a:r>
                        <a:rPr lang="ja-JP" sz="100" kern="100">
                          <a:effectLst/>
                          <a:latin typeface="Arial" panose="020B0604020202020204" pitchFamily="34" charset="0"/>
                          <a:ea typeface="ＭＳ 明朝" panose="02020609040205080304" pitchFamily="17" charset="-128"/>
                          <a:cs typeface="Arial" panose="020B0604020202020204" pitchFamily="34" charset="0"/>
                        </a:rPr>
                        <a:t>で実施した事故防止策の効果の検証・見直しの方法とその実施状況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事故予防策の効果を検証する期間、検証方法、検証要員等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13</a:t>
                      </a:r>
                      <a:r>
                        <a:rPr lang="ja-JP" sz="100" kern="100">
                          <a:effectLst/>
                          <a:latin typeface="Arial" panose="020B0604020202020204" pitchFamily="34" charset="0"/>
                          <a:ea typeface="ＭＳ 明朝" panose="02020609040205080304" pitchFamily="17" charset="-128"/>
                          <a:cs typeface="Arial" panose="020B0604020202020204" pitchFamily="34" charset="0"/>
                        </a:rPr>
                        <a:t>．収集したヒヤリ・ハット情報、究明した原因や実施した事故予防策等の社内周知の方法とその実施状況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14</a:t>
                      </a:r>
                      <a:r>
                        <a:rPr lang="ja-JP" sz="100" kern="100">
                          <a:effectLst/>
                          <a:latin typeface="Arial" panose="020B0604020202020204" pitchFamily="34" charset="0"/>
                          <a:ea typeface="ＭＳ 明朝" panose="02020609040205080304" pitchFamily="17" charset="-128"/>
                          <a:cs typeface="Arial" panose="020B0604020202020204" pitchFamily="34" charset="0"/>
                        </a:rPr>
                        <a:t>．事故防止策以外のヒヤリ・ハット情報の活用</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部門間でのヒヤリ・ハット情報の共有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教育・訓練への活用</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15</a:t>
                      </a:r>
                      <a:r>
                        <a:rPr lang="ja-JP" sz="100" kern="100">
                          <a:effectLst/>
                          <a:latin typeface="Arial" panose="020B0604020202020204" pitchFamily="34" charset="0"/>
                          <a:ea typeface="ＭＳ 明朝" panose="02020609040205080304" pitchFamily="17" charset="-128"/>
                          <a:cs typeface="Arial" panose="020B0604020202020204" pitchFamily="34" charset="0"/>
                        </a:rPr>
                        <a:t>．ヒヤリ・ハット情報の収集・活用による効果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81100" indent="-8382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ja-JP" sz="100" kern="100">
                          <a:effectLst/>
                          <a:latin typeface="Arial" panose="020B0604020202020204" pitchFamily="34" charset="0"/>
                          <a:ea typeface="ＭＳ 明朝" panose="02020609040205080304" pitchFamily="17" charset="-128"/>
                          <a:cs typeface="Arial" panose="020B0604020202020204" pitchFamily="34" charset="0"/>
                        </a:rPr>
                        <a:t>【潜在的危険】</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a:t>
                      </a:r>
                      <a:r>
                        <a:rPr lang="ja-JP" sz="100" kern="100">
                          <a:effectLst/>
                          <a:latin typeface="Arial" panose="020B0604020202020204" pitchFamily="34" charset="0"/>
                          <a:ea typeface="ＭＳ 明朝" panose="02020609040205080304" pitchFamily="17" charset="-128"/>
                          <a:cs typeface="Arial" panose="020B0604020202020204" pitchFamily="34" charset="0"/>
                        </a:rPr>
                        <a:t>．潜在的な危険の把握と未然防止策の対象とする選定</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潜在的危険を把握する方法（リスクアセスメント等）及び未然防止策を実施する選定基準等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残存する危険への対応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a:t>
                      </a:r>
                      <a:r>
                        <a:rPr lang="ja-JP" sz="100" kern="100">
                          <a:effectLst/>
                          <a:latin typeface="Arial" panose="020B0604020202020204" pitchFamily="34" charset="0"/>
                          <a:ea typeface="ＭＳ 明朝" panose="02020609040205080304" pitchFamily="17" charset="-128"/>
                          <a:cs typeface="Arial" panose="020B0604020202020204" pitchFamily="34" charset="0"/>
                        </a:rPr>
                        <a:t>．選定された潜在的危険に対する未然防止策の策定と実施状況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3</a:t>
                      </a:r>
                      <a:r>
                        <a:rPr lang="ja-JP" sz="100" kern="100">
                          <a:effectLst/>
                          <a:latin typeface="Arial" panose="020B0604020202020204" pitchFamily="34" charset="0"/>
                          <a:ea typeface="ＭＳ 明朝" panose="02020609040205080304" pitchFamily="17" charset="-128"/>
                          <a:cs typeface="Arial" panose="020B0604020202020204" pitchFamily="34" charset="0"/>
                        </a:rPr>
                        <a:t>．未然防止策の効果把握と必要に応じた見直し</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81100" indent="-8382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ja-JP" sz="100" kern="100">
                          <a:effectLst/>
                          <a:latin typeface="Arial" panose="020B0604020202020204" pitchFamily="34" charset="0"/>
                          <a:ea typeface="ＭＳ 明朝" panose="02020609040205080304" pitchFamily="17" charset="-128"/>
                          <a:cs typeface="Arial" panose="020B0604020202020204" pitchFamily="34" charset="0"/>
                        </a:rPr>
                        <a:t>【リスク管理全般】</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a:t>
                      </a:r>
                      <a:r>
                        <a:rPr lang="ja-JP" sz="100" kern="100">
                          <a:effectLst/>
                          <a:latin typeface="Arial" panose="020B0604020202020204" pitchFamily="34" charset="0"/>
                          <a:ea typeface="ＭＳ 明朝" panose="02020609040205080304" pitchFamily="17" charset="-128"/>
                          <a:cs typeface="Arial" panose="020B0604020202020204" pitchFamily="34" charset="0"/>
                        </a:rPr>
                        <a:t>．社員に対するリスク管理に係る教育・訓練の実施等リスク管理を進める上での業務環境整備の実施状況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l"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リスク管理を充実させるための経営管理部門の支援</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a:t>
                      </a:r>
                      <a:r>
                        <a:rPr lang="ja-JP" sz="100" kern="100">
                          <a:effectLst/>
                          <a:latin typeface="Arial" panose="020B0604020202020204" pitchFamily="34" charset="0"/>
                          <a:ea typeface="ＭＳ 明朝" panose="02020609040205080304" pitchFamily="17" charset="-128"/>
                          <a:cs typeface="Arial" panose="020B0604020202020204" pitchFamily="34" charset="0"/>
                        </a:rPr>
                        <a:t>．リスク管理に関わる要員の能力向上に係る取組</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事故等の原因分析・対策立案等を実施する部門・要員に対する教育・訓練</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3</a:t>
                      </a:r>
                      <a:r>
                        <a:rPr lang="ja-JP" sz="100" kern="100">
                          <a:effectLst/>
                          <a:latin typeface="Arial" panose="020B0604020202020204" pitchFamily="34" charset="0"/>
                          <a:ea typeface="ＭＳ 明朝" panose="02020609040205080304" pitchFamily="17" charset="-128"/>
                          <a:cs typeface="Arial" panose="020B0604020202020204" pitchFamily="34" charset="0"/>
                        </a:rPr>
                        <a:t>．リスク管理に関わる体制</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事故等の原因分析・対策立案等を現場部門が実施する場合、本社安全管理担当部門からの支援・連携</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事故等の原因分析・対策立案等の迅速さ等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4</a:t>
                      </a:r>
                      <a:r>
                        <a:rPr lang="ja-JP" sz="100" kern="100">
                          <a:effectLst/>
                          <a:latin typeface="Arial" panose="020B0604020202020204" pitchFamily="34" charset="0"/>
                          <a:ea typeface="ＭＳ 明朝" panose="02020609040205080304" pitchFamily="17" charset="-128"/>
                          <a:cs typeface="Arial" panose="020B0604020202020204" pitchFamily="34" charset="0"/>
                        </a:rPr>
                        <a:t>．事故、ヒヤリ・ハット情報等の収集及び活用の取組に係る現状の課題等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5</a:t>
                      </a:r>
                      <a:r>
                        <a:rPr lang="ja-JP" sz="100" kern="100">
                          <a:effectLst/>
                          <a:latin typeface="Arial" panose="020B0604020202020204" pitchFamily="34" charset="0"/>
                          <a:ea typeface="ＭＳ 明朝" panose="02020609040205080304" pitchFamily="17" charset="-128"/>
                          <a:cs typeface="Arial" panose="020B0604020202020204" pitchFamily="34" charset="0"/>
                        </a:rPr>
                        <a:t>．（上記</a:t>
                      </a:r>
                      <a:r>
                        <a:rPr lang="en-US" sz="100" kern="100">
                          <a:effectLst/>
                          <a:latin typeface="Arial" panose="020B0604020202020204" pitchFamily="34" charset="0"/>
                          <a:ea typeface="ＭＳ 明朝" panose="02020609040205080304" pitchFamily="17" charset="-128"/>
                          <a:cs typeface="Arial" panose="020B0604020202020204" pitchFamily="34" charset="0"/>
                        </a:rPr>
                        <a:t>4.</a:t>
                      </a:r>
                      <a:r>
                        <a:rPr lang="ja-JP" sz="100" kern="100">
                          <a:effectLst/>
                          <a:latin typeface="Arial" panose="020B0604020202020204" pitchFamily="34" charset="0"/>
                          <a:ea typeface="ＭＳ 明朝" panose="02020609040205080304" pitchFamily="17" charset="-128"/>
                          <a:cs typeface="Arial" panose="020B0604020202020204" pitchFamily="34" charset="0"/>
                        </a:rPr>
                        <a:t>の課題等があれば）当該課題等に対する対応状況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Segoe UI Symbol" panose="020B0502040204020203" pitchFamily="34" charset="0"/>
                          <a:ea typeface="ＭＳ 明朝" panose="02020609040205080304" pitchFamily="17" charset="-128"/>
                          <a:cs typeface="Segoe UI Symbol" panose="020B0502040204020203" pitchFamily="34" charset="0"/>
                        </a:rPr>
                        <a:t>必要に応じて、親会社、グループ会社、協力会社、民間の専門機関等の活用に関する検討</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81100" indent="-8382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1240" indent="-688340" algn="just" latinLnBrk="1">
                        <a:lnSpc>
                          <a:spcPts val="1780"/>
                        </a:lnSpc>
                        <a:spcAft>
                          <a:spcPts val="0"/>
                        </a:spcAft>
                      </a:pPr>
                      <a:r>
                        <a:rPr lang="en-US" sz="100" b="1" kern="100" dirty="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dirty="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269385"/>
                  </a:ext>
                </a:extLst>
              </a:tr>
              <a:tr h="8254952">
                <a:tc>
                  <a:txBody>
                    <a:bodyPr/>
                    <a:lstStyle/>
                    <a:p>
                      <a:pPr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重大な事故等への対応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a:t>
                      </a:r>
                      <a:r>
                        <a:rPr lang="ja-JP" sz="100" kern="100">
                          <a:effectLst/>
                          <a:latin typeface="Arial" panose="020B0604020202020204" pitchFamily="34" charset="0"/>
                          <a:ea typeface="ＭＳ 明朝" panose="02020609040205080304" pitchFamily="17" charset="-128"/>
                          <a:cs typeface="Arial" panose="020B0604020202020204" pitchFamily="34" charset="0"/>
                        </a:rPr>
                        <a:t>．全社的に対応すべき重大事故等の対応の手順</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重大事故等の対応に係る経営トップ、安全統括管理者等関係者の役割等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事業者の規模、組織構造、業務内容　　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2</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（該当する場合）重大事故等への対応手順を見直した理由と見直し後の効果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3</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重大事故等対応手順において想定している重大事故（自然災害、テロ等含む）</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想定している重大事故等の妥当性</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4</a:t>
                      </a:r>
                      <a:r>
                        <a:rPr lang="ja-JP" sz="100" kern="100">
                          <a:effectLst/>
                          <a:latin typeface="Arial" panose="020B0604020202020204" pitchFamily="34" charset="0"/>
                          <a:ea typeface="ＭＳ 明朝" panose="02020609040205080304" pitchFamily="17" charset="-128"/>
                          <a:cs typeface="Arial" panose="020B0604020202020204" pitchFamily="34" charset="0"/>
                        </a:rPr>
                        <a:t>．上記</a:t>
                      </a:r>
                      <a:r>
                        <a:rPr lang="en-US" sz="100" kern="100">
                          <a:effectLst/>
                          <a:latin typeface="Arial" panose="020B0604020202020204" pitchFamily="34" charset="0"/>
                          <a:ea typeface="ＭＳ 明朝" panose="02020609040205080304" pitchFamily="17" charset="-128"/>
                          <a:cs typeface="Arial" panose="020B0604020202020204" pitchFamily="34" charset="0"/>
                        </a:rPr>
                        <a:t>1.</a:t>
                      </a:r>
                      <a:r>
                        <a:rPr lang="ja-JP" sz="100" kern="100">
                          <a:effectLst/>
                          <a:latin typeface="Arial" panose="020B0604020202020204" pitchFamily="34" charset="0"/>
                          <a:ea typeface="ＭＳ 明朝" panose="02020609040205080304" pitchFamily="17" charset="-128"/>
                          <a:cs typeface="Arial" panose="020B0604020202020204" pitchFamily="34" charset="0"/>
                        </a:rPr>
                        <a:t>の手順の社内周知の方法とその実施状況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5</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重大事故等の対応手順が周知されているかの確認</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6</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重大事故等の対応手順が周知されていなかった場合の対応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7</a:t>
                      </a:r>
                      <a:r>
                        <a:rPr lang="ja-JP" sz="100" kern="100">
                          <a:effectLst/>
                          <a:latin typeface="Arial" panose="020B0604020202020204" pitchFamily="34" charset="0"/>
                          <a:ea typeface="ＭＳ 明朝" panose="02020609040205080304" pitchFamily="17" charset="-128"/>
                          <a:cs typeface="Arial" panose="020B0604020202020204" pitchFamily="34" charset="0"/>
                        </a:rPr>
                        <a:t>．全社的に対応すべき重大事故等を想定した対応訓練の実施状況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8</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重大事故等を想定した対応訓練のシナリオ、参加メンバー、参加外部団体等の設定根拠</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経営トップ及び安全統括管理者の関与、関係機関の協力、今までの訓練の実施状況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9</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訓練における経営トップをはじめとする経営管理部門の役割</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10</a:t>
                      </a:r>
                      <a:r>
                        <a:rPr lang="ja-JP" sz="100" kern="100">
                          <a:effectLst/>
                          <a:latin typeface="Arial" panose="020B0604020202020204" pitchFamily="34" charset="0"/>
                          <a:ea typeface="ＭＳ 明朝" panose="02020609040205080304" pitchFamily="17" charset="-128"/>
                          <a:cs typeface="Arial" panose="020B0604020202020204" pitchFamily="34" charset="0"/>
                        </a:rPr>
                        <a:t>．上記訓練実施後、反省点等の把握・検証の方法とその実施状況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訓練に参加した要員から、訓練内容、訓練方法、シナリオ等についての意見を収集</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反省点ばかりでなく、訓練の成果や良くできた点も把握</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11</a:t>
                      </a:r>
                      <a:r>
                        <a:rPr lang="ja-JP" sz="100" kern="100">
                          <a:effectLst/>
                          <a:latin typeface="Arial" panose="020B0604020202020204" pitchFamily="34" charset="0"/>
                          <a:ea typeface="ＭＳ 明朝" panose="02020609040205080304" pitchFamily="17" charset="-128"/>
                          <a:cs typeface="Arial" panose="020B0604020202020204" pitchFamily="34" charset="0"/>
                        </a:rPr>
                        <a:t>．上記反省点等を踏まえ、対応手順の見直し・事後の同種訓練への反映の方法とその実施状況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12</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（該当する場合）重大事故対応訓練（シミュレーション等含む）を実施していない理由</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13</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重大事故対応訓練を実施していないことに対する不安要素の認識及び不安要素低減の考え</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重大事故対応訓練に参加できなかった要員への対応等も含む</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14</a:t>
                      </a:r>
                      <a:r>
                        <a:rPr lang="ja-JP" sz="100" kern="100">
                          <a:effectLst/>
                          <a:latin typeface="Arial" panose="020B0604020202020204" pitchFamily="34" charset="0"/>
                          <a:ea typeface="ＭＳ 明朝" panose="02020609040205080304" pitchFamily="17" charset="-128"/>
                          <a:cs typeface="Arial" panose="020B0604020202020204" pitchFamily="34" charset="0"/>
                        </a:rPr>
                        <a:t>．実際に事故が発生した場合、実際に事故対応を行った際の反省点等の把握・検証の方法とその実施状況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15</a:t>
                      </a:r>
                      <a:r>
                        <a:rPr lang="ja-JP" sz="100" kern="100">
                          <a:effectLst/>
                          <a:latin typeface="Arial" panose="020B0604020202020204" pitchFamily="34" charset="0"/>
                          <a:ea typeface="ＭＳ 明朝" panose="02020609040205080304" pitchFamily="17" charset="-128"/>
                          <a:cs typeface="Arial" panose="020B0604020202020204" pitchFamily="34" charset="0"/>
                        </a:rPr>
                        <a:t>　実際に事故が発生した場合、上記反省点等を踏まえ、対応手順の見直しの方法とその実施状況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16</a:t>
                      </a:r>
                      <a:r>
                        <a:rPr lang="ja-JP" sz="100" kern="100">
                          <a:effectLst/>
                          <a:latin typeface="Arial" panose="020B0604020202020204" pitchFamily="34" charset="0"/>
                          <a:ea typeface="ＭＳ 明朝" panose="02020609040205080304" pitchFamily="17" charset="-128"/>
                          <a:cs typeface="Arial" panose="020B0604020202020204" pitchFamily="34" charset="0"/>
                        </a:rPr>
                        <a:t>．事故速報体制の整備状況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17</a:t>
                      </a:r>
                      <a:r>
                        <a:rPr lang="ja-JP" sz="100" kern="100">
                          <a:effectLst/>
                          <a:latin typeface="Arial" panose="020B0604020202020204" pitchFamily="34" charset="0"/>
                          <a:ea typeface="ＭＳ 明朝" panose="02020609040205080304" pitchFamily="17" charset="-128"/>
                          <a:cs typeface="Arial" panose="020B0604020202020204" pitchFamily="34" charset="0"/>
                        </a:rPr>
                        <a:t>．重大事故発生時の事故原因・再発防止策の社内周知の方法</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3525422"/>
                  </a:ext>
                </a:extLst>
              </a:tr>
              <a:tr h="4292575">
                <a:tc>
                  <a:txBody>
                    <a:bodyPr/>
                    <a:lstStyle/>
                    <a:p>
                      <a:pPr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関係法令等の遵守の確保</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輸送の安全に係る関係法令等の把握</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「関係法令等」は法律だけでなく、自社の規程、要領等の手順書も含まれる</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2</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関係法令の改正等について、最新情報の入手</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3</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規程、要領等の管理の方法</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法令の改正に伴う関連した規程、要領等の改正状況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4</a:t>
                      </a:r>
                      <a:r>
                        <a:rPr lang="ja-JP" sz="100" kern="100">
                          <a:effectLst/>
                          <a:latin typeface="Arial" panose="020B0604020202020204" pitchFamily="34" charset="0"/>
                          <a:ea typeface="ＭＳ 明朝" panose="02020609040205080304" pitchFamily="17" charset="-128"/>
                          <a:cs typeface="Arial" panose="020B0604020202020204" pitchFamily="34" charset="0"/>
                        </a:rPr>
                        <a:t>．関係法令等遵守、社内周知に向けた取組状況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関係法令等の遵守に向けた経営トップ、安全統括管理者の役割</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関係法令等の理解のしやすさ、関係法令等の種類・数等から勘案される周知方法の妥当性（例：関係法令等の配布だけでなく、教育・訓練の必要性）</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現在の関係法令等の遵守状況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5</a:t>
                      </a:r>
                      <a:r>
                        <a:rPr lang="ja-JP" sz="100" kern="100">
                          <a:effectLst/>
                          <a:latin typeface="Arial" panose="020B0604020202020204" pitchFamily="34" charset="0"/>
                          <a:ea typeface="ＭＳ 明朝" panose="02020609040205080304" pitchFamily="17" charset="-128"/>
                          <a:cs typeface="Arial" panose="020B0604020202020204" pitchFamily="34" charset="0"/>
                        </a:rPr>
                        <a:t>．社員の関係法令等遵守の実践状況の把握・検証の方法とその実施状況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6</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関係法令等の遵守状況の確認について、当該方法を採用している理由</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7</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（該当する場合）関係法令等が遵守されていない場合の対応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920446"/>
                  </a:ext>
                </a:extLst>
              </a:tr>
              <a:tr h="13538120">
                <a:tc>
                  <a:txBody>
                    <a:bodyPr/>
                    <a:lstStyle/>
                    <a:p>
                      <a:pPr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安全管理体制を構築・改善するために必要な教育・訓練等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ts val="1780"/>
                        </a:lnSpc>
                        <a:spcAft>
                          <a:spcPts val="0"/>
                        </a:spcAft>
                      </a:pPr>
                      <a:r>
                        <a:rPr lang="ja-JP" sz="100" kern="100">
                          <a:effectLst/>
                          <a:latin typeface="Arial" panose="020B0604020202020204" pitchFamily="34" charset="0"/>
                          <a:ea typeface="ＭＳ 明朝" panose="02020609040205080304" pitchFamily="17" charset="-128"/>
                          <a:cs typeface="Arial" panose="020B0604020202020204" pitchFamily="34" charset="0"/>
                        </a:rPr>
                        <a:t>【安全管理要員】</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安全管理体制を構築・改善していく上で、経営トップ、安全統括管理者、経営管理部門の安全管理担当者に必要な知識・能力及び現在の習得度</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2</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全社的かつ中長期的な教育・訓練の方針・考え</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3</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教育・訓練の方針・考えについて、教育・訓練計画への反映</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運輸事業の方向性、安全上の課題、社員の年齢構成等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4</a:t>
                      </a:r>
                      <a:r>
                        <a:rPr lang="ja-JP" sz="100" kern="100">
                          <a:effectLst/>
                          <a:latin typeface="Arial" panose="020B0604020202020204" pitchFamily="34" charset="0"/>
                          <a:ea typeface="ＭＳ 明朝" panose="02020609040205080304" pitchFamily="17" charset="-128"/>
                          <a:cs typeface="Arial" panose="020B0604020202020204" pitchFamily="34" charset="0"/>
                        </a:rPr>
                        <a:t>．経営トップ、安全統括管理者、経営管理部門の安全管理担当要員に対する運輸安全マネジメント制度の理解を深めるための定期的な取組の計画とその実施状況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対象者（新人、異動者等）、教育・訓練の方法</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教育・訓練計画の策定についてのインプット情報（前年度の実績や反省点、前回の受講者からの要望等）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5</a:t>
                      </a:r>
                      <a:r>
                        <a:rPr lang="ja-JP" sz="100" kern="100">
                          <a:effectLst/>
                          <a:latin typeface="Arial" panose="020B0604020202020204" pitchFamily="34" charset="0"/>
                          <a:ea typeface="ＭＳ 明朝" panose="02020609040205080304" pitchFamily="17" charset="-128"/>
                          <a:cs typeface="Arial" panose="020B0604020202020204" pitchFamily="34" charset="0"/>
                        </a:rPr>
                        <a:t>．教育・訓練が計画どおり実施されていない場合の対応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6</a:t>
                      </a:r>
                      <a:r>
                        <a:rPr lang="ja-JP" sz="100" kern="100">
                          <a:effectLst/>
                          <a:latin typeface="Arial" panose="020B0604020202020204" pitchFamily="34" charset="0"/>
                          <a:ea typeface="ＭＳ 明朝" panose="02020609040205080304" pitchFamily="17" charset="-128"/>
                          <a:cs typeface="Arial" panose="020B0604020202020204" pitchFamily="34" charset="0"/>
                        </a:rPr>
                        <a:t>．上記</a:t>
                      </a:r>
                      <a:r>
                        <a:rPr lang="en-US" sz="100" kern="100">
                          <a:effectLst/>
                          <a:latin typeface="Arial" panose="020B0604020202020204" pitchFamily="34" charset="0"/>
                          <a:ea typeface="ＭＳ 明朝" panose="02020609040205080304" pitchFamily="17" charset="-128"/>
                          <a:cs typeface="Arial" panose="020B0604020202020204" pitchFamily="34" charset="0"/>
                        </a:rPr>
                        <a:t>4.</a:t>
                      </a:r>
                      <a:r>
                        <a:rPr lang="ja-JP" sz="100" kern="100">
                          <a:effectLst/>
                          <a:latin typeface="Arial" panose="020B0604020202020204" pitchFamily="34" charset="0"/>
                          <a:ea typeface="ＭＳ 明朝" panose="02020609040205080304" pitchFamily="17" charset="-128"/>
                          <a:cs typeface="Arial" panose="020B0604020202020204" pitchFamily="34" charset="0"/>
                        </a:rPr>
                        <a:t>の取組の効果の把握・検証、取組手法等の見直しの方法とその実施状況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教育・訓練が役立っているかの確認</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教育・訓練の効果把握の方法の妥当性（短期的に効果把握をする方法、ある期間にわたり効果把握する方法等）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81100" indent="-8382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ja-JP" sz="100" kern="100">
                          <a:effectLst/>
                          <a:latin typeface="Arial" panose="020B0604020202020204" pitchFamily="34" charset="0"/>
                          <a:ea typeface="ＭＳ 明朝" panose="02020609040205080304" pitchFamily="17" charset="-128"/>
                          <a:cs typeface="Arial" panose="020B0604020202020204" pitchFamily="34" charset="0"/>
                        </a:rPr>
                        <a:t>【技能要員】</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技能要員の数、年齢構成、経験年数、異動者等の把握</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2</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技能要員に対する技能の習得・維持に必要な能力</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技能要員に必要な能力の整理（例：技能レベル、知識、業務手順等）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事故情報、ヒヤリ・ハット情報、年齢構成、経験年数、異動者等から必要な能力の見直し</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3</a:t>
                      </a:r>
                      <a:r>
                        <a:rPr lang="ja-JP" sz="100" kern="100">
                          <a:effectLst/>
                          <a:latin typeface="Arial" panose="020B0604020202020204" pitchFamily="34" charset="0"/>
                          <a:ea typeface="ＭＳ 明朝" panose="02020609040205080304" pitchFamily="17" charset="-128"/>
                          <a:cs typeface="Arial" panose="020B0604020202020204" pitchFamily="34" charset="0"/>
                        </a:rPr>
                        <a:t>．技能要員に対する技能の習得・維持に必要な教育・訓練の計画とその実施状況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4</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技能要員に必要な技能の習得・維持についての教育・訓練計画を当該内容とした理由</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教育・訓練の狙い、期待</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対象者（新人、異動者等）、教育・訓練の方法、見極めの方法</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教育・訓練計画の策定についてのインプット情報（前年度の実績や反省点、前回の受講者からの要望等）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5</a:t>
                      </a:r>
                      <a:r>
                        <a:rPr lang="ja-JP" sz="100" kern="100">
                          <a:effectLst/>
                          <a:latin typeface="Arial" panose="020B0604020202020204" pitchFamily="34" charset="0"/>
                          <a:ea typeface="ＭＳ 明朝" panose="02020609040205080304" pitchFamily="17" charset="-128"/>
                          <a:cs typeface="Arial" panose="020B0604020202020204" pitchFamily="34" charset="0"/>
                        </a:rPr>
                        <a:t>．技能の習得・維持のための教育・訓練が計画どおり実施されていない場合の対応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6</a:t>
                      </a:r>
                      <a:r>
                        <a:rPr lang="ja-JP" sz="100" kern="100">
                          <a:effectLst/>
                          <a:latin typeface="Arial" panose="020B0604020202020204" pitchFamily="34" charset="0"/>
                          <a:ea typeface="ＭＳ 明朝" panose="02020609040205080304" pitchFamily="17" charset="-128"/>
                          <a:cs typeface="Arial" panose="020B0604020202020204" pitchFamily="34" charset="0"/>
                        </a:rPr>
                        <a:t>．上記教育・訓練の効果の把握・検証の方法とその実施状況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教育・訓練の内容等から判断した妥当性</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教育・訓練の有効性把握については、個人レベルの有効性把握に加え、部門あるいは会社レベルでの有効性も考慮</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7</a:t>
                      </a:r>
                      <a:r>
                        <a:rPr lang="ja-JP" sz="100" kern="100">
                          <a:effectLst/>
                          <a:latin typeface="Arial" panose="020B0604020202020204" pitchFamily="34" charset="0"/>
                          <a:ea typeface="ＭＳ 明朝" panose="02020609040205080304" pitchFamily="17" charset="-128"/>
                          <a:cs typeface="Arial" panose="020B0604020202020204" pitchFamily="34" charset="0"/>
                        </a:rPr>
                        <a:t>．技能の習得・維持のための教育・訓練の有効性、効果が十分でない場合の対応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教育・訓練の狙い、期待値に対する結果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8</a:t>
                      </a:r>
                      <a:r>
                        <a:rPr lang="ja-JP" sz="100" kern="100">
                          <a:effectLst/>
                          <a:latin typeface="Arial" panose="020B0604020202020204" pitchFamily="34" charset="0"/>
                          <a:ea typeface="ＭＳ 明朝" panose="02020609040205080304" pitchFamily="17" charset="-128"/>
                          <a:cs typeface="Arial" panose="020B0604020202020204" pitchFamily="34" charset="0"/>
                        </a:rPr>
                        <a:t>．上記効果の把握・検証を踏まえた、上記教育・訓練の実施方法、プログラム等の見直しの方法とその実施状況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教育・訓練の有効性、効果の分析からの見直し内容（教育内容、教育の日時・時間、講師等）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長年にわたり同じ教育内容を継続している場合、その妥当性</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9</a:t>
                      </a:r>
                      <a:r>
                        <a:rPr lang="ja-JP" sz="100" kern="100">
                          <a:effectLst/>
                          <a:latin typeface="Arial" panose="020B0604020202020204" pitchFamily="34" charset="0"/>
                          <a:ea typeface="ＭＳ 明朝" panose="02020609040205080304" pitchFamily="17" charset="-128"/>
                          <a:cs typeface="Arial" panose="020B0604020202020204" pitchFamily="34" charset="0"/>
                        </a:rPr>
                        <a:t>．教育・訓練の実施方法等の見直し後の効果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10</a:t>
                      </a:r>
                      <a:r>
                        <a:rPr lang="ja-JP" sz="100" kern="100">
                          <a:effectLst/>
                          <a:latin typeface="Arial" panose="020B0604020202020204" pitchFamily="34" charset="0"/>
                          <a:ea typeface="ＭＳ 明朝" panose="02020609040205080304" pitchFamily="17" charset="-128"/>
                          <a:cs typeface="Arial" panose="020B0604020202020204" pitchFamily="34" charset="0"/>
                        </a:rPr>
                        <a:t>．現業実施部門の管理職に対する教育・訓練</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Segoe UI Symbol" panose="020B0502040204020203" pitchFamily="34" charset="0"/>
                          <a:ea typeface="ＭＳ 明朝" panose="02020609040205080304" pitchFamily="17" charset="-128"/>
                          <a:cs typeface="Segoe UI Symbol" panose="020B0502040204020203" pitchFamily="34" charset="0"/>
                        </a:rPr>
                        <a:t>教育・訓練すべき内容の議論から決定に至る考え方、方法、効果検証、見直し</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81100" indent="-8382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81100" indent="-8382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ja-JP" sz="100" kern="100">
                          <a:effectLst/>
                          <a:latin typeface="Arial" panose="020B0604020202020204" pitchFamily="34" charset="0"/>
                          <a:ea typeface="ＭＳ 明朝" panose="02020609040205080304" pitchFamily="17" charset="-128"/>
                          <a:cs typeface="Arial" panose="020B0604020202020204" pitchFamily="34" charset="0"/>
                        </a:rPr>
                        <a:t>【事故体験共有の取組】</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a:t>
                      </a:r>
                      <a:r>
                        <a:rPr lang="ja-JP" sz="100" kern="100">
                          <a:effectLst/>
                          <a:latin typeface="Arial" panose="020B0604020202020204" pitchFamily="34" charset="0"/>
                          <a:ea typeface="ＭＳ 明朝" panose="02020609040205080304" pitchFamily="17" charset="-128"/>
                          <a:cs typeface="Arial" panose="020B0604020202020204" pitchFamily="34" charset="0"/>
                        </a:rPr>
                        <a:t>．事故体験共有の取組の計画とその実施状況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a:t>
                      </a:r>
                      <a:r>
                        <a:rPr lang="ja-JP" sz="100" kern="100">
                          <a:effectLst/>
                          <a:latin typeface="Arial" panose="020B0604020202020204" pitchFamily="34" charset="0"/>
                          <a:ea typeface="ＭＳ 明朝" panose="02020609040205080304" pitchFamily="17" charset="-128"/>
                          <a:cs typeface="Arial" panose="020B0604020202020204" pitchFamily="34" charset="0"/>
                        </a:rPr>
                        <a:t>．上記取組の効果の把握・検証、取組手法等の見直しの方法とその実施状況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150707"/>
                  </a:ext>
                </a:extLst>
              </a:tr>
              <a:tr h="21793072">
                <a:tc>
                  <a:txBody>
                    <a:bodyPr/>
                    <a:lstStyle/>
                    <a:p>
                      <a:pPr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内部監査</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ts val="1780"/>
                        </a:lnSpc>
                        <a:spcAft>
                          <a:spcPts val="0"/>
                        </a:spcAft>
                      </a:pP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内部監査の目的及び内部監査への期待</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経営トップ、安全統括管理者等の内部監査に対する期待、内部監査自体の課題認識等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．内部監査の手順の策定状況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3</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（該当する場合）内部監査の手順を見直した理由及び見直し後の効果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4</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．内部監査の計画の方法とその実施状況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5</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内部監査年間計画及び個別監査計画</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監査目的、監査重点項目の妥当性</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被監査部門からの事前情報の入手状況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被監査部門を選択するにあたり、安全管理体制上の重要度、課題・問題等の考慮状況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6</a:t>
                      </a:r>
                      <a:r>
                        <a:rPr lang="ja-JP" sz="100" kern="100">
                          <a:effectLst/>
                          <a:latin typeface="Arial" panose="020B0604020202020204" pitchFamily="34" charset="0"/>
                          <a:ea typeface="ＭＳ 明朝" panose="02020609040205080304" pitchFamily="17" charset="-128"/>
                          <a:cs typeface="Arial" panose="020B0604020202020204" pitchFamily="34" charset="0"/>
                        </a:rPr>
                        <a:t>．昨年度・今年度の監査重点項目</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7</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．内部監査の実施の人員体制</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内部監査の公平性・客観性を確保するための人員体制</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事業者の規模に応じた監査要員の確保</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8</a:t>
                      </a:r>
                      <a:r>
                        <a:rPr lang="ja-JP" sz="100" kern="100">
                          <a:effectLst/>
                          <a:latin typeface="Arial" panose="020B0604020202020204" pitchFamily="34" charset="0"/>
                          <a:ea typeface="ＭＳ 明朝" panose="02020609040205080304" pitchFamily="17" charset="-128"/>
                          <a:cs typeface="Arial" panose="020B0604020202020204" pitchFamily="34" charset="0"/>
                        </a:rPr>
                        <a:t>．経営陣による内部監査実施に向けた支援の状況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内部監査の重要性の周知に加え、監査要員の育成、監査方針等の設定等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9</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監査の準備及び監査方法</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被監査部門の情報の入手状況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有効性も加味したチェックリストの準備状況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監査員の配置の工夫</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10</a:t>
                      </a:r>
                      <a:r>
                        <a:rPr lang="ja-JP" sz="100" kern="100">
                          <a:effectLst/>
                          <a:latin typeface="Arial" panose="020B0604020202020204" pitchFamily="34" charset="0"/>
                          <a:ea typeface="ＭＳ 明朝" panose="02020609040205080304" pitchFamily="17" charset="-128"/>
                          <a:cs typeface="Arial" panose="020B0604020202020204" pitchFamily="34" charset="0"/>
                        </a:rPr>
                        <a:t>．経営トップ及び安全統括管理者を含む経営管理部門に対する内部監査の実施状況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11</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内部監査が計画どおり実施されなかった場合の対応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12</a:t>
                      </a:r>
                      <a:r>
                        <a:rPr lang="ja-JP" sz="100" kern="100">
                          <a:effectLst/>
                          <a:latin typeface="Arial" panose="020B0604020202020204" pitchFamily="34" charset="0"/>
                          <a:ea typeface="ＭＳ 明朝" panose="02020609040205080304" pitchFamily="17" charset="-128"/>
                          <a:cs typeface="Arial" panose="020B0604020202020204" pitchFamily="34" charset="0"/>
                        </a:rPr>
                        <a:t>．監査における優れた取組事例及び指摘</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3335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Segoe UI Symbol" panose="020B0502040204020203" pitchFamily="34" charset="0"/>
                          <a:ea typeface="ＭＳ 明朝" panose="02020609040205080304" pitchFamily="17" charset="-128"/>
                          <a:cs typeface="Segoe UI Symbol" panose="020B0502040204020203" pitchFamily="34" charset="0"/>
                        </a:rPr>
                        <a:t>優れた取組事例の展開状況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3335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安全管理体制の適合性、有効性の視点での指摘</a:t>
                      </a: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事故・トラブルの発生状況と監査指摘の関連</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3335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指摘事項の数、部門による偏り等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指摘事項の内訳（重大、軽微等）、時系列でみた指摘事項の推移等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13</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指摘に対する是正措置・予防措置</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分析を実施して根本的原因の追究</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指摘事項が多数ある場合、傾向分析の実施</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関係法令等違反が見出された場合の措置</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14</a:t>
                      </a:r>
                      <a:r>
                        <a:rPr lang="ja-JP" sz="100" kern="100">
                          <a:effectLst/>
                          <a:latin typeface="Arial" panose="020B0604020202020204" pitchFamily="34" charset="0"/>
                          <a:ea typeface="ＭＳ 明朝" panose="02020609040205080304" pitchFamily="17" charset="-128"/>
                          <a:cs typeface="Arial" panose="020B0604020202020204" pitchFamily="34" charset="0"/>
                        </a:rPr>
                        <a:t>．指摘に対する是正措置・予防措置が確実に実施されていることの確認</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15</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指摘に対する是正措置・予防措置が確実に実施されていない場合の対応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16</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是正措置・予防措置の有効性把握</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17</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．内部監査の指摘事項に対するフォローアップの状況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18</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．内部監査結果の経営トップ及び安全統括管理者への報告の方法とその実施状況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経営トップ等への報告の時期及び報告方法</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19</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．内部監査要員の力量、監査の有効性の検証の方法とその実施状況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ja-JP" sz="100" kern="100">
                          <a:effectLst/>
                          <a:latin typeface="Arial" panose="020B0604020202020204" pitchFamily="34" charset="0"/>
                          <a:ea typeface="ＭＳ 明朝" panose="02020609040205080304" pitchFamily="17" charset="-128"/>
                          <a:cs typeface="Arial" panose="020B0604020202020204" pitchFamily="34" charset="0"/>
                        </a:rPr>
                        <a:t>【検証する事項の例】</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監査目的に対する監査結果</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監査で見出された安全管理体制における課題等の把握及び監査結果の活用</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監査方法、監査手順、監査計画等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監査要員の力量</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a:t>
                      </a:r>
                      <a:r>
                        <a:rPr lang="ja-JP" sz="100" kern="100">
                          <a:effectLst/>
                          <a:latin typeface="Arial" panose="020B0604020202020204" pitchFamily="34" charset="0"/>
                          <a:ea typeface="ＭＳ 明朝" panose="02020609040205080304" pitchFamily="17" charset="-128"/>
                          <a:cs typeface="Arial" panose="020B0604020202020204" pitchFamily="34" charset="0"/>
                        </a:rPr>
                        <a:t>．上記</a:t>
                      </a:r>
                      <a:r>
                        <a:rPr lang="en-US" sz="100" kern="100">
                          <a:effectLst/>
                          <a:latin typeface="Arial" panose="020B0604020202020204" pitchFamily="34" charset="0"/>
                          <a:ea typeface="ＭＳ 明朝" panose="02020609040205080304" pitchFamily="17" charset="-128"/>
                          <a:cs typeface="Arial" panose="020B0604020202020204" pitchFamily="34" charset="0"/>
                        </a:rPr>
                        <a:t>19.</a:t>
                      </a:r>
                      <a:r>
                        <a:rPr lang="ja-JP" sz="100" kern="100">
                          <a:effectLst/>
                          <a:latin typeface="Arial" panose="020B0604020202020204" pitchFamily="34" charset="0"/>
                          <a:ea typeface="ＭＳ 明朝" panose="02020609040205080304" pitchFamily="17" charset="-128"/>
                          <a:cs typeface="Arial" panose="020B0604020202020204" pitchFamily="34" charset="0"/>
                        </a:rPr>
                        <a:t>の検証結果を踏まえ、内部監査の手順等の見直しの方法と実施状況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a:t>
                      </a:r>
                      <a:r>
                        <a:rPr lang="ja-JP" sz="100" kern="100">
                          <a:effectLst/>
                          <a:latin typeface="Arial" panose="020B0604020202020204" pitchFamily="34" charset="0"/>
                          <a:ea typeface="ＭＳ 明朝" panose="02020609040205080304" pitchFamily="17" charset="-128"/>
                          <a:cs typeface="Arial" panose="020B0604020202020204" pitchFamily="34" charset="0"/>
                        </a:rPr>
                        <a:t>．現状の内部監査に関する課題等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28600" indent="-2286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3</a:t>
                      </a:r>
                      <a:r>
                        <a:rPr lang="ja-JP" sz="100" kern="100">
                          <a:effectLst/>
                          <a:latin typeface="Arial" panose="020B0604020202020204" pitchFamily="34" charset="0"/>
                          <a:ea typeface="ＭＳ 明朝" panose="02020609040205080304" pitchFamily="17" charset="-128"/>
                          <a:cs typeface="Arial" panose="020B0604020202020204" pitchFamily="34" charset="0"/>
                        </a:rPr>
                        <a:t>．（上記</a:t>
                      </a:r>
                      <a:r>
                        <a:rPr lang="en-US" sz="100" kern="100">
                          <a:effectLst/>
                          <a:latin typeface="Arial" panose="020B0604020202020204" pitchFamily="34" charset="0"/>
                          <a:ea typeface="ＭＳ 明朝" panose="02020609040205080304" pitchFamily="17" charset="-128"/>
                          <a:cs typeface="Arial" panose="020B0604020202020204" pitchFamily="34" charset="0"/>
                        </a:rPr>
                        <a:t>2.</a:t>
                      </a:r>
                      <a:r>
                        <a:rPr lang="ja-JP" sz="100" kern="100">
                          <a:effectLst/>
                          <a:latin typeface="Arial" panose="020B0604020202020204" pitchFamily="34" charset="0"/>
                          <a:ea typeface="ＭＳ 明朝" panose="02020609040205080304" pitchFamily="17" charset="-128"/>
                          <a:cs typeface="Arial" panose="020B0604020202020204" pitchFamily="34" charset="0"/>
                        </a:rPr>
                        <a:t>の課題等があれば）当該課題等に対する対応状況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81100" indent="-8382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【内部監査要員】</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1</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内部監査要員になるための要件（知識・技能、教育・訓練）</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内部監査、ガイドライン、安全管理規程、関係法令等に関する知識</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質問方法、質問メモ等の監査に必要な技能</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外部セミナー、社内の監査員養成研修等による教育・訓練</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座学だけでなく、</a:t>
                      </a:r>
                      <a:r>
                        <a:rPr lang="en-US" sz="100" kern="100">
                          <a:effectLst/>
                          <a:latin typeface="Arial" panose="020B0604020202020204" pitchFamily="34" charset="0"/>
                          <a:ea typeface="ＭＳ 明朝" panose="02020609040205080304" pitchFamily="17" charset="-128"/>
                          <a:cs typeface="Arial" panose="020B0604020202020204" pitchFamily="34" charset="0"/>
                        </a:rPr>
                        <a:t>OJT</a:t>
                      </a:r>
                      <a:r>
                        <a:rPr lang="ja-JP" sz="100" kern="100">
                          <a:effectLst/>
                          <a:latin typeface="Arial" panose="020B0604020202020204" pitchFamily="34" charset="0"/>
                          <a:ea typeface="ＭＳ 明朝" panose="02020609040205080304" pitchFamily="17" charset="-128"/>
                          <a:cs typeface="Arial" panose="020B0604020202020204" pitchFamily="34" charset="0"/>
                        </a:rPr>
                        <a:t>、立会による経験等の必要性</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．内部監査要員に対する監査に必要な教育・訓練の計画とその実施状況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3</a:t>
                      </a:r>
                      <a:r>
                        <a:rPr lang="ja-JP" sz="100" kern="100">
                          <a:effectLst/>
                          <a:latin typeface="Arial" panose="020B0604020202020204" pitchFamily="34" charset="0"/>
                          <a:ea typeface="ＭＳ 明朝" panose="02020609040205080304" pitchFamily="17" charset="-128"/>
                          <a:cs typeface="Arial" panose="020B0604020202020204" pitchFamily="34" charset="0"/>
                        </a:rPr>
                        <a:t>．上記教育・訓練の効果の把握・検証の方法とその実施状況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4</a:t>
                      </a:r>
                      <a:r>
                        <a:rPr lang="ja-JP" sz="100" kern="100">
                          <a:effectLst/>
                          <a:latin typeface="Arial" panose="020B0604020202020204" pitchFamily="34" charset="0"/>
                          <a:ea typeface="ＭＳ 明朝" panose="02020609040205080304" pitchFamily="17" charset="-128"/>
                          <a:cs typeface="Arial" panose="020B0604020202020204" pitchFamily="34" charset="0"/>
                        </a:rPr>
                        <a:t>．上記効果の把握・検証を踏まえた、上記教育・訓練の実施方法、プログラム等の見直しの方法とその実施状況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5</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内部監査要員の力量の把握</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監査要員の力量の把握として、監査結果の分析、上席監査員の同行によるチェック、監査員相互のクロスチェック、アンケート等を考慮</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監査要員の力量の推移の把握</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6</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．内部監査要員の力量の維持・向上のための教育・訓練（上記</a:t>
                      </a:r>
                      <a:r>
                        <a:rPr lang="en-US" sz="100" kern="100">
                          <a:effectLst/>
                          <a:latin typeface="Arial" panose="020B0604020202020204" pitchFamily="34" charset="0"/>
                          <a:ea typeface="ＭＳ 明朝" panose="02020609040205080304" pitchFamily="17" charset="-128"/>
                          <a:cs typeface="Arial" panose="020B0604020202020204" pitchFamily="34" charset="0"/>
                        </a:rPr>
                        <a:t>2.</a:t>
                      </a:r>
                      <a:r>
                        <a:rPr lang="ja-JP" sz="100" kern="100">
                          <a:effectLst/>
                          <a:latin typeface="Arial" panose="020B0604020202020204" pitchFamily="34" charset="0"/>
                          <a:ea typeface="ＭＳ 明朝" panose="02020609040205080304" pitchFamily="17" charset="-128"/>
                          <a:cs typeface="Arial" panose="020B0604020202020204" pitchFamily="34" charset="0"/>
                        </a:rPr>
                        <a:t>で把握できれば省略）</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アンケートによる自身の課題の把握、外部セミナーへ参加、内部監査の反省会等への参加等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ゴシック" panose="020B0609070205080204" pitchFamily="49" charset="-128"/>
                          <a:cs typeface="Arial" panose="020B0604020202020204" pitchFamily="34" charset="0"/>
                        </a:rPr>
                        <a:t>7</a:t>
                      </a:r>
                      <a:r>
                        <a:rPr lang="ja-JP" sz="100" kern="100">
                          <a:effectLst/>
                          <a:latin typeface="Arial" panose="020B0604020202020204" pitchFamily="34" charset="0"/>
                          <a:ea typeface="ＭＳ ゴシック" panose="020B0609070205080204" pitchFamily="49" charset="-128"/>
                          <a:cs typeface="Arial" panose="020B0604020202020204"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上記</a:t>
                      </a:r>
                      <a:r>
                        <a:rPr lang="en-US" sz="100" kern="100">
                          <a:effectLst/>
                          <a:latin typeface="Arial" panose="020B0604020202020204" pitchFamily="34" charset="0"/>
                          <a:ea typeface="ＭＳ 明朝" panose="02020609040205080304" pitchFamily="17" charset="-128"/>
                          <a:cs typeface="Arial" panose="020B0604020202020204" pitchFamily="34" charset="0"/>
                        </a:rPr>
                        <a:t>6.</a:t>
                      </a:r>
                      <a:r>
                        <a:rPr lang="ja-JP" sz="100" kern="100">
                          <a:effectLst/>
                          <a:latin typeface="Arial" panose="020B0604020202020204" pitchFamily="34" charset="0"/>
                          <a:ea typeface="ＭＳ 明朝" panose="02020609040205080304" pitchFamily="17" charset="-128"/>
                          <a:cs typeface="Arial" panose="020B0604020202020204" pitchFamily="34" charset="0"/>
                        </a:rPr>
                        <a:t>の教育・訓練の有効性、効果把握及び必要に応じ教育・訓練内容等の見直し</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内部監査要員の力量の把握結果の活用</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8</a:t>
                      </a:r>
                      <a:r>
                        <a:rPr lang="ja-JP" sz="100" kern="100">
                          <a:effectLst/>
                          <a:latin typeface="Arial" panose="020B0604020202020204" pitchFamily="34" charset="0"/>
                          <a:ea typeface="ＭＳ 明朝" panose="02020609040205080304" pitchFamily="17" charset="-128"/>
                          <a:cs typeface="Arial" panose="020B0604020202020204" pitchFamily="34" charset="0"/>
                        </a:rPr>
                        <a:t>．</a:t>
                      </a:r>
                      <a:r>
                        <a:rPr lang="ja-JP" sz="100" kern="100">
                          <a:effectLst/>
                          <a:latin typeface="Segoe UI Symbol" panose="020B0502040204020203" pitchFamily="34" charset="0"/>
                          <a:ea typeface="ＭＳ 明朝" panose="02020609040205080304" pitchFamily="17" charset="-128"/>
                          <a:cs typeface="Segoe UI Symbol" panose="020B0502040204020203" pitchFamily="34" charset="0"/>
                        </a:rPr>
                        <a:t>必要に応じて、親会社、グループ会社、協力会社、民間の専門機関等の活用に関する検討</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126231"/>
                  </a:ext>
                </a:extLst>
              </a:tr>
              <a:tr h="5613367">
                <a:tc>
                  <a:txBody>
                    <a:bodyPr/>
                    <a:lstStyle/>
                    <a:p>
                      <a:pPr algn="just" latinLnBrk="1">
                        <a:lnSpc>
                          <a:spcPts val="1780"/>
                        </a:lnSpc>
                        <a:spcAft>
                          <a:spcPts val="0"/>
                        </a:spcAft>
                      </a:pPr>
                      <a:r>
                        <a:rPr lang="ja-JP" sz="100" b="1" kern="100">
                          <a:effectLst/>
                          <a:latin typeface="Arial" panose="020B0604020202020204" pitchFamily="34" charset="0"/>
                          <a:ea typeface="ＭＳ 明朝" panose="02020609040205080304" pitchFamily="17" charset="-128"/>
                          <a:cs typeface="Arial" panose="020B0604020202020204" pitchFamily="34" charset="0"/>
                        </a:rPr>
                        <a:t>マネジメントレビューと継続的改善</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lnSpc>
                          <a:spcPts val="1780"/>
                        </a:lnSpc>
                        <a:spcAft>
                          <a:spcPts val="0"/>
                        </a:spcAft>
                      </a:pPr>
                      <a:r>
                        <a:rPr lang="ja-JP" sz="100" kern="100">
                          <a:effectLst/>
                          <a:latin typeface="Arial" panose="020B0604020202020204" pitchFamily="34" charset="0"/>
                          <a:ea typeface="ＭＳ 明朝" panose="02020609040205080304" pitchFamily="17" charset="-128"/>
                          <a:cs typeface="Arial" panose="020B0604020202020204" pitchFamily="34" charset="0"/>
                        </a:rPr>
                        <a:t>【マネジメントレビュー】</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a:t>
                      </a:r>
                      <a:r>
                        <a:rPr lang="ja-JP" sz="100" kern="100">
                          <a:effectLst/>
                          <a:latin typeface="Arial" panose="020B0604020202020204" pitchFamily="34" charset="0"/>
                          <a:ea typeface="ＭＳ 明朝" panose="02020609040205080304" pitchFamily="17" charset="-128"/>
                          <a:cs typeface="Arial" panose="020B0604020202020204" pitchFamily="34" charset="0"/>
                        </a:rPr>
                        <a:t>．マネジメントレビューの実施体制、手順、計画の方法</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経営トップの主体的関与の状況及び安全統括管理者の関わり方</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レビューの資料の準備状況（経営トップが理解し、判断しやすい形で資料が準備されているか等）</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a:t>
                      </a:r>
                      <a:r>
                        <a:rPr lang="ja-JP" sz="100" kern="100">
                          <a:effectLst/>
                          <a:latin typeface="Arial" panose="020B0604020202020204" pitchFamily="34" charset="0"/>
                          <a:ea typeface="ＭＳ 明朝" panose="02020609040205080304" pitchFamily="17" charset="-128"/>
                          <a:cs typeface="Arial" panose="020B0604020202020204" pitchFamily="34" charset="0"/>
                        </a:rPr>
                        <a:t>．マネジメントレビューの実施状況（どのような情報を収集し、総括し、どのようなことを決定しているか。）</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安全重点施策の実績、内部監査結果等重要なインプット情報の入手</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指示・決定事項の措置の確認（指示・決定事項のフォローアップ）</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3</a:t>
                      </a:r>
                      <a:r>
                        <a:rPr lang="ja-JP" sz="100" kern="100">
                          <a:effectLst/>
                          <a:latin typeface="Arial" panose="020B0604020202020204" pitchFamily="34" charset="0"/>
                          <a:ea typeface="ＭＳ 明朝" panose="02020609040205080304" pitchFamily="17" charset="-128"/>
                          <a:cs typeface="Arial" panose="020B0604020202020204" pitchFamily="34" charset="0"/>
                        </a:rPr>
                        <a:t>．マネジメントレビューの実施体制、手順の検証・見直しの方法とその実施状況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81100" indent="-8382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algn="just" latinLnBrk="1">
                        <a:lnSpc>
                          <a:spcPts val="1780"/>
                        </a:lnSpc>
                        <a:spcAft>
                          <a:spcPts val="0"/>
                        </a:spcAft>
                      </a:pPr>
                      <a:r>
                        <a:rPr lang="ja-JP" sz="100" kern="100">
                          <a:effectLst/>
                          <a:latin typeface="Arial" panose="020B0604020202020204" pitchFamily="34" charset="0"/>
                          <a:ea typeface="ＭＳ 明朝" panose="02020609040205080304" pitchFamily="17" charset="-128"/>
                          <a:cs typeface="Arial" panose="020B0604020202020204" pitchFamily="34" charset="0"/>
                        </a:rPr>
                        <a:t>【継続的改善】</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1</a:t>
                      </a:r>
                      <a:r>
                        <a:rPr lang="ja-JP" sz="100" kern="100">
                          <a:effectLst/>
                          <a:latin typeface="Arial" panose="020B0604020202020204" pitchFamily="34" charset="0"/>
                          <a:ea typeface="ＭＳ 明朝" panose="02020609040205080304" pitchFamily="17" charset="-128"/>
                          <a:cs typeface="Arial" panose="020B0604020202020204" pitchFamily="34" charset="0"/>
                        </a:rPr>
                        <a:t>．日々の輸送の安全に関する課題等の継続的改善（是正措置・予防措置）の手順</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日々の輸送の安全に関する課題で是正措置・予防措置の対象となっている事象の把握</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2</a:t>
                      </a:r>
                      <a:r>
                        <a:rPr lang="ja-JP" sz="100" kern="100">
                          <a:effectLst/>
                          <a:latin typeface="Arial" panose="020B0604020202020204" pitchFamily="34" charset="0"/>
                          <a:ea typeface="ＭＳ 明朝" panose="02020609040205080304" pitchFamily="17" charset="-128"/>
                          <a:cs typeface="Arial" panose="020B0604020202020204" pitchFamily="34" charset="0"/>
                        </a:rPr>
                        <a:t>．上記手順による是正措置・予防措置の実施状況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114300" indent="-114300" algn="just" latinLnBrk="1">
                        <a:lnSpc>
                          <a:spcPts val="1780"/>
                        </a:lnSpc>
                        <a:spcAft>
                          <a:spcPts val="0"/>
                        </a:spcAft>
                      </a:pPr>
                      <a:r>
                        <a:rPr lang="en-US" sz="100" kern="100">
                          <a:effectLst/>
                          <a:latin typeface="Arial" panose="020B0604020202020204" pitchFamily="34" charset="0"/>
                          <a:ea typeface="ＭＳ 明朝" panose="02020609040205080304" pitchFamily="17" charset="-128"/>
                          <a:cs typeface="Arial" panose="020B0604020202020204" pitchFamily="34" charset="0"/>
                        </a:rPr>
                        <a:t>3</a:t>
                      </a:r>
                      <a:r>
                        <a:rPr lang="ja-JP" sz="100" kern="100">
                          <a:effectLst/>
                          <a:latin typeface="Arial" panose="020B0604020202020204" pitchFamily="34" charset="0"/>
                          <a:ea typeface="ＭＳ 明朝" panose="02020609040205080304" pitchFamily="17" charset="-128"/>
                          <a:cs typeface="Arial" panose="020B0604020202020204" pitchFamily="34" charset="0"/>
                        </a:rPr>
                        <a:t>．実施した是正措置・予防措置の効果の検証・見直しの方法とその実施状況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是正措置・予防措置の有効性の確認方法</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是正措置が再発している場合の検討状況</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p>
                      <a:pPr marL="247650" indent="-114300" algn="just" latinLnBrk="1">
                        <a:lnSpc>
                          <a:spcPts val="1780"/>
                        </a:lnSpc>
                        <a:spcAft>
                          <a:spcPts val="0"/>
                        </a:spcAft>
                      </a:pPr>
                      <a:r>
                        <a:rPr lang="en-US" sz="100" kern="100">
                          <a:effectLst/>
                          <a:latin typeface="Segoe UI Symbol" panose="020B0502040204020203" pitchFamily="34" charset="0"/>
                          <a:ea typeface="ＭＳ 明朝" panose="02020609040205080304" pitchFamily="17" charset="-128"/>
                          <a:cs typeface="Segoe UI Symbol" panose="020B0502040204020203" pitchFamily="34" charset="0"/>
                        </a:rPr>
                        <a:t>★</a:t>
                      </a:r>
                      <a:r>
                        <a:rPr lang="ja-JP" sz="100" kern="100">
                          <a:effectLst/>
                          <a:latin typeface="Arial" panose="020B0604020202020204" pitchFamily="34" charset="0"/>
                          <a:ea typeface="ＭＳ 明朝" panose="02020609040205080304" pitchFamily="17" charset="-128"/>
                          <a:cs typeface="Arial" panose="020B0604020202020204" pitchFamily="34" charset="0"/>
                        </a:rPr>
                        <a:t>是正措置・予防措置の実施による二次的問題</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28700" indent="-685800" algn="just" latinLnBrk="1">
                        <a:lnSpc>
                          <a:spcPts val="1780"/>
                        </a:lnSpc>
                        <a:spcAft>
                          <a:spcPts val="0"/>
                        </a:spcAft>
                      </a:pPr>
                      <a:r>
                        <a:rPr lang="en-US" sz="100" kern="100">
                          <a:effectLst/>
                          <a:latin typeface="ＭＳ 明朝" panose="02020609040205080304" pitchFamily="17" charset="-128"/>
                          <a:ea typeface="ＭＳ 明朝" panose="02020609040205080304" pitchFamily="17" charset="-128"/>
                          <a:cs typeface="ＭＳ ゴシック" panose="020B0609070205080204" pitchFamily="49" charset="-128"/>
                        </a:rPr>
                        <a:t> </a:t>
                      </a:r>
                      <a:endParaRPr lang="ja-JP" sz="100" kern="100">
                        <a:effectLst/>
                        <a:latin typeface="Arial" panose="020B0604020202020204" pitchFamily="34" charset="0"/>
                        <a:ea typeface="ＭＳ 明朝" panose="02020609040205080304" pitchFamily="17" charset="-128"/>
                        <a:cs typeface="ＭＳ 明朝" panose="02020609040205080304" pitchFamily="17" charset="-128"/>
                      </a:endParaRPr>
                    </a:p>
                  </a:txBody>
                  <a:tcPr marL="1918" marR="1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63505"/>
                  </a:ext>
                </a:extLst>
              </a:tr>
            </a:tbl>
          </a:graphicData>
        </a:graphic>
      </p:graphicFrame>
      <p:graphicFrame>
        <p:nvGraphicFramePr>
          <p:cNvPr id="3" name="表 2"/>
          <p:cNvGraphicFramePr>
            <a:graphicFrameLocks noGrp="1"/>
          </p:cNvGraphicFramePr>
          <p:nvPr/>
        </p:nvGraphicFramePr>
        <p:xfrm>
          <a:off x="631825" y="744538"/>
          <a:ext cx="8642350" cy="5876925"/>
        </p:xfrm>
        <a:graphic>
          <a:graphicData uri="http://schemas.openxmlformats.org/drawingml/2006/table">
            <a:tbl>
              <a:tblPr/>
              <a:tblGrid>
                <a:gridCol w="1147763">
                  <a:extLst>
                    <a:ext uri="{9D8B030D-6E8A-4147-A177-3AD203B41FA5}">
                      <a16:colId xmlns:a16="http://schemas.microsoft.com/office/drawing/2014/main" val="1677896329"/>
                    </a:ext>
                  </a:extLst>
                </a:gridCol>
                <a:gridCol w="5334000">
                  <a:extLst>
                    <a:ext uri="{9D8B030D-6E8A-4147-A177-3AD203B41FA5}">
                      <a16:colId xmlns:a16="http://schemas.microsoft.com/office/drawing/2014/main" val="596125243"/>
                    </a:ext>
                  </a:extLst>
                </a:gridCol>
                <a:gridCol w="2160587">
                  <a:extLst>
                    <a:ext uri="{9D8B030D-6E8A-4147-A177-3AD203B41FA5}">
                      <a16:colId xmlns:a16="http://schemas.microsoft.com/office/drawing/2014/main" val="1214309952"/>
                    </a:ext>
                  </a:extLst>
                </a:gridCol>
              </a:tblGrid>
              <a:tr h="66032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1" hangingPunct="1">
                        <a:lnSpc>
                          <a:spcPts val="1775"/>
                        </a:lnSpc>
                        <a:spcBef>
                          <a:spcPct val="0"/>
                        </a:spcBef>
                        <a:spcAft>
                          <a:spcPct val="0"/>
                        </a:spcAft>
                        <a:buClrTx/>
                        <a:buSzTx/>
                        <a:buFontTx/>
                        <a:buNone/>
                        <a:tabLst/>
                      </a:pPr>
                      <a:r>
                        <a:rPr kumimoji="1" lang="ja-JP" altLang="ja-JP" sz="16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項目</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明朝" panose="02020609040205080304" pitchFamily="17" charset="-128"/>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1" hangingPunct="1">
                        <a:lnSpc>
                          <a:spcPts val="1775"/>
                        </a:lnSpc>
                        <a:spcBef>
                          <a:spcPct val="0"/>
                        </a:spcBef>
                        <a:spcAft>
                          <a:spcPct val="0"/>
                        </a:spcAft>
                        <a:buClrTx/>
                        <a:buSzTx/>
                        <a:buFontTx/>
                        <a:buNone/>
                        <a:tabLst/>
                      </a:pPr>
                      <a:r>
                        <a:rPr kumimoji="1" lang="ja-JP" altLang="ja-JP" sz="16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チェック内容</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明朝" panose="02020609040205080304" pitchFamily="17" charset="-128"/>
                      </a:endParaRPr>
                    </a:p>
                    <a:p>
                      <a:pPr marL="0" marR="0" lvl="0" indent="0" algn="ctr" defTabSz="914400" rtl="0" eaLnBrk="1" fontAlgn="base" latinLnBrk="1" hangingPunct="1">
                        <a:lnSpc>
                          <a:spcPts val="1775"/>
                        </a:lnSpc>
                        <a:spcBef>
                          <a:spcPct val="0"/>
                        </a:spcBef>
                        <a:spcAft>
                          <a:spcPct val="0"/>
                        </a:spcAft>
                        <a:buClrTx/>
                        <a:buSzTx/>
                        <a:buFontTx/>
                        <a:buNone/>
                        <a:tabLst/>
                      </a:pPr>
                      <a:r>
                        <a:rPr kumimoji="1" lang="ja-JP" altLang="ja-JP" sz="16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a:t>
                      </a:r>
                      <a:r>
                        <a:rPr kumimoji="1" lang="en-US" altLang="ja-JP" sz="16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ja-JP" sz="16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：チェックする際のポイント）</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明朝" panose="02020609040205080304" pitchFamily="17" charset="-128"/>
                      </a:endParaRPr>
                    </a:p>
                  </a:txBody>
                  <a:tcPr marL="62865" marR="6286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1" hangingPunct="1">
                        <a:lnSpc>
                          <a:spcPts val="1775"/>
                        </a:lnSpc>
                        <a:spcBef>
                          <a:spcPct val="0"/>
                        </a:spcBef>
                        <a:spcAft>
                          <a:spcPct val="0"/>
                        </a:spcAft>
                        <a:buClrTx/>
                        <a:buSzTx/>
                        <a:buFontTx/>
                        <a:buNone/>
                        <a:tabLst/>
                      </a:pPr>
                      <a:r>
                        <a:rPr kumimoji="1" lang="ja-JP" altLang="ja-JP" sz="1600" b="1" i="0" u="none" strike="noStrike" cap="none" normalizeH="0" baseline="0" smtClean="0">
                          <a:ln>
                            <a:noFill/>
                          </a:ln>
                          <a:solidFill>
                            <a:schemeClr val="tx1"/>
                          </a:solidFill>
                          <a:effectLst/>
                          <a:latin typeface="ＭＳ Ｐゴシック" panose="020B0600070205080204" pitchFamily="50" charset="-128"/>
                          <a:ea typeface="ＭＳ ゴシック" panose="020B0609070205080204" pitchFamily="49" charset="-128"/>
                        </a:rPr>
                        <a:t>監査所見</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明朝" panose="02020609040205080304" pitchFamily="17" charset="-128"/>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2242973"/>
                  </a:ext>
                </a:extLst>
              </a:tr>
              <a:tr h="521659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1" hangingPunct="1">
                        <a:lnSpc>
                          <a:spcPts val="1775"/>
                        </a:lnSpc>
                        <a:spcBef>
                          <a:spcPct val="0"/>
                        </a:spcBef>
                        <a:spcAft>
                          <a:spcPct val="0"/>
                        </a:spcAft>
                        <a:buClrTx/>
                        <a:buSzTx/>
                        <a:buFontTx/>
                        <a:buNone/>
                        <a:tabLst/>
                      </a:pPr>
                      <a:r>
                        <a:rPr kumimoji="1" lang="ja-JP" altLang="ja-JP" sz="17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経営トップの責務</a:t>
                      </a:r>
                      <a:endParaRPr kumimoji="1" lang="ja-JP"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1" hangingPunct="1">
                        <a:lnSpc>
                          <a:spcPct val="100000"/>
                        </a:lnSpc>
                        <a:spcBef>
                          <a:spcPts val="600"/>
                        </a:spcBef>
                        <a:spcAft>
                          <a:spcPct val="0"/>
                        </a:spcAft>
                        <a:buClrTx/>
                        <a:buSzTx/>
                        <a:buFontTx/>
                        <a:buNone/>
                        <a:tabLst/>
                      </a:pPr>
                      <a:r>
                        <a:rPr kumimoji="1" lang="en-US"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自社が構築している安全管理体制のリスクについての把握、対応、効果把握、検証の観点</a:t>
                      </a:r>
                      <a:endParaRPr kumimoji="1" lang="en-US"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1" hangingPunct="1">
                        <a:lnSpc>
                          <a:spcPct val="100000"/>
                        </a:lnSpc>
                        <a:spcBef>
                          <a:spcPts val="600"/>
                        </a:spcBef>
                        <a:spcAft>
                          <a:spcPct val="0"/>
                        </a:spcAft>
                        <a:buClrTx/>
                        <a:buSzTx/>
                        <a:buFontTx/>
                        <a:buNone/>
                        <a:tabLst/>
                      </a:pPr>
                      <a:r>
                        <a:rPr kumimoji="1" lang="en-US"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a:t>
                      </a:r>
                      <a:r>
                        <a:rPr kumimoji="1" lang="ja-JP"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．自社の運輸事業の現状、今後の方向性</a:t>
                      </a:r>
                    </a:p>
                    <a:p>
                      <a:pPr marL="0" marR="0" lvl="0" indent="0" algn="l" defTabSz="914400" rtl="0" eaLnBrk="1" fontAlgn="base" latinLnBrk="1" hangingPunct="1">
                        <a:lnSpc>
                          <a:spcPct val="100000"/>
                        </a:lnSpc>
                        <a:spcBef>
                          <a:spcPts val="600"/>
                        </a:spcBef>
                        <a:spcAft>
                          <a:spcPct val="0"/>
                        </a:spcAft>
                        <a:buClrTx/>
                        <a:buSzTx/>
                        <a:buFontTx/>
                        <a:buNone/>
                        <a:tabLst/>
                      </a:pPr>
                      <a:endParaRPr kumimoji="1" lang="en-US"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1" hangingPunct="1">
                        <a:lnSpc>
                          <a:spcPct val="100000"/>
                        </a:lnSpc>
                        <a:spcBef>
                          <a:spcPts val="600"/>
                        </a:spcBef>
                        <a:spcAft>
                          <a:spcPct val="0"/>
                        </a:spcAft>
                        <a:buClrTx/>
                        <a:buSzTx/>
                        <a:buFontTx/>
                        <a:buNone/>
                        <a:tabLst/>
                      </a:pPr>
                      <a:r>
                        <a:rPr kumimoji="1" lang="en-US"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自社の運輸事業の動向を把握し、安全管理体制の構築・運用において考慮すべき点の把握</a:t>
                      </a:r>
                    </a:p>
                    <a:p>
                      <a:pPr marL="0" marR="0" lvl="0" indent="0" algn="l" defTabSz="914400" rtl="0" eaLnBrk="1" fontAlgn="base" latinLnBrk="1" hangingPunct="1">
                        <a:lnSpc>
                          <a:spcPct val="100000"/>
                        </a:lnSpc>
                        <a:spcBef>
                          <a:spcPts val="600"/>
                        </a:spcBef>
                        <a:spcAft>
                          <a:spcPct val="0"/>
                        </a:spcAft>
                        <a:buClrTx/>
                        <a:buSzTx/>
                        <a:buFontTx/>
                        <a:buNone/>
                        <a:tabLst/>
                      </a:pPr>
                      <a:r>
                        <a:rPr kumimoji="1" lang="en-US"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r>
                        <a:rPr kumimoji="1" lang="ja-JP"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人材不足に起因する社員・職員の高齢化、老朽化した輸送施設等、自然災害、テロ、感染症等への対応等の課題への認識</a:t>
                      </a:r>
                      <a:endParaRPr kumimoji="1" lang="en-US"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1" hangingPunct="1">
                        <a:lnSpc>
                          <a:spcPct val="100000"/>
                        </a:lnSpc>
                        <a:spcBef>
                          <a:spcPts val="600"/>
                        </a:spcBef>
                        <a:spcAft>
                          <a:spcPct val="0"/>
                        </a:spcAft>
                        <a:buClrTx/>
                        <a:buSzTx/>
                        <a:buFontTx/>
                        <a:buNone/>
                        <a:tabLst/>
                      </a:pPr>
                      <a:endParaRPr kumimoji="1" lang="ja-JP"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1" hangingPunct="1">
                        <a:lnSpc>
                          <a:spcPct val="100000"/>
                        </a:lnSpc>
                        <a:spcBef>
                          <a:spcPts val="600"/>
                        </a:spcBef>
                        <a:spcAft>
                          <a:spcPct val="0"/>
                        </a:spcAft>
                        <a:buClrTx/>
                        <a:buSzTx/>
                        <a:buFontTx/>
                        <a:buNone/>
                        <a:tabLst/>
                      </a:pPr>
                      <a:r>
                        <a:rPr kumimoji="1" lang="en-US"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2</a:t>
                      </a:r>
                      <a:r>
                        <a:rPr kumimoji="1" lang="ja-JP"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．経営トップ自らの関係法令等遵守や安全最優先の原則の社内周知の状況</a:t>
                      </a:r>
                      <a:endParaRPr kumimoji="1" lang="en-US"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1" hangingPunct="1">
                        <a:lnSpc>
                          <a:spcPct val="100000"/>
                        </a:lnSpc>
                        <a:spcBef>
                          <a:spcPts val="600"/>
                        </a:spcBef>
                        <a:spcAft>
                          <a:spcPct val="0"/>
                        </a:spcAft>
                        <a:buClrTx/>
                        <a:buSzTx/>
                        <a:buFontTx/>
                        <a:buNone/>
                        <a:tabLst/>
                      </a:pPr>
                      <a:endParaRPr kumimoji="1" lang="ja-JP"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1" hangingPunct="1">
                        <a:lnSpc>
                          <a:spcPct val="100000"/>
                        </a:lnSpc>
                        <a:spcBef>
                          <a:spcPts val="600"/>
                        </a:spcBef>
                        <a:spcAft>
                          <a:spcPct val="0"/>
                        </a:spcAft>
                        <a:buClrTx/>
                        <a:buSzTx/>
                        <a:buFontTx/>
                        <a:buNone/>
                        <a:tabLst/>
                      </a:pPr>
                      <a:r>
                        <a:rPr kumimoji="1" lang="en-US"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3</a:t>
                      </a:r>
                      <a:r>
                        <a:rPr kumimoji="1" lang="ja-JP"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．関係法令等遵守や安全最優先の原則が周知されていることの把握</a:t>
                      </a:r>
                      <a:endParaRPr kumimoji="1" lang="en-US"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base" latinLnBrk="1" hangingPunct="1">
                        <a:lnSpc>
                          <a:spcPct val="100000"/>
                        </a:lnSpc>
                        <a:spcBef>
                          <a:spcPts val="600"/>
                        </a:spcBef>
                        <a:spcAft>
                          <a:spcPct val="0"/>
                        </a:spcAft>
                        <a:buClrTx/>
                        <a:buSzTx/>
                        <a:buFontTx/>
                        <a:buNone/>
                        <a:tabLst/>
                      </a:pPr>
                      <a:endParaRPr kumimoji="1" lang="en-US" altLang="ja-JP" sz="17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62865" marR="6286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33350" indent="573088">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33350" marR="0" lvl="0" indent="573088" algn="just" defTabSz="914400" rtl="0" eaLnBrk="1" fontAlgn="base" latinLnBrk="1" hangingPunct="1">
                        <a:lnSpc>
                          <a:spcPts val="1775"/>
                        </a:lnSpc>
                        <a:spcBef>
                          <a:spcPct val="0"/>
                        </a:spcBef>
                        <a:spcAft>
                          <a:spcPct val="0"/>
                        </a:spcAft>
                        <a:buClrTx/>
                        <a:buSzTx/>
                        <a:buFontTx/>
                        <a:buNone/>
                        <a:tabLst/>
                      </a:pPr>
                      <a:endParaRPr kumimoji="1" lang="ja-JP" altLang="ja-JP" sz="1600" b="0" i="0" u="none" strike="noStrike" cap="none" normalizeH="0" baseline="0" dirty="0" smtClean="0">
                        <a:ln>
                          <a:noFill/>
                        </a:ln>
                        <a:solidFill>
                          <a:schemeClr val="tx1"/>
                        </a:solidFill>
                        <a:effectLst/>
                        <a:latin typeface="ＭＳ Ｐゴシック" panose="020B0600070205080204" pitchFamily="50" charset="-128"/>
                        <a:ea typeface="ＭＳ 明朝" panose="02020609040205080304" pitchFamily="17" charset="-128"/>
                      </a:endParaRPr>
                    </a:p>
                  </a:txBody>
                  <a:tcPr marL="62865" marR="6286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2699524"/>
                  </a:ext>
                </a:extLst>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9"/>
          <p:cNvSpPr txBox="1">
            <a:spLocks noGrp="1"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C71EB7C4-D3F2-4207-AC68-3908539C51E6}" type="slidenum">
              <a:rPr lang="en-US" altLang="ja-JP" sz="1400">
                <a:solidFill>
                  <a:srgbClr val="000000"/>
                </a:solidFill>
                <a:latin typeface="ＭＳ Ｐゴシック" panose="020B0600070205080204" pitchFamily="50" charset="-128"/>
              </a:rPr>
              <a:pPr algn="r" eaLnBrk="1" hangingPunct="1">
                <a:spcBef>
                  <a:spcPct val="0"/>
                </a:spcBef>
                <a:buFontTx/>
                <a:buNone/>
              </a:pPr>
              <a:t>62</a:t>
            </a:fld>
            <a:endParaRPr lang="en-US" altLang="ja-JP" sz="1400">
              <a:solidFill>
                <a:srgbClr val="000000"/>
              </a:solidFill>
              <a:latin typeface="ＭＳ Ｐゴシック" panose="020B0600070205080204" pitchFamily="50" charset="-128"/>
            </a:endParaRPr>
          </a:p>
        </p:txBody>
      </p:sp>
      <p:pic>
        <p:nvPicPr>
          <p:cNvPr id="16179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1796" name="Rectangle 2"/>
          <p:cNvSpPr txBox="1">
            <a:spLocks noChangeArrowheads="1"/>
          </p:cNvSpPr>
          <p:nvPr/>
        </p:nvSpPr>
        <p:spPr bwMode="auto">
          <a:xfrm>
            <a:off x="57150" y="101600"/>
            <a:ext cx="9791700" cy="4143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a:t>
            </a:r>
            <a:r>
              <a:rPr lang="ja-JP" altLang="en-US" sz="2401" b="1" smtClean="0"/>
              <a:t>６</a:t>
            </a:r>
            <a:r>
              <a:rPr lang="ja-JP" altLang="ja-JP" sz="2401" b="1" smtClean="0"/>
              <a:t>）</a:t>
            </a:r>
            <a:r>
              <a:rPr lang="ja-JP" altLang="en-US" sz="2401" b="1" smtClean="0"/>
              <a:t>内部監査の実施方法（</a:t>
            </a:r>
            <a:r>
              <a:rPr lang="en-US" altLang="ja-JP" sz="2401" b="1" smtClean="0"/>
              <a:t>1/3</a:t>
            </a:r>
            <a:r>
              <a:rPr lang="ja-JP" altLang="en-US" sz="2401" b="1" smtClean="0"/>
              <a:t>）</a:t>
            </a:r>
            <a:endParaRPr lang="en-US" altLang="ja-JP" sz="2401" b="1" smtClean="0"/>
          </a:p>
        </p:txBody>
      </p:sp>
      <p:sp>
        <p:nvSpPr>
          <p:cNvPr id="161797" name="正方形/長方形 1"/>
          <p:cNvSpPr>
            <a:spLocks noChangeArrowheads="1"/>
          </p:cNvSpPr>
          <p:nvPr/>
        </p:nvSpPr>
        <p:spPr bwMode="auto">
          <a:xfrm>
            <a:off x="128588" y="533400"/>
            <a:ext cx="964882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　内部監査は、被監査部門の社員・職員に対するインタビューと被監査部門が管理している文書・記録類（社内イントラの情報を含む）を確認する方法が一般的です。</a:t>
            </a:r>
            <a:endParaRPr lang="en-US" altLang="ja-JP" sz="1800"/>
          </a:p>
          <a:p>
            <a:pPr>
              <a:spcBef>
                <a:spcPct val="0"/>
              </a:spcBef>
              <a:buFontTx/>
              <a:buNone/>
            </a:pPr>
            <a:r>
              <a:rPr lang="ja-JP" altLang="en-US" sz="1800"/>
              <a:t>　また、</a:t>
            </a:r>
            <a:r>
              <a:rPr lang="ja-JP" altLang="en-US" sz="1800">
                <a:solidFill>
                  <a:srgbClr val="FF0000"/>
                </a:solidFill>
              </a:rPr>
              <a:t>経営トップ及び安全統括管理者の安全管理の取組への関与の状況を確認</a:t>
            </a:r>
            <a:r>
              <a:rPr lang="ja-JP" altLang="en-US" sz="1800"/>
              <a:t>する方法としては、以下の①～⑤が考えられます。</a:t>
            </a:r>
          </a:p>
          <a:p>
            <a:pPr>
              <a:spcBef>
                <a:spcPct val="0"/>
              </a:spcBef>
              <a:buFontTx/>
              <a:buNone/>
            </a:pPr>
            <a:r>
              <a:rPr lang="ja-JP" altLang="en-US" sz="1800"/>
              <a:t>　なお、内部監査は、</a:t>
            </a:r>
            <a:r>
              <a:rPr lang="ja-JP" altLang="en-US" sz="1800">
                <a:solidFill>
                  <a:srgbClr val="0000FF"/>
                </a:solidFill>
              </a:rPr>
              <a:t>定型的に実施するのではなく、自社の状態の変化（吸収合併、業態の変化、事業の拡大縮小、人手不足・高齢化）等に応じて、監査時期、監査対象部署、重点監査項目、インタビュー時間等を見直しながら実施することが必要</a:t>
            </a:r>
            <a:r>
              <a:rPr lang="ja-JP" altLang="en-US" sz="1800"/>
              <a:t>です。</a:t>
            </a:r>
            <a:endParaRPr lang="en-US" altLang="ja-JP" sz="1800"/>
          </a:p>
          <a:p>
            <a:pPr>
              <a:spcBef>
                <a:spcPct val="0"/>
              </a:spcBef>
              <a:buFontTx/>
              <a:buNone/>
            </a:pPr>
            <a:endParaRPr lang="en-US" altLang="ja-JP" sz="1800"/>
          </a:p>
          <a:p>
            <a:pPr>
              <a:spcBef>
                <a:spcPct val="0"/>
              </a:spcBef>
              <a:buFontTx/>
              <a:buNone/>
            </a:pPr>
            <a:r>
              <a:rPr lang="en-US" altLang="ja-JP" sz="1800" b="1"/>
              <a:t>①</a:t>
            </a:r>
            <a:r>
              <a:rPr lang="ja-JP" altLang="ja-JP" sz="1800" b="1"/>
              <a:t>　直接インタビューする方法（内部監査要員）</a:t>
            </a:r>
          </a:p>
          <a:p>
            <a:pPr>
              <a:spcBef>
                <a:spcPct val="0"/>
              </a:spcBef>
              <a:buFontTx/>
              <a:buNone/>
            </a:pPr>
            <a:r>
              <a:rPr lang="ja-JP" altLang="en-US" sz="1800"/>
              <a:t>　　　</a:t>
            </a:r>
            <a:r>
              <a:rPr lang="ja-JP" altLang="ja-JP" sz="1800"/>
              <a:t>内部監査要員が経営トップ及び安全統括管理者に対して直接インタビューを行います。</a:t>
            </a:r>
          </a:p>
          <a:p>
            <a:pPr>
              <a:spcBef>
                <a:spcPct val="0"/>
              </a:spcBef>
              <a:buFontTx/>
              <a:buNone/>
            </a:pPr>
            <a:endParaRPr lang="en-US" altLang="ja-JP" sz="1800"/>
          </a:p>
          <a:p>
            <a:pPr>
              <a:spcBef>
                <a:spcPct val="0"/>
              </a:spcBef>
              <a:buFontTx/>
              <a:buNone/>
            </a:pPr>
            <a:r>
              <a:rPr lang="en-US" altLang="ja-JP" sz="1800" b="1"/>
              <a:t>②</a:t>
            </a:r>
            <a:r>
              <a:rPr lang="ja-JP" altLang="ja-JP" sz="1800" b="1"/>
              <a:t>　直接インタビューする方法（監査役）</a:t>
            </a:r>
          </a:p>
          <a:p>
            <a:pPr>
              <a:spcBef>
                <a:spcPct val="0"/>
              </a:spcBef>
              <a:buFontTx/>
              <a:buNone/>
            </a:pPr>
            <a:r>
              <a:rPr lang="ja-JP" altLang="en-US" sz="1800"/>
              <a:t>　　　</a:t>
            </a:r>
            <a:r>
              <a:rPr lang="ja-JP" altLang="ja-JP" sz="1800"/>
              <a:t>監査役が経営トップ及び安全統括管理者に対してインタビューを行います。</a:t>
            </a:r>
          </a:p>
          <a:p>
            <a:pPr>
              <a:spcBef>
                <a:spcPct val="0"/>
              </a:spcBef>
              <a:buFontTx/>
              <a:buNone/>
            </a:pPr>
            <a:r>
              <a:rPr lang="ja-JP" altLang="en-US" sz="1800"/>
              <a:t>　　　</a:t>
            </a:r>
            <a:r>
              <a:rPr lang="ja-JP" altLang="ja-JP" sz="1800"/>
              <a:t>なお、監査役による内部監査は、監査役の業務監査の一環として実施する場合があります。こ</a:t>
            </a:r>
            <a:endParaRPr lang="en-US" altLang="ja-JP" sz="1800"/>
          </a:p>
          <a:p>
            <a:pPr>
              <a:spcBef>
                <a:spcPct val="0"/>
              </a:spcBef>
              <a:buFontTx/>
              <a:buNone/>
            </a:pPr>
            <a:r>
              <a:rPr lang="ja-JP" altLang="en-US" sz="1800"/>
              <a:t>　　</a:t>
            </a:r>
            <a:r>
              <a:rPr lang="ja-JP" altLang="ja-JP" sz="1800"/>
              <a:t>の場合、監査役は、内部監査要員に備えるべきと考える内部監査に必要な力量を持つことが必</a:t>
            </a:r>
            <a:endParaRPr lang="en-US" altLang="ja-JP" sz="1800"/>
          </a:p>
          <a:p>
            <a:pPr>
              <a:spcBef>
                <a:spcPct val="0"/>
              </a:spcBef>
              <a:buFontTx/>
              <a:buNone/>
            </a:pPr>
            <a:r>
              <a:rPr lang="ja-JP" altLang="en-US" sz="1800"/>
              <a:t>　　</a:t>
            </a:r>
            <a:r>
              <a:rPr lang="ja-JP" altLang="ja-JP" sz="1800"/>
              <a:t>要です。</a:t>
            </a:r>
          </a:p>
          <a:p>
            <a:pPr>
              <a:spcBef>
                <a:spcPct val="0"/>
              </a:spcBef>
              <a:buFontTx/>
              <a:buNone/>
            </a:pPr>
            <a:endParaRPr lang="en-US" altLang="ja-JP" sz="1800"/>
          </a:p>
          <a:p>
            <a:pPr>
              <a:spcBef>
                <a:spcPct val="0"/>
              </a:spcBef>
              <a:buFontTx/>
              <a:buNone/>
            </a:pPr>
            <a:r>
              <a:rPr lang="en-US" altLang="ja-JP" sz="1800" b="1"/>
              <a:t>③</a:t>
            </a:r>
            <a:r>
              <a:rPr lang="ja-JP" altLang="ja-JP" sz="1800" b="1"/>
              <a:t>　経営トップ等の出席した会議の資料・議事録を活用する方法</a:t>
            </a:r>
          </a:p>
          <a:p>
            <a:pPr>
              <a:spcBef>
                <a:spcPct val="0"/>
              </a:spcBef>
              <a:buFontTx/>
              <a:buNone/>
            </a:pPr>
            <a:r>
              <a:rPr lang="ja-JP" altLang="en-US" sz="1800"/>
              <a:t>　　　</a:t>
            </a:r>
            <a:r>
              <a:rPr lang="ja-JP" altLang="ja-JP" sz="1800"/>
              <a:t>経営トップ及び安全統括管理者が出席する安全管理に関する会議（例</a:t>
            </a:r>
            <a:r>
              <a:rPr lang="ja-JP" altLang="en-US" sz="1800"/>
              <a:t>：</a:t>
            </a:r>
            <a:r>
              <a:rPr lang="ja-JP" altLang="ja-JP" sz="1800"/>
              <a:t>安全マネジメント委員</a:t>
            </a:r>
            <a:endParaRPr lang="en-US" altLang="ja-JP" sz="1800"/>
          </a:p>
          <a:p>
            <a:pPr>
              <a:spcBef>
                <a:spcPct val="0"/>
              </a:spcBef>
              <a:buFontTx/>
              <a:buNone/>
            </a:pPr>
            <a:r>
              <a:rPr lang="ja-JP" altLang="en-US" sz="1800"/>
              <a:t>　　</a:t>
            </a:r>
            <a:r>
              <a:rPr lang="ja-JP" altLang="ja-JP" sz="1800"/>
              <a:t>会）の資料・議事録を確認し、経営トップ等の討議・関与・指示・見直し改善等の状況を確認しま</a:t>
            </a:r>
            <a:endParaRPr lang="en-US" altLang="ja-JP" sz="1800"/>
          </a:p>
          <a:p>
            <a:pPr>
              <a:spcBef>
                <a:spcPct val="0"/>
              </a:spcBef>
              <a:buFontTx/>
              <a:buNone/>
            </a:pPr>
            <a:r>
              <a:rPr lang="ja-JP" altLang="en-US" sz="1800"/>
              <a:t>　　</a:t>
            </a:r>
            <a:r>
              <a:rPr lang="ja-JP" altLang="ja-JP" sz="1800"/>
              <a:t>す。</a:t>
            </a:r>
            <a:endParaRPr lang="ja-JP" altLang="en-US" sz="180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9"/>
          <p:cNvSpPr txBox="1">
            <a:spLocks noGrp="1"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fld id="{3D5C4DA5-6B3F-4E4E-AEE3-8864AAEDA13A}" type="slidenum">
              <a:rPr lang="en-US" altLang="ja-JP" sz="1400">
                <a:solidFill>
                  <a:srgbClr val="000000"/>
                </a:solidFill>
                <a:latin typeface="ＭＳ Ｐゴシック" panose="020B0600070205080204" pitchFamily="50" charset="-128"/>
              </a:rPr>
              <a:pPr algn="r" eaLnBrk="1" hangingPunct="1">
                <a:spcBef>
                  <a:spcPct val="0"/>
                </a:spcBef>
                <a:buFontTx/>
                <a:buNone/>
              </a:pPr>
              <a:t>63</a:t>
            </a:fld>
            <a:endParaRPr lang="en-US" altLang="ja-JP" sz="1400">
              <a:solidFill>
                <a:srgbClr val="000000"/>
              </a:solidFill>
              <a:latin typeface="ＭＳ Ｐゴシック" panose="020B0600070205080204" pitchFamily="50" charset="-128"/>
            </a:endParaRPr>
          </a:p>
        </p:txBody>
      </p:sp>
      <p:pic>
        <p:nvPicPr>
          <p:cNvPr id="1638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844" name="Rectangle 2"/>
          <p:cNvSpPr txBox="1">
            <a:spLocks noChangeArrowheads="1"/>
          </p:cNvSpPr>
          <p:nvPr/>
        </p:nvSpPr>
        <p:spPr bwMode="auto">
          <a:xfrm>
            <a:off x="57150" y="101600"/>
            <a:ext cx="9791700" cy="4143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a:t>
            </a:r>
            <a:r>
              <a:rPr lang="ja-JP" altLang="en-US" sz="2401" b="1" smtClean="0"/>
              <a:t>６</a:t>
            </a:r>
            <a:r>
              <a:rPr lang="ja-JP" altLang="ja-JP" sz="2401" b="1" smtClean="0"/>
              <a:t>）</a:t>
            </a:r>
            <a:r>
              <a:rPr lang="ja-JP" altLang="en-US" sz="2401" b="1" smtClean="0"/>
              <a:t>内部監査の実施方法（</a:t>
            </a:r>
            <a:r>
              <a:rPr lang="en-US" altLang="ja-JP" sz="2401" b="1" smtClean="0"/>
              <a:t>2/3</a:t>
            </a:r>
            <a:r>
              <a:rPr lang="ja-JP" altLang="en-US" sz="2401" b="1" smtClean="0"/>
              <a:t>）</a:t>
            </a:r>
            <a:endParaRPr lang="en-US" altLang="ja-JP" sz="2401" b="1" smtClean="0"/>
          </a:p>
        </p:txBody>
      </p:sp>
      <p:sp>
        <p:nvSpPr>
          <p:cNvPr id="163845" name="正方形/長方形 1"/>
          <p:cNvSpPr>
            <a:spLocks noChangeArrowheads="1"/>
          </p:cNvSpPr>
          <p:nvPr/>
        </p:nvSpPr>
        <p:spPr bwMode="auto">
          <a:xfrm>
            <a:off x="128588" y="566738"/>
            <a:ext cx="96488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a:t>④</a:t>
            </a:r>
            <a:r>
              <a:rPr lang="ja-JP" altLang="ja-JP" sz="1800" b="1"/>
              <a:t>　会議体に内部監査要員が同席する方法</a:t>
            </a:r>
          </a:p>
          <a:p>
            <a:pPr>
              <a:spcBef>
                <a:spcPct val="0"/>
              </a:spcBef>
              <a:buFontTx/>
              <a:buNone/>
            </a:pPr>
            <a:r>
              <a:rPr lang="ja-JP" altLang="en-US" sz="1800"/>
              <a:t>　　　</a:t>
            </a:r>
            <a:r>
              <a:rPr lang="ja-JP" altLang="ja-JP" sz="1800"/>
              <a:t>経営トップ及び安全統括管理者が出席する安全管理に関する会議（例：安全マネジメント委員</a:t>
            </a:r>
            <a:endParaRPr lang="en-US" altLang="ja-JP" sz="1800"/>
          </a:p>
          <a:p>
            <a:pPr>
              <a:spcBef>
                <a:spcPct val="0"/>
              </a:spcBef>
              <a:buFontTx/>
              <a:buNone/>
            </a:pPr>
            <a:r>
              <a:rPr lang="ja-JP" altLang="en-US" sz="1800"/>
              <a:t>　　</a:t>
            </a:r>
            <a:r>
              <a:rPr lang="ja-JP" altLang="ja-JP" sz="1800"/>
              <a:t>会）に内部監査要員等が出席し、経営トップ等の討議・関与・指示・見直し改善等の状況を確認し</a:t>
            </a:r>
            <a:r>
              <a:rPr lang="ja-JP" altLang="en-US" sz="1800"/>
              <a:t>　　</a:t>
            </a:r>
            <a:endParaRPr lang="en-US" altLang="ja-JP" sz="1800"/>
          </a:p>
          <a:p>
            <a:pPr>
              <a:spcBef>
                <a:spcPct val="0"/>
              </a:spcBef>
              <a:buFontTx/>
              <a:buNone/>
            </a:pPr>
            <a:r>
              <a:rPr lang="ja-JP" altLang="en-US" sz="1800"/>
              <a:t>　　</a:t>
            </a:r>
            <a:r>
              <a:rPr lang="ja-JP" altLang="ja-JP" sz="1800"/>
              <a:t>ます。</a:t>
            </a:r>
          </a:p>
          <a:p>
            <a:pPr>
              <a:spcBef>
                <a:spcPct val="0"/>
              </a:spcBef>
              <a:buFontTx/>
              <a:buNone/>
            </a:pPr>
            <a:endParaRPr lang="en-US" altLang="ja-JP" sz="1800"/>
          </a:p>
          <a:p>
            <a:pPr>
              <a:spcBef>
                <a:spcPct val="0"/>
              </a:spcBef>
              <a:buFontTx/>
              <a:buNone/>
            </a:pPr>
            <a:r>
              <a:rPr lang="en-US" altLang="ja-JP" sz="1800" b="1"/>
              <a:t>⑤</a:t>
            </a:r>
            <a:r>
              <a:rPr lang="ja-JP" altLang="ja-JP" sz="1800" b="1"/>
              <a:t>　安全管理担当部門に対するインタビュー、文書・記録類を通じた間接的方法</a:t>
            </a:r>
          </a:p>
          <a:p>
            <a:pPr>
              <a:spcBef>
                <a:spcPct val="0"/>
              </a:spcBef>
              <a:buFontTx/>
              <a:buNone/>
            </a:pPr>
            <a:r>
              <a:rPr lang="ja-JP" altLang="en-US" sz="1800"/>
              <a:t>　　　</a:t>
            </a:r>
            <a:r>
              <a:rPr lang="ja-JP" altLang="ja-JP" sz="1800"/>
              <a:t>安全管理担当部門への内部監査において、当該部門関係者に対するインタビュー及び当該被</a:t>
            </a:r>
            <a:r>
              <a:rPr lang="ja-JP" altLang="en-US" sz="1800"/>
              <a:t>　</a:t>
            </a:r>
            <a:endParaRPr lang="en-US" altLang="ja-JP" sz="1800"/>
          </a:p>
          <a:p>
            <a:pPr>
              <a:spcBef>
                <a:spcPct val="0"/>
              </a:spcBef>
              <a:buFontTx/>
              <a:buNone/>
            </a:pPr>
            <a:r>
              <a:rPr lang="ja-JP" altLang="en-US" sz="1800"/>
              <a:t>　　</a:t>
            </a:r>
            <a:r>
              <a:rPr lang="ja-JP" altLang="ja-JP" sz="1800"/>
              <a:t>監査部門が管理している文書・記録類（社内イントラ等に掲示されている情報を含む）の閲覧確</a:t>
            </a:r>
            <a:r>
              <a:rPr lang="ja-JP" altLang="en-US" sz="1800"/>
              <a:t>　</a:t>
            </a:r>
            <a:endParaRPr lang="en-US" altLang="ja-JP" sz="1800"/>
          </a:p>
          <a:p>
            <a:pPr>
              <a:spcBef>
                <a:spcPct val="0"/>
              </a:spcBef>
              <a:buFontTx/>
              <a:buNone/>
            </a:pPr>
            <a:r>
              <a:rPr lang="ja-JP" altLang="en-US" sz="1800"/>
              <a:t>　　</a:t>
            </a:r>
            <a:r>
              <a:rPr lang="ja-JP" altLang="ja-JP" sz="1800"/>
              <a:t>認により、経営トップ及び安全統括管理者の安全管理の取組への関与の状況をチェック・把握し</a:t>
            </a:r>
            <a:endParaRPr lang="en-US" altLang="ja-JP" sz="1800"/>
          </a:p>
          <a:p>
            <a:pPr>
              <a:spcBef>
                <a:spcPct val="0"/>
              </a:spcBef>
              <a:buFontTx/>
              <a:buNone/>
            </a:pPr>
            <a:r>
              <a:rPr lang="ja-JP" altLang="en-US" sz="1800"/>
              <a:t>　　</a:t>
            </a:r>
            <a:r>
              <a:rPr lang="ja-JP" altLang="ja-JP" sz="1800"/>
              <a:t>ます。</a:t>
            </a:r>
            <a:endParaRPr lang="ja-JP" altLang="en-US" sz="1800"/>
          </a:p>
        </p:txBody>
      </p:sp>
      <p:sp>
        <p:nvSpPr>
          <p:cNvPr id="6" name="Text Box 9"/>
          <p:cNvSpPr txBox="1">
            <a:spLocks noChangeArrowheads="1"/>
          </p:cNvSpPr>
          <p:nvPr/>
        </p:nvSpPr>
        <p:spPr>
          <a:xfrm>
            <a:off x="1230313" y="3573463"/>
            <a:ext cx="7467600" cy="2247900"/>
          </a:xfrm>
          <a:prstGeom prst="roundRect">
            <a:avLst/>
          </a:prstGeom>
          <a:solidFill>
            <a:srgbClr val="FFFFCC"/>
          </a:solidFill>
          <a:ln w="12700" algn="ctr">
            <a:solidFill>
              <a:schemeClr val="tx1"/>
            </a:solidFill>
            <a:prstDash val="sysDot"/>
            <a:miter lim="800000"/>
            <a:headEnd/>
            <a:tailEnd/>
          </a:ln>
        </p:spPr>
        <p:txBody>
          <a:bodyPr>
            <a:spAutoFit/>
          </a:bodyPr>
          <a:lstStyle>
            <a:lvl1pPr marL="342900" indent="-34290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defRPr/>
            </a:pPr>
            <a:r>
              <a:rPr lang="ja-JP" altLang="en-US" sz="1800" b="1" dirty="0">
                <a:solidFill>
                  <a:srgbClr val="FF0000"/>
                </a:solidFill>
                <a:latin typeface="ＭＳ Ｐゴシック" pitchFamily="50" charset="-128"/>
              </a:rPr>
              <a:t>内部監査で見るべきポイント</a:t>
            </a:r>
            <a:endParaRPr lang="en-US" altLang="ja-JP" sz="1800" b="1" dirty="0">
              <a:solidFill>
                <a:srgbClr val="FF0000"/>
              </a:solidFill>
              <a:latin typeface="ＭＳ Ｐゴシック" pitchFamily="50" charset="-128"/>
            </a:endParaRPr>
          </a:p>
          <a:p>
            <a:pPr eaLnBrk="1" hangingPunct="1">
              <a:spcBef>
                <a:spcPct val="0"/>
              </a:spcBef>
              <a:buFontTx/>
              <a:buNone/>
              <a:defRPr/>
            </a:pPr>
            <a:endParaRPr lang="en-US" altLang="ja-JP" sz="1800" b="1" dirty="0">
              <a:solidFill>
                <a:srgbClr val="FF0000"/>
              </a:solidFill>
              <a:latin typeface="ＭＳ Ｐゴシック" pitchFamily="50" charset="-128"/>
            </a:endParaRPr>
          </a:p>
          <a:p>
            <a:pPr marL="0" indent="0" eaLnBrk="1" hangingPunct="1">
              <a:spcBef>
                <a:spcPct val="0"/>
              </a:spcBef>
              <a:buFontTx/>
              <a:buNone/>
              <a:defRPr/>
            </a:pPr>
            <a:r>
              <a:rPr lang="ja-JP" altLang="en-US" sz="1800" dirty="0">
                <a:latin typeface="ＭＳ Ｐゴシック" pitchFamily="50" charset="-128"/>
              </a:rPr>
              <a:t>・各種取組みの目的達成の状況、課題（脆弱性）の対応状況と成果、見直　</a:t>
            </a:r>
            <a:endParaRPr lang="en-US" altLang="ja-JP" sz="1800" dirty="0">
              <a:latin typeface="ＭＳ Ｐゴシック" pitchFamily="50" charset="-128"/>
            </a:endParaRPr>
          </a:p>
          <a:p>
            <a:pPr marL="0" indent="0" eaLnBrk="1" hangingPunct="1">
              <a:spcBef>
                <a:spcPct val="0"/>
              </a:spcBef>
              <a:buFontTx/>
              <a:buNone/>
              <a:defRPr/>
            </a:pPr>
            <a:r>
              <a:rPr lang="ja-JP" altLang="en-US" sz="1800" dirty="0">
                <a:latin typeface="ＭＳ Ｐゴシック" pitchFamily="50" charset="-128"/>
              </a:rPr>
              <a:t>　し改善の視点での議論状況</a:t>
            </a:r>
            <a:endParaRPr lang="en-US" altLang="ja-JP" sz="1800" dirty="0">
              <a:latin typeface="ＭＳ Ｐゴシック" pitchFamily="50" charset="-128"/>
            </a:endParaRPr>
          </a:p>
          <a:p>
            <a:pPr marL="0" indent="0" eaLnBrk="1" hangingPunct="1">
              <a:spcBef>
                <a:spcPct val="0"/>
              </a:spcBef>
              <a:buFontTx/>
              <a:buNone/>
              <a:defRPr/>
            </a:pPr>
            <a:endParaRPr lang="en-US" altLang="ja-JP" sz="1800" dirty="0">
              <a:latin typeface="ＭＳ Ｐゴシック" pitchFamily="50" charset="-128"/>
            </a:endParaRPr>
          </a:p>
          <a:p>
            <a:pPr marL="0" indent="0" eaLnBrk="1" hangingPunct="1">
              <a:spcBef>
                <a:spcPct val="0"/>
              </a:spcBef>
              <a:buFontTx/>
              <a:buNone/>
              <a:defRPr/>
            </a:pPr>
            <a:r>
              <a:rPr lang="ja-JP" altLang="en-US" sz="1800" b="1" dirty="0">
                <a:latin typeface="ＭＳ Ｐゴシック" pitchFamily="50" charset="-128"/>
              </a:rPr>
              <a:t>・</a:t>
            </a:r>
            <a:r>
              <a:rPr lang="ja-JP" altLang="en-US" sz="1800" b="1" dirty="0">
                <a:solidFill>
                  <a:srgbClr val="0000FF"/>
                </a:solidFill>
                <a:latin typeface="ＭＳ Ｐゴシック" pitchFamily="50" charset="-128"/>
              </a:rPr>
              <a:t>第三者の視点で、社長、安全統括管理者に対し、気づきを報告</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正方形/長方形 7"/>
          <p:cNvSpPr>
            <a:spLocks noChangeArrowheads="1"/>
          </p:cNvSpPr>
          <p:nvPr/>
        </p:nvSpPr>
        <p:spPr bwMode="auto">
          <a:xfrm>
            <a:off x="57150" y="981075"/>
            <a:ext cx="2849563" cy="760413"/>
          </a:xfrm>
          <a:prstGeom prst="rect">
            <a:avLst/>
          </a:prstGeom>
          <a:solidFill>
            <a:srgbClr val="0070C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800" b="1"/>
              <a:t>会議体に内部監査要員が</a:t>
            </a:r>
            <a:endParaRPr lang="en-US" altLang="ja-JP" sz="1800" b="1"/>
          </a:p>
          <a:p>
            <a:pPr algn="ctr" eaLnBrk="1" hangingPunct="1">
              <a:spcBef>
                <a:spcPct val="0"/>
              </a:spcBef>
              <a:buFontTx/>
              <a:buNone/>
            </a:pPr>
            <a:r>
              <a:rPr lang="ja-JP" altLang="ja-JP" sz="1800" b="1"/>
              <a:t>同席する</a:t>
            </a:r>
            <a:r>
              <a:rPr lang="ja-JP" altLang="en-US" sz="1800" b="1"/>
              <a:t>イメージ図</a:t>
            </a:r>
          </a:p>
        </p:txBody>
      </p:sp>
      <p:pic>
        <p:nvPicPr>
          <p:cNvPr id="1658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5892" name="正方形/長方形 1"/>
          <p:cNvSpPr>
            <a:spLocks noChangeArrowheads="1"/>
          </p:cNvSpPr>
          <p:nvPr/>
        </p:nvSpPr>
        <p:spPr bwMode="auto">
          <a:xfrm>
            <a:off x="1463675" y="2522538"/>
            <a:ext cx="6121400" cy="1657350"/>
          </a:xfrm>
          <a:prstGeom prst="rect">
            <a:avLst/>
          </a:prstGeom>
          <a:solidFill>
            <a:srgbClr val="BBE0E3"/>
          </a:solidFill>
          <a:ln w="25400">
            <a:solidFill>
              <a:srgbClr val="88A4A5"/>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799" b="1" smtClean="0"/>
              <a:t>第３回安全推進委員会（１月開催）</a:t>
            </a:r>
          </a:p>
        </p:txBody>
      </p:sp>
      <p:pic>
        <p:nvPicPr>
          <p:cNvPr id="165893"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8450" y="1874838"/>
            <a:ext cx="509588"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4" name="Picture 2" descr="人物（上から_背景透過）"/>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5075" y="3097213"/>
            <a:ext cx="5715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5" name="Picture 2" descr="人物（上から_背景透過）"/>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7125" y="4333875"/>
            <a:ext cx="5095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6"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438" y="1874838"/>
            <a:ext cx="509587"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7"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874838"/>
            <a:ext cx="509587"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8" name="Picture 2" descr="人物（上から_背景透過）"/>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4850" y="1874838"/>
            <a:ext cx="509588"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9" name="Picture 2" descr="人物（上から_背景透過）"/>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4333875"/>
            <a:ext cx="5095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900" name="Picture 2" descr="人物（上から_背景透過）"/>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4850" y="4333875"/>
            <a:ext cx="509588"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901" name="Picture 2" descr="人物（上から_背景透過）"/>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4325" y="4333875"/>
            <a:ext cx="5095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02" name="角丸四角形吹き出し 2"/>
          <p:cNvSpPr>
            <a:spLocks noChangeArrowheads="1"/>
          </p:cNvSpPr>
          <p:nvPr/>
        </p:nvSpPr>
        <p:spPr bwMode="auto">
          <a:xfrm>
            <a:off x="241300" y="4962525"/>
            <a:ext cx="1784350" cy="612775"/>
          </a:xfrm>
          <a:prstGeom prst="wedgeRoundRectCallout">
            <a:avLst>
              <a:gd name="adj1" fmla="val 78630"/>
              <a:gd name="adj2" fmla="val -83060"/>
              <a:gd name="adj3" fmla="val 16667"/>
            </a:avLst>
          </a:prstGeom>
          <a:solidFill>
            <a:srgbClr val="FFFF00">
              <a:alpha val="74901"/>
            </a:srgbClr>
          </a:solidFill>
          <a:ln w="25400">
            <a:solidFill>
              <a:srgbClr val="88A4A5"/>
            </a:solidFill>
            <a:miter lim="800000"/>
            <a:headEnd/>
            <a:tailEnd/>
          </a:ln>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t>内部監査要員</a:t>
            </a:r>
          </a:p>
        </p:txBody>
      </p:sp>
      <p:sp>
        <p:nvSpPr>
          <p:cNvPr id="165903" name="角丸四角形吹き出し 19"/>
          <p:cNvSpPr>
            <a:spLocks noChangeArrowheads="1"/>
          </p:cNvSpPr>
          <p:nvPr/>
        </p:nvSpPr>
        <p:spPr bwMode="auto">
          <a:xfrm>
            <a:off x="8164513" y="3875088"/>
            <a:ext cx="914400" cy="612775"/>
          </a:xfrm>
          <a:prstGeom prst="wedgeRoundRectCallout">
            <a:avLst>
              <a:gd name="adj1" fmla="val -50685"/>
              <a:gd name="adj2" fmla="val -95667"/>
              <a:gd name="adj3" fmla="val 16667"/>
            </a:avLst>
          </a:prstGeom>
          <a:solidFill>
            <a:srgbClr val="FFFF00">
              <a:alpha val="74901"/>
            </a:srgbClr>
          </a:solidFill>
          <a:ln w="25400">
            <a:solidFill>
              <a:srgbClr val="88A4A5"/>
            </a:solidFill>
            <a:miter lim="800000"/>
            <a:headEnd/>
            <a:tailEnd/>
          </a:ln>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t>社長</a:t>
            </a:r>
          </a:p>
        </p:txBody>
      </p:sp>
      <p:sp>
        <p:nvSpPr>
          <p:cNvPr id="165904" name="角丸四角形吹き出し 20"/>
          <p:cNvSpPr>
            <a:spLocks noChangeArrowheads="1"/>
          </p:cNvSpPr>
          <p:nvPr/>
        </p:nvSpPr>
        <p:spPr bwMode="auto">
          <a:xfrm>
            <a:off x="7735888" y="1855788"/>
            <a:ext cx="1771650" cy="612775"/>
          </a:xfrm>
          <a:prstGeom prst="wedgeRoundRectCallout">
            <a:avLst>
              <a:gd name="adj1" fmla="val -76292"/>
              <a:gd name="adj2" fmla="val -8787"/>
              <a:gd name="adj3" fmla="val 16667"/>
            </a:avLst>
          </a:prstGeom>
          <a:solidFill>
            <a:srgbClr val="FFFF00">
              <a:alpha val="74901"/>
            </a:srgbClr>
          </a:solidFill>
          <a:ln w="25400">
            <a:solidFill>
              <a:srgbClr val="88A4A5"/>
            </a:solidFill>
            <a:miter lim="800000"/>
            <a:headEnd/>
            <a:tailEnd/>
          </a:ln>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t>安全統括</a:t>
            </a:r>
            <a:endParaRPr lang="en-US" altLang="ja-JP" sz="2000"/>
          </a:p>
          <a:p>
            <a:pPr algn="ctr" eaLnBrk="1" hangingPunct="1">
              <a:spcBef>
                <a:spcPct val="0"/>
              </a:spcBef>
              <a:buFontTx/>
              <a:buNone/>
            </a:pPr>
            <a:r>
              <a:rPr lang="ja-JP" altLang="en-US" sz="2000"/>
              <a:t>管理者</a:t>
            </a:r>
          </a:p>
        </p:txBody>
      </p:sp>
      <p:sp>
        <p:nvSpPr>
          <p:cNvPr id="165905" name="スライド番号プレースホルダー 5"/>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D14B988-6A8A-4765-8623-41C888600A39}" type="slidenum">
              <a:rPr lang="en-US" altLang="ja-JP" sz="1400" smtClean="0"/>
              <a:pPr>
                <a:spcBef>
                  <a:spcPct val="0"/>
                </a:spcBef>
                <a:buFontTx/>
                <a:buNone/>
              </a:pPr>
              <a:t>64</a:t>
            </a:fld>
            <a:endParaRPr lang="en-US" altLang="ja-JP" sz="1400" smtClean="0"/>
          </a:p>
        </p:txBody>
      </p:sp>
      <p:sp>
        <p:nvSpPr>
          <p:cNvPr id="165906" name="Rectangle 2"/>
          <p:cNvSpPr txBox="1">
            <a:spLocks noChangeArrowheads="1"/>
          </p:cNvSpPr>
          <p:nvPr/>
        </p:nvSpPr>
        <p:spPr bwMode="auto">
          <a:xfrm>
            <a:off x="57150" y="101600"/>
            <a:ext cx="9791700" cy="4143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a:t>
            </a:r>
            <a:r>
              <a:rPr lang="ja-JP" altLang="en-US" sz="2401" b="1" smtClean="0"/>
              <a:t>６</a:t>
            </a:r>
            <a:r>
              <a:rPr lang="ja-JP" altLang="ja-JP" sz="2401" b="1" smtClean="0"/>
              <a:t>）</a:t>
            </a:r>
            <a:r>
              <a:rPr lang="ja-JP" altLang="en-US" sz="2401" b="1" smtClean="0"/>
              <a:t>内部監査の実施方法（</a:t>
            </a:r>
            <a:r>
              <a:rPr lang="en-US" altLang="ja-JP" sz="2401" b="1" smtClean="0"/>
              <a:t>3/3</a:t>
            </a:r>
            <a:r>
              <a:rPr lang="ja-JP" altLang="en-US" sz="2401" b="1" smtClean="0"/>
              <a:t>）</a:t>
            </a:r>
            <a:endParaRPr lang="en-US" altLang="ja-JP" sz="2401" b="1" smtClean="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7939" name="スライド番号プレースホルダー 5"/>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EB2BA11F-EA18-480D-ACDE-4530F49BEF6C}" type="slidenum">
              <a:rPr lang="en-US" altLang="ja-JP" sz="1400" smtClean="0"/>
              <a:pPr>
                <a:spcBef>
                  <a:spcPct val="0"/>
                </a:spcBef>
                <a:buFontTx/>
                <a:buNone/>
              </a:pPr>
              <a:t>65</a:t>
            </a:fld>
            <a:endParaRPr lang="en-US" altLang="ja-JP" sz="1400" smtClean="0"/>
          </a:p>
        </p:txBody>
      </p:sp>
      <p:sp>
        <p:nvSpPr>
          <p:cNvPr id="167940" name="Rectangle 2"/>
          <p:cNvSpPr txBox="1">
            <a:spLocks noChangeArrowheads="1"/>
          </p:cNvSpPr>
          <p:nvPr/>
        </p:nvSpPr>
        <p:spPr bwMode="auto">
          <a:xfrm>
            <a:off x="57150" y="101600"/>
            <a:ext cx="9791700" cy="4143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smtClean="0"/>
              <a:t>（７）監査チームミーティング</a:t>
            </a:r>
          </a:p>
        </p:txBody>
      </p:sp>
      <p:sp>
        <p:nvSpPr>
          <p:cNvPr id="167941" name="正方形/長方形 1"/>
          <p:cNvSpPr>
            <a:spLocks noChangeArrowheads="1"/>
          </p:cNvSpPr>
          <p:nvPr/>
        </p:nvSpPr>
        <p:spPr bwMode="auto">
          <a:xfrm>
            <a:off x="49213" y="584200"/>
            <a:ext cx="97996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　監査チームは、インタビュー等の終了後に内部監査報告書を作成するためのチームミーティングを実施します。</a:t>
            </a:r>
          </a:p>
          <a:p>
            <a:pPr>
              <a:spcBef>
                <a:spcPct val="0"/>
              </a:spcBef>
              <a:buFontTx/>
              <a:buNone/>
            </a:pPr>
            <a:r>
              <a:rPr lang="ja-JP" altLang="en-US" sz="1800"/>
              <a:t>　ミーティングでは、内部監査で得られた情報から</a:t>
            </a:r>
            <a:r>
              <a:rPr lang="ja-JP" altLang="en-US" sz="1800">
                <a:solidFill>
                  <a:srgbClr val="FF0000"/>
                </a:solidFill>
              </a:rPr>
              <a:t>安全管理体制上の優れた取組及び課題・問題点に対する取組状況を整理</a:t>
            </a:r>
            <a:r>
              <a:rPr lang="ja-JP" altLang="en-US" sz="1800"/>
              <a:t>して、報告書に記載すべき内容、被監査部門に伝えるべき内容の方向性を議論します。</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1670218-3378-4F04-8E29-D57DC1B96F85}" type="slidenum">
              <a:rPr lang="en-US" altLang="ja-JP" sz="1400" smtClean="0"/>
              <a:pPr>
                <a:spcBef>
                  <a:spcPct val="0"/>
                </a:spcBef>
                <a:buFontTx/>
                <a:buNone/>
              </a:pPr>
              <a:t>66</a:t>
            </a:fld>
            <a:endParaRPr lang="en-US" altLang="ja-JP" sz="1400" smtClean="0"/>
          </a:p>
        </p:txBody>
      </p:sp>
      <p:sp>
        <p:nvSpPr>
          <p:cNvPr id="169987" name="Rectangle 2"/>
          <p:cNvSpPr txBox="1">
            <a:spLocks noChangeArrowheads="1"/>
          </p:cNvSpPr>
          <p:nvPr/>
        </p:nvSpPr>
        <p:spPr bwMode="auto">
          <a:xfrm>
            <a:off x="57150" y="101600"/>
            <a:ext cx="9791700" cy="4143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a:t>
            </a:r>
            <a:r>
              <a:rPr lang="ja-JP" altLang="en-US" sz="2401" b="1" smtClean="0"/>
              <a:t>８</a:t>
            </a:r>
            <a:r>
              <a:rPr lang="ja-JP" altLang="ja-JP" sz="2401" b="1" smtClean="0"/>
              <a:t>）監査</a:t>
            </a:r>
            <a:r>
              <a:rPr lang="ja-JP" altLang="en-US" sz="2401" b="1" smtClean="0"/>
              <a:t>報告書の作成（</a:t>
            </a:r>
            <a:r>
              <a:rPr lang="en-US" altLang="ja-JP" sz="2401" b="1" smtClean="0"/>
              <a:t>1/2</a:t>
            </a:r>
            <a:r>
              <a:rPr lang="ja-JP" altLang="en-US" sz="2401" b="1" smtClean="0"/>
              <a:t>）</a:t>
            </a:r>
            <a:endParaRPr lang="ja-JP" altLang="ja-JP" sz="2401" smtClean="0"/>
          </a:p>
        </p:txBody>
      </p:sp>
      <p:pic>
        <p:nvPicPr>
          <p:cNvPr id="16998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9989" name="正方形/長方形 1"/>
          <p:cNvSpPr>
            <a:spLocks noChangeArrowheads="1"/>
          </p:cNvSpPr>
          <p:nvPr/>
        </p:nvSpPr>
        <p:spPr bwMode="auto">
          <a:xfrm>
            <a:off x="71438" y="549275"/>
            <a:ext cx="977741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　監査報告書は、内部監査終了後に監査チームのリーダーが中心となって取りまとめ、被監査部門、経営トップ及び安全統括管理者等へ報告します。</a:t>
            </a:r>
          </a:p>
          <a:p>
            <a:pPr>
              <a:spcBef>
                <a:spcPct val="0"/>
              </a:spcBef>
              <a:buFontTx/>
              <a:buNone/>
            </a:pPr>
            <a:r>
              <a:rPr lang="ja-JP" altLang="en-US" sz="1800"/>
              <a:t>　なお、監査報告書には、</a:t>
            </a:r>
            <a:r>
              <a:rPr lang="ja-JP" altLang="en-US" sz="1800">
                <a:solidFill>
                  <a:srgbClr val="FF0000"/>
                </a:solidFill>
              </a:rPr>
              <a:t>課題・問題点及び優良事例のみを記載するだけではなく、課題・問題点等が見出された背景・状況も記載することが重要</a:t>
            </a:r>
            <a:r>
              <a:rPr lang="ja-JP" altLang="en-US" sz="1800"/>
              <a:t>です。</a:t>
            </a:r>
          </a:p>
          <a:p>
            <a:pPr>
              <a:spcBef>
                <a:spcPct val="0"/>
              </a:spcBef>
              <a:buFontTx/>
              <a:buNone/>
            </a:pPr>
            <a:r>
              <a:rPr lang="ja-JP" altLang="en-US" sz="1800"/>
              <a:t>　記載された背景・状況は、対策（是正措置、予防措置）を講じるための情報として貴重なものです。　　</a:t>
            </a:r>
            <a:endParaRPr lang="en-US" altLang="ja-JP" sz="1800"/>
          </a:p>
          <a:p>
            <a:pPr>
              <a:spcBef>
                <a:spcPct val="0"/>
              </a:spcBef>
              <a:buFontTx/>
              <a:buNone/>
            </a:pPr>
            <a:r>
              <a:rPr lang="ja-JP" altLang="en-US" sz="1800"/>
              <a:t>　当該背景・状況の内容によっては、経営管理部門から経営資源（ひと、もの、資金、組織・システム変更）を含めた支援が必要であることを明確にすることも考えられます。</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2035"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D77B422-CA36-4C49-AB36-150AD1322090}" type="slidenum">
              <a:rPr lang="en-US" altLang="ja-JP" sz="1400" smtClean="0"/>
              <a:pPr>
                <a:spcBef>
                  <a:spcPct val="0"/>
                </a:spcBef>
                <a:buFontTx/>
                <a:buNone/>
              </a:pPr>
              <a:t>67</a:t>
            </a:fld>
            <a:endParaRPr lang="en-US" altLang="ja-JP" sz="1400" smtClean="0"/>
          </a:p>
        </p:txBody>
      </p:sp>
      <p:sp>
        <p:nvSpPr>
          <p:cNvPr id="172036" name="Rectangle 2"/>
          <p:cNvSpPr txBox="1">
            <a:spLocks noChangeArrowheads="1"/>
          </p:cNvSpPr>
          <p:nvPr/>
        </p:nvSpPr>
        <p:spPr bwMode="auto">
          <a:xfrm>
            <a:off x="0" y="0"/>
            <a:ext cx="9906000" cy="5159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a:t>
            </a:r>
            <a:r>
              <a:rPr lang="ja-JP" altLang="en-US" sz="2401" b="1" smtClean="0"/>
              <a:t>８</a:t>
            </a:r>
            <a:r>
              <a:rPr lang="ja-JP" altLang="ja-JP" sz="2401" b="1" smtClean="0"/>
              <a:t>）監査</a:t>
            </a:r>
            <a:r>
              <a:rPr lang="ja-JP" altLang="en-US" sz="2401" b="1" smtClean="0"/>
              <a:t>報告書の作成（</a:t>
            </a:r>
            <a:r>
              <a:rPr lang="en-US" altLang="ja-JP" sz="2401" b="1" smtClean="0"/>
              <a:t>2/2</a:t>
            </a:r>
            <a:r>
              <a:rPr lang="ja-JP" altLang="en-US" sz="2401" b="1" smtClean="0"/>
              <a:t>）</a:t>
            </a:r>
            <a:endParaRPr lang="ja-JP" altLang="ja-JP" sz="2401" smtClean="0"/>
          </a:p>
        </p:txBody>
      </p:sp>
      <p:graphicFrame>
        <p:nvGraphicFramePr>
          <p:cNvPr id="3" name="表 2"/>
          <p:cNvGraphicFramePr>
            <a:graphicFrameLocks noGrp="1"/>
          </p:cNvGraphicFramePr>
          <p:nvPr/>
        </p:nvGraphicFramePr>
        <p:xfrm>
          <a:off x="631825" y="609600"/>
          <a:ext cx="8642351" cy="5694364"/>
        </p:xfrm>
        <a:graphic>
          <a:graphicData uri="http://schemas.openxmlformats.org/drawingml/2006/table">
            <a:tbl>
              <a:tblPr/>
              <a:tblGrid>
                <a:gridCol w="3106739">
                  <a:extLst>
                    <a:ext uri="{9D8B030D-6E8A-4147-A177-3AD203B41FA5}">
                      <a16:colId xmlns:a16="http://schemas.microsoft.com/office/drawing/2014/main" val="324292078"/>
                    </a:ext>
                  </a:extLst>
                </a:gridCol>
                <a:gridCol w="2428875">
                  <a:extLst>
                    <a:ext uri="{9D8B030D-6E8A-4147-A177-3AD203B41FA5}">
                      <a16:colId xmlns:a16="http://schemas.microsoft.com/office/drawing/2014/main" val="1308243009"/>
                    </a:ext>
                  </a:extLst>
                </a:gridCol>
                <a:gridCol w="3106737">
                  <a:extLst>
                    <a:ext uri="{9D8B030D-6E8A-4147-A177-3AD203B41FA5}">
                      <a16:colId xmlns:a16="http://schemas.microsoft.com/office/drawing/2014/main" val="4114587786"/>
                    </a:ext>
                  </a:extLst>
                </a:gridCol>
              </a:tblGrid>
              <a:tr h="24384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1"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監査報告書</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被監査部門：</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監査番号：</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0604111"/>
                  </a:ext>
                </a:extLst>
              </a:tr>
              <a:tr h="48768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監査年月日：</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　　　平成　年　月　日</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721681"/>
                  </a:ext>
                </a:extLst>
              </a:tr>
              <a:tr h="309563">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監査範囲：</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54079973"/>
                  </a:ext>
                </a:extLst>
              </a:tr>
              <a:tr h="50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監査チーム：～</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監査リーダー：　　　　　　　　監査員：　　　　　　　　監査員：</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52033964"/>
                  </a:ext>
                </a:extLst>
              </a:tr>
              <a:tr h="4145279">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１．監査の目的</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２．監査の講評・所見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３．優良事例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４．指摘事項</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５．重点監査項目の所見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　　　　①</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　　　　②</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　　　　③</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６．前回監査での指摘事項に対する改善状況</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７．フォローアップ監査の予定</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　　　　監査予定日：</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　　　　監査の結果：　</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８．その他特記事項等　</a:t>
                      </a:r>
                      <a:endParaRPr kumimoji="1" lang="en-US" altLang="ja-JP" sz="16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81344804"/>
                  </a:ext>
                </a:extLst>
              </a:tr>
            </a:tbl>
          </a:graphicData>
        </a:graphic>
      </p:graphicFrame>
      <p:graphicFrame>
        <p:nvGraphicFramePr>
          <p:cNvPr id="5" name="表 4"/>
          <p:cNvGraphicFramePr>
            <a:graphicFrameLocks noGrp="1"/>
          </p:cNvGraphicFramePr>
          <p:nvPr/>
        </p:nvGraphicFramePr>
        <p:xfrm>
          <a:off x="4665663" y="5292725"/>
          <a:ext cx="4462463" cy="812801"/>
        </p:xfrm>
        <a:graphic>
          <a:graphicData uri="http://schemas.openxmlformats.org/drawingml/2006/table">
            <a:tbl>
              <a:tblPr/>
              <a:tblGrid>
                <a:gridCol w="1295400">
                  <a:extLst>
                    <a:ext uri="{9D8B030D-6E8A-4147-A177-3AD203B41FA5}">
                      <a16:colId xmlns:a16="http://schemas.microsoft.com/office/drawing/2014/main" val="3128426010"/>
                    </a:ext>
                  </a:extLst>
                </a:gridCol>
                <a:gridCol w="1692276">
                  <a:extLst>
                    <a:ext uri="{9D8B030D-6E8A-4147-A177-3AD203B41FA5}">
                      <a16:colId xmlns:a16="http://schemas.microsoft.com/office/drawing/2014/main" val="2834985143"/>
                    </a:ext>
                  </a:extLst>
                </a:gridCol>
                <a:gridCol w="1474787">
                  <a:extLst>
                    <a:ext uri="{9D8B030D-6E8A-4147-A177-3AD203B41FA5}">
                      <a16:colId xmlns:a16="http://schemas.microsoft.com/office/drawing/2014/main" val="347337366"/>
                    </a:ext>
                  </a:extLst>
                </a:gridCol>
              </a:tblGrid>
              <a:tr h="243840">
                <a:tc>
                  <a:txBody>
                    <a:bodyPr/>
                    <a:lstStyle>
                      <a:lvl1pPr indent="13335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13335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承　認</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確　認</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3335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13335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作　成</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7320005"/>
                  </a:ext>
                </a:extLst>
              </a:tr>
              <a:tr h="24384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年　月　日</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3335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13335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年　月　日</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3335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13335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年　月　日</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5150890"/>
                  </a:ext>
                </a:extLst>
              </a:tr>
              <a:tr h="32512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社長</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安全統括管理者</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監査リーダー</a:t>
                      </a:r>
                      <a:endParaRPr kumimoji="1" lang="ja-JP" altLang="ja-JP" sz="16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42542864"/>
                  </a:ext>
                </a:extLst>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CF24DC59-CB4B-4666-AE5C-6E2920E920A8}" type="slidenum">
              <a:rPr lang="en-US" altLang="ja-JP" sz="1400" smtClean="0"/>
              <a:pPr>
                <a:spcBef>
                  <a:spcPct val="0"/>
                </a:spcBef>
                <a:buFontTx/>
                <a:buNone/>
              </a:pPr>
              <a:t>68</a:t>
            </a:fld>
            <a:endParaRPr lang="en-US" altLang="ja-JP" sz="1400" smtClean="0"/>
          </a:p>
        </p:txBody>
      </p:sp>
      <p:sp>
        <p:nvSpPr>
          <p:cNvPr id="174083" name="Rectangle 2"/>
          <p:cNvSpPr txBox="1">
            <a:spLocks noChangeArrowheads="1"/>
          </p:cNvSpPr>
          <p:nvPr/>
        </p:nvSpPr>
        <p:spPr bwMode="auto">
          <a:xfrm>
            <a:off x="57150" y="101600"/>
            <a:ext cx="9791700" cy="4143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ja-JP" sz="2401" b="1" smtClean="0"/>
              <a:t>（９）内部監査で把握した課題・問題点に対する対応</a:t>
            </a:r>
            <a:endParaRPr lang="ja-JP" altLang="ja-JP" sz="2401" smtClean="0"/>
          </a:p>
        </p:txBody>
      </p:sp>
      <p:pic>
        <p:nvPicPr>
          <p:cNvPr id="17408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085" name="正方形/長方形 1"/>
          <p:cNvSpPr>
            <a:spLocks noChangeArrowheads="1"/>
          </p:cNvSpPr>
          <p:nvPr/>
        </p:nvSpPr>
        <p:spPr bwMode="auto">
          <a:xfrm>
            <a:off x="71438" y="549275"/>
            <a:ext cx="97774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　</a:t>
            </a:r>
            <a:r>
              <a:rPr lang="ja-JP" altLang="ja-JP" sz="1800"/>
              <a:t>被監査部門は、内部監査で指摘された課題・問題点等の原因を究明するとともに、是正措置又は予防措置を検討・実施します。</a:t>
            </a:r>
          </a:p>
          <a:p>
            <a:pPr>
              <a:spcBef>
                <a:spcPct val="0"/>
              </a:spcBef>
              <a:buFontTx/>
              <a:buNone/>
            </a:pPr>
            <a:r>
              <a:rPr lang="ja-JP" altLang="en-US" sz="1800"/>
              <a:t>　</a:t>
            </a:r>
            <a:r>
              <a:rPr lang="ja-JP" altLang="ja-JP" sz="1800"/>
              <a:t>実施した措置は、課題・問題点等の重要性・即時性に応じて、次回の内部監査で確認またはフォローアップ監査を実施するなどして効果検証を行い、検証結果に応じて措置の見直し・改善を行います。</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6131"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19AEF3D-3C6B-4147-BEF8-D2BCDDB67BCE}" type="slidenum">
              <a:rPr lang="en-US" altLang="ja-JP" sz="1400" smtClean="0"/>
              <a:pPr>
                <a:spcBef>
                  <a:spcPct val="0"/>
                </a:spcBef>
                <a:buFontTx/>
                <a:buNone/>
              </a:pPr>
              <a:t>69</a:t>
            </a:fld>
            <a:endParaRPr lang="en-US" altLang="ja-JP" sz="1400" smtClean="0"/>
          </a:p>
        </p:txBody>
      </p:sp>
      <p:sp>
        <p:nvSpPr>
          <p:cNvPr id="176132" name="Rectangle 2"/>
          <p:cNvSpPr txBox="1">
            <a:spLocks noChangeArrowheads="1"/>
          </p:cNvSpPr>
          <p:nvPr/>
        </p:nvSpPr>
        <p:spPr bwMode="auto">
          <a:xfrm>
            <a:off x="57150" y="101600"/>
            <a:ext cx="9791700" cy="4143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ja-JP" sz="2401" b="1" smtClean="0"/>
              <a:t>（</a:t>
            </a:r>
            <a:r>
              <a:rPr lang="ja-JP" altLang="en-US" sz="2401" b="1" smtClean="0"/>
              <a:t>１０</a:t>
            </a:r>
            <a:r>
              <a:rPr lang="ja-JP" altLang="ja-JP" sz="2401" b="1" smtClean="0"/>
              <a:t>）内部監査</a:t>
            </a:r>
            <a:r>
              <a:rPr lang="ja-JP" altLang="en-US" sz="2401" b="1" smtClean="0"/>
              <a:t>後の監査方法等の見直し</a:t>
            </a:r>
            <a:endParaRPr lang="ja-JP" altLang="ja-JP" sz="2401" smtClean="0"/>
          </a:p>
        </p:txBody>
      </p:sp>
      <p:sp>
        <p:nvSpPr>
          <p:cNvPr id="14" name="Rectangle 6"/>
          <p:cNvSpPr>
            <a:spLocks noChangeArrowheads="1"/>
          </p:cNvSpPr>
          <p:nvPr/>
        </p:nvSpPr>
        <p:spPr bwMode="auto">
          <a:xfrm>
            <a:off x="1411288" y="4344988"/>
            <a:ext cx="3771900" cy="533400"/>
          </a:xfrm>
          <a:prstGeom prst="rect">
            <a:avLst/>
          </a:prstGeom>
          <a:solidFill>
            <a:srgbClr val="00B050"/>
          </a:solidFill>
          <a:ln w="9525">
            <a:noFill/>
            <a:miter lim="800000"/>
            <a:headEnd/>
            <a:tailEnd/>
          </a:ln>
          <a:effectLst>
            <a:outerShdw dist="107763" dir="2700000" algn="ctr" rotWithShape="0">
              <a:srgbClr val="808080">
                <a:alpha val="74997"/>
              </a:srgbClr>
            </a:outerShdw>
          </a:effectLst>
        </p:spPr>
        <p:txBody>
          <a:bodyPr wrap="none" anchor="ctr"/>
          <a:lstStyle/>
          <a:p>
            <a:pPr algn="ctr" eaLnBrk="1" fontAlgn="auto" hangingPunct="1">
              <a:spcBef>
                <a:spcPts val="0"/>
              </a:spcBef>
              <a:spcAft>
                <a:spcPts val="0"/>
              </a:spcAft>
              <a:defRPr/>
            </a:pPr>
            <a:r>
              <a:rPr kumimoji="0" lang="ja-JP" altLang="en-US" sz="2401" kern="0" dirty="0">
                <a:solidFill>
                  <a:srgbClr val="000000"/>
                </a:solidFill>
                <a:latin typeface="Times New Roman" pitchFamily="18" charset="0"/>
              </a:rPr>
              <a:t>改善提案</a:t>
            </a:r>
          </a:p>
        </p:txBody>
      </p:sp>
      <p:sp>
        <p:nvSpPr>
          <p:cNvPr id="15" name="Rectangle 7"/>
          <p:cNvSpPr>
            <a:spLocks noChangeArrowheads="1"/>
          </p:cNvSpPr>
          <p:nvPr/>
        </p:nvSpPr>
        <p:spPr bwMode="auto">
          <a:xfrm>
            <a:off x="1411288" y="5559425"/>
            <a:ext cx="3771900" cy="533400"/>
          </a:xfrm>
          <a:prstGeom prst="rect">
            <a:avLst/>
          </a:prstGeom>
          <a:solidFill>
            <a:srgbClr val="00B0F0"/>
          </a:solidFill>
          <a:ln w="9525">
            <a:noFill/>
            <a:miter lim="800000"/>
            <a:headEnd/>
            <a:tailEnd/>
          </a:ln>
          <a:effectLst>
            <a:outerShdw dist="107763" dir="2700000" algn="ctr" rotWithShape="0">
              <a:srgbClr val="808080">
                <a:alpha val="74997"/>
              </a:srgbClr>
            </a:outerShdw>
          </a:effectLst>
        </p:spPr>
        <p:txBody>
          <a:bodyPr wrap="none" anchor="ctr"/>
          <a:lstStyle/>
          <a:p>
            <a:pPr algn="ctr" eaLnBrk="1" fontAlgn="auto" hangingPunct="1">
              <a:spcBef>
                <a:spcPts val="0"/>
              </a:spcBef>
              <a:spcAft>
                <a:spcPts val="0"/>
              </a:spcAft>
              <a:defRPr/>
            </a:pPr>
            <a:r>
              <a:rPr kumimoji="0" lang="ja-JP" altLang="en-US" sz="2401" kern="0" dirty="0">
                <a:solidFill>
                  <a:srgbClr val="000000"/>
                </a:solidFill>
                <a:latin typeface="Times New Roman" pitchFamily="18" charset="0"/>
              </a:rPr>
              <a:t>監査手順、次回監査へ反映</a:t>
            </a:r>
          </a:p>
        </p:txBody>
      </p:sp>
      <p:sp>
        <p:nvSpPr>
          <p:cNvPr id="16" name="Oval 8"/>
          <p:cNvSpPr>
            <a:spLocks noChangeArrowheads="1"/>
          </p:cNvSpPr>
          <p:nvPr/>
        </p:nvSpPr>
        <p:spPr bwMode="auto">
          <a:xfrm>
            <a:off x="1220788" y="1682750"/>
            <a:ext cx="4191000" cy="762000"/>
          </a:xfrm>
          <a:prstGeom prst="ellipse">
            <a:avLst/>
          </a:prstGeom>
          <a:solidFill>
            <a:srgbClr val="FF0000"/>
          </a:solidFill>
          <a:ln>
            <a:noFill/>
            <a:headEnd/>
            <a:tailEnd/>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9pPr>
          </a:lstStyle>
          <a:p>
            <a:pPr algn="ctr" eaLnBrk="1" fontAlgn="auto" hangingPunct="1">
              <a:spcBef>
                <a:spcPts val="0"/>
              </a:spcBef>
              <a:spcAft>
                <a:spcPts val="0"/>
              </a:spcAft>
              <a:defRPr/>
            </a:pPr>
            <a:r>
              <a:rPr lang="ja-JP" altLang="en-US" sz="2401" b="0" u="none" kern="0" dirty="0">
                <a:solidFill>
                  <a:srgbClr val="FFFFFF"/>
                </a:solidFill>
                <a:latin typeface="Times New Roman" panose="02020603050405020304" pitchFamily="18" charset="0"/>
              </a:rPr>
              <a:t>内部監査実施</a:t>
            </a:r>
          </a:p>
        </p:txBody>
      </p:sp>
      <p:sp>
        <p:nvSpPr>
          <p:cNvPr id="17" name="Oval 9"/>
          <p:cNvSpPr>
            <a:spLocks noChangeArrowheads="1"/>
          </p:cNvSpPr>
          <p:nvPr/>
        </p:nvSpPr>
        <p:spPr bwMode="auto">
          <a:xfrm>
            <a:off x="6821488" y="3692525"/>
            <a:ext cx="2590800" cy="1828800"/>
          </a:xfrm>
          <a:prstGeom prst="ellipse">
            <a:avLst/>
          </a:prstGeom>
          <a:solidFill>
            <a:srgbClr val="FFC000"/>
          </a:solidFill>
          <a:ln w="9525">
            <a:solidFill>
              <a:srgbClr val="000000"/>
            </a:solidFill>
            <a:round/>
            <a:headEnd/>
            <a:tailEnd/>
          </a:ln>
        </p:spPr>
        <p:txBody>
          <a:bodyPr wrap="none" anchor="ctr"/>
          <a:lstStyle>
            <a:lvl1pPr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9pPr>
          </a:lstStyle>
          <a:p>
            <a:pPr algn="ctr" eaLnBrk="1" fontAlgn="auto" hangingPunct="1">
              <a:spcBef>
                <a:spcPts val="0"/>
              </a:spcBef>
              <a:spcAft>
                <a:spcPts val="0"/>
              </a:spcAft>
              <a:defRPr/>
            </a:pPr>
            <a:r>
              <a:rPr lang="ja-JP" altLang="en-US" sz="1800" u="none" kern="0" dirty="0">
                <a:solidFill>
                  <a:srgbClr val="000000"/>
                </a:solidFill>
                <a:latin typeface="+mj-ea"/>
                <a:ea typeface="+mj-ea"/>
              </a:rPr>
              <a:t>マネジメントレビューの</a:t>
            </a:r>
            <a:endParaRPr lang="en-US" altLang="ja-JP" sz="1800" u="none" kern="0" dirty="0">
              <a:solidFill>
                <a:srgbClr val="000000"/>
              </a:solidFill>
              <a:latin typeface="+mj-ea"/>
              <a:ea typeface="+mj-ea"/>
            </a:endParaRPr>
          </a:p>
          <a:p>
            <a:pPr algn="ctr" eaLnBrk="1" fontAlgn="auto" hangingPunct="1">
              <a:spcBef>
                <a:spcPts val="0"/>
              </a:spcBef>
              <a:spcAft>
                <a:spcPts val="0"/>
              </a:spcAft>
              <a:defRPr/>
            </a:pPr>
            <a:r>
              <a:rPr lang="ja-JP" altLang="en-US" sz="1800" u="none" kern="0" dirty="0">
                <a:solidFill>
                  <a:srgbClr val="000000"/>
                </a:solidFill>
                <a:latin typeface="+mj-ea"/>
                <a:ea typeface="+mj-ea"/>
              </a:rPr>
              <a:t>インプット情報へ</a:t>
            </a:r>
          </a:p>
        </p:txBody>
      </p:sp>
      <p:sp>
        <p:nvSpPr>
          <p:cNvPr id="18" name="AutoShape 10"/>
          <p:cNvSpPr>
            <a:spLocks noChangeArrowheads="1"/>
          </p:cNvSpPr>
          <p:nvPr/>
        </p:nvSpPr>
        <p:spPr bwMode="auto">
          <a:xfrm rot="16200000" flipH="1">
            <a:off x="5717382" y="4001294"/>
            <a:ext cx="609600" cy="1220787"/>
          </a:xfrm>
          <a:prstGeom prst="downArrow">
            <a:avLst>
              <a:gd name="adj1" fmla="val 50000"/>
              <a:gd name="adj2" fmla="val 68793"/>
            </a:avLst>
          </a:prstGeom>
          <a:solidFill>
            <a:srgbClr val="FFFF66"/>
          </a:solidFill>
          <a:ln w="9525">
            <a:solidFill>
              <a:srgbClr val="000000"/>
            </a:solidFill>
            <a:prstDash val="lgDash"/>
            <a:miter lim="800000"/>
            <a:headEnd/>
            <a:tailEnd/>
          </a:ln>
        </p:spPr>
        <p:txBody>
          <a:bodyPr vert="eaVert" wrap="none" anchor="ctr"/>
          <a:lstStyle>
            <a:lvl1pPr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9pPr>
          </a:lstStyle>
          <a:p>
            <a:pPr eaLnBrk="1" fontAlgn="auto" hangingPunct="1">
              <a:spcBef>
                <a:spcPts val="0"/>
              </a:spcBef>
              <a:spcAft>
                <a:spcPts val="0"/>
              </a:spcAft>
              <a:defRPr/>
            </a:pPr>
            <a:endParaRPr lang="ja-JP" altLang="en-US" sz="1800" b="0" u="none" kern="0">
              <a:solidFill>
                <a:srgbClr val="000000"/>
              </a:solidFill>
              <a:latin typeface="Arial" panose="020B0604020202020204" pitchFamily="34" charset="0"/>
            </a:endParaRPr>
          </a:p>
        </p:txBody>
      </p:sp>
      <p:sp>
        <p:nvSpPr>
          <p:cNvPr id="19" name="AutoShape 18"/>
          <p:cNvSpPr>
            <a:spLocks noChangeArrowheads="1"/>
          </p:cNvSpPr>
          <p:nvPr/>
        </p:nvSpPr>
        <p:spPr bwMode="auto">
          <a:xfrm>
            <a:off x="3016250" y="2573338"/>
            <a:ext cx="609600" cy="304800"/>
          </a:xfrm>
          <a:prstGeom prst="downArrow">
            <a:avLst>
              <a:gd name="adj1" fmla="val 50000"/>
              <a:gd name="adj2" fmla="val 25000"/>
            </a:avLst>
          </a:prstGeom>
          <a:solidFill>
            <a:srgbClr val="BBE0E3"/>
          </a:solidFill>
          <a:ln w="9525">
            <a:solidFill>
              <a:srgbClr val="000000"/>
            </a:solidFill>
            <a:miter lim="800000"/>
            <a:headEnd/>
            <a:tailEnd/>
          </a:ln>
        </p:spPr>
        <p:txBody>
          <a:bodyPr vert="eaVert" wrap="none" anchor="ctr"/>
          <a:lstStyle>
            <a:lvl1pPr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9pPr>
          </a:lstStyle>
          <a:p>
            <a:pPr eaLnBrk="1" fontAlgn="auto" hangingPunct="1">
              <a:spcBef>
                <a:spcPts val="0"/>
              </a:spcBef>
              <a:spcAft>
                <a:spcPts val="0"/>
              </a:spcAft>
              <a:defRPr/>
            </a:pPr>
            <a:endParaRPr lang="ja-JP" altLang="en-US" sz="1800" b="0" u="none" kern="0">
              <a:solidFill>
                <a:srgbClr val="000000"/>
              </a:solidFill>
              <a:latin typeface="Arial" panose="020B0604020202020204" pitchFamily="34" charset="0"/>
            </a:endParaRPr>
          </a:p>
        </p:txBody>
      </p:sp>
      <p:sp>
        <p:nvSpPr>
          <p:cNvPr id="20" name="AutoShape 20"/>
          <p:cNvSpPr>
            <a:spLocks noChangeArrowheads="1"/>
          </p:cNvSpPr>
          <p:nvPr/>
        </p:nvSpPr>
        <p:spPr bwMode="auto">
          <a:xfrm>
            <a:off x="3016250" y="3859213"/>
            <a:ext cx="609600" cy="304800"/>
          </a:xfrm>
          <a:prstGeom prst="downArrow">
            <a:avLst>
              <a:gd name="adj1" fmla="val 50000"/>
              <a:gd name="adj2" fmla="val 25000"/>
            </a:avLst>
          </a:prstGeom>
          <a:solidFill>
            <a:srgbClr val="BBE0E3"/>
          </a:solidFill>
          <a:ln w="9525">
            <a:solidFill>
              <a:srgbClr val="000000"/>
            </a:solidFill>
            <a:miter lim="800000"/>
            <a:headEnd/>
            <a:tailEnd/>
          </a:ln>
        </p:spPr>
        <p:txBody>
          <a:bodyPr vert="eaVert" wrap="none" anchor="ctr"/>
          <a:lstStyle>
            <a:lvl1pPr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9pPr>
          </a:lstStyle>
          <a:p>
            <a:pPr eaLnBrk="1" fontAlgn="auto" hangingPunct="1">
              <a:spcBef>
                <a:spcPts val="0"/>
              </a:spcBef>
              <a:spcAft>
                <a:spcPts val="0"/>
              </a:spcAft>
              <a:defRPr/>
            </a:pPr>
            <a:endParaRPr lang="ja-JP" altLang="en-US" sz="1800" b="0" u="none" kern="0">
              <a:solidFill>
                <a:srgbClr val="000000"/>
              </a:solidFill>
              <a:latin typeface="Arial" panose="020B0604020202020204" pitchFamily="34" charset="0"/>
            </a:endParaRPr>
          </a:p>
        </p:txBody>
      </p:sp>
      <p:sp>
        <p:nvSpPr>
          <p:cNvPr id="21" name="AutoShape 21"/>
          <p:cNvSpPr>
            <a:spLocks noChangeArrowheads="1"/>
          </p:cNvSpPr>
          <p:nvPr/>
        </p:nvSpPr>
        <p:spPr bwMode="auto">
          <a:xfrm>
            <a:off x="3016250" y="5145088"/>
            <a:ext cx="609600" cy="304800"/>
          </a:xfrm>
          <a:prstGeom prst="downArrow">
            <a:avLst>
              <a:gd name="adj1" fmla="val 50000"/>
              <a:gd name="adj2" fmla="val 25000"/>
            </a:avLst>
          </a:prstGeom>
          <a:solidFill>
            <a:srgbClr val="BBE0E3"/>
          </a:solidFill>
          <a:ln w="9525">
            <a:solidFill>
              <a:srgbClr val="000000"/>
            </a:solidFill>
            <a:miter lim="800000"/>
            <a:headEnd/>
            <a:tailEnd/>
          </a:ln>
        </p:spPr>
        <p:txBody>
          <a:bodyPr vert="eaVert" wrap="none" anchor="ctr"/>
          <a:lstStyle>
            <a:lvl1pPr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1pPr>
            <a:lvl2pPr marL="742950" indent="-28575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2pPr>
            <a:lvl3pPr marL="11430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3pPr>
            <a:lvl4pPr marL="16002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4pPr>
            <a:lvl5pPr marL="2057400" indent="-228600" eaLnBrk="0" hangingPunct="0">
              <a:defRPr kumimoji="1" sz="4800" b="1" u="sng">
                <a:solidFill>
                  <a:schemeClr val="tx2"/>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kumimoji="1" sz="4800" b="1" u="sng">
                <a:solidFill>
                  <a:schemeClr val="tx2"/>
                </a:solidFill>
                <a:latin typeface="ＭＳ Ｐゴシック" panose="020B0600070205080204" pitchFamily="50" charset="-128"/>
                <a:ea typeface="ＭＳ Ｐゴシック" panose="020B0600070205080204" pitchFamily="50" charset="-128"/>
              </a:defRPr>
            </a:lvl9pPr>
          </a:lstStyle>
          <a:p>
            <a:pPr eaLnBrk="1" fontAlgn="auto" hangingPunct="1">
              <a:spcBef>
                <a:spcPts val="0"/>
              </a:spcBef>
              <a:spcAft>
                <a:spcPts val="0"/>
              </a:spcAft>
              <a:defRPr/>
            </a:pPr>
            <a:endParaRPr lang="ja-JP" altLang="en-US" sz="1800" b="0" u="none" kern="0">
              <a:solidFill>
                <a:srgbClr val="000000"/>
              </a:solidFill>
              <a:latin typeface="Arial" panose="020B0604020202020204" pitchFamily="34" charset="0"/>
            </a:endParaRPr>
          </a:p>
        </p:txBody>
      </p:sp>
      <p:sp>
        <p:nvSpPr>
          <p:cNvPr id="22" name="Rectangle 6"/>
          <p:cNvSpPr>
            <a:spLocks noChangeArrowheads="1"/>
          </p:cNvSpPr>
          <p:nvPr/>
        </p:nvSpPr>
        <p:spPr bwMode="auto">
          <a:xfrm>
            <a:off x="1430338" y="3021013"/>
            <a:ext cx="3767137" cy="533400"/>
          </a:xfrm>
          <a:prstGeom prst="rect">
            <a:avLst/>
          </a:prstGeom>
          <a:solidFill>
            <a:srgbClr val="FFFF00"/>
          </a:solidFill>
          <a:ln w="9525">
            <a:noFill/>
            <a:miter lim="800000"/>
            <a:headEnd/>
            <a:tailEnd/>
          </a:ln>
          <a:effectLst>
            <a:outerShdw dist="107763" dir="2700000" algn="ctr" rotWithShape="0">
              <a:srgbClr val="808080">
                <a:alpha val="74997"/>
              </a:srgbClr>
            </a:outerShdw>
          </a:effectLst>
        </p:spPr>
        <p:txBody>
          <a:bodyPr wrap="none" anchor="ctr"/>
          <a:lstStyle/>
          <a:p>
            <a:pPr algn="ctr" eaLnBrk="1" fontAlgn="auto" hangingPunct="1">
              <a:spcBef>
                <a:spcPts val="0"/>
              </a:spcBef>
              <a:spcAft>
                <a:spcPts val="0"/>
              </a:spcAft>
              <a:defRPr/>
            </a:pPr>
            <a:r>
              <a:rPr kumimoji="0" lang="ja-JP" altLang="en-US" sz="2401" kern="0" dirty="0">
                <a:solidFill>
                  <a:srgbClr val="000000"/>
                </a:solidFill>
                <a:latin typeface="Times New Roman" pitchFamily="18" charset="0"/>
              </a:rPr>
              <a:t>内部監査自体の見直し</a:t>
            </a:r>
          </a:p>
        </p:txBody>
      </p:sp>
      <p:sp>
        <p:nvSpPr>
          <p:cNvPr id="23" name="U ターン矢印 22"/>
          <p:cNvSpPr/>
          <p:nvPr/>
        </p:nvSpPr>
        <p:spPr>
          <a:xfrm rot="16200000">
            <a:off x="-1160462" y="3592513"/>
            <a:ext cx="4143375" cy="714375"/>
          </a:xfrm>
          <a:prstGeom prst="uturnArrow">
            <a:avLst>
              <a:gd name="adj1" fmla="val 31777"/>
              <a:gd name="adj2" fmla="val 25000"/>
              <a:gd name="adj3" fmla="val 30967"/>
              <a:gd name="adj4" fmla="val 26859"/>
              <a:gd name="adj5" fmla="val 90631"/>
            </a:avLst>
          </a:prstGeom>
          <a:solidFill>
            <a:schemeClr val="accent2">
              <a:lumMod val="60000"/>
              <a:lumOff val="40000"/>
            </a:schemeClr>
          </a:solidFill>
          <a:ln w="12700" cap="flat" cmpd="sng" algn="ctr">
            <a:noFill/>
            <a:prstDash val="solid"/>
          </a:ln>
          <a:effectLst/>
        </p:spPr>
        <p:txBody>
          <a:bodyPr anchor="ctr"/>
          <a:lstStyle/>
          <a:p>
            <a:pPr algn="ctr" eaLnBrk="1" fontAlgn="auto" hangingPunct="1">
              <a:spcBef>
                <a:spcPts val="0"/>
              </a:spcBef>
              <a:spcAft>
                <a:spcPts val="0"/>
              </a:spcAft>
              <a:defRPr/>
            </a:pPr>
            <a:endParaRPr kumimoji="0" lang="ja-JP" altLang="en-US" kern="0">
              <a:solidFill>
                <a:srgbClr val="000000"/>
              </a:solidFill>
              <a:latin typeface="Arial"/>
              <a:ea typeface="ＭＳ Ｐゴシック"/>
            </a:endParaRPr>
          </a:p>
        </p:txBody>
      </p:sp>
      <p:sp>
        <p:nvSpPr>
          <p:cNvPr id="176143" name="正方形/長方形 1"/>
          <p:cNvSpPr>
            <a:spLocks noChangeArrowheads="1"/>
          </p:cNvSpPr>
          <p:nvPr/>
        </p:nvSpPr>
        <p:spPr bwMode="auto">
          <a:xfrm>
            <a:off x="57150" y="561975"/>
            <a:ext cx="9791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　　内部監査実施後、</a:t>
            </a:r>
            <a:r>
              <a:rPr lang="ja-JP" altLang="en-US" sz="1800">
                <a:solidFill>
                  <a:srgbClr val="FF0000"/>
                </a:solidFill>
              </a:rPr>
              <a:t>監査の見直し検討会や反省会等を開催</a:t>
            </a:r>
            <a:r>
              <a:rPr lang="ja-JP" altLang="en-US" sz="1800"/>
              <a:t>するなどし、内部監査の実施方法、手</a:t>
            </a:r>
            <a:endParaRPr lang="en-US" altLang="ja-JP" sz="1800"/>
          </a:p>
          <a:p>
            <a:pPr>
              <a:spcBef>
                <a:spcPct val="0"/>
              </a:spcBef>
              <a:buFontTx/>
              <a:buNone/>
            </a:pPr>
            <a:r>
              <a:rPr lang="ja-JP" altLang="en-US" sz="1800"/>
              <a:t>　順、内部監査要員の力量等について検証を行い、検証結果を踏まえ、実施方法、内部監査要員の</a:t>
            </a:r>
            <a:endParaRPr lang="en-US" altLang="ja-JP" sz="1800"/>
          </a:p>
          <a:p>
            <a:pPr>
              <a:spcBef>
                <a:spcPct val="0"/>
              </a:spcBef>
              <a:buFontTx/>
              <a:buNone/>
            </a:pPr>
            <a:r>
              <a:rPr lang="ja-JP" altLang="en-US" sz="1800"/>
              <a:t>　教育・訓練等の見直し・改善を行うことが望まれます。</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38125" y="285750"/>
            <a:ext cx="9358313" cy="785813"/>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7" tIns="45709" rIns="91417" bIns="457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799" b="1" smtClean="0">
                <a:latin typeface="ＭＳ Ｐゴシック" panose="020B0600070205080204" pitchFamily="50" charset="-128"/>
              </a:rPr>
              <a:t>運輸の安全性の向上のための鉄道事業法等の一部を改正</a:t>
            </a:r>
            <a:endParaRPr lang="en-US" altLang="ja-JP" sz="2799" b="1" smtClean="0">
              <a:latin typeface="ＭＳ Ｐゴシック" panose="020B0600070205080204" pitchFamily="50" charset="-128"/>
            </a:endParaRPr>
          </a:p>
          <a:p>
            <a:pPr algn="ctr" eaLnBrk="1" hangingPunct="1">
              <a:spcBef>
                <a:spcPct val="0"/>
              </a:spcBef>
              <a:buFontTx/>
              <a:buNone/>
              <a:defRPr/>
            </a:pPr>
            <a:r>
              <a:rPr lang="ja-JP" altLang="en-US" sz="2799" b="1" smtClean="0">
                <a:latin typeface="ＭＳ Ｐゴシック" panose="020B0600070205080204" pitchFamily="50" charset="-128"/>
              </a:rPr>
              <a:t>する法律（平成１８年法律第１９号）</a:t>
            </a:r>
          </a:p>
        </p:txBody>
      </p:sp>
      <p:sp>
        <p:nvSpPr>
          <p:cNvPr id="49155" name="Text Box 7"/>
          <p:cNvSpPr txBox="1">
            <a:spLocks noChangeArrowheads="1"/>
          </p:cNvSpPr>
          <p:nvPr/>
        </p:nvSpPr>
        <p:spPr bwMode="auto">
          <a:xfrm>
            <a:off x="238125" y="1052513"/>
            <a:ext cx="9488488"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marL="177800" indent="-177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0"/>
              </a:spcBef>
              <a:buFontTx/>
              <a:buNone/>
              <a:defRPr/>
            </a:pPr>
            <a:endParaRPr lang="en-US" altLang="ja-JP" sz="2000" b="1" smtClean="0">
              <a:ea typeface="ＭＳ ゴシック" panose="020B0609070205080204" pitchFamily="49" charset="-128"/>
            </a:endParaRPr>
          </a:p>
          <a:p>
            <a:pPr eaLnBrk="1" hangingPunct="1">
              <a:lnSpc>
                <a:spcPct val="90000"/>
              </a:lnSpc>
              <a:spcBef>
                <a:spcPct val="0"/>
              </a:spcBef>
              <a:buFontTx/>
              <a:buNone/>
              <a:defRPr/>
            </a:pPr>
            <a:r>
              <a:rPr lang="ja-JP" altLang="en-US" sz="2401" b="1" smtClean="0">
                <a:ea typeface="ＭＳ ゴシック" panose="020B0609070205080204" pitchFamily="49" charset="-128"/>
              </a:rPr>
              <a:t>１．改正対象となる事業法</a:t>
            </a:r>
            <a:endParaRPr lang="en-US" altLang="ja-JP" sz="2401" b="1" smtClean="0">
              <a:ea typeface="ＭＳ ゴシック" panose="020B0609070205080204" pitchFamily="49" charset="-128"/>
            </a:endParaRPr>
          </a:p>
          <a:p>
            <a:pPr eaLnBrk="1" hangingPunct="1">
              <a:lnSpc>
                <a:spcPct val="90000"/>
              </a:lnSpc>
              <a:spcBef>
                <a:spcPct val="0"/>
              </a:spcBef>
              <a:buFontTx/>
              <a:buNone/>
              <a:defRPr/>
            </a:pPr>
            <a:r>
              <a:rPr lang="ja-JP" altLang="en-US" sz="2401" b="1" smtClean="0">
                <a:ea typeface="ＭＳ ゴシック" panose="020B0609070205080204" pitchFamily="49" charset="-128"/>
              </a:rPr>
              <a:t>　　鉄道事業法、軌道法、航空法、道路運送法、貨物自動車運送事</a:t>
            </a:r>
            <a:endParaRPr lang="en-US" altLang="ja-JP" sz="2401" b="1" smtClean="0">
              <a:ea typeface="ＭＳ ゴシック" panose="020B0609070205080204" pitchFamily="49" charset="-128"/>
            </a:endParaRPr>
          </a:p>
          <a:p>
            <a:pPr eaLnBrk="1" hangingPunct="1">
              <a:lnSpc>
                <a:spcPct val="90000"/>
              </a:lnSpc>
              <a:spcBef>
                <a:spcPct val="0"/>
              </a:spcBef>
              <a:buFontTx/>
              <a:buNone/>
              <a:defRPr/>
            </a:pPr>
            <a:r>
              <a:rPr lang="ja-JP" altLang="en-US" sz="2401" b="1" smtClean="0">
                <a:ea typeface="ＭＳ ゴシック" panose="020B0609070205080204" pitchFamily="49" charset="-128"/>
              </a:rPr>
              <a:t>　　業法、海上運送法、内航海運業法等の一部改正</a:t>
            </a:r>
            <a:endParaRPr lang="en-US" altLang="ja-JP" sz="2401" b="1" smtClean="0">
              <a:ea typeface="ＭＳ ゴシック" panose="020B0609070205080204" pitchFamily="49" charset="-128"/>
            </a:endParaRPr>
          </a:p>
          <a:p>
            <a:pPr eaLnBrk="1" hangingPunct="1">
              <a:lnSpc>
                <a:spcPct val="90000"/>
              </a:lnSpc>
              <a:spcBef>
                <a:spcPct val="0"/>
              </a:spcBef>
              <a:buFontTx/>
              <a:buNone/>
              <a:defRPr/>
            </a:pPr>
            <a:endParaRPr lang="en-US" altLang="ja-JP" sz="2401" b="1" smtClean="0">
              <a:ea typeface="ＭＳ ゴシック" panose="020B0609070205080204" pitchFamily="49" charset="-128"/>
            </a:endParaRPr>
          </a:p>
          <a:p>
            <a:pPr eaLnBrk="1" hangingPunct="1">
              <a:lnSpc>
                <a:spcPct val="90000"/>
              </a:lnSpc>
              <a:spcBef>
                <a:spcPct val="0"/>
              </a:spcBef>
              <a:buFontTx/>
              <a:buNone/>
              <a:defRPr/>
            </a:pPr>
            <a:r>
              <a:rPr lang="ja-JP" altLang="en-US" sz="2401" b="1" smtClean="0">
                <a:ea typeface="ＭＳ ゴシック" panose="020B0609070205080204" pitchFamily="49" charset="-128"/>
              </a:rPr>
              <a:t>２．法律に追加された事項</a:t>
            </a:r>
            <a:endParaRPr lang="en-US" altLang="ja-JP" sz="2401" b="1" smtClean="0">
              <a:ea typeface="ＭＳ ゴシック" panose="020B0609070205080204" pitchFamily="49" charset="-128"/>
            </a:endParaRPr>
          </a:p>
          <a:p>
            <a:pPr eaLnBrk="1" hangingPunct="1">
              <a:lnSpc>
                <a:spcPct val="90000"/>
              </a:lnSpc>
              <a:spcBef>
                <a:spcPct val="0"/>
              </a:spcBef>
              <a:buFontTx/>
              <a:buNone/>
              <a:defRPr/>
            </a:pPr>
            <a:r>
              <a:rPr lang="ja-JP" altLang="en-US" sz="2401" b="1" smtClean="0">
                <a:ea typeface="ＭＳ ゴシック" panose="020B0609070205080204" pitchFamily="49" charset="-128"/>
              </a:rPr>
              <a:t>　　　　</a:t>
            </a:r>
            <a:r>
              <a:rPr lang="ja-JP" altLang="en-US" sz="2401" b="1" smtClean="0">
                <a:solidFill>
                  <a:srgbClr val="FF0000"/>
                </a:solidFill>
                <a:ea typeface="ＭＳ ゴシック" panose="020B0609070205080204" pitchFamily="49" charset="-128"/>
              </a:rPr>
              <a:t>（１）輸送の安全の確保</a:t>
            </a:r>
            <a:endParaRPr lang="en-US" altLang="ja-JP" sz="2401" b="1" smtClean="0">
              <a:solidFill>
                <a:srgbClr val="FF0000"/>
              </a:solidFill>
              <a:ea typeface="ＭＳ ゴシック" panose="020B0609070205080204" pitchFamily="49" charset="-128"/>
            </a:endParaRPr>
          </a:p>
          <a:p>
            <a:pPr eaLnBrk="1" hangingPunct="1">
              <a:lnSpc>
                <a:spcPct val="90000"/>
              </a:lnSpc>
              <a:spcBef>
                <a:spcPct val="0"/>
              </a:spcBef>
              <a:buFontTx/>
              <a:buNone/>
              <a:defRPr/>
            </a:pPr>
            <a:r>
              <a:rPr lang="ja-JP" altLang="en-US" sz="2401" b="1" smtClean="0">
                <a:solidFill>
                  <a:srgbClr val="FF0000"/>
                </a:solidFill>
                <a:ea typeface="ＭＳ ゴシック" panose="020B0609070205080204" pitchFamily="49" charset="-128"/>
              </a:rPr>
              <a:t>　　　　（２）輸送の安全性の向上</a:t>
            </a:r>
            <a:endParaRPr lang="en-US" altLang="ja-JP" sz="2401" b="1" smtClean="0">
              <a:solidFill>
                <a:srgbClr val="FF0000"/>
              </a:solidFill>
              <a:ea typeface="ＭＳ ゴシック" panose="020B0609070205080204" pitchFamily="49" charset="-128"/>
            </a:endParaRPr>
          </a:p>
          <a:p>
            <a:pPr eaLnBrk="1" hangingPunct="1">
              <a:lnSpc>
                <a:spcPct val="90000"/>
              </a:lnSpc>
              <a:spcBef>
                <a:spcPct val="0"/>
              </a:spcBef>
              <a:buFontTx/>
              <a:buNone/>
              <a:defRPr/>
            </a:pPr>
            <a:r>
              <a:rPr lang="ja-JP" altLang="en-US" sz="2401" b="1" smtClean="0">
                <a:solidFill>
                  <a:srgbClr val="FF0000"/>
                </a:solidFill>
                <a:ea typeface="ＭＳ ゴシック" panose="020B0609070205080204" pitchFamily="49" charset="-128"/>
              </a:rPr>
              <a:t>　　　　（３）安全管理規程の届出</a:t>
            </a:r>
            <a:endParaRPr lang="en-US" altLang="ja-JP" sz="2401" b="1" smtClean="0">
              <a:solidFill>
                <a:srgbClr val="FF0000"/>
              </a:solidFill>
              <a:ea typeface="ＭＳ ゴシック" panose="020B0609070205080204" pitchFamily="49" charset="-128"/>
            </a:endParaRPr>
          </a:p>
          <a:p>
            <a:pPr eaLnBrk="1" hangingPunct="1">
              <a:lnSpc>
                <a:spcPct val="90000"/>
              </a:lnSpc>
              <a:spcBef>
                <a:spcPct val="0"/>
              </a:spcBef>
              <a:buFontTx/>
              <a:buNone/>
              <a:defRPr/>
            </a:pPr>
            <a:r>
              <a:rPr lang="ja-JP" altLang="en-US" sz="2401" b="1" smtClean="0">
                <a:solidFill>
                  <a:srgbClr val="FF0000"/>
                </a:solidFill>
                <a:ea typeface="ＭＳ ゴシック" panose="020B0609070205080204" pitchFamily="49" charset="-128"/>
              </a:rPr>
              <a:t>　　　　（４）安全統括管理者の選任と届出</a:t>
            </a:r>
            <a:endParaRPr lang="en-US" altLang="ja-JP" sz="2401" b="1" smtClean="0">
              <a:solidFill>
                <a:srgbClr val="FF0000"/>
              </a:solidFill>
              <a:ea typeface="ＭＳ ゴシック" panose="020B0609070205080204" pitchFamily="49" charset="-128"/>
            </a:endParaRPr>
          </a:p>
          <a:p>
            <a:pPr eaLnBrk="1" hangingPunct="1">
              <a:lnSpc>
                <a:spcPct val="90000"/>
              </a:lnSpc>
              <a:spcBef>
                <a:spcPct val="0"/>
              </a:spcBef>
              <a:buFontTx/>
              <a:buNone/>
              <a:defRPr/>
            </a:pPr>
            <a:r>
              <a:rPr lang="ja-JP" altLang="en-US" sz="2401" b="1" smtClean="0">
                <a:solidFill>
                  <a:srgbClr val="FF0000"/>
                </a:solidFill>
                <a:ea typeface="ＭＳ ゴシック" panose="020B0609070205080204" pitchFamily="49" charset="-128"/>
              </a:rPr>
              <a:t>　　　　（５）輸送の安全に関わる情報の公表</a:t>
            </a:r>
            <a:endParaRPr lang="en-US" altLang="ja-JP" sz="2401" b="1" smtClean="0">
              <a:solidFill>
                <a:srgbClr val="FF0000"/>
              </a:solidFill>
              <a:ea typeface="ＭＳ ゴシック" panose="020B0609070205080204" pitchFamily="49" charset="-128"/>
            </a:endParaRPr>
          </a:p>
          <a:p>
            <a:pPr eaLnBrk="1" hangingPunct="1">
              <a:lnSpc>
                <a:spcPct val="90000"/>
              </a:lnSpc>
              <a:spcBef>
                <a:spcPct val="0"/>
              </a:spcBef>
              <a:buFontTx/>
              <a:buNone/>
              <a:defRPr/>
            </a:pPr>
            <a:endParaRPr lang="en-US" altLang="ja-JP" sz="2401" b="1" smtClean="0">
              <a:ea typeface="ＭＳ ゴシック" panose="020B0609070205080204" pitchFamily="49" charset="-128"/>
            </a:endParaRPr>
          </a:p>
          <a:p>
            <a:pPr eaLnBrk="1" hangingPunct="1">
              <a:lnSpc>
                <a:spcPct val="90000"/>
              </a:lnSpc>
              <a:spcBef>
                <a:spcPct val="0"/>
              </a:spcBef>
              <a:buFontTx/>
              <a:buNone/>
              <a:defRPr/>
            </a:pPr>
            <a:r>
              <a:rPr lang="ja-JP" altLang="en-US" sz="2401" b="1" smtClean="0">
                <a:ea typeface="ＭＳ ゴシック" panose="020B0609070205080204" pitchFamily="49" charset="-128"/>
              </a:rPr>
              <a:t>３．施行時期：平成１８年１０月１日（航空法の一部は平成１９年３月３０日、貸切バス事業者は平成２５年１０月１日）</a:t>
            </a:r>
            <a:endParaRPr lang="en-US" altLang="ja-JP" sz="2401" b="1" smtClean="0">
              <a:ea typeface="ＭＳ ゴシック" panose="020B0609070205080204" pitchFamily="49" charset="-128"/>
            </a:endParaRPr>
          </a:p>
          <a:p>
            <a:pPr eaLnBrk="1" hangingPunct="1">
              <a:lnSpc>
                <a:spcPct val="90000"/>
              </a:lnSpc>
              <a:spcBef>
                <a:spcPct val="0"/>
              </a:spcBef>
              <a:buFontTx/>
              <a:buNone/>
              <a:defRPr/>
            </a:pPr>
            <a:endParaRPr lang="en-US" altLang="ja-JP" sz="2401" b="1" smtClean="0">
              <a:ea typeface="ＭＳ ゴシック" panose="020B0609070205080204" pitchFamily="49" charset="-128"/>
            </a:endParaRPr>
          </a:p>
          <a:p>
            <a:pPr eaLnBrk="1" hangingPunct="1">
              <a:lnSpc>
                <a:spcPct val="90000"/>
              </a:lnSpc>
              <a:spcBef>
                <a:spcPct val="0"/>
              </a:spcBef>
              <a:buFontTx/>
              <a:buNone/>
              <a:defRPr/>
            </a:pPr>
            <a:r>
              <a:rPr lang="ja-JP" altLang="en-US" sz="2401" b="1" smtClean="0">
                <a:ea typeface="ＭＳ ゴシック" panose="020B0609070205080204" pitchFamily="49" charset="-128"/>
              </a:rPr>
              <a:t>４．安全管理規程に定める事項の詳細は、各事業法の省令に規程</a:t>
            </a:r>
            <a:endParaRPr lang="en-US" altLang="ja-JP" sz="2401" b="1" smtClean="0">
              <a:ea typeface="ＭＳ ゴシック" panose="020B0609070205080204" pitchFamily="49" charset="-128"/>
            </a:endParaRPr>
          </a:p>
          <a:p>
            <a:pPr eaLnBrk="1" hangingPunct="1">
              <a:lnSpc>
                <a:spcPct val="90000"/>
              </a:lnSpc>
              <a:spcBef>
                <a:spcPct val="0"/>
              </a:spcBef>
              <a:buFontTx/>
              <a:buNone/>
              <a:defRPr/>
            </a:pPr>
            <a:endParaRPr lang="en-US" altLang="ja-JP" sz="2000" b="1" smtClean="0">
              <a:ea typeface="ＭＳ ゴシック" panose="020B0609070205080204" pitchFamily="49" charset="-128"/>
            </a:endParaRPr>
          </a:p>
          <a:p>
            <a:pPr eaLnBrk="1" hangingPunct="1">
              <a:lnSpc>
                <a:spcPct val="90000"/>
              </a:lnSpc>
              <a:spcBef>
                <a:spcPct val="0"/>
              </a:spcBef>
              <a:buFontTx/>
              <a:buNone/>
              <a:defRPr/>
            </a:pPr>
            <a:r>
              <a:rPr lang="ja-JP" altLang="en-US" sz="1600" smtClean="0"/>
              <a:t>　　　　　　　　　　　　　　　　　　　　　　　</a:t>
            </a:r>
          </a:p>
        </p:txBody>
      </p:sp>
      <p:pic>
        <p:nvPicPr>
          <p:cNvPr id="4915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9157"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5FE59E0-851C-425A-B17B-2A9553227971}" type="slidenum">
              <a:rPr lang="en-US" altLang="ja-JP" sz="1400" smtClean="0"/>
              <a:pPr>
                <a:spcBef>
                  <a:spcPct val="0"/>
                </a:spcBef>
                <a:buFontTx/>
                <a:buNone/>
              </a:pPr>
              <a:t>7</a:t>
            </a:fld>
            <a:endParaRPr lang="en-US" altLang="ja-JP" sz="140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8179"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159C419-2632-4C85-B0F6-885E48501B4D}" type="slidenum">
              <a:rPr lang="en-US" altLang="ja-JP" sz="1400" smtClean="0"/>
              <a:pPr>
                <a:spcBef>
                  <a:spcPct val="0"/>
                </a:spcBef>
                <a:buFontTx/>
                <a:buNone/>
              </a:pPr>
              <a:t>70</a:t>
            </a:fld>
            <a:endParaRPr lang="en-US" altLang="ja-JP" sz="1400" smtClean="0"/>
          </a:p>
        </p:txBody>
      </p:sp>
      <p:sp>
        <p:nvSpPr>
          <p:cNvPr id="178180" name="Rectangle 2"/>
          <p:cNvSpPr txBox="1">
            <a:spLocks noChangeArrowheads="1"/>
          </p:cNvSpPr>
          <p:nvPr/>
        </p:nvSpPr>
        <p:spPr bwMode="auto">
          <a:xfrm>
            <a:off x="57150" y="101600"/>
            <a:ext cx="9791700" cy="4143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ja-JP" sz="2401" b="1" smtClean="0"/>
              <a:t>４．内部監査の実施にあたっての留意点</a:t>
            </a:r>
            <a:r>
              <a:rPr lang="ja-JP" altLang="en-US" sz="2401" b="1" smtClean="0"/>
              <a:t>（</a:t>
            </a:r>
            <a:r>
              <a:rPr lang="en-US" altLang="ja-JP" sz="2401" b="1" smtClean="0"/>
              <a:t>1/2</a:t>
            </a:r>
            <a:r>
              <a:rPr lang="ja-JP" altLang="en-US" sz="2401" b="1" smtClean="0"/>
              <a:t>）</a:t>
            </a:r>
            <a:endParaRPr lang="ja-JP" altLang="ja-JP" sz="2401" smtClean="0"/>
          </a:p>
        </p:txBody>
      </p:sp>
      <p:sp>
        <p:nvSpPr>
          <p:cNvPr id="3" name="テキスト ボックス 2"/>
          <p:cNvSpPr txBox="1"/>
          <p:nvPr/>
        </p:nvSpPr>
        <p:spPr>
          <a:xfrm>
            <a:off x="155575" y="633413"/>
            <a:ext cx="9550400" cy="5311775"/>
          </a:xfrm>
          <a:prstGeom prst="roundRect">
            <a:avLst>
              <a:gd name="adj" fmla="val 12998"/>
            </a:avLst>
          </a:prstGeom>
          <a:ln>
            <a:solidFill>
              <a:srgbClr val="92D050"/>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ja-JP" altLang="ja-JP" b="1" dirty="0">
                <a:solidFill>
                  <a:srgbClr val="FF0000"/>
                </a:solidFill>
              </a:rPr>
              <a:t>（１）内部監査の必要性・重要性を事業者内部へ周知（経営トップ等による支援）</a:t>
            </a:r>
            <a:endParaRPr lang="ja-JP" altLang="ja-JP" dirty="0">
              <a:solidFill>
                <a:srgbClr val="FF0000"/>
              </a:solidFill>
            </a:endParaRPr>
          </a:p>
          <a:p>
            <a:pPr>
              <a:defRPr/>
            </a:pPr>
            <a:r>
              <a:rPr lang="ja-JP" altLang="en-US" sz="1600" dirty="0"/>
              <a:t>　</a:t>
            </a:r>
            <a:r>
              <a:rPr lang="ja-JP" altLang="ja-JP" sz="1600" dirty="0"/>
              <a:t>自社の会社文化・雰囲気</a:t>
            </a:r>
            <a:r>
              <a:rPr lang="ja-JP" altLang="en-US" sz="1600" dirty="0"/>
              <a:t>が、</a:t>
            </a:r>
            <a:r>
              <a:rPr lang="ja-JP" altLang="ja-JP" sz="1600" dirty="0"/>
              <a:t>長所を見出す</a:t>
            </a:r>
            <a:r>
              <a:rPr lang="ja-JP" altLang="en-US" sz="1600" dirty="0"/>
              <a:t>より</a:t>
            </a:r>
            <a:r>
              <a:rPr lang="ja-JP" altLang="ja-JP" sz="1600" dirty="0"/>
              <a:t>短所・課題を見出す傾向が強い場合、経営トップ等は、内部監査の必要性・重要性について、以下の</a:t>
            </a:r>
            <a:r>
              <a:rPr lang="en-US" altLang="ja-JP" sz="1600" dirty="0"/>
              <a:t>3</a:t>
            </a:r>
            <a:r>
              <a:rPr lang="ja-JP" altLang="ja-JP" sz="1600" dirty="0"/>
              <a:t>項目の考え方で臨むべきことを事業者内部へ周知することが望まれます。</a:t>
            </a:r>
          </a:p>
          <a:p>
            <a:pPr>
              <a:defRPr/>
            </a:pPr>
            <a:r>
              <a:rPr lang="en-US" altLang="ja-JP" sz="1600" dirty="0"/>
              <a:t> </a:t>
            </a:r>
            <a:endParaRPr lang="ja-JP" altLang="ja-JP" sz="1600" dirty="0"/>
          </a:p>
          <a:p>
            <a:pPr>
              <a:defRPr/>
            </a:pPr>
            <a:r>
              <a:rPr lang="en-US" altLang="ja-JP" sz="1600" dirty="0"/>
              <a:t>①</a:t>
            </a:r>
            <a:r>
              <a:rPr lang="ja-JP" altLang="en-US" sz="1600" dirty="0"/>
              <a:t>　</a:t>
            </a:r>
            <a:r>
              <a:rPr lang="ja-JP" altLang="ja-JP" sz="1600" dirty="0"/>
              <a:t>内部監査の役割は、</a:t>
            </a:r>
            <a:r>
              <a:rPr lang="ja-JP" altLang="ja-JP" sz="1600" b="1" dirty="0">
                <a:solidFill>
                  <a:srgbClr val="0070C0"/>
                </a:solidFill>
              </a:rPr>
              <a:t>「安全性向上のための取組」</a:t>
            </a:r>
            <a:r>
              <a:rPr lang="ja-JP" altLang="ja-JP" sz="1600" dirty="0"/>
              <a:t>である。</a:t>
            </a:r>
          </a:p>
          <a:p>
            <a:pPr>
              <a:defRPr/>
            </a:pPr>
            <a:r>
              <a:rPr lang="ja-JP" altLang="ja-JP" sz="1600" dirty="0"/>
              <a:t>②</a:t>
            </a:r>
            <a:r>
              <a:rPr lang="ja-JP" altLang="en-US" sz="1600" dirty="0"/>
              <a:t>　</a:t>
            </a:r>
            <a:r>
              <a:rPr lang="ja-JP" altLang="ja-JP" sz="1600" dirty="0"/>
              <a:t>内部監査は、</a:t>
            </a:r>
            <a:r>
              <a:rPr lang="ja-JP" altLang="ja-JP" sz="1600" b="1" dirty="0">
                <a:solidFill>
                  <a:srgbClr val="0070C0"/>
                </a:solidFill>
              </a:rPr>
              <a:t>監査側と被監査側が一緒になって安全管理体制向上のために考える場</a:t>
            </a:r>
            <a:r>
              <a:rPr lang="ja-JP" altLang="ja-JP" sz="1600" dirty="0"/>
              <a:t>であり、</a:t>
            </a:r>
            <a:r>
              <a:rPr lang="ja-JP" altLang="ja-JP" sz="1600" b="1" dirty="0">
                <a:solidFill>
                  <a:srgbClr val="0070C0"/>
                </a:solidFill>
              </a:rPr>
              <a:t>被監査側にとっては、年</a:t>
            </a:r>
            <a:r>
              <a:rPr lang="en-US" altLang="ja-JP" sz="1600" b="1" dirty="0">
                <a:solidFill>
                  <a:srgbClr val="0070C0"/>
                </a:solidFill>
              </a:rPr>
              <a:t>1</a:t>
            </a:r>
            <a:r>
              <a:rPr lang="ja-JP" altLang="ja-JP" sz="1600" b="1" dirty="0">
                <a:solidFill>
                  <a:srgbClr val="0070C0"/>
                </a:solidFill>
              </a:rPr>
              <a:t>回、自らの部署の取組の棚卸しをして振り返る場</a:t>
            </a:r>
            <a:r>
              <a:rPr lang="ja-JP" altLang="ja-JP" sz="1600" dirty="0"/>
              <a:t>として活用する。</a:t>
            </a:r>
          </a:p>
          <a:p>
            <a:pPr>
              <a:defRPr/>
            </a:pPr>
            <a:r>
              <a:rPr lang="en-US" altLang="ja-JP" sz="1600" dirty="0"/>
              <a:t>③</a:t>
            </a:r>
            <a:r>
              <a:rPr lang="ja-JP" altLang="ja-JP" sz="1600" dirty="0"/>
              <a:t>　課題が見出されても、責任追及ではなく</a:t>
            </a:r>
            <a:r>
              <a:rPr lang="ja-JP" altLang="ja-JP" sz="1600" b="1" dirty="0">
                <a:solidFill>
                  <a:srgbClr val="FF0000"/>
                </a:solidFill>
              </a:rPr>
              <a:t>原因究明の姿勢</a:t>
            </a:r>
            <a:r>
              <a:rPr lang="ja-JP" altLang="ja-JP" sz="1600" dirty="0"/>
              <a:t>で臨む。</a:t>
            </a:r>
            <a:endParaRPr lang="en-US" altLang="ja-JP" sz="1600" dirty="0"/>
          </a:p>
          <a:p>
            <a:pPr>
              <a:defRPr/>
            </a:pPr>
            <a:endParaRPr lang="en-US" altLang="ja-JP" sz="1600" dirty="0"/>
          </a:p>
          <a:p>
            <a:pPr>
              <a:defRPr/>
            </a:pPr>
            <a:r>
              <a:rPr lang="ja-JP" altLang="ja-JP" sz="1600" b="1" dirty="0">
                <a:solidFill>
                  <a:srgbClr val="FF0000"/>
                </a:solidFill>
              </a:rPr>
              <a:t>（２）内部監査の客観性の確保</a:t>
            </a:r>
          </a:p>
          <a:p>
            <a:pPr>
              <a:defRPr/>
            </a:pPr>
            <a:r>
              <a:rPr lang="ja-JP" altLang="en-US" sz="1600" dirty="0"/>
              <a:t>　</a:t>
            </a:r>
            <a:r>
              <a:rPr lang="ja-JP" altLang="ja-JP" sz="1600" dirty="0"/>
              <a:t>内部監査は、被監査部門の業務に従事していない者が監査を実施するなど、</a:t>
            </a:r>
            <a:r>
              <a:rPr lang="ja-JP" altLang="ja-JP" sz="1600" u="sng" dirty="0">
                <a:solidFill>
                  <a:srgbClr val="FF0000"/>
                </a:solidFill>
              </a:rPr>
              <a:t>監査の客観性を確保することが望まれます</a:t>
            </a:r>
            <a:r>
              <a:rPr lang="ja-JP" altLang="ja-JP" sz="1600" dirty="0">
                <a:solidFill>
                  <a:srgbClr val="FF0000"/>
                </a:solidFill>
              </a:rPr>
              <a:t>。</a:t>
            </a:r>
          </a:p>
          <a:p>
            <a:pPr>
              <a:defRPr/>
            </a:pPr>
            <a:r>
              <a:rPr lang="ja-JP" altLang="en-US" sz="1600" dirty="0"/>
              <a:t>　</a:t>
            </a:r>
            <a:r>
              <a:rPr lang="ja-JP" altLang="ja-JP" sz="1600" dirty="0"/>
              <a:t>ただし、被監査部門以外の要員のみが内部監査を実施する場合、被監査部門の業務の専門性（例：鉄道の運転・土木・電気・車両、航空の運航・整備・乗員）を理解するのに時間を要することから、例えば、</a:t>
            </a:r>
            <a:endParaRPr lang="en-US" altLang="ja-JP" sz="1600" dirty="0"/>
          </a:p>
          <a:p>
            <a:pPr>
              <a:defRPr/>
            </a:pPr>
            <a:r>
              <a:rPr lang="ja-JP" altLang="ja-JP" sz="1600" b="1" dirty="0">
                <a:solidFill>
                  <a:srgbClr val="0070C0"/>
                </a:solidFill>
              </a:rPr>
              <a:t>監査チームに被監査部門の要員を</a:t>
            </a:r>
            <a:r>
              <a:rPr lang="en-US" altLang="ja-JP" sz="1600" b="1" dirty="0">
                <a:solidFill>
                  <a:srgbClr val="0070C0"/>
                </a:solidFill>
              </a:rPr>
              <a:t>1</a:t>
            </a:r>
            <a:r>
              <a:rPr lang="ja-JP" altLang="ja-JP" sz="1600" b="1" dirty="0">
                <a:solidFill>
                  <a:srgbClr val="0070C0"/>
                </a:solidFill>
              </a:rPr>
              <a:t>名加えて内部監査を実施することにより、被監査部門の業務を深く</a:t>
            </a:r>
            <a:endParaRPr lang="en-US" altLang="ja-JP" sz="1600" b="1" dirty="0">
              <a:solidFill>
                <a:srgbClr val="0070C0"/>
              </a:solidFill>
            </a:endParaRPr>
          </a:p>
          <a:p>
            <a:pPr>
              <a:defRPr/>
            </a:pPr>
            <a:r>
              <a:rPr lang="ja-JP" altLang="ja-JP" sz="1600" b="1" dirty="0">
                <a:solidFill>
                  <a:srgbClr val="0070C0"/>
                </a:solidFill>
              </a:rPr>
              <a:t>把握して充実した内部監査を実施することが可能</a:t>
            </a:r>
            <a:r>
              <a:rPr lang="ja-JP" altLang="ja-JP" sz="1600" dirty="0"/>
              <a:t>となります。</a:t>
            </a:r>
          </a:p>
          <a:p>
            <a:pPr>
              <a:defRPr/>
            </a:pPr>
            <a:r>
              <a:rPr lang="ja-JP" altLang="en-US" sz="1600" dirty="0"/>
              <a:t>　</a:t>
            </a:r>
            <a:r>
              <a:rPr lang="ja-JP" altLang="ja-JP" sz="1600" dirty="0"/>
              <a:t>このように、内部監査の実施にあたっては、客観性が重要であるだけではなく</a:t>
            </a:r>
            <a:r>
              <a:rPr lang="ja-JP" altLang="ja-JP" sz="1600" b="1" dirty="0">
                <a:solidFill>
                  <a:srgbClr val="FF0000"/>
                </a:solidFill>
              </a:rPr>
              <a:t>、客観性と専門性のバランスが取れた柔軟な方法を採るなどの工夫が効果的</a:t>
            </a:r>
            <a:r>
              <a:rPr lang="ja-JP" altLang="ja-JP" sz="1600" dirty="0"/>
              <a:t>です。</a:t>
            </a:r>
            <a:endParaRPr lang="ja-JP" altLang="en-US" sz="1600" dirty="0"/>
          </a:p>
        </p:txBody>
      </p:sp>
      <p:sp>
        <p:nvSpPr>
          <p:cNvPr id="25" name="テキスト ボックス 24"/>
          <p:cNvSpPr txBox="1"/>
          <p:nvPr/>
        </p:nvSpPr>
        <p:spPr>
          <a:xfrm>
            <a:off x="10353675" y="2146300"/>
            <a:ext cx="9525000" cy="3949700"/>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ja-JP" altLang="ja-JP" b="1" dirty="0">
                <a:solidFill>
                  <a:srgbClr val="FF0000"/>
                </a:solidFill>
              </a:rPr>
              <a:t>（２）内部監査の客観性の確保</a:t>
            </a:r>
          </a:p>
          <a:p>
            <a:pPr>
              <a:defRPr/>
            </a:pPr>
            <a:r>
              <a:rPr lang="ja-JP" altLang="en-US" sz="1600" dirty="0"/>
              <a:t>　　　</a:t>
            </a:r>
            <a:r>
              <a:rPr lang="ja-JP" altLang="ja-JP" sz="1600" dirty="0"/>
              <a:t>内部監査は、被監査部門の業務に従事していない者が監査を実施するなど、</a:t>
            </a:r>
            <a:r>
              <a:rPr lang="ja-JP" altLang="ja-JP" sz="1600" u="sng" dirty="0">
                <a:solidFill>
                  <a:srgbClr val="FF0000"/>
                </a:solidFill>
              </a:rPr>
              <a:t>監査の客観性を確保す</a:t>
            </a:r>
            <a:endParaRPr lang="en-US" altLang="ja-JP" sz="1600" u="sng" dirty="0">
              <a:solidFill>
                <a:srgbClr val="FF0000"/>
              </a:solidFill>
            </a:endParaRPr>
          </a:p>
          <a:p>
            <a:pPr>
              <a:defRPr/>
            </a:pPr>
            <a:r>
              <a:rPr lang="ja-JP" altLang="en-US" sz="1600" dirty="0">
                <a:solidFill>
                  <a:srgbClr val="FF0000"/>
                </a:solidFill>
              </a:rPr>
              <a:t>　　</a:t>
            </a:r>
            <a:r>
              <a:rPr lang="ja-JP" altLang="ja-JP" sz="1600" u="sng" dirty="0" err="1">
                <a:solidFill>
                  <a:srgbClr val="FF0000"/>
                </a:solidFill>
              </a:rPr>
              <a:t>る</a:t>
            </a:r>
            <a:r>
              <a:rPr lang="ja-JP" altLang="ja-JP" sz="1600" u="sng" dirty="0">
                <a:solidFill>
                  <a:srgbClr val="FF0000"/>
                </a:solidFill>
              </a:rPr>
              <a:t>ことが望まれます</a:t>
            </a:r>
            <a:r>
              <a:rPr lang="ja-JP" altLang="ja-JP" sz="1600" dirty="0">
                <a:solidFill>
                  <a:srgbClr val="FF0000"/>
                </a:solidFill>
              </a:rPr>
              <a:t>。</a:t>
            </a:r>
          </a:p>
          <a:p>
            <a:pPr>
              <a:defRPr/>
            </a:pPr>
            <a:r>
              <a:rPr lang="ja-JP" altLang="en-US" sz="1600" dirty="0"/>
              <a:t>　　　</a:t>
            </a:r>
            <a:r>
              <a:rPr lang="ja-JP" altLang="ja-JP" sz="1600" dirty="0"/>
              <a:t>ただし、被監査部門以外の要員のみが内部監査を実施する場合、被監査部門の業務の専門性（例：鉄</a:t>
            </a:r>
            <a:endParaRPr lang="en-US" altLang="ja-JP" sz="1600" dirty="0"/>
          </a:p>
          <a:p>
            <a:pPr>
              <a:defRPr/>
            </a:pPr>
            <a:r>
              <a:rPr lang="ja-JP" altLang="en-US" sz="1600" dirty="0"/>
              <a:t>　　</a:t>
            </a:r>
            <a:r>
              <a:rPr lang="ja-JP" altLang="ja-JP" sz="1600" dirty="0"/>
              <a:t>道の運転・土木・電気・車両、航空の運航・整備・乗員）を理解するのに時間を要することから、例えば、</a:t>
            </a:r>
            <a:endParaRPr lang="en-US" altLang="ja-JP" sz="1600" dirty="0"/>
          </a:p>
          <a:p>
            <a:pPr>
              <a:defRPr/>
            </a:pPr>
            <a:r>
              <a:rPr lang="ja-JP" altLang="en-US" sz="1600" dirty="0"/>
              <a:t>　</a:t>
            </a:r>
            <a:r>
              <a:rPr lang="ja-JP" altLang="en-US" sz="1600" b="1" dirty="0">
                <a:solidFill>
                  <a:srgbClr val="0070C0"/>
                </a:solidFill>
              </a:rPr>
              <a:t>　</a:t>
            </a:r>
            <a:r>
              <a:rPr lang="ja-JP" altLang="ja-JP" sz="1600" b="1" dirty="0">
                <a:solidFill>
                  <a:srgbClr val="0070C0"/>
                </a:solidFill>
              </a:rPr>
              <a:t>監査チームに被監査部門の要員を</a:t>
            </a:r>
            <a:r>
              <a:rPr lang="en-US" altLang="ja-JP" sz="1600" b="1" dirty="0">
                <a:solidFill>
                  <a:srgbClr val="0070C0"/>
                </a:solidFill>
              </a:rPr>
              <a:t>1</a:t>
            </a:r>
            <a:r>
              <a:rPr lang="ja-JP" altLang="ja-JP" sz="1600" b="1" dirty="0">
                <a:solidFill>
                  <a:srgbClr val="0070C0"/>
                </a:solidFill>
              </a:rPr>
              <a:t>名加えて内部監査を実施することにより、被監査部門の業務を深く</a:t>
            </a:r>
            <a:endParaRPr lang="en-US" altLang="ja-JP" sz="1600" b="1" dirty="0">
              <a:solidFill>
                <a:srgbClr val="0070C0"/>
              </a:solidFill>
            </a:endParaRPr>
          </a:p>
          <a:p>
            <a:pPr>
              <a:defRPr/>
            </a:pPr>
            <a:r>
              <a:rPr lang="ja-JP" altLang="en-US" sz="1600" b="1" dirty="0">
                <a:solidFill>
                  <a:srgbClr val="0070C0"/>
                </a:solidFill>
              </a:rPr>
              <a:t>　　</a:t>
            </a:r>
            <a:r>
              <a:rPr lang="ja-JP" altLang="ja-JP" sz="1600" b="1" dirty="0">
                <a:solidFill>
                  <a:srgbClr val="0070C0"/>
                </a:solidFill>
              </a:rPr>
              <a:t>把握して充実した内部監査を実施することが可能</a:t>
            </a:r>
            <a:r>
              <a:rPr lang="ja-JP" altLang="ja-JP" sz="1600" dirty="0"/>
              <a:t>となります。</a:t>
            </a:r>
          </a:p>
          <a:p>
            <a:pPr>
              <a:defRPr/>
            </a:pPr>
            <a:r>
              <a:rPr lang="ja-JP" altLang="en-US" sz="1600" dirty="0"/>
              <a:t>　　　</a:t>
            </a:r>
            <a:r>
              <a:rPr lang="ja-JP" altLang="ja-JP" sz="1600" dirty="0"/>
              <a:t>このように、内部監査の実施にあたっては、客観性が重要であるだけではなく</a:t>
            </a:r>
            <a:r>
              <a:rPr lang="ja-JP" altLang="ja-JP" sz="1600" b="1" dirty="0">
                <a:solidFill>
                  <a:srgbClr val="FF0000"/>
                </a:solidFill>
              </a:rPr>
              <a:t>、客観性と専門性のバラ</a:t>
            </a:r>
            <a:endParaRPr lang="en-US" altLang="ja-JP" sz="1600" b="1" dirty="0">
              <a:solidFill>
                <a:srgbClr val="FF0000"/>
              </a:solidFill>
            </a:endParaRPr>
          </a:p>
          <a:p>
            <a:pPr>
              <a:defRPr/>
            </a:pPr>
            <a:r>
              <a:rPr lang="ja-JP" altLang="en-US" sz="1600" b="1" dirty="0">
                <a:solidFill>
                  <a:srgbClr val="FF0000"/>
                </a:solidFill>
              </a:rPr>
              <a:t>　　</a:t>
            </a:r>
            <a:r>
              <a:rPr lang="ja-JP" altLang="ja-JP" sz="1600" b="1" dirty="0">
                <a:solidFill>
                  <a:srgbClr val="FF0000"/>
                </a:solidFill>
              </a:rPr>
              <a:t>ンスが取れた柔軟な方法を採るなどの工夫が効果的</a:t>
            </a:r>
            <a:r>
              <a:rPr lang="ja-JP" altLang="ja-JP" sz="1600" dirty="0"/>
              <a:t>です。</a:t>
            </a:r>
            <a:endParaRPr lang="ja-JP" altLang="en-US" sz="16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0227"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0B0A739-5921-4D0D-9D63-D561DF134DE3}" type="slidenum">
              <a:rPr lang="en-US" altLang="ja-JP" sz="1400" smtClean="0"/>
              <a:pPr>
                <a:spcBef>
                  <a:spcPct val="0"/>
                </a:spcBef>
                <a:buFontTx/>
                <a:buNone/>
              </a:pPr>
              <a:t>71</a:t>
            </a:fld>
            <a:endParaRPr lang="en-US" altLang="ja-JP" sz="1400" smtClean="0"/>
          </a:p>
        </p:txBody>
      </p:sp>
      <p:sp>
        <p:nvSpPr>
          <p:cNvPr id="180228" name="Rectangle 2"/>
          <p:cNvSpPr txBox="1">
            <a:spLocks noChangeArrowheads="1"/>
          </p:cNvSpPr>
          <p:nvPr/>
        </p:nvSpPr>
        <p:spPr bwMode="auto">
          <a:xfrm>
            <a:off x="57150" y="101600"/>
            <a:ext cx="9791700" cy="4143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ja-JP" sz="2401" b="1" smtClean="0"/>
              <a:t>４．内部監査の実施にあたっての留意点</a:t>
            </a:r>
            <a:r>
              <a:rPr lang="ja-JP" altLang="en-US" sz="2401" b="1" smtClean="0"/>
              <a:t>（</a:t>
            </a:r>
            <a:r>
              <a:rPr lang="en-US" altLang="ja-JP" sz="2401" b="1" smtClean="0"/>
              <a:t>2/2</a:t>
            </a:r>
            <a:r>
              <a:rPr lang="ja-JP" altLang="en-US" sz="2401" b="1" smtClean="0"/>
              <a:t>）</a:t>
            </a:r>
            <a:endParaRPr lang="ja-JP" altLang="ja-JP" sz="2401" smtClean="0"/>
          </a:p>
        </p:txBody>
      </p:sp>
      <p:sp>
        <p:nvSpPr>
          <p:cNvPr id="3" name="テキスト ボックス 2"/>
          <p:cNvSpPr txBox="1"/>
          <p:nvPr/>
        </p:nvSpPr>
        <p:spPr>
          <a:xfrm>
            <a:off x="57150" y="633413"/>
            <a:ext cx="9791700" cy="5584508"/>
          </a:xfrm>
          <a:prstGeom prst="roundRect">
            <a:avLst>
              <a:gd name="adj" fmla="val 13177"/>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ja-JP" altLang="ja-JP" b="1" dirty="0">
                <a:solidFill>
                  <a:srgbClr val="FF0000"/>
                </a:solidFill>
              </a:rPr>
              <a:t>（３）優良な取組事例の積極的な収集・活用や是正措置・予防措置の提案</a:t>
            </a:r>
          </a:p>
          <a:p>
            <a:pPr>
              <a:defRPr/>
            </a:pPr>
            <a:r>
              <a:rPr lang="ja-JP" altLang="ja-JP" sz="1600" dirty="0"/>
              <a:t>　　経営トップ等は、内部監査の実効性をより高めるために、自社の課題・問題点を指摘するだけではなく</a:t>
            </a:r>
            <a:r>
              <a:rPr lang="ja-JP" altLang="en-US" sz="1600" dirty="0"/>
              <a:t>　</a:t>
            </a:r>
            <a:endParaRPr lang="en-US" altLang="ja-JP" sz="1600" dirty="0"/>
          </a:p>
          <a:p>
            <a:pPr>
              <a:defRPr/>
            </a:pPr>
            <a:r>
              <a:rPr lang="ja-JP" altLang="en-US" sz="1600" dirty="0"/>
              <a:t>　</a:t>
            </a:r>
            <a:r>
              <a:rPr lang="ja-JP" altLang="ja-JP" sz="1600" dirty="0"/>
              <a:t>以下の</a:t>
            </a:r>
            <a:r>
              <a:rPr lang="en-US" altLang="ja-JP" sz="1600" dirty="0"/>
              <a:t>2</a:t>
            </a:r>
            <a:r>
              <a:rPr lang="ja-JP" altLang="ja-JP" sz="1600" dirty="0" err="1"/>
              <a:t>つの</a:t>
            </a:r>
            <a:r>
              <a:rPr lang="ja-JP" altLang="ja-JP" sz="1600" dirty="0"/>
              <a:t>取組も実施することが重要であることを伝え、理解を促すことが必要です。</a:t>
            </a:r>
          </a:p>
          <a:p>
            <a:pPr>
              <a:defRPr/>
            </a:pPr>
            <a:r>
              <a:rPr lang="en-US" altLang="ja-JP" sz="1600" dirty="0"/>
              <a:t> </a:t>
            </a:r>
            <a:r>
              <a:rPr lang="en-US" altLang="ja-JP" sz="1600" b="1" dirty="0"/>
              <a:t>①</a:t>
            </a:r>
            <a:r>
              <a:rPr lang="ja-JP" altLang="ja-JP" sz="1600" b="1" dirty="0"/>
              <a:t>　被監査部門の優良な取組事例を積極的に収集・展開</a:t>
            </a:r>
          </a:p>
          <a:p>
            <a:pPr>
              <a:defRPr/>
            </a:pPr>
            <a:r>
              <a:rPr lang="ja-JP" altLang="ja-JP" sz="1600" dirty="0"/>
              <a:t>　　被監査部門の</a:t>
            </a:r>
            <a:r>
              <a:rPr lang="ja-JP" altLang="ja-JP" sz="1600" dirty="0">
                <a:solidFill>
                  <a:srgbClr val="FF0000"/>
                </a:solidFill>
              </a:rPr>
              <a:t>優良な取組事例を収集して</a:t>
            </a:r>
            <a:r>
              <a:rPr lang="ja-JP" altLang="ja-JP" sz="1600" dirty="0"/>
              <a:t>他部署に展開することにより、組織全体の取組を合理的・効率的に向上させる効果が期待できます。　</a:t>
            </a:r>
          </a:p>
          <a:p>
            <a:pPr>
              <a:defRPr/>
            </a:pPr>
            <a:r>
              <a:rPr lang="en-US" altLang="ja-JP" sz="1600" b="1" dirty="0"/>
              <a:t>②</a:t>
            </a:r>
            <a:r>
              <a:rPr lang="ja-JP" altLang="ja-JP" sz="1600" b="1" dirty="0"/>
              <a:t>　是正措置・予防措置の提案</a:t>
            </a:r>
          </a:p>
          <a:p>
            <a:pPr>
              <a:defRPr/>
            </a:pPr>
            <a:r>
              <a:rPr lang="ja-JP" altLang="en-US" sz="1600" dirty="0"/>
              <a:t>　　</a:t>
            </a:r>
            <a:r>
              <a:rPr lang="ja-JP" altLang="ja-JP" sz="1600" dirty="0"/>
              <a:t>内部監査で課題が見出された場合、内部監査要員は、課題の内容を報告するだけに留めることが多いと考えられますが、課題に対応するための</a:t>
            </a:r>
            <a:r>
              <a:rPr lang="ja-JP" altLang="ja-JP" sz="1600" dirty="0">
                <a:solidFill>
                  <a:srgbClr val="FF0000"/>
                </a:solidFill>
              </a:rPr>
              <a:t>是正措置・予防措置について被監査部門と議論した上で提案することが望まれます</a:t>
            </a:r>
            <a:r>
              <a:rPr lang="ja-JP" altLang="ja-JP" sz="1600" dirty="0"/>
              <a:t>。議論することにより課題の背景要因が把握され対応の方向性が見出されること、また、監査側・被監査側に一体感が醸成されることも期待できます。</a:t>
            </a:r>
            <a:endParaRPr lang="en-US" altLang="ja-JP" sz="1600" dirty="0"/>
          </a:p>
          <a:p>
            <a:pPr>
              <a:defRPr/>
            </a:pPr>
            <a:endParaRPr lang="en-US" altLang="ja-JP" sz="1600" b="1" dirty="0">
              <a:solidFill>
                <a:srgbClr val="FF0000"/>
              </a:solidFill>
            </a:endParaRPr>
          </a:p>
          <a:p>
            <a:pPr>
              <a:defRPr/>
            </a:pPr>
            <a:r>
              <a:rPr lang="ja-JP" altLang="ja-JP" sz="1600" b="1" dirty="0">
                <a:solidFill>
                  <a:srgbClr val="FF0000"/>
                </a:solidFill>
              </a:rPr>
              <a:t>（４）内部監査の方法の見直し・改善</a:t>
            </a:r>
          </a:p>
          <a:p>
            <a:pPr>
              <a:defRPr/>
            </a:pPr>
            <a:r>
              <a:rPr lang="ja-JP" altLang="en-US" sz="1600" dirty="0"/>
              <a:t>　　</a:t>
            </a:r>
            <a:r>
              <a:rPr lang="ja-JP" altLang="ja-JP" sz="1600" dirty="0"/>
              <a:t>内部監査の取組状況を定期的に把握・検証し、必要に応じて、</a:t>
            </a:r>
            <a:r>
              <a:rPr lang="ja-JP" altLang="ja-JP" sz="1600" dirty="0">
                <a:solidFill>
                  <a:srgbClr val="0000FF"/>
                </a:solidFill>
              </a:rPr>
              <a:t>内部監査の方法の見直し・改善を図ることが重要</a:t>
            </a:r>
            <a:r>
              <a:rPr lang="ja-JP" altLang="ja-JP" sz="1600" dirty="0"/>
              <a:t>になります。</a:t>
            </a:r>
          </a:p>
          <a:p>
            <a:pPr>
              <a:defRPr/>
            </a:pPr>
            <a:r>
              <a:rPr lang="ja-JP" altLang="en-US" sz="1600" dirty="0"/>
              <a:t>　　</a:t>
            </a:r>
            <a:r>
              <a:rPr lang="ja-JP" altLang="ja-JP" sz="1600" dirty="0"/>
              <a:t>監査チームは、経営トップ等へ報告する前に「内部監査の見直し検討会」を行い、内部監査が被監査部門にとって有益であったかについての検証を行うとともに、内部監査を向上させるために見直すべき点について議論します。</a:t>
            </a:r>
          </a:p>
          <a:p>
            <a:pPr>
              <a:defRPr/>
            </a:pPr>
            <a:r>
              <a:rPr lang="ja-JP" altLang="en-US" sz="1600" dirty="0"/>
              <a:t>　　</a:t>
            </a:r>
            <a:r>
              <a:rPr lang="ja-JP" altLang="ja-JP" sz="1600" dirty="0"/>
              <a:t>監査チーム内で見直し改善が可能であれば改善するほか、監査体制、教育訓練の充実等、経営トップ等の支援を必要とする事項は、経営トップ等への報告時に併せて上申します</a:t>
            </a:r>
            <a:r>
              <a:rPr lang="ja-JP" altLang="ja-JP" sz="1600" dirty="0" smtClean="0"/>
              <a:t>。</a:t>
            </a:r>
            <a:endParaRPr lang="ja-JP" altLang="en-US" sz="1600" dirty="0"/>
          </a:p>
        </p:txBody>
      </p:sp>
      <p:sp>
        <p:nvSpPr>
          <p:cNvPr id="25" name="テキスト ボックス 24"/>
          <p:cNvSpPr txBox="1"/>
          <p:nvPr/>
        </p:nvSpPr>
        <p:spPr>
          <a:xfrm>
            <a:off x="10425113" y="3573463"/>
            <a:ext cx="9525000" cy="3405187"/>
          </a:xfrm>
          <a:prstGeom prst="roundRect">
            <a:avLst/>
          </a:prstGeom>
          <a:ln>
            <a:solidFill>
              <a:srgbClr val="FF99CC"/>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altLang="ja-JP" b="1" dirty="0">
                <a:solidFill>
                  <a:srgbClr val="FF0000"/>
                </a:solidFill>
              </a:rPr>
              <a:t> </a:t>
            </a:r>
            <a:r>
              <a:rPr lang="ja-JP" altLang="ja-JP" b="1" dirty="0">
                <a:solidFill>
                  <a:srgbClr val="FF0000"/>
                </a:solidFill>
              </a:rPr>
              <a:t>（４）内部監査の方法の見直し・改善</a:t>
            </a:r>
          </a:p>
          <a:p>
            <a:pPr>
              <a:defRPr/>
            </a:pPr>
            <a:r>
              <a:rPr lang="ja-JP" altLang="en-US" sz="1600" dirty="0"/>
              <a:t>　　　　</a:t>
            </a:r>
            <a:r>
              <a:rPr lang="ja-JP" altLang="ja-JP" sz="1600" dirty="0"/>
              <a:t>内部監査の取組状況を定期的に把握・検証し、必要に応じて、</a:t>
            </a:r>
            <a:r>
              <a:rPr lang="ja-JP" altLang="ja-JP" sz="1600" dirty="0">
                <a:solidFill>
                  <a:srgbClr val="0000FF"/>
                </a:solidFill>
              </a:rPr>
              <a:t>内部監査の方法の見直し・改善を図</a:t>
            </a:r>
            <a:endParaRPr lang="en-US" altLang="ja-JP" sz="1600" dirty="0">
              <a:solidFill>
                <a:srgbClr val="0000FF"/>
              </a:solidFill>
            </a:endParaRPr>
          </a:p>
          <a:p>
            <a:pPr>
              <a:defRPr/>
            </a:pPr>
            <a:r>
              <a:rPr lang="ja-JP" altLang="en-US" sz="1600" dirty="0">
                <a:solidFill>
                  <a:srgbClr val="0000FF"/>
                </a:solidFill>
              </a:rPr>
              <a:t>　　</a:t>
            </a:r>
            <a:r>
              <a:rPr lang="ja-JP" altLang="ja-JP" sz="1600" dirty="0" err="1">
                <a:solidFill>
                  <a:srgbClr val="0000FF"/>
                </a:solidFill>
              </a:rPr>
              <a:t>る</a:t>
            </a:r>
            <a:r>
              <a:rPr lang="ja-JP" altLang="ja-JP" sz="1600" dirty="0">
                <a:solidFill>
                  <a:srgbClr val="0000FF"/>
                </a:solidFill>
              </a:rPr>
              <a:t>ことが重要</a:t>
            </a:r>
            <a:r>
              <a:rPr lang="ja-JP" altLang="ja-JP" sz="1600" dirty="0"/>
              <a:t>になります。</a:t>
            </a:r>
          </a:p>
          <a:p>
            <a:pPr>
              <a:defRPr/>
            </a:pPr>
            <a:r>
              <a:rPr lang="ja-JP" altLang="en-US" sz="1600" dirty="0"/>
              <a:t>　　　　</a:t>
            </a:r>
            <a:r>
              <a:rPr lang="ja-JP" altLang="ja-JP" sz="1600" dirty="0"/>
              <a:t>監査チームは、経営トップ等へ報告する前に「内部監査の見直し検討会」を行い、内部監査が被監査</a:t>
            </a:r>
            <a:endParaRPr lang="en-US" altLang="ja-JP" sz="1600" dirty="0"/>
          </a:p>
          <a:p>
            <a:pPr>
              <a:defRPr/>
            </a:pPr>
            <a:r>
              <a:rPr lang="ja-JP" altLang="en-US" sz="1600" dirty="0"/>
              <a:t>　　</a:t>
            </a:r>
            <a:r>
              <a:rPr lang="ja-JP" altLang="ja-JP" sz="1600" dirty="0"/>
              <a:t>部門にとって有益であったかについての検証を行うとともに、内部監査を向上させるために見直すべき</a:t>
            </a:r>
            <a:endParaRPr lang="en-US" altLang="ja-JP" sz="1600" dirty="0"/>
          </a:p>
          <a:p>
            <a:pPr>
              <a:defRPr/>
            </a:pPr>
            <a:r>
              <a:rPr lang="ja-JP" altLang="en-US" sz="1600" dirty="0"/>
              <a:t>　　</a:t>
            </a:r>
            <a:r>
              <a:rPr lang="ja-JP" altLang="ja-JP" sz="1600" dirty="0"/>
              <a:t>点について議論します。</a:t>
            </a:r>
          </a:p>
          <a:p>
            <a:pPr>
              <a:defRPr/>
            </a:pPr>
            <a:r>
              <a:rPr lang="ja-JP" altLang="en-US" sz="1600" dirty="0"/>
              <a:t>　　　　</a:t>
            </a:r>
            <a:r>
              <a:rPr lang="ja-JP" altLang="ja-JP" sz="1600" dirty="0"/>
              <a:t>監査チーム内で見直し改善が可能であれば改善するほか、監査体制、教育訓練の充実等、経営トッ</a:t>
            </a:r>
            <a:endParaRPr lang="en-US" altLang="ja-JP" sz="1600" dirty="0"/>
          </a:p>
          <a:p>
            <a:pPr>
              <a:defRPr/>
            </a:pPr>
            <a:r>
              <a:rPr lang="ja-JP" altLang="en-US" sz="1600" dirty="0"/>
              <a:t>　　</a:t>
            </a:r>
            <a:r>
              <a:rPr lang="ja-JP" altLang="ja-JP" sz="1600" dirty="0"/>
              <a:t>プ等の支援を必要とする事項は、経営トップ等への報告時に併せて上申します。</a:t>
            </a:r>
            <a:endParaRPr lang="ja-JP" altLang="en-US" sz="16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7150" y="101600"/>
            <a:ext cx="9791700" cy="4143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b="1" dirty="0" smtClean="0"/>
              <a:t>２．（１）内部監査要員に求められる要件、（２）教育・訓練</a:t>
            </a:r>
            <a:endParaRPr lang="en-US" altLang="ja-JP" sz="2401" b="1" dirty="0" smtClean="0"/>
          </a:p>
        </p:txBody>
      </p:sp>
      <p:sp>
        <p:nvSpPr>
          <p:cNvPr id="3" name="Rectangle 2"/>
          <p:cNvSpPr txBox="1">
            <a:spLocks noChangeArrowheads="1"/>
          </p:cNvSpPr>
          <p:nvPr/>
        </p:nvSpPr>
        <p:spPr bwMode="auto">
          <a:xfrm>
            <a:off x="631825" y="721757"/>
            <a:ext cx="8642350" cy="522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ct val="20000"/>
              </a:spcBef>
              <a:spcAft>
                <a:spcPct val="0"/>
              </a:spcAft>
              <a:buChar char="•"/>
              <a:defRPr kumimoji="1" sz="3100">
                <a:solidFill>
                  <a:schemeClr val="tx1"/>
                </a:solidFill>
                <a:latin typeface="+mj-lt"/>
                <a:ea typeface="+mj-ea"/>
                <a:cs typeface="+mj-cs"/>
              </a:defRPr>
            </a:lvl1pPr>
            <a:lvl2pPr marL="741363" indent="-284163" algn="l" rtl="0" eaLnBrk="0" fontAlgn="base" hangingPunct="0">
              <a:spcBef>
                <a:spcPct val="20000"/>
              </a:spcBef>
              <a:spcAft>
                <a:spcPct val="0"/>
              </a:spcAft>
              <a:buChar char="–"/>
              <a:defRPr kumimoji="1" sz="2700">
                <a:solidFill>
                  <a:schemeClr val="tx1"/>
                </a:solidFill>
                <a:latin typeface="Arial" pitchFamily="39" charset="0"/>
                <a:ea typeface="ＭＳ Ｐゴシック" pitchFamily="55" charset="-128"/>
              </a:defRPr>
            </a:lvl2pPr>
            <a:lvl3pPr marL="1141413" indent="-227013" algn="l" rtl="0" eaLnBrk="0" fontAlgn="base" hangingPunct="0">
              <a:spcBef>
                <a:spcPct val="20000"/>
              </a:spcBef>
              <a:spcAft>
                <a:spcPct val="0"/>
              </a:spcAft>
              <a:buChar char="•"/>
              <a:defRPr kumimoji="1" sz="2400">
                <a:solidFill>
                  <a:schemeClr val="tx1"/>
                </a:solidFill>
                <a:latin typeface="Arial" pitchFamily="39" charset="0"/>
                <a:ea typeface="ＭＳ Ｐゴシック" pitchFamily="55" charset="-128"/>
              </a:defRPr>
            </a:lvl3pPr>
            <a:lvl4pPr marL="1598613" indent="-227013" algn="l" rtl="0" eaLnBrk="0" fontAlgn="base" hangingPunct="0">
              <a:spcBef>
                <a:spcPct val="20000"/>
              </a:spcBef>
              <a:spcAft>
                <a:spcPct val="0"/>
              </a:spcAft>
              <a:buChar char="–"/>
              <a:defRPr kumimoji="1" sz="2000">
                <a:solidFill>
                  <a:schemeClr val="tx1"/>
                </a:solidFill>
                <a:latin typeface="Arial" pitchFamily="39" charset="0"/>
                <a:ea typeface="ＭＳ Ｐゴシック" pitchFamily="55" charset="-128"/>
              </a:defRPr>
            </a:lvl4pPr>
            <a:lvl5pPr marL="2055813" indent="-227013" algn="l" rtl="0" eaLnBrk="0" fontAlgn="base" hangingPunct="0">
              <a:spcBef>
                <a:spcPct val="20000"/>
              </a:spcBef>
              <a:spcAft>
                <a:spcPct val="0"/>
              </a:spcAft>
              <a:buChar char="»"/>
              <a:defRPr kumimoji="1" sz="2000">
                <a:solidFill>
                  <a:schemeClr val="tx1"/>
                </a:solidFill>
                <a:latin typeface="Arial" pitchFamily="39" charset="0"/>
                <a:ea typeface="ＭＳ Ｐゴシック" pitchFamily="55" charset="-128"/>
              </a:defRPr>
            </a:lvl5pPr>
            <a:lvl6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6pPr>
            <a:lvl7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7pPr>
            <a:lvl8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8pPr>
            <a:lvl9pPr marL="2057314" indent="-228591" algn="l" defTabSz="914362" rtl="0" fontAlgn="auto" latinLnBrk="0">
              <a:lnSpc>
                <a:spcPct val="100000"/>
              </a:lnSpc>
              <a:spcBef>
                <a:spcPct val="20000"/>
              </a:spcBef>
              <a:spcAft>
                <a:spcPct val="0"/>
              </a:spcAft>
              <a:buChar char="»"/>
              <a:defRPr kumimoji="1" sz="2000" b="0" i="0" u="none" baseline="0">
                <a:solidFill>
                  <a:schemeClr val="tx1"/>
                </a:solidFill>
                <a:effectLst/>
                <a:latin typeface="Arial" pitchFamily="39" charset="0"/>
                <a:ea typeface="ＭＳ Ｐゴシック" pitchFamily="55" charset="-128"/>
              </a:defRPr>
            </a:lvl9pPr>
          </a:lstStyle>
          <a:p>
            <a:pPr marL="0" lvl="0" indent="0" eaLnBrk="1" hangingPunct="1">
              <a:spcBef>
                <a:spcPct val="0"/>
              </a:spcBef>
              <a:buNone/>
              <a:defRPr/>
            </a:pPr>
            <a:r>
              <a:rPr lang="ja-JP" altLang="en-US" sz="2800" dirty="0">
                <a:solidFill>
                  <a:srgbClr val="FF0000"/>
                </a:solidFill>
                <a:latin typeface="ＭＳ Ｐゴシック"/>
                <a:cs typeface="+mn-cs"/>
              </a:rPr>
              <a:t>内部監査要員に求められる要件</a:t>
            </a:r>
            <a:endParaRPr lang="en-US" altLang="ja-JP" sz="2800" dirty="0">
              <a:solidFill>
                <a:srgbClr val="FF0000"/>
              </a:solidFill>
              <a:latin typeface="ＭＳ Ｐゴシック"/>
              <a:cs typeface="+mn-cs"/>
            </a:endParaRPr>
          </a:p>
          <a:p>
            <a:pPr marL="0" lvl="0" indent="0" eaLnBrk="1" hangingPunct="1">
              <a:spcBef>
                <a:spcPct val="0"/>
              </a:spcBef>
              <a:buNone/>
              <a:defRPr/>
            </a:pPr>
            <a:r>
              <a:rPr lang="ja-JP" altLang="en-US" sz="2400" dirty="0">
                <a:solidFill>
                  <a:srgbClr val="000000"/>
                </a:solidFill>
                <a:latin typeface="ＭＳ Ｐゴシック"/>
                <a:cs typeface="+mn-cs"/>
              </a:rPr>
              <a:t>①　ガイドライン等についての理解</a:t>
            </a:r>
            <a:endParaRPr lang="en-US" altLang="ja-JP" sz="2400" dirty="0">
              <a:solidFill>
                <a:srgbClr val="000000"/>
              </a:solidFill>
              <a:latin typeface="ＭＳ Ｐゴシック"/>
              <a:cs typeface="+mn-cs"/>
            </a:endParaRPr>
          </a:p>
          <a:p>
            <a:pPr marL="0" lvl="0" indent="0" eaLnBrk="1" hangingPunct="1">
              <a:spcBef>
                <a:spcPct val="0"/>
              </a:spcBef>
              <a:buNone/>
              <a:defRPr/>
            </a:pPr>
            <a:r>
              <a:rPr lang="ja-JP" altLang="en-US" sz="2400" dirty="0">
                <a:solidFill>
                  <a:srgbClr val="000000"/>
                </a:solidFill>
                <a:latin typeface="ＭＳ Ｐゴシック"/>
                <a:cs typeface="+mn-cs"/>
              </a:rPr>
              <a:t>②　自社の安全管理の取組についての理解</a:t>
            </a:r>
            <a:endParaRPr lang="en-US" altLang="ja-JP" sz="2400" dirty="0">
              <a:solidFill>
                <a:srgbClr val="000000"/>
              </a:solidFill>
              <a:latin typeface="ＭＳ Ｐゴシック"/>
              <a:cs typeface="+mn-cs"/>
            </a:endParaRPr>
          </a:p>
          <a:p>
            <a:pPr marL="0" lvl="0" indent="0" eaLnBrk="1" hangingPunct="1">
              <a:spcBef>
                <a:spcPct val="0"/>
              </a:spcBef>
              <a:buNone/>
              <a:defRPr/>
            </a:pPr>
            <a:r>
              <a:rPr lang="ja-JP" altLang="en-US" sz="2400" dirty="0">
                <a:solidFill>
                  <a:srgbClr val="000000"/>
                </a:solidFill>
                <a:latin typeface="ＭＳ Ｐゴシック"/>
                <a:cs typeface="+mn-cs"/>
              </a:rPr>
              <a:t>③　内部監査の方法についての理解</a:t>
            </a:r>
            <a:endParaRPr lang="en-US" altLang="ja-JP" sz="2400" dirty="0">
              <a:solidFill>
                <a:srgbClr val="000000"/>
              </a:solidFill>
              <a:latin typeface="ＭＳ Ｐゴシック"/>
              <a:cs typeface="+mn-cs"/>
            </a:endParaRPr>
          </a:p>
          <a:p>
            <a:pPr marL="0" lvl="0" indent="0" eaLnBrk="1" hangingPunct="1">
              <a:spcBef>
                <a:spcPct val="0"/>
              </a:spcBef>
              <a:buNone/>
              <a:defRPr/>
            </a:pPr>
            <a:r>
              <a:rPr lang="ja-JP" altLang="en-US" sz="2400" dirty="0">
                <a:solidFill>
                  <a:srgbClr val="000000"/>
                </a:solidFill>
                <a:latin typeface="ＭＳ Ｐゴシック"/>
                <a:cs typeface="+mn-cs"/>
              </a:rPr>
              <a:t>④　コミュニケーション能力</a:t>
            </a:r>
            <a:endParaRPr lang="en-US" altLang="ja-JP" sz="2400" dirty="0">
              <a:solidFill>
                <a:srgbClr val="000000"/>
              </a:solidFill>
              <a:latin typeface="ＭＳ Ｐゴシック"/>
              <a:cs typeface="+mn-cs"/>
            </a:endParaRPr>
          </a:p>
          <a:p>
            <a:pPr marL="0" lvl="0" indent="0" eaLnBrk="1" hangingPunct="1">
              <a:spcBef>
                <a:spcPct val="0"/>
              </a:spcBef>
              <a:buNone/>
              <a:defRPr/>
            </a:pPr>
            <a:r>
              <a:rPr lang="zh-CN" altLang="en-US" sz="2400" dirty="0">
                <a:solidFill>
                  <a:srgbClr val="000000"/>
                </a:solidFill>
                <a:latin typeface="ＭＳ Ｐゴシック"/>
                <a:cs typeface="+mn-cs"/>
              </a:rPr>
              <a:t>⑤　経験（十分条件）</a:t>
            </a:r>
            <a:endParaRPr lang="en-US" altLang="zh-CN" sz="2400" dirty="0">
              <a:solidFill>
                <a:srgbClr val="000000"/>
              </a:solidFill>
              <a:latin typeface="ＭＳ Ｐゴシック"/>
              <a:cs typeface="+mn-cs"/>
            </a:endParaRPr>
          </a:p>
          <a:p>
            <a:pPr marL="0" lvl="0" indent="0" eaLnBrk="1" hangingPunct="1">
              <a:spcBef>
                <a:spcPct val="0"/>
              </a:spcBef>
              <a:buNone/>
              <a:defRPr/>
            </a:pPr>
            <a:endParaRPr lang="en-US" altLang="zh-CN" sz="2799" dirty="0">
              <a:solidFill>
                <a:srgbClr val="000000"/>
              </a:solidFill>
              <a:latin typeface="ＭＳ Ｐゴシック"/>
              <a:cs typeface="+mn-cs"/>
            </a:endParaRPr>
          </a:p>
          <a:p>
            <a:pPr marL="0" lvl="0" indent="0" eaLnBrk="1" hangingPunct="1">
              <a:spcBef>
                <a:spcPct val="0"/>
              </a:spcBef>
              <a:buNone/>
              <a:defRPr/>
            </a:pPr>
            <a:r>
              <a:rPr lang="ja-JP" altLang="en-US" sz="2800" dirty="0">
                <a:solidFill>
                  <a:srgbClr val="FF0000"/>
                </a:solidFill>
                <a:latin typeface="ＭＳ Ｐゴシック"/>
                <a:cs typeface="+mn-cs"/>
              </a:rPr>
              <a:t>内部監査要員に対する教育・訓練</a:t>
            </a:r>
            <a:endParaRPr lang="en-US" altLang="ja-JP" sz="2800" dirty="0">
              <a:solidFill>
                <a:srgbClr val="FF0000"/>
              </a:solidFill>
              <a:latin typeface="ＭＳ Ｐゴシック"/>
              <a:cs typeface="+mn-cs"/>
            </a:endParaRPr>
          </a:p>
          <a:p>
            <a:pPr marL="0" lvl="0" indent="0" eaLnBrk="1" hangingPunct="1">
              <a:spcBef>
                <a:spcPct val="0"/>
              </a:spcBef>
              <a:buNone/>
              <a:defRPr/>
            </a:pPr>
            <a:r>
              <a:rPr lang="ja-JP" altLang="en-US" sz="2400" dirty="0">
                <a:solidFill>
                  <a:srgbClr val="000000"/>
                </a:solidFill>
                <a:latin typeface="ＭＳ Ｐゴシック"/>
                <a:cs typeface="+mn-cs"/>
              </a:rPr>
              <a:t>①　ガイドラインの理解</a:t>
            </a:r>
            <a:endParaRPr lang="en-US" altLang="ja-JP" sz="2400" dirty="0">
              <a:solidFill>
                <a:srgbClr val="000000"/>
              </a:solidFill>
              <a:latin typeface="ＭＳ Ｐゴシック"/>
              <a:cs typeface="+mn-cs"/>
            </a:endParaRPr>
          </a:p>
          <a:p>
            <a:pPr marL="0" lvl="0" indent="0" eaLnBrk="1" hangingPunct="1">
              <a:spcBef>
                <a:spcPct val="0"/>
              </a:spcBef>
              <a:buNone/>
              <a:defRPr/>
            </a:pPr>
            <a:r>
              <a:rPr lang="ja-JP" altLang="en-US" sz="2400" dirty="0">
                <a:solidFill>
                  <a:srgbClr val="000000"/>
                </a:solidFill>
                <a:latin typeface="ＭＳ Ｐゴシック"/>
                <a:cs typeface="+mn-cs"/>
              </a:rPr>
              <a:t>②　自社の安全管理規程の理解</a:t>
            </a:r>
            <a:endParaRPr lang="en-US" altLang="ja-JP" sz="2400" dirty="0">
              <a:solidFill>
                <a:srgbClr val="000000"/>
              </a:solidFill>
              <a:latin typeface="ＭＳ Ｐゴシック"/>
              <a:cs typeface="+mn-cs"/>
            </a:endParaRPr>
          </a:p>
          <a:p>
            <a:pPr marL="0" lvl="0" indent="0" eaLnBrk="1" hangingPunct="1">
              <a:spcBef>
                <a:spcPct val="0"/>
              </a:spcBef>
              <a:buNone/>
              <a:defRPr/>
            </a:pPr>
            <a:r>
              <a:rPr lang="ja-JP" altLang="en-US" sz="2400" dirty="0">
                <a:solidFill>
                  <a:srgbClr val="000000"/>
                </a:solidFill>
                <a:latin typeface="ＭＳ Ｐゴシック"/>
                <a:cs typeface="+mn-cs"/>
              </a:rPr>
              <a:t>③　関係法令等（事業に係る輸送の安全に関する法令）の理解</a:t>
            </a:r>
            <a:endParaRPr lang="en-US" altLang="ja-JP" sz="2400" dirty="0">
              <a:solidFill>
                <a:srgbClr val="000000"/>
              </a:solidFill>
              <a:latin typeface="ＭＳ Ｐゴシック"/>
              <a:cs typeface="+mn-cs"/>
            </a:endParaRPr>
          </a:p>
          <a:p>
            <a:pPr marL="0" lvl="0" indent="0" eaLnBrk="1" hangingPunct="1">
              <a:spcBef>
                <a:spcPct val="0"/>
              </a:spcBef>
              <a:buNone/>
              <a:defRPr/>
            </a:pPr>
            <a:r>
              <a:rPr lang="ja-JP" altLang="en-US" sz="2400" dirty="0">
                <a:solidFill>
                  <a:srgbClr val="000000"/>
                </a:solidFill>
                <a:latin typeface="ＭＳ Ｐゴシック"/>
                <a:cs typeface="+mn-cs"/>
              </a:rPr>
              <a:t>④　事業者が定めた社内規程の理解</a:t>
            </a:r>
            <a:endParaRPr lang="en-US" altLang="ja-JP" sz="2400" dirty="0">
              <a:solidFill>
                <a:srgbClr val="000000"/>
              </a:solidFill>
              <a:latin typeface="ＭＳ Ｐゴシック"/>
              <a:cs typeface="+mn-cs"/>
            </a:endParaRPr>
          </a:p>
          <a:p>
            <a:pPr marL="0" lvl="0" indent="0" eaLnBrk="1" hangingPunct="1">
              <a:spcBef>
                <a:spcPct val="0"/>
              </a:spcBef>
              <a:buNone/>
              <a:defRPr/>
            </a:pPr>
            <a:r>
              <a:rPr lang="ja-JP" altLang="en-US" sz="2400" dirty="0">
                <a:solidFill>
                  <a:srgbClr val="000000"/>
                </a:solidFill>
                <a:latin typeface="ＭＳ Ｐゴシック"/>
                <a:cs typeface="+mn-cs"/>
              </a:rPr>
              <a:t>⑤　内部監査の方法についての理解</a:t>
            </a:r>
            <a:r>
              <a:rPr lang="ja-JP" altLang="en-US" sz="2799" dirty="0">
                <a:solidFill>
                  <a:srgbClr val="000000"/>
                </a:solidFill>
                <a:latin typeface="ＭＳ Ｐゴシック"/>
                <a:cs typeface="+mn-cs"/>
              </a:rPr>
              <a:t>　</a:t>
            </a:r>
          </a:p>
          <a:p>
            <a:pPr marL="0" indent="0">
              <a:buFontTx/>
              <a:buNone/>
              <a:defRPr/>
            </a:pPr>
            <a:endParaRPr lang="ja-JP" altLang="ja-JP" sz="1400" kern="0" dirty="0">
              <a:latin typeface="+mn-ea"/>
              <a:ea typeface="+mn-ea"/>
            </a:endParaRPr>
          </a:p>
        </p:txBody>
      </p:sp>
    </p:spTree>
    <p:extLst>
      <p:ext uri="{BB962C8B-B14F-4D97-AF65-F5344CB8AC3E}">
        <p14:creationId xmlns:p14="http://schemas.microsoft.com/office/powerpoint/2010/main" val="3183345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1A8FCF8A-3468-42CF-9DF7-7C958B36EEFE}" type="slidenum">
              <a:rPr lang="en-US" altLang="ja-JP" sz="1400" smtClean="0"/>
              <a:pPr>
                <a:spcBef>
                  <a:spcPct val="0"/>
                </a:spcBef>
                <a:buFontTx/>
                <a:buNone/>
              </a:pPr>
              <a:t>73</a:t>
            </a:fld>
            <a:endParaRPr lang="en-US" altLang="ja-JP" sz="1400" smtClean="0"/>
          </a:p>
        </p:txBody>
      </p:sp>
      <p:sp>
        <p:nvSpPr>
          <p:cNvPr id="184323" name="Rectangle 2"/>
          <p:cNvSpPr txBox="1">
            <a:spLocks noChangeArrowheads="1"/>
          </p:cNvSpPr>
          <p:nvPr/>
        </p:nvSpPr>
        <p:spPr bwMode="auto">
          <a:xfrm>
            <a:off x="57150" y="101600"/>
            <a:ext cx="9791700" cy="4143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ja-JP" sz="2401" b="1" smtClean="0"/>
              <a:t>（３）力量</a:t>
            </a:r>
            <a:r>
              <a:rPr lang="ja-JP" altLang="en-US" sz="2401" b="1" smtClean="0"/>
              <a:t>、</a:t>
            </a:r>
            <a:r>
              <a:rPr lang="ja-JP" altLang="ja-JP" sz="2401" b="1" smtClean="0"/>
              <a:t>（４）心構え</a:t>
            </a:r>
            <a:r>
              <a:rPr lang="ja-JP" altLang="en-US" sz="2401" b="1" smtClean="0"/>
              <a:t>、</a:t>
            </a:r>
            <a:r>
              <a:rPr lang="ja-JP" altLang="ja-JP" sz="2401" b="1" smtClean="0"/>
              <a:t>（５）技能</a:t>
            </a:r>
            <a:endParaRPr lang="ja-JP" altLang="ja-JP" sz="2401" smtClean="0"/>
          </a:p>
          <a:p>
            <a:pPr>
              <a:spcBef>
                <a:spcPct val="0"/>
              </a:spcBef>
              <a:buFontTx/>
              <a:buNone/>
              <a:defRPr/>
            </a:pPr>
            <a:endParaRPr lang="ja-JP" altLang="ja-JP" sz="2401" smtClean="0"/>
          </a:p>
          <a:p>
            <a:pPr>
              <a:spcBef>
                <a:spcPct val="0"/>
              </a:spcBef>
              <a:buFontTx/>
              <a:buNone/>
              <a:defRPr/>
            </a:pPr>
            <a:endParaRPr lang="ja-JP" altLang="ja-JP" sz="2401" smtClean="0"/>
          </a:p>
        </p:txBody>
      </p:sp>
      <p:pic>
        <p:nvPicPr>
          <p:cNvPr id="1843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325" name="正方形/長方形 1"/>
          <p:cNvSpPr>
            <a:spLocks noChangeArrowheads="1"/>
          </p:cNvSpPr>
          <p:nvPr/>
        </p:nvSpPr>
        <p:spPr bwMode="auto">
          <a:xfrm>
            <a:off x="71438" y="549275"/>
            <a:ext cx="9777412"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800" b="1"/>
              <a:t>（３）力量</a:t>
            </a:r>
            <a:endParaRPr lang="ja-JP" altLang="ja-JP" sz="1800"/>
          </a:p>
          <a:p>
            <a:pPr>
              <a:spcBef>
                <a:spcPct val="0"/>
              </a:spcBef>
              <a:buFontTx/>
              <a:buNone/>
            </a:pPr>
            <a:r>
              <a:rPr lang="ja-JP" altLang="en-US" sz="1800"/>
              <a:t>　　</a:t>
            </a:r>
            <a:r>
              <a:rPr lang="ja-JP" altLang="ja-JP" sz="1800"/>
              <a:t>内部監査要員には、被監査部門にとって有効であり、気づきのある監査を実施できることが求</a:t>
            </a:r>
            <a:r>
              <a:rPr lang="ja-JP" altLang="en-US" sz="1800"/>
              <a:t>　　　</a:t>
            </a:r>
            <a:endParaRPr lang="en-US" altLang="ja-JP" sz="1800"/>
          </a:p>
          <a:p>
            <a:pPr>
              <a:spcBef>
                <a:spcPct val="0"/>
              </a:spcBef>
              <a:buFontTx/>
              <a:buNone/>
            </a:pPr>
            <a:r>
              <a:rPr lang="ja-JP" altLang="en-US" sz="1800"/>
              <a:t>　</a:t>
            </a:r>
            <a:r>
              <a:rPr lang="ja-JP" altLang="ja-JP" sz="1800"/>
              <a:t>められるため、以下の力量が求められます。</a:t>
            </a:r>
          </a:p>
          <a:p>
            <a:pPr>
              <a:spcBef>
                <a:spcPct val="0"/>
              </a:spcBef>
              <a:buFontTx/>
              <a:buNone/>
            </a:pPr>
            <a:r>
              <a:rPr lang="ja-JP" altLang="en-US" sz="1800"/>
              <a:t>　</a:t>
            </a:r>
            <a:r>
              <a:rPr lang="ja-JP" altLang="ja-JP" sz="1800"/>
              <a:t>①　</a:t>
            </a:r>
            <a:r>
              <a:rPr lang="ja-JP" altLang="ja-JP" sz="1800">
                <a:solidFill>
                  <a:srgbClr val="FF0000"/>
                </a:solidFill>
              </a:rPr>
              <a:t>安全管理体制上の優れた取組及び「事業の安全に関するリスク」を見出す</a:t>
            </a:r>
            <a:r>
              <a:rPr lang="ja-JP" altLang="ja-JP" sz="1800"/>
              <a:t>こと</a:t>
            </a:r>
          </a:p>
          <a:p>
            <a:pPr>
              <a:spcBef>
                <a:spcPct val="0"/>
              </a:spcBef>
              <a:buFontTx/>
              <a:buNone/>
            </a:pPr>
            <a:r>
              <a:rPr lang="ja-JP" altLang="en-US" sz="1800"/>
              <a:t>　</a:t>
            </a:r>
            <a:r>
              <a:rPr lang="ja-JP" altLang="ja-JP" sz="1800"/>
              <a:t>②　可能な範囲で</a:t>
            </a:r>
            <a:r>
              <a:rPr lang="ja-JP" altLang="ja-JP" sz="1800">
                <a:solidFill>
                  <a:srgbClr val="FF0000"/>
                </a:solidFill>
              </a:rPr>
              <a:t>課題・問題点への対応の提案を行う</a:t>
            </a:r>
            <a:r>
              <a:rPr lang="ja-JP" altLang="ja-JP" sz="1800"/>
              <a:t>こと</a:t>
            </a:r>
          </a:p>
          <a:p>
            <a:pPr>
              <a:spcBef>
                <a:spcPct val="0"/>
              </a:spcBef>
              <a:buFontTx/>
              <a:buNone/>
            </a:pPr>
            <a:r>
              <a:rPr lang="ja-JP" altLang="en-US" sz="1800"/>
              <a:t>　</a:t>
            </a:r>
            <a:r>
              <a:rPr lang="ja-JP" altLang="ja-JP" sz="1800"/>
              <a:t>③　</a:t>
            </a:r>
            <a:r>
              <a:rPr lang="ja-JP" altLang="ja-JP" sz="1800">
                <a:solidFill>
                  <a:srgbClr val="0070C0"/>
                </a:solidFill>
              </a:rPr>
              <a:t>適合性の確認</a:t>
            </a:r>
            <a:r>
              <a:rPr lang="ja-JP" altLang="ja-JP" sz="1800"/>
              <a:t>、</a:t>
            </a:r>
            <a:r>
              <a:rPr lang="ja-JP" altLang="ja-JP" sz="1800">
                <a:solidFill>
                  <a:srgbClr val="FF0000"/>
                </a:solidFill>
              </a:rPr>
              <a:t>有効性の確認を行う</a:t>
            </a:r>
            <a:r>
              <a:rPr lang="ja-JP" altLang="ja-JP" sz="1800"/>
              <a:t>こと</a:t>
            </a:r>
          </a:p>
          <a:p>
            <a:pPr>
              <a:spcBef>
                <a:spcPct val="0"/>
              </a:spcBef>
              <a:buFontTx/>
              <a:buNone/>
            </a:pPr>
            <a:r>
              <a:rPr lang="ja-JP" altLang="en-US" sz="1800"/>
              <a:t>　</a:t>
            </a:r>
            <a:r>
              <a:rPr lang="ja-JP" altLang="ja-JP" sz="1800"/>
              <a:t>④　内部監査手順に従って実施すること</a:t>
            </a:r>
          </a:p>
          <a:p>
            <a:pPr>
              <a:spcBef>
                <a:spcPct val="0"/>
              </a:spcBef>
              <a:buFontTx/>
              <a:buNone/>
            </a:pPr>
            <a:r>
              <a:rPr lang="ja-JP" altLang="en-US" sz="1800"/>
              <a:t>　</a:t>
            </a:r>
            <a:r>
              <a:rPr lang="ja-JP" altLang="ja-JP" sz="1800"/>
              <a:t>⑤　インタビュー、記録等の確認できた情報に基づいて評価、検証し、結果を取りまとめること</a:t>
            </a:r>
            <a:endParaRPr lang="en-US" altLang="ja-JP" sz="1800"/>
          </a:p>
          <a:p>
            <a:pPr>
              <a:spcBef>
                <a:spcPct val="0"/>
              </a:spcBef>
              <a:buFontTx/>
              <a:buNone/>
            </a:pPr>
            <a:endParaRPr lang="en-US" altLang="ja-JP" sz="800"/>
          </a:p>
          <a:p>
            <a:pPr>
              <a:spcBef>
                <a:spcPct val="0"/>
              </a:spcBef>
              <a:buFontTx/>
              <a:buNone/>
            </a:pPr>
            <a:r>
              <a:rPr lang="ja-JP" altLang="ja-JP" sz="1800" b="1"/>
              <a:t>（４）心構え</a:t>
            </a:r>
            <a:endParaRPr lang="en-US" altLang="ja-JP" sz="1800"/>
          </a:p>
          <a:p>
            <a:pPr>
              <a:spcBef>
                <a:spcPct val="0"/>
              </a:spcBef>
              <a:buFontTx/>
              <a:buNone/>
            </a:pPr>
            <a:r>
              <a:rPr lang="ja-JP" altLang="en-US" sz="1800"/>
              <a:t>　</a:t>
            </a:r>
            <a:r>
              <a:rPr lang="ja-JP" altLang="ja-JP" sz="1800"/>
              <a:t>①　安全管理体制の改善・向上についての</a:t>
            </a:r>
            <a:r>
              <a:rPr lang="ja-JP" altLang="ja-JP" sz="1800">
                <a:solidFill>
                  <a:srgbClr val="FF0000"/>
                </a:solidFill>
              </a:rPr>
              <a:t>使命感、熱意</a:t>
            </a:r>
            <a:r>
              <a:rPr lang="ja-JP" altLang="ja-JP" sz="1800"/>
              <a:t>を持つ</a:t>
            </a:r>
          </a:p>
          <a:p>
            <a:pPr>
              <a:spcBef>
                <a:spcPct val="0"/>
              </a:spcBef>
              <a:buFontTx/>
              <a:buNone/>
            </a:pPr>
            <a:r>
              <a:rPr lang="ja-JP" altLang="en-US" sz="1800"/>
              <a:t>　</a:t>
            </a:r>
            <a:r>
              <a:rPr lang="ja-JP" altLang="ja-JP" sz="1800"/>
              <a:t>②　</a:t>
            </a:r>
            <a:r>
              <a:rPr lang="ja-JP" altLang="ja-JP" sz="1800">
                <a:solidFill>
                  <a:srgbClr val="0070C0"/>
                </a:solidFill>
              </a:rPr>
              <a:t>被監査部門の業務内容を理解</a:t>
            </a:r>
            <a:r>
              <a:rPr lang="ja-JP" altLang="ja-JP" sz="1800"/>
              <a:t>する</a:t>
            </a:r>
          </a:p>
          <a:p>
            <a:pPr>
              <a:spcBef>
                <a:spcPct val="0"/>
              </a:spcBef>
              <a:buFontTx/>
              <a:buNone/>
            </a:pPr>
            <a:r>
              <a:rPr lang="ja-JP" altLang="en-US" sz="1800"/>
              <a:t>　</a:t>
            </a:r>
            <a:r>
              <a:rPr lang="ja-JP" altLang="ja-JP" sz="1800"/>
              <a:t>③　偏見を持たず、</a:t>
            </a:r>
            <a:r>
              <a:rPr lang="ja-JP" altLang="ja-JP" sz="1800">
                <a:solidFill>
                  <a:srgbClr val="FF0000"/>
                </a:solidFill>
              </a:rPr>
              <a:t>公平・公正・平等な立場で監査</a:t>
            </a:r>
            <a:r>
              <a:rPr lang="ja-JP" altLang="ja-JP" sz="1800"/>
              <a:t>する</a:t>
            </a:r>
          </a:p>
          <a:p>
            <a:pPr>
              <a:spcBef>
                <a:spcPct val="0"/>
              </a:spcBef>
              <a:buFontTx/>
              <a:buNone/>
            </a:pPr>
            <a:r>
              <a:rPr lang="ja-JP" altLang="en-US" sz="1800"/>
              <a:t>　</a:t>
            </a:r>
            <a:r>
              <a:rPr lang="ja-JP" altLang="ja-JP" sz="1800"/>
              <a:t>④　課題・問題点、不具合を無理に探さない（</a:t>
            </a:r>
            <a:r>
              <a:rPr lang="ja-JP" altLang="ja-JP" sz="1800" b="1">
                <a:solidFill>
                  <a:srgbClr val="FF0000"/>
                </a:solidFill>
              </a:rPr>
              <a:t>監査はあら探しではない</a:t>
            </a:r>
            <a:r>
              <a:rPr lang="ja-JP" altLang="ja-JP" sz="1800"/>
              <a:t>）</a:t>
            </a:r>
          </a:p>
          <a:p>
            <a:pPr>
              <a:spcBef>
                <a:spcPct val="0"/>
              </a:spcBef>
              <a:buFontTx/>
              <a:buNone/>
            </a:pPr>
            <a:endParaRPr lang="en-US" altLang="ja-JP" sz="800"/>
          </a:p>
          <a:p>
            <a:pPr>
              <a:spcBef>
                <a:spcPct val="0"/>
              </a:spcBef>
              <a:buFontTx/>
              <a:buNone/>
            </a:pPr>
            <a:r>
              <a:rPr lang="ja-JP" altLang="ja-JP" sz="1800" b="1"/>
              <a:t>（５）技能</a:t>
            </a:r>
            <a:endParaRPr lang="ja-JP" altLang="ja-JP" sz="1800"/>
          </a:p>
          <a:p>
            <a:pPr>
              <a:spcBef>
                <a:spcPct val="0"/>
              </a:spcBef>
              <a:buFontTx/>
              <a:buNone/>
            </a:pPr>
            <a:r>
              <a:rPr lang="ja-JP" altLang="en-US" sz="1800"/>
              <a:t>　</a:t>
            </a:r>
            <a:r>
              <a:rPr lang="ja-JP" altLang="ja-JP" sz="1800"/>
              <a:t>①　監査時間を守る</a:t>
            </a:r>
          </a:p>
          <a:p>
            <a:pPr>
              <a:spcBef>
                <a:spcPct val="0"/>
              </a:spcBef>
              <a:buFontTx/>
              <a:buNone/>
            </a:pPr>
            <a:r>
              <a:rPr lang="ja-JP" altLang="en-US" sz="1800"/>
              <a:t>　</a:t>
            </a:r>
            <a:r>
              <a:rPr lang="ja-JP" altLang="ja-JP" sz="1800"/>
              <a:t>②　監査項目を常に意識する</a:t>
            </a:r>
          </a:p>
          <a:p>
            <a:pPr>
              <a:spcBef>
                <a:spcPct val="0"/>
              </a:spcBef>
              <a:buFontTx/>
              <a:buNone/>
            </a:pPr>
            <a:r>
              <a:rPr lang="ja-JP" altLang="en-US" sz="1800"/>
              <a:t>　</a:t>
            </a:r>
            <a:r>
              <a:rPr lang="ja-JP" altLang="ja-JP" sz="1800"/>
              <a:t>③　文書、記録類は、相手の了解を得てから見る</a:t>
            </a:r>
          </a:p>
          <a:p>
            <a:pPr>
              <a:spcBef>
                <a:spcPct val="0"/>
              </a:spcBef>
              <a:buFontTx/>
              <a:buNone/>
            </a:pPr>
            <a:r>
              <a:rPr lang="ja-JP" altLang="en-US" sz="1800"/>
              <a:t>　</a:t>
            </a:r>
            <a:r>
              <a:rPr lang="ja-JP" altLang="ja-JP" sz="1800"/>
              <a:t>④　得られた情報はメモする</a:t>
            </a:r>
          </a:p>
          <a:p>
            <a:pPr>
              <a:spcBef>
                <a:spcPct val="0"/>
              </a:spcBef>
              <a:buFontTx/>
              <a:buNone/>
            </a:pPr>
            <a:r>
              <a:rPr lang="ja-JP" altLang="en-US" sz="1800"/>
              <a:t>　</a:t>
            </a:r>
            <a:r>
              <a:rPr lang="ja-JP" altLang="ja-JP" sz="1800"/>
              <a:t>⑤　インタビューで得られた情報は、可能な範囲で記録により確認する</a:t>
            </a:r>
          </a:p>
          <a:p>
            <a:pPr>
              <a:spcBef>
                <a:spcPct val="0"/>
              </a:spcBef>
              <a:buFontTx/>
              <a:buNone/>
            </a:pPr>
            <a:r>
              <a:rPr lang="ja-JP" altLang="en-US" sz="1800"/>
              <a:t>　</a:t>
            </a:r>
            <a:r>
              <a:rPr lang="ja-JP" altLang="ja-JP" sz="1800"/>
              <a:t>⑥　是正・改善を促す事項の内容は、十分に担当者に説明して同意を得る</a:t>
            </a:r>
          </a:p>
          <a:p>
            <a:pPr>
              <a:spcBef>
                <a:spcPct val="0"/>
              </a:spcBef>
              <a:buFontTx/>
              <a:buNone/>
            </a:pPr>
            <a:endParaRPr lang="ja-JP" altLang="ja-JP" sz="18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49B032B5-377F-44FE-BC8B-10652A800762}" type="slidenum">
              <a:rPr lang="en-US" altLang="ja-JP" sz="1400" smtClean="0"/>
              <a:pPr>
                <a:spcBef>
                  <a:spcPct val="0"/>
                </a:spcBef>
                <a:buFontTx/>
                <a:buNone/>
              </a:pPr>
              <a:t>74</a:t>
            </a:fld>
            <a:endParaRPr lang="en-US" altLang="ja-JP" sz="1400" smtClean="0"/>
          </a:p>
        </p:txBody>
      </p:sp>
      <p:sp>
        <p:nvSpPr>
          <p:cNvPr id="186371" name="Rectangle 2"/>
          <p:cNvSpPr txBox="1">
            <a:spLocks noChangeArrowheads="1"/>
          </p:cNvSpPr>
          <p:nvPr/>
        </p:nvSpPr>
        <p:spPr bwMode="auto">
          <a:xfrm>
            <a:off x="57150" y="101600"/>
            <a:ext cx="9791700" cy="4143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ja-JP" sz="2401" b="1" smtClean="0"/>
              <a:t>（６）内部監査におけるインタビューの留意点</a:t>
            </a:r>
            <a:endParaRPr lang="ja-JP" altLang="ja-JP" sz="2401" smtClean="0"/>
          </a:p>
          <a:p>
            <a:pPr>
              <a:spcBef>
                <a:spcPct val="0"/>
              </a:spcBef>
              <a:buFontTx/>
              <a:buNone/>
              <a:defRPr/>
            </a:pPr>
            <a:endParaRPr lang="ja-JP" altLang="ja-JP" sz="2401" smtClean="0"/>
          </a:p>
          <a:p>
            <a:pPr>
              <a:spcBef>
                <a:spcPct val="0"/>
              </a:spcBef>
              <a:buFontTx/>
              <a:buNone/>
              <a:defRPr/>
            </a:pPr>
            <a:endParaRPr lang="ja-JP" altLang="ja-JP" sz="2401" smtClean="0"/>
          </a:p>
        </p:txBody>
      </p:sp>
      <p:pic>
        <p:nvPicPr>
          <p:cNvPr id="1863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6373" name="正方形/長方形 1"/>
          <p:cNvSpPr>
            <a:spLocks noChangeArrowheads="1"/>
          </p:cNvSpPr>
          <p:nvPr/>
        </p:nvSpPr>
        <p:spPr bwMode="auto">
          <a:xfrm>
            <a:off x="71438" y="549275"/>
            <a:ext cx="9777412"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800"/>
              <a:t>　　　内部監査においては、インタビューにより多くの情報を収集して分析を行い、内部監査報告書を</a:t>
            </a:r>
            <a:r>
              <a:rPr lang="ja-JP" altLang="en-US" sz="1800"/>
              <a:t>　　</a:t>
            </a:r>
            <a:endParaRPr lang="en-US" altLang="ja-JP" sz="1800"/>
          </a:p>
          <a:p>
            <a:pPr>
              <a:spcBef>
                <a:spcPct val="0"/>
              </a:spcBef>
              <a:buFontTx/>
              <a:buNone/>
            </a:pPr>
            <a:r>
              <a:rPr lang="ja-JP" altLang="en-US" sz="1800"/>
              <a:t>　　</a:t>
            </a:r>
            <a:r>
              <a:rPr lang="ja-JP" altLang="ja-JP" sz="1800"/>
              <a:t>作成することが重要です。このため、</a:t>
            </a:r>
            <a:r>
              <a:rPr lang="ja-JP" altLang="ja-JP" sz="1800">
                <a:solidFill>
                  <a:srgbClr val="0000FF"/>
                </a:solidFill>
              </a:rPr>
              <a:t>インタビューの出来不出来は内部監査報告書に大きな影響</a:t>
            </a:r>
            <a:endParaRPr lang="en-US" altLang="ja-JP" sz="1800">
              <a:solidFill>
                <a:srgbClr val="0000FF"/>
              </a:solidFill>
            </a:endParaRPr>
          </a:p>
          <a:p>
            <a:pPr>
              <a:spcBef>
                <a:spcPct val="0"/>
              </a:spcBef>
              <a:buFontTx/>
              <a:buNone/>
            </a:pPr>
            <a:r>
              <a:rPr lang="ja-JP" altLang="en-US" sz="1800"/>
              <a:t>　　</a:t>
            </a:r>
            <a:r>
              <a:rPr lang="ja-JP" altLang="ja-JP" sz="1800">
                <a:solidFill>
                  <a:srgbClr val="0000FF"/>
                </a:solidFill>
              </a:rPr>
              <a:t>を与える</a:t>
            </a:r>
            <a:r>
              <a:rPr lang="ja-JP" altLang="ja-JP" sz="1800"/>
              <a:t>ことから、次に掲げる事項に留意して実施する必要があります。</a:t>
            </a:r>
          </a:p>
          <a:p>
            <a:pPr>
              <a:spcBef>
                <a:spcPct val="0"/>
              </a:spcBef>
              <a:buFontTx/>
              <a:buNone/>
            </a:pPr>
            <a:r>
              <a:rPr lang="en-US" altLang="ja-JP" sz="1800"/>
              <a:t> </a:t>
            </a:r>
            <a:endParaRPr lang="ja-JP" altLang="ja-JP" sz="1800"/>
          </a:p>
          <a:p>
            <a:pPr>
              <a:spcBef>
                <a:spcPct val="0"/>
              </a:spcBef>
              <a:buFontTx/>
              <a:buNone/>
            </a:pPr>
            <a:r>
              <a:rPr lang="ja-JP" altLang="en-US" sz="1800"/>
              <a:t>　　</a:t>
            </a:r>
            <a:r>
              <a:rPr lang="ja-JP" altLang="ja-JP" sz="1800"/>
              <a:t>①　答えが「はい」「いいえ」で終わらない質問（</a:t>
            </a:r>
            <a:r>
              <a:rPr lang="ja-JP" altLang="ja-JP" sz="1800">
                <a:solidFill>
                  <a:srgbClr val="FF0000"/>
                </a:solidFill>
              </a:rPr>
              <a:t>オープン・クエスチョン</a:t>
            </a:r>
            <a:r>
              <a:rPr lang="ja-JP" altLang="ja-JP" sz="1800"/>
              <a:t>）は、被監査部門に意見、</a:t>
            </a:r>
            <a:endParaRPr lang="en-US" altLang="ja-JP" sz="1800"/>
          </a:p>
          <a:p>
            <a:pPr>
              <a:spcBef>
                <a:spcPct val="0"/>
              </a:spcBef>
              <a:buFontTx/>
              <a:buNone/>
            </a:pPr>
            <a:r>
              <a:rPr lang="ja-JP" altLang="en-US" sz="1800"/>
              <a:t>　　　　</a:t>
            </a:r>
            <a:r>
              <a:rPr lang="ja-JP" altLang="ja-JP" sz="1800"/>
              <a:t>方法及び理由等について説明を求めるため、被監査部門が話す時間が長くなり、必要な情報</a:t>
            </a:r>
            <a:endParaRPr lang="en-US" altLang="ja-JP" sz="1800"/>
          </a:p>
          <a:p>
            <a:pPr>
              <a:spcBef>
                <a:spcPct val="0"/>
              </a:spcBef>
              <a:buFontTx/>
              <a:buNone/>
            </a:pPr>
            <a:r>
              <a:rPr lang="ja-JP" altLang="en-US" sz="1800"/>
              <a:t>　　　　</a:t>
            </a:r>
            <a:r>
              <a:rPr lang="ja-JP" altLang="ja-JP" sz="1800"/>
              <a:t>を得やすい特徴を持つ</a:t>
            </a:r>
          </a:p>
          <a:p>
            <a:pPr>
              <a:spcBef>
                <a:spcPct val="0"/>
              </a:spcBef>
              <a:buFontTx/>
              <a:buNone/>
            </a:pPr>
            <a:r>
              <a:rPr lang="ja-JP" altLang="en-US" sz="1800"/>
              <a:t>　　</a:t>
            </a:r>
            <a:r>
              <a:rPr lang="ja-JP" altLang="ja-JP" sz="1800"/>
              <a:t>②　質問は、回答する適任者に対して行う</a:t>
            </a:r>
          </a:p>
          <a:p>
            <a:pPr>
              <a:spcBef>
                <a:spcPct val="0"/>
              </a:spcBef>
              <a:buFontTx/>
              <a:buNone/>
            </a:pPr>
            <a:r>
              <a:rPr lang="ja-JP" altLang="en-US" sz="1800"/>
              <a:t>　　</a:t>
            </a:r>
            <a:r>
              <a:rPr lang="ja-JP" altLang="ja-JP" sz="1800"/>
              <a:t>③　質問した相手から直接回答を得る</a:t>
            </a:r>
          </a:p>
          <a:p>
            <a:pPr>
              <a:spcBef>
                <a:spcPct val="0"/>
              </a:spcBef>
              <a:buFontTx/>
              <a:buNone/>
            </a:pPr>
            <a:r>
              <a:rPr lang="ja-JP" altLang="en-US" sz="1800"/>
              <a:t>　　</a:t>
            </a:r>
            <a:r>
              <a:rPr lang="ja-JP" altLang="ja-JP" sz="1800"/>
              <a:t>④　曖昧な回答をそのままで終わらせない</a:t>
            </a:r>
          </a:p>
          <a:p>
            <a:pPr>
              <a:spcBef>
                <a:spcPct val="0"/>
              </a:spcBef>
              <a:buFontTx/>
              <a:buNone/>
            </a:pPr>
            <a:r>
              <a:rPr lang="ja-JP" altLang="en-US" sz="1800"/>
              <a:t>　　</a:t>
            </a:r>
            <a:r>
              <a:rPr lang="ja-JP" altLang="ja-JP" sz="1800"/>
              <a:t>⑤　期待した回答が得られない場合は、質問の仕方を変える</a:t>
            </a:r>
          </a:p>
          <a:p>
            <a:pPr>
              <a:spcBef>
                <a:spcPct val="0"/>
              </a:spcBef>
              <a:buFontTx/>
              <a:buNone/>
            </a:pPr>
            <a:r>
              <a:rPr lang="ja-JP" altLang="en-US" sz="1800"/>
              <a:t>　　</a:t>
            </a:r>
            <a:r>
              <a:rPr lang="ja-JP" altLang="ja-JP" sz="1800"/>
              <a:t>⑥　自問自答する質問は行わない</a:t>
            </a:r>
          </a:p>
          <a:p>
            <a:pPr>
              <a:spcBef>
                <a:spcPct val="0"/>
              </a:spcBef>
              <a:buFontTx/>
              <a:buNone/>
            </a:pPr>
            <a:r>
              <a:rPr lang="ja-JP" altLang="en-US" sz="1800"/>
              <a:t>　　</a:t>
            </a:r>
            <a:r>
              <a:rPr lang="en-US" altLang="ja-JP" sz="1800"/>
              <a:t>⑦</a:t>
            </a:r>
            <a:r>
              <a:rPr lang="ja-JP" altLang="ja-JP" sz="1800"/>
              <a:t>　自身が考える回答への誘導は行わない</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9636ACB3-4BE3-4B8F-AF32-E4B257CBE0AE}" type="slidenum">
              <a:rPr lang="en-US" altLang="ja-JP" sz="1400" smtClean="0"/>
              <a:pPr>
                <a:spcBef>
                  <a:spcPct val="0"/>
                </a:spcBef>
                <a:buFontTx/>
                <a:buNone/>
              </a:pPr>
              <a:t>75</a:t>
            </a:fld>
            <a:endParaRPr lang="en-US" altLang="ja-JP" sz="1400" smtClean="0"/>
          </a:p>
        </p:txBody>
      </p:sp>
      <p:sp>
        <p:nvSpPr>
          <p:cNvPr id="188419" name="Rectangle 2"/>
          <p:cNvSpPr txBox="1">
            <a:spLocks noChangeArrowheads="1"/>
          </p:cNvSpPr>
          <p:nvPr/>
        </p:nvSpPr>
        <p:spPr bwMode="auto">
          <a:xfrm>
            <a:off x="57150" y="101600"/>
            <a:ext cx="9791700" cy="4143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ja-JP" sz="2401" b="1" smtClean="0"/>
              <a:t>３．内部監査要員の力量等の把握、維持・向上</a:t>
            </a:r>
            <a:endParaRPr lang="ja-JP" altLang="ja-JP" sz="2401" smtClean="0"/>
          </a:p>
          <a:p>
            <a:pPr>
              <a:spcBef>
                <a:spcPct val="0"/>
              </a:spcBef>
              <a:buFontTx/>
              <a:buNone/>
              <a:defRPr/>
            </a:pPr>
            <a:endParaRPr lang="ja-JP" altLang="ja-JP" sz="2401" smtClean="0"/>
          </a:p>
          <a:p>
            <a:pPr>
              <a:spcBef>
                <a:spcPct val="0"/>
              </a:spcBef>
              <a:buFontTx/>
              <a:buNone/>
              <a:defRPr/>
            </a:pPr>
            <a:endParaRPr lang="ja-JP" altLang="ja-JP" sz="2401" smtClean="0"/>
          </a:p>
        </p:txBody>
      </p:sp>
      <p:pic>
        <p:nvPicPr>
          <p:cNvPr id="1884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8421" name="正方形/長方形 1"/>
          <p:cNvSpPr>
            <a:spLocks noChangeArrowheads="1"/>
          </p:cNvSpPr>
          <p:nvPr/>
        </p:nvSpPr>
        <p:spPr bwMode="auto">
          <a:xfrm>
            <a:off x="71438" y="549275"/>
            <a:ext cx="9777412"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800"/>
              <a:t>　　　内部監査を充実・強化するためには、</a:t>
            </a:r>
            <a:r>
              <a:rPr lang="ja-JP" altLang="ja-JP" sz="1800">
                <a:solidFill>
                  <a:srgbClr val="FF0000"/>
                </a:solidFill>
              </a:rPr>
              <a:t>内部監査要員の力量等を定期的に把握して維持・向上に</a:t>
            </a:r>
            <a:endParaRPr lang="en-US" altLang="ja-JP" sz="1800">
              <a:solidFill>
                <a:srgbClr val="FF0000"/>
              </a:solidFill>
            </a:endParaRPr>
          </a:p>
          <a:p>
            <a:pPr>
              <a:spcBef>
                <a:spcPct val="0"/>
              </a:spcBef>
              <a:buFontTx/>
              <a:buNone/>
            </a:pPr>
            <a:r>
              <a:rPr lang="ja-JP" altLang="en-US" sz="1800">
                <a:solidFill>
                  <a:srgbClr val="FF0000"/>
                </a:solidFill>
              </a:rPr>
              <a:t>　　</a:t>
            </a:r>
            <a:r>
              <a:rPr lang="ja-JP" altLang="ja-JP" sz="1800">
                <a:solidFill>
                  <a:srgbClr val="FF0000"/>
                </a:solidFill>
              </a:rPr>
              <a:t>努めることが重要</a:t>
            </a:r>
            <a:r>
              <a:rPr lang="ja-JP" altLang="ja-JP" sz="1800"/>
              <a:t>です。</a:t>
            </a:r>
            <a:endParaRPr lang="en-US" altLang="ja-JP" sz="1800"/>
          </a:p>
          <a:p>
            <a:pPr>
              <a:spcBef>
                <a:spcPct val="0"/>
              </a:spcBef>
              <a:buFontTx/>
              <a:buNone/>
            </a:pPr>
            <a:r>
              <a:rPr lang="ja-JP" altLang="en-US" sz="1800"/>
              <a:t>　　　</a:t>
            </a:r>
            <a:r>
              <a:rPr lang="ja-JP" altLang="ja-JP" sz="1800"/>
              <a:t>また、各内部監査要員の力量等を整理し、その推移を管理することも重要です。例えば、内部監</a:t>
            </a:r>
            <a:endParaRPr lang="en-US" altLang="ja-JP" sz="1800"/>
          </a:p>
          <a:p>
            <a:pPr>
              <a:spcBef>
                <a:spcPct val="0"/>
              </a:spcBef>
              <a:buFontTx/>
              <a:buNone/>
            </a:pPr>
            <a:r>
              <a:rPr lang="ja-JP" altLang="en-US" sz="1800"/>
              <a:t>　　</a:t>
            </a:r>
            <a:r>
              <a:rPr lang="ja-JP" altLang="ja-JP" sz="1800"/>
              <a:t>査要員毎の監査履歴、指摘事項、力量レベル等を整理することにより、内部監査要員の力量等の</a:t>
            </a:r>
            <a:endParaRPr lang="en-US" altLang="ja-JP" sz="1800"/>
          </a:p>
          <a:p>
            <a:pPr>
              <a:spcBef>
                <a:spcPct val="0"/>
              </a:spcBef>
              <a:buFontTx/>
              <a:buNone/>
            </a:pPr>
            <a:r>
              <a:rPr lang="ja-JP" altLang="en-US" sz="1800"/>
              <a:t>　　</a:t>
            </a:r>
            <a:r>
              <a:rPr lang="ja-JP" altLang="ja-JP" sz="1800"/>
              <a:t>推移等が管理することが可能となり、力量に応じて、教育・訓練項目の見直し等が実施できます。</a:t>
            </a:r>
          </a:p>
          <a:p>
            <a:pPr>
              <a:spcBef>
                <a:spcPct val="0"/>
              </a:spcBef>
              <a:buFontTx/>
              <a:buNone/>
            </a:pPr>
            <a:r>
              <a:rPr lang="en-US" altLang="ja-JP" sz="1800"/>
              <a:t> </a:t>
            </a:r>
            <a:endParaRPr lang="ja-JP" altLang="ja-JP" sz="1800"/>
          </a:p>
          <a:p>
            <a:pPr>
              <a:spcBef>
                <a:spcPct val="0"/>
              </a:spcBef>
              <a:buFontTx/>
              <a:buNone/>
            </a:pPr>
            <a:r>
              <a:rPr lang="ja-JP" altLang="ja-JP" sz="1800" b="1"/>
              <a:t>　</a:t>
            </a:r>
            <a:r>
              <a:rPr lang="ja-JP" altLang="en-US" sz="1800" b="1"/>
              <a:t>　</a:t>
            </a:r>
            <a:r>
              <a:rPr lang="ja-JP" altLang="ja-JP" sz="1800" b="1"/>
              <a:t>【力量把握の方法】</a:t>
            </a:r>
          </a:p>
          <a:p>
            <a:pPr>
              <a:spcBef>
                <a:spcPct val="0"/>
              </a:spcBef>
              <a:buFontTx/>
              <a:buNone/>
            </a:pPr>
            <a:r>
              <a:rPr lang="ja-JP" altLang="en-US" sz="1800"/>
              <a:t>　　　</a:t>
            </a:r>
            <a:r>
              <a:rPr lang="en-US" altLang="ja-JP" sz="1800"/>
              <a:t>①</a:t>
            </a:r>
            <a:r>
              <a:rPr lang="ja-JP" altLang="ja-JP" sz="1800"/>
              <a:t>　被監査部門からのアンケート</a:t>
            </a:r>
          </a:p>
          <a:p>
            <a:pPr>
              <a:spcBef>
                <a:spcPct val="0"/>
              </a:spcBef>
              <a:buFontTx/>
              <a:buNone/>
            </a:pPr>
            <a:r>
              <a:rPr lang="ja-JP" altLang="en-US" sz="1800"/>
              <a:t>　　　</a:t>
            </a:r>
            <a:r>
              <a:rPr lang="en-US" altLang="ja-JP" sz="1800"/>
              <a:t>②</a:t>
            </a:r>
            <a:r>
              <a:rPr lang="ja-JP" altLang="ja-JP" sz="1800"/>
              <a:t>　力量のある内部監査要員による監査への立会</a:t>
            </a:r>
          </a:p>
          <a:p>
            <a:pPr>
              <a:spcBef>
                <a:spcPct val="0"/>
              </a:spcBef>
              <a:buFontTx/>
              <a:buNone/>
            </a:pPr>
            <a:r>
              <a:rPr lang="ja-JP" altLang="en-US" sz="1800"/>
              <a:t>　　　</a:t>
            </a:r>
            <a:r>
              <a:rPr lang="en-US" altLang="ja-JP" sz="1800"/>
              <a:t>③</a:t>
            </a:r>
            <a:r>
              <a:rPr lang="ja-JP" altLang="ja-JP" sz="1800"/>
              <a:t>　内部監査要員相互のクロスチェック</a:t>
            </a:r>
          </a:p>
          <a:p>
            <a:pPr>
              <a:spcBef>
                <a:spcPct val="0"/>
              </a:spcBef>
              <a:buFontTx/>
              <a:buNone/>
            </a:pPr>
            <a:r>
              <a:rPr lang="ja-JP" altLang="en-US" sz="1800"/>
              <a:t>　　　</a:t>
            </a:r>
            <a:r>
              <a:rPr lang="en-US" altLang="ja-JP" sz="1800"/>
              <a:t>④</a:t>
            </a:r>
            <a:r>
              <a:rPr lang="ja-JP" altLang="ja-JP" sz="1800"/>
              <a:t>　監査責任者による監査報告書等の分析</a:t>
            </a:r>
          </a:p>
          <a:p>
            <a:pPr>
              <a:spcBef>
                <a:spcPct val="0"/>
              </a:spcBef>
              <a:buFontTx/>
              <a:buNone/>
            </a:pPr>
            <a:r>
              <a:rPr lang="ja-JP" altLang="en-US" sz="1800"/>
              <a:t>　　　</a:t>
            </a:r>
            <a:r>
              <a:rPr lang="en-US" altLang="ja-JP" sz="1800"/>
              <a:t>⑤</a:t>
            </a:r>
            <a:r>
              <a:rPr lang="ja-JP" altLang="ja-JP" sz="1800"/>
              <a:t>　内部監査実施後の反省会、監査検討会等における内部監査要員の力量分析</a:t>
            </a:r>
            <a:endParaRPr lang="en-US" altLang="ja-JP" sz="1800"/>
          </a:p>
          <a:p>
            <a:pPr>
              <a:spcBef>
                <a:spcPct val="0"/>
              </a:spcBef>
              <a:buFontTx/>
              <a:buNone/>
            </a:pPr>
            <a:r>
              <a:rPr lang="ja-JP" altLang="en-US" sz="1800"/>
              <a:t>　　</a:t>
            </a:r>
            <a:endParaRPr lang="en-US" altLang="ja-JP" sz="1800"/>
          </a:p>
          <a:p>
            <a:pPr>
              <a:spcBef>
                <a:spcPct val="0"/>
              </a:spcBef>
              <a:buFontTx/>
              <a:buNone/>
            </a:pPr>
            <a:r>
              <a:rPr lang="ja-JP" altLang="en-US" sz="1800"/>
              <a:t>　　</a:t>
            </a:r>
            <a:r>
              <a:rPr lang="ja-JP" altLang="ja-JP" sz="1800" b="1"/>
              <a:t>【力量の維持・向上の方法】</a:t>
            </a:r>
          </a:p>
          <a:p>
            <a:pPr>
              <a:spcBef>
                <a:spcPct val="0"/>
              </a:spcBef>
              <a:buFontTx/>
              <a:buNone/>
            </a:pPr>
            <a:r>
              <a:rPr lang="ja-JP" altLang="en-US" sz="1800"/>
              <a:t>　　　</a:t>
            </a:r>
            <a:r>
              <a:rPr lang="ja-JP" altLang="ja-JP" sz="1800"/>
              <a:t>⑥　内部監査後のアンケートの活用による自身の課題の把握及び改善</a:t>
            </a:r>
          </a:p>
          <a:p>
            <a:pPr>
              <a:spcBef>
                <a:spcPct val="0"/>
              </a:spcBef>
              <a:buFontTx/>
              <a:buNone/>
            </a:pPr>
            <a:r>
              <a:rPr lang="ja-JP" altLang="en-US" sz="1800"/>
              <a:t>　　　</a:t>
            </a:r>
            <a:r>
              <a:rPr lang="ja-JP" altLang="ja-JP" sz="1800"/>
              <a:t>⑦　内部監査の反省会、検討会等での検討</a:t>
            </a:r>
          </a:p>
          <a:p>
            <a:pPr>
              <a:spcBef>
                <a:spcPct val="0"/>
              </a:spcBef>
              <a:buFontTx/>
              <a:buNone/>
            </a:pPr>
            <a:r>
              <a:rPr lang="ja-JP" altLang="en-US" sz="1800"/>
              <a:t>　　　</a:t>
            </a:r>
            <a:r>
              <a:rPr lang="ja-JP" altLang="ja-JP" sz="1800"/>
              <a:t>⑧　力量のある内部監査要員の内部監査への立会いによる優れた内部監査手法の習得</a:t>
            </a:r>
          </a:p>
          <a:p>
            <a:pPr>
              <a:spcBef>
                <a:spcPct val="0"/>
              </a:spcBef>
              <a:buFontTx/>
              <a:buNone/>
            </a:pPr>
            <a:r>
              <a:rPr lang="ja-JP" altLang="en-US" sz="1800"/>
              <a:t>　　　</a:t>
            </a:r>
            <a:r>
              <a:rPr lang="ja-JP" altLang="ja-JP" sz="1800"/>
              <a:t>⑨　特に初めて内部監査の実施における、事前の内部監査のロールプレイを含めた勉強会、</a:t>
            </a:r>
            <a:endParaRPr lang="en-US" altLang="ja-JP" sz="1800"/>
          </a:p>
          <a:p>
            <a:pPr>
              <a:spcBef>
                <a:spcPct val="0"/>
              </a:spcBef>
              <a:buFontTx/>
              <a:buNone/>
            </a:pPr>
            <a:r>
              <a:rPr lang="ja-JP" altLang="en-US" sz="1800"/>
              <a:t>　　　　　</a:t>
            </a:r>
            <a:r>
              <a:rPr lang="ja-JP" altLang="ja-JP" sz="1800"/>
              <a:t>立会い等の実施</a:t>
            </a:r>
          </a:p>
          <a:p>
            <a:pPr>
              <a:spcBef>
                <a:spcPct val="0"/>
              </a:spcBef>
              <a:buFontTx/>
              <a:buNone/>
            </a:pPr>
            <a:r>
              <a:rPr lang="ja-JP" altLang="en-US" sz="1800"/>
              <a:t>　　　</a:t>
            </a:r>
            <a:r>
              <a:rPr lang="ja-JP" altLang="ja-JP" sz="1800"/>
              <a:t>⑩　内部監査のレベルアップコース等といった外部セミナーの受講</a:t>
            </a:r>
          </a:p>
          <a:p>
            <a:pPr>
              <a:spcBef>
                <a:spcPct val="0"/>
              </a:spcBef>
              <a:buFontTx/>
              <a:buNone/>
            </a:pPr>
            <a:r>
              <a:rPr lang="ja-JP" altLang="en-US" sz="1800"/>
              <a:t>　　　</a:t>
            </a:r>
            <a:r>
              <a:rPr lang="ja-JP" altLang="ja-JP" sz="1800"/>
              <a:t>⑪　関連会社や業界団体のセミナー等に出席し、優良な監査手法を習得</a:t>
            </a:r>
          </a:p>
          <a:p>
            <a:pPr>
              <a:spcBef>
                <a:spcPct val="0"/>
              </a:spcBef>
              <a:buFontTx/>
              <a:buNone/>
            </a:pPr>
            <a:endParaRPr lang="ja-JP" altLang="ja-JP" sz="180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59CAEAE-BF4D-4090-8840-06BD4016B2A9}" type="slidenum">
              <a:rPr lang="en-US" altLang="ja-JP" sz="1400" smtClean="0"/>
              <a:pPr>
                <a:spcBef>
                  <a:spcPct val="0"/>
                </a:spcBef>
                <a:buFontTx/>
                <a:buNone/>
              </a:pPr>
              <a:t>76</a:t>
            </a:fld>
            <a:endParaRPr lang="en-US" altLang="ja-JP" sz="1400" smtClean="0"/>
          </a:p>
        </p:txBody>
      </p:sp>
      <p:sp>
        <p:nvSpPr>
          <p:cNvPr id="190467" name="Rectangle 2"/>
          <p:cNvSpPr txBox="1">
            <a:spLocks noChangeArrowheads="1"/>
          </p:cNvSpPr>
          <p:nvPr/>
        </p:nvSpPr>
        <p:spPr bwMode="auto">
          <a:xfrm>
            <a:off x="57150" y="101600"/>
            <a:ext cx="9791700" cy="4143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ja-JP" sz="2401" b="1" smtClean="0"/>
              <a:t>４．内部監査要員に対する教育・訓練の見直し、改善</a:t>
            </a:r>
            <a:endParaRPr lang="ja-JP" altLang="ja-JP" sz="2401" smtClean="0"/>
          </a:p>
          <a:p>
            <a:pPr>
              <a:spcBef>
                <a:spcPct val="0"/>
              </a:spcBef>
              <a:buFontTx/>
              <a:buNone/>
              <a:defRPr/>
            </a:pPr>
            <a:endParaRPr lang="ja-JP" altLang="ja-JP" sz="2401" smtClean="0"/>
          </a:p>
          <a:p>
            <a:pPr>
              <a:spcBef>
                <a:spcPct val="0"/>
              </a:spcBef>
              <a:buFontTx/>
              <a:buNone/>
              <a:defRPr/>
            </a:pPr>
            <a:endParaRPr lang="ja-JP" altLang="ja-JP" sz="2401" smtClean="0"/>
          </a:p>
        </p:txBody>
      </p:sp>
      <p:pic>
        <p:nvPicPr>
          <p:cNvPr id="1904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0469" name="正方形/長方形 1"/>
          <p:cNvSpPr>
            <a:spLocks noChangeArrowheads="1"/>
          </p:cNvSpPr>
          <p:nvPr/>
        </p:nvSpPr>
        <p:spPr bwMode="auto">
          <a:xfrm>
            <a:off x="71438" y="595313"/>
            <a:ext cx="97774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800"/>
              <a:t>　　</a:t>
            </a:r>
            <a:r>
              <a:rPr lang="ja-JP" altLang="en-US" sz="1800"/>
              <a:t>　</a:t>
            </a:r>
            <a:r>
              <a:rPr lang="ja-JP" altLang="ja-JP" sz="1800"/>
              <a:t>教育・訓練は、自社または外部セミナー等を受講し、また、内部監査要員からのヒアリングをもと</a:t>
            </a:r>
            <a:endParaRPr lang="en-US" altLang="ja-JP" sz="1800"/>
          </a:p>
          <a:p>
            <a:pPr>
              <a:spcBef>
                <a:spcPct val="0"/>
              </a:spcBef>
              <a:buFontTx/>
              <a:buNone/>
            </a:pPr>
            <a:r>
              <a:rPr lang="ja-JP" altLang="en-US" sz="1800"/>
              <a:t>　　</a:t>
            </a:r>
            <a:r>
              <a:rPr lang="ja-JP" altLang="ja-JP" sz="1800"/>
              <a:t>に見直しを考えます。内部監査を経験した内部監査要員の意見は、事前に受けた教育・訓練の有</a:t>
            </a:r>
            <a:r>
              <a:rPr lang="ja-JP" altLang="en-US" sz="1800"/>
              <a:t>　</a:t>
            </a:r>
            <a:endParaRPr lang="en-US" altLang="ja-JP" sz="1800"/>
          </a:p>
          <a:p>
            <a:pPr>
              <a:spcBef>
                <a:spcPct val="0"/>
              </a:spcBef>
              <a:buFontTx/>
              <a:buNone/>
            </a:pPr>
            <a:r>
              <a:rPr lang="ja-JP" altLang="en-US" sz="1800"/>
              <a:t>　　</a:t>
            </a:r>
            <a:r>
              <a:rPr lang="ja-JP" altLang="ja-JP" sz="1800"/>
              <a:t>効性について実践を通じて把握されるものであり、重視すべきものと考えられます。</a:t>
            </a:r>
          </a:p>
          <a:p>
            <a:pPr>
              <a:spcBef>
                <a:spcPct val="0"/>
              </a:spcBef>
              <a:buFontTx/>
              <a:buNone/>
            </a:pPr>
            <a:r>
              <a:rPr lang="ja-JP" altLang="en-US" sz="1800"/>
              <a:t>　　</a:t>
            </a:r>
            <a:r>
              <a:rPr lang="ja-JP" altLang="en-US" sz="1800">
                <a:solidFill>
                  <a:srgbClr val="0000FF"/>
                </a:solidFill>
              </a:rPr>
              <a:t>　</a:t>
            </a:r>
            <a:r>
              <a:rPr lang="ja-JP" altLang="ja-JP" sz="1800">
                <a:solidFill>
                  <a:srgbClr val="FF0000"/>
                </a:solidFill>
              </a:rPr>
              <a:t>教育・訓練において見直すべき点については、実施時期、期間、回数、内容（内部・外部研修）を</a:t>
            </a:r>
            <a:endParaRPr lang="en-US" altLang="ja-JP" sz="1800">
              <a:solidFill>
                <a:srgbClr val="FF0000"/>
              </a:solidFill>
            </a:endParaRPr>
          </a:p>
          <a:p>
            <a:pPr>
              <a:spcBef>
                <a:spcPct val="0"/>
              </a:spcBef>
              <a:buFontTx/>
              <a:buNone/>
            </a:pPr>
            <a:r>
              <a:rPr lang="ja-JP" altLang="en-US" sz="1800">
                <a:solidFill>
                  <a:srgbClr val="FF0000"/>
                </a:solidFill>
              </a:rPr>
              <a:t>　　</a:t>
            </a:r>
            <a:r>
              <a:rPr lang="ja-JP" altLang="ja-JP" sz="1800">
                <a:solidFill>
                  <a:srgbClr val="FF0000"/>
                </a:solidFill>
              </a:rPr>
              <a:t>重視することが考えられる</a:t>
            </a:r>
            <a:r>
              <a:rPr lang="ja-JP" altLang="ja-JP" sz="1800"/>
              <a:t>一方、進め方については、講義形式だけではなく、</a:t>
            </a:r>
            <a:r>
              <a:rPr lang="ja-JP" altLang="ja-JP" sz="1800">
                <a:solidFill>
                  <a:srgbClr val="0000FF"/>
                </a:solidFill>
              </a:rPr>
              <a:t>討論型、ワークショッ</a:t>
            </a:r>
            <a:endParaRPr lang="en-US" altLang="ja-JP" sz="1800">
              <a:solidFill>
                <a:srgbClr val="0000FF"/>
              </a:solidFill>
            </a:endParaRPr>
          </a:p>
          <a:p>
            <a:pPr>
              <a:spcBef>
                <a:spcPct val="0"/>
              </a:spcBef>
              <a:buFontTx/>
              <a:buNone/>
            </a:pPr>
            <a:r>
              <a:rPr lang="ja-JP" altLang="en-US" sz="1800">
                <a:solidFill>
                  <a:srgbClr val="0000FF"/>
                </a:solidFill>
              </a:rPr>
              <a:t>　　</a:t>
            </a:r>
            <a:r>
              <a:rPr lang="ja-JP" altLang="ja-JP" sz="1800">
                <a:solidFill>
                  <a:srgbClr val="0000FF"/>
                </a:solidFill>
              </a:rPr>
              <a:t>プ、ロールプレイ等を組み合わせるといった配慮も重要</a:t>
            </a:r>
            <a:r>
              <a:rPr lang="ja-JP" altLang="ja-JP" sz="1800"/>
              <a:t>と考えられます。</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スライド番号プレースホルダー 4"/>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A59CAEAE-BF4D-4090-8840-06BD4016B2A9}" type="slidenum">
              <a:rPr lang="en-US" altLang="ja-JP" sz="1400" smtClean="0"/>
              <a:pPr>
                <a:spcBef>
                  <a:spcPct val="0"/>
                </a:spcBef>
                <a:buFontTx/>
                <a:buNone/>
              </a:pPr>
              <a:t>77</a:t>
            </a:fld>
            <a:endParaRPr lang="en-US" altLang="ja-JP" sz="1400" smtClean="0"/>
          </a:p>
        </p:txBody>
      </p:sp>
      <p:sp>
        <p:nvSpPr>
          <p:cNvPr id="190467" name="Rectangle 2"/>
          <p:cNvSpPr txBox="1">
            <a:spLocks noChangeArrowheads="1"/>
          </p:cNvSpPr>
          <p:nvPr/>
        </p:nvSpPr>
        <p:spPr bwMode="auto">
          <a:xfrm>
            <a:off x="57150" y="101600"/>
            <a:ext cx="9791700" cy="414338"/>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defRPr/>
            </a:pPr>
            <a:r>
              <a:rPr lang="ja-JP" altLang="en-US" sz="2401" b="1" dirty="0"/>
              <a:t>５</a:t>
            </a:r>
            <a:r>
              <a:rPr lang="ja-JP" altLang="ja-JP" sz="2401" b="1" dirty="0" smtClean="0"/>
              <a:t>．内部監査要員に</a:t>
            </a:r>
            <a:r>
              <a:rPr lang="ja-JP" altLang="en-US" sz="2401" b="1" dirty="0" smtClean="0"/>
              <a:t>求められる課題に「気づく力」</a:t>
            </a:r>
            <a:endParaRPr lang="ja-JP" altLang="ja-JP" sz="2401" dirty="0" smtClean="0"/>
          </a:p>
        </p:txBody>
      </p:sp>
      <p:pic>
        <p:nvPicPr>
          <p:cNvPr id="1904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0469" name="正方形/長方形 1"/>
          <p:cNvSpPr>
            <a:spLocks noChangeArrowheads="1"/>
          </p:cNvSpPr>
          <p:nvPr/>
        </p:nvSpPr>
        <p:spPr bwMode="auto">
          <a:xfrm>
            <a:off x="71438" y="592222"/>
            <a:ext cx="97774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800" dirty="0"/>
              <a:t>　　</a:t>
            </a:r>
            <a:r>
              <a:rPr lang="ja-JP" altLang="en-US" sz="1800" dirty="0"/>
              <a:t>　</a:t>
            </a:r>
            <a:r>
              <a:rPr lang="ja-JP" altLang="en-US" sz="1800" dirty="0" smtClean="0"/>
              <a:t>近年、激甚化、頻発化する自然災害やテロ、感染症等、</a:t>
            </a:r>
            <a:r>
              <a:rPr lang="ja-JP" altLang="en-US" sz="1800" dirty="0" smtClean="0">
                <a:solidFill>
                  <a:srgbClr val="FF0000"/>
                </a:solidFill>
              </a:rPr>
              <a:t>自社を取り巻く環境の変化に伴う新たな課題を含め、自社の輸送の安全を確保する上でのリスクとなる課題</a:t>
            </a:r>
            <a:r>
              <a:rPr lang="ja-JP" altLang="en-US" sz="1800" dirty="0" smtClean="0"/>
              <a:t>について、内部監査要員は適時、適切に把握することが必要であり、そのような課題に</a:t>
            </a:r>
            <a:r>
              <a:rPr lang="ja-JP" altLang="en-US" sz="1800" dirty="0" smtClean="0">
                <a:solidFill>
                  <a:srgbClr val="0000FF"/>
                </a:solidFill>
              </a:rPr>
              <a:t>「気づく力」を身につけることが重要</a:t>
            </a:r>
            <a:r>
              <a:rPr lang="ja-JP" altLang="en-US" sz="1800" dirty="0" smtClean="0"/>
              <a:t>です。</a:t>
            </a:r>
            <a:endParaRPr lang="ja-JP" altLang="ja-JP" sz="1800" dirty="0"/>
          </a:p>
        </p:txBody>
      </p:sp>
    </p:spTree>
    <p:extLst>
      <p:ext uri="{BB962C8B-B14F-4D97-AF65-F5344CB8AC3E}">
        <p14:creationId xmlns:p14="http://schemas.microsoft.com/office/powerpoint/2010/main" val="22293119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ext Box 33"/>
          <p:cNvSpPr txBox="1">
            <a:spLocks noChangeArrowheads="1"/>
          </p:cNvSpPr>
          <p:nvPr/>
        </p:nvSpPr>
        <p:spPr bwMode="auto">
          <a:xfrm>
            <a:off x="57150" y="558800"/>
            <a:ext cx="9777413" cy="6216650"/>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eaLnBrk="1" hangingPunct="1">
              <a:defRPr/>
            </a:pPr>
            <a:r>
              <a:rPr lang="ja-JP" altLang="en-US" sz="2401" b="1" u="sng" dirty="0">
                <a:solidFill>
                  <a:srgbClr val="FF0000"/>
                </a:solidFill>
                <a:latin typeface="ＭＳ Ｐゴシック" panose="020B0600070205080204" pitchFamily="50" charset="-128"/>
              </a:rPr>
              <a:t>１．大事なことは、まずやってみる・・・</a:t>
            </a:r>
            <a:endParaRPr lang="en-US" altLang="ja-JP" sz="2401" b="1" u="sng" dirty="0">
              <a:solidFill>
                <a:srgbClr val="FF0000"/>
              </a:solidFill>
              <a:latin typeface="ＭＳ Ｐゴシック" panose="020B0600070205080204" pitchFamily="50" charset="-128"/>
            </a:endParaRPr>
          </a:p>
          <a:p>
            <a:pPr eaLnBrk="1" hangingPunct="1">
              <a:defRPr/>
            </a:pPr>
            <a:r>
              <a:rPr lang="ja-JP" altLang="en-US" sz="2401" b="1" dirty="0">
                <a:solidFill>
                  <a:srgbClr val="FF0000"/>
                </a:solidFill>
                <a:latin typeface="ＭＳ Ｐゴシック" panose="020B0600070205080204" pitchFamily="50" charset="-128"/>
              </a:rPr>
              <a:t>　　</a:t>
            </a:r>
            <a:r>
              <a:rPr lang="ja-JP" altLang="en-US" sz="2401" b="1" u="sng" dirty="0">
                <a:solidFill>
                  <a:srgbClr val="FF0000"/>
                </a:solidFill>
                <a:latin typeface="ＭＳ Ｐゴシック" panose="020B0600070205080204" pitchFamily="50" charset="-128"/>
              </a:rPr>
              <a:t>計画も大事だが、実施、見直し、改善のサイクルを回す！</a:t>
            </a:r>
            <a:endParaRPr lang="en-US" altLang="ja-JP" sz="2401" b="1" u="sng" dirty="0">
              <a:solidFill>
                <a:srgbClr val="FF0000"/>
              </a:solidFill>
              <a:latin typeface="ＭＳ Ｐゴシック" panose="020B0600070205080204" pitchFamily="50" charset="-128"/>
            </a:endParaRPr>
          </a:p>
          <a:p>
            <a:pPr eaLnBrk="1" hangingPunct="1">
              <a:defRPr/>
            </a:pPr>
            <a:endParaRPr lang="en-US" altLang="ja-JP" sz="800" b="1" dirty="0">
              <a:solidFill>
                <a:srgbClr val="FF0000"/>
              </a:solidFill>
              <a:latin typeface="ＭＳ Ｐゴシック" panose="020B0600070205080204" pitchFamily="50" charset="-128"/>
            </a:endParaRPr>
          </a:p>
          <a:p>
            <a:pPr eaLnBrk="1" hangingPunct="1">
              <a:defRPr/>
            </a:pPr>
            <a:r>
              <a:rPr lang="ja-JP" altLang="en-US" b="1" dirty="0">
                <a:solidFill>
                  <a:srgbClr val="0000FF"/>
                </a:solidFill>
                <a:latin typeface="ＭＳ Ｐゴシック" panose="020B0600070205080204" pitchFamily="50" charset="-128"/>
              </a:rPr>
              <a:t>２．　指摘がまったくでない・・・力量、文化、手順</a:t>
            </a:r>
          </a:p>
          <a:p>
            <a:pPr eaLnBrk="1" hangingPunct="1">
              <a:defRPr/>
            </a:pPr>
            <a:r>
              <a:rPr lang="ja-JP" altLang="en-US" dirty="0">
                <a:solidFill>
                  <a:srgbClr val="0000FF"/>
                </a:solidFill>
                <a:latin typeface="ＭＳ Ｐゴシック" panose="020B0600070205080204" pitchFamily="50" charset="-128"/>
              </a:rPr>
              <a:t>　</a:t>
            </a:r>
            <a:r>
              <a:rPr lang="ja-JP" altLang="en-US" dirty="0">
                <a:latin typeface="ＭＳ Ｐゴシック" panose="020B0600070205080204" pitchFamily="50" charset="-128"/>
              </a:rPr>
              <a:t>・　監査要員の力量は十分か？・・・実践的な外部研修の必要性（</a:t>
            </a:r>
            <a:r>
              <a:rPr lang="ja-JP" altLang="en-US" b="1" dirty="0">
                <a:solidFill>
                  <a:srgbClr val="FF0000"/>
                </a:solidFill>
                <a:latin typeface="ＭＳ Ｐゴシック" panose="020B0600070205080204" pitchFamily="50" charset="-128"/>
              </a:rPr>
              <a:t>人材育成</a:t>
            </a:r>
            <a:r>
              <a:rPr lang="ja-JP" altLang="en-US" dirty="0">
                <a:latin typeface="ＭＳ Ｐゴシック" panose="020B0600070205080204" pitchFamily="50" charset="-128"/>
              </a:rPr>
              <a:t>）</a:t>
            </a:r>
          </a:p>
          <a:p>
            <a:pPr eaLnBrk="1" hangingPunct="1">
              <a:defRPr/>
            </a:pPr>
            <a:r>
              <a:rPr lang="ja-JP" altLang="en-US" dirty="0">
                <a:latin typeface="ＭＳ Ｐゴシック" panose="020B0600070205080204" pitchFamily="50" charset="-128"/>
              </a:rPr>
              <a:t>　・　マイナス文化の会社か？・・・経営トップが主導して意識の切替え</a:t>
            </a:r>
          </a:p>
          <a:p>
            <a:pPr eaLnBrk="1" hangingPunct="1">
              <a:defRPr/>
            </a:pPr>
            <a:r>
              <a:rPr lang="ja-JP" altLang="en-US" dirty="0">
                <a:latin typeface="ＭＳ Ｐゴシック" panose="020B0600070205080204" pitchFamily="50" charset="-128"/>
              </a:rPr>
              <a:t>　・　不適合だけ探してないか？・・・</a:t>
            </a:r>
            <a:r>
              <a:rPr lang="ja-JP" altLang="en-US" b="1" dirty="0">
                <a:solidFill>
                  <a:srgbClr val="FF0000"/>
                </a:solidFill>
                <a:latin typeface="ＭＳ Ｐゴシック" panose="020B0600070205080204" pitchFamily="50" charset="-128"/>
              </a:rPr>
              <a:t>優良事項、アドバイスを収集展開</a:t>
            </a:r>
            <a:r>
              <a:rPr lang="ja-JP" altLang="en-US" dirty="0">
                <a:latin typeface="ＭＳ Ｐゴシック" panose="020B0600070205080204" pitchFamily="50" charset="-128"/>
              </a:rPr>
              <a:t>する手順の見直し</a:t>
            </a:r>
          </a:p>
          <a:p>
            <a:pPr eaLnBrk="1" hangingPunct="1">
              <a:defRPr/>
            </a:pPr>
            <a:endParaRPr lang="ja-JP" altLang="en-US" b="1" dirty="0">
              <a:solidFill>
                <a:srgbClr val="0000FF"/>
              </a:solidFill>
              <a:latin typeface="ＭＳ Ｐゴシック" panose="020B0600070205080204" pitchFamily="50" charset="-128"/>
            </a:endParaRPr>
          </a:p>
          <a:p>
            <a:pPr eaLnBrk="1" hangingPunct="1">
              <a:defRPr/>
            </a:pPr>
            <a:r>
              <a:rPr lang="ja-JP" altLang="en-US" b="1" dirty="0">
                <a:solidFill>
                  <a:srgbClr val="0000FF"/>
                </a:solidFill>
                <a:latin typeface="ＭＳ Ｐゴシック" panose="020B0600070205080204" pitchFamily="50" charset="-128"/>
              </a:rPr>
              <a:t>３．経営トップの内部監査が難しい・・・段階的に実施！</a:t>
            </a:r>
          </a:p>
          <a:p>
            <a:pPr eaLnBrk="1" hangingPunct="1">
              <a:defRPr/>
            </a:pPr>
            <a:r>
              <a:rPr lang="ja-JP" altLang="en-US" b="1" dirty="0">
                <a:solidFill>
                  <a:srgbClr val="0000FF"/>
                </a:solidFill>
                <a:latin typeface="ＭＳ Ｐゴシック" panose="020B0600070205080204" pitchFamily="50" charset="-128"/>
              </a:rPr>
              <a:t>　</a:t>
            </a:r>
            <a:r>
              <a:rPr lang="ja-JP" altLang="en-US" dirty="0">
                <a:latin typeface="ＭＳ Ｐゴシック" panose="020B0600070205080204" pitchFamily="50" charset="-128"/>
              </a:rPr>
              <a:t>・　まずは、監査要員に経営トップ以外の監査で経験を積ませる</a:t>
            </a:r>
          </a:p>
          <a:p>
            <a:pPr eaLnBrk="1" hangingPunct="1">
              <a:defRPr/>
            </a:pPr>
            <a:r>
              <a:rPr lang="ja-JP" altLang="en-US" dirty="0">
                <a:latin typeface="ＭＳ Ｐゴシック" panose="020B0600070205080204" pitchFamily="50" charset="-128"/>
              </a:rPr>
              <a:t>　・　経営トップの発言、会議の議事録、</a:t>
            </a:r>
            <a:r>
              <a:rPr lang="ja-JP" altLang="en-US" b="1" dirty="0">
                <a:solidFill>
                  <a:srgbClr val="0000FF"/>
                </a:solidFill>
                <a:latin typeface="ＭＳ Ｐゴシック" panose="020B0600070205080204" pitchFamily="50" charset="-128"/>
              </a:rPr>
              <a:t>安全に関する会議体での内部監査</a:t>
            </a:r>
            <a:r>
              <a:rPr lang="ja-JP" altLang="en-US" dirty="0">
                <a:latin typeface="ＭＳ Ｐゴシック" panose="020B0600070205080204" pitchFamily="50" charset="-128"/>
              </a:rPr>
              <a:t>を実施</a:t>
            </a:r>
          </a:p>
          <a:p>
            <a:pPr eaLnBrk="1" hangingPunct="1">
              <a:defRPr/>
            </a:pPr>
            <a:r>
              <a:rPr lang="ja-JP" altLang="en-US" dirty="0">
                <a:latin typeface="ＭＳ Ｐゴシック" panose="020B0600070205080204" pitchFamily="50" charset="-128"/>
              </a:rPr>
              <a:t>　・　段階的にインタビューによる内部監査に移行</a:t>
            </a:r>
          </a:p>
          <a:p>
            <a:pPr eaLnBrk="1" hangingPunct="1">
              <a:defRPr/>
            </a:pPr>
            <a:endParaRPr lang="ja-JP" altLang="en-US" b="1" dirty="0">
              <a:latin typeface="ＭＳ Ｐゴシック" panose="020B0600070205080204" pitchFamily="50" charset="-128"/>
            </a:endParaRPr>
          </a:p>
          <a:p>
            <a:pPr eaLnBrk="1" hangingPunct="1">
              <a:defRPr/>
            </a:pPr>
            <a:r>
              <a:rPr lang="ja-JP" altLang="en-US" b="1" dirty="0">
                <a:solidFill>
                  <a:srgbClr val="0000FF"/>
                </a:solidFill>
                <a:latin typeface="ＭＳ Ｐゴシック" panose="020B0600070205080204" pitchFamily="50" charset="-128"/>
              </a:rPr>
              <a:t>４．自社の実施が困難（規模、体制、教育）・・・社外の協力</a:t>
            </a:r>
            <a:endParaRPr lang="en-US" altLang="ja-JP" b="1" dirty="0">
              <a:solidFill>
                <a:srgbClr val="0000FF"/>
              </a:solidFill>
              <a:latin typeface="ＭＳ Ｐゴシック" panose="020B0600070205080204" pitchFamily="50" charset="-128"/>
            </a:endParaRPr>
          </a:p>
          <a:p>
            <a:pPr eaLnBrk="1" hangingPunct="1">
              <a:defRPr/>
            </a:pPr>
            <a:r>
              <a:rPr lang="ja-JP" altLang="en-US" dirty="0"/>
              <a:t>　・</a:t>
            </a:r>
            <a:r>
              <a:rPr lang="ja-JP" altLang="en-US" dirty="0">
                <a:latin typeface="ＭＳ Ｐゴシック" panose="020B0600070205080204" pitchFamily="50" charset="-128"/>
              </a:rPr>
              <a:t>　</a:t>
            </a:r>
            <a:r>
              <a:rPr lang="ja-JP" altLang="ja-JP" dirty="0"/>
              <a:t>親会社、グループ会社、協力会社、民間の専門機関等の社外の協力が</a:t>
            </a:r>
            <a:r>
              <a:rPr lang="ja-JP" altLang="en-US" dirty="0"/>
              <a:t>有効</a:t>
            </a:r>
            <a:endParaRPr lang="en-US" altLang="ja-JP" dirty="0"/>
          </a:p>
          <a:p>
            <a:pPr eaLnBrk="1" hangingPunct="1">
              <a:defRPr/>
            </a:pPr>
            <a:endParaRPr lang="en-US" altLang="ja-JP" b="1" dirty="0">
              <a:solidFill>
                <a:srgbClr val="0000FF"/>
              </a:solidFill>
              <a:latin typeface="ＭＳ Ｐゴシック" panose="020B0600070205080204" pitchFamily="50" charset="-128"/>
            </a:endParaRPr>
          </a:p>
          <a:p>
            <a:pPr eaLnBrk="1" hangingPunct="1">
              <a:defRPr/>
            </a:pPr>
            <a:r>
              <a:rPr lang="ja-JP" altLang="en-US" b="1" dirty="0">
                <a:solidFill>
                  <a:srgbClr val="0000FF"/>
                </a:solidFill>
                <a:latin typeface="ＭＳ Ｐゴシック" panose="020B0600070205080204" pitchFamily="50" charset="-128"/>
              </a:rPr>
              <a:t>５．そして、内部監査の</a:t>
            </a:r>
            <a:r>
              <a:rPr lang="en-US" altLang="ja-JP" b="1" dirty="0">
                <a:solidFill>
                  <a:srgbClr val="0000FF"/>
                </a:solidFill>
                <a:latin typeface="ＭＳ Ｐゴシック" panose="020B0600070205080204" pitchFamily="50" charset="-128"/>
              </a:rPr>
              <a:t>PDCA</a:t>
            </a:r>
            <a:r>
              <a:rPr lang="ja-JP" altLang="en-US" b="1" dirty="0">
                <a:solidFill>
                  <a:srgbClr val="0000FF"/>
                </a:solidFill>
                <a:latin typeface="ＭＳ Ｐゴシック" panose="020B0600070205080204" pitchFamily="50" charset="-128"/>
              </a:rPr>
              <a:t>が回り出したら・・・適合性の確認に、有効性の確認を追加</a:t>
            </a:r>
            <a:endParaRPr lang="en-US" altLang="ja-JP" dirty="0">
              <a:latin typeface="ＭＳ Ｐゴシック" panose="020B0600070205080204" pitchFamily="50" charset="-128"/>
            </a:endParaRPr>
          </a:p>
          <a:p>
            <a:pPr eaLnBrk="1" hangingPunct="1">
              <a:defRPr/>
            </a:pPr>
            <a:r>
              <a:rPr lang="ja-JP" altLang="en-US" dirty="0">
                <a:latin typeface="ＭＳ Ｐゴシック" panose="020B0600070205080204" pitchFamily="50" charset="-128"/>
              </a:rPr>
              <a:t>　・　</a:t>
            </a:r>
            <a:r>
              <a:rPr lang="en-US" altLang="ja-JP" b="1" dirty="0">
                <a:latin typeface="ＭＳ Ｐゴシック" panose="020B0600070205080204" pitchFamily="50" charset="-128"/>
              </a:rPr>
              <a:t>【</a:t>
            </a:r>
            <a:r>
              <a:rPr lang="ja-JP" altLang="en-US" b="1" dirty="0">
                <a:latin typeface="ＭＳ Ｐゴシック" panose="020B0600070205080204" pitchFamily="50" charset="-128"/>
              </a:rPr>
              <a:t>適合性の確認</a:t>
            </a:r>
            <a:r>
              <a:rPr lang="en-US" altLang="ja-JP" b="1" dirty="0">
                <a:latin typeface="ＭＳ Ｐゴシック" panose="020B0600070205080204" pitchFamily="50" charset="-128"/>
              </a:rPr>
              <a:t>】</a:t>
            </a:r>
            <a:r>
              <a:rPr lang="ja-JP" altLang="en-US" dirty="0">
                <a:latin typeface="ＭＳ Ｐゴシック" panose="020B0600070205080204" pitchFamily="50" charset="-128"/>
              </a:rPr>
              <a:t>関係法令や安全管理規程その他の社内</a:t>
            </a:r>
            <a:r>
              <a:rPr lang="ja-JP" altLang="en-US" b="1" dirty="0">
                <a:solidFill>
                  <a:srgbClr val="FF0000"/>
                </a:solidFill>
                <a:latin typeface="ＭＳ Ｐゴシック" panose="020B0600070205080204" pitchFamily="50" charset="-128"/>
              </a:rPr>
              <a:t>ルールが、どの程度遵守</a:t>
            </a:r>
            <a:r>
              <a:rPr lang="ja-JP" altLang="en-US" dirty="0">
                <a:latin typeface="ＭＳ Ｐゴシック" panose="020B0600070205080204" pitchFamily="50" charset="-128"/>
              </a:rPr>
              <a:t>され、</a:t>
            </a:r>
            <a:endParaRPr lang="en-US" altLang="ja-JP" dirty="0">
              <a:latin typeface="ＭＳ Ｐゴシック" panose="020B0600070205080204" pitchFamily="50" charset="-128"/>
            </a:endParaRPr>
          </a:p>
          <a:p>
            <a:pPr eaLnBrk="1" hangingPunct="1">
              <a:defRPr/>
            </a:pPr>
            <a:r>
              <a:rPr lang="ja-JP" altLang="en-US" dirty="0">
                <a:latin typeface="ＭＳ Ｐゴシック" panose="020B0600070205080204" pitchFamily="50" charset="-128"/>
              </a:rPr>
              <a:t>　　　　　　　　　　　　　 どの程度徹底が図られているか？</a:t>
            </a:r>
            <a:endParaRPr lang="en-US" altLang="ja-JP" dirty="0">
              <a:latin typeface="ＭＳ Ｐゴシック" panose="020B0600070205080204" pitchFamily="50" charset="-128"/>
            </a:endParaRPr>
          </a:p>
          <a:p>
            <a:pPr eaLnBrk="1" hangingPunct="1">
              <a:defRPr/>
            </a:pPr>
            <a:r>
              <a:rPr lang="ja-JP" altLang="en-US" dirty="0">
                <a:latin typeface="ＭＳ Ｐゴシック" panose="020B0600070205080204" pitchFamily="50" charset="-128"/>
              </a:rPr>
              <a:t>　・　</a:t>
            </a:r>
            <a:r>
              <a:rPr lang="en-US" altLang="ja-JP" b="1" dirty="0">
                <a:latin typeface="ＭＳ Ｐゴシック" panose="020B0600070205080204" pitchFamily="50" charset="-128"/>
              </a:rPr>
              <a:t>【</a:t>
            </a:r>
            <a:r>
              <a:rPr lang="ja-JP" altLang="en-US" b="1" dirty="0">
                <a:latin typeface="ＭＳ Ｐゴシック" panose="020B0600070205080204" pitchFamily="50" charset="-128"/>
              </a:rPr>
              <a:t>有効性の確認</a:t>
            </a:r>
            <a:r>
              <a:rPr lang="en-US" altLang="ja-JP" b="1" dirty="0">
                <a:latin typeface="ＭＳ Ｐゴシック" panose="020B0600070205080204" pitchFamily="50" charset="-128"/>
              </a:rPr>
              <a:t>】</a:t>
            </a:r>
            <a:r>
              <a:rPr lang="ja-JP" altLang="en-US" dirty="0">
                <a:latin typeface="ＭＳ Ｐゴシック" panose="020B0600070205080204" pitchFamily="50" charset="-128"/>
              </a:rPr>
              <a:t>「安全管理体制」が効果的に実施・維持されているか</a:t>
            </a:r>
            <a:endParaRPr lang="en-US" altLang="ja-JP" dirty="0">
              <a:latin typeface="ＭＳ Ｐゴシック" panose="020B0600070205080204" pitchFamily="50" charset="-128"/>
            </a:endParaRPr>
          </a:p>
          <a:p>
            <a:pPr eaLnBrk="1" hangingPunct="1">
              <a:defRPr/>
            </a:pPr>
            <a:r>
              <a:rPr lang="ja-JP" altLang="en-US" dirty="0">
                <a:latin typeface="ＭＳ Ｐゴシック" panose="020B0600070205080204" pitchFamily="50" charset="-128"/>
              </a:rPr>
              <a:t>　　　　　　　　　　　　　　（</a:t>
            </a:r>
            <a:r>
              <a:rPr lang="ja-JP" altLang="en-US" b="1" dirty="0">
                <a:solidFill>
                  <a:srgbClr val="FF0000"/>
                </a:solidFill>
                <a:latin typeface="ＭＳ Ｐゴシック" panose="020B0600070205080204" pitchFamily="50" charset="-128"/>
              </a:rPr>
              <a:t>各種取り組みが有効に機能し、計画の目的に貢献</a:t>
            </a:r>
            <a:r>
              <a:rPr lang="ja-JP" altLang="en-US" dirty="0">
                <a:latin typeface="ＭＳ Ｐゴシック" panose="020B0600070205080204" pitchFamily="50" charset="-128"/>
              </a:rPr>
              <a:t>されているか）。</a:t>
            </a:r>
            <a:endParaRPr lang="en-US" altLang="ja-JP" dirty="0">
              <a:latin typeface="ＭＳ Ｐゴシック" panose="020B0600070205080204" pitchFamily="50" charset="-128"/>
            </a:endParaRPr>
          </a:p>
          <a:p>
            <a:pPr eaLnBrk="1" hangingPunct="1">
              <a:defRPr/>
            </a:pPr>
            <a:r>
              <a:rPr lang="ja-JP" altLang="en-US" dirty="0">
                <a:latin typeface="ＭＳ Ｐゴシック" panose="020B0600070205080204" pitchFamily="50" charset="-128"/>
              </a:rPr>
              <a:t>　　　　　　　　　　　　　　「安全管理体制」に、改善すべき点はないか。</a:t>
            </a:r>
            <a:endParaRPr lang="ja-JP" altLang="en-US" dirty="0"/>
          </a:p>
        </p:txBody>
      </p:sp>
      <p:sp>
        <p:nvSpPr>
          <p:cNvPr id="342019" name="Rectangle 2"/>
          <p:cNvSpPr txBox="1">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indent="152394" eaLnBrk="1" hangingPunct="1">
              <a:defRPr/>
            </a:pPr>
            <a:r>
              <a:rPr lang="ja-JP" altLang="ja-JP" sz="2401" b="1" dirty="0">
                <a:latin typeface="+mj-ea"/>
                <a:cs typeface="Arial" panose="020B0604020202020204" pitchFamily="34" charset="0"/>
              </a:rPr>
              <a:t>安全管理体制に係る内部監査</a:t>
            </a:r>
            <a:endParaRPr lang="ja-JP" altLang="ja-JP" sz="2401" dirty="0">
              <a:latin typeface="+mj-ea"/>
            </a:endParaRPr>
          </a:p>
        </p:txBody>
      </p:sp>
      <p:pic>
        <p:nvPicPr>
          <p:cNvPr id="1925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2517"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E99B49F-EF8C-412C-9371-930AD2F48557}" type="slidenum">
              <a:rPr lang="en-US" altLang="ja-JP" sz="1400" smtClean="0"/>
              <a:pPr>
                <a:spcBef>
                  <a:spcPct val="0"/>
                </a:spcBef>
                <a:buFontTx/>
                <a:buNone/>
              </a:pPr>
              <a:t>78</a:t>
            </a:fld>
            <a:endParaRPr lang="en-US" altLang="ja-JP" sz="1400" smtClean="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7" name="Rectangle 2"/>
          <p:cNvSpPr txBox="1">
            <a:spLocks noChangeArrowheads="1"/>
          </p:cNvSpPr>
          <p:nvPr/>
        </p:nvSpPr>
        <p:spPr bwMode="auto">
          <a:xfrm>
            <a:off x="57150" y="101600"/>
            <a:ext cx="9791700" cy="457200"/>
          </a:xfrm>
          <a:prstGeom prst="rect">
            <a:avLst/>
          </a:prstGeom>
          <a:solidFill>
            <a:srgbClr val="00B0F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indent="152394" eaLnBrk="1" hangingPunct="1">
              <a:defRPr/>
            </a:pPr>
            <a:r>
              <a:rPr lang="ja-JP" altLang="en-US" sz="2401" b="1" dirty="0">
                <a:latin typeface="+mj-ea"/>
                <a:cs typeface="Arial" panose="020B0604020202020204" pitchFamily="34" charset="0"/>
              </a:rPr>
              <a:t>ワークショップ　その②　</a:t>
            </a:r>
            <a:r>
              <a:rPr lang="ja-JP" altLang="ja-JP" sz="2401" b="1" dirty="0"/>
              <a:t>内部監査</a:t>
            </a:r>
            <a:r>
              <a:rPr lang="ja-JP" altLang="en-US" sz="2401" b="1" dirty="0"/>
              <a:t>インタビューメモ作成</a:t>
            </a:r>
            <a:endParaRPr lang="ja-JP" altLang="ja-JP" sz="2401" dirty="0">
              <a:latin typeface="+mj-ea"/>
            </a:endParaRPr>
          </a:p>
        </p:txBody>
      </p:sp>
      <p:pic>
        <p:nvPicPr>
          <p:cNvPr id="1945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516688"/>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564"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5B2EA4B5-FEB4-456A-86D1-145E5D506DFE}" type="slidenum">
              <a:rPr lang="en-US" altLang="ja-JP" sz="1400" smtClean="0"/>
              <a:pPr>
                <a:spcBef>
                  <a:spcPct val="0"/>
                </a:spcBef>
                <a:buFontTx/>
                <a:buNone/>
              </a:pPr>
              <a:t>79</a:t>
            </a:fld>
            <a:endParaRPr lang="en-US" altLang="ja-JP" sz="1400" smtClean="0"/>
          </a:p>
        </p:txBody>
      </p:sp>
      <p:sp>
        <p:nvSpPr>
          <p:cNvPr id="194565" name="Rectangle 16"/>
          <p:cNvSpPr>
            <a:spLocks noChangeArrowheads="1"/>
          </p:cNvSpPr>
          <p:nvPr/>
        </p:nvSpPr>
        <p:spPr bwMode="auto">
          <a:xfrm>
            <a:off x="57150" y="581025"/>
            <a:ext cx="9791700" cy="1570038"/>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524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799" b="1" smtClean="0">
                <a:solidFill>
                  <a:srgbClr val="0070C0"/>
                </a:solidFill>
              </a:rPr>
              <a:t>３</a:t>
            </a:r>
            <a:r>
              <a:rPr lang="ja-JP" altLang="ja-JP" sz="2799" b="1" smtClean="0">
                <a:solidFill>
                  <a:srgbClr val="0070C0"/>
                </a:solidFill>
              </a:rPr>
              <a:t>．</a:t>
            </a:r>
            <a:r>
              <a:rPr lang="ja-JP" altLang="en-US" sz="2799" b="1" smtClean="0">
                <a:solidFill>
                  <a:srgbClr val="0070C0"/>
                </a:solidFill>
              </a:rPr>
              <a:t>インタビューメモ作成（経営トップ向け）</a:t>
            </a:r>
          </a:p>
          <a:p>
            <a:pPr eaLnBrk="1" hangingPunct="1">
              <a:spcBef>
                <a:spcPct val="0"/>
              </a:spcBef>
              <a:buFontTx/>
              <a:buNone/>
              <a:defRPr/>
            </a:pPr>
            <a:r>
              <a:rPr lang="ja-JP" altLang="en-US" sz="2000" b="1" smtClean="0">
                <a:solidFill>
                  <a:srgbClr val="0070C0"/>
                </a:solidFill>
              </a:rPr>
              <a:t>　　ご自身が記載したリスク（課題）について、経営トップにインタビューしたい事項を</a:t>
            </a:r>
            <a:endParaRPr lang="en-US" altLang="ja-JP" sz="2000" b="1" smtClean="0">
              <a:solidFill>
                <a:srgbClr val="0070C0"/>
              </a:solidFill>
            </a:endParaRPr>
          </a:p>
          <a:p>
            <a:pPr eaLnBrk="1" hangingPunct="1">
              <a:spcBef>
                <a:spcPct val="0"/>
              </a:spcBef>
              <a:buFontTx/>
              <a:buNone/>
              <a:defRPr/>
            </a:pPr>
            <a:r>
              <a:rPr lang="ja-JP" altLang="en-US" sz="2000" b="1" smtClean="0">
                <a:solidFill>
                  <a:srgbClr val="0070C0"/>
                </a:solidFill>
              </a:rPr>
              <a:t>　</a:t>
            </a:r>
            <a:r>
              <a:rPr lang="en-US" altLang="ja-JP" sz="2000" b="1" smtClean="0">
                <a:solidFill>
                  <a:srgbClr val="0070C0"/>
                </a:solidFill>
              </a:rPr>
              <a:t>PDCA</a:t>
            </a:r>
            <a:r>
              <a:rPr lang="ja-JP" altLang="en-US" sz="2000" b="1" smtClean="0">
                <a:solidFill>
                  <a:srgbClr val="0070C0"/>
                </a:solidFill>
              </a:rPr>
              <a:t>又は</a:t>
            </a:r>
            <a:r>
              <a:rPr lang="en-US" altLang="ja-JP" sz="2000" b="1" smtClean="0">
                <a:solidFill>
                  <a:srgbClr val="0070C0"/>
                </a:solidFill>
              </a:rPr>
              <a:t>CA</a:t>
            </a:r>
            <a:r>
              <a:rPr lang="ja-JP" altLang="en-US" sz="2000" b="1" smtClean="0">
                <a:solidFill>
                  <a:srgbClr val="0070C0"/>
                </a:solidFill>
              </a:rPr>
              <a:t>　⇒　</a:t>
            </a:r>
            <a:r>
              <a:rPr lang="en-US" altLang="ja-JP" sz="2000" b="1" smtClean="0">
                <a:solidFill>
                  <a:srgbClr val="0070C0"/>
                </a:solidFill>
              </a:rPr>
              <a:t>PD</a:t>
            </a:r>
            <a:r>
              <a:rPr lang="ja-JP" altLang="en-US" sz="2000" b="1" smtClean="0">
                <a:solidFill>
                  <a:srgbClr val="0070C0"/>
                </a:solidFill>
              </a:rPr>
              <a:t>の視点で以下に４つ記載ください。</a:t>
            </a:r>
          </a:p>
          <a:p>
            <a:pPr eaLnBrk="1" hangingPunct="1">
              <a:spcBef>
                <a:spcPct val="0"/>
              </a:spcBef>
              <a:buFontTx/>
              <a:buNone/>
              <a:defRPr/>
            </a:pPr>
            <a:r>
              <a:rPr lang="en-US" altLang="ja-JP" sz="2799" b="1" smtClean="0">
                <a:solidFill>
                  <a:srgbClr val="0070C0"/>
                </a:solidFill>
              </a:rPr>
              <a:t>	</a:t>
            </a:r>
            <a:r>
              <a:rPr lang="ja-JP" altLang="ja-JP" sz="2799" u="sng" smtClean="0">
                <a:solidFill>
                  <a:srgbClr val="0070C0"/>
                </a:solidFill>
              </a:rPr>
              <a:t>　</a:t>
            </a:r>
            <a:r>
              <a:rPr lang="ja-JP" altLang="ja-JP" sz="2799" u="sng" smtClean="0"/>
              <a:t>　　　　　　　　　　　　</a:t>
            </a:r>
            <a:r>
              <a:rPr lang="ja-JP" altLang="ja-JP" sz="1800" u="sng" smtClean="0"/>
              <a:t>　　　　　　　　　</a:t>
            </a:r>
            <a:endParaRPr lang="ja-JP" altLang="ja-JP" sz="1800" smtClean="0"/>
          </a:p>
        </p:txBody>
      </p:sp>
      <p:sp>
        <p:nvSpPr>
          <p:cNvPr id="194566" name="Rectangle 25"/>
          <p:cNvSpPr>
            <a:spLocks noChangeArrowheads="1"/>
          </p:cNvSpPr>
          <p:nvPr/>
        </p:nvSpPr>
        <p:spPr bwMode="auto">
          <a:xfrm>
            <a:off x="0" y="273050"/>
            <a:ext cx="184150" cy="368300"/>
          </a:xfrm>
          <a:prstGeom prst="rect">
            <a:avLst/>
          </a:prstGeom>
          <a:noFill/>
          <a:ln>
            <a:noFill/>
          </a:ln>
          <a:effectLst/>
          <a:extLst>
            <a:ext uri="{909E8E84-426E-40DD-AFC4-6F175D3DCCD1}">
              <a14:hiddenFill xmlns:a14="http://schemas.microsoft.com/office/drawing/2010/main">
                <a:solidFill>
                  <a:srgbClr val="410000"/>
                </a:solidFill>
              </a14:hiddenFill>
            </a:ext>
            <a:ext uri="{91240B29-F687-4F45-9708-019B960494DF}">
              <a14:hiddenLine xmlns:a14="http://schemas.microsoft.com/office/drawing/2010/main" w="9525">
                <a:solidFill>
                  <a:srgbClr val="4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 name="正方形/長方形 1"/>
          <p:cNvSpPr/>
          <p:nvPr/>
        </p:nvSpPr>
        <p:spPr>
          <a:xfrm>
            <a:off x="884238" y="1700213"/>
            <a:ext cx="8172450" cy="4816475"/>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eaLnBrk="1" hangingPunct="1">
              <a:defRPr/>
            </a:pPr>
            <a:r>
              <a:rPr lang="ja-JP" altLang="en-US" sz="2000" dirty="0">
                <a:latin typeface="+mn-ea"/>
              </a:rPr>
              <a:t>（１）</a:t>
            </a:r>
            <a:endParaRPr lang="en-US" altLang="ja-JP" sz="2000" dirty="0">
              <a:latin typeface="+mn-ea"/>
            </a:endParaRPr>
          </a:p>
          <a:p>
            <a:pPr eaLnBrk="1" hangingPunct="1">
              <a:defRPr/>
            </a:pPr>
            <a:endParaRPr lang="en-US" altLang="ja-JP" sz="2000" dirty="0">
              <a:latin typeface="+mn-ea"/>
            </a:endParaRPr>
          </a:p>
          <a:p>
            <a:pPr eaLnBrk="1" hangingPunct="1">
              <a:defRPr/>
            </a:pPr>
            <a:endParaRPr lang="en-US" altLang="ja-JP" sz="2000" dirty="0">
              <a:latin typeface="+mn-ea"/>
            </a:endParaRPr>
          </a:p>
          <a:p>
            <a:pPr eaLnBrk="1" hangingPunct="1">
              <a:defRPr/>
            </a:pPr>
            <a:endParaRPr lang="en-US" altLang="ja-JP" sz="2000" dirty="0">
              <a:latin typeface="+mn-ea"/>
            </a:endParaRPr>
          </a:p>
          <a:p>
            <a:pPr eaLnBrk="1" hangingPunct="1">
              <a:defRPr/>
            </a:pPr>
            <a:r>
              <a:rPr lang="ja-JP" altLang="en-US" sz="2000" dirty="0">
                <a:latin typeface="+mn-ea"/>
              </a:rPr>
              <a:t>（２）</a:t>
            </a:r>
            <a:endParaRPr lang="en-US" altLang="ja-JP" sz="2000" dirty="0">
              <a:latin typeface="+mn-ea"/>
            </a:endParaRPr>
          </a:p>
          <a:p>
            <a:pPr eaLnBrk="1" hangingPunct="1">
              <a:defRPr/>
            </a:pPr>
            <a:endParaRPr lang="en-US" altLang="ja-JP" sz="2000" dirty="0">
              <a:latin typeface="+mn-ea"/>
            </a:endParaRPr>
          </a:p>
          <a:p>
            <a:pPr eaLnBrk="1" hangingPunct="1">
              <a:defRPr/>
            </a:pPr>
            <a:endParaRPr lang="en-US" altLang="ja-JP" sz="2000" dirty="0">
              <a:latin typeface="+mn-ea"/>
            </a:endParaRPr>
          </a:p>
          <a:p>
            <a:pPr eaLnBrk="1" hangingPunct="1">
              <a:defRPr/>
            </a:pPr>
            <a:endParaRPr lang="en-US" altLang="ja-JP" sz="2000" dirty="0">
              <a:latin typeface="+mn-ea"/>
            </a:endParaRPr>
          </a:p>
          <a:p>
            <a:pPr eaLnBrk="1" hangingPunct="1">
              <a:defRPr/>
            </a:pPr>
            <a:r>
              <a:rPr lang="ja-JP" altLang="en-US" sz="2000" dirty="0">
                <a:latin typeface="+mn-ea"/>
              </a:rPr>
              <a:t>（３）</a:t>
            </a:r>
            <a:endParaRPr lang="en-US" altLang="ja-JP" sz="2000" dirty="0">
              <a:latin typeface="+mn-ea"/>
            </a:endParaRPr>
          </a:p>
          <a:p>
            <a:pPr eaLnBrk="1" hangingPunct="1">
              <a:defRPr/>
            </a:pPr>
            <a:endParaRPr lang="en-US" altLang="ja-JP" sz="2000" dirty="0">
              <a:latin typeface="+mn-ea"/>
            </a:endParaRPr>
          </a:p>
          <a:p>
            <a:pPr eaLnBrk="1" hangingPunct="1">
              <a:defRPr/>
            </a:pPr>
            <a:endParaRPr lang="en-US" altLang="ja-JP" sz="2000" dirty="0">
              <a:latin typeface="+mn-ea"/>
            </a:endParaRPr>
          </a:p>
          <a:p>
            <a:pPr eaLnBrk="1" hangingPunct="1">
              <a:defRPr/>
            </a:pPr>
            <a:endParaRPr lang="en-US" altLang="ja-JP" sz="2000" dirty="0">
              <a:latin typeface="+mn-ea"/>
            </a:endParaRPr>
          </a:p>
          <a:p>
            <a:pPr eaLnBrk="1" hangingPunct="1">
              <a:defRPr/>
            </a:pPr>
            <a:r>
              <a:rPr lang="ja-JP" altLang="en-US" sz="2000" dirty="0">
                <a:latin typeface="+mn-ea"/>
              </a:rPr>
              <a:t>（４）</a:t>
            </a:r>
            <a:endParaRPr lang="en-US" altLang="ja-JP" sz="2000" dirty="0">
              <a:latin typeface="+mn-ea"/>
            </a:endParaRPr>
          </a:p>
          <a:p>
            <a:pPr eaLnBrk="1" hangingPunct="1">
              <a:defRPr/>
            </a:pPr>
            <a:endParaRPr lang="en-US" altLang="ja-JP" sz="2000" dirty="0">
              <a:latin typeface="+mn-ea"/>
            </a:endParaRPr>
          </a:p>
          <a:p>
            <a:pPr eaLnBrk="1" hangingPunct="1">
              <a:defRPr/>
            </a:pPr>
            <a:endParaRPr lang="ja-JP" altLang="en-US" sz="2000" dirty="0">
              <a:latin typeface="+mn-ea"/>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43063"/>
            <a:ext cx="285908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3375" y="571500"/>
            <a:ext cx="1952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25" y="4968875"/>
            <a:ext cx="174466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AutoShape 6"/>
          <p:cNvSpPr>
            <a:spLocks noChangeArrowheads="1"/>
          </p:cNvSpPr>
          <p:nvPr/>
        </p:nvSpPr>
        <p:spPr bwMode="auto">
          <a:xfrm>
            <a:off x="166688" y="1643063"/>
            <a:ext cx="4838700" cy="2533650"/>
          </a:xfrm>
          <a:prstGeom prst="roundRect">
            <a:avLst>
              <a:gd name="adj" fmla="val 16667"/>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1206" name="AutoShape 7"/>
          <p:cNvSpPr>
            <a:spLocks noChangeArrowheads="1"/>
          </p:cNvSpPr>
          <p:nvPr/>
        </p:nvSpPr>
        <p:spPr bwMode="auto">
          <a:xfrm>
            <a:off x="5070475" y="1943100"/>
            <a:ext cx="4718050" cy="2486025"/>
          </a:xfrm>
          <a:prstGeom prst="roundRect">
            <a:avLst>
              <a:gd name="adj" fmla="val 16667"/>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1207" name="AutoShape 8"/>
          <p:cNvSpPr>
            <a:spLocks noChangeArrowheads="1"/>
          </p:cNvSpPr>
          <p:nvPr/>
        </p:nvSpPr>
        <p:spPr bwMode="auto">
          <a:xfrm>
            <a:off x="5030788" y="4500563"/>
            <a:ext cx="4838700" cy="1763712"/>
          </a:xfrm>
          <a:prstGeom prst="roundRect">
            <a:avLst>
              <a:gd name="adj" fmla="val 16662"/>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1208" name="AutoShape 9"/>
          <p:cNvSpPr>
            <a:spLocks noChangeArrowheads="1"/>
          </p:cNvSpPr>
          <p:nvPr/>
        </p:nvSpPr>
        <p:spPr bwMode="auto">
          <a:xfrm>
            <a:off x="117475" y="4319588"/>
            <a:ext cx="4837113" cy="1944687"/>
          </a:xfrm>
          <a:prstGeom prst="roundRect">
            <a:avLst>
              <a:gd name="adj" fmla="val 16657"/>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nvGrpSpPr>
          <p:cNvPr id="51209" name="Diagram 10"/>
          <p:cNvGrpSpPr>
            <a:grpSpLocks noChangeAspect="1"/>
          </p:cNvGrpSpPr>
          <p:nvPr/>
        </p:nvGrpSpPr>
        <p:grpSpPr bwMode="auto">
          <a:xfrm>
            <a:off x="2378075" y="3024188"/>
            <a:ext cx="5305425" cy="2170112"/>
            <a:chOff x="1383" y="1570"/>
            <a:chExt cx="3085" cy="1367"/>
          </a:xfrm>
        </p:grpSpPr>
        <p:sp>
          <p:nvSpPr>
            <p:cNvPr id="51232" name="AutoShape 11"/>
            <p:cNvSpPr>
              <a:spLocks noChangeArrowheads="1" noTextEdit="1"/>
            </p:cNvSpPr>
            <p:nvPr/>
          </p:nvSpPr>
          <p:spPr bwMode="auto">
            <a:xfrm>
              <a:off x="1383" y="1570"/>
              <a:ext cx="3085" cy="1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51233" name="_s1028"/>
            <p:cNvSpPr>
              <a:spLocks noChangeArrowheads="1" noTextEdit="1"/>
            </p:cNvSpPr>
            <p:nvPr/>
          </p:nvSpPr>
          <p:spPr bwMode="auto">
            <a:xfrm>
              <a:off x="2462" y="1570"/>
              <a:ext cx="927" cy="9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7694720 60000 65536"/>
                <a:gd name="T14" fmla="*/ 17694720 60000 65536"/>
                <a:gd name="T15" fmla="*/ 17694720 60000 65536"/>
                <a:gd name="T16" fmla="*/ 17694720 60000 65536"/>
                <a:gd name="T17" fmla="*/ 1769472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1"/>
                  </a:moveTo>
                  <a:lnTo>
                    <a:pt x="11802" y="3671"/>
                  </a:lnTo>
                  <a:cubicBezTo>
                    <a:pt x="10211" y="3447"/>
                    <a:pt x="8591" y="3762"/>
                    <a:pt x="7200" y="4566"/>
                  </a:cubicBezTo>
                  <a:lnTo>
                    <a:pt x="5400" y="1447"/>
                  </a:lnTo>
                  <a:cubicBezTo>
                    <a:pt x="7487" y="242"/>
                    <a:pt x="9917" y="-231"/>
                    <a:pt x="12303" y="105"/>
                  </a:cubicBezTo>
                  <a:lnTo>
                    <a:pt x="12679" y="-2569"/>
                  </a:lnTo>
                  <a:lnTo>
                    <a:pt x="16509" y="2514"/>
                  </a:lnTo>
                  <a:lnTo>
                    <a:pt x="11426" y="6345"/>
                  </a:lnTo>
                  <a:lnTo>
                    <a:pt x="11802" y="3671"/>
                  </a:lnTo>
                  <a:close/>
                </a:path>
              </a:pathLst>
            </a:custGeom>
            <a:solidFill>
              <a:srgbClr val="FFFF66"/>
            </a:solidFill>
            <a:ln w="9525" algn="ctr">
              <a:solidFill>
                <a:srgbClr val="000000"/>
              </a:solidFill>
              <a:round/>
              <a:headEnd/>
              <a:tailEnd/>
            </a:ln>
          </p:spPr>
          <p:txBody>
            <a:bodyPr wrap="none" anchor="ctr"/>
            <a:lstStyle/>
            <a:p>
              <a:endParaRPr lang="ja-JP" altLang="en-US"/>
            </a:p>
          </p:txBody>
        </p:sp>
        <p:sp>
          <p:nvSpPr>
            <p:cNvPr id="51234" name="_s1029"/>
            <p:cNvSpPr>
              <a:spLocks noChangeArrowheads="1" noTextEdit="1"/>
            </p:cNvSpPr>
            <p:nvPr/>
          </p:nvSpPr>
          <p:spPr bwMode="auto">
            <a:xfrm rot="5400000">
              <a:off x="2680" y="1788"/>
              <a:ext cx="927" cy="9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7694720 60000 65536"/>
                <a:gd name="T14" fmla="*/ 17694720 60000 65536"/>
                <a:gd name="T15" fmla="*/ 17694720 60000 65536"/>
                <a:gd name="T16" fmla="*/ 17694720 60000 65536"/>
                <a:gd name="T17" fmla="*/ 1769472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lnTo>
                    <a:pt x="11802" y="3670"/>
                  </a:lnTo>
                  <a:cubicBezTo>
                    <a:pt x="10211" y="3446"/>
                    <a:pt x="8591" y="3761"/>
                    <a:pt x="7200" y="4565"/>
                  </a:cubicBezTo>
                  <a:lnTo>
                    <a:pt x="5400" y="1447"/>
                  </a:lnTo>
                  <a:cubicBezTo>
                    <a:pt x="7487" y="242"/>
                    <a:pt x="9917" y="-230"/>
                    <a:pt x="12303" y="105"/>
                  </a:cubicBezTo>
                  <a:lnTo>
                    <a:pt x="12304" y="105"/>
                  </a:lnTo>
                  <a:lnTo>
                    <a:pt x="12679" y="-2569"/>
                  </a:lnTo>
                  <a:lnTo>
                    <a:pt x="16509" y="2514"/>
                  </a:lnTo>
                  <a:lnTo>
                    <a:pt x="11427" y="6344"/>
                  </a:lnTo>
                  <a:lnTo>
                    <a:pt x="11802" y="3670"/>
                  </a:lnTo>
                  <a:close/>
                </a:path>
              </a:pathLst>
            </a:custGeom>
            <a:solidFill>
              <a:srgbClr val="FFFF66"/>
            </a:solidFill>
            <a:ln w="9525" algn="ctr">
              <a:solidFill>
                <a:srgbClr val="000000"/>
              </a:solidFill>
              <a:round/>
              <a:headEnd/>
              <a:tailEnd/>
            </a:ln>
          </p:spPr>
          <p:txBody>
            <a:bodyPr wrap="none" anchor="ctr"/>
            <a:lstStyle/>
            <a:p>
              <a:endParaRPr lang="ja-JP" altLang="en-US"/>
            </a:p>
          </p:txBody>
        </p:sp>
        <p:sp>
          <p:nvSpPr>
            <p:cNvPr id="51235" name="_s1030"/>
            <p:cNvSpPr>
              <a:spLocks noChangeArrowheads="1" noTextEdit="1"/>
            </p:cNvSpPr>
            <p:nvPr/>
          </p:nvSpPr>
          <p:spPr bwMode="auto">
            <a:xfrm rot="10800000">
              <a:off x="2462" y="2006"/>
              <a:ext cx="927" cy="9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7694720 60000 65536"/>
                <a:gd name="T14" fmla="*/ 17694720 60000 65536"/>
                <a:gd name="T15" fmla="*/ 17694720 60000 65536"/>
                <a:gd name="T16" fmla="*/ 17694720 60000 65536"/>
                <a:gd name="T17" fmla="*/ 1769472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1"/>
                  </a:moveTo>
                  <a:lnTo>
                    <a:pt x="11802" y="3671"/>
                  </a:lnTo>
                  <a:cubicBezTo>
                    <a:pt x="10211" y="3447"/>
                    <a:pt x="8591" y="3762"/>
                    <a:pt x="7200" y="4566"/>
                  </a:cubicBezTo>
                  <a:lnTo>
                    <a:pt x="5400" y="1447"/>
                  </a:lnTo>
                  <a:cubicBezTo>
                    <a:pt x="7487" y="242"/>
                    <a:pt x="9917" y="-231"/>
                    <a:pt x="12303" y="105"/>
                  </a:cubicBezTo>
                  <a:lnTo>
                    <a:pt x="12679" y="-2569"/>
                  </a:lnTo>
                  <a:lnTo>
                    <a:pt x="16509" y="2514"/>
                  </a:lnTo>
                  <a:lnTo>
                    <a:pt x="11426" y="6345"/>
                  </a:lnTo>
                  <a:lnTo>
                    <a:pt x="11802" y="3671"/>
                  </a:lnTo>
                  <a:close/>
                </a:path>
              </a:pathLst>
            </a:custGeom>
            <a:solidFill>
              <a:srgbClr val="FFFF66"/>
            </a:solidFill>
            <a:ln w="9525" algn="ctr">
              <a:solidFill>
                <a:srgbClr val="000000"/>
              </a:solidFill>
              <a:round/>
              <a:headEnd/>
              <a:tailEnd/>
            </a:ln>
          </p:spPr>
          <p:txBody>
            <a:bodyPr wrap="none" anchor="ctr"/>
            <a:lstStyle/>
            <a:p>
              <a:endParaRPr lang="ja-JP" altLang="en-US"/>
            </a:p>
          </p:txBody>
        </p:sp>
        <p:sp>
          <p:nvSpPr>
            <p:cNvPr id="51236" name="_s1031"/>
            <p:cNvSpPr>
              <a:spLocks noChangeArrowheads="1" noTextEdit="1"/>
            </p:cNvSpPr>
            <p:nvPr/>
          </p:nvSpPr>
          <p:spPr bwMode="auto">
            <a:xfrm rot="-5400000">
              <a:off x="2244" y="1788"/>
              <a:ext cx="927" cy="9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7694720 60000 65536"/>
                <a:gd name="T13" fmla="*/ 17694720 60000 65536"/>
                <a:gd name="T14" fmla="*/ 17694720 60000 65536"/>
                <a:gd name="T15" fmla="*/ 17694720 60000 65536"/>
                <a:gd name="T16" fmla="*/ 17694720 60000 65536"/>
                <a:gd name="T17" fmla="*/ 17694720 60000 65536"/>
                <a:gd name="T18" fmla="*/ 3169 w 21600"/>
                <a:gd name="T19" fmla="*/ 3169 h 21600"/>
                <a:gd name="T20" fmla="*/ 18431 w 21600"/>
                <a:gd name="T21" fmla="*/ 1843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802" y="3670"/>
                  </a:moveTo>
                  <a:lnTo>
                    <a:pt x="11802" y="3670"/>
                  </a:lnTo>
                  <a:cubicBezTo>
                    <a:pt x="10211" y="3446"/>
                    <a:pt x="8591" y="3761"/>
                    <a:pt x="7200" y="4565"/>
                  </a:cubicBezTo>
                  <a:lnTo>
                    <a:pt x="5400" y="1447"/>
                  </a:lnTo>
                  <a:cubicBezTo>
                    <a:pt x="7487" y="242"/>
                    <a:pt x="9917" y="-230"/>
                    <a:pt x="12303" y="105"/>
                  </a:cubicBezTo>
                  <a:lnTo>
                    <a:pt x="12304" y="105"/>
                  </a:lnTo>
                  <a:lnTo>
                    <a:pt x="12679" y="-2569"/>
                  </a:lnTo>
                  <a:lnTo>
                    <a:pt x="16509" y="2514"/>
                  </a:lnTo>
                  <a:lnTo>
                    <a:pt x="11427" y="6344"/>
                  </a:lnTo>
                  <a:lnTo>
                    <a:pt x="11802" y="3670"/>
                  </a:lnTo>
                  <a:close/>
                </a:path>
              </a:pathLst>
            </a:custGeom>
            <a:solidFill>
              <a:srgbClr val="FFFF66"/>
            </a:solidFill>
            <a:ln w="9525" algn="ctr">
              <a:solidFill>
                <a:srgbClr val="000000"/>
              </a:solidFill>
              <a:round/>
              <a:headEnd/>
              <a:tailEnd/>
            </a:ln>
          </p:spPr>
          <p:txBody>
            <a:bodyPr wrap="none" anchor="ctr"/>
            <a:lstStyle/>
            <a:p>
              <a:endParaRPr lang="ja-JP" altLang="en-US"/>
            </a:p>
          </p:txBody>
        </p:sp>
        <p:sp>
          <p:nvSpPr>
            <p:cNvPr id="51237" name="_s1032"/>
            <p:cNvSpPr>
              <a:spLocks noChangeArrowheads="1"/>
            </p:cNvSpPr>
            <p:nvPr/>
          </p:nvSpPr>
          <p:spPr bwMode="auto">
            <a:xfrm>
              <a:off x="3172" y="1655"/>
              <a:ext cx="34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1238" name="_s1033"/>
            <p:cNvSpPr>
              <a:spLocks noChangeArrowheads="1"/>
            </p:cNvSpPr>
            <p:nvPr/>
          </p:nvSpPr>
          <p:spPr bwMode="auto">
            <a:xfrm>
              <a:off x="2330" y="2499"/>
              <a:ext cx="34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1239" name="_s1034"/>
            <p:cNvSpPr>
              <a:spLocks noChangeArrowheads="1"/>
            </p:cNvSpPr>
            <p:nvPr/>
          </p:nvSpPr>
          <p:spPr bwMode="auto">
            <a:xfrm>
              <a:off x="2329" y="1656"/>
              <a:ext cx="34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1240" name="_s1035"/>
            <p:cNvSpPr>
              <a:spLocks noChangeArrowheads="1"/>
            </p:cNvSpPr>
            <p:nvPr/>
          </p:nvSpPr>
          <p:spPr bwMode="auto">
            <a:xfrm>
              <a:off x="3173" y="2498"/>
              <a:ext cx="34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1241" name="Text Box 20"/>
            <p:cNvSpPr txBox="1">
              <a:spLocks noChangeArrowheads="1"/>
            </p:cNvSpPr>
            <p:nvPr/>
          </p:nvSpPr>
          <p:spPr bwMode="auto">
            <a:xfrm>
              <a:off x="3236" y="1589"/>
              <a:ext cx="344"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4400">
                  <a:solidFill>
                    <a:srgbClr val="FF6600"/>
                  </a:solidFill>
                </a:rPr>
                <a:t>D</a:t>
              </a:r>
            </a:p>
          </p:txBody>
        </p:sp>
        <p:sp>
          <p:nvSpPr>
            <p:cNvPr id="51242" name="Text Box 21"/>
            <p:cNvSpPr txBox="1">
              <a:spLocks noChangeArrowheads="1"/>
            </p:cNvSpPr>
            <p:nvPr/>
          </p:nvSpPr>
          <p:spPr bwMode="auto">
            <a:xfrm>
              <a:off x="3180" y="2414"/>
              <a:ext cx="36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4800">
                  <a:solidFill>
                    <a:srgbClr val="FF6600"/>
                  </a:solidFill>
                </a:rPr>
                <a:t>C</a:t>
              </a:r>
            </a:p>
          </p:txBody>
        </p:sp>
        <p:sp>
          <p:nvSpPr>
            <p:cNvPr id="51243" name="Text Box 22"/>
            <p:cNvSpPr txBox="1">
              <a:spLocks noChangeArrowheads="1"/>
            </p:cNvSpPr>
            <p:nvPr/>
          </p:nvSpPr>
          <p:spPr bwMode="auto">
            <a:xfrm>
              <a:off x="2345" y="2407"/>
              <a:ext cx="326"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4400">
                  <a:solidFill>
                    <a:srgbClr val="FF6600"/>
                  </a:solidFill>
                </a:rPr>
                <a:t>A</a:t>
              </a:r>
            </a:p>
          </p:txBody>
        </p:sp>
        <p:sp>
          <p:nvSpPr>
            <p:cNvPr id="51244" name="Text Box 23"/>
            <p:cNvSpPr txBox="1">
              <a:spLocks noChangeArrowheads="1"/>
            </p:cNvSpPr>
            <p:nvPr/>
          </p:nvSpPr>
          <p:spPr bwMode="auto">
            <a:xfrm>
              <a:off x="2330" y="1570"/>
              <a:ext cx="326"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4400">
                  <a:solidFill>
                    <a:srgbClr val="FF6600"/>
                  </a:solidFill>
                </a:rPr>
                <a:t>P</a:t>
              </a:r>
            </a:p>
          </p:txBody>
        </p:sp>
      </p:grpSp>
      <p:pic>
        <p:nvPicPr>
          <p:cNvPr id="51210" name="Picture 24" descr="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1288" y="4681538"/>
            <a:ext cx="19431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Text Box 25"/>
          <p:cNvSpPr txBox="1">
            <a:spLocks noChangeArrowheads="1"/>
          </p:cNvSpPr>
          <p:nvPr/>
        </p:nvSpPr>
        <p:spPr bwMode="auto">
          <a:xfrm>
            <a:off x="3095625" y="785813"/>
            <a:ext cx="4643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50000"/>
              </a:spcBef>
              <a:buFontTx/>
              <a:buNone/>
            </a:pPr>
            <a:r>
              <a:rPr lang="ja-JP" altLang="en-US" sz="2000" b="1"/>
              <a:t>経営トップは、安全管理体制に主体的かつ積極的に関与し、リーダーシップを発揮</a:t>
            </a:r>
          </a:p>
        </p:txBody>
      </p:sp>
      <p:sp>
        <p:nvSpPr>
          <p:cNvPr id="51212" name="Text Box 27"/>
          <p:cNvSpPr txBox="1">
            <a:spLocks noChangeArrowheads="1"/>
          </p:cNvSpPr>
          <p:nvPr/>
        </p:nvSpPr>
        <p:spPr bwMode="auto">
          <a:xfrm>
            <a:off x="595313" y="3071813"/>
            <a:ext cx="192881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a:t>安全方針に沿って、年度の安全に関する目標とそれを達成するための取組計画を策定・周知</a:t>
            </a:r>
          </a:p>
        </p:txBody>
      </p:sp>
      <p:sp>
        <p:nvSpPr>
          <p:cNvPr id="51213" name="Rectangle 28"/>
          <p:cNvSpPr>
            <a:spLocks noChangeArrowheads="1"/>
          </p:cNvSpPr>
          <p:nvPr/>
        </p:nvSpPr>
        <p:spPr bwMode="auto">
          <a:xfrm>
            <a:off x="5186363" y="5381625"/>
            <a:ext cx="2730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a:t>自社の安全管理体制の構築・運用状況の社内チェックを少なくとも１年毎に自らチェック（重大事故等の場合は随時）</a:t>
            </a:r>
          </a:p>
        </p:txBody>
      </p:sp>
      <p:sp>
        <p:nvSpPr>
          <p:cNvPr id="51214" name="Oval 29"/>
          <p:cNvSpPr>
            <a:spLocks noChangeArrowheads="1"/>
          </p:cNvSpPr>
          <p:nvPr/>
        </p:nvSpPr>
        <p:spPr bwMode="auto">
          <a:xfrm>
            <a:off x="6024563" y="4572000"/>
            <a:ext cx="2028825" cy="792163"/>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t>⑪</a:t>
            </a:r>
            <a:r>
              <a:rPr lang="ja-JP" altLang="en-US" sz="1800" b="1"/>
              <a:t>内部監査</a:t>
            </a:r>
          </a:p>
        </p:txBody>
      </p:sp>
      <p:sp>
        <p:nvSpPr>
          <p:cNvPr id="51215" name="Oval 30"/>
          <p:cNvSpPr>
            <a:spLocks noChangeArrowheads="1"/>
          </p:cNvSpPr>
          <p:nvPr/>
        </p:nvSpPr>
        <p:spPr bwMode="auto">
          <a:xfrm>
            <a:off x="900113" y="4365625"/>
            <a:ext cx="3117850" cy="649288"/>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b="1"/>
              <a:t>⑫</a:t>
            </a:r>
            <a:r>
              <a:rPr lang="ja-JP" altLang="en-US" sz="1600" b="1"/>
              <a:t>マネジメントレビューと</a:t>
            </a:r>
          </a:p>
          <a:p>
            <a:pPr algn="ctr" eaLnBrk="1" hangingPunct="1">
              <a:spcBef>
                <a:spcPct val="0"/>
              </a:spcBef>
              <a:buFontTx/>
              <a:buNone/>
            </a:pPr>
            <a:r>
              <a:rPr lang="ja-JP" altLang="en-US" sz="1600" b="1"/>
              <a:t>継続的改善</a:t>
            </a:r>
          </a:p>
        </p:txBody>
      </p:sp>
      <p:sp>
        <p:nvSpPr>
          <p:cNvPr id="51216" name="Rectangle 31"/>
          <p:cNvSpPr>
            <a:spLocks noChangeArrowheads="1"/>
          </p:cNvSpPr>
          <p:nvPr/>
        </p:nvSpPr>
        <p:spPr bwMode="auto">
          <a:xfrm>
            <a:off x="1881188" y="5214938"/>
            <a:ext cx="29940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a:t>レビューの結果等、安全管理体制の中で明らかになった課題等について、継続的に是正措置及び予防措置を実施</a:t>
            </a:r>
          </a:p>
        </p:txBody>
      </p:sp>
      <p:sp>
        <p:nvSpPr>
          <p:cNvPr id="51217" name="Oval 32"/>
          <p:cNvSpPr>
            <a:spLocks noChangeArrowheads="1"/>
          </p:cNvSpPr>
          <p:nvPr/>
        </p:nvSpPr>
        <p:spPr bwMode="auto">
          <a:xfrm>
            <a:off x="2952750" y="2286000"/>
            <a:ext cx="1857375" cy="360363"/>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t>②安全方針</a:t>
            </a:r>
          </a:p>
        </p:txBody>
      </p:sp>
      <p:sp>
        <p:nvSpPr>
          <p:cNvPr id="51218" name="Oval 34"/>
          <p:cNvSpPr>
            <a:spLocks noChangeArrowheads="1"/>
          </p:cNvSpPr>
          <p:nvPr/>
        </p:nvSpPr>
        <p:spPr bwMode="auto">
          <a:xfrm>
            <a:off x="309563" y="785813"/>
            <a:ext cx="2730500" cy="700087"/>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b="1"/>
              <a:t>①経営トップの責務</a:t>
            </a:r>
          </a:p>
        </p:txBody>
      </p:sp>
      <p:sp>
        <p:nvSpPr>
          <p:cNvPr id="51219" name="Oval 35"/>
          <p:cNvSpPr>
            <a:spLocks noChangeArrowheads="1"/>
          </p:cNvSpPr>
          <p:nvPr/>
        </p:nvSpPr>
        <p:spPr bwMode="auto">
          <a:xfrm>
            <a:off x="584200" y="6381750"/>
            <a:ext cx="3667125" cy="360363"/>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b="1"/>
              <a:t>⑬</a:t>
            </a:r>
            <a:r>
              <a:rPr lang="ja-JP" altLang="en-US" sz="1600" b="1"/>
              <a:t>文書の作成及び管理</a:t>
            </a:r>
          </a:p>
        </p:txBody>
      </p:sp>
      <p:sp>
        <p:nvSpPr>
          <p:cNvPr id="51220" name="Oval 36"/>
          <p:cNvSpPr>
            <a:spLocks noChangeArrowheads="1"/>
          </p:cNvSpPr>
          <p:nvPr/>
        </p:nvSpPr>
        <p:spPr bwMode="auto">
          <a:xfrm>
            <a:off x="4641850" y="6381750"/>
            <a:ext cx="5070475" cy="360363"/>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600" b="1"/>
              <a:t>⑭</a:t>
            </a:r>
            <a:r>
              <a:rPr lang="ja-JP" altLang="en-US" sz="1600" b="1"/>
              <a:t>記録の作成及び維持</a:t>
            </a:r>
          </a:p>
        </p:txBody>
      </p:sp>
      <p:sp>
        <p:nvSpPr>
          <p:cNvPr id="51221" name="Oval 37"/>
          <p:cNvSpPr>
            <a:spLocks noChangeArrowheads="1"/>
          </p:cNvSpPr>
          <p:nvPr/>
        </p:nvSpPr>
        <p:spPr bwMode="auto">
          <a:xfrm>
            <a:off x="5167313" y="2071688"/>
            <a:ext cx="2030412" cy="360362"/>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a:t>④</a:t>
            </a:r>
            <a:r>
              <a:rPr lang="ja-JP" altLang="en-US" sz="1200" b="1"/>
              <a:t>安全統括管理者の責務</a:t>
            </a:r>
          </a:p>
        </p:txBody>
      </p:sp>
      <p:sp>
        <p:nvSpPr>
          <p:cNvPr id="51222" name="Oval 38"/>
          <p:cNvSpPr>
            <a:spLocks noChangeArrowheads="1"/>
          </p:cNvSpPr>
          <p:nvPr/>
        </p:nvSpPr>
        <p:spPr bwMode="auto">
          <a:xfrm>
            <a:off x="5238750" y="2571750"/>
            <a:ext cx="2028825" cy="365125"/>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⑤</a:t>
            </a:r>
            <a:r>
              <a:rPr lang="ja-JP" altLang="en-US" sz="1200" b="1"/>
              <a:t>要員の責任・権限</a:t>
            </a:r>
          </a:p>
        </p:txBody>
      </p:sp>
      <p:sp>
        <p:nvSpPr>
          <p:cNvPr id="51223" name="Oval 39"/>
          <p:cNvSpPr>
            <a:spLocks noChangeArrowheads="1"/>
          </p:cNvSpPr>
          <p:nvPr/>
        </p:nvSpPr>
        <p:spPr bwMode="auto">
          <a:xfrm>
            <a:off x="7239000" y="2000250"/>
            <a:ext cx="2430463" cy="504825"/>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a:t>⑥</a:t>
            </a:r>
            <a:r>
              <a:rPr lang="ja-JP" altLang="en-US" sz="1200" b="1"/>
              <a:t>情報伝達及びコミュニケ</a:t>
            </a:r>
            <a:endParaRPr lang="en-US" altLang="ja-JP" sz="1200" b="1"/>
          </a:p>
          <a:p>
            <a:pPr algn="ctr" eaLnBrk="1" hangingPunct="1">
              <a:spcBef>
                <a:spcPct val="0"/>
              </a:spcBef>
              <a:buFontTx/>
              <a:buNone/>
            </a:pPr>
            <a:r>
              <a:rPr lang="ja-JP" altLang="en-US" sz="1200" b="1"/>
              <a:t>ーションの確保</a:t>
            </a:r>
          </a:p>
        </p:txBody>
      </p:sp>
      <p:sp>
        <p:nvSpPr>
          <p:cNvPr id="51224" name="Oval 40"/>
          <p:cNvSpPr>
            <a:spLocks noChangeArrowheads="1"/>
          </p:cNvSpPr>
          <p:nvPr/>
        </p:nvSpPr>
        <p:spPr bwMode="auto">
          <a:xfrm>
            <a:off x="7310438" y="2571750"/>
            <a:ext cx="2428875" cy="504825"/>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⑦</a:t>
            </a:r>
            <a:r>
              <a:rPr lang="ja-JP" altLang="en-US" sz="1200" b="1"/>
              <a:t>事故、ヒヤリ・ハット情報等</a:t>
            </a:r>
            <a:endParaRPr lang="en-US" altLang="ja-JP" sz="1200" b="1"/>
          </a:p>
          <a:p>
            <a:pPr eaLnBrk="1" hangingPunct="1">
              <a:spcBef>
                <a:spcPct val="0"/>
              </a:spcBef>
              <a:buFontTx/>
              <a:buNone/>
            </a:pPr>
            <a:r>
              <a:rPr lang="ja-JP" altLang="en-US" sz="1200" b="1"/>
              <a:t>の収集・活用</a:t>
            </a:r>
          </a:p>
        </p:txBody>
      </p:sp>
      <p:sp>
        <p:nvSpPr>
          <p:cNvPr id="51225" name="Oval 41"/>
          <p:cNvSpPr>
            <a:spLocks noChangeArrowheads="1"/>
          </p:cNvSpPr>
          <p:nvPr/>
        </p:nvSpPr>
        <p:spPr bwMode="auto">
          <a:xfrm>
            <a:off x="6356350" y="3182938"/>
            <a:ext cx="3198813" cy="288925"/>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a:t>⑧</a:t>
            </a:r>
            <a:r>
              <a:rPr lang="ja-JP" altLang="en-US" sz="1200" b="1"/>
              <a:t>重大な事故等への対応</a:t>
            </a:r>
          </a:p>
        </p:txBody>
      </p:sp>
      <p:sp>
        <p:nvSpPr>
          <p:cNvPr id="51226" name="Oval 42"/>
          <p:cNvSpPr>
            <a:spLocks noChangeArrowheads="1"/>
          </p:cNvSpPr>
          <p:nvPr/>
        </p:nvSpPr>
        <p:spPr bwMode="auto">
          <a:xfrm>
            <a:off x="6434138" y="3529013"/>
            <a:ext cx="3043237" cy="288925"/>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200" b="1"/>
              <a:t>⑨</a:t>
            </a:r>
            <a:r>
              <a:rPr lang="ja-JP" altLang="en-US" sz="1200" b="1"/>
              <a:t>関係法令等の遵守の確保</a:t>
            </a:r>
          </a:p>
        </p:txBody>
      </p:sp>
      <p:sp>
        <p:nvSpPr>
          <p:cNvPr id="51227" name="Oval 43"/>
          <p:cNvSpPr>
            <a:spLocks noChangeArrowheads="1"/>
          </p:cNvSpPr>
          <p:nvPr/>
        </p:nvSpPr>
        <p:spPr bwMode="auto">
          <a:xfrm>
            <a:off x="6437313" y="3860800"/>
            <a:ext cx="3040062" cy="496888"/>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200" b="1"/>
              <a:t>⑩</a:t>
            </a:r>
            <a:r>
              <a:rPr lang="ja-JP" altLang="en-US" sz="1200" b="1"/>
              <a:t>安全管理体制の構築・改善に</a:t>
            </a:r>
            <a:endParaRPr lang="en-US" altLang="ja-JP" sz="1200" b="1"/>
          </a:p>
          <a:p>
            <a:pPr eaLnBrk="1" hangingPunct="1">
              <a:spcBef>
                <a:spcPct val="0"/>
              </a:spcBef>
              <a:buFontTx/>
              <a:buNone/>
            </a:pPr>
            <a:r>
              <a:rPr lang="ja-JP" altLang="en-US" sz="1200" b="1"/>
              <a:t>必要な教育・訓練等</a:t>
            </a:r>
          </a:p>
        </p:txBody>
      </p:sp>
      <p:sp>
        <p:nvSpPr>
          <p:cNvPr id="51228" name="Oval 32"/>
          <p:cNvSpPr>
            <a:spLocks noChangeArrowheads="1"/>
          </p:cNvSpPr>
          <p:nvPr/>
        </p:nvSpPr>
        <p:spPr bwMode="auto">
          <a:xfrm>
            <a:off x="452438" y="2714625"/>
            <a:ext cx="2286000" cy="360363"/>
          </a:xfrm>
          <a:prstGeom prst="ellipse">
            <a:avLst/>
          </a:prstGeom>
          <a:solidFill>
            <a:srgbClr val="BBE0E3"/>
          </a:solidFill>
          <a:ln w="9525" algn="ctr">
            <a:solidFill>
              <a:srgbClr val="000099"/>
            </a:solidFill>
            <a:round/>
            <a:headEnd/>
            <a:tailEnd/>
          </a:ln>
        </p:spPr>
        <p:txBody>
          <a:bodyPr wrap="none" lIns="91432" tIns="45717" rIns="91432" bIns="45717"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800" b="1"/>
              <a:t>③</a:t>
            </a:r>
            <a:r>
              <a:rPr lang="ja-JP" altLang="en-US" sz="1800" b="1"/>
              <a:t>安全重点施策</a:t>
            </a:r>
          </a:p>
        </p:txBody>
      </p:sp>
      <p:sp>
        <p:nvSpPr>
          <p:cNvPr id="51229" name="Rectangle 3"/>
          <p:cNvSpPr>
            <a:spLocks noChangeArrowheads="1"/>
          </p:cNvSpPr>
          <p:nvPr/>
        </p:nvSpPr>
        <p:spPr bwMode="auto">
          <a:xfrm>
            <a:off x="238125" y="71438"/>
            <a:ext cx="9286875" cy="549275"/>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7" rIns="91415" bIns="45707"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799" b="1" smtClean="0">
                <a:latin typeface="ＭＳ Ｐゴシック" panose="020B0600070205080204" pitchFamily="50" charset="-128"/>
              </a:rPr>
              <a:t>輸送の安全に関するＰＤＣＡサイクル </a:t>
            </a:r>
          </a:p>
        </p:txBody>
      </p:sp>
      <p:sp>
        <p:nvSpPr>
          <p:cNvPr id="51230" name="Text Box 27"/>
          <p:cNvSpPr txBox="1">
            <a:spLocks noChangeArrowheads="1"/>
          </p:cNvSpPr>
          <p:nvPr/>
        </p:nvSpPr>
        <p:spPr bwMode="auto">
          <a:xfrm>
            <a:off x="2881313" y="2714625"/>
            <a:ext cx="1928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spAutoFit/>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 typeface="Wingdings" panose="05000000000000000000" pitchFamily="2" charset="2"/>
              <a:buNone/>
            </a:pPr>
            <a:r>
              <a:rPr lang="ja-JP" altLang="en-US" sz="1400" b="1"/>
              <a:t>安全方針を策定・周知</a:t>
            </a:r>
          </a:p>
        </p:txBody>
      </p:sp>
      <p:sp>
        <p:nvSpPr>
          <p:cNvPr id="51231"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36DF3045-F455-4BC4-8BB0-59DF5DE18A5C}" type="slidenum">
              <a:rPr lang="en-US" altLang="ja-JP" sz="1400" smtClean="0"/>
              <a:pPr>
                <a:spcBef>
                  <a:spcPct val="0"/>
                </a:spcBef>
                <a:buFontTx/>
                <a:buNone/>
              </a:pPr>
              <a:t>8</a:t>
            </a:fld>
            <a:endParaRPr lang="en-US" altLang="ja-JP" sz="14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10"/>
          <p:cNvSpPr>
            <a:spLocks noChangeArrowheads="1"/>
          </p:cNvSpPr>
          <p:nvPr/>
        </p:nvSpPr>
        <p:spPr bwMode="auto">
          <a:xfrm>
            <a:off x="117475" y="66675"/>
            <a:ext cx="9710738" cy="554038"/>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defRPr/>
            </a:pPr>
            <a:r>
              <a:rPr lang="ja-JP" altLang="en-US" sz="2401" b="1" smtClean="0">
                <a:solidFill>
                  <a:schemeClr val="tx2"/>
                </a:solidFill>
                <a:latin typeface="ＭＳ Ｐゴシック" panose="020B0600070205080204" pitchFamily="50" charset="-128"/>
              </a:rPr>
              <a:t>ホームページ情報について</a:t>
            </a:r>
          </a:p>
        </p:txBody>
      </p:sp>
      <p:sp>
        <p:nvSpPr>
          <p:cNvPr id="196611" name="Rectangle 11"/>
          <p:cNvSpPr>
            <a:spLocks noChangeArrowheads="1"/>
          </p:cNvSpPr>
          <p:nvPr/>
        </p:nvSpPr>
        <p:spPr bwMode="auto">
          <a:xfrm>
            <a:off x="77788" y="692150"/>
            <a:ext cx="9710737" cy="5976938"/>
          </a:xfrm>
          <a:prstGeom prst="rect">
            <a:avLst/>
          </a:prstGeom>
          <a:noFill/>
          <a:ln w="38100" cmpd="dbl"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1966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6308725"/>
            <a:ext cx="18732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6613" name="Rectangle 7"/>
          <p:cNvSpPr>
            <a:spLocks noChangeArrowheads="1"/>
          </p:cNvSpPr>
          <p:nvPr/>
        </p:nvSpPr>
        <p:spPr bwMode="auto">
          <a:xfrm>
            <a:off x="128588" y="692150"/>
            <a:ext cx="9577387"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r>
              <a:rPr lang="ja-JP" altLang="en-US" sz="2401" smtClean="0">
                <a:latin typeface="ＭＳ Ｐゴシック" panose="020B0600070205080204" pitchFamily="50" charset="-128"/>
              </a:rPr>
              <a:t>　</a:t>
            </a:r>
            <a:r>
              <a:rPr lang="ja-JP" altLang="en-US" sz="1800" b="1" smtClean="0">
                <a:latin typeface="ＭＳ Ｐゴシック" panose="020B0600070205080204" pitchFamily="50" charset="-128"/>
              </a:rPr>
              <a:t>国土交通省では、運輸安全マネジメント評価等を通じて知り得た運輸安全情報の中で、事業者における安全性が向上した取組事例等を国土交通省ホームページの専用情報サイトで公表するとともに、運輸安全マネジメント制度に関する参考資料（小冊子等）についても公表しています。</a:t>
            </a:r>
            <a:endParaRPr lang="en-US" altLang="ja-JP" sz="1800" b="1" smtClean="0">
              <a:latin typeface="ＭＳ Ｐゴシック" panose="020B0600070205080204" pitchFamily="50" charset="-128"/>
            </a:endParaRPr>
          </a:p>
          <a:p>
            <a:pPr eaLnBrk="1" hangingPunct="1">
              <a:spcBef>
                <a:spcPct val="0"/>
              </a:spcBef>
              <a:buFontTx/>
              <a:buNone/>
              <a:defRPr/>
            </a:pPr>
            <a:r>
              <a:rPr lang="ja-JP" altLang="en-US" sz="1800" b="1" smtClean="0">
                <a:latin typeface="ＭＳ Ｐゴシック" panose="020B0600070205080204" pitchFamily="50" charset="-128"/>
              </a:rPr>
              <a:t>　また、「運輸安全に関する最近の動き」、「運輸安全取組事例の紹介」等の運輸安全情報を提供するためメールマガジンを発行しております。</a:t>
            </a:r>
            <a:endParaRPr lang="en-US" altLang="ja-JP" sz="1800" b="1" smtClean="0">
              <a:latin typeface="ＭＳ Ｐゴシック" panose="020B0600070205080204" pitchFamily="50" charset="-128"/>
            </a:endParaRPr>
          </a:p>
          <a:p>
            <a:pPr eaLnBrk="1" hangingPunct="1">
              <a:spcBef>
                <a:spcPct val="0"/>
              </a:spcBef>
              <a:buFontTx/>
              <a:buNone/>
              <a:defRPr/>
            </a:pPr>
            <a:r>
              <a:rPr lang="ja-JP" altLang="en-US" sz="1800" b="1" smtClean="0">
                <a:latin typeface="ＭＳ Ｐゴシック" panose="020B0600070205080204" pitchFamily="50" charset="-128"/>
              </a:rPr>
              <a:t>　以下のアドレスからご覧ください。</a:t>
            </a:r>
            <a:endParaRPr lang="en-US" altLang="ja-JP" sz="1800" b="1" smtClean="0">
              <a:latin typeface="ＭＳ Ｐゴシック" panose="020B0600070205080204" pitchFamily="50" charset="-128"/>
            </a:endParaRPr>
          </a:p>
          <a:p>
            <a:pPr eaLnBrk="1" hangingPunct="1">
              <a:spcBef>
                <a:spcPct val="0"/>
              </a:spcBef>
              <a:buFontTx/>
              <a:buNone/>
              <a:defRPr/>
            </a:pPr>
            <a:endParaRPr lang="en-US" altLang="ja-JP" sz="2000" smtClean="0">
              <a:latin typeface="ＭＳ Ｐゴシック" panose="020B0600070205080204" pitchFamily="50" charset="-128"/>
            </a:endParaRPr>
          </a:p>
          <a:p>
            <a:pPr eaLnBrk="1" hangingPunct="1">
              <a:spcBef>
                <a:spcPct val="0"/>
              </a:spcBef>
              <a:buFontTx/>
              <a:buNone/>
              <a:defRPr/>
            </a:pPr>
            <a:r>
              <a:rPr lang="ja-JP" altLang="en-US" sz="2401" smtClean="0">
                <a:latin typeface="ＭＳ Ｐゴシック" panose="020B0600070205080204" pitchFamily="50" charset="-128"/>
              </a:rPr>
              <a:t>　　　</a:t>
            </a:r>
          </a:p>
        </p:txBody>
      </p:sp>
      <p:sp>
        <p:nvSpPr>
          <p:cNvPr id="196614" name="正方形/長方形 16"/>
          <p:cNvSpPr>
            <a:spLocks noChangeArrowheads="1"/>
          </p:cNvSpPr>
          <p:nvPr/>
        </p:nvSpPr>
        <p:spPr bwMode="auto">
          <a:xfrm>
            <a:off x="992188" y="7140575"/>
            <a:ext cx="3529012" cy="261938"/>
          </a:xfrm>
          <a:prstGeom prst="rect">
            <a:avLst/>
          </a:prstGeom>
          <a:noFill/>
          <a:ln w="6350">
            <a:solidFill>
              <a:srgbClr val="FF66CC"/>
            </a:solidFill>
            <a:prstDash val="sysDot"/>
            <a:miter lim="800000"/>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運輸安全　メルマガ</a:t>
            </a:r>
          </a:p>
        </p:txBody>
      </p:sp>
      <p:sp>
        <p:nvSpPr>
          <p:cNvPr id="196615" name="角丸四角形 18"/>
          <p:cNvSpPr>
            <a:spLocks noChangeArrowheads="1"/>
          </p:cNvSpPr>
          <p:nvPr/>
        </p:nvSpPr>
        <p:spPr bwMode="auto">
          <a:xfrm>
            <a:off x="4737100" y="7119938"/>
            <a:ext cx="647700" cy="304800"/>
          </a:xfrm>
          <a:prstGeom prst="roundRect">
            <a:avLst>
              <a:gd name="adj" fmla="val 16667"/>
            </a:avLst>
          </a:prstGeom>
          <a:solidFill>
            <a:srgbClr val="FF66CC"/>
          </a:solidFill>
          <a:ln w="6350">
            <a:solidFill>
              <a:srgbClr val="FF5050"/>
            </a:solidFill>
            <a:prstDash val="sysDot"/>
            <a:round/>
            <a:headEnd/>
            <a:tailEnd type="triangle" w="med" len="med"/>
          </a:ln>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chemeClr val="bg1"/>
                </a:solidFill>
              </a:rPr>
              <a:t>検索</a:t>
            </a:r>
          </a:p>
        </p:txBody>
      </p:sp>
      <p:cxnSp>
        <p:nvCxnSpPr>
          <p:cNvPr id="196616" name="直線矢印コネクタ 19"/>
          <p:cNvCxnSpPr>
            <a:cxnSpLocks noChangeShapeType="1"/>
          </p:cNvCxnSpPr>
          <p:nvPr/>
        </p:nvCxnSpPr>
        <p:spPr bwMode="auto">
          <a:xfrm flipH="1" flipV="1">
            <a:off x="5313363" y="7256463"/>
            <a:ext cx="144462" cy="17462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6617" name="正方形/長方形 20"/>
          <p:cNvSpPr>
            <a:spLocks noChangeArrowheads="1"/>
          </p:cNvSpPr>
          <p:nvPr/>
        </p:nvSpPr>
        <p:spPr bwMode="auto">
          <a:xfrm>
            <a:off x="992188" y="8364538"/>
            <a:ext cx="3529012" cy="261937"/>
          </a:xfrm>
          <a:prstGeom prst="rect">
            <a:avLst/>
          </a:prstGeom>
          <a:noFill/>
          <a:ln w="6350">
            <a:solidFill>
              <a:srgbClr val="FF66CC"/>
            </a:solidFill>
            <a:prstDash val="sysDot"/>
            <a:miter lim="800000"/>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運輸安全　ビデオ</a:t>
            </a:r>
          </a:p>
        </p:txBody>
      </p:sp>
      <p:sp>
        <p:nvSpPr>
          <p:cNvPr id="196618" name="角丸四角形 21"/>
          <p:cNvSpPr>
            <a:spLocks noChangeArrowheads="1"/>
          </p:cNvSpPr>
          <p:nvPr/>
        </p:nvSpPr>
        <p:spPr bwMode="auto">
          <a:xfrm>
            <a:off x="4737100" y="8343900"/>
            <a:ext cx="647700" cy="304800"/>
          </a:xfrm>
          <a:prstGeom prst="roundRect">
            <a:avLst>
              <a:gd name="adj" fmla="val 16667"/>
            </a:avLst>
          </a:prstGeom>
          <a:solidFill>
            <a:srgbClr val="FF66CC"/>
          </a:solidFill>
          <a:ln w="6350">
            <a:solidFill>
              <a:srgbClr val="FF5050"/>
            </a:solidFill>
            <a:prstDash val="sysDot"/>
            <a:round/>
            <a:headEnd/>
            <a:tailEnd type="triangle" w="med" len="med"/>
          </a:ln>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chemeClr val="bg1"/>
                </a:solidFill>
              </a:rPr>
              <a:t>検索</a:t>
            </a:r>
          </a:p>
        </p:txBody>
      </p:sp>
      <p:cxnSp>
        <p:nvCxnSpPr>
          <p:cNvPr id="196619" name="直線矢印コネクタ 22"/>
          <p:cNvCxnSpPr>
            <a:cxnSpLocks noChangeShapeType="1"/>
          </p:cNvCxnSpPr>
          <p:nvPr/>
        </p:nvCxnSpPr>
        <p:spPr bwMode="auto">
          <a:xfrm flipH="1" flipV="1">
            <a:off x="5313363" y="8482013"/>
            <a:ext cx="144462" cy="17303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196620" name="図 2"/>
          <p:cNvPicPr>
            <a:picLocks noChangeAspect="1" noChangeArrowheads="1"/>
          </p:cNvPicPr>
          <p:nvPr/>
        </p:nvPicPr>
        <p:blipFill>
          <a:blip r:embed="rId4">
            <a:extLst>
              <a:ext uri="{28A0092B-C50C-407E-A947-70E740481C1C}">
                <a14:useLocalDpi xmlns:a14="http://schemas.microsoft.com/office/drawing/2010/main" val="0"/>
              </a:ext>
            </a:extLst>
          </a:blip>
          <a:srcRect t="15678"/>
          <a:stretch>
            <a:fillRect/>
          </a:stretch>
        </p:blipFill>
        <p:spPr bwMode="auto">
          <a:xfrm>
            <a:off x="1516063" y="2533650"/>
            <a:ext cx="6913562"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21" name="図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4800" y="239077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22" name="図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2863" y="3257550"/>
            <a:ext cx="6953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23" name="図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4800" y="4138613"/>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24" name="図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2863" y="4987925"/>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25" name="スライド番号プレースホルダー 3"/>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BC9A9999-2F55-44C6-916F-BAB65881BB03}" type="slidenum">
              <a:rPr lang="en-US" altLang="ja-JP" sz="1400" smtClean="0"/>
              <a:pPr>
                <a:spcBef>
                  <a:spcPct val="0"/>
                </a:spcBef>
                <a:buFontTx/>
                <a:buNone/>
              </a:pPr>
              <a:t>80</a:t>
            </a:fld>
            <a:endParaRPr lang="en-US" altLang="ja-JP" sz="14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0"/>
          <p:cNvSpPr>
            <a:spLocks noChangeArrowheads="1"/>
          </p:cNvSpPr>
          <p:nvPr/>
        </p:nvSpPr>
        <p:spPr bwMode="auto">
          <a:xfrm>
            <a:off x="117475" y="66675"/>
            <a:ext cx="9710738" cy="554038"/>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90000"/>
              </a:lnSpc>
              <a:spcBef>
                <a:spcPct val="50000"/>
              </a:spcBef>
              <a:buClr>
                <a:schemeClr val="bg2"/>
              </a:buClr>
              <a:buSzPct val="75000"/>
              <a:buFont typeface="Wingdings" panose="05000000000000000000" pitchFamily="2" charset="2"/>
              <a:buNone/>
              <a:defRPr/>
            </a:pPr>
            <a:r>
              <a:rPr lang="ja-JP" altLang="en-US" sz="2401" b="1" smtClean="0">
                <a:solidFill>
                  <a:schemeClr val="tx2"/>
                </a:solidFill>
                <a:latin typeface="ＭＳ Ｐゴシック" panose="020B0600070205080204" pitchFamily="50" charset="-128"/>
              </a:rPr>
              <a:t>ホームページ情報について</a:t>
            </a:r>
          </a:p>
        </p:txBody>
      </p:sp>
      <p:sp>
        <p:nvSpPr>
          <p:cNvPr id="198659" name="Rectangle 11"/>
          <p:cNvSpPr>
            <a:spLocks noChangeArrowheads="1"/>
          </p:cNvSpPr>
          <p:nvPr/>
        </p:nvSpPr>
        <p:spPr bwMode="auto">
          <a:xfrm>
            <a:off x="77788" y="692150"/>
            <a:ext cx="9710737" cy="5976938"/>
          </a:xfrm>
          <a:prstGeom prst="rect">
            <a:avLst/>
          </a:prstGeom>
          <a:noFill/>
          <a:ln w="38100" cmpd="dbl"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pic>
        <p:nvPicPr>
          <p:cNvPr id="1986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6308725"/>
            <a:ext cx="18732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8661" name="スライド番号プレースホルダー 2"/>
          <p:cNvSpPr>
            <a:spLocks noGrp="1" noChangeArrowheads="1"/>
          </p:cNvSpPr>
          <p:nvPr>
            <p:ph type="sldNum" sz="quarter" idx="12"/>
          </p:nvPr>
        </p:nvSpPr>
        <p:spPr>
          <a:xfrm>
            <a:off x="7323138" y="6249988"/>
            <a:ext cx="2311400" cy="476250"/>
          </a:xfrm>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849BE290-B7AD-4B7D-804D-37EF097D857F}" type="slidenum">
              <a:rPr lang="en-US" altLang="ja-JP" sz="1400" smtClean="0"/>
              <a:pPr>
                <a:spcBef>
                  <a:spcPct val="0"/>
                </a:spcBef>
                <a:buFontTx/>
                <a:buNone/>
              </a:pPr>
              <a:t>81</a:t>
            </a:fld>
            <a:endParaRPr lang="en-US" altLang="ja-JP" sz="1400" smtClean="0"/>
          </a:p>
        </p:txBody>
      </p:sp>
      <p:sp>
        <p:nvSpPr>
          <p:cNvPr id="198662" name="正方形/長方形 16"/>
          <p:cNvSpPr>
            <a:spLocks noChangeArrowheads="1"/>
          </p:cNvSpPr>
          <p:nvPr/>
        </p:nvSpPr>
        <p:spPr bwMode="auto">
          <a:xfrm>
            <a:off x="992188" y="7140575"/>
            <a:ext cx="3529012" cy="261938"/>
          </a:xfrm>
          <a:prstGeom prst="rect">
            <a:avLst/>
          </a:prstGeom>
          <a:noFill/>
          <a:ln w="6350">
            <a:solidFill>
              <a:srgbClr val="FF66CC"/>
            </a:solidFill>
            <a:prstDash val="sysDot"/>
            <a:miter lim="800000"/>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運輸安全　メルマガ</a:t>
            </a:r>
          </a:p>
        </p:txBody>
      </p:sp>
      <p:sp>
        <p:nvSpPr>
          <p:cNvPr id="198663" name="角丸四角形 18"/>
          <p:cNvSpPr>
            <a:spLocks noChangeArrowheads="1"/>
          </p:cNvSpPr>
          <p:nvPr/>
        </p:nvSpPr>
        <p:spPr bwMode="auto">
          <a:xfrm>
            <a:off x="4737100" y="7119938"/>
            <a:ext cx="647700" cy="304800"/>
          </a:xfrm>
          <a:prstGeom prst="roundRect">
            <a:avLst>
              <a:gd name="adj" fmla="val 16667"/>
            </a:avLst>
          </a:prstGeom>
          <a:solidFill>
            <a:srgbClr val="FF66CC"/>
          </a:solidFill>
          <a:ln w="6350">
            <a:solidFill>
              <a:srgbClr val="FF5050"/>
            </a:solidFill>
            <a:prstDash val="sysDot"/>
            <a:round/>
            <a:headEnd/>
            <a:tailEnd type="triangle" w="med" len="med"/>
          </a:ln>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chemeClr val="bg1"/>
                </a:solidFill>
              </a:rPr>
              <a:t>検索</a:t>
            </a:r>
          </a:p>
        </p:txBody>
      </p:sp>
      <p:cxnSp>
        <p:nvCxnSpPr>
          <p:cNvPr id="198664" name="直線矢印コネクタ 19"/>
          <p:cNvCxnSpPr>
            <a:cxnSpLocks noChangeShapeType="1"/>
          </p:cNvCxnSpPr>
          <p:nvPr/>
        </p:nvCxnSpPr>
        <p:spPr bwMode="auto">
          <a:xfrm flipH="1" flipV="1">
            <a:off x="5313363" y="7256463"/>
            <a:ext cx="144462" cy="17462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8665" name="正方形/長方形 20"/>
          <p:cNvSpPr>
            <a:spLocks noChangeArrowheads="1"/>
          </p:cNvSpPr>
          <p:nvPr/>
        </p:nvSpPr>
        <p:spPr bwMode="auto">
          <a:xfrm>
            <a:off x="992188" y="8364538"/>
            <a:ext cx="3529012" cy="261937"/>
          </a:xfrm>
          <a:prstGeom prst="rect">
            <a:avLst/>
          </a:prstGeom>
          <a:noFill/>
          <a:ln w="6350">
            <a:solidFill>
              <a:srgbClr val="FF66CC"/>
            </a:solidFill>
            <a:prstDash val="sysDot"/>
            <a:miter lim="800000"/>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運輸安全　ビデオ</a:t>
            </a:r>
          </a:p>
        </p:txBody>
      </p:sp>
      <p:sp>
        <p:nvSpPr>
          <p:cNvPr id="198666" name="角丸四角形 21"/>
          <p:cNvSpPr>
            <a:spLocks noChangeArrowheads="1"/>
          </p:cNvSpPr>
          <p:nvPr/>
        </p:nvSpPr>
        <p:spPr bwMode="auto">
          <a:xfrm>
            <a:off x="4737100" y="8343900"/>
            <a:ext cx="647700" cy="304800"/>
          </a:xfrm>
          <a:prstGeom prst="roundRect">
            <a:avLst>
              <a:gd name="adj" fmla="val 16667"/>
            </a:avLst>
          </a:prstGeom>
          <a:solidFill>
            <a:srgbClr val="FF66CC"/>
          </a:solidFill>
          <a:ln w="6350">
            <a:solidFill>
              <a:srgbClr val="FF5050"/>
            </a:solidFill>
            <a:prstDash val="sysDot"/>
            <a:round/>
            <a:headEnd/>
            <a:tailEnd type="triangle" w="med" len="med"/>
          </a:ln>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a:solidFill>
                  <a:schemeClr val="bg1"/>
                </a:solidFill>
              </a:rPr>
              <a:t>検索</a:t>
            </a:r>
          </a:p>
        </p:txBody>
      </p:sp>
      <p:cxnSp>
        <p:nvCxnSpPr>
          <p:cNvPr id="198667" name="直線矢印コネクタ 22"/>
          <p:cNvCxnSpPr>
            <a:cxnSpLocks noChangeShapeType="1"/>
          </p:cNvCxnSpPr>
          <p:nvPr/>
        </p:nvCxnSpPr>
        <p:spPr bwMode="auto">
          <a:xfrm flipH="1" flipV="1">
            <a:off x="5313363" y="8482013"/>
            <a:ext cx="144462" cy="17303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pic>
        <p:nvPicPr>
          <p:cNvPr id="198668" name="図 1"/>
          <p:cNvPicPr>
            <a:picLocks noChangeAspect="1"/>
          </p:cNvPicPr>
          <p:nvPr/>
        </p:nvPicPr>
        <p:blipFill>
          <a:blip r:embed="rId4">
            <a:extLst>
              <a:ext uri="{28A0092B-C50C-407E-A947-70E740481C1C}">
                <a14:useLocalDpi xmlns:a14="http://schemas.microsoft.com/office/drawing/2010/main" val="0"/>
              </a:ext>
            </a:extLst>
          </a:blip>
          <a:srcRect t="16618" r="1335" b="26489"/>
          <a:stretch>
            <a:fillRect/>
          </a:stretch>
        </p:blipFill>
        <p:spPr bwMode="auto">
          <a:xfrm>
            <a:off x="274638" y="801688"/>
            <a:ext cx="89979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9" name="図 2"/>
          <p:cNvPicPr>
            <a:picLocks noChangeAspect="1"/>
          </p:cNvPicPr>
          <p:nvPr/>
        </p:nvPicPr>
        <p:blipFill>
          <a:blip r:embed="rId5">
            <a:extLst>
              <a:ext uri="{28A0092B-C50C-407E-A947-70E740481C1C}">
                <a14:useLocalDpi xmlns:a14="http://schemas.microsoft.com/office/drawing/2010/main" val="0"/>
              </a:ext>
            </a:extLst>
          </a:blip>
          <a:srcRect t="19495" r="1437" b="30827"/>
          <a:stretch>
            <a:fillRect/>
          </a:stretch>
        </p:blipFill>
        <p:spPr bwMode="auto">
          <a:xfrm>
            <a:off x="255588" y="3632200"/>
            <a:ext cx="903605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078" name="正方形/長方形 8"/>
          <p:cNvSpPr>
            <a:spLocks noChangeArrowheads="1"/>
          </p:cNvSpPr>
          <p:nvPr/>
        </p:nvSpPr>
        <p:spPr bwMode="auto">
          <a:xfrm>
            <a:off x="1492250" y="5668963"/>
            <a:ext cx="68802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a:solidFill>
                  <a:srgbClr val="FF0000"/>
                </a:solidFill>
              </a:rPr>
              <a:t>ご清聴ありがとうございました。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7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テキスト ボックス 7"/>
          <p:cNvSpPr txBox="1">
            <a:spLocks noChangeArrowheads="1"/>
          </p:cNvSpPr>
          <p:nvPr/>
        </p:nvSpPr>
        <p:spPr>
          <a:xfrm>
            <a:off x="84138" y="615950"/>
            <a:ext cx="9610725" cy="6186488"/>
          </a:xfrm>
          <a:prstGeom prst="rect">
            <a:avLst/>
          </a:prstGeom>
          <a:noFill/>
          <a:ln>
            <a:noFill/>
          </a:ln>
        </p:spPr>
        <p:txBody>
          <a:bodyPr rIns="0">
            <a:spAutoFit/>
          </a:bodyPr>
          <a:lstStyle>
            <a:lvl1pPr marL="361950" indent="-361950" eaLnBrk="0" hangingPunct="0">
              <a:defRPr kumimoji="1" sz="1600">
                <a:solidFill>
                  <a:schemeClr val="tx1"/>
                </a:solidFill>
                <a:latin typeface="ＭＳ Ｐゴシック" pitchFamily="50" charset="-128"/>
                <a:ea typeface="ＭＳ Ｐゴシック" pitchFamily="50" charset="-128"/>
              </a:defRPr>
            </a:lvl1pPr>
            <a:lvl2pPr marL="742950" indent="-285750" eaLnBrk="0" hangingPunct="0">
              <a:defRPr kumimoji="1" sz="1600">
                <a:solidFill>
                  <a:schemeClr val="tx1"/>
                </a:solidFill>
                <a:latin typeface="ＭＳ Ｐゴシック" pitchFamily="50" charset="-128"/>
                <a:ea typeface="ＭＳ Ｐゴシック" pitchFamily="50" charset="-128"/>
              </a:defRPr>
            </a:lvl2pPr>
            <a:lvl3pPr marL="1143000" indent="-228600" eaLnBrk="0" hangingPunct="0">
              <a:defRPr kumimoji="1" sz="1600">
                <a:solidFill>
                  <a:schemeClr val="tx1"/>
                </a:solidFill>
                <a:latin typeface="ＭＳ Ｐゴシック" pitchFamily="50" charset="-128"/>
                <a:ea typeface="ＭＳ Ｐゴシック" pitchFamily="50" charset="-128"/>
              </a:defRPr>
            </a:lvl3pPr>
            <a:lvl4pPr marL="1600200" indent="-228600" eaLnBrk="0" hangingPunct="0">
              <a:defRPr kumimoji="1" sz="1600">
                <a:solidFill>
                  <a:schemeClr val="tx1"/>
                </a:solidFill>
                <a:latin typeface="ＭＳ Ｐゴシック" pitchFamily="50" charset="-128"/>
                <a:ea typeface="ＭＳ Ｐゴシック" pitchFamily="50" charset="-128"/>
              </a:defRPr>
            </a:lvl4pPr>
            <a:lvl5pPr marL="2057400" indent="-228600" eaLnBrk="0" hangingPunct="0">
              <a:defRPr kumimoji="1" sz="1600">
                <a:solidFill>
                  <a:schemeClr val="tx1"/>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ＭＳ Ｐゴシック" pitchFamily="50" charset="-128"/>
                <a:ea typeface="ＭＳ Ｐゴシック" pitchFamily="50" charset="-128"/>
              </a:defRPr>
            </a:lvl9pPr>
          </a:lstStyle>
          <a:p>
            <a:pPr eaLnBrk="1" hangingPunct="1">
              <a:lnSpc>
                <a:spcPct val="110000"/>
              </a:lnSpc>
              <a:defRPr/>
            </a:pPr>
            <a:r>
              <a:rPr lang="ja-JP" altLang="en-US" sz="1800" b="1" u="sng" dirty="0">
                <a:latin typeface="Arial" charset="0"/>
              </a:rPr>
              <a:t>（１）経営トップの責務</a:t>
            </a:r>
            <a:endParaRPr lang="en-US" altLang="ja-JP" sz="1800" b="1" u="sng" dirty="0">
              <a:latin typeface="Arial" charset="0"/>
            </a:endParaRPr>
          </a:p>
          <a:p>
            <a:pPr eaLnBrk="1" hangingPunct="1">
              <a:lnSpc>
                <a:spcPct val="110000"/>
              </a:lnSpc>
              <a:defRPr/>
            </a:pPr>
            <a:r>
              <a:rPr lang="ja-JP" altLang="en-US" sz="1800" b="1" dirty="0">
                <a:latin typeface="Arial" charset="0"/>
              </a:rPr>
              <a:t>１）経営トップは、輸送の安全の確保のため、次に掲げる事項について、</a:t>
            </a:r>
            <a:r>
              <a:rPr lang="ja-JP" altLang="en-US" sz="1800" b="1" u="sng" dirty="0">
                <a:solidFill>
                  <a:srgbClr val="FF0000"/>
                </a:solidFill>
                <a:latin typeface="Arial" charset="0"/>
              </a:rPr>
              <a:t>主体的に関与し、</a:t>
            </a:r>
            <a:r>
              <a:rPr lang="ja-JP" altLang="en-US" sz="1800" b="1" dirty="0">
                <a:latin typeface="Arial" charset="0"/>
              </a:rPr>
              <a:t>事業者組織全体の安全管理体制を構築★・改善するとともに顕在化が進む★</a:t>
            </a:r>
            <a:r>
              <a:rPr lang="ja-JP" altLang="en-US" sz="1800" b="1" dirty="0">
                <a:solidFill>
                  <a:srgbClr val="0000FF"/>
                </a:solidFill>
                <a:latin typeface="Arial" charset="0"/>
              </a:rPr>
              <a:t>人材不足に起因する社員・職員等の高齢化及び厳しい経営状況に起因する老朽化した輸送施設等の使用から生じる安全上の課題並びに</a:t>
            </a:r>
            <a:r>
              <a:rPr lang="ja-JP" altLang="en-US" sz="1800" b="1" dirty="0">
                <a:latin typeface="Arial" charset="0"/>
              </a:rPr>
              <a:t>社会的要請が高まっている自然災害、テロ、感染症等への★備えと★対応が重要であることを認識し、適切に運営する。</a:t>
            </a:r>
          </a:p>
          <a:p>
            <a:pPr eaLnBrk="1" hangingPunct="1">
              <a:lnSpc>
                <a:spcPct val="110000"/>
              </a:lnSpc>
              <a:defRPr/>
            </a:pPr>
            <a:r>
              <a:rPr lang="ja-JP" altLang="en-US" sz="1800" b="1" dirty="0">
                <a:latin typeface="Arial" charset="0"/>
              </a:rPr>
              <a:t>  ①　</a:t>
            </a:r>
            <a:r>
              <a:rPr lang="ja-JP" altLang="en-US" sz="1800" b="1" u="sng" dirty="0">
                <a:solidFill>
                  <a:srgbClr val="FF0000"/>
                </a:solidFill>
                <a:latin typeface="Arial" charset="0"/>
              </a:rPr>
              <a:t>安全最優先の原則と関係法令等の遵守</a:t>
            </a:r>
            <a:r>
              <a:rPr lang="ja-JP" altLang="en-US" sz="1800" b="1" dirty="0">
                <a:latin typeface="Arial" charset="0"/>
              </a:rPr>
              <a:t>を事業者内部へ徹底する。</a:t>
            </a:r>
            <a:endParaRPr lang="en-US" altLang="ja-JP" sz="1800" b="1" dirty="0">
              <a:latin typeface="Arial" charset="0"/>
            </a:endParaRPr>
          </a:p>
          <a:p>
            <a:pPr eaLnBrk="1" hangingPunct="1">
              <a:lnSpc>
                <a:spcPct val="110000"/>
              </a:lnSpc>
              <a:defRPr/>
            </a:pPr>
            <a:r>
              <a:rPr lang="en-US" altLang="ja-JP" sz="1800" b="1" dirty="0">
                <a:latin typeface="Arial" charset="0"/>
              </a:rPr>
              <a:t>  </a:t>
            </a:r>
            <a:r>
              <a:rPr lang="ja-JP" altLang="en-US" sz="1800" b="1" dirty="0">
                <a:latin typeface="Arial" charset="0"/>
              </a:rPr>
              <a:t>②　</a:t>
            </a:r>
            <a:r>
              <a:rPr lang="ja-JP" altLang="en-US" sz="1800" b="1" u="sng" dirty="0">
                <a:solidFill>
                  <a:srgbClr val="FF0000"/>
                </a:solidFill>
                <a:latin typeface="Arial" charset="0"/>
              </a:rPr>
              <a:t>安全方針を策定</a:t>
            </a:r>
            <a:r>
              <a:rPr lang="ja-JP" altLang="en-US" sz="1800" b="1" dirty="0">
                <a:latin typeface="Arial" charset="0"/>
              </a:rPr>
              <a:t>する。</a:t>
            </a:r>
          </a:p>
          <a:p>
            <a:pPr eaLnBrk="1" hangingPunct="1">
              <a:lnSpc>
                <a:spcPct val="110000"/>
              </a:lnSpc>
              <a:defRPr/>
            </a:pPr>
            <a:r>
              <a:rPr lang="en-US" altLang="ja-JP" sz="1800" b="1" dirty="0">
                <a:latin typeface="Arial" charset="0"/>
              </a:rPr>
              <a:t>  </a:t>
            </a:r>
            <a:r>
              <a:rPr lang="ja-JP" altLang="en-US" sz="1800" b="1" dirty="0">
                <a:latin typeface="Arial" charset="0"/>
              </a:rPr>
              <a:t>③　安全統括管理者、その他経営管理部門で安全管理に従事する者（以下「安全統括管理者等」という。）に指示するなどして、</a:t>
            </a:r>
            <a:r>
              <a:rPr lang="ja-JP" altLang="en-US" sz="1800" b="1" u="sng" dirty="0">
                <a:solidFill>
                  <a:srgbClr val="FF0000"/>
                </a:solidFill>
                <a:latin typeface="Arial" charset="0"/>
              </a:rPr>
              <a:t>安全重点施策を策定</a:t>
            </a:r>
            <a:r>
              <a:rPr lang="ja-JP" altLang="en-US" sz="1800" b="1" dirty="0">
                <a:latin typeface="Arial" charset="0"/>
              </a:rPr>
              <a:t>する。</a:t>
            </a:r>
          </a:p>
          <a:p>
            <a:pPr eaLnBrk="1" hangingPunct="1">
              <a:lnSpc>
                <a:spcPct val="110000"/>
              </a:lnSpc>
              <a:defRPr/>
            </a:pPr>
            <a:r>
              <a:rPr lang="en-US" altLang="ja-JP" sz="1800" b="1" dirty="0">
                <a:latin typeface="Arial" charset="0"/>
              </a:rPr>
              <a:t>  </a:t>
            </a:r>
            <a:r>
              <a:rPr lang="ja-JP" altLang="en-US" sz="1800" b="1" dirty="0">
                <a:latin typeface="Arial" charset="0"/>
              </a:rPr>
              <a:t>④　安全統括管理者等に指示するなどして、</a:t>
            </a:r>
            <a:r>
              <a:rPr lang="ja-JP" altLang="en-US" sz="1800" b="1" u="sng" dirty="0">
                <a:solidFill>
                  <a:srgbClr val="FF0000"/>
                </a:solidFill>
                <a:latin typeface="Arial" charset="0"/>
              </a:rPr>
              <a:t>重大な事故</a:t>
            </a:r>
            <a:r>
              <a:rPr lang="ja-JP" altLang="en-US" sz="1800" b="1" u="sng" dirty="0">
                <a:latin typeface="Arial" charset="0"/>
              </a:rPr>
              <a:t>★</a:t>
            </a:r>
            <a:r>
              <a:rPr lang="ja-JP" altLang="en-US" sz="1800" b="1" u="sng" dirty="0">
                <a:solidFill>
                  <a:srgbClr val="0000FF"/>
                </a:solidFill>
                <a:latin typeface="Arial" charset="0"/>
              </a:rPr>
              <a:t>、自然災害、テロ、感染症</a:t>
            </a:r>
            <a:r>
              <a:rPr lang="ja-JP" altLang="en-US" sz="1800" b="1" u="sng" dirty="0">
                <a:latin typeface="Arial" charset="0"/>
              </a:rPr>
              <a:t>★</a:t>
            </a:r>
            <a:r>
              <a:rPr lang="ja-JP" altLang="en-US" sz="1800" b="1" u="sng" dirty="0">
                <a:solidFill>
                  <a:srgbClr val="FF0000"/>
                </a:solidFill>
                <a:latin typeface="Arial" charset="0"/>
              </a:rPr>
              <a:t>等への★備えと★対応</a:t>
            </a:r>
            <a:r>
              <a:rPr lang="ja-JP" altLang="en-US" sz="1800" b="1" dirty="0">
                <a:latin typeface="Arial" charset="0"/>
              </a:rPr>
              <a:t>を実施する。</a:t>
            </a:r>
          </a:p>
          <a:p>
            <a:pPr eaLnBrk="1" hangingPunct="1">
              <a:lnSpc>
                <a:spcPct val="110000"/>
              </a:lnSpc>
              <a:defRPr/>
            </a:pPr>
            <a:r>
              <a:rPr lang="en-US" altLang="ja-JP" sz="1800" b="1" dirty="0">
                <a:latin typeface="Arial" charset="0"/>
              </a:rPr>
              <a:t>  </a:t>
            </a:r>
            <a:r>
              <a:rPr lang="ja-JP" altLang="en-US" sz="1800" b="1" dirty="0">
                <a:latin typeface="Arial" charset="0"/>
              </a:rPr>
              <a:t>⑤　安全管理体制を構築・改善するために、かつ、輸送の安全を確保するために、安全統括管理者等に指示するなどして、</a:t>
            </a:r>
            <a:r>
              <a:rPr lang="ja-JP" altLang="en-US" sz="1800" b="1" dirty="0">
                <a:solidFill>
                  <a:srgbClr val="0000FF"/>
                </a:solidFill>
                <a:latin typeface="Arial" charset="0"/>
              </a:rPr>
              <a:t>必要な要員、情報、輸送施設等</a:t>
            </a:r>
            <a:r>
              <a:rPr lang="ja-JP" altLang="en-US" sz="1800" b="1" dirty="0">
                <a:latin typeface="Arial" charset="0"/>
              </a:rPr>
              <a:t>が使用できるようにする。</a:t>
            </a:r>
          </a:p>
          <a:p>
            <a:pPr eaLnBrk="1" hangingPunct="1">
              <a:lnSpc>
                <a:spcPct val="110000"/>
              </a:lnSpc>
              <a:defRPr/>
            </a:pPr>
            <a:r>
              <a:rPr lang="ja-JP" altLang="en-US" sz="1800" b="1" dirty="0">
                <a:latin typeface="Arial" charset="0"/>
              </a:rPr>
              <a:t>　⑥　</a:t>
            </a:r>
            <a:r>
              <a:rPr lang="ja-JP" altLang="en-US" sz="1800" b="1" u="sng" dirty="0">
                <a:solidFill>
                  <a:srgbClr val="FF0000"/>
                </a:solidFill>
                <a:latin typeface="Arial" charset="0"/>
              </a:rPr>
              <a:t>マネジメントレビューを実施</a:t>
            </a:r>
            <a:r>
              <a:rPr lang="ja-JP" altLang="en-US" sz="1800" b="1" dirty="0">
                <a:latin typeface="Arial" charset="0"/>
              </a:rPr>
              <a:t>する。</a:t>
            </a:r>
          </a:p>
          <a:p>
            <a:pPr eaLnBrk="1" hangingPunct="1">
              <a:lnSpc>
                <a:spcPct val="110000"/>
              </a:lnSpc>
              <a:defRPr/>
            </a:pPr>
            <a:r>
              <a:rPr lang="ja-JP" altLang="en-US" sz="1800" b="1" dirty="0">
                <a:latin typeface="Arial" charset="0"/>
              </a:rPr>
              <a:t>２）上記のほか、経営トップは、リーダーシップを発揮し、安全統括管理者等に指示するなどして、（２）以下に掲げる取組を構築・改善し、もって安全管理体制を適切に機能させる。</a:t>
            </a:r>
            <a:endParaRPr lang="en-US" altLang="ja-JP" sz="1800" b="1" dirty="0">
              <a:latin typeface="Arial" charset="0"/>
            </a:endParaRPr>
          </a:p>
          <a:p>
            <a:pPr eaLnBrk="1" hangingPunct="1">
              <a:lnSpc>
                <a:spcPct val="110000"/>
              </a:lnSpc>
              <a:defRPr/>
            </a:pPr>
            <a:r>
              <a:rPr lang="ja-JP" altLang="en-US" sz="1800" b="1" dirty="0">
                <a:latin typeface="Arial" charset="0"/>
              </a:rPr>
              <a:t>★</a:t>
            </a:r>
            <a:r>
              <a:rPr lang="ja-JP" altLang="en-US" sz="1800" b="1" dirty="0">
                <a:solidFill>
                  <a:srgbClr val="0000FF"/>
                </a:solidFill>
                <a:latin typeface="Arial" charset="0"/>
              </a:rPr>
              <a:t>（注）自然災害への対応については、国土交通省大臣官房運輸安全監理官室が公表した冊子「運輸防災マネジメント指針」を参照願う。</a:t>
            </a:r>
            <a:endParaRPr lang="en-US" altLang="ja-JP" sz="1800" b="1" u="sng" dirty="0">
              <a:latin typeface="Arial" charset="0"/>
            </a:endParaRPr>
          </a:p>
          <a:p>
            <a:pPr eaLnBrk="1" hangingPunct="1">
              <a:lnSpc>
                <a:spcPct val="110000"/>
              </a:lnSpc>
              <a:defRPr/>
            </a:pPr>
            <a:endParaRPr lang="ja-JP" altLang="en-US" sz="1800" b="1" dirty="0">
              <a:effectLst>
                <a:outerShdw blurRad="38100" dist="38100" dir="2700000" algn="tl">
                  <a:srgbClr val="C0C0C0"/>
                </a:outerShdw>
              </a:effectLst>
              <a:latin typeface="Arial" charset="0"/>
            </a:endParaRPr>
          </a:p>
        </p:txBody>
      </p:sp>
      <p:sp>
        <p:nvSpPr>
          <p:cNvPr id="53251" name="Rectangle 2"/>
          <p:cNvSpPr txBox="1">
            <a:spLocks noChangeArrowheads="1"/>
          </p:cNvSpPr>
          <p:nvPr/>
        </p:nvSpPr>
        <p:spPr bwMode="auto">
          <a:xfrm>
            <a:off x="0" y="0"/>
            <a:ext cx="9906000" cy="558800"/>
          </a:xfrm>
          <a:prstGeom prst="rect">
            <a:avLst/>
          </a:prstGeom>
          <a:solidFill>
            <a:srgbClr val="00B0F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ja-JP" altLang="en-US" sz="2401" b="1" smtClean="0"/>
              <a:t>　　５．（１）経営トップの責務　ガイドライン本文　</a:t>
            </a:r>
          </a:p>
        </p:txBody>
      </p:sp>
      <p:pic>
        <p:nvPicPr>
          <p:cNvPr id="532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6496050"/>
            <a:ext cx="18700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3253" name="スライド番号プレースホルダー 2"/>
          <p:cNvSpPr>
            <a:spLocks noGrp="1" noChangeArrowheads="1"/>
          </p:cNvSpPr>
          <p:nvPr>
            <p:ph type="sldNum" sz="quarter" idx="12"/>
          </p:nvPr>
        </p:nvSpPr>
        <p:spPr>
          <a:noFill/>
        </p:spPr>
        <p:txBody>
          <a:bodyPr/>
          <a:lstStyle>
            <a:lvl1pPr>
              <a:spcBef>
                <a:spcPct val="20000"/>
              </a:spcBef>
              <a:buChar char="•"/>
              <a:defRPr kumimoji="1" sz="31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7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4E5194EA-38D5-4851-9E46-9066792CB8CC}" type="slidenum">
              <a:rPr lang="en-US" altLang="ja-JP" sz="1400" smtClean="0"/>
              <a:pPr>
                <a:spcBef>
                  <a:spcPct val="0"/>
                </a:spcBef>
                <a:buFontTx/>
                <a:buNone/>
              </a:pPr>
              <a:t>9</a:t>
            </a:fld>
            <a:endParaRPr lang="en-US" altLang="ja-JP" sz="1400" smtClean="0"/>
          </a:p>
        </p:txBody>
      </p:sp>
    </p:spTree>
  </p:cSld>
  <p:clrMapOvr>
    <a:masterClrMapping/>
  </p:clrMapOvr>
  <p:transition/>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olidFill>
          <a:srgbClr val="00FFFF">
            <a:alpha val="50195"/>
          </a:srgbClr>
        </a:solidFill>
        <a:ln w="9525">
          <a:solidFill>
            <a:schemeClr val="tx1"/>
          </a:solidFill>
          <a:miter lim="800000"/>
          <a:headEnd/>
          <a:tailEnd/>
        </a:ln>
      </a:spPr>
      <a:bodyPr vertOverflow="overflow" horzOverflow="overflow"/>
      <a:lstStyle>
        <a:defPPr algn="ctr" eaLnBrk="1" hangingPunct="1">
          <a:spcBef>
            <a:spcPct val="0"/>
          </a:spcBef>
          <a:defRPr sz="1600">
            <a:latin typeface="ＭＳ Ｐゴシック"/>
          </a:defRPr>
        </a:defPPr>
      </a:lstStyle>
    </a:spDef>
  </a:objectDefaults>
  <a:extraClrSchemeLst/>
</a:theme>
</file>

<file path=ppt/theme/theme2.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25353</TotalTime>
  <Pages>0</Pages>
  <Words>21354</Words>
  <Characters>0</Characters>
  <Application>Microsoft Office PowerPoint</Application>
  <DocSecurity>0</DocSecurity>
  <PresentationFormat>A4 210 x 297 mm</PresentationFormat>
  <Lines>0</Lines>
  <Paragraphs>1845</Paragraphs>
  <Slides>81</Slides>
  <Notes>81</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81</vt:i4>
      </vt:variant>
    </vt:vector>
  </HeadingPairs>
  <TitlesOfParts>
    <vt:vector size="95" baseType="lpstr">
      <vt:lpstr>ＭＳ Ｐゴシック</vt:lpstr>
      <vt:lpstr>ＭＳ Ｐ明朝</vt:lpstr>
      <vt:lpstr>ＭＳ ゴシック</vt:lpstr>
      <vt:lpstr>ＭＳ 明朝</vt:lpstr>
      <vt:lpstr>游ゴシック</vt:lpstr>
      <vt:lpstr>Arial</vt:lpstr>
      <vt:lpstr>Calibri</vt:lpstr>
      <vt:lpstr>Century</vt:lpstr>
      <vt:lpstr>Segoe UI Symbol</vt:lpstr>
      <vt:lpstr>Times New Roman</vt:lpstr>
      <vt:lpstr>Wingdings</vt:lpstr>
      <vt:lpstr>標準デザイン</vt:lpstr>
      <vt:lpstr>1_blank</vt:lpstr>
      <vt:lpstr>3_標準デザイン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本日のテーマ</vt:lpstr>
      <vt:lpstr>１．事業規模の拡大と安全管理体制のバランス</vt:lpstr>
      <vt:lpstr>１．事業規模の拡大と安全管理体制のバランス</vt:lpstr>
      <vt:lpstr>１．事業規模の拡大と安全管理体制のバランス</vt:lpstr>
      <vt:lpstr>２　人間の特性に配慮した業務</vt:lpstr>
      <vt:lpstr>２　人間の特性に配慮した業務</vt:lpstr>
      <vt:lpstr>２．　人間の特性に配慮した業務</vt:lpstr>
      <vt:lpstr>２．　人間の特性に配慮した業務</vt:lpstr>
      <vt:lpstr>２．　人間の特性に配慮した業務</vt:lpstr>
      <vt:lpstr>３　人手不足による採用基準の緩和が招く  新たなリスク</vt:lpstr>
      <vt:lpstr>３　人手不足による採用基準の緩和が招く  新たなリスク</vt:lpstr>
      <vt:lpstr>３　人手不足による採用基準の緩和が招く  新たなリスク</vt:lpstr>
      <vt:lpstr>５．　自然災害の種類と規模の想定　</vt:lpstr>
      <vt:lpstr>５．　自然災害の種類と規模の想定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国土交通省</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subject/>
  <dc:creator>行政情報システム室</dc:creator>
  <cp:keywords/>
  <dc:description/>
  <cp:lastModifiedBy>野村 健也</cp:lastModifiedBy>
  <cp:revision>1543</cp:revision>
  <cp:lastPrinted>2023-10-04T08:54:24Z</cp:lastPrinted>
  <dcterms:created xsi:type="dcterms:W3CDTF">2009-08-25T10:15:44Z</dcterms:created>
  <dcterms:modified xsi:type="dcterms:W3CDTF">2023-10-16T01:18:25Z</dcterms:modified>
  <cp:category/>
  <cp:contentStatus/>
</cp:coreProperties>
</file>