
<file path=[Content_Types].xml><?xml version="1.0" encoding="utf-8"?>
<Types xmlns="http://schemas.openxmlformats.org/package/2006/content-types">
  <Default ContentType="image/x-emf" Extension="emf"/>
  <Default ContentType="application/x-fontdata" Extension="fntdata"/>
  <Default ContentType="image/jpeg" Extension="jpeg"/>
  <Default ContentType="image/png" Extension="png"/>
  <Default ContentType="application/vnd.openxmlformats-package.relationships+xml" Extension="rels"/>
  <Default ContentType="image/vnd.ms-photo" Extension="wdp"/>
  <Default ContentType="image/x-wmf" Extension="wm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notesSlide+xml" PartName="/ppt/notesSlides/notesSlide75.xml"/>
  <Override ContentType="application/vnd.openxmlformats-officedocument.presentationml.notesSlide+xml" PartName="/ppt/notesSlides/notesSlide76.xml"/>
  <Override ContentType="application/vnd.openxmlformats-officedocument.presentationml.notesSlide+xml" PartName="/ppt/notesSlides/notesSlide77.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80.xml"/>
  <Override ContentType="application/vnd.openxmlformats-officedocument.presentationml.notesSlide+xml" PartName="/ppt/notesSlides/notesSlide81.xml"/>
  <Override ContentType="application/vnd.openxmlformats-officedocument.presentationml.notesSlide+xml" PartName="/ppt/notesSlides/notesSlide82.xml"/>
  <Override ContentType="application/vnd.openxmlformats-officedocument.presentationml.notesSlide+xml" PartName="/ppt/notesSlides/notesSlide83.xml"/>
  <Override ContentType="application/vnd.openxmlformats-officedocument.presentationml.notesSlide+xml" PartName="/ppt/notesSlides/notesSlide84.xml"/>
  <Override ContentType="application/vnd.openxmlformats-officedocument.presentationml.notesSlide+xml" PartName="/ppt/notesSlides/notesSlide85.xml"/>
  <Override ContentType="application/vnd.openxmlformats-officedocument.presentationml.notesSlide+xml" PartName="/ppt/notesSlides/notesSlide86.xml"/>
  <Override ContentType="application/vnd.openxmlformats-officedocument.presentationml.notesSlide+xml" PartName="/ppt/notesSlides/notesSlide87.xml"/>
  <Override ContentType="application/vnd.openxmlformats-officedocument.presentationml.notesSlide+xml" PartName="/ppt/notesSlides/notesSlide88.xml"/>
  <Override ContentType="application/vnd.openxmlformats-officedocument.presentationml.notesSlide+xml" PartName="/ppt/notesSlides/notesSlide89.xml"/>
  <Override ContentType="application/vnd.openxmlformats-officedocument.presentationml.notesSlide+xml" PartName="/ppt/notesSlides/notesSlide90.xml"/>
  <Override ContentType="application/vnd.openxmlformats-officedocument.presentationml.notesSlide+xml" PartName="/ppt/notesSlides/notesSlide91.xml"/>
  <Override ContentType="application/vnd.openxmlformats-officedocument.presentationml.notesSlide+xml" PartName="/ppt/notesSlides/notesSlide92.xml"/>
  <Override ContentType="application/vnd.openxmlformats-officedocument.presentationml.notesSlide+xml" PartName="/ppt/notesSlides/notesSlide93.xml"/>
  <Override ContentType="application/vnd.openxmlformats-officedocument.presentationml.notesSlide+xml" PartName="/ppt/notesSlides/notesSlide94.xml"/>
  <Override ContentType="application/vnd.openxmlformats-officedocument.presentationml.notesSlide+xml" PartName="/ppt/notesSlides/notesSlide95.xml"/>
  <Override ContentType="application/vnd.openxmlformats-officedocument.presentationml.notesSlide+xml" PartName="/ppt/notesSlides/notesSlide96.xml"/>
  <Override ContentType="application/vnd.openxmlformats-officedocument.presentationml.notesSlide+xml" PartName="/ppt/notesSlides/notesSlide97.xml"/>
  <Override ContentType="application/vnd.openxmlformats-officedocument.presentationml.notesSlide+xml" PartName="/ppt/notesSlides/notesSlide98.xml"/>
  <Override ContentType="application/vnd.openxmlformats-officedocument.presentationml.notesSlide+xml" PartName="/ppt/notesSlides/notesSlide99.xml"/>
  <Override ContentType="application/vnd.openxmlformats-officedocument.presentationml.notesSlide+xml" PartName="/ppt/notesSlides/notesSlide100.xml"/>
  <Override ContentType="application/vnd.openxmlformats-officedocument.presentationml.notesSlide+xml" PartName="/ppt/notesSlides/notesSlide101.xml"/>
  <Override ContentType="application/vnd.openxmlformats-officedocument.presentationml.notesSlide+xml" PartName="/ppt/notesSlides/notesSlide102.xml"/>
  <Override ContentType="application/vnd.openxmlformats-officedocument.presentationml.notesSlide+xml" PartName="/ppt/notesSlides/notesSlide103.xml"/>
  <Override ContentType="application/vnd.openxmlformats-officedocument.presentationml.notesSlide+xml" PartName="/ppt/notesSlides/notesSlide104.xml"/>
  <Override ContentType="application/vnd.openxmlformats-officedocument.presentationml.notesSlide+xml" PartName="/ppt/notesSlides/notesSlide105.xml"/>
  <Override ContentType="application/vnd.openxmlformats-officedocument.presentationml.notesSlide+xml" PartName="/ppt/notesSlides/notesSlide106.xml"/>
  <Override ContentType="application/vnd.openxmlformats-officedocument.presentationml.notesSlide+xml" PartName="/ppt/notesSlides/notesSlide107.xml"/>
  <Override ContentType="application/vnd.openxmlformats-officedocument.presentationml.notesSlide+xml" PartName="/ppt/notesSlides/notesSlide108.xml"/>
  <Override ContentType="application/vnd.openxmlformats-officedocument.presentationml.notesSlide+xml" PartName="/ppt/notesSlides/notesSlide109.xml"/>
  <Override ContentType="application/vnd.openxmlformats-officedocument.presentationml.notesSlide+xml" PartName="/ppt/notesSlides/notesSlide110.xml"/>
  <Override ContentType="application/vnd.openxmlformats-officedocument.presentationml.notesSlide+xml" PartName="/ppt/notesSlides/notesSlide111.xml"/>
  <Override ContentType="application/vnd.openxmlformats-officedocument.presentationml.notesSlide+xml" PartName="/ppt/notesSlides/notesSlide112.xml"/>
  <Override ContentType="application/vnd.openxmlformats-officedocument.presentationml.notesSlide+xml" PartName="/ppt/notesSlides/notesSlide113.xml"/>
  <Override ContentType="application/vnd.openxmlformats-officedocument.presentationml.notesSlide+xml" PartName="/ppt/notesSlides/notesSlide114.xml"/>
  <Override ContentType="application/vnd.openxmlformats-officedocument.presentationml.notesSlide+xml" PartName="/ppt/notesSlides/notesSlide11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902" r:id="rId1"/>
  </p:sldMasterIdLst>
  <p:notesMasterIdLst>
    <p:notesMasterId r:id="rId117"/>
  </p:notesMasterIdLst>
  <p:handoutMasterIdLst>
    <p:handoutMasterId r:id="rId118"/>
  </p:handoutMasterIdLst>
  <p:sldIdLst>
    <p:sldId id="536" r:id="rId2"/>
    <p:sldId id="519" r:id="rId3"/>
    <p:sldId id="378" r:id="rId4"/>
    <p:sldId id="622" r:id="rId5"/>
    <p:sldId id="614" r:id="rId6"/>
    <p:sldId id="616" r:id="rId7"/>
    <p:sldId id="617" r:id="rId8"/>
    <p:sldId id="625" r:id="rId9"/>
    <p:sldId id="600" r:id="rId10"/>
    <p:sldId id="836" r:id="rId11"/>
    <p:sldId id="1004" r:id="rId12"/>
    <p:sldId id="538" r:id="rId13"/>
    <p:sldId id="350" r:id="rId14"/>
    <p:sldId id="861" r:id="rId15"/>
    <p:sldId id="850" r:id="rId16"/>
    <p:sldId id="939" r:id="rId17"/>
    <p:sldId id="636" r:id="rId18"/>
    <p:sldId id="626" r:id="rId19"/>
    <p:sldId id="789" r:id="rId20"/>
    <p:sldId id="790" r:id="rId21"/>
    <p:sldId id="848" r:id="rId22"/>
    <p:sldId id="791" r:id="rId23"/>
    <p:sldId id="634" r:id="rId24"/>
    <p:sldId id="908" r:id="rId25"/>
    <p:sldId id="910" r:id="rId26"/>
    <p:sldId id="911" r:id="rId27"/>
    <p:sldId id="912" r:id="rId28"/>
    <p:sldId id="916" r:id="rId29"/>
    <p:sldId id="915" r:id="rId30"/>
    <p:sldId id="929" r:id="rId31"/>
    <p:sldId id="930" r:id="rId32"/>
    <p:sldId id="946" r:id="rId33"/>
    <p:sldId id="931" r:id="rId34"/>
    <p:sldId id="932" r:id="rId35"/>
    <p:sldId id="971" r:id="rId36"/>
    <p:sldId id="972" r:id="rId37"/>
    <p:sldId id="973" r:id="rId38"/>
    <p:sldId id="933" r:id="rId39"/>
    <p:sldId id="1006" r:id="rId40"/>
    <p:sldId id="934" r:id="rId41"/>
    <p:sldId id="937" r:id="rId42"/>
    <p:sldId id="974" r:id="rId43"/>
    <p:sldId id="976" r:id="rId44"/>
    <p:sldId id="947" r:id="rId45"/>
    <p:sldId id="948" r:id="rId46"/>
    <p:sldId id="949" r:id="rId47"/>
    <p:sldId id="950" r:id="rId48"/>
    <p:sldId id="951" r:id="rId49"/>
    <p:sldId id="952" r:id="rId50"/>
    <p:sldId id="953" r:id="rId51"/>
    <p:sldId id="954" r:id="rId52"/>
    <p:sldId id="955" r:id="rId53"/>
    <p:sldId id="956" r:id="rId54"/>
    <p:sldId id="957" r:id="rId55"/>
    <p:sldId id="958" r:id="rId56"/>
    <p:sldId id="959" r:id="rId57"/>
    <p:sldId id="960" r:id="rId58"/>
    <p:sldId id="961" r:id="rId59"/>
    <p:sldId id="962" r:id="rId60"/>
    <p:sldId id="963" r:id="rId61"/>
    <p:sldId id="964" r:id="rId62"/>
    <p:sldId id="965" r:id="rId63"/>
    <p:sldId id="966" r:id="rId64"/>
    <p:sldId id="967" r:id="rId65"/>
    <p:sldId id="968" r:id="rId66"/>
    <p:sldId id="969" r:id="rId67"/>
    <p:sldId id="970" r:id="rId68"/>
    <p:sldId id="662" r:id="rId69"/>
    <p:sldId id="827" r:id="rId70"/>
    <p:sldId id="922" r:id="rId71"/>
    <p:sldId id="422" r:id="rId72"/>
    <p:sldId id="829" r:id="rId73"/>
    <p:sldId id="892" r:id="rId74"/>
    <p:sldId id="923" r:id="rId75"/>
    <p:sldId id="426" r:id="rId76"/>
    <p:sldId id="925" r:id="rId77"/>
    <p:sldId id="926" r:id="rId78"/>
    <p:sldId id="449" r:id="rId79"/>
    <p:sldId id="927" r:id="rId80"/>
    <p:sldId id="928" r:id="rId81"/>
    <p:sldId id="423" r:id="rId82"/>
    <p:sldId id="893" r:id="rId83"/>
    <p:sldId id="447" r:id="rId84"/>
    <p:sldId id="448" r:id="rId85"/>
    <p:sldId id="897" r:id="rId86"/>
    <p:sldId id="799" r:id="rId87"/>
    <p:sldId id="837" r:id="rId88"/>
    <p:sldId id="838" r:id="rId89"/>
    <p:sldId id="839" r:id="rId90"/>
    <p:sldId id="894" r:id="rId91"/>
    <p:sldId id="920" r:id="rId92"/>
    <p:sldId id="944" r:id="rId93"/>
    <p:sldId id="899" r:id="rId94"/>
    <p:sldId id="800" r:id="rId95"/>
    <p:sldId id="804" r:id="rId96"/>
    <p:sldId id="898" r:id="rId97"/>
    <p:sldId id="943" r:id="rId98"/>
    <p:sldId id="1007" r:id="rId99"/>
    <p:sldId id="805" r:id="rId100"/>
    <p:sldId id="806" r:id="rId101"/>
    <p:sldId id="807" r:id="rId102"/>
    <p:sldId id="809" r:id="rId103"/>
    <p:sldId id="810" r:id="rId104"/>
    <p:sldId id="904" r:id="rId105"/>
    <p:sldId id="1005" r:id="rId106"/>
    <p:sldId id="811" r:id="rId107"/>
    <p:sldId id="896" r:id="rId108"/>
    <p:sldId id="664" r:id="rId109"/>
    <p:sldId id="940" r:id="rId110"/>
    <p:sldId id="884" r:id="rId111"/>
    <p:sldId id="665" r:id="rId112"/>
    <p:sldId id="942" r:id="rId113"/>
    <p:sldId id="900" r:id="rId114"/>
    <p:sldId id="571" r:id="rId115"/>
    <p:sldId id="905" r:id="rId116"/>
  </p:sldIdLst>
  <p:sldSz cx="9144000" cy="6858000" type="screen4x3"/>
  <p:notesSz cx="6735763" cy="9866313"/>
  <p:embeddedFontLst>
    <p:embeddedFont>
      <p:font typeface="AR P丸ゴシック体M" panose="020F0600000000000000" pitchFamily="50" charset="-128"/>
      <p:regular r:id="rId119"/>
    </p:embeddedFont>
    <p:embeddedFont>
      <p:font typeface="Century" panose="02040604050505020304" pitchFamily="18" charset="0"/>
      <p:regular r:id="rId120"/>
    </p:embeddedFont>
    <p:embeddedFont>
      <p:font typeface="HGP創英角ｺﾞｼｯｸUB" panose="020B0900000000000000" pitchFamily="50" charset="-128"/>
      <p:regular r:id="rId121"/>
    </p:embeddedFont>
    <p:embeddedFont>
      <p:font typeface="HGS創英角ｺﾞｼｯｸUB" panose="020B0900000000000000" pitchFamily="50" charset="-128"/>
      <p:regular r:id="rId122"/>
    </p:embeddedFont>
    <p:embeddedFont>
      <p:font typeface="Meiryo UI" panose="020B0604030504040204" pitchFamily="50" charset="-128"/>
      <p:regular r:id="rId123"/>
      <p:bold r:id="rId124"/>
      <p:italic r:id="rId125"/>
      <p:boldItalic r:id="rId126"/>
    </p:embeddedFont>
    <p:embeddedFont>
      <p:font typeface="Rockwell Extra Bold" panose="02060903040505020403" pitchFamily="18" charset="0"/>
      <p:bold r:id="rId127"/>
    </p:embeddedFont>
    <p:embeddedFont>
      <p:font typeface="UD デジタル 教科書体 NK-B" panose="02020700000000000000" pitchFamily="18" charset="-128"/>
      <p:bold r:id="rId128"/>
    </p:embeddedFont>
    <p:embeddedFont>
      <p:font typeface="UD デジタル 教科書体 NK-R" panose="02020400000000000000" pitchFamily="18" charset="-128"/>
      <p:regular r:id="rId129"/>
    </p:embeddedFont>
    <p:embeddedFont>
      <p:font typeface="UD デジタル 教科書体 NP-B" panose="02020700000000000000" pitchFamily="18" charset="-128"/>
      <p:bold r:id="rId130"/>
    </p:embeddedFont>
    <p:embeddedFont>
      <p:font typeface="メイリオ" panose="020B0604030504040204" pitchFamily="50" charset="-128"/>
      <p:regular r:id="rId131"/>
      <p:bold r:id="rId132"/>
      <p:italic r:id="rId133"/>
      <p:boldItalic r:id="rId134"/>
    </p:embeddedFont>
  </p:embeddedFontLst>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既定のセクション" id="{192F5941-1776-4820-B6C9-D71EF8A1C103}">
          <p14:sldIdLst>
            <p14:sldId id="536"/>
            <p14:sldId id="519"/>
            <p14:sldId id="378"/>
            <p14:sldId id="622"/>
            <p14:sldId id="614"/>
            <p14:sldId id="616"/>
            <p14:sldId id="617"/>
            <p14:sldId id="625"/>
            <p14:sldId id="600"/>
            <p14:sldId id="836"/>
            <p14:sldId id="1004"/>
            <p14:sldId id="538"/>
            <p14:sldId id="350"/>
            <p14:sldId id="861"/>
            <p14:sldId id="850"/>
            <p14:sldId id="939"/>
            <p14:sldId id="636"/>
            <p14:sldId id="626"/>
            <p14:sldId id="789"/>
            <p14:sldId id="790"/>
            <p14:sldId id="848"/>
            <p14:sldId id="791"/>
            <p14:sldId id="634"/>
            <p14:sldId id="908"/>
            <p14:sldId id="910"/>
            <p14:sldId id="911"/>
            <p14:sldId id="912"/>
            <p14:sldId id="916"/>
            <p14:sldId id="915"/>
            <p14:sldId id="929"/>
            <p14:sldId id="930"/>
            <p14:sldId id="946"/>
            <p14:sldId id="931"/>
            <p14:sldId id="932"/>
            <p14:sldId id="971"/>
            <p14:sldId id="972"/>
            <p14:sldId id="973"/>
            <p14:sldId id="933"/>
            <p14:sldId id="1006"/>
            <p14:sldId id="934"/>
            <p14:sldId id="937"/>
            <p14:sldId id="974"/>
            <p14:sldId id="976"/>
            <p14:sldId id="947"/>
            <p14:sldId id="948"/>
            <p14:sldId id="949"/>
            <p14:sldId id="950"/>
            <p14:sldId id="951"/>
            <p14:sldId id="952"/>
            <p14:sldId id="953"/>
            <p14:sldId id="954"/>
            <p14:sldId id="955"/>
            <p14:sldId id="956"/>
            <p14:sldId id="957"/>
            <p14:sldId id="958"/>
            <p14:sldId id="959"/>
            <p14:sldId id="960"/>
            <p14:sldId id="961"/>
            <p14:sldId id="962"/>
            <p14:sldId id="963"/>
            <p14:sldId id="964"/>
            <p14:sldId id="965"/>
            <p14:sldId id="966"/>
            <p14:sldId id="967"/>
            <p14:sldId id="968"/>
            <p14:sldId id="969"/>
            <p14:sldId id="970"/>
            <p14:sldId id="662"/>
            <p14:sldId id="827"/>
            <p14:sldId id="922"/>
            <p14:sldId id="422"/>
            <p14:sldId id="829"/>
            <p14:sldId id="892"/>
            <p14:sldId id="923"/>
            <p14:sldId id="426"/>
            <p14:sldId id="925"/>
            <p14:sldId id="926"/>
            <p14:sldId id="449"/>
            <p14:sldId id="927"/>
            <p14:sldId id="928"/>
            <p14:sldId id="423"/>
            <p14:sldId id="893"/>
            <p14:sldId id="447"/>
            <p14:sldId id="448"/>
            <p14:sldId id="897"/>
            <p14:sldId id="799"/>
            <p14:sldId id="837"/>
            <p14:sldId id="838"/>
            <p14:sldId id="839"/>
            <p14:sldId id="894"/>
            <p14:sldId id="920"/>
            <p14:sldId id="944"/>
            <p14:sldId id="899"/>
            <p14:sldId id="800"/>
            <p14:sldId id="804"/>
            <p14:sldId id="898"/>
            <p14:sldId id="943"/>
            <p14:sldId id="1007"/>
            <p14:sldId id="805"/>
            <p14:sldId id="806"/>
            <p14:sldId id="807"/>
            <p14:sldId id="809"/>
            <p14:sldId id="810"/>
            <p14:sldId id="904"/>
            <p14:sldId id="1005"/>
            <p14:sldId id="811"/>
            <p14:sldId id="896"/>
            <p14:sldId id="664"/>
            <p14:sldId id="940"/>
            <p14:sldId id="884"/>
            <p14:sldId id="665"/>
            <p14:sldId id="942"/>
            <p14:sldId id="900"/>
            <p14:sldId id="571"/>
            <p14:sldId id="905"/>
          </p14:sldIdLst>
        </p14:section>
      </p14:sectionLst>
    </p:ext>
    <p:ext uri="{EFAFB233-063F-42B5-8137-9DF3F51BA10A}">
      <p15:sldGuideLst xmlns:p15="http://schemas.microsoft.com/office/powerpoint/2012/main">
        <p15:guide id="1" orient="horz" pos="2115" userDrawn="1">
          <p15:clr>
            <a:srgbClr val="A4A3A4"/>
          </p15:clr>
        </p15:guide>
        <p15:guide id="2" pos="2903" userDrawn="1">
          <p15:clr>
            <a:srgbClr val="A4A3A4"/>
          </p15:clr>
        </p15:guide>
      </p15:sldGuideLst>
    </p:ext>
    <p:ext uri="{2D200454-40CA-4A62-9FC3-DE9A4176ACB9}">
      <p15:notesGuideLst xmlns:p15="http://schemas.microsoft.com/office/powerpoint/2012/main">
        <p15:guide id="1" orient="horz" pos="3107" userDrawn="1">
          <p15:clr>
            <a:srgbClr val="A4A3A4"/>
          </p15:clr>
        </p15:guide>
        <p15:guide id="2" pos="212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FF"/>
    <a:srgbClr val="FFFF99"/>
    <a:srgbClr val="CCFFCC"/>
    <a:srgbClr val="FFCCFF"/>
    <a:srgbClr val="FF9900"/>
    <a:srgbClr val="00FFFF"/>
    <a:srgbClr val="3399FF"/>
    <a:srgbClr val="66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05" autoAdjust="0"/>
    <p:restoredTop sz="93681" autoAdjust="0"/>
  </p:normalViewPr>
  <p:slideViewPr>
    <p:cSldViewPr snapToGrid="0">
      <p:cViewPr varScale="1">
        <p:scale>
          <a:sx n="65" d="100"/>
          <a:sy n="65" d="100"/>
        </p:scale>
        <p:origin x="1216" y="40"/>
      </p:cViewPr>
      <p:guideLst>
        <p:guide orient="horz" pos="2115"/>
        <p:guide pos="2903"/>
      </p:guideLst>
    </p:cSldViewPr>
  </p:slideViewPr>
  <p:outlineViewPr>
    <p:cViewPr>
      <p:scale>
        <a:sx n="33" d="100"/>
        <a:sy n="33" d="100"/>
      </p:scale>
      <p:origin x="0" y="-22494"/>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49" d="100"/>
          <a:sy n="49" d="100"/>
        </p:scale>
        <p:origin x="2076" y="60"/>
      </p:cViewPr>
      <p:guideLst>
        <p:guide orient="horz" pos="3107"/>
        <p:guide pos="2121"/>
      </p:guideLst>
    </p:cSldViewPr>
  </p:notes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00" Target="slides/slide99.xml" Type="http://schemas.openxmlformats.org/officeDocument/2006/relationships/slide"/><Relationship Id="rId101" Target="slides/slide100.xml" Type="http://schemas.openxmlformats.org/officeDocument/2006/relationships/slide"/><Relationship Id="rId102" Target="slides/slide101.xml" Type="http://schemas.openxmlformats.org/officeDocument/2006/relationships/slide"/><Relationship Id="rId103" Target="slides/slide102.xml" Type="http://schemas.openxmlformats.org/officeDocument/2006/relationships/slide"/><Relationship Id="rId104" Target="slides/slide103.xml" Type="http://schemas.openxmlformats.org/officeDocument/2006/relationships/slide"/><Relationship Id="rId105" Target="slides/slide104.xml" Type="http://schemas.openxmlformats.org/officeDocument/2006/relationships/slide"/><Relationship Id="rId106" Target="slides/slide105.xml" Type="http://schemas.openxmlformats.org/officeDocument/2006/relationships/slide"/><Relationship Id="rId107" Target="slides/slide106.xml" Type="http://schemas.openxmlformats.org/officeDocument/2006/relationships/slide"/><Relationship Id="rId108" Target="slides/slide107.xml" Type="http://schemas.openxmlformats.org/officeDocument/2006/relationships/slide"/><Relationship Id="rId109" Target="slides/slide108.xml" Type="http://schemas.openxmlformats.org/officeDocument/2006/relationships/slide"/><Relationship Id="rId11" Target="slides/slide10.xml" Type="http://schemas.openxmlformats.org/officeDocument/2006/relationships/slide"/><Relationship Id="rId110" Target="slides/slide109.xml" Type="http://schemas.openxmlformats.org/officeDocument/2006/relationships/slide"/><Relationship Id="rId111" Target="slides/slide110.xml" Type="http://schemas.openxmlformats.org/officeDocument/2006/relationships/slide"/><Relationship Id="rId112" Target="slides/slide111.xml" Type="http://schemas.openxmlformats.org/officeDocument/2006/relationships/slide"/><Relationship Id="rId113" Target="slides/slide112.xml" Type="http://schemas.openxmlformats.org/officeDocument/2006/relationships/slide"/><Relationship Id="rId114" Target="slides/slide113.xml" Type="http://schemas.openxmlformats.org/officeDocument/2006/relationships/slide"/><Relationship Id="rId115" Target="slides/slide114.xml" Type="http://schemas.openxmlformats.org/officeDocument/2006/relationships/slide"/><Relationship Id="rId116" Target="slides/slide115.xml" Type="http://schemas.openxmlformats.org/officeDocument/2006/relationships/slide"/><Relationship Id="rId117" Target="notesMasters/notesMaster1.xml" Type="http://schemas.openxmlformats.org/officeDocument/2006/relationships/notesMaster"/><Relationship Id="rId118" Target="handoutMasters/handoutMaster1.xml" Type="http://schemas.openxmlformats.org/officeDocument/2006/relationships/handoutMaster"/><Relationship Id="rId119" Target="fonts/font1.fntdata" Type="http://schemas.openxmlformats.org/officeDocument/2006/relationships/font"/><Relationship Id="rId12" Target="slides/slide11.xml" Type="http://schemas.openxmlformats.org/officeDocument/2006/relationships/slide"/><Relationship Id="rId120" Target="fonts/font2.fntdata" Type="http://schemas.openxmlformats.org/officeDocument/2006/relationships/font"/><Relationship Id="rId121" Target="fonts/font3.fntdata" Type="http://schemas.openxmlformats.org/officeDocument/2006/relationships/font"/><Relationship Id="rId122" Target="fonts/font4.fntdata" Type="http://schemas.openxmlformats.org/officeDocument/2006/relationships/font"/><Relationship Id="rId123" Target="fonts/font5.fntdata" Type="http://schemas.openxmlformats.org/officeDocument/2006/relationships/font"/><Relationship Id="rId124" Target="fonts/font6.fntdata" Type="http://schemas.openxmlformats.org/officeDocument/2006/relationships/font"/><Relationship Id="rId125" Target="fonts/font7.fntdata" Type="http://schemas.openxmlformats.org/officeDocument/2006/relationships/font"/><Relationship Id="rId126" Target="fonts/font8.fntdata" Type="http://schemas.openxmlformats.org/officeDocument/2006/relationships/font"/><Relationship Id="rId127" Target="fonts/font9.fntdata" Type="http://schemas.openxmlformats.org/officeDocument/2006/relationships/font"/><Relationship Id="rId128" Target="fonts/font10.fntdata" Type="http://schemas.openxmlformats.org/officeDocument/2006/relationships/font"/><Relationship Id="rId129" Target="fonts/font11.fntdata" Type="http://schemas.openxmlformats.org/officeDocument/2006/relationships/font"/><Relationship Id="rId13" Target="slides/slide12.xml" Type="http://schemas.openxmlformats.org/officeDocument/2006/relationships/slide"/><Relationship Id="rId130" Target="fonts/font12.fntdata" Type="http://schemas.openxmlformats.org/officeDocument/2006/relationships/font"/><Relationship Id="rId131" Target="fonts/font13.fntdata" Type="http://schemas.openxmlformats.org/officeDocument/2006/relationships/font"/><Relationship Id="rId132" Target="fonts/font14.fntdata" Type="http://schemas.openxmlformats.org/officeDocument/2006/relationships/font"/><Relationship Id="rId133" Target="fonts/font15.fntdata" Type="http://schemas.openxmlformats.org/officeDocument/2006/relationships/font"/><Relationship Id="rId134" Target="fonts/font16.fntdata" Type="http://schemas.openxmlformats.org/officeDocument/2006/relationships/font"/><Relationship Id="rId135" Target="presProps.xml" Type="http://schemas.openxmlformats.org/officeDocument/2006/relationships/presProps"/><Relationship Id="rId136" Target="viewProps.xml" Type="http://schemas.openxmlformats.org/officeDocument/2006/relationships/viewProps"/><Relationship Id="rId137" Target="theme/theme1.xml" Type="http://schemas.openxmlformats.org/officeDocument/2006/relationships/theme"/><Relationship Id="rId138" Target="tableStyles.xml" Type="http://schemas.openxmlformats.org/officeDocument/2006/relationships/tableStyles"/><Relationship Id="rId14" Target="slides/slide13.xml" Type="http://schemas.openxmlformats.org/officeDocument/2006/relationships/slide"/><Relationship Id="rId15" Target="slides/slide14.xml" Type="http://schemas.openxmlformats.org/officeDocument/2006/relationships/slide"/><Relationship Id="rId16" Target="slides/slide15.xml" Type="http://schemas.openxmlformats.org/officeDocument/2006/relationships/slide"/><Relationship Id="rId17" Target="slides/slide16.xml" Type="http://schemas.openxmlformats.org/officeDocument/2006/relationships/slide"/><Relationship Id="rId18" Target="slides/slide17.xml" Type="http://schemas.openxmlformats.org/officeDocument/2006/relationships/slide"/><Relationship Id="rId19" Target="slides/slide18.xml" Type="http://schemas.openxmlformats.org/officeDocument/2006/relationships/slide"/><Relationship Id="rId2" Target="slides/slide1.xml" Type="http://schemas.openxmlformats.org/officeDocument/2006/relationships/slide"/><Relationship Id="rId20" Target="slides/slide19.xml" Type="http://schemas.openxmlformats.org/officeDocument/2006/relationships/slide"/><Relationship Id="rId21" Target="slides/slide20.xml" Type="http://schemas.openxmlformats.org/officeDocument/2006/relationships/slide"/><Relationship Id="rId22" Target="slides/slide21.xml" Type="http://schemas.openxmlformats.org/officeDocument/2006/relationships/slide"/><Relationship Id="rId23" Target="slides/slide22.xml" Type="http://schemas.openxmlformats.org/officeDocument/2006/relationships/slide"/><Relationship Id="rId24" Target="slides/slide23.xml" Type="http://schemas.openxmlformats.org/officeDocument/2006/relationships/slide"/><Relationship Id="rId25" Target="slides/slide24.xml" Type="http://schemas.openxmlformats.org/officeDocument/2006/relationships/slide"/><Relationship Id="rId26" Target="slides/slide25.xml" Type="http://schemas.openxmlformats.org/officeDocument/2006/relationships/slide"/><Relationship Id="rId27" Target="slides/slide26.xml" Type="http://schemas.openxmlformats.org/officeDocument/2006/relationships/slide"/><Relationship Id="rId28" Target="slides/slide27.xml" Type="http://schemas.openxmlformats.org/officeDocument/2006/relationships/slide"/><Relationship Id="rId29" Target="slides/slide28.xml" Type="http://schemas.openxmlformats.org/officeDocument/2006/relationships/slide"/><Relationship Id="rId3" Target="slides/slide2.xml" Type="http://schemas.openxmlformats.org/officeDocument/2006/relationships/slide"/><Relationship Id="rId30" Target="slides/slide29.xml" Type="http://schemas.openxmlformats.org/officeDocument/2006/relationships/slide"/><Relationship Id="rId31" Target="slides/slide30.xml" Type="http://schemas.openxmlformats.org/officeDocument/2006/relationships/slide"/><Relationship Id="rId32" Target="slides/slide31.xml" Type="http://schemas.openxmlformats.org/officeDocument/2006/relationships/slide"/><Relationship Id="rId33" Target="slides/slide32.xml" Type="http://schemas.openxmlformats.org/officeDocument/2006/relationships/slide"/><Relationship Id="rId34" Target="slides/slide33.xml" Type="http://schemas.openxmlformats.org/officeDocument/2006/relationships/slide"/><Relationship Id="rId35" Target="slides/slide34.xml" Type="http://schemas.openxmlformats.org/officeDocument/2006/relationships/slide"/><Relationship Id="rId36" Target="slides/slide35.xml" Type="http://schemas.openxmlformats.org/officeDocument/2006/relationships/slide"/><Relationship Id="rId37" Target="slides/slide36.xml" Type="http://schemas.openxmlformats.org/officeDocument/2006/relationships/slide"/><Relationship Id="rId38" Target="slides/slide37.xml" Type="http://schemas.openxmlformats.org/officeDocument/2006/relationships/slide"/><Relationship Id="rId39" Target="slides/slide38.xml" Type="http://schemas.openxmlformats.org/officeDocument/2006/relationships/slide"/><Relationship Id="rId4" Target="slides/slide3.xml" Type="http://schemas.openxmlformats.org/officeDocument/2006/relationships/slide"/><Relationship Id="rId40" Target="slides/slide39.xml" Type="http://schemas.openxmlformats.org/officeDocument/2006/relationships/slide"/><Relationship Id="rId41" Target="slides/slide40.xml" Type="http://schemas.openxmlformats.org/officeDocument/2006/relationships/slide"/><Relationship Id="rId42" Target="slides/slide41.xml" Type="http://schemas.openxmlformats.org/officeDocument/2006/relationships/slide"/><Relationship Id="rId43" Target="slides/slide42.xml" Type="http://schemas.openxmlformats.org/officeDocument/2006/relationships/slide"/><Relationship Id="rId44" Target="slides/slide43.xml" Type="http://schemas.openxmlformats.org/officeDocument/2006/relationships/slide"/><Relationship Id="rId45" Target="slides/slide44.xml" Type="http://schemas.openxmlformats.org/officeDocument/2006/relationships/slide"/><Relationship Id="rId46" Target="slides/slide45.xml" Type="http://schemas.openxmlformats.org/officeDocument/2006/relationships/slide"/><Relationship Id="rId47" Target="slides/slide46.xml" Type="http://schemas.openxmlformats.org/officeDocument/2006/relationships/slide"/><Relationship Id="rId48" Target="slides/slide47.xml" Type="http://schemas.openxmlformats.org/officeDocument/2006/relationships/slide"/><Relationship Id="rId49" Target="slides/slide48.xml" Type="http://schemas.openxmlformats.org/officeDocument/2006/relationships/slide"/><Relationship Id="rId5" Target="slides/slide4.xml" Type="http://schemas.openxmlformats.org/officeDocument/2006/relationships/slide"/><Relationship Id="rId50" Target="slides/slide49.xml" Type="http://schemas.openxmlformats.org/officeDocument/2006/relationships/slide"/><Relationship Id="rId51" Target="slides/slide50.xml" Type="http://schemas.openxmlformats.org/officeDocument/2006/relationships/slide"/><Relationship Id="rId52" Target="slides/slide51.xml" Type="http://schemas.openxmlformats.org/officeDocument/2006/relationships/slide"/><Relationship Id="rId53" Target="slides/slide52.xml" Type="http://schemas.openxmlformats.org/officeDocument/2006/relationships/slide"/><Relationship Id="rId54" Target="slides/slide53.xml" Type="http://schemas.openxmlformats.org/officeDocument/2006/relationships/slide"/><Relationship Id="rId55" Target="slides/slide54.xml" Type="http://schemas.openxmlformats.org/officeDocument/2006/relationships/slide"/><Relationship Id="rId56" Target="slides/slide55.xml" Type="http://schemas.openxmlformats.org/officeDocument/2006/relationships/slide"/><Relationship Id="rId57" Target="slides/slide56.xml" Type="http://schemas.openxmlformats.org/officeDocument/2006/relationships/slide"/><Relationship Id="rId58" Target="slides/slide57.xml" Type="http://schemas.openxmlformats.org/officeDocument/2006/relationships/slide"/><Relationship Id="rId59" Target="slides/slide58.xml" Type="http://schemas.openxmlformats.org/officeDocument/2006/relationships/slide"/><Relationship Id="rId6" Target="slides/slide5.xml" Type="http://schemas.openxmlformats.org/officeDocument/2006/relationships/slide"/><Relationship Id="rId60" Target="slides/slide59.xml" Type="http://schemas.openxmlformats.org/officeDocument/2006/relationships/slide"/><Relationship Id="rId61" Target="slides/slide60.xml" Type="http://schemas.openxmlformats.org/officeDocument/2006/relationships/slide"/><Relationship Id="rId62" Target="slides/slide61.xml" Type="http://schemas.openxmlformats.org/officeDocument/2006/relationships/slide"/><Relationship Id="rId63" Target="slides/slide62.xml" Type="http://schemas.openxmlformats.org/officeDocument/2006/relationships/slide"/><Relationship Id="rId64" Target="slides/slide63.xml" Type="http://schemas.openxmlformats.org/officeDocument/2006/relationships/slide"/><Relationship Id="rId65" Target="slides/slide64.xml" Type="http://schemas.openxmlformats.org/officeDocument/2006/relationships/slide"/><Relationship Id="rId66" Target="slides/slide65.xml" Type="http://schemas.openxmlformats.org/officeDocument/2006/relationships/slide"/><Relationship Id="rId67" Target="slides/slide66.xml" Type="http://schemas.openxmlformats.org/officeDocument/2006/relationships/slide"/><Relationship Id="rId68" Target="slides/slide67.xml" Type="http://schemas.openxmlformats.org/officeDocument/2006/relationships/slide"/><Relationship Id="rId69" Target="slides/slide68.xml" Type="http://schemas.openxmlformats.org/officeDocument/2006/relationships/slide"/><Relationship Id="rId7" Target="slides/slide6.xml" Type="http://schemas.openxmlformats.org/officeDocument/2006/relationships/slide"/><Relationship Id="rId70" Target="slides/slide69.xml" Type="http://schemas.openxmlformats.org/officeDocument/2006/relationships/slide"/><Relationship Id="rId71" Target="slides/slide70.xml" Type="http://schemas.openxmlformats.org/officeDocument/2006/relationships/slide"/><Relationship Id="rId72" Target="slides/slide71.xml" Type="http://schemas.openxmlformats.org/officeDocument/2006/relationships/slide"/><Relationship Id="rId73" Target="slides/slide72.xml" Type="http://schemas.openxmlformats.org/officeDocument/2006/relationships/slide"/><Relationship Id="rId74" Target="slides/slide73.xml" Type="http://schemas.openxmlformats.org/officeDocument/2006/relationships/slide"/><Relationship Id="rId75" Target="slides/slide74.xml" Type="http://schemas.openxmlformats.org/officeDocument/2006/relationships/slide"/><Relationship Id="rId76" Target="slides/slide75.xml" Type="http://schemas.openxmlformats.org/officeDocument/2006/relationships/slide"/><Relationship Id="rId77" Target="slides/slide76.xml" Type="http://schemas.openxmlformats.org/officeDocument/2006/relationships/slide"/><Relationship Id="rId78" Target="slides/slide77.xml" Type="http://schemas.openxmlformats.org/officeDocument/2006/relationships/slide"/><Relationship Id="rId79" Target="slides/slide78.xml" Type="http://schemas.openxmlformats.org/officeDocument/2006/relationships/slide"/><Relationship Id="rId8" Target="slides/slide7.xml" Type="http://schemas.openxmlformats.org/officeDocument/2006/relationships/slide"/><Relationship Id="rId80" Target="slides/slide79.xml" Type="http://schemas.openxmlformats.org/officeDocument/2006/relationships/slide"/><Relationship Id="rId81" Target="slides/slide80.xml" Type="http://schemas.openxmlformats.org/officeDocument/2006/relationships/slide"/><Relationship Id="rId82" Target="slides/slide81.xml" Type="http://schemas.openxmlformats.org/officeDocument/2006/relationships/slide"/><Relationship Id="rId83" Target="slides/slide82.xml" Type="http://schemas.openxmlformats.org/officeDocument/2006/relationships/slide"/><Relationship Id="rId84" Target="slides/slide83.xml" Type="http://schemas.openxmlformats.org/officeDocument/2006/relationships/slide"/><Relationship Id="rId85" Target="slides/slide84.xml" Type="http://schemas.openxmlformats.org/officeDocument/2006/relationships/slide"/><Relationship Id="rId86" Target="slides/slide85.xml" Type="http://schemas.openxmlformats.org/officeDocument/2006/relationships/slide"/><Relationship Id="rId87" Target="slides/slide86.xml" Type="http://schemas.openxmlformats.org/officeDocument/2006/relationships/slide"/><Relationship Id="rId88" Target="slides/slide87.xml" Type="http://schemas.openxmlformats.org/officeDocument/2006/relationships/slide"/><Relationship Id="rId89" Target="slides/slide88.xml" Type="http://schemas.openxmlformats.org/officeDocument/2006/relationships/slide"/><Relationship Id="rId9" Target="slides/slide8.xml" Type="http://schemas.openxmlformats.org/officeDocument/2006/relationships/slide"/><Relationship Id="rId90" Target="slides/slide89.xml" Type="http://schemas.openxmlformats.org/officeDocument/2006/relationships/slide"/><Relationship Id="rId91" Target="slides/slide90.xml" Type="http://schemas.openxmlformats.org/officeDocument/2006/relationships/slide"/><Relationship Id="rId92" Target="slides/slide91.xml" Type="http://schemas.openxmlformats.org/officeDocument/2006/relationships/slide"/><Relationship Id="rId93" Target="slides/slide92.xml" Type="http://schemas.openxmlformats.org/officeDocument/2006/relationships/slide"/><Relationship Id="rId94" Target="slides/slide93.xml" Type="http://schemas.openxmlformats.org/officeDocument/2006/relationships/slide"/><Relationship Id="rId95" Target="slides/slide94.xml" Type="http://schemas.openxmlformats.org/officeDocument/2006/relationships/slide"/><Relationship Id="rId96" Target="slides/slide95.xml" Type="http://schemas.openxmlformats.org/officeDocument/2006/relationships/slide"/><Relationship Id="rId97" Target="slides/slide96.xml" Type="http://schemas.openxmlformats.org/officeDocument/2006/relationships/slide"/><Relationship Id="rId98" Target="slides/slide97.xml" Type="http://schemas.openxmlformats.org/officeDocument/2006/relationships/slide"/><Relationship Id="rId99" Target="slides/slide98.xml" Type="http://schemas.openxmlformats.org/officeDocument/2006/relationships/slide"/></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8A8000-9EBE-4D04-852B-6E327E063136}" type="doc">
      <dgm:prSet loTypeId="urn:microsoft.com/office/officeart/2005/8/layout/cycle5" loCatId="cycle" qsTypeId="urn:microsoft.com/office/officeart/2005/8/quickstyle/simple1" qsCatId="simple" csTypeId="urn:microsoft.com/office/officeart/2005/8/colors/accent0_1" csCatId="mainScheme" phldr="1"/>
      <dgm:spPr/>
      <dgm:t>
        <a:bodyPr/>
        <a:lstStyle/>
        <a:p>
          <a:endParaRPr kumimoji="1" lang="ja-JP" altLang="en-US"/>
        </a:p>
      </dgm:t>
    </dgm:pt>
    <dgm:pt modelId="{E6906406-A52E-472C-93A1-4234DED5E10C}">
      <dgm:prSet phldrT="[テキスト]" custT="1"/>
      <dgm:spPr>
        <a:solidFill>
          <a:srgbClr val="0000FF"/>
        </a:solidFill>
        <a:effectLst>
          <a:outerShdw blurRad="50800" dist="38100" dir="5400000" algn="t" rotWithShape="0">
            <a:prstClr val="black">
              <a:alpha val="40000"/>
            </a:prstClr>
          </a:outerShdw>
        </a:effectLst>
      </dgm:spPr>
      <dgm:t>
        <a:bodyPr/>
        <a:lstStyle/>
        <a:p>
          <a:r>
            <a:rPr lang="ja-JP" altLang="en-US" sz="2400" dirty="0">
              <a:solidFill>
                <a:schemeClr val="bg1"/>
              </a:solidFill>
              <a:latin typeface="UD デジタル 教科書体 NP-B" panose="02020700000000000000" pitchFamily="18" charset="-128"/>
              <a:ea typeface="UD デジタル 教科書体 NP-B" panose="02020700000000000000" pitchFamily="18" charset="-128"/>
            </a:rPr>
            <a:t>情報収集</a:t>
          </a:r>
          <a:r>
            <a:rPr lang="ja-JP" altLang="en-US" sz="1600" dirty="0">
              <a:solidFill>
                <a:schemeClr val="bg1"/>
              </a:solidFill>
              <a:latin typeface="UD デジタル 教科書体 NP-B" panose="02020700000000000000" pitchFamily="18" charset="-128"/>
              <a:ea typeface="UD デジタル 教科書体 NP-B" panose="02020700000000000000" pitchFamily="18" charset="-128"/>
            </a:rPr>
            <a:t>（顕在</a:t>
          </a:r>
          <a:r>
            <a:rPr lang="en-US" altLang="ja-JP" sz="1600" dirty="0">
              <a:solidFill>
                <a:schemeClr val="bg1"/>
              </a:solidFill>
              <a:latin typeface="UD デジタル 教科書体 NP-B" panose="02020700000000000000" pitchFamily="18" charset="-128"/>
              <a:ea typeface="UD デジタル 教科書体 NP-B" panose="02020700000000000000" pitchFamily="18" charset="-128"/>
            </a:rPr>
            <a:t>/</a:t>
          </a:r>
          <a:r>
            <a:rPr lang="ja-JP" altLang="en-US" sz="1600" dirty="0">
              <a:solidFill>
                <a:schemeClr val="bg1"/>
              </a:solidFill>
              <a:latin typeface="UD デジタル 教科書体 NP-B" panose="02020700000000000000" pitchFamily="18" charset="-128"/>
              <a:ea typeface="UD デジタル 教科書体 NP-B" panose="02020700000000000000" pitchFamily="18" charset="-128"/>
            </a:rPr>
            <a:t>潜在）</a:t>
          </a:r>
        </a:p>
      </dgm:t>
    </dgm:pt>
    <dgm:pt modelId="{DEFDB046-34F4-4F6E-A33C-B5B127F71F2F}" type="parTrans" cxnId="{B582870D-7BEE-4E2B-979B-200A966DAF03}">
      <dgm:prSet/>
      <dgm:spPr/>
      <dgm:t>
        <a:bodyPr/>
        <a:lstStyle/>
        <a:p>
          <a:endParaRPr lang="ja-JP" altLang="en-US" sz="2400">
            <a:latin typeface="UD デジタル 教科書体 NP-B" panose="02020700000000000000" pitchFamily="18" charset="-128"/>
            <a:ea typeface="UD デジタル 教科書体 NP-B" panose="02020700000000000000" pitchFamily="18" charset="-128"/>
          </a:endParaRPr>
        </a:p>
      </dgm:t>
    </dgm:pt>
    <dgm:pt modelId="{A49AC034-E055-40B5-877F-4938173BEEDE}" type="sibTrans" cxnId="{B582870D-7BEE-4E2B-979B-200A966DAF03}">
      <dgm:prSet/>
      <dgm:spPr/>
      <dgm:t>
        <a:bodyPr/>
        <a:lstStyle/>
        <a:p>
          <a:endParaRPr lang="ja-JP" altLang="en-US" sz="2400">
            <a:latin typeface="UD デジタル 教科書体 NP-B" panose="02020700000000000000" pitchFamily="18" charset="-128"/>
            <a:ea typeface="UD デジタル 教科書体 NP-B" panose="02020700000000000000" pitchFamily="18" charset="-128"/>
          </a:endParaRPr>
        </a:p>
      </dgm:t>
    </dgm:pt>
    <dgm:pt modelId="{C5C73D92-3712-4D25-B4AF-9DA49D18FA80}">
      <dgm:prSet phldrT="[テキスト]" custT="1"/>
      <dgm:spPr>
        <a:solidFill>
          <a:srgbClr val="0000FF"/>
        </a:solidFill>
        <a:effectLst>
          <a:outerShdw blurRad="50800" dist="38100" dir="5400000" algn="t" rotWithShape="0">
            <a:prstClr val="black">
              <a:alpha val="40000"/>
            </a:prstClr>
          </a:outerShdw>
        </a:effectLst>
      </dgm:spPr>
      <dgm:t>
        <a:bodyPr/>
        <a:lstStyle/>
        <a:p>
          <a:r>
            <a:rPr lang="ja-JP" altLang="en-US" sz="2400" dirty="0">
              <a:solidFill>
                <a:schemeClr val="bg1"/>
              </a:solidFill>
              <a:latin typeface="UD デジタル 教科書体 NP-B" panose="02020700000000000000" pitchFamily="18" charset="-128"/>
              <a:ea typeface="UD デジタル 教科書体 NP-B" panose="02020700000000000000" pitchFamily="18" charset="-128"/>
            </a:rPr>
            <a:t>対策検討</a:t>
          </a:r>
        </a:p>
      </dgm:t>
    </dgm:pt>
    <dgm:pt modelId="{0EC1EB31-E63A-4BC8-92A7-600BB3F09181}" type="parTrans" cxnId="{2AAC46B1-95D4-4856-B17A-D15C42D350B6}">
      <dgm:prSet/>
      <dgm:spPr/>
      <dgm:t>
        <a:bodyPr/>
        <a:lstStyle/>
        <a:p>
          <a:endParaRPr lang="ja-JP" altLang="en-US" sz="2400">
            <a:latin typeface="UD デジタル 教科書体 NP-B" panose="02020700000000000000" pitchFamily="18" charset="-128"/>
            <a:ea typeface="UD デジタル 教科書体 NP-B" panose="02020700000000000000" pitchFamily="18" charset="-128"/>
          </a:endParaRPr>
        </a:p>
      </dgm:t>
    </dgm:pt>
    <dgm:pt modelId="{6E93AD91-5E34-4945-AC21-2BE3D5D5DB51}" type="sibTrans" cxnId="{2AAC46B1-95D4-4856-B17A-D15C42D350B6}">
      <dgm:prSet/>
      <dgm:spPr/>
      <dgm:t>
        <a:bodyPr/>
        <a:lstStyle/>
        <a:p>
          <a:endParaRPr lang="ja-JP" altLang="en-US" sz="2400">
            <a:latin typeface="UD デジタル 教科書体 NP-B" panose="02020700000000000000" pitchFamily="18" charset="-128"/>
            <a:ea typeface="UD デジタル 教科書体 NP-B" panose="02020700000000000000" pitchFamily="18" charset="-128"/>
          </a:endParaRPr>
        </a:p>
      </dgm:t>
    </dgm:pt>
    <dgm:pt modelId="{0048986F-FF3B-446E-A737-3CEA808E0E0F}">
      <dgm:prSet phldrT="[テキスト]" custT="1"/>
      <dgm:spPr>
        <a:solidFill>
          <a:srgbClr val="0000FF"/>
        </a:solidFill>
        <a:effectLst>
          <a:outerShdw blurRad="50800" dist="38100" dir="5400000" algn="t" rotWithShape="0">
            <a:prstClr val="black">
              <a:alpha val="40000"/>
            </a:prstClr>
          </a:outerShdw>
        </a:effectLst>
      </dgm:spPr>
      <dgm:t>
        <a:bodyPr/>
        <a:lstStyle/>
        <a:p>
          <a:r>
            <a:rPr lang="ja-JP" altLang="en-US" sz="2400" dirty="0">
              <a:solidFill>
                <a:schemeClr val="bg1"/>
              </a:solidFill>
              <a:latin typeface="UD デジタル 教科書体 NP-B" panose="02020700000000000000" pitchFamily="18" charset="-128"/>
              <a:ea typeface="UD デジタル 教科書体 NP-B" panose="02020700000000000000" pitchFamily="18" charset="-128"/>
            </a:rPr>
            <a:t>対策実施</a:t>
          </a:r>
        </a:p>
      </dgm:t>
    </dgm:pt>
    <dgm:pt modelId="{8385CB40-7D05-4F5E-B779-6BC86EBF884A}" type="parTrans" cxnId="{FFF73F50-683D-47E8-902D-A2FFA9C1E14E}">
      <dgm:prSet/>
      <dgm:spPr/>
      <dgm:t>
        <a:bodyPr/>
        <a:lstStyle/>
        <a:p>
          <a:endParaRPr lang="ja-JP" altLang="en-US" sz="2400">
            <a:latin typeface="UD デジタル 教科書体 NP-B" panose="02020700000000000000" pitchFamily="18" charset="-128"/>
            <a:ea typeface="UD デジタル 教科書体 NP-B" panose="02020700000000000000" pitchFamily="18" charset="-128"/>
          </a:endParaRPr>
        </a:p>
      </dgm:t>
    </dgm:pt>
    <dgm:pt modelId="{AAB62AFB-EF85-42A8-9247-561120FFCA16}" type="sibTrans" cxnId="{FFF73F50-683D-47E8-902D-A2FFA9C1E14E}">
      <dgm:prSet/>
      <dgm:spPr/>
      <dgm:t>
        <a:bodyPr/>
        <a:lstStyle/>
        <a:p>
          <a:endParaRPr lang="ja-JP" altLang="en-US" sz="2400">
            <a:latin typeface="UD デジタル 教科書体 NP-B" panose="02020700000000000000" pitchFamily="18" charset="-128"/>
            <a:ea typeface="UD デジタル 教科書体 NP-B" panose="02020700000000000000" pitchFamily="18" charset="-128"/>
          </a:endParaRPr>
        </a:p>
      </dgm:t>
    </dgm:pt>
    <dgm:pt modelId="{5A71792A-C9FA-4D85-9DF0-9F1E031C98D6}">
      <dgm:prSet phldrT="[テキスト]" custT="1"/>
      <dgm:spPr>
        <a:solidFill>
          <a:srgbClr val="0000FF"/>
        </a:solidFill>
        <a:effectLst>
          <a:outerShdw blurRad="50800" dist="38100" dir="5400000" algn="t" rotWithShape="0">
            <a:prstClr val="black">
              <a:alpha val="40000"/>
            </a:prstClr>
          </a:outerShdw>
        </a:effectLst>
      </dgm:spPr>
      <dgm:t>
        <a:bodyPr/>
        <a:lstStyle/>
        <a:p>
          <a:r>
            <a:rPr lang="ja-JP" altLang="en-US" sz="2400" dirty="0">
              <a:solidFill>
                <a:schemeClr val="bg1"/>
              </a:solidFill>
              <a:latin typeface="UD デジタル 教科書体 NP-B" panose="02020700000000000000" pitchFamily="18" charset="-128"/>
              <a:ea typeface="UD デジタル 教科書体 NP-B" panose="02020700000000000000" pitchFamily="18" charset="-128"/>
            </a:rPr>
            <a:t>効果把握</a:t>
          </a:r>
        </a:p>
      </dgm:t>
    </dgm:pt>
    <dgm:pt modelId="{18A3F9E1-DAFA-45BA-9795-F5FAF310101C}" type="parTrans" cxnId="{7E79ED0A-D824-469D-A895-4CFBB91CF72B}">
      <dgm:prSet/>
      <dgm:spPr/>
      <dgm:t>
        <a:bodyPr/>
        <a:lstStyle/>
        <a:p>
          <a:endParaRPr lang="ja-JP" altLang="en-US" sz="2400">
            <a:latin typeface="UD デジタル 教科書体 NP-B" panose="02020700000000000000" pitchFamily="18" charset="-128"/>
            <a:ea typeface="UD デジタル 教科書体 NP-B" panose="02020700000000000000" pitchFamily="18" charset="-128"/>
          </a:endParaRPr>
        </a:p>
      </dgm:t>
    </dgm:pt>
    <dgm:pt modelId="{CB2513C8-8D22-4B8A-8A81-5023E920F9DC}" type="sibTrans" cxnId="{7E79ED0A-D824-469D-A895-4CFBB91CF72B}">
      <dgm:prSet/>
      <dgm:spPr/>
      <dgm:t>
        <a:bodyPr/>
        <a:lstStyle/>
        <a:p>
          <a:endParaRPr lang="ja-JP" altLang="en-US" sz="2400">
            <a:latin typeface="UD デジタル 教科書体 NP-B" panose="02020700000000000000" pitchFamily="18" charset="-128"/>
            <a:ea typeface="UD デジタル 教科書体 NP-B" panose="02020700000000000000" pitchFamily="18" charset="-128"/>
          </a:endParaRPr>
        </a:p>
      </dgm:t>
    </dgm:pt>
    <dgm:pt modelId="{D8CEE698-6161-49F5-A82B-EB5F4447ADF2}">
      <dgm:prSet phldrT="[テキスト]" custT="1"/>
      <dgm:spPr>
        <a:solidFill>
          <a:srgbClr val="0000FF"/>
        </a:solidFill>
        <a:effectLst>
          <a:outerShdw blurRad="50800" dist="38100" dir="5400000" algn="t" rotWithShape="0">
            <a:prstClr val="black">
              <a:alpha val="40000"/>
            </a:prstClr>
          </a:outerShdw>
        </a:effectLst>
      </dgm:spPr>
      <dgm:t>
        <a:bodyPr/>
        <a:lstStyle/>
        <a:p>
          <a:r>
            <a:rPr lang="ja-JP" altLang="en-US" sz="2400" dirty="0">
              <a:solidFill>
                <a:schemeClr val="bg1"/>
              </a:solidFill>
              <a:latin typeface="UD デジタル 教科書体 NP-B" panose="02020700000000000000" pitchFamily="18" charset="-128"/>
              <a:ea typeface="UD デジタル 教科書体 NP-B" panose="02020700000000000000" pitchFamily="18" charset="-128"/>
            </a:rPr>
            <a:t>分析</a:t>
          </a:r>
          <a:endParaRPr lang="en-US" altLang="ja-JP" sz="2400" dirty="0">
            <a:solidFill>
              <a:schemeClr val="bg1"/>
            </a:solidFill>
            <a:latin typeface="UD デジタル 教科書体 NP-B" panose="02020700000000000000" pitchFamily="18" charset="-128"/>
            <a:ea typeface="UD デジタル 教科書体 NP-B" panose="02020700000000000000" pitchFamily="18" charset="-128"/>
          </a:endParaRPr>
        </a:p>
        <a:p>
          <a:r>
            <a:rPr lang="ja-JP" altLang="en-US" sz="1400" dirty="0">
              <a:solidFill>
                <a:schemeClr val="bg1"/>
              </a:solidFill>
              <a:latin typeface="UD デジタル 教科書体 NP-B" panose="02020700000000000000" pitchFamily="18" charset="-128"/>
              <a:ea typeface="UD デジタル 教科書体 NP-B" panose="02020700000000000000" pitchFamily="18" charset="-128"/>
            </a:rPr>
            <a:t>分類</a:t>
          </a:r>
          <a:r>
            <a:rPr lang="en-US" altLang="ja-JP" sz="1400" dirty="0">
              <a:solidFill>
                <a:schemeClr val="bg1"/>
              </a:solidFill>
              <a:latin typeface="UD デジタル 教科書体 NP-B" panose="02020700000000000000" pitchFamily="18" charset="-128"/>
              <a:ea typeface="UD デジタル 教科書体 NP-B" panose="02020700000000000000" pitchFamily="18" charset="-128"/>
            </a:rPr>
            <a:t>/</a:t>
          </a:r>
          <a:r>
            <a:rPr lang="ja-JP" altLang="en-US" sz="1400" dirty="0">
              <a:solidFill>
                <a:schemeClr val="bg1"/>
              </a:solidFill>
              <a:latin typeface="UD デジタル 教科書体 NP-B" panose="02020700000000000000" pitchFamily="18" charset="-128"/>
              <a:ea typeface="UD デジタル 教科書体 NP-B" panose="02020700000000000000" pitchFamily="18" charset="-128"/>
            </a:rPr>
            <a:t>整理</a:t>
          </a:r>
          <a:r>
            <a:rPr lang="en-US" altLang="ja-JP" sz="1400" dirty="0">
              <a:solidFill>
                <a:schemeClr val="bg1"/>
              </a:solidFill>
              <a:latin typeface="UD デジタル 教科書体 NP-B" panose="02020700000000000000" pitchFamily="18" charset="-128"/>
              <a:ea typeface="UD デジタル 教科書体 NP-B" panose="02020700000000000000" pitchFamily="18" charset="-128"/>
            </a:rPr>
            <a:t>/</a:t>
          </a:r>
          <a:r>
            <a:rPr lang="ja-JP" altLang="en-US" sz="1400" dirty="0">
              <a:solidFill>
                <a:schemeClr val="bg1"/>
              </a:solidFill>
              <a:latin typeface="UD デジタル 教科書体 NP-B" panose="02020700000000000000" pitchFamily="18" charset="-128"/>
              <a:ea typeface="UD デジタル 教科書体 NP-B" panose="02020700000000000000" pitchFamily="18" charset="-128"/>
            </a:rPr>
            <a:t>分析</a:t>
          </a:r>
          <a:endParaRPr lang="ja-JP" altLang="en-US" sz="2800" dirty="0">
            <a:solidFill>
              <a:schemeClr val="bg1"/>
            </a:solidFill>
            <a:latin typeface="UD デジタル 教科書体 NP-B" panose="02020700000000000000" pitchFamily="18" charset="-128"/>
            <a:ea typeface="UD デジタル 教科書体 NP-B" panose="02020700000000000000" pitchFamily="18" charset="-128"/>
          </a:endParaRPr>
        </a:p>
      </dgm:t>
    </dgm:pt>
    <dgm:pt modelId="{6E4E4F47-7275-42AF-B160-2D131E206FF5}" type="sibTrans" cxnId="{8DF30DBA-A2EE-4A52-99CA-A3CA6736B35E}">
      <dgm:prSet/>
      <dgm:spPr/>
      <dgm:t>
        <a:bodyPr/>
        <a:lstStyle/>
        <a:p>
          <a:endParaRPr lang="ja-JP" altLang="en-US" sz="2400">
            <a:latin typeface="UD デジタル 教科書体 NP-B" panose="02020700000000000000" pitchFamily="18" charset="-128"/>
            <a:ea typeface="UD デジタル 教科書体 NP-B" panose="02020700000000000000" pitchFamily="18" charset="-128"/>
          </a:endParaRPr>
        </a:p>
      </dgm:t>
    </dgm:pt>
    <dgm:pt modelId="{AC445AD2-F01D-4F56-B40E-CAEDB7D42769}" type="parTrans" cxnId="{8DF30DBA-A2EE-4A52-99CA-A3CA6736B35E}">
      <dgm:prSet/>
      <dgm:spPr/>
      <dgm:t>
        <a:bodyPr/>
        <a:lstStyle/>
        <a:p>
          <a:endParaRPr lang="ja-JP" altLang="en-US" sz="2400">
            <a:latin typeface="UD デジタル 教科書体 NP-B" panose="02020700000000000000" pitchFamily="18" charset="-128"/>
            <a:ea typeface="UD デジタル 教科書体 NP-B" panose="02020700000000000000" pitchFamily="18" charset="-128"/>
          </a:endParaRPr>
        </a:p>
      </dgm:t>
    </dgm:pt>
    <dgm:pt modelId="{54456212-7D85-459A-BFC2-B90E50A5CB61}" type="pres">
      <dgm:prSet presAssocID="{5B8A8000-9EBE-4D04-852B-6E327E063136}" presName="cycle" presStyleCnt="0">
        <dgm:presLayoutVars>
          <dgm:dir/>
          <dgm:resizeHandles val="exact"/>
        </dgm:presLayoutVars>
      </dgm:prSet>
      <dgm:spPr/>
    </dgm:pt>
    <dgm:pt modelId="{FAD3EE68-05D6-49AE-AA05-85EAC3E946B1}" type="pres">
      <dgm:prSet presAssocID="{E6906406-A52E-472C-93A1-4234DED5E10C}" presName="node" presStyleLbl="node1" presStyleIdx="0" presStyleCnt="5">
        <dgm:presLayoutVars>
          <dgm:bulletEnabled val="1"/>
        </dgm:presLayoutVars>
      </dgm:prSet>
      <dgm:spPr/>
    </dgm:pt>
    <dgm:pt modelId="{DB3DD769-0C68-401E-A6A0-20EB59829A48}" type="pres">
      <dgm:prSet presAssocID="{E6906406-A52E-472C-93A1-4234DED5E10C}" presName="spNode" presStyleCnt="0"/>
      <dgm:spPr/>
    </dgm:pt>
    <dgm:pt modelId="{1B7C7A85-E3B8-4826-983C-1AE19F27637D}" type="pres">
      <dgm:prSet presAssocID="{A49AC034-E055-40B5-877F-4938173BEEDE}" presName="sibTrans" presStyleLbl="sibTrans1D1" presStyleIdx="0" presStyleCnt="5"/>
      <dgm:spPr/>
    </dgm:pt>
    <dgm:pt modelId="{FB547DF6-2B0D-4785-A1D8-65B394EFADF3}" type="pres">
      <dgm:prSet presAssocID="{D8CEE698-6161-49F5-A82B-EB5F4447ADF2}" presName="node" presStyleLbl="node1" presStyleIdx="1" presStyleCnt="5">
        <dgm:presLayoutVars>
          <dgm:bulletEnabled val="1"/>
        </dgm:presLayoutVars>
      </dgm:prSet>
      <dgm:spPr/>
    </dgm:pt>
    <dgm:pt modelId="{833C1026-645D-4B0D-898F-1C8B493E3ED6}" type="pres">
      <dgm:prSet presAssocID="{D8CEE698-6161-49F5-A82B-EB5F4447ADF2}" presName="spNode" presStyleCnt="0"/>
      <dgm:spPr/>
    </dgm:pt>
    <dgm:pt modelId="{18E4533D-EFF0-4613-880F-FE5E7FC53993}" type="pres">
      <dgm:prSet presAssocID="{6E4E4F47-7275-42AF-B160-2D131E206FF5}" presName="sibTrans" presStyleLbl="sibTrans1D1" presStyleIdx="1" presStyleCnt="5"/>
      <dgm:spPr/>
    </dgm:pt>
    <dgm:pt modelId="{12B092F5-E88B-4045-B443-71E41A800E4C}" type="pres">
      <dgm:prSet presAssocID="{C5C73D92-3712-4D25-B4AF-9DA49D18FA80}" presName="node" presStyleLbl="node1" presStyleIdx="2" presStyleCnt="5">
        <dgm:presLayoutVars>
          <dgm:bulletEnabled val="1"/>
        </dgm:presLayoutVars>
      </dgm:prSet>
      <dgm:spPr/>
    </dgm:pt>
    <dgm:pt modelId="{12656790-8E9D-49C6-BC5F-F5E7B6500ADC}" type="pres">
      <dgm:prSet presAssocID="{C5C73D92-3712-4D25-B4AF-9DA49D18FA80}" presName="spNode" presStyleCnt="0"/>
      <dgm:spPr/>
    </dgm:pt>
    <dgm:pt modelId="{1585ED17-217F-4442-B208-0FE9B5677046}" type="pres">
      <dgm:prSet presAssocID="{6E93AD91-5E34-4945-AC21-2BE3D5D5DB51}" presName="sibTrans" presStyleLbl="sibTrans1D1" presStyleIdx="2" presStyleCnt="5"/>
      <dgm:spPr/>
    </dgm:pt>
    <dgm:pt modelId="{4A4663F5-4C1E-40EF-AE37-7EC5ADB4E895}" type="pres">
      <dgm:prSet presAssocID="{0048986F-FF3B-446E-A737-3CEA808E0E0F}" presName="node" presStyleLbl="node1" presStyleIdx="3" presStyleCnt="5">
        <dgm:presLayoutVars>
          <dgm:bulletEnabled val="1"/>
        </dgm:presLayoutVars>
      </dgm:prSet>
      <dgm:spPr/>
    </dgm:pt>
    <dgm:pt modelId="{B805F51E-50ED-46B2-824C-A2FF363C53A2}" type="pres">
      <dgm:prSet presAssocID="{0048986F-FF3B-446E-A737-3CEA808E0E0F}" presName="spNode" presStyleCnt="0"/>
      <dgm:spPr/>
    </dgm:pt>
    <dgm:pt modelId="{622F039A-3F80-42B4-8F7D-DA64FDE201C2}" type="pres">
      <dgm:prSet presAssocID="{AAB62AFB-EF85-42A8-9247-561120FFCA16}" presName="sibTrans" presStyleLbl="sibTrans1D1" presStyleIdx="3" presStyleCnt="5"/>
      <dgm:spPr/>
    </dgm:pt>
    <dgm:pt modelId="{DF54BC2B-0F3C-49ED-932D-8853D0F2F2A1}" type="pres">
      <dgm:prSet presAssocID="{5A71792A-C9FA-4D85-9DF0-9F1E031C98D6}" presName="node" presStyleLbl="node1" presStyleIdx="4" presStyleCnt="5">
        <dgm:presLayoutVars>
          <dgm:bulletEnabled val="1"/>
        </dgm:presLayoutVars>
      </dgm:prSet>
      <dgm:spPr/>
    </dgm:pt>
    <dgm:pt modelId="{43DC9194-0286-4050-AB65-0446CD1EFCF5}" type="pres">
      <dgm:prSet presAssocID="{5A71792A-C9FA-4D85-9DF0-9F1E031C98D6}" presName="spNode" presStyleCnt="0"/>
      <dgm:spPr/>
    </dgm:pt>
    <dgm:pt modelId="{929FABD4-CB46-4886-B3AB-A36FB4A12262}" type="pres">
      <dgm:prSet presAssocID="{CB2513C8-8D22-4B8A-8A81-5023E920F9DC}" presName="sibTrans" presStyleLbl="sibTrans1D1" presStyleIdx="4" presStyleCnt="5"/>
      <dgm:spPr/>
    </dgm:pt>
  </dgm:ptLst>
  <dgm:cxnLst>
    <dgm:cxn modelId="{7E79ED0A-D824-469D-A895-4CFBB91CF72B}" srcId="{5B8A8000-9EBE-4D04-852B-6E327E063136}" destId="{5A71792A-C9FA-4D85-9DF0-9F1E031C98D6}" srcOrd="4" destOrd="0" parTransId="{18A3F9E1-DAFA-45BA-9795-F5FAF310101C}" sibTransId="{CB2513C8-8D22-4B8A-8A81-5023E920F9DC}"/>
    <dgm:cxn modelId="{B582870D-7BEE-4E2B-979B-200A966DAF03}" srcId="{5B8A8000-9EBE-4D04-852B-6E327E063136}" destId="{E6906406-A52E-472C-93A1-4234DED5E10C}" srcOrd="0" destOrd="0" parTransId="{DEFDB046-34F4-4F6E-A33C-B5B127F71F2F}" sibTransId="{A49AC034-E055-40B5-877F-4938173BEEDE}"/>
    <dgm:cxn modelId="{FE845520-8238-4698-8419-76BC3E658358}" type="presOf" srcId="{5A71792A-C9FA-4D85-9DF0-9F1E031C98D6}" destId="{DF54BC2B-0F3C-49ED-932D-8853D0F2F2A1}" srcOrd="0" destOrd="0" presId="urn:microsoft.com/office/officeart/2005/8/layout/cycle5"/>
    <dgm:cxn modelId="{365D1633-AAB5-4662-9F0E-DD676C170373}" type="presOf" srcId="{CB2513C8-8D22-4B8A-8A81-5023E920F9DC}" destId="{929FABD4-CB46-4886-B3AB-A36FB4A12262}" srcOrd="0" destOrd="0" presId="urn:microsoft.com/office/officeart/2005/8/layout/cycle5"/>
    <dgm:cxn modelId="{0B94046F-3FCF-4961-841A-7E7AB5B3CAD3}" type="presOf" srcId="{AAB62AFB-EF85-42A8-9247-561120FFCA16}" destId="{622F039A-3F80-42B4-8F7D-DA64FDE201C2}" srcOrd="0" destOrd="0" presId="urn:microsoft.com/office/officeart/2005/8/layout/cycle5"/>
    <dgm:cxn modelId="{FFF73F50-683D-47E8-902D-A2FFA9C1E14E}" srcId="{5B8A8000-9EBE-4D04-852B-6E327E063136}" destId="{0048986F-FF3B-446E-A737-3CEA808E0E0F}" srcOrd="3" destOrd="0" parTransId="{8385CB40-7D05-4F5E-B779-6BC86EBF884A}" sibTransId="{AAB62AFB-EF85-42A8-9247-561120FFCA16}"/>
    <dgm:cxn modelId="{A3714250-2228-4C59-973C-EBC5B66DEDF7}" type="presOf" srcId="{0048986F-FF3B-446E-A737-3CEA808E0E0F}" destId="{4A4663F5-4C1E-40EF-AE37-7EC5ADB4E895}" srcOrd="0" destOrd="0" presId="urn:microsoft.com/office/officeart/2005/8/layout/cycle5"/>
    <dgm:cxn modelId="{363CE77D-6EFC-4B49-AA49-4CD59877778A}" type="presOf" srcId="{E6906406-A52E-472C-93A1-4234DED5E10C}" destId="{FAD3EE68-05D6-49AE-AA05-85EAC3E946B1}" srcOrd="0" destOrd="0" presId="urn:microsoft.com/office/officeart/2005/8/layout/cycle5"/>
    <dgm:cxn modelId="{E803B7AE-0E24-4CE7-B2BE-12F3083CB56D}" type="presOf" srcId="{D8CEE698-6161-49F5-A82B-EB5F4447ADF2}" destId="{FB547DF6-2B0D-4785-A1D8-65B394EFADF3}" srcOrd="0" destOrd="0" presId="urn:microsoft.com/office/officeart/2005/8/layout/cycle5"/>
    <dgm:cxn modelId="{2AAC46B1-95D4-4856-B17A-D15C42D350B6}" srcId="{5B8A8000-9EBE-4D04-852B-6E327E063136}" destId="{C5C73D92-3712-4D25-B4AF-9DA49D18FA80}" srcOrd="2" destOrd="0" parTransId="{0EC1EB31-E63A-4BC8-92A7-600BB3F09181}" sibTransId="{6E93AD91-5E34-4945-AC21-2BE3D5D5DB51}"/>
    <dgm:cxn modelId="{8DF30DBA-A2EE-4A52-99CA-A3CA6736B35E}" srcId="{5B8A8000-9EBE-4D04-852B-6E327E063136}" destId="{D8CEE698-6161-49F5-A82B-EB5F4447ADF2}" srcOrd="1" destOrd="0" parTransId="{AC445AD2-F01D-4F56-B40E-CAEDB7D42769}" sibTransId="{6E4E4F47-7275-42AF-B160-2D131E206FF5}"/>
    <dgm:cxn modelId="{912C7ABC-8A2E-45CC-BB83-2D28EE2EF575}" type="presOf" srcId="{C5C73D92-3712-4D25-B4AF-9DA49D18FA80}" destId="{12B092F5-E88B-4045-B443-71E41A800E4C}" srcOrd="0" destOrd="0" presId="urn:microsoft.com/office/officeart/2005/8/layout/cycle5"/>
    <dgm:cxn modelId="{EBA494BC-4A22-4887-A173-329BCFEFD655}" type="presOf" srcId="{6E93AD91-5E34-4945-AC21-2BE3D5D5DB51}" destId="{1585ED17-217F-4442-B208-0FE9B5677046}" srcOrd="0" destOrd="0" presId="urn:microsoft.com/office/officeart/2005/8/layout/cycle5"/>
    <dgm:cxn modelId="{67C770D4-7DD8-461D-A156-A528B13D9AA9}" type="presOf" srcId="{5B8A8000-9EBE-4D04-852B-6E327E063136}" destId="{54456212-7D85-459A-BFC2-B90E50A5CB61}" srcOrd="0" destOrd="0" presId="urn:microsoft.com/office/officeart/2005/8/layout/cycle5"/>
    <dgm:cxn modelId="{2C9680DB-30EF-4A9C-8BD4-CBE4F14B4CD8}" type="presOf" srcId="{A49AC034-E055-40B5-877F-4938173BEEDE}" destId="{1B7C7A85-E3B8-4826-983C-1AE19F27637D}" srcOrd="0" destOrd="0" presId="urn:microsoft.com/office/officeart/2005/8/layout/cycle5"/>
    <dgm:cxn modelId="{5DF166E7-77FA-4A9F-BA89-5BC06A790836}" type="presOf" srcId="{6E4E4F47-7275-42AF-B160-2D131E206FF5}" destId="{18E4533D-EFF0-4613-880F-FE5E7FC53993}" srcOrd="0" destOrd="0" presId="urn:microsoft.com/office/officeart/2005/8/layout/cycle5"/>
    <dgm:cxn modelId="{2CF3DBFC-5319-46F7-9A3E-7DF2DF818742}" type="presParOf" srcId="{54456212-7D85-459A-BFC2-B90E50A5CB61}" destId="{FAD3EE68-05D6-49AE-AA05-85EAC3E946B1}" srcOrd="0" destOrd="0" presId="urn:microsoft.com/office/officeart/2005/8/layout/cycle5"/>
    <dgm:cxn modelId="{C3DD0C10-A3CD-4749-BC7E-B9B49CBCB437}" type="presParOf" srcId="{54456212-7D85-459A-BFC2-B90E50A5CB61}" destId="{DB3DD769-0C68-401E-A6A0-20EB59829A48}" srcOrd="1" destOrd="0" presId="urn:microsoft.com/office/officeart/2005/8/layout/cycle5"/>
    <dgm:cxn modelId="{CC050017-F958-4BA7-BE86-3C1AFAC1AADC}" type="presParOf" srcId="{54456212-7D85-459A-BFC2-B90E50A5CB61}" destId="{1B7C7A85-E3B8-4826-983C-1AE19F27637D}" srcOrd="2" destOrd="0" presId="urn:microsoft.com/office/officeart/2005/8/layout/cycle5"/>
    <dgm:cxn modelId="{AE5A8332-3A36-4803-8C07-3279D25E6A29}" type="presParOf" srcId="{54456212-7D85-459A-BFC2-B90E50A5CB61}" destId="{FB547DF6-2B0D-4785-A1D8-65B394EFADF3}" srcOrd="3" destOrd="0" presId="urn:microsoft.com/office/officeart/2005/8/layout/cycle5"/>
    <dgm:cxn modelId="{133910B6-6E69-4609-B453-18A792B483CE}" type="presParOf" srcId="{54456212-7D85-459A-BFC2-B90E50A5CB61}" destId="{833C1026-645D-4B0D-898F-1C8B493E3ED6}" srcOrd="4" destOrd="0" presId="urn:microsoft.com/office/officeart/2005/8/layout/cycle5"/>
    <dgm:cxn modelId="{3BD3AA87-0306-42A5-BCF5-EC3B600C6B21}" type="presParOf" srcId="{54456212-7D85-459A-BFC2-B90E50A5CB61}" destId="{18E4533D-EFF0-4613-880F-FE5E7FC53993}" srcOrd="5" destOrd="0" presId="urn:microsoft.com/office/officeart/2005/8/layout/cycle5"/>
    <dgm:cxn modelId="{860A019E-7CBB-404F-BF55-DFA8CB429DEB}" type="presParOf" srcId="{54456212-7D85-459A-BFC2-B90E50A5CB61}" destId="{12B092F5-E88B-4045-B443-71E41A800E4C}" srcOrd="6" destOrd="0" presId="urn:microsoft.com/office/officeart/2005/8/layout/cycle5"/>
    <dgm:cxn modelId="{06D93AB9-FECE-4E98-95BE-9FB2A8003670}" type="presParOf" srcId="{54456212-7D85-459A-BFC2-B90E50A5CB61}" destId="{12656790-8E9D-49C6-BC5F-F5E7B6500ADC}" srcOrd="7" destOrd="0" presId="urn:microsoft.com/office/officeart/2005/8/layout/cycle5"/>
    <dgm:cxn modelId="{B9BB15CF-5A7B-4025-9B08-D0EB1CA3F2EC}" type="presParOf" srcId="{54456212-7D85-459A-BFC2-B90E50A5CB61}" destId="{1585ED17-217F-4442-B208-0FE9B5677046}" srcOrd="8" destOrd="0" presId="urn:microsoft.com/office/officeart/2005/8/layout/cycle5"/>
    <dgm:cxn modelId="{1EE09930-154F-4BA7-A69F-DEA84DD6E9FC}" type="presParOf" srcId="{54456212-7D85-459A-BFC2-B90E50A5CB61}" destId="{4A4663F5-4C1E-40EF-AE37-7EC5ADB4E895}" srcOrd="9" destOrd="0" presId="urn:microsoft.com/office/officeart/2005/8/layout/cycle5"/>
    <dgm:cxn modelId="{C6EAD24B-F43C-416E-9E80-1DF60A4AB519}" type="presParOf" srcId="{54456212-7D85-459A-BFC2-B90E50A5CB61}" destId="{B805F51E-50ED-46B2-824C-A2FF363C53A2}" srcOrd="10" destOrd="0" presId="urn:microsoft.com/office/officeart/2005/8/layout/cycle5"/>
    <dgm:cxn modelId="{26720FAB-2A1C-4952-B2CE-3B821B4730F8}" type="presParOf" srcId="{54456212-7D85-459A-BFC2-B90E50A5CB61}" destId="{622F039A-3F80-42B4-8F7D-DA64FDE201C2}" srcOrd="11" destOrd="0" presId="urn:microsoft.com/office/officeart/2005/8/layout/cycle5"/>
    <dgm:cxn modelId="{D3A5B611-5409-42E9-8C20-71CABFED8C49}" type="presParOf" srcId="{54456212-7D85-459A-BFC2-B90E50A5CB61}" destId="{DF54BC2B-0F3C-49ED-932D-8853D0F2F2A1}" srcOrd="12" destOrd="0" presId="urn:microsoft.com/office/officeart/2005/8/layout/cycle5"/>
    <dgm:cxn modelId="{F6F4B7E5-D406-4196-BC7C-E6F054ABD0FA}" type="presParOf" srcId="{54456212-7D85-459A-BFC2-B90E50A5CB61}" destId="{43DC9194-0286-4050-AB65-0446CD1EFCF5}" srcOrd="13" destOrd="0" presId="urn:microsoft.com/office/officeart/2005/8/layout/cycle5"/>
    <dgm:cxn modelId="{99A97F6B-E90C-458F-AA68-CF80D68F4E79}" type="presParOf" srcId="{54456212-7D85-459A-BFC2-B90E50A5CB61}" destId="{929FABD4-CB46-4886-B3AB-A36FB4A12262}"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3EE68-05D6-49AE-AA05-85EAC3E946B1}">
      <dsp:nvSpPr>
        <dsp:cNvPr id="0" name=""/>
        <dsp:cNvSpPr/>
      </dsp:nvSpPr>
      <dsp:spPr>
        <a:xfrm>
          <a:off x="3304422" y="1750"/>
          <a:ext cx="1710094" cy="1111561"/>
        </a:xfrm>
        <a:prstGeom prst="roundRect">
          <a:avLst/>
        </a:prstGeom>
        <a:solidFill>
          <a:srgbClr val="0000FF"/>
        </a:solidFill>
        <a:ln w="25400" cap="flat" cmpd="sng" algn="ctr">
          <a:solidFill>
            <a:schemeClr val="dk1">
              <a:shade val="80000"/>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ja-JP" altLang="en-US" sz="2400" kern="1200" dirty="0">
              <a:solidFill>
                <a:schemeClr val="bg1"/>
              </a:solidFill>
              <a:latin typeface="UD デジタル 教科書体 NP-B" panose="02020700000000000000" pitchFamily="18" charset="-128"/>
              <a:ea typeface="UD デジタル 教科書体 NP-B" panose="02020700000000000000" pitchFamily="18" charset="-128"/>
            </a:rPr>
            <a:t>情報収集</a:t>
          </a:r>
          <a:r>
            <a:rPr lang="ja-JP" altLang="en-US" sz="1600" kern="1200" dirty="0">
              <a:solidFill>
                <a:schemeClr val="bg1"/>
              </a:solidFill>
              <a:latin typeface="UD デジタル 教科書体 NP-B" panose="02020700000000000000" pitchFamily="18" charset="-128"/>
              <a:ea typeface="UD デジタル 教科書体 NP-B" panose="02020700000000000000" pitchFamily="18" charset="-128"/>
            </a:rPr>
            <a:t>（顕在</a:t>
          </a:r>
          <a:r>
            <a:rPr lang="en-US" altLang="ja-JP" sz="1600" kern="1200" dirty="0">
              <a:solidFill>
                <a:schemeClr val="bg1"/>
              </a:solidFill>
              <a:latin typeface="UD デジタル 教科書体 NP-B" panose="02020700000000000000" pitchFamily="18" charset="-128"/>
              <a:ea typeface="UD デジタル 教科書体 NP-B" panose="02020700000000000000" pitchFamily="18" charset="-128"/>
            </a:rPr>
            <a:t>/</a:t>
          </a:r>
          <a:r>
            <a:rPr lang="ja-JP" altLang="en-US" sz="1600" kern="1200" dirty="0">
              <a:solidFill>
                <a:schemeClr val="bg1"/>
              </a:solidFill>
              <a:latin typeface="UD デジタル 教科書体 NP-B" panose="02020700000000000000" pitchFamily="18" charset="-128"/>
              <a:ea typeface="UD デジタル 教科書体 NP-B" panose="02020700000000000000" pitchFamily="18" charset="-128"/>
            </a:rPr>
            <a:t>潜在）</a:t>
          </a:r>
        </a:p>
      </dsp:txBody>
      <dsp:txXfrm>
        <a:off x="3358684" y="56012"/>
        <a:ext cx="1601570" cy="1003037"/>
      </dsp:txXfrm>
    </dsp:sp>
    <dsp:sp modelId="{1B7C7A85-E3B8-4826-983C-1AE19F27637D}">
      <dsp:nvSpPr>
        <dsp:cNvPr id="0" name=""/>
        <dsp:cNvSpPr/>
      </dsp:nvSpPr>
      <dsp:spPr>
        <a:xfrm>
          <a:off x="1940406" y="557531"/>
          <a:ext cx="4438125" cy="4438125"/>
        </a:xfrm>
        <a:custGeom>
          <a:avLst/>
          <a:gdLst/>
          <a:ahLst/>
          <a:cxnLst/>
          <a:rect l="0" t="0" r="0" b="0"/>
          <a:pathLst>
            <a:path>
              <a:moveTo>
                <a:pt x="3302784" y="282626"/>
              </a:moveTo>
              <a:arcTo wR="2219062" hR="2219062" stAng="17954008" swAng="1210630"/>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B547DF6-2B0D-4785-A1D8-65B394EFADF3}">
      <dsp:nvSpPr>
        <dsp:cNvPr id="0" name=""/>
        <dsp:cNvSpPr/>
      </dsp:nvSpPr>
      <dsp:spPr>
        <a:xfrm>
          <a:off x="5414876" y="1535085"/>
          <a:ext cx="1710094" cy="1111561"/>
        </a:xfrm>
        <a:prstGeom prst="roundRect">
          <a:avLst/>
        </a:prstGeom>
        <a:solidFill>
          <a:srgbClr val="0000FF"/>
        </a:solidFill>
        <a:ln w="25400" cap="flat" cmpd="sng" algn="ctr">
          <a:solidFill>
            <a:schemeClr val="dk1">
              <a:shade val="80000"/>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ja-JP" altLang="en-US" sz="2400" kern="1200" dirty="0">
              <a:solidFill>
                <a:schemeClr val="bg1"/>
              </a:solidFill>
              <a:latin typeface="UD デジタル 教科書体 NP-B" panose="02020700000000000000" pitchFamily="18" charset="-128"/>
              <a:ea typeface="UD デジタル 教科書体 NP-B" panose="02020700000000000000" pitchFamily="18" charset="-128"/>
            </a:rPr>
            <a:t>分析</a:t>
          </a:r>
          <a:endParaRPr lang="en-US" altLang="ja-JP" sz="2400" kern="1200" dirty="0">
            <a:solidFill>
              <a:schemeClr val="bg1"/>
            </a:solidFill>
            <a:latin typeface="UD デジタル 教科書体 NP-B" panose="02020700000000000000" pitchFamily="18" charset="-128"/>
            <a:ea typeface="UD デジタル 教科書体 NP-B" panose="02020700000000000000" pitchFamily="18" charset="-128"/>
          </a:endParaRPr>
        </a:p>
        <a:p>
          <a:pPr marL="0" lvl="0" indent="0" algn="ctr" defTabSz="1066800">
            <a:lnSpc>
              <a:spcPct val="90000"/>
            </a:lnSpc>
            <a:spcBef>
              <a:spcPct val="0"/>
            </a:spcBef>
            <a:spcAft>
              <a:spcPct val="35000"/>
            </a:spcAft>
            <a:buNone/>
          </a:pPr>
          <a:r>
            <a:rPr lang="ja-JP" altLang="en-US" sz="1400" kern="1200" dirty="0">
              <a:solidFill>
                <a:schemeClr val="bg1"/>
              </a:solidFill>
              <a:latin typeface="UD デジタル 教科書体 NP-B" panose="02020700000000000000" pitchFamily="18" charset="-128"/>
              <a:ea typeface="UD デジタル 教科書体 NP-B" panose="02020700000000000000" pitchFamily="18" charset="-128"/>
            </a:rPr>
            <a:t>分類</a:t>
          </a:r>
          <a:r>
            <a:rPr lang="en-US" altLang="ja-JP" sz="1400" kern="1200" dirty="0">
              <a:solidFill>
                <a:schemeClr val="bg1"/>
              </a:solidFill>
              <a:latin typeface="UD デジタル 教科書体 NP-B" panose="02020700000000000000" pitchFamily="18" charset="-128"/>
              <a:ea typeface="UD デジタル 教科書体 NP-B" panose="02020700000000000000" pitchFamily="18" charset="-128"/>
            </a:rPr>
            <a:t>/</a:t>
          </a:r>
          <a:r>
            <a:rPr lang="ja-JP" altLang="en-US" sz="1400" kern="1200" dirty="0">
              <a:solidFill>
                <a:schemeClr val="bg1"/>
              </a:solidFill>
              <a:latin typeface="UD デジタル 教科書体 NP-B" panose="02020700000000000000" pitchFamily="18" charset="-128"/>
              <a:ea typeface="UD デジタル 教科書体 NP-B" panose="02020700000000000000" pitchFamily="18" charset="-128"/>
            </a:rPr>
            <a:t>整理</a:t>
          </a:r>
          <a:r>
            <a:rPr lang="en-US" altLang="ja-JP" sz="1400" kern="1200" dirty="0">
              <a:solidFill>
                <a:schemeClr val="bg1"/>
              </a:solidFill>
              <a:latin typeface="UD デジタル 教科書体 NP-B" panose="02020700000000000000" pitchFamily="18" charset="-128"/>
              <a:ea typeface="UD デジタル 教科書体 NP-B" panose="02020700000000000000" pitchFamily="18" charset="-128"/>
            </a:rPr>
            <a:t>/</a:t>
          </a:r>
          <a:r>
            <a:rPr lang="ja-JP" altLang="en-US" sz="1400" kern="1200" dirty="0">
              <a:solidFill>
                <a:schemeClr val="bg1"/>
              </a:solidFill>
              <a:latin typeface="UD デジタル 教科書体 NP-B" panose="02020700000000000000" pitchFamily="18" charset="-128"/>
              <a:ea typeface="UD デジタル 教科書体 NP-B" panose="02020700000000000000" pitchFamily="18" charset="-128"/>
            </a:rPr>
            <a:t>分析</a:t>
          </a:r>
          <a:endParaRPr lang="ja-JP" altLang="en-US" sz="2800" kern="1200" dirty="0">
            <a:solidFill>
              <a:schemeClr val="bg1"/>
            </a:solidFill>
            <a:latin typeface="UD デジタル 教科書体 NP-B" panose="02020700000000000000" pitchFamily="18" charset="-128"/>
            <a:ea typeface="UD デジタル 教科書体 NP-B" panose="02020700000000000000" pitchFamily="18" charset="-128"/>
          </a:endParaRPr>
        </a:p>
      </dsp:txBody>
      <dsp:txXfrm>
        <a:off x="5469138" y="1589347"/>
        <a:ext cx="1601570" cy="1003037"/>
      </dsp:txXfrm>
    </dsp:sp>
    <dsp:sp modelId="{18E4533D-EFF0-4613-880F-FE5E7FC53993}">
      <dsp:nvSpPr>
        <dsp:cNvPr id="0" name=""/>
        <dsp:cNvSpPr/>
      </dsp:nvSpPr>
      <dsp:spPr>
        <a:xfrm>
          <a:off x="1940406" y="557531"/>
          <a:ext cx="4438125" cy="4438125"/>
        </a:xfrm>
        <a:custGeom>
          <a:avLst/>
          <a:gdLst/>
          <a:ahLst/>
          <a:cxnLst/>
          <a:rect l="0" t="0" r="0" b="0"/>
          <a:pathLst>
            <a:path>
              <a:moveTo>
                <a:pt x="4432788" y="2372865"/>
              </a:moveTo>
              <a:arcTo wR="2219062" hR="2219062" stAng="21838462" swAng="1359023"/>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2B092F5-E88B-4045-B443-71E41A800E4C}">
      <dsp:nvSpPr>
        <dsp:cNvPr id="0" name=""/>
        <dsp:cNvSpPr/>
      </dsp:nvSpPr>
      <dsp:spPr>
        <a:xfrm>
          <a:off x="4608754" y="4016072"/>
          <a:ext cx="1710094" cy="1111561"/>
        </a:xfrm>
        <a:prstGeom prst="roundRect">
          <a:avLst/>
        </a:prstGeom>
        <a:solidFill>
          <a:srgbClr val="0000FF"/>
        </a:solidFill>
        <a:ln w="25400" cap="flat" cmpd="sng" algn="ctr">
          <a:solidFill>
            <a:schemeClr val="dk1">
              <a:shade val="80000"/>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ja-JP" altLang="en-US" sz="2400" kern="1200" dirty="0">
              <a:solidFill>
                <a:schemeClr val="bg1"/>
              </a:solidFill>
              <a:latin typeface="UD デジタル 教科書体 NP-B" panose="02020700000000000000" pitchFamily="18" charset="-128"/>
              <a:ea typeface="UD デジタル 教科書体 NP-B" panose="02020700000000000000" pitchFamily="18" charset="-128"/>
            </a:rPr>
            <a:t>対策検討</a:t>
          </a:r>
        </a:p>
      </dsp:txBody>
      <dsp:txXfrm>
        <a:off x="4663016" y="4070334"/>
        <a:ext cx="1601570" cy="1003037"/>
      </dsp:txXfrm>
    </dsp:sp>
    <dsp:sp modelId="{1585ED17-217F-4442-B208-0FE9B5677046}">
      <dsp:nvSpPr>
        <dsp:cNvPr id="0" name=""/>
        <dsp:cNvSpPr/>
      </dsp:nvSpPr>
      <dsp:spPr>
        <a:xfrm>
          <a:off x="1940406" y="557531"/>
          <a:ext cx="4438125" cy="4438125"/>
        </a:xfrm>
        <a:custGeom>
          <a:avLst/>
          <a:gdLst/>
          <a:ahLst/>
          <a:cxnLst/>
          <a:rect l="0" t="0" r="0" b="0"/>
          <a:pathLst>
            <a:path>
              <a:moveTo>
                <a:pt x="2491075" y="4421390"/>
              </a:moveTo>
              <a:arcTo wR="2219062" hR="2219062" stAng="4977538" swAng="844923"/>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A4663F5-4C1E-40EF-AE37-7EC5ADB4E895}">
      <dsp:nvSpPr>
        <dsp:cNvPr id="0" name=""/>
        <dsp:cNvSpPr/>
      </dsp:nvSpPr>
      <dsp:spPr>
        <a:xfrm>
          <a:off x="2000090" y="4016072"/>
          <a:ext cx="1710094" cy="1111561"/>
        </a:xfrm>
        <a:prstGeom prst="roundRect">
          <a:avLst/>
        </a:prstGeom>
        <a:solidFill>
          <a:srgbClr val="0000FF"/>
        </a:solidFill>
        <a:ln w="25400" cap="flat" cmpd="sng" algn="ctr">
          <a:solidFill>
            <a:schemeClr val="dk1">
              <a:shade val="80000"/>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ja-JP" altLang="en-US" sz="2400" kern="1200" dirty="0">
              <a:solidFill>
                <a:schemeClr val="bg1"/>
              </a:solidFill>
              <a:latin typeface="UD デジタル 教科書体 NP-B" panose="02020700000000000000" pitchFamily="18" charset="-128"/>
              <a:ea typeface="UD デジタル 教科書体 NP-B" panose="02020700000000000000" pitchFamily="18" charset="-128"/>
            </a:rPr>
            <a:t>対策実施</a:t>
          </a:r>
        </a:p>
      </dsp:txBody>
      <dsp:txXfrm>
        <a:off x="2054352" y="4070334"/>
        <a:ext cx="1601570" cy="1003037"/>
      </dsp:txXfrm>
    </dsp:sp>
    <dsp:sp modelId="{622F039A-3F80-42B4-8F7D-DA64FDE201C2}">
      <dsp:nvSpPr>
        <dsp:cNvPr id="0" name=""/>
        <dsp:cNvSpPr/>
      </dsp:nvSpPr>
      <dsp:spPr>
        <a:xfrm>
          <a:off x="1940406" y="557531"/>
          <a:ext cx="4438125" cy="4438125"/>
        </a:xfrm>
        <a:custGeom>
          <a:avLst/>
          <a:gdLst/>
          <a:ahLst/>
          <a:cxnLst/>
          <a:rect l="0" t="0" r="0" b="0"/>
          <a:pathLst>
            <a:path>
              <a:moveTo>
                <a:pt x="235307" y="3213524"/>
              </a:moveTo>
              <a:arcTo wR="2219062" hR="2219062" stAng="9202515" swAng="1359023"/>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F54BC2B-0F3C-49ED-932D-8853D0F2F2A1}">
      <dsp:nvSpPr>
        <dsp:cNvPr id="0" name=""/>
        <dsp:cNvSpPr/>
      </dsp:nvSpPr>
      <dsp:spPr>
        <a:xfrm>
          <a:off x="1193968" y="1535085"/>
          <a:ext cx="1710094" cy="1111561"/>
        </a:xfrm>
        <a:prstGeom prst="roundRect">
          <a:avLst/>
        </a:prstGeom>
        <a:solidFill>
          <a:srgbClr val="0000FF"/>
        </a:solidFill>
        <a:ln w="25400" cap="flat" cmpd="sng" algn="ctr">
          <a:solidFill>
            <a:schemeClr val="dk1">
              <a:shade val="80000"/>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ja-JP" altLang="en-US" sz="2400" kern="1200" dirty="0">
              <a:solidFill>
                <a:schemeClr val="bg1"/>
              </a:solidFill>
              <a:latin typeface="UD デジタル 教科書体 NP-B" panose="02020700000000000000" pitchFamily="18" charset="-128"/>
              <a:ea typeface="UD デジタル 教科書体 NP-B" panose="02020700000000000000" pitchFamily="18" charset="-128"/>
            </a:rPr>
            <a:t>効果把握</a:t>
          </a:r>
        </a:p>
      </dsp:txBody>
      <dsp:txXfrm>
        <a:off x="1248230" y="1589347"/>
        <a:ext cx="1601570" cy="1003037"/>
      </dsp:txXfrm>
    </dsp:sp>
    <dsp:sp modelId="{929FABD4-CB46-4886-B3AB-A36FB4A12262}">
      <dsp:nvSpPr>
        <dsp:cNvPr id="0" name=""/>
        <dsp:cNvSpPr/>
      </dsp:nvSpPr>
      <dsp:spPr>
        <a:xfrm>
          <a:off x="1940406" y="557531"/>
          <a:ext cx="4438125" cy="4438125"/>
        </a:xfrm>
        <a:custGeom>
          <a:avLst/>
          <a:gdLst/>
          <a:ahLst/>
          <a:cxnLst/>
          <a:rect l="0" t="0" r="0" b="0"/>
          <a:pathLst>
            <a:path>
              <a:moveTo>
                <a:pt x="533924" y="775266"/>
              </a:moveTo>
              <a:arcTo wR="2219062" hR="2219062" stAng="13235362" swAng="1210630"/>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bwMode="auto">
          <a:xfrm>
            <a:off x="0" y="1"/>
            <a:ext cx="2920193" cy="493237"/>
          </a:xfrm>
          <a:prstGeom prst="rect">
            <a:avLst/>
          </a:prstGeom>
          <a:noFill/>
          <a:ln w="9525">
            <a:noFill/>
            <a:miter lim="800000"/>
            <a:headEnd/>
            <a:tailEnd/>
          </a:ln>
          <a:effectLst/>
        </p:spPr>
        <p:txBody>
          <a:bodyPr vert="horz" wrap="square" lIns="91425" tIns="45712" rIns="91425" bIns="45712" numCol="1" anchor="t" anchorCtr="0" compatLnSpc="1">
            <a:prstTxWarp prst="textNoShape">
              <a:avLst/>
            </a:prstTxWarp>
          </a:bodyPr>
          <a:lstStyle>
            <a:lvl1pPr algn="l">
              <a:defRPr sz="1200"/>
            </a:lvl1pPr>
          </a:lstStyle>
          <a:p>
            <a:pPr>
              <a:defRPr/>
            </a:pPr>
            <a:r>
              <a:rPr lang="ja-JP" altLang="en-US" dirty="0"/>
              <a:t>リスク管理（</a:t>
            </a:r>
            <a:r>
              <a:rPr lang="en-US" altLang="ja-JP" dirty="0"/>
              <a:t>Ver4.1</a:t>
            </a:r>
            <a:r>
              <a:rPr lang="ja-JP" altLang="en-US" dirty="0"/>
              <a:t>）</a:t>
            </a:r>
            <a:endParaRPr lang="en-US" altLang="ja-JP" dirty="0"/>
          </a:p>
        </p:txBody>
      </p:sp>
      <p:sp>
        <p:nvSpPr>
          <p:cNvPr id="115715" name="Rectangle 3"/>
          <p:cNvSpPr>
            <a:spLocks noGrp="1" noChangeArrowheads="1"/>
          </p:cNvSpPr>
          <p:nvPr>
            <p:ph type="dt" sz="quarter" idx="1"/>
          </p:nvPr>
        </p:nvSpPr>
        <p:spPr bwMode="auto">
          <a:xfrm>
            <a:off x="3814000" y="1"/>
            <a:ext cx="2920193" cy="493237"/>
          </a:xfrm>
          <a:prstGeom prst="rect">
            <a:avLst/>
          </a:prstGeom>
          <a:noFill/>
          <a:ln w="9525">
            <a:noFill/>
            <a:miter lim="800000"/>
            <a:headEnd/>
            <a:tailEnd/>
          </a:ln>
          <a:effectLst/>
        </p:spPr>
        <p:txBody>
          <a:bodyPr vert="horz" wrap="square" lIns="91425" tIns="45712" rIns="91425" bIns="45712" numCol="1" anchor="t" anchorCtr="0" compatLnSpc="1">
            <a:prstTxWarp prst="textNoShape">
              <a:avLst/>
            </a:prstTxWarp>
          </a:bodyPr>
          <a:lstStyle>
            <a:lvl1pPr algn="r">
              <a:defRPr sz="1200"/>
            </a:lvl1pPr>
          </a:lstStyle>
          <a:p>
            <a:pPr>
              <a:defRPr/>
            </a:pPr>
            <a:fld id="{10DE2454-803F-41B0-927B-7D8E71B497E7}" type="datetime1">
              <a:rPr lang="ja-JP" altLang="en-US" smtClean="0"/>
              <a:t>2024/7/29</a:t>
            </a:fld>
            <a:endParaRPr lang="en-US" altLang="ja-JP" dirty="0"/>
          </a:p>
        </p:txBody>
      </p:sp>
      <p:sp>
        <p:nvSpPr>
          <p:cNvPr id="115716" name="Rectangle 4"/>
          <p:cNvSpPr>
            <a:spLocks noGrp="1" noChangeArrowheads="1"/>
          </p:cNvSpPr>
          <p:nvPr>
            <p:ph type="ftr" sz="quarter" idx="2"/>
          </p:nvPr>
        </p:nvSpPr>
        <p:spPr bwMode="auto">
          <a:xfrm>
            <a:off x="0" y="9371501"/>
            <a:ext cx="2920193" cy="493236"/>
          </a:xfrm>
          <a:prstGeom prst="rect">
            <a:avLst/>
          </a:prstGeom>
          <a:noFill/>
          <a:ln w="9525">
            <a:noFill/>
            <a:miter lim="800000"/>
            <a:headEnd/>
            <a:tailEnd/>
          </a:ln>
          <a:effectLst/>
        </p:spPr>
        <p:txBody>
          <a:bodyPr vert="horz" wrap="square" lIns="91425" tIns="45712" rIns="91425" bIns="45712" numCol="1" anchor="b" anchorCtr="0" compatLnSpc="1">
            <a:prstTxWarp prst="textNoShape">
              <a:avLst/>
            </a:prstTxWarp>
          </a:bodyPr>
          <a:lstStyle>
            <a:lvl1pPr algn="l">
              <a:defRPr sz="1200"/>
            </a:lvl1pPr>
          </a:lstStyle>
          <a:p>
            <a:pPr>
              <a:defRPr/>
            </a:pPr>
            <a:endParaRPr lang="en-US" altLang="ja-JP" dirty="0"/>
          </a:p>
        </p:txBody>
      </p:sp>
      <p:sp>
        <p:nvSpPr>
          <p:cNvPr id="115717" name="Rectangle 5"/>
          <p:cNvSpPr>
            <a:spLocks noGrp="1" noChangeArrowheads="1"/>
          </p:cNvSpPr>
          <p:nvPr>
            <p:ph type="sldNum" sz="quarter" idx="3"/>
          </p:nvPr>
        </p:nvSpPr>
        <p:spPr bwMode="auto">
          <a:xfrm>
            <a:off x="3814000" y="9371501"/>
            <a:ext cx="2920193" cy="493236"/>
          </a:xfrm>
          <a:prstGeom prst="rect">
            <a:avLst/>
          </a:prstGeom>
          <a:noFill/>
          <a:ln w="9525">
            <a:noFill/>
            <a:miter lim="800000"/>
            <a:headEnd/>
            <a:tailEnd/>
          </a:ln>
          <a:effectLst/>
        </p:spPr>
        <p:txBody>
          <a:bodyPr vert="horz" wrap="square" lIns="91425" tIns="45712" rIns="91425" bIns="45712" numCol="1" anchor="b" anchorCtr="0" compatLnSpc="1">
            <a:prstTxWarp prst="textNoShape">
              <a:avLst/>
            </a:prstTxWarp>
          </a:bodyPr>
          <a:lstStyle>
            <a:lvl1pPr algn="r">
              <a:defRPr sz="1200"/>
            </a:lvl1pPr>
          </a:lstStyle>
          <a:p>
            <a:pPr>
              <a:defRPr/>
            </a:pPr>
            <a:fld id="{30E328F4-EA35-40CD-BFA7-AA829D00BBA8}" type="slidenum">
              <a:rPr lang="en-US" altLang="ja-JP"/>
              <a:pPr>
                <a:defRPr/>
              </a:pPr>
              <a:t>‹#›</a:t>
            </a:fld>
            <a:endParaRPr lang="en-US" altLang="ja-JP" dirty="0"/>
          </a:p>
        </p:txBody>
      </p:sp>
    </p:spTree>
    <p:extLst>
      <p:ext uri="{BB962C8B-B14F-4D97-AF65-F5344CB8AC3E}">
        <p14:creationId xmlns:p14="http://schemas.microsoft.com/office/powerpoint/2010/main" val="288267647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1"/>
            <a:ext cx="2920193" cy="493237"/>
          </a:xfrm>
          <a:prstGeom prst="rect">
            <a:avLst/>
          </a:prstGeom>
          <a:noFill/>
          <a:ln w="9525">
            <a:noFill/>
            <a:miter lim="800000"/>
            <a:headEnd/>
            <a:tailEnd/>
          </a:ln>
          <a:effectLst/>
        </p:spPr>
        <p:txBody>
          <a:bodyPr vert="horz" wrap="square" lIns="91425" tIns="45712" rIns="91425" bIns="45712" numCol="1" anchor="t" anchorCtr="0" compatLnSpc="1">
            <a:prstTxWarp prst="textNoShape">
              <a:avLst/>
            </a:prstTxWarp>
          </a:bodyPr>
          <a:lstStyle>
            <a:lvl1pPr algn="l">
              <a:defRPr sz="1200"/>
            </a:lvl1pPr>
          </a:lstStyle>
          <a:p>
            <a:pPr>
              <a:defRPr/>
            </a:pPr>
            <a:r>
              <a:rPr lang="ja-JP" altLang="en-US" dirty="0"/>
              <a:t>リスク管理（</a:t>
            </a:r>
            <a:r>
              <a:rPr lang="en-US" altLang="ja-JP" dirty="0"/>
              <a:t>Ver4.1</a:t>
            </a:r>
            <a:r>
              <a:rPr lang="ja-JP" altLang="en-US" dirty="0"/>
              <a:t>）</a:t>
            </a:r>
            <a:endParaRPr lang="en-US" altLang="ja-JP" dirty="0"/>
          </a:p>
        </p:txBody>
      </p:sp>
      <p:sp>
        <p:nvSpPr>
          <p:cNvPr id="119811" name="Rectangle 3"/>
          <p:cNvSpPr>
            <a:spLocks noGrp="1" noChangeArrowheads="1"/>
          </p:cNvSpPr>
          <p:nvPr>
            <p:ph type="dt" idx="1"/>
          </p:nvPr>
        </p:nvSpPr>
        <p:spPr bwMode="auto">
          <a:xfrm>
            <a:off x="3814000" y="1"/>
            <a:ext cx="2920193" cy="493237"/>
          </a:xfrm>
          <a:prstGeom prst="rect">
            <a:avLst/>
          </a:prstGeom>
          <a:noFill/>
          <a:ln w="9525">
            <a:noFill/>
            <a:miter lim="800000"/>
            <a:headEnd/>
            <a:tailEnd/>
          </a:ln>
          <a:effectLst/>
        </p:spPr>
        <p:txBody>
          <a:bodyPr vert="horz" wrap="square" lIns="91425" tIns="45712" rIns="91425" bIns="45712" numCol="1" anchor="t" anchorCtr="0" compatLnSpc="1">
            <a:prstTxWarp prst="textNoShape">
              <a:avLst/>
            </a:prstTxWarp>
          </a:bodyPr>
          <a:lstStyle>
            <a:lvl1pPr algn="r">
              <a:defRPr sz="1200"/>
            </a:lvl1pPr>
          </a:lstStyle>
          <a:p>
            <a:pPr>
              <a:defRPr/>
            </a:pPr>
            <a:fld id="{C30FBFEA-BA97-4770-A640-4E6EB6269F67}" type="datetime1">
              <a:rPr lang="ja-JP" altLang="en-US" smtClean="0"/>
              <a:t>2024/7/29</a:t>
            </a:fld>
            <a:endParaRPr lang="en-US" altLang="ja-JP" dirty="0"/>
          </a:p>
        </p:txBody>
      </p:sp>
      <p:sp>
        <p:nvSpPr>
          <p:cNvPr id="90116" name="Rectangle 4"/>
          <p:cNvSpPr>
            <a:spLocks noGrp="1" noRot="1" noChangeAspect="1" noChangeArrowheads="1" noTextEdit="1"/>
          </p:cNvSpPr>
          <p:nvPr>
            <p:ph type="sldImg" idx="2"/>
          </p:nvPr>
        </p:nvSpPr>
        <p:spPr bwMode="auto">
          <a:xfrm>
            <a:off x="900113" y="738188"/>
            <a:ext cx="4935537" cy="3702050"/>
          </a:xfrm>
          <a:prstGeom prst="rect">
            <a:avLst/>
          </a:prstGeom>
          <a:noFill/>
          <a:ln w="9525">
            <a:solidFill>
              <a:srgbClr val="000000"/>
            </a:solidFill>
            <a:miter lim="800000"/>
            <a:headEnd/>
            <a:tailEnd/>
          </a:ln>
        </p:spPr>
      </p:sp>
      <p:sp>
        <p:nvSpPr>
          <p:cNvPr id="119813" name="Rectangle 5"/>
          <p:cNvSpPr>
            <a:spLocks noGrp="1" noChangeArrowheads="1"/>
          </p:cNvSpPr>
          <p:nvPr>
            <p:ph type="body" sz="quarter" idx="3"/>
          </p:nvPr>
        </p:nvSpPr>
        <p:spPr bwMode="auto">
          <a:xfrm>
            <a:off x="672320" y="4686539"/>
            <a:ext cx="5391123" cy="4440707"/>
          </a:xfrm>
          <a:prstGeom prst="rect">
            <a:avLst/>
          </a:prstGeom>
          <a:noFill/>
          <a:ln w="9525">
            <a:noFill/>
            <a:miter lim="800000"/>
            <a:headEnd/>
            <a:tailEnd/>
          </a:ln>
          <a:effectLst/>
        </p:spPr>
        <p:txBody>
          <a:bodyPr vert="horz" wrap="square" lIns="91425" tIns="45712" rIns="91425" bIns="45712"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9814" name="Rectangle 6"/>
          <p:cNvSpPr>
            <a:spLocks noGrp="1" noChangeArrowheads="1"/>
          </p:cNvSpPr>
          <p:nvPr>
            <p:ph type="ftr" sz="quarter" idx="4"/>
          </p:nvPr>
        </p:nvSpPr>
        <p:spPr bwMode="auto">
          <a:xfrm>
            <a:off x="0" y="9371501"/>
            <a:ext cx="2920193" cy="493236"/>
          </a:xfrm>
          <a:prstGeom prst="rect">
            <a:avLst/>
          </a:prstGeom>
          <a:noFill/>
          <a:ln w="9525">
            <a:noFill/>
            <a:miter lim="800000"/>
            <a:headEnd/>
            <a:tailEnd/>
          </a:ln>
          <a:effectLst/>
        </p:spPr>
        <p:txBody>
          <a:bodyPr vert="horz" wrap="square" lIns="91425" tIns="45712" rIns="91425" bIns="45712" numCol="1" anchor="b" anchorCtr="0" compatLnSpc="1">
            <a:prstTxWarp prst="textNoShape">
              <a:avLst/>
            </a:prstTxWarp>
          </a:bodyPr>
          <a:lstStyle>
            <a:lvl1pPr algn="l">
              <a:defRPr sz="1200"/>
            </a:lvl1pPr>
          </a:lstStyle>
          <a:p>
            <a:pPr>
              <a:defRPr/>
            </a:pPr>
            <a:endParaRPr lang="en-US" altLang="ja-JP" dirty="0"/>
          </a:p>
        </p:txBody>
      </p:sp>
      <p:sp>
        <p:nvSpPr>
          <p:cNvPr id="119815" name="Rectangle 7"/>
          <p:cNvSpPr>
            <a:spLocks noGrp="1" noChangeArrowheads="1"/>
          </p:cNvSpPr>
          <p:nvPr>
            <p:ph type="sldNum" sz="quarter" idx="5"/>
          </p:nvPr>
        </p:nvSpPr>
        <p:spPr bwMode="auto">
          <a:xfrm>
            <a:off x="3814000" y="9371501"/>
            <a:ext cx="2920193" cy="493236"/>
          </a:xfrm>
          <a:prstGeom prst="rect">
            <a:avLst/>
          </a:prstGeom>
          <a:noFill/>
          <a:ln w="9525">
            <a:noFill/>
            <a:miter lim="800000"/>
            <a:headEnd/>
            <a:tailEnd/>
          </a:ln>
          <a:effectLst/>
        </p:spPr>
        <p:txBody>
          <a:bodyPr vert="horz" wrap="square" lIns="91425" tIns="45712" rIns="91425" bIns="45712" numCol="1" anchor="b" anchorCtr="0" compatLnSpc="1">
            <a:prstTxWarp prst="textNoShape">
              <a:avLst/>
            </a:prstTxWarp>
          </a:bodyPr>
          <a:lstStyle>
            <a:lvl1pPr algn="r">
              <a:defRPr sz="1200"/>
            </a:lvl1pPr>
          </a:lstStyle>
          <a:p>
            <a:pPr>
              <a:defRPr/>
            </a:pPr>
            <a:fld id="{C61ADFB1-C6BB-4F69-82DE-F975860703DB}" type="slidenum">
              <a:rPr lang="en-US" altLang="ja-JP"/>
              <a:pPr>
                <a:defRPr/>
              </a:pPr>
              <a:t>‹#›</a:t>
            </a:fld>
            <a:endParaRPr lang="en-US" altLang="ja-JP" dirty="0"/>
          </a:p>
        </p:txBody>
      </p:sp>
    </p:spTree>
    <p:extLst>
      <p:ext uri="{BB962C8B-B14F-4D97-AF65-F5344CB8AC3E}">
        <p14:creationId xmlns:p14="http://schemas.microsoft.com/office/powerpoint/2010/main" val="1516272921"/>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0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0.xml" Type="http://schemas.openxmlformats.org/officeDocument/2006/relationships/slide"/></Relationships>
</file>

<file path=ppt/notesSlides/_rels/notesSlide10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1.xml" Type="http://schemas.openxmlformats.org/officeDocument/2006/relationships/slide"/></Relationships>
</file>

<file path=ppt/notesSlides/_rels/notesSlide10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2.xml" Type="http://schemas.openxmlformats.org/officeDocument/2006/relationships/slide"/></Relationships>
</file>

<file path=ppt/notesSlides/_rels/notesSlide10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3.xml" Type="http://schemas.openxmlformats.org/officeDocument/2006/relationships/slide"/></Relationships>
</file>

<file path=ppt/notesSlides/_rels/notesSlide10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4.xml" Type="http://schemas.openxmlformats.org/officeDocument/2006/relationships/slide"/></Relationships>
</file>

<file path=ppt/notesSlides/_rels/notesSlide10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5.xml" Type="http://schemas.openxmlformats.org/officeDocument/2006/relationships/slide"/></Relationships>
</file>

<file path=ppt/notesSlides/_rels/notesSlide10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6.xml" Type="http://schemas.openxmlformats.org/officeDocument/2006/relationships/slide"/></Relationships>
</file>

<file path=ppt/notesSlides/_rels/notesSlide10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7.xml" Type="http://schemas.openxmlformats.org/officeDocument/2006/relationships/slide"/></Relationships>
</file>

<file path=ppt/notesSlides/_rels/notesSlide10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8.xml" Type="http://schemas.openxmlformats.org/officeDocument/2006/relationships/slide"/></Relationships>
</file>

<file path=ppt/notesSlides/_rels/notesSlide10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9.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0.xml" Type="http://schemas.openxmlformats.org/officeDocument/2006/relationships/slide"/></Relationships>
</file>

<file path=ppt/notesSlides/_rels/notesSlide1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1.xml" Type="http://schemas.openxmlformats.org/officeDocument/2006/relationships/slide"/></Relationships>
</file>

<file path=ppt/notesSlides/_rels/notesSlide1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2.xml" Type="http://schemas.openxmlformats.org/officeDocument/2006/relationships/slide"/></Relationships>
</file>

<file path=ppt/notesSlides/_rels/notesSlide1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3.xml" Type="http://schemas.openxmlformats.org/officeDocument/2006/relationships/slide"/></Relationships>
</file>

<file path=ppt/notesSlides/_rels/notesSlide1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4.xml" Type="http://schemas.openxmlformats.org/officeDocument/2006/relationships/slide"/></Relationships>
</file>

<file path=ppt/notesSlides/_rels/notesSlide1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5.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4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4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4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4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4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5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5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2.xml" Type="http://schemas.openxmlformats.org/officeDocument/2006/relationships/slide"/></Relationships>
</file>

<file path=ppt/notesSlides/_rels/notesSlide5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3.xml" Type="http://schemas.openxmlformats.org/officeDocument/2006/relationships/slide"/></Relationships>
</file>

<file path=ppt/notesSlides/_rels/notesSlide5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4.xml" Type="http://schemas.openxmlformats.org/officeDocument/2006/relationships/slide"/></Relationships>
</file>

<file path=ppt/notesSlides/_rels/notesSlide5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5.xml" Type="http://schemas.openxmlformats.org/officeDocument/2006/relationships/slide"/></Relationships>
</file>

<file path=ppt/notesSlides/_rels/notesSlide5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5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7.xml" Type="http://schemas.openxmlformats.org/officeDocument/2006/relationships/slide"/></Relationships>
</file>

<file path=ppt/notesSlides/_rels/notesSlide5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8.xml" Type="http://schemas.openxmlformats.org/officeDocument/2006/relationships/slide"/></Relationships>
</file>

<file path=ppt/notesSlides/_rels/notesSlide5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9.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0.xml" Type="http://schemas.openxmlformats.org/officeDocument/2006/relationships/slide"/></Relationships>
</file>

<file path=ppt/notesSlides/_rels/notesSlide6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1.xml" Type="http://schemas.openxmlformats.org/officeDocument/2006/relationships/slide"/></Relationships>
</file>

<file path=ppt/notesSlides/_rels/notesSlide6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2.xml" Type="http://schemas.openxmlformats.org/officeDocument/2006/relationships/slide"/></Relationships>
</file>

<file path=ppt/notesSlides/_rels/notesSlide6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3.xml" Type="http://schemas.openxmlformats.org/officeDocument/2006/relationships/slide"/></Relationships>
</file>

<file path=ppt/notesSlides/_rels/notesSlide6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4.xml" Type="http://schemas.openxmlformats.org/officeDocument/2006/relationships/slide"/></Relationships>
</file>

<file path=ppt/notesSlides/_rels/notesSlide6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5.xml" Type="http://schemas.openxmlformats.org/officeDocument/2006/relationships/slide"/></Relationships>
</file>

<file path=ppt/notesSlides/_rels/notesSlide6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6.xml" Type="http://schemas.openxmlformats.org/officeDocument/2006/relationships/slide"/></Relationships>
</file>

<file path=ppt/notesSlides/_rels/notesSlide6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7.xml" Type="http://schemas.openxmlformats.org/officeDocument/2006/relationships/slide"/></Relationships>
</file>

<file path=ppt/notesSlides/_rels/notesSlide6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8.xml" Type="http://schemas.openxmlformats.org/officeDocument/2006/relationships/slide"/></Relationships>
</file>

<file path=ppt/notesSlides/_rels/notesSlide6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0.xml" Type="http://schemas.openxmlformats.org/officeDocument/2006/relationships/slide"/></Relationships>
</file>

<file path=ppt/notesSlides/_rels/notesSlide7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1.xml" Type="http://schemas.openxmlformats.org/officeDocument/2006/relationships/slide"/></Relationships>
</file>

<file path=ppt/notesSlides/_rels/notesSlide7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2.xml" Type="http://schemas.openxmlformats.org/officeDocument/2006/relationships/slide"/></Relationships>
</file>

<file path=ppt/notesSlides/_rels/notesSlide7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3.xml" Type="http://schemas.openxmlformats.org/officeDocument/2006/relationships/slide"/></Relationships>
</file>

<file path=ppt/notesSlides/_rels/notesSlide7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4.xml" Type="http://schemas.openxmlformats.org/officeDocument/2006/relationships/slide"/></Relationships>
</file>

<file path=ppt/notesSlides/_rels/notesSlide7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5.xml" Type="http://schemas.openxmlformats.org/officeDocument/2006/relationships/slide"/></Relationships>
</file>

<file path=ppt/notesSlides/_rels/notesSlide7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6.xml" Type="http://schemas.openxmlformats.org/officeDocument/2006/relationships/slide"/></Relationships>
</file>

<file path=ppt/notesSlides/_rels/notesSlide7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7.xml" Type="http://schemas.openxmlformats.org/officeDocument/2006/relationships/slide"/></Relationships>
</file>

<file path=ppt/notesSlides/_rels/notesSlide7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8.xml" Type="http://schemas.openxmlformats.org/officeDocument/2006/relationships/slide"/></Relationships>
</file>

<file path=ppt/notesSlides/_rels/notesSlide7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9.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0.xml" Type="http://schemas.openxmlformats.org/officeDocument/2006/relationships/slide"/></Relationships>
</file>

<file path=ppt/notesSlides/_rels/notesSlide8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1.xml" Type="http://schemas.openxmlformats.org/officeDocument/2006/relationships/slide"/></Relationships>
</file>

<file path=ppt/notesSlides/_rels/notesSlide8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2.xml" Type="http://schemas.openxmlformats.org/officeDocument/2006/relationships/slide"/></Relationships>
</file>

<file path=ppt/notesSlides/_rels/notesSlide8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3.xml" Type="http://schemas.openxmlformats.org/officeDocument/2006/relationships/slide"/></Relationships>
</file>

<file path=ppt/notesSlides/_rels/notesSlide8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4.xml" Type="http://schemas.openxmlformats.org/officeDocument/2006/relationships/slide"/></Relationships>
</file>

<file path=ppt/notesSlides/_rels/notesSlide8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5.xml" Type="http://schemas.openxmlformats.org/officeDocument/2006/relationships/slide"/></Relationships>
</file>

<file path=ppt/notesSlides/_rels/notesSlide8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6.xml" Type="http://schemas.openxmlformats.org/officeDocument/2006/relationships/slide"/></Relationships>
</file>

<file path=ppt/notesSlides/_rels/notesSlide8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7.xml" Type="http://schemas.openxmlformats.org/officeDocument/2006/relationships/slide"/></Relationships>
</file>

<file path=ppt/notesSlides/_rels/notesSlide8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8.xml" Type="http://schemas.openxmlformats.org/officeDocument/2006/relationships/slide"/></Relationships>
</file>

<file path=ppt/notesSlides/_rels/notesSlide8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0.xml" Type="http://schemas.openxmlformats.org/officeDocument/2006/relationships/slide"/></Relationships>
</file>

<file path=ppt/notesSlides/_rels/notesSlide9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1.xml" Type="http://schemas.openxmlformats.org/officeDocument/2006/relationships/slide"/></Relationships>
</file>

<file path=ppt/notesSlides/_rels/notesSlide9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2.xml" Type="http://schemas.openxmlformats.org/officeDocument/2006/relationships/slide"/></Relationships>
</file>

<file path=ppt/notesSlides/_rels/notesSlide9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3.xml" Type="http://schemas.openxmlformats.org/officeDocument/2006/relationships/slide"/></Relationships>
</file>

<file path=ppt/notesSlides/_rels/notesSlide9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4.xml" Type="http://schemas.openxmlformats.org/officeDocument/2006/relationships/slide"/></Relationships>
</file>

<file path=ppt/notesSlides/_rels/notesSlide9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5.xml" Type="http://schemas.openxmlformats.org/officeDocument/2006/relationships/slide"/></Relationships>
</file>

<file path=ppt/notesSlides/_rels/notesSlide9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6.xml" Type="http://schemas.openxmlformats.org/officeDocument/2006/relationships/slide"/></Relationships>
</file>

<file path=ppt/notesSlides/_rels/notesSlide9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7.xml" Type="http://schemas.openxmlformats.org/officeDocument/2006/relationships/slide"/></Relationships>
</file>

<file path=ppt/notesSlides/_rels/notesSlide9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8.xml" Type="http://schemas.openxmlformats.org/officeDocument/2006/relationships/slide"/></Relationships>
</file>

<file path=ppt/notesSlides/_rels/notesSlide9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61ADFB1-C6BB-4F69-82DE-F975860703DB}" type="slidenum">
              <a:rPr lang="en-US" altLang="ja-JP" smtClean="0"/>
              <a:pPr>
                <a:defRPr/>
              </a:pPr>
              <a:t>1</a:t>
            </a:fld>
            <a:endParaRPr lang="en-US" altLang="ja-JP" dirty="0"/>
          </a:p>
        </p:txBody>
      </p:sp>
      <p:sp>
        <p:nvSpPr>
          <p:cNvPr id="6" name="ヘッダー プレースホルダ 5"/>
          <p:cNvSpPr>
            <a:spLocks noGrp="1"/>
          </p:cNvSpPr>
          <p:nvPr>
            <p:ph type="hdr" sz="quarter" idx="12"/>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211632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スライド イメージ プレースホルダ 1"/>
          <p:cNvSpPr>
            <a:spLocks noGrp="1" noRot="1" noChangeAspect="1" noChangeArrowheads="1" noTextEdit="1"/>
          </p:cNvSpPr>
          <p:nvPr>
            <p:ph type="sldImg"/>
          </p:nvPr>
        </p:nvSpPr>
        <p:spPr>
          <a:xfrm>
            <a:off x="917575" y="744538"/>
            <a:ext cx="4962525" cy="3721100"/>
          </a:xfrm>
          <a:ln/>
        </p:spPr>
      </p:sp>
      <p:sp>
        <p:nvSpPr>
          <p:cNvPr id="225283" name="ノート プレースホルダ 2"/>
          <p:cNvSpPr>
            <a:spLocks noGrp="1" noChangeArrowheads="1"/>
          </p:cNvSpPr>
          <p:nvPr>
            <p:ph type="body" idx="1"/>
          </p:nvPr>
        </p:nvSpPr>
        <p:spPr bwMode="auto">
          <a:xfrm>
            <a:off x="674688" y="4686300"/>
            <a:ext cx="5386387"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ja-JP" dirty="0">
              <a:latin typeface="Arial" panose="020B0604020202020204" pitchFamily="34" charset="0"/>
            </a:endParaRPr>
          </a:p>
        </p:txBody>
      </p:sp>
      <p:sp>
        <p:nvSpPr>
          <p:cNvPr id="225284" name="スライド番号プレースホルダ 3"/>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3" tIns="45657" rIns="91313" bIns="45657" anchor="b"/>
          <a:lstStyle/>
          <a:p>
            <a:pPr algn="r"/>
            <a:fld id="{41E2F37A-5BE6-4733-B782-700CDDF06A9E}" type="slidenum">
              <a:rPr lang="ja-JP" altLang="en-US" sz="1200">
                <a:solidFill>
                  <a:srgbClr val="000000"/>
                </a:solidFill>
              </a:rPr>
              <a:pPr algn="r"/>
              <a:t>10</a:t>
            </a:fld>
            <a:endParaRPr lang="ja-JP" altLang="en-US" sz="1200" dirty="0">
              <a:solidFill>
                <a:srgbClr val="000000"/>
              </a:solidFill>
            </a:endParaRPr>
          </a:p>
        </p:txBody>
      </p:sp>
    </p:spTree>
    <p:extLst>
      <p:ext uri="{BB962C8B-B14F-4D97-AF65-F5344CB8AC3E}">
        <p14:creationId xmlns:p14="http://schemas.microsoft.com/office/powerpoint/2010/main" val="16408195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A5C2703A-9C33-45B6-AF49-79ABB21F0847}" type="slidenum">
              <a:rPr lang="en-US" altLang="ja-JP" smtClean="0"/>
              <a:pPr/>
              <a:t>100</a:t>
            </a:fld>
            <a:endParaRPr lang="en-US" altLang="ja-JP" dirty="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14144829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2CA4200B-A68A-4B50-8417-FEB48E93149C}" type="slidenum">
              <a:rPr lang="en-US" altLang="ja-JP" smtClean="0"/>
              <a:pPr/>
              <a:t>101</a:t>
            </a:fld>
            <a:endParaRPr lang="en-US" altLang="ja-JP" dirty="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38405209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スライド イメージ プレースホルダ 1"/>
          <p:cNvSpPr>
            <a:spLocks noGrp="1" noRot="1" noChangeAspect="1" noTextEdit="1"/>
          </p:cNvSpPr>
          <p:nvPr>
            <p:ph type="sldImg"/>
          </p:nvPr>
        </p:nvSpPr>
        <p:spPr>
          <a:ln/>
        </p:spPr>
      </p:sp>
      <p:sp>
        <p:nvSpPr>
          <p:cNvPr id="152579" name="ノート プレースホルダ 2"/>
          <p:cNvSpPr>
            <a:spLocks noGrp="1"/>
          </p:cNvSpPr>
          <p:nvPr>
            <p:ph type="body" idx="1"/>
          </p:nvPr>
        </p:nvSpPr>
        <p:spPr>
          <a:noFill/>
          <a:ln/>
        </p:spPr>
        <p:txBody>
          <a:bodyPr/>
          <a:lstStyle/>
          <a:p>
            <a:endParaRPr lang="ja-JP" altLang="en-US" dirty="0"/>
          </a:p>
        </p:txBody>
      </p:sp>
      <p:sp>
        <p:nvSpPr>
          <p:cNvPr id="152580" name="スライド番号プレースホルダ 3"/>
          <p:cNvSpPr>
            <a:spLocks noGrp="1"/>
          </p:cNvSpPr>
          <p:nvPr>
            <p:ph type="sldNum" sz="quarter" idx="5"/>
          </p:nvPr>
        </p:nvSpPr>
        <p:spPr>
          <a:noFill/>
        </p:spPr>
        <p:txBody>
          <a:bodyPr/>
          <a:lstStyle/>
          <a:p>
            <a:fld id="{C50D260F-2483-42D3-88F0-E5DA0AAF50E9}" type="slidenum">
              <a:rPr lang="en-US" altLang="ja-JP" smtClean="0"/>
              <a:pPr/>
              <a:t>102</a:t>
            </a:fld>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42164840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2253024C-5CC3-4785-8508-D2EA54A4AF6C}" type="slidenum">
              <a:rPr lang="en-US" altLang="ja-JP" smtClean="0"/>
              <a:pPr/>
              <a:t>103</a:t>
            </a:fld>
            <a:endParaRPr lang="en-US" altLang="ja-JP" dirty="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altLang="ja-JP" dirty="0"/>
          </a:p>
          <a:p>
            <a:pPr defTabSz="907633" eaLnBrk="1" hangingPunct="1">
              <a:defRPr/>
            </a:pPr>
            <a:endParaRPr lang="en-US" altLang="ja-JP" dirty="0"/>
          </a:p>
          <a:p>
            <a:pPr eaLnBrk="1" hangingPunct="1"/>
            <a:endParaRPr lang="en-US" altLang="ja-JP" dirty="0"/>
          </a:p>
          <a:p>
            <a:pPr eaLnBrk="1" hangingPunct="1"/>
            <a:endParaRPr lang="ja-JP" altLang="en-US" dirty="0"/>
          </a:p>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337355133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40802CB0-64F2-4D9B-B86E-3081732E63DC}" type="slidenum">
              <a:rPr lang="en-US" altLang="ja-JP" smtClean="0"/>
              <a:pPr/>
              <a:t>104</a:t>
            </a:fld>
            <a:endParaRPr lang="en-US" altLang="ja-JP" dirty="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27816653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27955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8819" indent="-288007">
              <a:defRPr kumimoji="1">
                <a:solidFill>
                  <a:schemeClr val="tx1"/>
                </a:solidFill>
                <a:latin typeface="Arial" panose="020B0604020202020204" pitchFamily="34" charset="0"/>
                <a:ea typeface="ＭＳ Ｐゴシック" panose="020B0600070205080204" pitchFamily="50" charset="-128"/>
              </a:defRPr>
            </a:lvl2pPr>
            <a:lvl3pPr marL="1152030" indent="-230406">
              <a:defRPr kumimoji="1">
                <a:solidFill>
                  <a:schemeClr val="tx1"/>
                </a:solidFill>
                <a:latin typeface="Arial" panose="020B0604020202020204" pitchFamily="34" charset="0"/>
                <a:ea typeface="ＭＳ Ｐゴシック" panose="020B0600070205080204" pitchFamily="50" charset="-128"/>
              </a:defRPr>
            </a:lvl3pPr>
            <a:lvl4pPr marL="1612842" indent="-230406">
              <a:defRPr kumimoji="1">
                <a:solidFill>
                  <a:schemeClr val="tx1"/>
                </a:solidFill>
                <a:latin typeface="Arial" panose="020B0604020202020204" pitchFamily="34" charset="0"/>
                <a:ea typeface="ＭＳ Ｐゴシック" panose="020B0600070205080204" pitchFamily="50" charset="-128"/>
              </a:defRPr>
            </a:lvl4pPr>
            <a:lvl5pPr marL="2073653" indent="-230406">
              <a:defRPr kumimoji="1">
                <a:solidFill>
                  <a:schemeClr val="tx1"/>
                </a:solidFill>
                <a:latin typeface="Arial" panose="020B0604020202020204" pitchFamily="34" charset="0"/>
                <a:ea typeface="ＭＳ Ｐゴシック" panose="020B0600070205080204" pitchFamily="50" charset="-128"/>
              </a:defRPr>
            </a:lvl5pPr>
            <a:lvl6pPr marL="2534465" indent="-230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95277" indent="-230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56089" indent="-230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16901" indent="-230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06E91D2-4C5C-4BF2-A39F-E34BBA17850E}" type="slidenum">
              <a:rPr lang="ja-JP" altLang="en-US" smtClean="0">
                <a:solidFill>
                  <a:srgbClr val="000000"/>
                </a:solidFill>
              </a:rPr>
              <a:pPr/>
              <a:t>105</a:t>
            </a:fld>
            <a:endParaRPr lang="ja-JP" altLang="en-US">
              <a:solidFill>
                <a:srgbClr val="000000"/>
              </a:solidFill>
            </a:endParaRPr>
          </a:p>
        </p:txBody>
      </p:sp>
    </p:spTree>
    <p:extLst>
      <p:ext uri="{BB962C8B-B14F-4D97-AF65-F5344CB8AC3E}">
        <p14:creationId xmlns:p14="http://schemas.microsoft.com/office/powerpoint/2010/main" val="32385767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106</a:t>
            </a:fld>
            <a:endParaRPr lang="en-US" altLang="ja-JP" dirty="0"/>
          </a:p>
        </p:txBody>
      </p:sp>
    </p:spTree>
    <p:extLst>
      <p:ext uri="{BB962C8B-B14F-4D97-AF65-F5344CB8AC3E}">
        <p14:creationId xmlns:p14="http://schemas.microsoft.com/office/powerpoint/2010/main" val="11040519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A25BE5C-431A-426F-963F-F89DE1D49452}" type="slidenum">
              <a:rPr kumimoji="1" lang="ja-JP" altLang="en-US" smtClean="0"/>
              <a:t>107</a:t>
            </a:fld>
            <a:endParaRPr kumimoji="1" lang="ja-JP" altLang="en-US" dirty="0"/>
          </a:p>
        </p:txBody>
      </p:sp>
    </p:spTree>
    <p:extLst>
      <p:ext uri="{BB962C8B-B14F-4D97-AF65-F5344CB8AC3E}">
        <p14:creationId xmlns:p14="http://schemas.microsoft.com/office/powerpoint/2010/main" val="33951998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a:p>
            <a:endParaRPr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108</a:t>
            </a:fld>
            <a:endParaRPr lang="en-US" altLang="ja-JP" dirty="0"/>
          </a:p>
        </p:txBody>
      </p:sp>
    </p:spTree>
    <p:extLst>
      <p:ext uri="{BB962C8B-B14F-4D97-AF65-F5344CB8AC3E}">
        <p14:creationId xmlns:p14="http://schemas.microsoft.com/office/powerpoint/2010/main" val="7774780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109</a:t>
            </a:fld>
            <a:endParaRPr lang="en-US" altLang="ja-JP" dirty="0"/>
          </a:p>
        </p:txBody>
      </p:sp>
    </p:spTree>
    <p:extLst>
      <p:ext uri="{BB962C8B-B14F-4D97-AF65-F5344CB8AC3E}">
        <p14:creationId xmlns:p14="http://schemas.microsoft.com/office/powerpoint/2010/main" val="3544852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A25BE5C-431A-426F-963F-F89DE1D49452}"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38357518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33FED3DD-7708-4FB8-85CD-1D4D7FCD9C11}" type="slidenum">
              <a:rPr lang="en-US" altLang="ja-JP" smtClean="0"/>
              <a:pPr/>
              <a:t>110</a:t>
            </a:fld>
            <a:endParaRPr lang="en-US" altLang="ja-JP" dirty="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25771880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5"/>
          </p:nvPr>
        </p:nvSpPr>
        <p:spPr/>
        <p:txBody>
          <a:bodyPr/>
          <a:lstStyle/>
          <a:p>
            <a:pPr>
              <a:defRPr/>
            </a:pPr>
            <a:fld id="{C61ADFB1-C6BB-4F69-82DE-F975860703DB}" type="slidenum">
              <a:rPr lang="en-US" altLang="ja-JP" smtClean="0"/>
              <a:pPr>
                <a:defRPr/>
              </a:pPr>
              <a:t>111</a:t>
            </a:fld>
            <a:endParaRPr lang="en-US" altLang="ja-JP" dirty="0"/>
          </a:p>
        </p:txBody>
      </p:sp>
    </p:spTree>
    <p:extLst>
      <p:ext uri="{BB962C8B-B14F-4D97-AF65-F5344CB8AC3E}">
        <p14:creationId xmlns:p14="http://schemas.microsoft.com/office/powerpoint/2010/main" val="17706816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112</a:t>
            </a:fld>
            <a:endParaRPr lang="en-US" altLang="ja-JP" dirty="0"/>
          </a:p>
        </p:txBody>
      </p:sp>
    </p:spTree>
    <p:extLst>
      <p:ext uri="{BB962C8B-B14F-4D97-AF65-F5344CB8AC3E}">
        <p14:creationId xmlns:p14="http://schemas.microsoft.com/office/powerpoint/2010/main" val="41615855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113</a:t>
            </a:fld>
            <a:endParaRPr lang="en-US" altLang="ja-JP" dirty="0"/>
          </a:p>
        </p:txBody>
      </p:sp>
    </p:spTree>
    <p:extLst>
      <p:ext uri="{BB962C8B-B14F-4D97-AF65-F5344CB8AC3E}">
        <p14:creationId xmlns:p14="http://schemas.microsoft.com/office/powerpoint/2010/main" val="162333744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114</a:t>
            </a:fld>
            <a:endParaRPr lang="en-US" altLang="ja-JP" dirty="0"/>
          </a:p>
        </p:txBody>
      </p:sp>
    </p:spTree>
    <p:extLst>
      <p:ext uri="{BB962C8B-B14F-4D97-AF65-F5344CB8AC3E}">
        <p14:creationId xmlns:p14="http://schemas.microsoft.com/office/powerpoint/2010/main" val="10447399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61ADFB1-C6BB-4F69-82DE-F975860703DB}" type="slidenum">
              <a:rPr lang="en-US" altLang="ja-JP" smtClean="0"/>
              <a:pPr>
                <a:defRPr/>
              </a:pPr>
              <a:t>115</a:t>
            </a:fld>
            <a:endParaRPr lang="en-US" altLang="ja-JP" dirty="0"/>
          </a:p>
        </p:txBody>
      </p:sp>
      <p:sp>
        <p:nvSpPr>
          <p:cNvPr id="6" name="ヘッダー プレースホルダ 5"/>
          <p:cNvSpPr>
            <a:spLocks noGrp="1"/>
          </p:cNvSpPr>
          <p:nvPr>
            <p:ph type="hdr" sz="quarter" idx="12"/>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4042157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12</a:t>
            </a:fld>
            <a:endParaRPr lang="en-US" altLang="ja-JP" dirty="0"/>
          </a:p>
        </p:txBody>
      </p:sp>
    </p:spTree>
    <p:extLst>
      <p:ext uri="{BB962C8B-B14F-4D97-AF65-F5344CB8AC3E}">
        <p14:creationId xmlns:p14="http://schemas.microsoft.com/office/powerpoint/2010/main" val="1525592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33FED3DD-7708-4FB8-85CD-1D4D7FCD9C11}" type="slidenum">
              <a:rPr lang="en-US" altLang="ja-JP" smtClean="0"/>
              <a:pPr/>
              <a:t>13</a:t>
            </a:fld>
            <a:endParaRPr lang="en-US" altLang="ja-JP" dirty="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4052279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14</a:t>
            </a:fld>
            <a:endParaRPr lang="en-US" altLang="ja-JP" dirty="0"/>
          </a:p>
        </p:txBody>
      </p:sp>
    </p:spTree>
    <p:extLst>
      <p:ext uri="{BB962C8B-B14F-4D97-AF65-F5344CB8AC3E}">
        <p14:creationId xmlns:p14="http://schemas.microsoft.com/office/powerpoint/2010/main" val="506598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15</a:t>
            </a:fld>
            <a:endParaRPr lang="en-US" altLang="ja-JP" dirty="0"/>
          </a:p>
        </p:txBody>
      </p:sp>
    </p:spTree>
    <p:extLst>
      <p:ext uri="{BB962C8B-B14F-4D97-AF65-F5344CB8AC3E}">
        <p14:creationId xmlns:p14="http://schemas.microsoft.com/office/powerpoint/2010/main" val="1119337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16</a:t>
            </a:fld>
            <a:endParaRPr lang="en-US" altLang="ja-JP" dirty="0"/>
          </a:p>
        </p:txBody>
      </p:sp>
    </p:spTree>
    <p:extLst>
      <p:ext uri="{BB962C8B-B14F-4D97-AF65-F5344CB8AC3E}">
        <p14:creationId xmlns:p14="http://schemas.microsoft.com/office/powerpoint/2010/main" val="215500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defRPr/>
            </a:pPr>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17</a:t>
            </a:fld>
            <a:endParaRPr lang="en-US" altLang="ja-JP" dirty="0"/>
          </a:p>
        </p:txBody>
      </p:sp>
    </p:spTree>
    <p:extLst>
      <p:ext uri="{BB962C8B-B14F-4D97-AF65-F5344CB8AC3E}">
        <p14:creationId xmlns:p14="http://schemas.microsoft.com/office/powerpoint/2010/main" val="3265926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endParaRPr lang="ja-JP" altLang="ja-JP"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18</a:t>
            </a:fld>
            <a:endParaRPr lang="en-US" altLang="ja-JP" dirty="0"/>
          </a:p>
        </p:txBody>
      </p:sp>
    </p:spTree>
    <p:extLst>
      <p:ext uri="{BB962C8B-B14F-4D97-AF65-F5344CB8AC3E}">
        <p14:creationId xmlns:p14="http://schemas.microsoft.com/office/powerpoint/2010/main" val="3988509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312A17B6-7705-4256-950A-E6970447821D}" type="slidenum">
              <a:rPr lang="en-US" altLang="ja-JP" smtClean="0"/>
              <a:pPr/>
              <a:t>19</a:t>
            </a:fld>
            <a:endParaRPr lang="en-US" altLang="ja-JP" dirty="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267244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CA1DADB3-BD4C-42B0-B2E8-6F773E821248}" type="slidenum">
              <a:rPr lang="en-US" altLang="ja-JP" smtClean="0"/>
              <a:pPr/>
              <a:t>2</a:t>
            </a:fld>
            <a:endParaRPr lang="en-US" altLang="ja-JP" dirty="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2718274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312A17B6-7705-4256-950A-E6970447821D}" type="slidenum">
              <a:rPr lang="en-US" altLang="ja-JP" smtClean="0"/>
              <a:pPr/>
              <a:t>20</a:t>
            </a:fld>
            <a:endParaRPr lang="en-US" altLang="ja-JP" dirty="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1532541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312A17B6-7705-4256-950A-E6970447821D}" type="slidenum">
              <a:rPr lang="en-US" altLang="ja-JP" smtClean="0"/>
              <a:pPr/>
              <a:t>21</a:t>
            </a:fld>
            <a:endParaRPr lang="en-US" altLang="ja-JP" dirty="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3600577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312A17B6-7705-4256-950A-E6970447821D}" type="slidenum">
              <a:rPr lang="en-US" altLang="ja-JP" smtClean="0"/>
              <a:pPr/>
              <a:t>22</a:t>
            </a:fld>
            <a:endParaRPr lang="en-US" altLang="ja-JP" dirty="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3401637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8C6DFC3-9375-45B6-BCDA-6E4C1B1E2E7C}" type="slidenum">
              <a:rPr lang="en-US" altLang="ja-JP" smtClean="0"/>
              <a:pPr/>
              <a:t>23</a:t>
            </a:fld>
            <a:endParaRPr lang="en-US" altLang="ja-JP" dirty="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1621880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24</a:t>
            </a:fld>
            <a:endParaRPr lang="en-US" altLang="ja-JP" dirty="0"/>
          </a:p>
        </p:txBody>
      </p:sp>
    </p:spTree>
    <p:extLst>
      <p:ext uri="{BB962C8B-B14F-4D97-AF65-F5344CB8AC3E}">
        <p14:creationId xmlns:p14="http://schemas.microsoft.com/office/powerpoint/2010/main" val="2635173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25</a:t>
            </a:fld>
            <a:endParaRPr lang="en-US" altLang="ja-JP" dirty="0"/>
          </a:p>
        </p:txBody>
      </p:sp>
    </p:spTree>
    <p:extLst>
      <p:ext uri="{BB962C8B-B14F-4D97-AF65-F5344CB8AC3E}">
        <p14:creationId xmlns:p14="http://schemas.microsoft.com/office/powerpoint/2010/main" val="2256040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26</a:t>
            </a:fld>
            <a:endParaRPr lang="en-US" altLang="ja-JP" dirty="0"/>
          </a:p>
        </p:txBody>
      </p:sp>
    </p:spTree>
    <p:extLst>
      <p:ext uri="{BB962C8B-B14F-4D97-AF65-F5344CB8AC3E}">
        <p14:creationId xmlns:p14="http://schemas.microsoft.com/office/powerpoint/2010/main" val="2650077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27</a:t>
            </a:fld>
            <a:endParaRPr lang="en-US" altLang="ja-JP" dirty="0"/>
          </a:p>
        </p:txBody>
      </p:sp>
    </p:spTree>
    <p:extLst>
      <p:ext uri="{BB962C8B-B14F-4D97-AF65-F5344CB8AC3E}">
        <p14:creationId xmlns:p14="http://schemas.microsoft.com/office/powerpoint/2010/main" val="857030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7CC7376-996A-42AA-B01E-969194A594B3}" type="slidenum">
              <a:rPr lang="en-US" altLang="ja-JP" smtClean="0"/>
              <a:pPr/>
              <a:t>28</a:t>
            </a:fld>
            <a:endParaRPr lang="en-US" altLang="ja-JP" dirty="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281489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29</a:t>
            </a:fld>
            <a:endParaRPr lang="en-US" altLang="ja-JP" dirty="0"/>
          </a:p>
        </p:txBody>
      </p:sp>
    </p:spTree>
    <p:extLst>
      <p:ext uri="{BB962C8B-B14F-4D97-AF65-F5344CB8AC3E}">
        <p14:creationId xmlns:p14="http://schemas.microsoft.com/office/powerpoint/2010/main" val="3426214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9F502319-1D2B-4EED-AF7A-A6C27BB47209}" type="slidenum">
              <a:rPr lang="en-US" altLang="ja-JP" smtClean="0"/>
              <a:pPr/>
              <a:t>3</a:t>
            </a:fld>
            <a:endParaRPr lang="en-US" altLang="ja-JP" dirty="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3879714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a:p>
            <a:endParaRPr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30</a:t>
            </a:fld>
            <a:endParaRPr lang="en-US" altLang="ja-JP" dirty="0"/>
          </a:p>
        </p:txBody>
      </p:sp>
    </p:spTree>
    <p:extLst>
      <p:ext uri="{BB962C8B-B14F-4D97-AF65-F5344CB8AC3E}">
        <p14:creationId xmlns:p14="http://schemas.microsoft.com/office/powerpoint/2010/main" val="929802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31</a:t>
            </a:fld>
            <a:endParaRPr lang="en-US" altLang="ja-JP" dirty="0"/>
          </a:p>
        </p:txBody>
      </p:sp>
    </p:spTree>
    <p:extLst>
      <p:ext uri="{BB962C8B-B14F-4D97-AF65-F5344CB8AC3E}">
        <p14:creationId xmlns:p14="http://schemas.microsoft.com/office/powerpoint/2010/main" val="4108063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72CF3CB-8441-46CF-AE7B-E47C06ADEE1B}" type="slidenum">
              <a:rPr lang="en-US" altLang="ja-JP" smtClean="0">
                <a:solidFill>
                  <a:srgbClr val="000000"/>
                </a:solidFill>
              </a:rPr>
              <a:pPr/>
              <a:t>32</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bwMode="auto">
          <a:xfrm>
            <a:off x="952500" y="762000"/>
            <a:ext cx="4876800" cy="3657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8" name="Rectangle 3"/>
          <p:cNvSpPr>
            <a:spLocks noGrp="1" noChangeArrowheads="1"/>
          </p:cNvSpPr>
          <p:nvPr>
            <p:ph type="body" idx="1"/>
          </p:nvPr>
        </p:nvSpPr>
        <p:spPr bwMode="auto">
          <a:xfrm>
            <a:off x="914400" y="4724400"/>
            <a:ext cx="49530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dirty="0"/>
          </a:p>
        </p:txBody>
      </p:sp>
    </p:spTree>
    <p:extLst>
      <p:ext uri="{BB962C8B-B14F-4D97-AF65-F5344CB8AC3E}">
        <p14:creationId xmlns:p14="http://schemas.microsoft.com/office/powerpoint/2010/main" val="596928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33</a:t>
            </a:fld>
            <a:endParaRPr lang="en-US" altLang="ja-JP" dirty="0"/>
          </a:p>
        </p:txBody>
      </p:sp>
    </p:spTree>
    <p:extLst>
      <p:ext uri="{BB962C8B-B14F-4D97-AF65-F5344CB8AC3E}">
        <p14:creationId xmlns:p14="http://schemas.microsoft.com/office/powerpoint/2010/main" val="3513499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8C6DFC3-9375-45B6-BCDA-6E4C1B1E2E7C}" type="slidenum">
              <a:rPr lang="en-US" altLang="ja-JP" smtClean="0"/>
              <a:pPr/>
              <a:t>34</a:t>
            </a:fld>
            <a:endParaRPr lang="en-US" altLang="ja-JP" dirty="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5205561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35</a:t>
            </a:fld>
            <a:endParaRPr lang="en-US" altLang="ja-JP" dirty="0"/>
          </a:p>
        </p:txBody>
      </p:sp>
    </p:spTree>
    <p:extLst>
      <p:ext uri="{BB962C8B-B14F-4D97-AF65-F5344CB8AC3E}">
        <p14:creationId xmlns:p14="http://schemas.microsoft.com/office/powerpoint/2010/main" val="3306869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36</a:t>
            </a:fld>
            <a:endParaRPr lang="en-US" altLang="ja-JP" dirty="0"/>
          </a:p>
        </p:txBody>
      </p:sp>
    </p:spTree>
    <p:extLst>
      <p:ext uri="{BB962C8B-B14F-4D97-AF65-F5344CB8AC3E}">
        <p14:creationId xmlns:p14="http://schemas.microsoft.com/office/powerpoint/2010/main" val="2059825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37</a:t>
            </a:fld>
            <a:endParaRPr lang="en-US" altLang="ja-JP" dirty="0"/>
          </a:p>
        </p:txBody>
      </p:sp>
    </p:spTree>
    <p:extLst>
      <p:ext uri="{BB962C8B-B14F-4D97-AF65-F5344CB8AC3E}">
        <p14:creationId xmlns:p14="http://schemas.microsoft.com/office/powerpoint/2010/main" val="2316196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38</a:t>
            </a:fld>
            <a:endParaRPr lang="en-US" altLang="ja-JP" dirty="0"/>
          </a:p>
        </p:txBody>
      </p:sp>
    </p:spTree>
    <p:extLst>
      <p:ext uri="{BB962C8B-B14F-4D97-AF65-F5344CB8AC3E}">
        <p14:creationId xmlns:p14="http://schemas.microsoft.com/office/powerpoint/2010/main" val="866014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39</a:t>
            </a:fld>
            <a:endParaRPr lang="en-US" altLang="ja-JP" dirty="0"/>
          </a:p>
        </p:txBody>
      </p:sp>
    </p:spTree>
    <p:extLst>
      <p:ext uri="{BB962C8B-B14F-4D97-AF65-F5344CB8AC3E}">
        <p14:creationId xmlns:p14="http://schemas.microsoft.com/office/powerpoint/2010/main" val="3833037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A25BE5C-431A-426F-963F-F89DE1D49452}" type="slidenum">
              <a:rPr kumimoji="1" lang="ja-JP" altLang="en-US" smtClean="0"/>
              <a:pPr/>
              <a:t>4</a:t>
            </a:fld>
            <a:endParaRPr kumimoji="1" lang="ja-JP" altLang="en-US" dirty="0"/>
          </a:p>
        </p:txBody>
      </p:sp>
    </p:spTree>
    <p:extLst>
      <p:ext uri="{BB962C8B-B14F-4D97-AF65-F5344CB8AC3E}">
        <p14:creationId xmlns:p14="http://schemas.microsoft.com/office/powerpoint/2010/main" val="31823428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40</a:t>
            </a:fld>
            <a:endParaRPr lang="en-US" altLang="ja-JP" dirty="0"/>
          </a:p>
        </p:txBody>
      </p:sp>
    </p:spTree>
    <p:extLst>
      <p:ext uri="{BB962C8B-B14F-4D97-AF65-F5344CB8AC3E}">
        <p14:creationId xmlns:p14="http://schemas.microsoft.com/office/powerpoint/2010/main" val="2112588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41</a:t>
            </a:fld>
            <a:endParaRPr lang="en-US" altLang="ja-JP" dirty="0"/>
          </a:p>
        </p:txBody>
      </p:sp>
    </p:spTree>
    <p:extLst>
      <p:ext uri="{BB962C8B-B14F-4D97-AF65-F5344CB8AC3E}">
        <p14:creationId xmlns:p14="http://schemas.microsoft.com/office/powerpoint/2010/main" val="24260901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42</a:t>
            </a:fld>
            <a:endParaRPr lang="en-US" altLang="ja-JP" dirty="0"/>
          </a:p>
        </p:txBody>
      </p:sp>
    </p:spTree>
    <p:extLst>
      <p:ext uri="{BB962C8B-B14F-4D97-AF65-F5344CB8AC3E}">
        <p14:creationId xmlns:p14="http://schemas.microsoft.com/office/powerpoint/2010/main" val="4093461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43</a:t>
            </a:fld>
            <a:endParaRPr lang="en-US" altLang="ja-JP" dirty="0"/>
          </a:p>
        </p:txBody>
      </p:sp>
    </p:spTree>
    <p:extLst>
      <p:ext uri="{BB962C8B-B14F-4D97-AF65-F5344CB8AC3E}">
        <p14:creationId xmlns:p14="http://schemas.microsoft.com/office/powerpoint/2010/main" val="3034696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44</a:t>
            </a:fld>
            <a:endParaRPr lang="en-US" altLang="ja-JP" dirty="0"/>
          </a:p>
        </p:txBody>
      </p:sp>
    </p:spTree>
    <p:extLst>
      <p:ext uri="{BB962C8B-B14F-4D97-AF65-F5344CB8AC3E}">
        <p14:creationId xmlns:p14="http://schemas.microsoft.com/office/powerpoint/2010/main" val="12240362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45</a:t>
            </a:fld>
            <a:endParaRPr lang="en-US" altLang="ja-JP" dirty="0"/>
          </a:p>
        </p:txBody>
      </p:sp>
    </p:spTree>
    <p:extLst>
      <p:ext uri="{BB962C8B-B14F-4D97-AF65-F5344CB8AC3E}">
        <p14:creationId xmlns:p14="http://schemas.microsoft.com/office/powerpoint/2010/main" val="37902191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59AFF891-82B4-4C50-BA8D-5F2D7F86D56B}" type="slidenum">
              <a:rPr lang="en-US" altLang="ja-JP" smtClean="0"/>
              <a:pPr/>
              <a:t>46</a:t>
            </a:fld>
            <a:endParaRPr lang="en-US" altLang="ja-JP" dirty="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4649620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47</a:t>
            </a:fld>
            <a:endParaRPr lang="en-US" altLang="ja-JP" dirty="0"/>
          </a:p>
        </p:txBody>
      </p:sp>
    </p:spTree>
    <p:extLst>
      <p:ext uri="{BB962C8B-B14F-4D97-AF65-F5344CB8AC3E}">
        <p14:creationId xmlns:p14="http://schemas.microsoft.com/office/powerpoint/2010/main" val="19322859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8C6DFC3-9375-45B6-BCDA-6E4C1B1E2E7C}" type="slidenum">
              <a:rPr lang="en-US" altLang="ja-JP" smtClean="0"/>
              <a:pPr/>
              <a:t>48</a:t>
            </a:fld>
            <a:endParaRPr lang="en-US" altLang="ja-JP" dirty="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17450492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49</a:t>
            </a:fld>
            <a:endParaRPr lang="en-US" altLang="ja-JP" dirty="0"/>
          </a:p>
        </p:txBody>
      </p:sp>
    </p:spTree>
    <p:extLst>
      <p:ext uri="{BB962C8B-B14F-4D97-AF65-F5344CB8AC3E}">
        <p14:creationId xmlns:p14="http://schemas.microsoft.com/office/powerpoint/2010/main" val="147275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5F8EFFF6-9BB6-42B5-8685-4C687F064226}" type="slidenum">
              <a:rPr lang="en-US" altLang="ja-JP" smtClean="0"/>
              <a:pPr/>
              <a:t>5</a:t>
            </a:fld>
            <a:endParaRPr lang="en-US" altLang="ja-JP" dirty="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13937894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805688CA-9D12-4B9A-9B4C-7E8766F154C0}" type="slidenum">
              <a:rPr lang="en-US" altLang="ja-JP" smtClean="0"/>
              <a:pPr/>
              <a:t>50</a:t>
            </a:fld>
            <a:endParaRPr lang="en-US" altLang="ja-JP" dirty="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37783871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endParaRPr lang="en-US" altLang="ja-JP"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51</a:t>
            </a:fld>
            <a:endParaRPr lang="en-US" altLang="ja-JP" dirty="0"/>
          </a:p>
        </p:txBody>
      </p:sp>
    </p:spTree>
    <p:extLst>
      <p:ext uri="{BB962C8B-B14F-4D97-AF65-F5344CB8AC3E}">
        <p14:creationId xmlns:p14="http://schemas.microsoft.com/office/powerpoint/2010/main" val="32633470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ADC82F6C-357C-4F5B-9EC7-8A35B21E3D03}" type="slidenum">
              <a:rPr lang="en-US" altLang="ja-JP" smtClean="0"/>
              <a:pPr/>
              <a:t>52</a:t>
            </a:fld>
            <a:endParaRPr lang="en-US" altLang="ja-JP" dirty="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1978283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53</a:t>
            </a:fld>
            <a:endParaRPr lang="en-US" altLang="ja-JP" dirty="0"/>
          </a:p>
        </p:txBody>
      </p:sp>
    </p:spTree>
    <p:extLst>
      <p:ext uri="{BB962C8B-B14F-4D97-AF65-F5344CB8AC3E}">
        <p14:creationId xmlns:p14="http://schemas.microsoft.com/office/powerpoint/2010/main" val="41995657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54</a:t>
            </a:fld>
            <a:endParaRPr lang="en-US" altLang="ja-JP" dirty="0"/>
          </a:p>
        </p:txBody>
      </p:sp>
    </p:spTree>
    <p:extLst>
      <p:ext uri="{BB962C8B-B14F-4D97-AF65-F5344CB8AC3E}">
        <p14:creationId xmlns:p14="http://schemas.microsoft.com/office/powerpoint/2010/main" val="21383579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55</a:t>
            </a:fld>
            <a:endParaRPr lang="en-US" altLang="ja-JP" dirty="0"/>
          </a:p>
        </p:txBody>
      </p:sp>
    </p:spTree>
    <p:extLst>
      <p:ext uri="{BB962C8B-B14F-4D97-AF65-F5344CB8AC3E}">
        <p14:creationId xmlns:p14="http://schemas.microsoft.com/office/powerpoint/2010/main" val="25574600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EBF2260-D856-466B-802C-A236B943FC94}" type="slidenum">
              <a:rPr lang="en-US" altLang="ja-JP" smtClean="0"/>
              <a:pPr/>
              <a:t>56</a:t>
            </a:fld>
            <a:endParaRPr lang="en-US" altLang="ja-JP" dirty="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11917142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ヘッダー プレースホルダー 3"/>
          <p:cNvSpPr>
            <a:spLocks noGrp="1"/>
          </p:cNvSpPr>
          <p:nvPr>
            <p:ph type="hdr" sz="quarter"/>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5"/>
          </p:nvPr>
        </p:nvSpPr>
        <p:spPr/>
        <p:txBody>
          <a:bodyPr/>
          <a:lstStyle/>
          <a:p>
            <a:pPr>
              <a:defRPr/>
            </a:pPr>
            <a:fld id="{C61ADFB1-C6BB-4F69-82DE-F975860703DB}" type="slidenum">
              <a:rPr lang="en-US" altLang="ja-JP" smtClean="0"/>
              <a:pPr>
                <a:defRPr/>
              </a:pPr>
              <a:t>57</a:t>
            </a:fld>
            <a:endParaRPr lang="en-US" altLang="ja-JP" dirty="0"/>
          </a:p>
        </p:txBody>
      </p:sp>
    </p:spTree>
    <p:extLst>
      <p:ext uri="{BB962C8B-B14F-4D97-AF65-F5344CB8AC3E}">
        <p14:creationId xmlns:p14="http://schemas.microsoft.com/office/powerpoint/2010/main" val="37833688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9FB6CE3A-D627-4D59-9C9F-E9AE4A86CFA3}" type="slidenum">
              <a:rPr lang="en-US" altLang="ja-JP" smtClean="0"/>
              <a:pPr/>
              <a:t>58</a:t>
            </a:fld>
            <a:endParaRPr lang="en-US" altLang="ja-JP" dirty="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32647838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65A2FEF7-FF9E-4DAF-9F06-50FFF4A3A24F}" type="slidenum">
              <a:rPr lang="en-US" altLang="ja-JP" smtClean="0"/>
              <a:pPr/>
              <a:t>59</a:t>
            </a:fld>
            <a:endParaRPr lang="en-US" altLang="ja-JP" dirty="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3581159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6</a:t>
            </a:fld>
            <a:endParaRPr lang="en-US" altLang="ja-JP" dirty="0"/>
          </a:p>
        </p:txBody>
      </p:sp>
    </p:spTree>
    <p:extLst>
      <p:ext uri="{BB962C8B-B14F-4D97-AF65-F5344CB8AC3E}">
        <p14:creationId xmlns:p14="http://schemas.microsoft.com/office/powerpoint/2010/main" val="32239094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65A2FEF7-FF9E-4DAF-9F06-50FFF4A3A24F}" type="slidenum">
              <a:rPr lang="en-US" altLang="ja-JP" smtClean="0"/>
              <a:pPr/>
              <a:t>60</a:t>
            </a:fld>
            <a:endParaRPr lang="en-US" altLang="ja-JP" dirty="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18669719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65A2FEF7-FF9E-4DAF-9F06-50FFF4A3A24F}" type="slidenum">
              <a:rPr lang="en-US" altLang="ja-JP" smtClean="0"/>
              <a:pPr/>
              <a:t>61</a:t>
            </a:fld>
            <a:endParaRPr lang="en-US" altLang="ja-JP" dirty="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30319317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EBF2260-D856-466B-802C-A236B943FC94}" type="slidenum">
              <a:rPr lang="en-US" altLang="ja-JP" smtClean="0"/>
              <a:pPr/>
              <a:t>62</a:t>
            </a:fld>
            <a:endParaRPr lang="en-US" altLang="ja-JP" dirty="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defTabSz="907633" eaLnBrk="1" hangingPunct="1">
              <a:defRPr/>
            </a:pPr>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29404011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5"/>
          </p:nvPr>
        </p:nvSpPr>
        <p:spPr/>
        <p:txBody>
          <a:bodyPr/>
          <a:lstStyle/>
          <a:p>
            <a:pPr>
              <a:defRPr/>
            </a:pPr>
            <a:fld id="{C61ADFB1-C6BB-4F69-82DE-F975860703DB}" type="slidenum">
              <a:rPr lang="en-US" altLang="ja-JP" smtClean="0"/>
              <a:pPr>
                <a:defRPr/>
              </a:pPr>
              <a:t>63</a:t>
            </a:fld>
            <a:endParaRPr lang="en-US" altLang="ja-JP" dirty="0"/>
          </a:p>
        </p:txBody>
      </p:sp>
    </p:spTree>
    <p:extLst>
      <p:ext uri="{BB962C8B-B14F-4D97-AF65-F5344CB8AC3E}">
        <p14:creationId xmlns:p14="http://schemas.microsoft.com/office/powerpoint/2010/main" val="4177063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64</a:t>
            </a:fld>
            <a:endParaRPr lang="en-US" altLang="ja-JP" dirty="0"/>
          </a:p>
        </p:txBody>
      </p:sp>
    </p:spTree>
    <p:extLst>
      <p:ext uri="{BB962C8B-B14F-4D97-AF65-F5344CB8AC3E}">
        <p14:creationId xmlns:p14="http://schemas.microsoft.com/office/powerpoint/2010/main" val="23909526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F2DB26CE-ED7C-4F69-89A5-6C5700F51BDC}" type="slidenum">
              <a:rPr lang="en-US" altLang="ja-JP" smtClean="0"/>
              <a:pPr/>
              <a:t>65</a:t>
            </a:fld>
            <a:endParaRPr lang="en-US" altLang="ja-JP" dirty="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13471550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66</a:t>
            </a:fld>
            <a:endParaRPr lang="en-US" altLang="ja-JP" dirty="0"/>
          </a:p>
        </p:txBody>
      </p:sp>
    </p:spTree>
    <p:extLst>
      <p:ext uri="{BB962C8B-B14F-4D97-AF65-F5344CB8AC3E}">
        <p14:creationId xmlns:p14="http://schemas.microsoft.com/office/powerpoint/2010/main" val="37065655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lnSpc>
                <a:spcPct val="150000"/>
              </a:lnSpc>
            </a:pPr>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67</a:t>
            </a:fld>
            <a:endParaRPr lang="en-US" altLang="ja-JP" dirty="0"/>
          </a:p>
        </p:txBody>
      </p:sp>
    </p:spTree>
    <p:extLst>
      <p:ext uri="{BB962C8B-B14F-4D97-AF65-F5344CB8AC3E}">
        <p14:creationId xmlns:p14="http://schemas.microsoft.com/office/powerpoint/2010/main" val="42580824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a:p>
            <a:endParaRPr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68</a:t>
            </a:fld>
            <a:endParaRPr lang="en-US" altLang="ja-JP" dirty="0"/>
          </a:p>
        </p:txBody>
      </p:sp>
    </p:spTree>
    <p:extLst>
      <p:ext uri="{BB962C8B-B14F-4D97-AF65-F5344CB8AC3E}">
        <p14:creationId xmlns:p14="http://schemas.microsoft.com/office/powerpoint/2010/main" val="36096819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69</a:t>
            </a:fld>
            <a:endParaRPr lang="en-US" altLang="ja-JP" dirty="0"/>
          </a:p>
        </p:txBody>
      </p:sp>
    </p:spTree>
    <p:extLst>
      <p:ext uri="{BB962C8B-B14F-4D97-AF65-F5344CB8AC3E}">
        <p14:creationId xmlns:p14="http://schemas.microsoft.com/office/powerpoint/2010/main" val="1390057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スライド イメージ プレースホルダ 1"/>
          <p:cNvSpPr>
            <a:spLocks noGrp="1" noRot="1" noChangeAspect="1" noChangeArrowheads="1" noTextEdit="1"/>
          </p:cNvSpPr>
          <p:nvPr>
            <p:ph type="sldImg"/>
          </p:nvPr>
        </p:nvSpPr>
        <p:spPr>
          <a:xfrm>
            <a:off x="917575" y="744538"/>
            <a:ext cx="4962525" cy="3721100"/>
          </a:xfrm>
          <a:ln/>
        </p:spPr>
      </p:sp>
      <p:sp>
        <p:nvSpPr>
          <p:cNvPr id="225283" name="ノート プレースホルダ 2"/>
          <p:cNvSpPr>
            <a:spLocks noGrp="1" noChangeArrowheads="1"/>
          </p:cNvSpPr>
          <p:nvPr>
            <p:ph type="body" idx="1"/>
          </p:nvPr>
        </p:nvSpPr>
        <p:spPr bwMode="auto">
          <a:xfrm>
            <a:off x="674688" y="4686300"/>
            <a:ext cx="5386387"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ja-JP" dirty="0">
              <a:latin typeface="Arial" panose="020B0604020202020204" pitchFamily="34" charset="0"/>
            </a:endParaRPr>
          </a:p>
        </p:txBody>
      </p:sp>
      <p:sp>
        <p:nvSpPr>
          <p:cNvPr id="225284" name="スライド番号プレースホルダ 3"/>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3" tIns="45657" rIns="91313" bIns="45657" anchor="b"/>
          <a:lstStyle/>
          <a:p>
            <a:pPr algn="r"/>
            <a:fld id="{41E2F37A-5BE6-4733-B782-700CDDF06A9E}" type="slidenum">
              <a:rPr lang="ja-JP" altLang="en-US" sz="1200">
                <a:solidFill>
                  <a:srgbClr val="000000"/>
                </a:solidFill>
              </a:rPr>
              <a:pPr algn="r"/>
              <a:t>7</a:t>
            </a:fld>
            <a:endParaRPr lang="ja-JP" altLang="en-US" sz="1200" dirty="0">
              <a:solidFill>
                <a:srgbClr val="000000"/>
              </a:solidFill>
            </a:endParaRPr>
          </a:p>
        </p:txBody>
      </p:sp>
    </p:spTree>
    <p:extLst>
      <p:ext uri="{BB962C8B-B14F-4D97-AF65-F5344CB8AC3E}">
        <p14:creationId xmlns:p14="http://schemas.microsoft.com/office/powerpoint/2010/main" val="12273302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70</a:t>
            </a:fld>
            <a:endParaRPr lang="en-US" altLang="ja-JP" dirty="0"/>
          </a:p>
        </p:txBody>
      </p:sp>
    </p:spTree>
    <p:extLst>
      <p:ext uri="{BB962C8B-B14F-4D97-AF65-F5344CB8AC3E}">
        <p14:creationId xmlns:p14="http://schemas.microsoft.com/office/powerpoint/2010/main" val="3918841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A859FDB2-08FA-4E1D-831A-CFF28F4A0B6E}" type="slidenum">
              <a:rPr lang="en-US" altLang="ja-JP" smtClean="0"/>
              <a:pPr/>
              <a:t>71</a:t>
            </a:fld>
            <a:endParaRPr lang="en-US" altLang="ja-JP" dirty="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14473591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8C6DFC3-9375-45B6-BCDA-6E4C1B1E2E7C}" type="slidenum">
              <a:rPr lang="en-US" altLang="ja-JP" smtClean="0"/>
              <a:pPr/>
              <a:t>72</a:t>
            </a:fld>
            <a:endParaRPr lang="en-US" altLang="ja-JP" dirty="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16779437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73</a:t>
            </a:fld>
            <a:endParaRPr lang="en-US" altLang="ja-JP" dirty="0"/>
          </a:p>
        </p:txBody>
      </p:sp>
    </p:spTree>
    <p:extLst>
      <p:ext uri="{BB962C8B-B14F-4D97-AF65-F5344CB8AC3E}">
        <p14:creationId xmlns:p14="http://schemas.microsoft.com/office/powerpoint/2010/main" val="10459113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74</a:t>
            </a:fld>
            <a:endParaRPr lang="en-US" altLang="ja-JP" dirty="0"/>
          </a:p>
        </p:txBody>
      </p:sp>
    </p:spTree>
    <p:extLst>
      <p:ext uri="{BB962C8B-B14F-4D97-AF65-F5344CB8AC3E}">
        <p14:creationId xmlns:p14="http://schemas.microsoft.com/office/powerpoint/2010/main" val="21398887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C1300D3C-4DC2-4A85-ACD5-B85C4BA67698}" type="slidenum">
              <a:rPr lang="en-US" altLang="ja-JP" smtClean="0"/>
              <a:pPr/>
              <a:t>75</a:t>
            </a:fld>
            <a:endParaRPr lang="en-US" altLang="ja-JP" dirty="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3570209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C1300D3C-4DC2-4A85-ACD5-B85C4BA67698}" type="slidenum">
              <a:rPr lang="en-US" altLang="ja-JP" smtClean="0"/>
              <a:pPr/>
              <a:t>76</a:t>
            </a:fld>
            <a:endParaRPr lang="en-US" altLang="ja-JP" dirty="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36686545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C1300D3C-4DC2-4A85-ACD5-B85C4BA67698}" type="slidenum">
              <a:rPr lang="en-US" altLang="ja-JP" smtClean="0"/>
              <a:pPr/>
              <a:t>77</a:t>
            </a:fld>
            <a:endParaRPr lang="en-US" altLang="ja-JP" dirty="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33385230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312A17B6-7705-4256-950A-E6970447821D}" type="slidenum">
              <a:rPr lang="en-US" altLang="ja-JP" smtClean="0"/>
              <a:pPr/>
              <a:t>78</a:t>
            </a:fld>
            <a:endParaRPr lang="en-US" altLang="ja-JP" dirty="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11072099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312A17B6-7705-4256-950A-E6970447821D}" type="slidenum">
              <a:rPr lang="en-US" altLang="ja-JP" smtClean="0"/>
              <a:pPr/>
              <a:t>79</a:t>
            </a:fld>
            <a:endParaRPr lang="en-US" altLang="ja-JP" dirty="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240586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13AEAD5D-2AE6-4871-A9D6-8ACAD8F31954}" type="slidenum">
              <a:rPr lang="en-US" altLang="ja-JP" smtClean="0"/>
              <a:pPr/>
              <a:t>8</a:t>
            </a:fld>
            <a:endParaRPr lang="en-US" altLang="ja-JP" dirty="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39318502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312A17B6-7705-4256-950A-E6970447821D}" type="slidenum">
              <a:rPr lang="en-US" altLang="ja-JP" smtClean="0"/>
              <a:pPr/>
              <a:t>80</a:t>
            </a:fld>
            <a:endParaRPr lang="en-US" altLang="ja-JP" dirty="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r>
              <a:rPr lang="ja-JP" altLang="en-US" dirty="0"/>
              <a:t>　</a:t>
            </a:r>
          </a:p>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34049436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94D00954-EC8F-4879-9DB8-27A5BE141F2A}" type="slidenum">
              <a:rPr lang="en-US" altLang="ja-JP" smtClean="0"/>
              <a:pPr/>
              <a:t>81</a:t>
            </a:fld>
            <a:endParaRPr lang="en-US" altLang="ja-JP" dirty="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altLang="ja-JP" dirty="0"/>
          </a:p>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8976563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82</a:t>
            </a:fld>
            <a:endParaRPr lang="en-US" altLang="ja-JP" dirty="0"/>
          </a:p>
        </p:txBody>
      </p:sp>
    </p:spTree>
    <p:extLst>
      <p:ext uri="{BB962C8B-B14F-4D97-AF65-F5344CB8AC3E}">
        <p14:creationId xmlns:p14="http://schemas.microsoft.com/office/powerpoint/2010/main" val="13779289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DDA933F0-7A50-4D78-9F0F-CEAA5783240D}" type="slidenum">
              <a:rPr lang="en-US" altLang="ja-JP" smtClean="0"/>
              <a:pPr/>
              <a:t>83</a:t>
            </a:fld>
            <a:endParaRPr lang="en-US" altLang="ja-JP" dirty="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ja-JP" altLang="en-US"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41044630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E3485C9D-2FA3-49C9-A839-D9C63EC54E34}" type="slidenum">
              <a:rPr lang="en-US" altLang="ja-JP" smtClean="0"/>
              <a:pPr/>
              <a:t>84</a:t>
            </a:fld>
            <a:endParaRPr lang="en-US" altLang="ja-JP" dirty="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ja-JP" altLang="en-US" dirty="0">
              <a:solidFill>
                <a:srgbClr val="FF0000"/>
              </a:solidFill>
            </a:endParaRPr>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41660135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6B56B08-2053-4A72-99FE-20EA0D0E6448}" type="slidenum">
              <a:rPr kumimoji="1" lang="ja-JP" altLang="en-US" smtClean="0"/>
              <a:t>85</a:t>
            </a:fld>
            <a:endParaRPr kumimoji="1" lang="ja-JP" altLang="en-US" dirty="0"/>
          </a:p>
        </p:txBody>
      </p:sp>
    </p:spTree>
    <p:extLst>
      <p:ext uri="{BB962C8B-B14F-4D97-AF65-F5344CB8AC3E}">
        <p14:creationId xmlns:p14="http://schemas.microsoft.com/office/powerpoint/2010/main" val="25464070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86</a:t>
            </a:fld>
            <a:endParaRPr lang="en-US" altLang="ja-JP" dirty="0"/>
          </a:p>
        </p:txBody>
      </p:sp>
    </p:spTree>
    <p:extLst>
      <p:ext uri="{BB962C8B-B14F-4D97-AF65-F5344CB8AC3E}">
        <p14:creationId xmlns:p14="http://schemas.microsoft.com/office/powerpoint/2010/main" val="22173118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87</a:t>
            </a:fld>
            <a:endParaRPr lang="en-US" altLang="ja-JP" dirty="0"/>
          </a:p>
        </p:txBody>
      </p:sp>
    </p:spTree>
    <p:extLst>
      <p:ext uri="{BB962C8B-B14F-4D97-AF65-F5344CB8AC3E}">
        <p14:creationId xmlns:p14="http://schemas.microsoft.com/office/powerpoint/2010/main" val="16330559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88</a:t>
            </a:fld>
            <a:endParaRPr lang="en-US" altLang="ja-JP" dirty="0"/>
          </a:p>
        </p:txBody>
      </p:sp>
    </p:spTree>
    <p:extLst>
      <p:ext uri="{BB962C8B-B14F-4D97-AF65-F5344CB8AC3E}">
        <p14:creationId xmlns:p14="http://schemas.microsoft.com/office/powerpoint/2010/main" val="2978977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89</a:t>
            </a:fld>
            <a:endParaRPr lang="en-US" altLang="ja-JP" dirty="0"/>
          </a:p>
        </p:txBody>
      </p:sp>
    </p:spTree>
    <p:extLst>
      <p:ext uri="{BB962C8B-B14F-4D97-AF65-F5344CB8AC3E}">
        <p14:creationId xmlns:p14="http://schemas.microsoft.com/office/powerpoint/2010/main" val="248405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156BF531-940F-4F43-803B-5C9A1561A0A6}" type="slidenum">
              <a:rPr lang="en-US" altLang="ja-JP" smtClean="0"/>
              <a:pPr/>
              <a:t>9</a:t>
            </a:fld>
            <a:endParaRPr lang="en-US" altLang="ja-JP" dirty="0"/>
          </a:p>
        </p:txBody>
      </p:sp>
      <p:sp>
        <p:nvSpPr>
          <p:cNvPr id="99331" name="Rectangle 2"/>
          <p:cNvSpPr>
            <a:spLocks noGrp="1" noRot="1" noChangeAspect="1" noChangeArrowheads="1" noTextEdit="1"/>
          </p:cNvSpPr>
          <p:nvPr>
            <p:ph type="sldImg"/>
          </p:nvPr>
        </p:nvSpPr>
        <p:spPr>
          <a:xfrm>
            <a:off x="901700" y="738188"/>
            <a:ext cx="4933950" cy="3702050"/>
          </a:xfrm>
          <a:ln/>
        </p:spPr>
      </p:sp>
      <p:sp>
        <p:nvSpPr>
          <p:cNvPr id="99332"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30826590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156BF531-940F-4F43-803B-5C9A1561A0A6}" type="slidenum">
              <a:rPr lang="en-US" altLang="ja-JP" smtClean="0"/>
              <a:pPr/>
              <a:t>90</a:t>
            </a:fld>
            <a:endParaRPr lang="en-US" altLang="ja-JP" dirty="0"/>
          </a:p>
        </p:txBody>
      </p:sp>
      <p:sp>
        <p:nvSpPr>
          <p:cNvPr id="99331" name="Rectangle 2"/>
          <p:cNvSpPr>
            <a:spLocks noGrp="1" noRot="1" noChangeAspect="1" noChangeArrowheads="1" noTextEdit="1"/>
          </p:cNvSpPr>
          <p:nvPr>
            <p:ph type="sldImg"/>
          </p:nvPr>
        </p:nvSpPr>
        <p:spPr>
          <a:xfrm>
            <a:off x="901700" y="738188"/>
            <a:ext cx="4933950" cy="3702050"/>
          </a:xfrm>
          <a:ln/>
        </p:spPr>
      </p:sp>
      <p:sp>
        <p:nvSpPr>
          <p:cNvPr id="99332" name="Rectangle 3"/>
          <p:cNvSpPr>
            <a:spLocks noGrp="1" noChangeArrowheads="1"/>
          </p:cNvSpPr>
          <p:nvPr>
            <p:ph type="body" idx="1"/>
          </p:nvPr>
        </p:nvSpPr>
        <p:spPr>
          <a:noFill/>
          <a:ln/>
        </p:spPr>
        <p:txBody>
          <a:bodyPr/>
          <a:lstStyle/>
          <a:p>
            <a:pPr eaLnBrk="1" hangingPunct="1"/>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19865136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ヘッダー プレースホルダー 3"/>
          <p:cNvSpPr>
            <a:spLocks noGrp="1"/>
          </p:cNvSpPr>
          <p:nvPr>
            <p:ph type="hdr" sz="quarter" idx="10"/>
          </p:nvPr>
        </p:nvSpPr>
        <p:spPr/>
        <p:txBody>
          <a:bodyPr/>
          <a:lstStyle/>
          <a:p>
            <a:pPr>
              <a:defRPr/>
            </a:pPr>
            <a:r>
              <a:rPr lang="ja-JP" altLang="en-US" dirty="0"/>
              <a:t>リスク管理（</a:t>
            </a:r>
            <a:r>
              <a:rPr lang="en-US" altLang="ja-JP" dirty="0"/>
              <a:t>Ver4.1</a:t>
            </a:r>
            <a:r>
              <a:rPr lang="ja-JP" altLang="en-US" dirty="0"/>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91</a:t>
            </a:fld>
            <a:endParaRPr lang="en-US" altLang="ja-JP" dirty="0"/>
          </a:p>
        </p:txBody>
      </p:sp>
    </p:spTree>
    <p:extLst>
      <p:ext uri="{BB962C8B-B14F-4D97-AF65-F5344CB8AC3E}">
        <p14:creationId xmlns:p14="http://schemas.microsoft.com/office/powerpoint/2010/main" val="21246092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92</a:t>
            </a:fld>
            <a:endParaRPr lang="en-US" altLang="ja-JP" dirty="0"/>
          </a:p>
        </p:txBody>
      </p:sp>
    </p:spTree>
    <p:extLst>
      <p:ext uri="{BB962C8B-B14F-4D97-AF65-F5344CB8AC3E}">
        <p14:creationId xmlns:p14="http://schemas.microsoft.com/office/powerpoint/2010/main" val="22535568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93</a:t>
            </a:fld>
            <a:endParaRPr lang="en-US" altLang="ja-JP" dirty="0"/>
          </a:p>
        </p:txBody>
      </p:sp>
    </p:spTree>
    <p:extLst>
      <p:ext uri="{BB962C8B-B14F-4D97-AF65-F5344CB8AC3E}">
        <p14:creationId xmlns:p14="http://schemas.microsoft.com/office/powerpoint/2010/main" val="32306167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1F51FEC6-6F8D-457B-BCF7-6A210E7E0011}" type="slidenum">
              <a:rPr lang="en-US" altLang="ja-JP" smtClean="0"/>
              <a:pPr/>
              <a:t>94</a:t>
            </a:fld>
            <a:endParaRPr lang="en-US" altLang="ja-JP" dirty="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ja-JP" altLang="ja-JP" dirty="0">
              <a:solidFill>
                <a:srgbClr val="FF0000"/>
              </a:solidFill>
            </a:endParaRPr>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5523982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46156E70-0B5D-41F4-9FF9-14FCCA79C220}" type="slidenum">
              <a:rPr lang="en-US" altLang="ja-JP" smtClean="0"/>
              <a:pPr/>
              <a:t>95</a:t>
            </a:fld>
            <a:endParaRPr lang="en-US" altLang="ja-JP" dirty="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indent="84852" eaLnBrk="1" hangingPunct="1">
              <a:defRPr/>
            </a:pPr>
            <a:endParaRPr lang="en-US"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9582412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96</a:t>
            </a:fld>
            <a:endParaRPr lang="en-US" altLang="ja-JP" dirty="0"/>
          </a:p>
        </p:txBody>
      </p:sp>
    </p:spTree>
    <p:extLst>
      <p:ext uri="{BB962C8B-B14F-4D97-AF65-F5344CB8AC3E}">
        <p14:creationId xmlns:p14="http://schemas.microsoft.com/office/powerpoint/2010/main" val="41455736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a:defRPr/>
            </a:pPr>
            <a:r>
              <a:rPr lang="ja-JP" altLang="en-US"/>
              <a:t>リスク管理（</a:t>
            </a:r>
            <a:r>
              <a:rPr lang="en-US" altLang="ja-JP"/>
              <a:t>Ver4.1</a:t>
            </a:r>
            <a:r>
              <a:rPr lang="ja-JP" altLang="en-US"/>
              <a:t>）</a:t>
            </a:r>
            <a:endParaRPr lang="en-US" altLang="ja-JP" dirty="0"/>
          </a:p>
        </p:txBody>
      </p:sp>
      <p:sp>
        <p:nvSpPr>
          <p:cNvPr id="5" name="スライド番号プレースホルダー 4"/>
          <p:cNvSpPr>
            <a:spLocks noGrp="1"/>
          </p:cNvSpPr>
          <p:nvPr>
            <p:ph type="sldNum" sz="quarter" idx="11"/>
          </p:nvPr>
        </p:nvSpPr>
        <p:spPr/>
        <p:txBody>
          <a:bodyPr/>
          <a:lstStyle/>
          <a:p>
            <a:pPr>
              <a:defRPr/>
            </a:pPr>
            <a:fld id="{C61ADFB1-C6BB-4F69-82DE-F975860703DB}" type="slidenum">
              <a:rPr lang="en-US" altLang="ja-JP" smtClean="0"/>
              <a:pPr>
                <a:defRPr/>
              </a:pPr>
              <a:t>97</a:t>
            </a:fld>
            <a:endParaRPr lang="en-US" altLang="ja-JP" dirty="0"/>
          </a:p>
        </p:txBody>
      </p:sp>
    </p:spTree>
    <p:extLst>
      <p:ext uri="{BB962C8B-B14F-4D97-AF65-F5344CB8AC3E}">
        <p14:creationId xmlns:p14="http://schemas.microsoft.com/office/powerpoint/2010/main" val="5605767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9B71D75D-F332-4D01-9145-410842FE4650}" type="slidenum">
              <a:rPr lang="en-US" altLang="ja-JP" smtClean="0"/>
              <a:pPr/>
              <a:t>98</a:t>
            </a:fld>
            <a:endParaRPr lang="en-US" altLang="ja-JP" dirty="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17129957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9B71D75D-F332-4D01-9145-410842FE4650}" type="slidenum">
              <a:rPr lang="en-US" altLang="ja-JP" smtClean="0"/>
              <a:pPr/>
              <a:t>99</a:t>
            </a:fld>
            <a:endParaRPr lang="en-US" altLang="ja-JP" dirty="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ja-JP" altLang="ja-JP" dirty="0"/>
          </a:p>
        </p:txBody>
      </p:sp>
      <p:sp>
        <p:nvSpPr>
          <p:cNvPr id="6" name="ヘッダー プレースホルダ 5"/>
          <p:cNvSpPr>
            <a:spLocks noGrp="1"/>
          </p:cNvSpPr>
          <p:nvPr>
            <p:ph type="hdr" sz="quarter" idx="11"/>
          </p:nvPr>
        </p:nvSpPr>
        <p:spPr/>
        <p:txBody>
          <a:bodyPr/>
          <a:lstStyle/>
          <a:p>
            <a:pPr>
              <a:defRPr/>
            </a:pPr>
            <a:r>
              <a:rPr lang="ja-JP" altLang="en-US" dirty="0"/>
              <a:t>リスク管理（</a:t>
            </a:r>
            <a:r>
              <a:rPr lang="en-US" altLang="ja-JP" dirty="0"/>
              <a:t>Ver4.1</a:t>
            </a:r>
            <a:r>
              <a:rPr lang="ja-JP" altLang="en-US" dirty="0"/>
              <a:t>）</a:t>
            </a:r>
            <a:endParaRPr lang="en-US" altLang="ja-JP" dirty="0"/>
          </a:p>
        </p:txBody>
      </p:sp>
    </p:spTree>
    <p:extLst>
      <p:ext uri="{BB962C8B-B14F-4D97-AF65-F5344CB8AC3E}">
        <p14:creationId xmlns:p14="http://schemas.microsoft.com/office/powerpoint/2010/main" val="818017707"/>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144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1692275" y="3284538"/>
            <a:ext cx="7451725"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dirty="0"/>
          </a:p>
        </p:txBody>
      </p:sp>
      <p:pic>
        <p:nvPicPr>
          <p:cNvPr id="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51550"/>
            <a:ext cx="2124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0" y="6524625"/>
            <a:ext cx="46916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b="1" i="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Ministry of Land, Infrastructure, Transport and Tourism</a:t>
            </a:r>
          </a:p>
        </p:txBody>
      </p:sp>
      <p:sp>
        <p:nvSpPr>
          <p:cNvPr id="3074" name="Rectangle 2"/>
          <p:cNvSpPr>
            <a:spLocks noGrp="1" noChangeArrowheads="1"/>
          </p:cNvSpPr>
          <p:nvPr>
            <p:ph type="ctrTitle"/>
          </p:nvPr>
        </p:nvSpPr>
        <p:spPr>
          <a:xfrm>
            <a:off x="1619250" y="2133600"/>
            <a:ext cx="7524750" cy="1470025"/>
          </a:xfrm>
        </p:spPr>
        <p:txBody>
          <a:bodyPr/>
          <a:lstStyle>
            <a:lvl1pPr>
              <a:defRPr sz="4000">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stStyle>
          <a:p>
            <a:r>
              <a:rPr lang="ja-JP" altLang="en-US" dirty="0"/>
              <a:t>マスター タイトルの書式設定</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a:t>マスター サブタイトルの書式設定</a:t>
            </a:r>
          </a:p>
        </p:txBody>
      </p:sp>
      <p:sp>
        <p:nvSpPr>
          <p:cNvPr id="10" name="Rectangle 5"/>
          <p:cNvSpPr>
            <a:spLocks noGrp="1" noChangeArrowheads="1"/>
          </p:cNvSpPr>
          <p:nvPr>
            <p:ph type="ftr" sz="quarter" idx="11"/>
          </p:nvPr>
        </p:nvSpPr>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stStyle>
          <a:p>
            <a:pPr>
              <a:defRPr/>
            </a:pPr>
            <a:endParaRPr lang="en-US" altLang="ja-JP" dirty="0"/>
          </a:p>
        </p:txBody>
      </p:sp>
      <p:sp>
        <p:nvSpPr>
          <p:cNvPr id="11" name="Rectangle 6"/>
          <p:cNvSpPr>
            <a:spLocks noGrp="1" noChangeArrowheads="1"/>
          </p:cNvSpPr>
          <p:nvPr>
            <p:ph type="sldNum" sz="quarter" idx="12"/>
          </p:nvPr>
        </p:nvSpPr>
        <p:spPr>
          <a:xfrm>
            <a:off x="7019925" y="6502400"/>
            <a:ext cx="2133600" cy="476250"/>
          </a:xfrm>
        </p:spPr>
        <p:txBody>
          <a:bodyPr/>
          <a:lstStyle>
            <a:lvl1pPr>
              <a:defRPr b="1">
                <a:latin typeface="Meiryo UI" panose="020B0604030504040204" pitchFamily="50" charset="-128"/>
                <a:ea typeface="Meiryo UI" panose="020B0604030504040204" pitchFamily="50" charset="-128"/>
                <a:cs typeface="Meiryo UI" panose="020B0604030504040204" pitchFamily="50" charset="-128"/>
              </a:defRPr>
            </a:lvl1pPr>
          </a:lstStyle>
          <a:p>
            <a:pPr>
              <a:defRPr/>
            </a:pPr>
            <a:fld id="{05C9DEB2-ACE0-4CE5-B491-901F8DA6F113}" type="slidenum">
              <a:rPr lang="en-US" altLang="ja-JP" smtClean="0"/>
              <a:pPr>
                <a:defRPr/>
              </a:pPr>
              <a:t>‹#›</a:t>
            </a:fld>
            <a:endParaRPr lang="en-US" altLang="ja-JP" dirty="0"/>
          </a:p>
        </p:txBody>
      </p:sp>
    </p:spTree>
    <p:extLst>
      <p:ext uri="{BB962C8B-B14F-4D97-AF65-F5344CB8AC3E}">
        <p14:creationId xmlns:p14="http://schemas.microsoft.com/office/powerpoint/2010/main" val="158383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と縦書きテキスト">
    <p:spTree>
      <p:nvGrpSpPr>
        <p:cNvPr id="1" name=""/>
        <p:cNvGrpSpPr/>
        <p:nvPr/>
      </p:nvGrpSpPr>
      <p:grpSpPr>
        <a:xfrm>
          <a:off x="0" y="0"/>
          <a:ext cx="0" cy="0"/>
          <a:chOff x="0" y="0"/>
          <a:chExt cx="0" cy="0"/>
        </a:xfrm>
      </p:grpSpPr>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0C5AD636-E0E1-4F31-932C-A6BE2CC75134}" type="slidenum">
              <a:rPr lang="en-US" altLang="ja-JP" smtClean="0"/>
              <a:pPr>
                <a:defRPr/>
              </a:pPr>
              <a:t>‹#›</a:t>
            </a:fld>
            <a:endParaRPr lang="en-US" altLang="ja-JP" dirty="0"/>
          </a:p>
        </p:txBody>
      </p:sp>
      <p:sp>
        <p:nvSpPr>
          <p:cNvPr id="7" name="タイトル 1"/>
          <p:cNvSpPr>
            <a:spLocks noGrp="1"/>
          </p:cNvSpPr>
          <p:nvPr>
            <p:ph type="title"/>
          </p:nvPr>
        </p:nvSpPr>
        <p:spPr>
          <a:xfrm>
            <a:off x="19050" y="116115"/>
            <a:ext cx="7740352" cy="624114"/>
          </a:xfrm>
        </p:spPr>
        <p:txBody>
          <a:bodyPr/>
          <a:lstStyle>
            <a:lvl1pPr>
              <a:defRPr sz="3200" b="0">
                <a:latin typeface="UD デジタル 教科書体 NK-B" panose="02020700000000000000" pitchFamily="18" charset="-128"/>
                <a:ea typeface="UD デジタル 教科書体 NK-B" panose="02020700000000000000" pitchFamily="18" charset="-128"/>
              </a:defRPr>
            </a:lvl1pPr>
          </a:lstStyle>
          <a:p>
            <a:r>
              <a:rPr lang="ja-JP" altLang="en-US"/>
              <a:t>マスター タイトルの書式設定</a:t>
            </a:r>
            <a:endParaRPr lang="ja-JP" altLang="en-US" dirty="0"/>
          </a:p>
        </p:txBody>
      </p:sp>
    </p:spTree>
    <p:extLst>
      <p:ext uri="{BB962C8B-B14F-4D97-AF65-F5344CB8AC3E}">
        <p14:creationId xmlns:p14="http://schemas.microsoft.com/office/powerpoint/2010/main" val="2731292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0"/>
            <a:ext cx="2171700" cy="612616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0" y="0"/>
            <a:ext cx="6362700"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ACAA9219-E610-4154-B0AD-38477727D770}" type="slidenum">
              <a:rPr lang="en-US" altLang="ja-JP" smtClean="0"/>
              <a:pPr>
                <a:defRPr/>
              </a:pPr>
              <a:t>‹#›</a:t>
            </a:fld>
            <a:endParaRPr lang="en-US" altLang="ja-JP" dirty="0"/>
          </a:p>
        </p:txBody>
      </p:sp>
    </p:spTree>
    <p:extLst>
      <p:ext uri="{BB962C8B-B14F-4D97-AF65-F5344CB8AC3E}">
        <p14:creationId xmlns:p14="http://schemas.microsoft.com/office/powerpoint/2010/main" val="998114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パターン1, 2">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ja-JP" dirty="0"/>
          </a:p>
        </p:txBody>
      </p:sp>
      <p:sp>
        <p:nvSpPr>
          <p:cNvPr id="4" name="Footer Placeholder 4"/>
          <p:cNvSpPr>
            <a:spLocks noGrp="1"/>
          </p:cNvSpPr>
          <p:nvPr>
            <p:ph type="ftr" sz="quarter" idx="11"/>
          </p:nvPr>
        </p:nvSpPr>
        <p:spPr/>
        <p:txBody>
          <a:bodyPr/>
          <a:lstStyle>
            <a:lvl1pPr>
              <a:defRPr/>
            </a:lvl1pPr>
          </a:lstStyle>
          <a:p>
            <a:pPr>
              <a:defRPr/>
            </a:pPr>
            <a:endParaRPr lang="en-US" altLang="ja-JP" dirty="0"/>
          </a:p>
        </p:txBody>
      </p:sp>
      <p:sp>
        <p:nvSpPr>
          <p:cNvPr id="5" name="スライド番号プレースホルダー 4"/>
          <p:cNvSpPr>
            <a:spLocks noGrp="1"/>
          </p:cNvSpPr>
          <p:nvPr>
            <p:ph type="sldNum" sz="quarter" idx="12"/>
          </p:nvPr>
        </p:nvSpPr>
        <p:spPr>
          <a:ln/>
        </p:spPr>
        <p:txBody>
          <a:bodyPr/>
          <a:lstStyle>
            <a:lvl1pPr>
              <a:defRPr/>
            </a:lvl1pPr>
          </a:lstStyle>
          <a:p>
            <a:pPr>
              <a:defRPr/>
            </a:pPr>
            <a:fld id="{742F1E6A-F5F5-4CAD-B26A-740FCDB1F007}" type="slidenum">
              <a:rPr lang="en-US" altLang="ja-JP" smtClean="0"/>
              <a:pPr>
                <a:defRPr/>
              </a:pPr>
              <a:t>‹#›</a:t>
            </a:fld>
            <a:endParaRPr lang="en-US" altLang="ja-JP" dirty="0"/>
          </a:p>
        </p:txBody>
      </p:sp>
    </p:spTree>
    <p:extLst>
      <p:ext uri="{BB962C8B-B14F-4D97-AF65-F5344CB8AC3E}">
        <p14:creationId xmlns:p14="http://schemas.microsoft.com/office/powerpoint/2010/main" val="184447586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ltLang="ja-JP" dirty="0"/>
          </a:p>
        </p:txBody>
      </p:sp>
      <p:sp>
        <p:nvSpPr>
          <p:cNvPr id="3" name="Rectangle 3"/>
          <p:cNvSpPr>
            <a:spLocks noGrp="1" noChangeArrowheads="1"/>
          </p:cNvSpPr>
          <p:nvPr>
            <p:ph type="sldNum" sz="quarter" idx="11"/>
          </p:nvPr>
        </p:nvSpPr>
        <p:spPr>
          <a:ln/>
        </p:spPr>
        <p:txBody>
          <a:bodyPr/>
          <a:lstStyle>
            <a:lvl1pPr>
              <a:defRPr/>
            </a:lvl1pPr>
          </a:lstStyle>
          <a:p>
            <a:pPr>
              <a:defRPr/>
            </a:pPr>
            <a:fld id="{CB437A40-9B03-4AC5-A981-4A10656EEB52}" type="slidenum">
              <a:rPr lang="en-US" altLang="ja-JP"/>
              <a:pPr>
                <a:defRPr/>
              </a:pPr>
              <a:t>‹#›</a:t>
            </a:fld>
            <a:endParaRPr lang="en-US" altLang="ja-JP" dirty="0"/>
          </a:p>
        </p:txBody>
      </p:sp>
      <p:sp>
        <p:nvSpPr>
          <p:cNvPr id="4" name="Rectangle 16"/>
          <p:cNvSpPr>
            <a:spLocks noGrp="1" noChangeArrowheads="1"/>
          </p:cNvSpPr>
          <p:nvPr>
            <p:ph type="dt" sz="half" idx="12"/>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2994820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2 つのコンテンツ">
    <p:spTree>
      <p:nvGrpSpPr>
        <p:cNvPr id="1" name=""/>
        <p:cNvGrpSpPr/>
        <p:nvPr/>
      </p:nvGrpSpPr>
      <p:grpSpPr>
        <a:xfrm>
          <a:off x="0" y="0"/>
          <a:ext cx="0" cy="0"/>
          <a:chOff x="0" y="0"/>
          <a:chExt cx="0" cy="0"/>
        </a:xfrm>
      </p:grpSpPr>
      <p:sp>
        <p:nvSpPr>
          <p:cNvPr id="3" name="コンテンツ プレースホルダ 2"/>
          <p:cNvSpPr>
            <a:spLocks noGrp="1"/>
          </p:cNvSpPr>
          <p:nvPr>
            <p:ph sz="half" idx="1"/>
          </p:nvPr>
        </p:nvSpPr>
        <p:spPr>
          <a:xfrm>
            <a:off x="457200" y="1120462"/>
            <a:ext cx="4038600" cy="4746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120462"/>
            <a:ext cx="4038600" cy="4746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dirty="0"/>
          </a:p>
        </p:txBody>
      </p:sp>
      <p:sp>
        <p:nvSpPr>
          <p:cNvPr id="6" name="Rectangle 3"/>
          <p:cNvSpPr>
            <a:spLocks noGrp="1" noChangeArrowheads="1"/>
          </p:cNvSpPr>
          <p:nvPr>
            <p:ph type="sldNum" sz="quarter" idx="11"/>
          </p:nvPr>
        </p:nvSpPr>
        <p:spPr>
          <a:ln/>
        </p:spPr>
        <p:txBody>
          <a:bodyPr/>
          <a:lstStyle>
            <a:lvl1pPr>
              <a:defRPr sz="1600"/>
            </a:lvl1pPr>
          </a:lstStyle>
          <a:p>
            <a:pPr>
              <a:defRPr/>
            </a:pPr>
            <a:fld id="{078329BE-DC4C-4584-83CD-1F89238E0799}" type="slidenum">
              <a:rPr lang="en-US" altLang="ja-JP" smtClean="0"/>
              <a:pPr>
                <a:defRPr/>
              </a:pPr>
              <a:t>‹#›</a:t>
            </a:fld>
            <a:endParaRPr lang="en-US" altLang="ja-JP" dirty="0"/>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93860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9050" y="116115"/>
            <a:ext cx="7740352" cy="624114"/>
          </a:xfrm>
        </p:spPr>
        <p:txBody>
          <a:bodyPr/>
          <a:lstStyle>
            <a:lvl1pPr>
              <a:defRPr sz="3200" b="0">
                <a:latin typeface="UD デジタル 教科書体 NK-B" panose="02020700000000000000" pitchFamily="18" charset="-128"/>
                <a:ea typeface="UD デジタル 教科書体 NK-B" panose="02020700000000000000" pitchFamily="18" charset="-128"/>
              </a:defRPr>
            </a:lvl1pPr>
          </a:lstStyle>
          <a:p>
            <a:r>
              <a:rPr lang="ja-JP" altLang="en-US"/>
              <a:t>マスター タイトルの書式設定</a:t>
            </a:r>
            <a:endParaRPr lang="ja-JP" altLang="en-US" dirty="0"/>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b="1"/>
            </a:lvl1pPr>
          </a:lstStyle>
          <a:p>
            <a:pPr>
              <a:defRPr/>
            </a:pPr>
            <a:fld id="{8DEB9206-6B62-49F8-BC94-D9E684E3D2D0}" type="slidenum">
              <a:rPr lang="en-US" altLang="ja-JP" smtClean="0"/>
              <a:pPr>
                <a:defRPr/>
              </a:pPr>
              <a:t>‹#›</a:t>
            </a:fld>
            <a:endParaRPr lang="en-US" altLang="ja-JP" dirty="0"/>
          </a:p>
        </p:txBody>
      </p:sp>
    </p:spTree>
    <p:extLst>
      <p:ext uri="{BB962C8B-B14F-4D97-AF65-F5344CB8AC3E}">
        <p14:creationId xmlns:p14="http://schemas.microsoft.com/office/powerpoint/2010/main" val="3812612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b="1"/>
            </a:lvl1pPr>
          </a:lstStyle>
          <a:p>
            <a:pPr>
              <a:defRPr/>
            </a:pPr>
            <a:fld id="{F2DB792D-D871-4CCA-A78C-78C247134512}" type="slidenum">
              <a:rPr lang="en-US" altLang="ja-JP" smtClean="0"/>
              <a:pPr>
                <a:defRPr/>
              </a:pPr>
              <a:t>‹#›</a:t>
            </a:fld>
            <a:endParaRPr lang="en-US" altLang="ja-JP" dirty="0"/>
          </a:p>
        </p:txBody>
      </p:sp>
    </p:spTree>
    <p:extLst>
      <p:ext uri="{BB962C8B-B14F-4D97-AF65-F5344CB8AC3E}">
        <p14:creationId xmlns:p14="http://schemas.microsoft.com/office/powerpoint/2010/main" val="1007912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b="1"/>
            </a:lvl1pPr>
          </a:lstStyle>
          <a:p>
            <a:pPr>
              <a:defRPr/>
            </a:pPr>
            <a:fld id="{742F1E6A-F5F5-4CAD-B26A-740FCDB1F007}" type="slidenum">
              <a:rPr lang="en-US" altLang="ja-JP" smtClean="0"/>
              <a:pPr>
                <a:defRPr/>
              </a:pPr>
              <a:t>‹#›</a:t>
            </a:fld>
            <a:endParaRPr lang="en-US" altLang="ja-JP" dirty="0"/>
          </a:p>
        </p:txBody>
      </p:sp>
      <p:sp>
        <p:nvSpPr>
          <p:cNvPr id="8" name="タイトル 1"/>
          <p:cNvSpPr>
            <a:spLocks noGrp="1"/>
          </p:cNvSpPr>
          <p:nvPr>
            <p:ph type="title"/>
          </p:nvPr>
        </p:nvSpPr>
        <p:spPr>
          <a:xfrm>
            <a:off x="19050" y="116115"/>
            <a:ext cx="7740352" cy="624114"/>
          </a:xfrm>
        </p:spPr>
        <p:txBody>
          <a:bodyPr/>
          <a:lstStyle>
            <a:lvl1pPr>
              <a:defRPr sz="3200" b="0">
                <a:latin typeface="UD デジタル 教科書体 NK-B" panose="02020700000000000000" pitchFamily="18" charset="-128"/>
                <a:ea typeface="UD デジタル 教科書体 NK-B" panose="02020700000000000000" pitchFamily="18" charset="-128"/>
              </a:defRPr>
            </a:lvl1pPr>
          </a:lstStyle>
          <a:p>
            <a:r>
              <a:rPr lang="ja-JP" altLang="en-US"/>
              <a:t>マスター タイトルの書式設定</a:t>
            </a:r>
            <a:endParaRPr lang="ja-JP" altLang="en-US" dirty="0"/>
          </a:p>
        </p:txBody>
      </p:sp>
    </p:spTree>
    <p:extLst>
      <p:ext uri="{BB962C8B-B14F-4D97-AF65-F5344CB8AC3E}">
        <p14:creationId xmlns:p14="http://schemas.microsoft.com/office/powerpoint/2010/main" val="314785511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EA70A48E-7BED-4AED-94CE-DCEB46986E4D}" type="slidenum">
              <a:rPr lang="en-US" altLang="ja-JP" smtClean="0"/>
              <a:pPr>
                <a:defRPr/>
              </a:pPr>
              <a:t>‹#›</a:t>
            </a:fld>
            <a:endParaRPr lang="en-US" altLang="ja-JP" dirty="0"/>
          </a:p>
        </p:txBody>
      </p:sp>
      <p:sp>
        <p:nvSpPr>
          <p:cNvPr id="10" name="タイトル 1"/>
          <p:cNvSpPr>
            <a:spLocks noGrp="1"/>
          </p:cNvSpPr>
          <p:nvPr>
            <p:ph type="title"/>
          </p:nvPr>
        </p:nvSpPr>
        <p:spPr>
          <a:xfrm>
            <a:off x="19050" y="116115"/>
            <a:ext cx="7740352" cy="624114"/>
          </a:xfrm>
        </p:spPr>
        <p:txBody>
          <a:bodyPr/>
          <a:lstStyle>
            <a:lvl1pPr>
              <a:defRPr sz="3200" b="0">
                <a:latin typeface="UD デジタル 教科書体 NK-B" panose="02020700000000000000" pitchFamily="18" charset="-128"/>
                <a:ea typeface="UD デジタル 教科書体 NK-B" panose="02020700000000000000" pitchFamily="18" charset="-128"/>
              </a:defRPr>
            </a:lvl1pPr>
          </a:lstStyle>
          <a:p>
            <a:r>
              <a:rPr lang="ja-JP" altLang="en-US"/>
              <a:t>マスター タイトルの書式設定</a:t>
            </a:r>
            <a:endParaRPr lang="ja-JP" altLang="en-US" dirty="0"/>
          </a:p>
        </p:txBody>
      </p:sp>
    </p:spTree>
    <p:extLst>
      <p:ext uri="{BB962C8B-B14F-4D97-AF65-F5344CB8AC3E}">
        <p14:creationId xmlns:p14="http://schemas.microsoft.com/office/powerpoint/2010/main" val="794894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742F1E6A-F5F5-4CAD-B26A-740FCDB1F007}" type="slidenum">
              <a:rPr lang="en-US" altLang="ja-JP" smtClean="0"/>
              <a:pPr>
                <a:defRPr/>
              </a:pPr>
              <a:t>‹#›</a:t>
            </a:fld>
            <a:endParaRPr lang="en-US" altLang="ja-JP" dirty="0"/>
          </a:p>
        </p:txBody>
      </p:sp>
      <p:sp>
        <p:nvSpPr>
          <p:cNvPr id="6" name="タイトル 1"/>
          <p:cNvSpPr>
            <a:spLocks noGrp="1"/>
          </p:cNvSpPr>
          <p:nvPr>
            <p:ph type="title"/>
          </p:nvPr>
        </p:nvSpPr>
        <p:spPr>
          <a:xfrm>
            <a:off x="19050" y="116115"/>
            <a:ext cx="7740352" cy="624114"/>
          </a:xfrm>
        </p:spPr>
        <p:txBody>
          <a:bodyPr/>
          <a:lstStyle>
            <a:lvl1pPr>
              <a:defRPr sz="3200" b="0">
                <a:latin typeface="UD デジタル 教科書体 NK-B" panose="02020700000000000000" pitchFamily="18" charset="-128"/>
                <a:ea typeface="UD デジタル 教科書体 NK-B" panose="02020700000000000000" pitchFamily="18" charset="-128"/>
              </a:defRPr>
            </a:lvl1pPr>
          </a:lstStyle>
          <a:p>
            <a:r>
              <a:rPr lang="ja-JP" altLang="en-US"/>
              <a:t>マスター タイトルの書式設定</a:t>
            </a:r>
            <a:endParaRPr lang="ja-JP" altLang="en-US" dirty="0"/>
          </a:p>
        </p:txBody>
      </p:sp>
    </p:spTree>
    <p:extLst>
      <p:ext uri="{BB962C8B-B14F-4D97-AF65-F5344CB8AC3E}">
        <p14:creationId xmlns:p14="http://schemas.microsoft.com/office/powerpoint/2010/main" val="210551720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742F1E6A-F5F5-4CAD-B26A-740FCDB1F007}" type="slidenum">
              <a:rPr lang="en-US" altLang="ja-JP" smtClean="0"/>
              <a:pPr>
                <a:defRPr/>
              </a:pPr>
              <a:t>‹#›</a:t>
            </a:fld>
            <a:endParaRPr lang="en-US" altLang="ja-JP" dirty="0"/>
          </a:p>
        </p:txBody>
      </p:sp>
    </p:spTree>
    <p:extLst>
      <p:ext uri="{BB962C8B-B14F-4D97-AF65-F5344CB8AC3E}">
        <p14:creationId xmlns:p14="http://schemas.microsoft.com/office/powerpoint/2010/main" val="157808875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9BBC5927-5259-4069-A647-974B909C3BDD}" type="slidenum">
              <a:rPr lang="en-US" altLang="ja-JP" smtClean="0"/>
              <a:pPr>
                <a:defRPr/>
              </a:pPr>
              <a:t>‹#›</a:t>
            </a:fld>
            <a:endParaRPr lang="en-US" altLang="ja-JP" dirty="0"/>
          </a:p>
        </p:txBody>
      </p:sp>
    </p:spTree>
    <p:extLst>
      <p:ext uri="{BB962C8B-B14F-4D97-AF65-F5344CB8AC3E}">
        <p14:creationId xmlns:p14="http://schemas.microsoft.com/office/powerpoint/2010/main" val="4153709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CC6037C6-B4C7-4F0E-8922-0C43577E6117}" type="slidenum">
              <a:rPr lang="en-US" altLang="ja-JP" smtClean="0"/>
              <a:pPr>
                <a:defRPr/>
              </a:pPr>
              <a:t>‹#›</a:t>
            </a:fld>
            <a:endParaRPr lang="en-US" altLang="ja-JP" dirty="0"/>
          </a:p>
        </p:txBody>
      </p:sp>
    </p:spTree>
    <p:extLst>
      <p:ext uri="{BB962C8B-B14F-4D97-AF65-F5344CB8AC3E}">
        <p14:creationId xmlns:p14="http://schemas.microsoft.com/office/powerpoint/2010/main" val="3414846996"/>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slideLayouts/slideLayout14.xml" Type="http://schemas.openxmlformats.org/officeDocument/2006/relationships/slideLayout"/><Relationship Id="rId15" Target="../theme/theme1.xml" Type="http://schemas.openxmlformats.org/officeDocument/2006/relationships/theme"/><Relationship Id="rId16" Target="../media/image1.png" Type="http://schemas.openxmlformats.org/officeDocument/2006/relationships/image"/><Relationship Id="rId17" Target="../media/image2.png" Type="http://schemas.openxmlformats.org/officeDocument/2006/relationships/image"/><Relationship Id="rId18" Target="../media/image3.png" Type="http://schemas.openxmlformats.org/officeDocument/2006/relationships/image"/><Relationship Id="rId19"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eiryo UI" panose="020B0604030504040204" pitchFamily="50" charset="-128"/>
                <a:ea typeface="Meiryo UI" panose="020B0604030504040204" pitchFamily="50" charset="-128"/>
                <a:cs typeface="Meiryo UI" panose="020B0604030504040204"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7010722" y="6552736"/>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Meiryo UI" panose="020B0604030504040204" pitchFamily="50" charset="-128"/>
                <a:ea typeface="Meiryo UI" panose="020B0604030504040204" pitchFamily="50" charset="-128"/>
                <a:cs typeface="Meiryo UI" panose="020B0604030504040204" pitchFamily="50" charset="-128"/>
              </a:defRPr>
            </a:lvl1pPr>
          </a:lstStyle>
          <a:p>
            <a:pPr>
              <a:defRPr/>
            </a:pPr>
            <a:fld id="{742F1E6A-F5F5-4CAD-B26A-740FCDB1F007}" type="slidenum">
              <a:rPr lang="en-US" altLang="ja-JP" smtClean="0"/>
              <a:pPr>
                <a:defRPr/>
              </a:pPr>
              <a:t>‹#›</a:t>
            </a:fld>
            <a:endParaRPr lang="en-US" altLang="ja-JP" dirty="0"/>
          </a:p>
        </p:txBody>
      </p:sp>
      <p:grpSp>
        <p:nvGrpSpPr>
          <p:cNvPr id="2" name="Group 18"/>
          <p:cNvGrpSpPr>
            <a:grpSpLocks/>
          </p:cNvGrpSpPr>
          <p:nvPr/>
        </p:nvGrpSpPr>
        <p:grpSpPr bwMode="auto">
          <a:xfrm>
            <a:off x="-7840" y="310874"/>
            <a:ext cx="9144000" cy="748453"/>
            <a:chOff x="0" y="0"/>
            <a:chExt cx="5760" cy="344"/>
          </a:xfrm>
        </p:grpSpPr>
        <p:pic>
          <p:nvPicPr>
            <p:cNvPr id="1034" name="Picture 9" descr="mlit_top"/>
            <p:cNvPicPr>
              <a:picLocks noChangeAspect="1" noChangeArrowheads="1"/>
            </p:cNvPicPr>
            <p:nvPr/>
          </p:nvPicPr>
          <p:blipFill>
            <a:blip r:embed="rId16">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p:nvGrpSpPr>
          <p:grpSpPr bwMode="auto">
            <a:xfrm>
              <a:off x="0" y="0"/>
              <a:ext cx="5760" cy="318"/>
              <a:chOff x="0" y="0"/>
              <a:chExt cx="5760" cy="318"/>
            </a:xfrm>
          </p:grpSpPr>
          <p:pic>
            <p:nvPicPr>
              <p:cNvPr id="1036" name="Picture 11" descr="mlit_top"/>
              <p:cNvPicPr>
                <a:picLocks noChangeAspect="1" noChangeArrowheads="1"/>
              </p:cNvPicPr>
              <p:nvPr/>
            </p:nvPicPr>
            <p:blipFill>
              <a:blip r:embed="rId17">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p:nvPicPr>
            <p:blipFill>
              <a:blip r:embed="rId18">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p:nvPicPr>
            <p:blipFill>
              <a:blip r:embed="rId18">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774035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2" name="Picture 14"/>
          <p:cNvPicPr>
            <a:picLocks noChangeAspect="1" noChangeArrowheads="1"/>
          </p:cNvPicPr>
          <p:nvPr/>
        </p:nvPicPr>
        <p:blipFill>
          <a:blip r:embed="rId19" cstate="print">
            <a:extLst>
              <a:ext uri="{28A0092B-C50C-407E-A947-70E740481C1C}">
                <a14:useLocalDpi xmlns:a14="http://schemas.microsoft.com/office/drawing/2010/main" val="0"/>
              </a:ext>
            </a:extLst>
          </a:blip>
          <a:srcRect t="3670"/>
          <a:stretch>
            <a:fillRect/>
          </a:stretch>
        </p:blipFill>
        <p:spPr bwMode="auto">
          <a:xfrm>
            <a:off x="7593013" y="0"/>
            <a:ext cx="15509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104157"/>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7" r:id="rId14"/>
  </p:sldLayoutIdLst>
  <p:hf hdr="0" ftr="0" dt="0"/>
  <p:txStyles>
    <p:titleStyle>
      <a:lvl1pPr algn="l" rtl="0" eaLnBrk="1" fontAlgn="base" hangingPunct="1">
        <a:spcBef>
          <a:spcPct val="0"/>
        </a:spcBef>
        <a:spcAft>
          <a:spcPct val="0"/>
        </a:spcAft>
        <a:defRPr kumimoji="1" sz="3200">
          <a:solidFill>
            <a:srgbClr val="4087C8"/>
          </a:solidFill>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 Id="rId3"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0.xml" Type="http://schemas.openxmlformats.org/officeDocument/2006/relationships/notesSlide"/><Relationship Id="rId3" Target="../media/image15.emf" Type="http://schemas.openxmlformats.org/officeDocument/2006/relationships/image"/></Relationships>
</file>

<file path=ppt/slides/_rels/slide100.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00.xml" Type="http://schemas.openxmlformats.org/officeDocument/2006/relationships/notesSlide"/><Relationship Id="rId3" Target="../media/image56.png" Type="http://schemas.openxmlformats.org/officeDocument/2006/relationships/image"/><Relationship Id="rId4" Target="../media/image57.png" Type="http://schemas.openxmlformats.org/officeDocument/2006/relationships/image"/><Relationship Id="rId5" Target="../media/image58.png" Type="http://schemas.openxmlformats.org/officeDocument/2006/relationships/image"/></Relationships>
</file>

<file path=ppt/slides/_rels/slide101.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01.xml" Type="http://schemas.openxmlformats.org/officeDocument/2006/relationships/notesSlide"/></Relationships>
</file>

<file path=ppt/slides/_rels/slide10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02.xml" Type="http://schemas.openxmlformats.org/officeDocument/2006/relationships/notesSlide"/></Relationships>
</file>

<file path=ppt/slides/_rels/slide103.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03.xml" Type="http://schemas.openxmlformats.org/officeDocument/2006/relationships/notesSlide"/><Relationship Id="rId3" Target="../media/image59.png" Type="http://schemas.openxmlformats.org/officeDocument/2006/relationships/image"/></Relationships>
</file>

<file path=ppt/slides/_rels/slide104.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04.xml" Type="http://schemas.openxmlformats.org/officeDocument/2006/relationships/notesSlide"/></Relationships>
</file>

<file path=ppt/slides/_rels/slide105.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05.xml" Type="http://schemas.openxmlformats.org/officeDocument/2006/relationships/notesSlide"/><Relationship Id="rId3" Target="../media/image60.png" Type="http://schemas.openxmlformats.org/officeDocument/2006/relationships/image"/><Relationship Id="rId4" Target="../media/image61.emf" Type="http://schemas.openxmlformats.org/officeDocument/2006/relationships/image"/></Relationships>
</file>

<file path=ppt/slides/_rels/slide106.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06.xml" Type="http://schemas.openxmlformats.org/officeDocument/2006/relationships/notesSlide"/></Relationships>
</file>

<file path=ppt/slides/_rels/slide10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07.xml" Type="http://schemas.openxmlformats.org/officeDocument/2006/relationships/notesSlide"/></Relationships>
</file>

<file path=ppt/slides/_rels/slide108.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08.xml" Type="http://schemas.openxmlformats.org/officeDocument/2006/relationships/notesSlide"/></Relationships>
</file>

<file path=ppt/slides/_rels/slide109.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09.xml" Type="http://schemas.openxmlformats.org/officeDocument/2006/relationships/notesSlide"/><Relationship Id="rId3" Target="../media/image18.emf"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1.xml" Type="http://schemas.openxmlformats.org/officeDocument/2006/relationships/notesSlide"/><Relationship Id="rId3" Target="../media/image16.png" Type="http://schemas.openxmlformats.org/officeDocument/2006/relationships/image"/><Relationship Id="rId4" Target="../media/image17.png" Type="http://schemas.openxmlformats.org/officeDocument/2006/relationships/image"/></Relationships>
</file>

<file path=ppt/slides/_rels/slide110.xml.rels><?xml version="1.0" encoding="UTF-8" standalone="yes"?><Relationships xmlns="http://schemas.openxmlformats.org/package/2006/relationships"><Relationship Id="rId1" Target="../slideLayouts/slideLayout13.xml" Type="http://schemas.openxmlformats.org/officeDocument/2006/relationships/slideLayout"/><Relationship Id="rId2" Target="../notesSlides/notesSlide110.xml" Type="http://schemas.openxmlformats.org/officeDocument/2006/relationships/notesSlide"/></Relationships>
</file>

<file path=ppt/slides/_rels/slide11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11.xml" Type="http://schemas.openxmlformats.org/officeDocument/2006/relationships/notesSlide"/></Relationships>
</file>

<file path=ppt/slides/_rels/slide11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12.xml" Type="http://schemas.openxmlformats.org/officeDocument/2006/relationships/notesSlide"/></Relationships>
</file>

<file path=ppt/slides/_rels/slide113.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13.xml" Type="http://schemas.openxmlformats.org/officeDocument/2006/relationships/notesSlide"/><Relationship Id="rId3" Target="../media/image35.emf" Type="http://schemas.openxmlformats.org/officeDocument/2006/relationships/image"/><Relationship Id="rId4" Target="../media/image38.jpeg" Type="http://schemas.openxmlformats.org/officeDocument/2006/relationships/image"/><Relationship Id="rId5" Target="../media/image39.jpeg" Type="http://schemas.openxmlformats.org/officeDocument/2006/relationships/image"/></Relationships>
</file>

<file path=ppt/slides/_rels/slide114.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14.xml" Type="http://schemas.openxmlformats.org/officeDocument/2006/relationships/notesSlide"/><Relationship Id="rId3" Target="../media/image25.png" Type="http://schemas.openxmlformats.org/officeDocument/2006/relationships/image"/></Relationships>
</file>

<file path=ppt/slides/_rels/slide115.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15.xml" Type="http://schemas.openxmlformats.org/officeDocument/2006/relationships/notesSlide"/><Relationship Id="rId3" Target="../media/image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2.xml" Type="http://schemas.openxmlformats.org/officeDocument/2006/relationships/notesSlide"/></Relationships>
</file>

<file path=ppt/slides/_rels/slide13.xml.rels><?xml version="1.0" encoding="UTF-8" standalone="yes"?><Relationships xmlns="http://schemas.openxmlformats.org/package/2006/relationships"><Relationship Id="rId1" Target="../slideLayouts/slideLayout13.xml" Type="http://schemas.openxmlformats.org/officeDocument/2006/relationships/slideLayout"/><Relationship Id="rId2" Target="../notesSlides/notesSlide13.xml" Type="http://schemas.openxmlformats.org/officeDocument/2006/relationships/notesSlide"/></Relationships>
</file>

<file path=ppt/slides/_rels/slide1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4.xml" Type="http://schemas.openxmlformats.org/officeDocument/2006/relationships/notesSlide"/><Relationship Id="rId3" Target="../diagrams/data1.xml" Type="http://schemas.openxmlformats.org/officeDocument/2006/relationships/diagramData"/><Relationship Id="rId4" Target="../diagrams/layout1.xml" Type="http://schemas.openxmlformats.org/officeDocument/2006/relationships/diagramLayout"/><Relationship Id="rId5" Target="../diagrams/quickStyle1.xml" Type="http://schemas.openxmlformats.org/officeDocument/2006/relationships/diagramQuickStyle"/><Relationship Id="rId6" Target="../diagrams/colors1.xml" Type="http://schemas.openxmlformats.org/officeDocument/2006/relationships/diagramColors"/><Relationship Id="rId7" Target="../diagrams/drawing1.xml" Type="http://schemas.microsoft.com/office/2007/relationships/diagramDrawing"/></Relationships>
</file>

<file path=ppt/slides/_rels/slide15.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5.xml" Type="http://schemas.openxmlformats.org/officeDocument/2006/relationships/notesSlide"/><Relationship Id="rId3" Target="../media/image18.emf"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6.xml" Type="http://schemas.openxmlformats.org/officeDocument/2006/relationships/notesSlide"/></Relationships>
</file>

<file path=ppt/slides/_rels/slide17.xml.rels><?xml version="1.0" encoding="UTF-8" standalone="yes"?><Relationships xmlns="http://schemas.openxmlformats.org/package/2006/relationships"><Relationship Id="rId1" Target="../slideLayouts/slideLayout13.xml" Type="http://schemas.openxmlformats.org/officeDocument/2006/relationships/slideLayout"/><Relationship Id="rId2" Target="../notesSlides/notesSlide17.xml" Type="http://schemas.openxmlformats.org/officeDocument/2006/relationships/notesSlide"/><Relationship Id="rId3" Target="../media/image19.emf" Type="http://schemas.openxmlformats.org/officeDocument/2006/relationships/image"/><Relationship Id="rId4" Target="../media/image20.emf" Type="http://schemas.openxmlformats.org/officeDocument/2006/relationships/image"/><Relationship Id="rId5" Target="../media/image21.emf"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8.xml" Type="http://schemas.openxmlformats.org/officeDocument/2006/relationships/notesSlide"/></Relationships>
</file>

<file path=ppt/slides/_rels/slide19.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9.xml" Type="http://schemas.openxmlformats.org/officeDocument/2006/relationships/notesSlide"/><Relationship Id="rId3" Target="../media/image2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20.xml" Type="http://schemas.openxmlformats.org/officeDocument/2006/relationships/notesSlide"/><Relationship Id="rId3" Target="../media/image2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21.xml" Type="http://schemas.openxmlformats.org/officeDocument/2006/relationships/notesSlide"/><Relationship Id="rId3" Target="../media/image22.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22.xml" Type="http://schemas.openxmlformats.org/officeDocument/2006/relationships/notesSlide"/><Relationship Id="rId3" Target="../media/image22.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3.xml" Type="http://schemas.openxmlformats.org/officeDocument/2006/relationships/notesSlide"/><Relationship Id="rId3" Target="../media/image23.wmf" Type="http://schemas.openxmlformats.org/officeDocument/2006/relationships/image"/><Relationship Id="rId4" Target="../media/image24.wmf"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4.xml" Type="http://schemas.openxmlformats.org/officeDocument/2006/relationships/notesSlide"/><Relationship Id="rId3" Target="../media/image18.emf"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5.xml" Type="http://schemas.openxmlformats.org/officeDocument/2006/relationships/notesSlide"/></Relationships>
</file>

<file path=ppt/slides/_rels/slide2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6.xml" Type="http://schemas.openxmlformats.org/officeDocument/2006/relationships/notesSlide"/></Relationships>
</file>

<file path=ppt/slides/_rels/slide2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7.xml" Type="http://schemas.openxmlformats.org/officeDocument/2006/relationships/notesSlide"/></Relationships>
</file>

<file path=ppt/slides/_rels/slide28.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28.xml" Type="http://schemas.openxmlformats.org/officeDocument/2006/relationships/notesSlide"/></Relationships>
</file>

<file path=ppt/slides/_rels/slide29.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29.xml" Type="http://schemas.openxmlformats.org/officeDocument/2006/relationships/notesSlide"/><Relationship Id="rId3" Target="../media/image2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s>
</file>

<file path=ppt/slides/_rels/slide30.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30.xml" Type="http://schemas.openxmlformats.org/officeDocument/2006/relationships/notesSlide"/></Relationships>
</file>

<file path=ppt/slides/_rels/slide31.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31.xml" Type="http://schemas.openxmlformats.org/officeDocument/2006/relationships/notesSlide"/><Relationship Id="rId3" Target="../media/image18.emf"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32.xml" Type="http://schemas.openxmlformats.org/officeDocument/2006/relationships/notesSlide"/><Relationship Id="rId3" Target="../media/image26.wmf" Type="http://schemas.openxmlformats.org/officeDocument/2006/relationships/image"/><Relationship Id="rId4" Target="../media/image27.wmf"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33.xml" Type="http://schemas.openxmlformats.org/officeDocument/2006/relationships/notesSlide"/></Relationships>
</file>

<file path=ppt/slides/_rels/slide34.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34.xml" Type="http://schemas.openxmlformats.org/officeDocument/2006/relationships/notesSlide"/><Relationship Id="rId3" Target="../media/image23.wmf" Type="http://schemas.openxmlformats.org/officeDocument/2006/relationships/image"/><Relationship Id="rId4" Target="../media/image24.wmf"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35.xml" Type="http://schemas.openxmlformats.org/officeDocument/2006/relationships/notesSlide"/></Relationships>
</file>

<file path=ppt/slides/_rels/slide36.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36.xml" Type="http://schemas.openxmlformats.org/officeDocument/2006/relationships/notesSlide"/><Relationship Id="rId3" Target="../media/image28.emf"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37.xml" Type="http://schemas.openxmlformats.org/officeDocument/2006/relationships/notesSlide"/><Relationship Id="rId3" Target="../media/image28.emf"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38.xml" Type="http://schemas.openxmlformats.org/officeDocument/2006/relationships/notesSlide"/><Relationship Id="rId3" Target="../media/image29.png" Type="http://schemas.openxmlformats.org/officeDocument/2006/relationships/image"/><Relationship Id="rId4" Target="../media/hdphoto1.wdp" Type="http://schemas.microsoft.com/office/2007/relationships/hdphoto"/><Relationship Id="rId5" Target="../media/image30.emf" Type="http://schemas.openxmlformats.org/officeDocument/2006/relationships/image"/><Relationship Id="rId6" Target="../media/image31.emf"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9.xml" Type="http://schemas.openxmlformats.org/officeDocument/2006/relationships/notesSlide"/></Relationships>
</file>

<file path=ppt/slides/_rels/slide4.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4.xml" Type="http://schemas.openxmlformats.org/officeDocument/2006/relationships/notesSlide"/><Relationship Id="rId3" Target="../media/image6.jpe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40.xml" Type="http://schemas.openxmlformats.org/officeDocument/2006/relationships/notesSlide"/><Relationship Id="rId3" Target="../media/image32.emf"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41.xml" Type="http://schemas.openxmlformats.org/officeDocument/2006/relationships/notesSlide"/><Relationship Id="rId3" Target="../media/image33.emf" Type="http://schemas.openxmlformats.org/officeDocument/2006/relationships/image"/><Relationship Id="rId4" Target="../media/image34.emf"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42.xml" Type="http://schemas.openxmlformats.org/officeDocument/2006/relationships/notesSlide"/><Relationship Id="rId3" Target="../media/image35.emf" Type="http://schemas.openxmlformats.org/officeDocument/2006/relationships/image"/><Relationship Id="rId4" Target="../media/image36.jpeg" Type="http://schemas.openxmlformats.org/officeDocument/2006/relationships/image"/><Relationship Id="rId5" Target="../media/image37.jpeg" Type="http://schemas.openxmlformats.org/officeDocument/2006/relationships/image"/><Relationship Id="rId6" Target="../media/image38.jpeg" Type="http://schemas.openxmlformats.org/officeDocument/2006/relationships/image"/><Relationship Id="rId7" Target="../media/image39.jpeg" Type="http://schemas.openxmlformats.org/officeDocument/2006/relationships/image"/><Relationship Id="rId8" Target="../media/image40.jpeg" Type="http://schemas.openxmlformats.org/officeDocument/2006/relationships/image"/><Relationship Id="rId9" Target="../media/image41.jpe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3.xml" Type="http://schemas.openxmlformats.org/officeDocument/2006/relationships/notesSlide"/><Relationship Id="rId3" Target="../media/image39.jpe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44.xml" Type="http://schemas.openxmlformats.org/officeDocument/2006/relationships/notesSlide"/></Relationships>
</file>

<file path=ppt/slides/_rels/slide45.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45.xml" Type="http://schemas.openxmlformats.org/officeDocument/2006/relationships/notesSlide"/><Relationship Id="rId3" Target="../media/image18.emf"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46.xml" Type="http://schemas.openxmlformats.org/officeDocument/2006/relationships/notesSlide"/></Relationships>
</file>

<file path=ppt/slides/_rels/slide47.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47.xml" Type="http://schemas.openxmlformats.org/officeDocument/2006/relationships/notesSlide"/></Relationships>
</file>

<file path=ppt/slides/_rels/slide48.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48.xml" Type="http://schemas.openxmlformats.org/officeDocument/2006/relationships/notesSlide"/><Relationship Id="rId3" Target="../media/image23.wmf" Type="http://schemas.openxmlformats.org/officeDocument/2006/relationships/image"/><Relationship Id="rId4" Target="../media/image24.wmf"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9.xml" Type="http://schemas.openxmlformats.org/officeDocument/2006/relationships/notesSlide"/></Relationships>
</file>

<file path=ppt/slides/_rels/slide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xml" Type="http://schemas.openxmlformats.org/officeDocument/2006/relationships/notesSlide"/></Relationships>
</file>

<file path=ppt/slides/_rels/slide50.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50.xml" Type="http://schemas.openxmlformats.org/officeDocument/2006/relationships/notesSlide"/></Relationships>
</file>

<file path=ppt/slides/_rels/slide51.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51.xml" Type="http://schemas.openxmlformats.org/officeDocument/2006/relationships/notesSlide"/></Relationships>
</file>

<file path=ppt/slides/_rels/slide5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52.xml" Type="http://schemas.openxmlformats.org/officeDocument/2006/relationships/notesSlide"/><Relationship Id="rId3" Target="../media/image42.wmf" Type="http://schemas.openxmlformats.org/officeDocument/2006/relationships/image"/><Relationship Id="rId4" Target="../media/image43.emf"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3.xml" Type="http://schemas.openxmlformats.org/officeDocument/2006/relationships/notesSlide"/></Relationships>
</file>

<file path=ppt/slides/_rels/slide5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4.xml" Type="http://schemas.openxmlformats.org/officeDocument/2006/relationships/notesSlide"/></Relationships>
</file>

<file path=ppt/slides/_rels/slide5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5.xml" Type="http://schemas.openxmlformats.org/officeDocument/2006/relationships/notesSlide"/></Relationships>
</file>

<file path=ppt/slides/_rels/slide56.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56.xml" Type="http://schemas.openxmlformats.org/officeDocument/2006/relationships/notesSlide"/><Relationship Id="rId3" Target="../media/image44.wmf"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7.xml" Type="http://schemas.openxmlformats.org/officeDocument/2006/relationships/notesSlide"/></Relationships>
</file>

<file path=ppt/slides/_rels/slide58.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58.xml" Type="http://schemas.openxmlformats.org/officeDocument/2006/relationships/notesSlide"/></Relationships>
</file>

<file path=ppt/slides/_rels/slide59.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59.xml" Type="http://schemas.openxmlformats.org/officeDocument/2006/relationships/notesSlide"/></Relationships>
</file>

<file path=ppt/slides/_rels/slide6.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6.xml" Type="http://schemas.openxmlformats.org/officeDocument/2006/relationships/notesSlide"/></Relationships>
</file>

<file path=ppt/slides/_rels/slide60.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60.xml" Type="http://schemas.openxmlformats.org/officeDocument/2006/relationships/notesSlide"/></Relationships>
</file>

<file path=ppt/slides/_rels/slide6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1.xml" Type="http://schemas.openxmlformats.org/officeDocument/2006/relationships/notesSlide"/></Relationships>
</file>

<file path=ppt/slides/_rels/slide6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62.xml" Type="http://schemas.openxmlformats.org/officeDocument/2006/relationships/notesSlide"/></Relationships>
</file>

<file path=ppt/slides/_rels/slide6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3.xml" Type="http://schemas.openxmlformats.org/officeDocument/2006/relationships/notesSlide"/></Relationships>
</file>

<file path=ppt/slides/_rels/slide6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4.xml" Type="http://schemas.openxmlformats.org/officeDocument/2006/relationships/notesSlide"/></Relationships>
</file>

<file path=ppt/slides/_rels/slide65.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65.xml" Type="http://schemas.openxmlformats.org/officeDocument/2006/relationships/notesSlide"/><Relationship Id="rId3" Target="../media/image45.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66.xml" Type="http://schemas.openxmlformats.org/officeDocument/2006/relationships/notesSlide"/></Relationships>
</file>

<file path=ppt/slides/_rels/slide6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7.xml" Type="http://schemas.openxmlformats.org/officeDocument/2006/relationships/notesSlide"/></Relationships>
</file>

<file path=ppt/slides/_rels/slide68.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68.xml" Type="http://schemas.openxmlformats.org/officeDocument/2006/relationships/notesSlide"/></Relationships>
</file>

<file path=ppt/slides/_rels/slide69.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69.xml" Type="http://schemas.openxmlformats.org/officeDocument/2006/relationships/notesSlide"/><Relationship Id="rId3" Target="../media/image18.emf"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7.xml" Type="http://schemas.openxmlformats.org/officeDocument/2006/relationships/notesSlide"/><Relationship Id="rId3" Target="../media/image9.jpeg" Type="http://schemas.openxmlformats.org/officeDocument/2006/relationships/image"/><Relationship Id="rId4" Target="../media/image10.jpeg" Type="http://schemas.openxmlformats.org/officeDocument/2006/relationships/image"/><Relationship Id="rId5" Target="../media/image11.png" Type="http://schemas.openxmlformats.org/officeDocument/2006/relationships/image"/><Relationship Id="rId6" Target="../media/image12.jpeg" Type="http://schemas.openxmlformats.org/officeDocument/2006/relationships/image"/><Relationship Id="rId7" Target="../media/image13.jpeg" Type="http://schemas.openxmlformats.org/officeDocument/2006/relationships/image"/><Relationship Id="rId8" Target="../media/image14.jpe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70.xml" Type="http://schemas.openxmlformats.org/officeDocument/2006/relationships/notesSlide"/></Relationships>
</file>

<file path=ppt/slides/_rels/slide71.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71.xml" Type="http://schemas.openxmlformats.org/officeDocument/2006/relationships/notesSlide"/><Relationship Id="rId3" Target="../media/image43.emf"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72.xml" Type="http://schemas.openxmlformats.org/officeDocument/2006/relationships/notesSlide"/><Relationship Id="rId3" Target="../media/image23.wmf" Type="http://schemas.openxmlformats.org/officeDocument/2006/relationships/image"/><Relationship Id="rId4" Target="../media/image24.wmf"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73.xml" Type="http://schemas.openxmlformats.org/officeDocument/2006/relationships/notesSlide"/></Relationships>
</file>

<file path=ppt/slides/_rels/slide74.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74.xml" Type="http://schemas.openxmlformats.org/officeDocument/2006/relationships/notesSlide"/><Relationship Id="rId3" Target="../media/image28.emf"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75.xml" Type="http://schemas.openxmlformats.org/officeDocument/2006/relationships/notesSlide"/><Relationship Id="rId3" Target="../media/image46.pn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76.xml" Type="http://schemas.openxmlformats.org/officeDocument/2006/relationships/notesSlide"/><Relationship Id="rId3" Target="../media/image46.png" Type="http://schemas.openxmlformats.org/officeDocument/2006/relationships/image"/></Relationships>
</file>

<file path=ppt/slides/_rels/slide77.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77.xml" Type="http://schemas.openxmlformats.org/officeDocument/2006/relationships/notesSlide"/><Relationship Id="rId3" Target="../media/image46.pn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78.xml" Type="http://schemas.openxmlformats.org/officeDocument/2006/relationships/notesSlide"/><Relationship Id="rId3" Target="../media/image47.png"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79.xml" Type="http://schemas.openxmlformats.org/officeDocument/2006/relationships/notesSlide"/><Relationship Id="rId3" Target="../media/image4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8.xml" Type="http://schemas.openxmlformats.org/officeDocument/2006/relationships/notesSlide"/></Relationships>
</file>

<file path=ppt/slides/_rels/slide80.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80.xml" Type="http://schemas.openxmlformats.org/officeDocument/2006/relationships/notesSlide"/><Relationship Id="rId3" Target="../media/image47.pn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81.xml" Type="http://schemas.openxmlformats.org/officeDocument/2006/relationships/notesSlide"/></Relationships>
</file>

<file path=ppt/slides/_rels/slide8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82.xml" Type="http://schemas.openxmlformats.org/officeDocument/2006/relationships/notesSlide"/><Relationship Id="rId3" Target="../media/image48.png" Type="http://schemas.openxmlformats.org/officeDocument/2006/relationships/image"/><Relationship Id="rId4" Target="../media/image49.png" Type="http://schemas.openxmlformats.org/officeDocument/2006/relationships/image"/><Relationship Id="rId5" Target="../media/image50.png"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83.xml" Type="http://schemas.openxmlformats.org/officeDocument/2006/relationships/notesSlide"/></Relationships>
</file>

<file path=ppt/slides/_rels/slide84.xml.rels><?xml version="1.0" encoding="UTF-8" standalone="yes"?><Relationships xmlns="http://schemas.openxmlformats.org/package/2006/relationships"><Relationship Id="rId1" Target="../slideLayouts/slideLayout14.xml" Type="http://schemas.openxmlformats.org/officeDocument/2006/relationships/slideLayout"/><Relationship Id="rId2" Target="../notesSlides/notesSlide84.xml" Type="http://schemas.openxmlformats.org/officeDocument/2006/relationships/notesSlide"/></Relationships>
</file>

<file path=ppt/slides/_rels/slide85.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85.xml" Type="http://schemas.openxmlformats.org/officeDocument/2006/relationships/notesSlide"/><Relationship Id="rId3" Target="../media/image51.emf" Type="http://schemas.openxmlformats.org/officeDocument/2006/relationships/image"/><Relationship Id="rId4" Target="../media/image52.emf" Type="http://schemas.openxmlformats.org/officeDocument/2006/relationships/image"/><Relationship Id="rId5" Target="../media/image53.png" Type="http://schemas.openxmlformats.org/officeDocument/2006/relationships/image"/></Relationships>
</file>

<file path=ppt/slides/_rels/slide86.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86.xml" Type="http://schemas.openxmlformats.org/officeDocument/2006/relationships/notesSlide"/></Relationships>
</file>

<file path=ppt/slides/_rels/slide87.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87.xml" Type="http://schemas.openxmlformats.org/officeDocument/2006/relationships/notesSlide"/><Relationship Id="rId3" Target="../media/image54.png" Type="http://schemas.openxmlformats.org/officeDocument/2006/relationships/image"/></Relationships>
</file>

<file path=ppt/slides/_rels/slide88.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88.xml" Type="http://schemas.openxmlformats.org/officeDocument/2006/relationships/notesSlide"/><Relationship Id="rId3" Target="../media/image54.png" Type="http://schemas.openxmlformats.org/officeDocument/2006/relationships/image"/></Relationships>
</file>

<file path=ppt/slides/_rels/slide89.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89.xml" Type="http://schemas.openxmlformats.org/officeDocument/2006/relationships/notesSlide"/><Relationship Id="rId3" Target="../media/image5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9.xml" Type="http://schemas.openxmlformats.org/officeDocument/2006/relationships/notesSlide"/></Relationships>
</file>

<file path=ppt/slides/_rels/slide90.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90.xml" Type="http://schemas.openxmlformats.org/officeDocument/2006/relationships/notesSlide"/></Relationships>
</file>

<file path=ppt/slides/_rels/slide91.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91.xml" Type="http://schemas.openxmlformats.org/officeDocument/2006/relationships/notesSlide"/></Relationships>
</file>

<file path=ppt/slides/_rels/slide9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92.xml" Type="http://schemas.openxmlformats.org/officeDocument/2006/relationships/notesSlide"/></Relationships>
</file>

<file path=ppt/slides/_rels/slide93.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93.xml" Type="http://schemas.openxmlformats.org/officeDocument/2006/relationships/notesSlide"/></Relationships>
</file>

<file path=ppt/slides/_rels/slide94.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94.xml" Type="http://schemas.openxmlformats.org/officeDocument/2006/relationships/notesSlide"/></Relationships>
</file>

<file path=ppt/slides/_rels/slide9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95.xml" Type="http://schemas.openxmlformats.org/officeDocument/2006/relationships/notesSlide"/></Relationships>
</file>

<file path=ppt/slides/_rels/slide96.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96.xml" Type="http://schemas.openxmlformats.org/officeDocument/2006/relationships/notesSlide"/></Relationships>
</file>

<file path=ppt/slides/_rels/slide97.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97.xml" Type="http://schemas.openxmlformats.org/officeDocument/2006/relationships/notesSlide"/><Relationship Id="rId3" Target="../media/image55.png" Type="http://schemas.openxmlformats.org/officeDocument/2006/relationships/image"/></Relationships>
</file>

<file path=ppt/slides/_rels/slide98.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98.xml" Type="http://schemas.openxmlformats.org/officeDocument/2006/relationships/notesSlide"/></Relationships>
</file>

<file path=ppt/slides/_rels/slide99.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99.xml" Type="http://schemas.openxmlformats.org/officeDocument/2006/relationships/notesSlid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p:cNvSpPr>
            <a:spLocks noGrp="1"/>
          </p:cNvSpPr>
          <p:nvPr>
            <p:ph type="subTitle" idx="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pPr>
              <a:defRPr/>
            </a:pPr>
            <a:fld id="{05C9DEB2-ACE0-4CE5-B491-901F8DA6F113}" type="slidenum">
              <a:rPr lang="en-US" altLang="ja-JP" smtClean="0"/>
              <a:pPr>
                <a:defRPr/>
              </a:pPr>
              <a:t>1</a:t>
            </a:fld>
            <a:endParaRPr lang="en-US" altLang="ja-JP" dirty="0"/>
          </a:p>
        </p:txBody>
      </p:sp>
      <p:sp>
        <p:nvSpPr>
          <p:cNvPr id="10" name="正方形/長方形 9"/>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11" name="フレーム 10"/>
          <p:cNvSpPr/>
          <p:nvPr/>
        </p:nvSpPr>
        <p:spPr>
          <a:xfrm>
            <a:off x="0" y="0"/>
            <a:ext cx="9144000" cy="6858000"/>
          </a:xfrm>
          <a:prstGeom prst="frame">
            <a:avLst>
              <a:gd name="adj1" fmla="val 8278"/>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schemeClr val="tx1"/>
              </a:solidFill>
            </a:endParaRPr>
          </a:p>
        </p:txBody>
      </p:sp>
      <p:sp>
        <p:nvSpPr>
          <p:cNvPr id="12" name="Text Box 6"/>
          <p:cNvSpPr txBox="1">
            <a:spLocks noChangeArrowheads="1"/>
          </p:cNvSpPr>
          <p:nvPr/>
        </p:nvSpPr>
        <p:spPr bwMode="auto">
          <a:xfrm>
            <a:off x="1703753" y="805648"/>
            <a:ext cx="5761037" cy="1878012"/>
          </a:xfrm>
          <a:prstGeom prst="rect">
            <a:avLst/>
          </a:prstGeom>
          <a:solidFill>
            <a:srgbClr val="CCECFF"/>
          </a:solidFill>
          <a:ln w="9525">
            <a:noFill/>
            <a:miter lim="800000"/>
            <a:headEnd/>
            <a:tailEnd/>
          </a:ln>
          <a:effectLst>
            <a:outerShdw dist="107763" dir="2700000" algn="ctr" rotWithShape="0">
              <a:schemeClr val="bg2"/>
            </a:outerShdw>
          </a:effectLst>
        </p:spPr>
        <p:txBody>
          <a:bodyPr anchor="ctr" anchorCtr="0">
            <a:normAutofit/>
          </a:bodyPr>
          <a:lstStyle/>
          <a:p>
            <a:pPr algn="ctr">
              <a:defRPr/>
            </a:pPr>
            <a:r>
              <a:rPr lang="ja-JP" altLang="en-US" sz="3200" dirty="0">
                <a:ea typeface="HG丸ｺﾞｼｯｸM-PRO" pitchFamily="50" charset="-128"/>
              </a:rPr>
              <a:t>事故、ヒヤリ・ハット情報の収集・活用法（リスク管理）の理解を深めるために</a:t>
            </a:r>
          </a:p>
        </p:txBody>
      </p:sp>
      <p:sp>
        <p:nvSpPr>
          <p:cNvPr id="13" name="Text Box 7"/>
          <p:cNvSpPr txBox="1">
            <a:spLocks noChangeArrowheads="1"/>
          </p:cNvSpPr>
          <p:nvPr/>
        </p:nvSpPr>
        <p:spPr bwMode="auto">
          <a:xfrm>
            <a:off x="1619250" y="2897648"/>
            <a:ext cx="6048375" cy="461963"/>
          </a:xfrm>
          <a:prstGeom prst="rect">
            <a:avLst/>
          </a:prstGeom>
          <a:noFill/>
          <a:ln w="9525">
            <a:noFill/>
            <a:miter lim="800000"/>
            <a:headEnd/>
            <a:tailEnd/>
          </a:ln>
        </p:spPr>
        <p:txBody>
          <a:bodyPr>
            <a:spAutoFit/>
          </a:bodyPr>
          <a:lstStyle/>
          <a:p>
            <a:r>
              <a:rPr lang="ja-JP" altLang="en-US" sz="2400" b="1" dirty="0">
                <a:latin typeface="Times New Roman" pitchFamily="18" charset="0"/>
              </a:rPr>
              <a:t>国土交通省　大臣官房　運輸安全監理官室</a:t>
            </a:r>
            <a:endParaRPr lang="ja-JP" altLang="en-US" sz="2400" dirty="0"/>
          </a:p>
        </p:txBody>
      </p:sp>
      <p:pic>
        <p:nvPicPr>
          <p:cNvPr id="14" name="Picture 10" descr="kokudo_logo_line"/>
          <p:cNvPicPr>
            <a:picLocks noChangeAspect="1" noChangeArrowheads="1"/>
          </p:cNvPicPr>
          <p:nvPr/>
        </p:nvPicPr>
        <p:blipFill>
          <a:blip r:embed="rId3" cstate="print"/>
          <a:srcRect/>
          <a:stretch>
            <a:fillRect/>
          </a:stretch>
        </p:blipFill>
        <p:spPr bwMode="auto">
          <a:xfrm>
            <a:off x="3924300" y="6417518"/>
            <a:ext cx="1428750" cy="323850"/>
          </a:xfrm>
          <a:prstGeom prst="rect">
            <a:avLst/>
          </a:prstGeom>
          <a:noFill/>
          <a:ln w="9525">
            <a:noFill/>
            <a:miter lim="800000"/>
            <a:headEnd/>
            <a:tailEnd/>
          </a:ln>
        </p:spPr>
      </p:pic>
      <p:graphicFrame>
        <p:nvGraphicFramePr>
          <p:cNvPr id="15" name="表 14"/>
          <p:cNvGraphicFramePr>
            <a:graphicFrameLocks noGrp="1"/>
          </p:cNvGraphicFramePr>
          <p:nvPr>
            <p:extLst>
              <p:ext uri="{D42A27DB-BD31-4B8C-83A1-F6EECF244321}">
                <p14:modId xmlns:p14="http://schemas.microsoft.com/office/powerpoint/2010/main" val="1730785495"/>
              </p:ext>
            </p:extLst>
          </p:nvPr>
        </p:nvGraphicFramePr>
        <p:xfrm>
          <a:off x="899592" y="3400944"/>
          <a:ext cx="7344816" cy="2856315"/>
        </p:xfrm>
        <a:graphic>
          <a:graphicData uri="http://schemas.openxmlformats.org/drawingml/2006/table">
            <a:tbl>
              <a:tblPr firstRow="1" bandRow="1">
                <a:tableStyleId>{B301B821-A1FF-4177-AEE7-76D212191A09}</a:tableStyleId>
              </a:tblPr>
              <a:tblGrid>
                <a:gridCol w="2448272">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2448272">
                  <a:extLst>
                    <a:ext uri="{9D8B030D-6E8A-4147-A177-3AD203B41FA5}">
                      <a16:colId xmlns:a16="http://schemas.microsoft.com/office/drawing/2014/main" val="20002"/>
                    </a:ext>
                  </a:extLst>
                </a:gridCol>
              </a:tblGrid>
              <a:tr h="408045">
                <a:tc>
                  <a:txBody>
                    <a:bodyPr/>
                    <a:lstStyle/>
                    <a:p>
                      <a:pPr algn="ctr"/>
                      <a:r>
                        <a:rPr kumimoji="1" lang="en-US" altLang="ja-JP" dirty="0">
                          <a:solidFill>
                            <a:schemeClr val="tx1"/>
                          </a:solidFill>
                        </a:rPr>
                        <a:t>VERSION</a:t>
                      </a:r>
                      <a:endParaRPr kumimoji="1" lang="ja-JP" altLang="en-US" dirty="0">
                        <a:solidFill>
                          <a:schemeClr val="tx1"/>
                        </a:solidFill>
                      </a:endParaRPr>
                    </a:p>
                  </a:txBody>
                  <a:tcPr/>
                </a:tc>
                <a:tc>
                  <a:txBody>
                    <a:bodyPr/>
                    <a:lstStyle/>
                    <a:p>
                      <a:pPr algn="ctr"/>
                      <a:r>
                        <a:rPr kumimoji="1" lang="en-US" altLang="ja-JP" dirty="0">
                          <a:solidFill>
                            <a:schemeClr val="tx1"/>
                          </a:solidFill>
                        </a:rPr>
                        <a:t>DATE</a:t>
                      </a:r>
                      <a:endParaRPr kumimoji="1" lang="ja-JP" altLang="en-US" dirty="0">
                        <a:solidFill>
                          <a:schemeClr val="tx1"/>
                        </a:solidFill>
                      </a:endParaRPr>
                    </a:p>
                  </a:txBody>
                  <a:tcPr/>
                </a:tc>
                <a:tc>
                  <a:txBody>
                    <a:bodyPr/>
                    <a:lstStyle/>
                    <a:p>
                      <a:pPr algn="ctr"/>
                      <a:r>
                        <a:rPr kumimoji="1" lang="en-US" altLang="ja-JP" dirty="0">
                          <a:solidFill>
                            <a:schemeClr val="tx1"/>
                          </a:solidFill>
                        </a:rPr>
                        <a:t>REMARKS</a:t>
                      </a:r>
                      <a:endParaRPr kumimoji="1" lang="ja-JP" altLang="en-US" dirty="0">
                        <a:solidFill>
                          <a:schemeClr val="tx1"/>
                        </a:solidFill>
                      </a:endParaRPr>
                    </a:p>
                  </a:txBody>
                  <a:tcPr/>
                </a:tc>
                <a:extLst>
                  <a:ext uri="{0D108BD9-81ED-4DB2-BD59-A6C34878D82A}">
                    <a16:rowId xmlns:a16="http://schemas.microsoft.com/office/drawing/2014/main" val="10000"/>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Ver1</a:t>
                      </a:r>
                      <a:endParaRPr kumimoji="1" lang="ja-JP" alt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2010/10/01</a:t>
                      </a:r>
                      <a:endParaRPr kumimoji="1" lang="ja-JP" altLang="en-US" dirty="0">
                        <a:solidFill>
                          <a:schemeClr val="tx1"/>
                        </a:solidFill>
                      </a:endParaRPr>
                    </a:p>
                  </a:txBody>
                  <a:tcPr/>
                </a:tc>
                <a:tc>
                  <a:txBody>
                    <a:bodyPr/>
                    <a:lstStyle/>
                    <a:p>
                      <a:endParaRPr kumimoji="1" lang="ja-JP" altLang="en-US" dirty="0">
                        <a:solidFill>
                          <a:schemeClr val="tx1"/>
                        </a:solidFill>
                      </a:endParaRPr>
                    </a:p>
                  </a:txBody>
                  <a:tcPr/>
                </a:tc>
                <a:extLst>
                  <a:ext uri="{0D108BD9-81ED-4DB2-BD59-A6C34878D82A}">
                    <a16:rowId xmlns:a16="http://schemas.microsoft.com/office/drawing/2014/main" val="10001"/>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Ver2.1</a:t>
                      </a:r>
                      <a:endParaRPr kumimoji="1" lang="ja-JP" altLang="en-US" dirty="0">
                        <a:solidFill>
                          <a:schemeClr val="tx1"/>
                        </a:solidFill>
                      </a:endParaRPr>
                    </a:p>
                  </a:txBody>
                  <a:tcPr/>
                </a:tc>
                <a:tc>
                  <a:txBody>
                    <a:bodyPr/>
                    <a:lstStyle/>
                    <a:p>
                      <a:r>
                        <a:rPr kumimoji="1" lang="en-US" altLang="ja-JP" dirty="0">
                          <a:solidFill>
                            <a:schemeClr val="tx1"/>
                          </a:solidFill>
                        </a:rPr>
                        <a:t>2013/03/26</a:t>
                      </a:r>
                      <a:endParaRPr kumimoji="1" lang="ja-JP" altLang="en-US" dirty="0">
                        <a:solidFill>
                          <a:schemeClr val="tx1"/>
                        </a:solidFill>
                      </a:endParaRPr>
                    </a:p>
                  </a:txBody>
                  <a:tcPr/>
                </a:tc>
                <a:tc>
                  <a:txBody>
                    <a:bodyPr/>
                    <a:lstStyle/>
                    <a:p>
                      <a:endParaRPr kumimoji="1" lang="ja-JP" altLang="en-US" dirty="0">
                        <a:solidFill>
                          <a:schemeClr val="tx1"/>
                        </a:solidFill>
                      </a:endParaRPr>
                    </a:p>
                  </a:txBody>
                  <a:tcPr/>
                </a:tc>
                <a:extLst>
                  <a:ext uri="{0D108BD9-81ED-4DB2-BD59-A6C34878D82A}">
                    <a16:rowId xmlns:a16="http://schemas.microsoft.com/office/drawing/2014/main" val="10002"/>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Ver3</a:t>
                      </a:r>
                      <a:endParaRPr kumimoji="1" lang="ja-JP" altLang="en-US" dirty="0">
                        <a:solidFill>
                          <a:schemeClr val="tx1"/>
                        </a:solidFill>
                      </a:endParaRPr>
                    </a:p>
                  </a:txBody>
                  <a:tcPr/>
                </a:tc>
                <a:tc>
                  <a:txBody>
                    <a:bodyPr/>
                    <a:lstStyle/>
                    <a:p>
                      <a:r>
                        <a:rPr kumimoji="1" lang="en-US" altLang="ja-JP" dirty="0">
                          <a:solidFill>
                            <a:schemeClr val="tx1"/>
                          </a:solidFill>
                        </a:rPr>
                        <a:t>2015/12/17</a:t>
                      </a:r>
                      <a:endParaRPr kumimoji="1" lang="ja-JP" alt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全面改訂</a:t>
                      </a:r>
                      <a:endParaRPr kumimoji="1" lang="ja-JP" altLang="en-US" dirty="0">
                        <a:solidFill>
                          <a:schemeClr val="tx1"/>
                        </a:solidFill>
                      </a:endParaRPr>
                    </a:p>
                  </a:txBody>
                  <a:tcPr/>
                </a:tc>
                <a:extLst>
                  <a:ext uri="{0D108BD9-81ED-4DB2-BD59-A6C34878D82A}">
                    <a16:rowId xmlns:a16="http://schemas.microsoft.com/office/drawing/2014/main" val="10003"/>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Ver4.1</a:t>
                      </a:r>
                      <a:endParaRPr kumimoji="1" lang="ja-JP" altLang="en-US" dirty="0">
                        <a:solidFill>
                          <a:schemeClr val="tx1"/>
                        </a:solidFill>
                      </a:endParaRPr>
                    </a:p>
                  </a:txBody>
                  <a:tcPr/>
                </a:tc>
                <a:tc>
                  <a:txBody>
                    <a:bodyPr/>
                    <a:lstStyle/>
                    <a:p>
                      <a:r>
                        <a:rPr kumimoji="1" lang="en-US" altLang="ja-JP" dirty="0">
                          <a:solidFill>
                            <a:schemeClr val="tx1"/>
                          </a:solidFill>
                        </a:rPr>
                        <a:t>2017/08/22</a:t>
                      </a:r>
                      <a:endParaRPr kumimoji="1" lang="ja-JP" alt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平成</a:t>
                      </a:r>
                      <a:r>
                        <a:rPr kumimoji="1" lang="en-US" altLang="ja-JP" sz="1400" b="0" i="0" u="none" strike="noStrike" cap="none" normalizeH="0" baseline="0" dirty="0">
                          <a:ln>
                            <a:noFill/>
                          </a:ln>
                          <a:solidFill>
                            <a:schemeClr val="tx1"/>
                          </a:solidFill>
                          <a:effectLst/>
                          <a:latin typeface="Arial" charset="0"/>
                          <a:ea typeface="ＭＳ Ｐゴシック" pitchFamily="50" charset="-128"/>
                        </a:rPr>
                        <a:t>29</a:t>
                      </a:r>
                      <a:r>
                        <a:rPr kumimoji="1" lang="ja-JP" altLang="en-US" sz="1400" b="0" i="0" u="none" strike="noStrike" cap="none" normalizeH="0" baseline="0" dirty="0">
                          <a:ln>
                            <a:noFill/>
                          </a:ln>
                          <a:solidFill>
                            <a:schemeClr val="tx1"/>
                          </a:solidFill>
                          <a:effectLst/>
                          <a:latin typeface="Arial" charset="0"/>
                          <a:ea typeface="ＭＳ Ｐゴシック" pitchFamily="50" charset="-128"/>
                        </a:rPr>
                        <a:t>年ガイドライン対応</a:t>
                      </a:r>
                      <a:endParaRPr kumimoji="1" lang="ja-JP" altLang="en-US" sz="1400" dirty="0">
                        <a:solidFill>
                          <a:schemeClr val="tx1"/>
                        </a:solidFill>
                      </a:endParaRPr>
                    </a:p>
                  </a:txBody>
                  <a:tcPr anchor="ctr"/>
                </a:tc>
                <a:extLst>
                  <a:ext uri="{0D108BD9-81ED-4DB2-BD59-A6C34878D82A}">
                    <a16:rowId xmlns:a16="http://schemas.microsoft.com/office/drawing/2014/main" val="10004"/>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Ver4.2</a:t>
                      </a:r>
                      <a:endParaRPr kumimoji="1" lang="ja-JP" altLang="en-US" dirty="0">
                        <a:solidFill>
                          <a:schemeClr val="tx1"/>
                        </a:solidFill>
                      </a:endParaRPr>
                    </a:p>
                  </a:txBody>
                  <a:tcPr/>
                </a:tc>
                <a:tc>
                  <a:txBody>
                    <a:bodyPr/>
                    <a:lstStyle/>
                    <a:p>
                      <a:r>
                        <a:rPr kumimoji="1" lang="en-US" altLang="ja-JP" dirty="0">
                          <a:solidFill>
                            <a:schemeClr val="tx1"/>
                          </a:solidFill>
                        </a:rPr>
                        <a:t>2019/03/12</a:t>
                      </a:r>
                      <a:endParaRPr kumimoji="1" lang="ja-JP" altLang="en-US" dirty="0">
                        <a:solidFill>
                          <a:schemeClr val="tx1"/>
                        </a:solidFill>
                      </a:endParaRPr>
                    </a:p>
                  </a:txBody>
                  <a:tcPr/>
                </a:tc>
                <a:tc>
                  <a:txBody>
                    <a:bodyPr/>
                    <a:lstStyle/>
                    <a:p>
                      <a:r>
                        <a:rPr kumimoji="1" lang="ja-JP" altLang="en-US" sz="1400" dirty="0">
                          <a:solidFill>
                            <a:schemeClr val="tx1"/>
                          </a:solidFill>
                        </a:rPr>
                        <a:t>自動車編第３版対応</a:t>
                      </a:r>
                    </a:p>
                  </a:txBody>
                  <a:tcPr anchor="ctr"/>
                </a:tc>
                <a:extLst>
                  <a:ext uri="{0D108BD9-81ED-4DB2-BD59-A6C34878D82A}">
                    <a16:rowId xmlns:a16="http://schemas.microsoft.com/office/drawing/2014/main" val="10005"/>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rgbClr val="FF0000"/>
                          </a:solidFill>
                        </a:rPr>
                        <a:t>Ver5</a:t>
                      </a:r>
                      <a:endParaRPr kumimoji="1" lang="ja-JP" alt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solidFill>
                          <a:srgbClr val="FF0000"/>
                        </a:solidFill>
                      </a:endParaRPr>
                    </a:p>
                  </a:txBody>
                  <a:tcPr/>
                </a:tc>
                <a:tc>
                  <a:txBody>
                    <a:bodyPr/>
                    <a:lstStyle/>
                    <a:p>
                      <a:r>
                        <a:rPr kumimoji="1" lang="ja-JP" altLang="en-US" sz="1400" dirty="0">
                          <a:solidFill>
                            <a:srgbClr val="FF0000"/>
                          </a:solidFill>
                        </a:rPr>
                        <a:t>全面改訂</a:t>
                      </a:r>
                      <a:endParaRPr lang="ja-JP" altLang="en-US" sz="1400" dirty="0">
                        <a:solidFill>
                          <a:srgbClr val="FF0000"/>
                        </a:solidFill>
                      </a:endParaRPr>
                    </a:p>
                  </a:txBody>
                  <a:tcPr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15"/>
          <p:cNvSpPr>
            <a:spLocks noChangeArrowheads="1"/>
          </p:cNvSpPr>
          <p:nvPr/>
        </p:nvSpPr>
        <p:spPr bwMode="auto">
          <a:xfrm>
            <a:off x="1993600" y="5734764"/>
            <a:ext cx="6898354" cy="400110"/>
          </a:xfrm>
          <a:prstGeom prst="rect">
            <a:avLst/>
          </a:prstGeom>
          <a:noFill/>
          <a:ln w="254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ja-JP" altLang="en-US" sz="2000" dirty="0">
                <a:solidFill>
                  <a:srgbClr val="FF0000"/>
                </a:solidFill>
                <a:latin typeface="+mj-ea"/>
                <a:ea typeface="+mj-ea"/>
              </a:rPr>
              <a:t>平成</a:t>
            </a:r>
            <a:r>
              <a:rPr lang="en-US" altLang="ja-JP" sz="2000" dirty="0">
                <a:solidFill>
                  <a:srgbClr val="FF0000"/>
                </a:solidFill>
                <a:latin typeface="+mj-ea"/>
                <a:ea typeface="+mj-ea"/>
              </a:rPr>
              <a:t>17</a:t>
            </a:r>
            <a:r>
              <a:rPr lang="ja-JP" altLang="en-US" sz="2000" dirty="0">
                <a:solidFill>
                  <a:srgbClr val="FF0000"/>
                </a:solidFill>
                <a:latin typeface="+mj-ea"/>
                <a:ea typeface="+mj-ea"/>
              </a:rPr>
              <a:t>年　ヒューマンエラーに起因する事故・トラブルが多発</a:t>
            </a:r>
          </a:p>
        </p:txBody>
      </p:sp>
      <p:sp>
        <p:nvSpPr>
          <p:cNvPr id="224264" name="Rectangle 4"/>
          <p:cNvSpPr>
            <a:spLocks noChangeArrowheads="1"/>
          </p:cNvSpPr>
          <p:nvPr/>
        </p:nvSpPr>
        <p:spPr bwMode="auto">
          <a:xfrm>
            <a:off x="140677" y="1052860"/>
            <a:ext cx="3034812" cy="5250473"/>
          </a:xfrm>
          <a:prstGeom prst="rect">
            <a:avLst/>
          </a:prstGeom>
          <a:solidFill>
            <a:srgbClr val="BBE0E3">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4389" tIns="42194" rIns="84389" bIns="42194" anchor="ctr"/>
          <a:lstStyle>
            <a:lvl1pPr defTabSz="911225">
              <a:defRPr kumimoji="1">
                <a:solidFill>
                  <a:schemeClr val="tx1"/>
                </a:solidFill>
                <a:latin typeface="Arial" panose="020B0604020202020204" pitchFamily="34" charset="0"/>
                <a:ea typeface="ＭＳ Ｐゴシック" panose="020B0600070205080204" pitchFamily="50" charset="-128"/>
              </a:defRPr>
            </a:lvl1pPr>
            <a:lvl2pPr defTabSz="911225">
              <a:defRPr kumimoji="1">
                <a:solidFill>
                  <a:schemeClr val="tx1"/>
                </a:solidFill>
                <a:latin typeface="Arial" panose="020B0604020202020204" pitchFamily="34" charset="0"/>
                <a:ea typeface="ＭＳ Ｐゴシック" panose="020B0600070205080204" pitchFamily="50" charset="-128"/>
              </a:defRPr>
            </a:lvl2pPr>
            <a:lvl3pPr defTabSz="911225">
              <a:defRPr kumimoji="1">
                <a:solidFill>
                  <a:schemeClr val="tx1"/>
                </a:solidFill>
                <a:latin typeface="Arial" panose="020B0604020202020204" pitchFamily="34" charset="0"/>
                <a:ea typeface="ＭＳ Ｐゴシック" panose="020B0600070205080204" pitchFamily="50" charset="-128"/>
              </a:defRPr>
            </a:lvl3pPr>
            <a:lvl4pPr defTabSz="911225">
              <a:defRPr kumimoji="1">
                <a:solidFill>
                  <a:schemeClr val="tx1"/>
                </a:solidFill>
                <a:latin typeface="Arial" panose="020B0604020202020204" pitchFamily="34" charset="0"/>
                <a:ea typeface="ＭＳ Ｐゴシック" panose="020B0600070205080204" pitchFamily="50" charset="-128"/>
              </a:defRPr>
            </a:lvl4pPr>
            <a:lvl5pPr defTabSz="911225">
              <a:defRPr kumimoji="1">
                <a:solidFill>
                  <a:schemeClr val="tx1"/>
                </a:solidFill>
                <a:latin typeface="Arial" panose="020B0604020202020204" pitchFamily="34" charset="0"/>
                <a:ea typeface="ＭＳ Ｐゴシック" panose="020B0600070205080204" pitchFamily="50" charset="-128"/>
              </a:defRPr>
            </a:lvl5pPr>
            <a:lvl6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endParaRPr lang="ja-JP" altLang="ja-JP" dirty="0">
              <a:solidFill>
                <a:srgbClr val="000000"/>
              </a:solidFill>
            </a:endParaRPr>
          </a:p>
        </p:txBody>
      </p:sp>
      <p:sp>
        <p:nvSpPr>
          <p:cNvPr id="224265" name="Text Box 29"/>
          <p:cNvSpPr txBox="1">
            <a:spLocks noChangeArrowheads="1"/>
          </p:cNvSpPr>
          <p:nvPr/>
        </p:nvSpPr>
        <p:spPr bwMode="auto">
          <a:xfrm>
            <a:off x="3155663" y="6207461"/>
            <a:ext cx="5752074" cy="57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00" tIns="9969" rIns="84382" bIns="9969">
            <a:spAutoFit/>
          </a:bodyPr>
          <a:lstStyle>
            <a:lvl1pPr marL="174625">
              <a:defRPr kumimoji="1">
                <a:solidFill>
                  <a:schemeClr val="tx1"/>
                </a:solidFill>
                <a:latin typeface="Arial" panose="020B0604020202020204" pitchFamily="34" charset="0"/>
                <a:ea typeface="ＭＳ Ｐゴシック" panose="020B0600070205080204" pitchFamily="50" charset="-128"/>
              </a:defRPr>
            </a:lvl1pPr>
            <a:lvl2pPr>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dirty="0">
                <a:latin typeface="UD デジタル 教科書体 NK-R" panose="02020400000000000000" pitchFamily="18" charset="-128"/>
                <a:ea typeface="UD デジタル 教科書体 NK-R" panose="02020400000000000000" pitchFamily="18" charset="-128"/>
              </a:rPr>
              <a:t>① </a:t>
            </a:r>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経営陣の安全確保に対する関与</a:t>
            </a:r>
            <a:r>
              <a:rPr lang="ja-JP" altLang="en-US" dirty="0">
                <a:latin typeface="UD デジタル 教科書体 NK-R" panose="02020400000000000000" pitchFamily="18" charset="-128"/>
                <a:ea typeface="UD デジタル 教科書体 NK-R" panose="02020400000000000000" pitchFamily="18" charset="-128"/>
              </a:rPr>
              <a:t>が不十分</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② 経営・現場間の</a:t>
            </a:r>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意思疎通・情報共有</a:t>
            </a:r>
            <a:r>
              <a:rPr lang="ja-JP" altLang="en-US" dirty="0">
                <a:latin typeface="UD デジタル 教科書体 NK-R" panose="02020400000000000000" pitchFamily="18" charset="-128"/>
                <a:ea typeface="UD デジタル 教科書体 NK-R" panose="02020400000000000000" pitchFamily="18" charset="-128"/>
              </a:rPr>
              <a:t>が不十分　　など</a:t>
            </a:r>
          </a:p>
        </p:txBody>
      </p:sp>
      <p:sp>
        <p:nvSpPr>
          <p:cNvPr id="224266" name="Text Box 29"/>
          <p:cNvSpPr txBox="1">
            <a:spLocks noChangeArrowheads="1"/>
          </p:cNvSpPr>
          <p:nvPr/>
        </p:nvSpPr>
        <p:spPr bwMode="auto">
          <a:xfrm>
            <a:off x="1206278" y="6484460"/>
            <a:ext cx="2281574" cy="29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00" tIns="9969" rIns="84382" bIns="9969">
            <a:spAutoFit/>
          </a:bodyPr>
          <a:lstStyle>
            <a:lvl1pPr marL="174625">
              <a:defRPr kumimoji="1">
                <a:solidFill>
                  <a:schemeClr val="tx1"/>
                </a:solidFill>
                <a:latin typeface="Arial" panose="020B0604020202020204" pitchFamily="34" charset="0"/>
                <a:ea typeface="ＭＳ Ｐゴシック" panose="020B0600070205080204" pitchFamily="50" charset="-128"/>
              </a:defRPr>
            </a:lvl1pPr>
            <a:lvl2pPr>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dirty="0">
                <a:latin typeface="HGS創英角ｺﾞｼｯｸUB" panose="020B0900000000000000" pitchFamily="50" charset="-128"/>
                <a:ea typeface="HGS創英角ｺﾞｼｯｸUB" panose="020B0900000000000000" pitchFamily="50" charset="-128"/>
              </a:rPr>
              <a:t>考えられる原因</a:t>
            </a:r>
            <a:r>
              <a:rPr lang="en-US" altLang="ja-JP" dirty="0">
                <a:latin typeface="HGS創英角ｺﾞｼｯｸUB" panose="020B0900000000000000" pitchFamily="50" charset="-128"/>
                <a:ea typeface="HGS創英角ｺﾞｼｯｸUB" panose="020B0900000000000000" pitchFamily="50" charset="-128"/>
              </a:rPr>
              <a:t> </a:t>
            </a:r>
            <a:r>
              <a:rPr lang="ja-JP" altLang="en-US" dirty="0">
                <a:latin typeface="HGS創英角ｺﾞｼｯｸUB" panose="020B0900000000000000" pitchFamily="50" charset="-128"/>
                <a:ea typeface="HGS創英角ｺﾞｼｯｸUB" panose="020B0900000000000000" pitchFamily="50" charset="-128"/>
              </a:rPr>
              <a:t>：</a:t>
            </a:r>
          </a:p>
        </p:txBody>
      </p:sp>
      <p:sp>
        <p:nvSpPr>
          <p:cNvPr id="224268" name="スライド番号プレースホルダー 2"/>
          <p:cNvSpPr>
            <a:spLocks noGrp="1" noChangeArrowheads="1"/>
          </p:cNvSpPr>
          <p:nvPr>
            <p:ph type="sldNum" sz="quarter" idx="12"/>
          </p:nvPr>
        </p:nvSpPr>
        <p:spPr/>
        <p:txBody>
          <a:bodyPr/>
          <a:lstStyle/>
          <a:p>
            <a:pPr eaLnBrk="1" hangingPunct="1"/>
            <a:fld id="{05FCBD7B-5BD5-4DFC-9085-D5E26B14B95A}" type="slidenum">
              <a:rPr lang="en-US" altLang="ja-JP"/>
              <a:pPr eaLnBrk="1" hangingPunct="1"/>
              <a:t>10</a:t>
            </a:fld>
            <a:endParaRPr lang="en-US" altLang="ja-JP" dirty="0"/>
          </a:p>
        </p:txBody>
      </p:sp>
      <p:sp>
        <p:nvSpPr>
          <p:cNvPr id="2" name="タイトル 1"/>
          <p:cNvSpPr>
            <a:spLocks noGrp="1"/>
          </p:cNvSpPr>
          <p:nvPr>
            <p:ph type="title"/>
          </p:nvPr>
        </p:nvSpPr>
        <p:spPr>
          <a:xfrm>
            <a:off x="19050" y="182615"/>
            <a:ext cx="7740352" cy="624114"/>
          </a:xfrm>
        </p:spPr>
        <p:txBody>
          <a:bodyPr/>
          <a:lstStyle/>
          <a:p>
            <a:r>
              <a:rPr lang="ja-JP" altLang="en-US" dirty="0"/>
              <a:t>「運輸安全マネジメント制度」導入の起因となる事故・トラブル</a:t>
            </a:r>
            <a:endParaRPr kumimoji="1" lang="ja-JP" altLang="en-US" dirty="0"/>
          </a:p>
        </p:txBody>
      </p:sp>
      <p:pic>
        <p:nvPicPr>
          <p:cNvPr id="4" name="図 3"/>
          <p:cNvPicPr>
            <a:picLocks noChangeAspect="1"/>
          </p:cNvPicPr>
          <p:nvPr/>
        </p:nvPicPr>
        <p:blipFill>
          <a:blip r:embed="rId3"/>
          <a:stretch>
            <a:fillRect/>
          </a:stretch>
        </p:blipFill>
        <p:spPr>
          <a:xfrm>
            <a:off x="134874" y="792480"/>
            <a:ext cx="8874252" cy="5273040"/>
          </a:xfrm>
          <a:prstGeom prst="rect">
            <a:avLst/>
          </a:prstGeom>
        </p:spPr>
      </p:pic>
    </p:spTree>
    <p:extLst>
      <p:ext uri="{BB962C8B-B14F-4D97-AF65-F5344CB8AC3E}">
        <p14:creationId xmlns:p14="http://schemas.microsoft.com/office/powerpoint/2010/main" val="12828521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8DEB9206-6B62-49F8-BC94-D9E684E3D2D0}" type="slidenum">
              <a:rPr lang="en-US" altLang="ja-JP" smtClean="0"/>
              <a:pPr>
                <a:defRPr/>
              </a:pPr>
              <a:t>100</a:t>
            </a:fld>
            <a:endParaRPr lang="en-US" altLang="ja-JP" dirty="0"/>
          </a:p>
        </p:txBody>
      </p:sp>
      <p:sp>
        <p:nvSpPr>
          <p:cNvPr id="4" name="タイトル 3"/>
          <p:cNvSpPr>
            <a:spLocks noGrp="1"/>
          </p:cNvSpPr>
          <p:nvPr>
            <p:ph type="title"/>
          </p:nvPr>
        </p:nvSpPr>
        <p:spPr/>
        <p:txBody>
          <a:bodyPr/>
          <a:lstStyle/>
          <a:p>
            <a:r>
              <a:rPr kumimoji="1" lang="en-US" altLang="ja-JP" dirty="0"/>
              <a:t>Man</a:t>
            </a:r>
            <a:r>
              <a:rPr kumimoji="1" lang="ja-JP" altLang="en-US" dirty="0"/>
              <a:t>（相手方への対策）</a:t>
            </a:r>
          </a:p>
        </p:txBody>
      </p:sp>
      <p:sp>
        <p:nvSpPr>
          <p:cNvPr id="64515" name="Rectangle 2"/>
          <p:cNvSpPr>
            <a:spLocks noGrp="1" noChangeArrowheads="1"/>
          </p:cNvSpPr>
          <p:nvPr>
            <p:ph idx="4294967295"/>
          </p:nvPr>
        </p:nvSpPr>
        <p:spPr>
          <a:xfrm>
            <a:off x="238095" y="1341331"/>
            <a:ext cx="4812536" cy="1175706"/>
          </a:xfrm>
        </p:spPr>
        <p:txBody>
          <a:bodyPr wrap="none">
            <a:spAutoFit/>
          </a:bodyPr>
          <a:lstStyle/>
          <a:p>
            <a:pPr eaLnBrk="1" hangingPunct="1">
              <a:buFont typeface="Wingdings" pitchFamily="2" charset="2"/>
              <a:buNone/>
            </a:pPr>
            <a:r>
              <a:rPr lang="ja-JP" altLang="en-US" dirty="0">
                <a:latin typeface="UD デジタル 教科書体 NK-B" panose="02020700000000000000" pitchFamily="18" charset="-128"/>
                <a:ea typeface="UD デジタル 教科書体 NK-B" panose="02020700000000000000" pitchFamily="18" charset="-128"/>
              </a:rPr>
              <a:t>相手がルール違反しても、</a:t>
            </a:r>
          </a:p>
          <a:p>
            <a:pPr eaLnBrk="1" hangingPunct="1">
              <a:buFont typeface="Wingdings" pitchFamily="2" charset="2"/>
              <a:buNone/>
            </a:pPr>
            <a:r>
              <a:rPr lang="ja-JP" altLang="en-US" dirty="0">
                <a:latin typeface="UD デジタル 教科書体 NK-B" panose="02020700000000000000" pitchFamily="18" charset="-128"/>
                <a:ea typeface="UD デジタル 教科書体 NK-B" panose="02020700000000000000" pitchFamily="18" charset="-128"/>
              </a:rPr>
              <a:t>できることは何か？</a:t>
            </a:r>
            <a:r>
              <a:rPr lang="ja-JP" altLang="en-US" sz="2000" dirty="0">
                <a:latin typeface="UD デジタル 教科書体 NK-B" panose="02020700000000000000" pitchFamily="18" charset="-128"/>
                <a:ea typeface="UD デジタル 教科書体 NK-B" panose="02020700000000000000" pitchFamily="18" charset="-128"/>
              </a:rPr>
              <a:t>　</a:t>
            </a:r>
          </a:p>
        </p:txBody>
      </p:sp>
      <p:pic>
        <p:nvPicPr>
          <p:cNvPr id="64518" name="Picture 6"/>
          <p:cNvPicPr>
            <a:picLocks noChangeAspect="1" noChangeArrowheads="1"/>
          </p:cNvPicPr>
          <p:nvPr/>
        </p:nvPicPr>
        <p:blipFill>
          <a:blip r:embed="rId3" cstate="print"/>
          <a:srcRect/>
          <a:stretch>
            <a:fillRect/>
          </a:stretch>
        </p:blipFill>
        <p:spPr bwMode="auto">
          <a:xfrm>
            <a:off x="6855873" y="4868565"/>
            <a:ext cx="1892840" cy="1324273"/>
          </a:xfrm>
          <a:prstGeom prst="rect">
            <a:avLst/>
          </a:prstGeom>
          <a:noFill/>
          <a:ln w="9525" algn="ctr">
            <a:noFill/>
            <a:miter lim="800000"/>
            <a:headEnd/>
            <a:tailEnd/>
          </a:ln>
        </p:spPr>
      </p:pic>
      <p:pic>
        <p:nvPicPr>
          <p:cNvPr id="64519" name="Picture 8"/>
          <p:cNvPicPr>
            <a:picLocks noChangeAspect="1" noChangeArrowheads="1"/>
          </p:cNvPicPr>
          <p:nvPr/>
        </p:nvPicPr>
        <p:blipFill>
          <a:blip r:embed="rId4" cstate="print"/>
          <a:srcRect/>
          <a:stretch>
            <a:fillRect/>
          </a:stretch>
        </p:blipFill>
        <p:spPr bwMode="auto">
          <a:xfrm>
            <a:off x="6855873" y="5735491"/>
            <a:ext cx="769938" cy="941388"/>
          </a:xfrm>
          <a:prstGeom prst="rect">
            <a:avLst/>
          </a:prstGeom>
          <a:noFill/>
          <a:ln w="9525" algn="ctr">
            <a:noFill/>
            <a:miter lim="800000"/>
            <a:headEnd/>
            <a:tailEnd/>
          </a:ln>
        </p:spPr>
      </p:pic>
      <p:pic>
        <p:nvPicPr>
          <p:cNvPr id="64520" name="Picture 10"/>
          <p:cNvPicPr>
            <a:picLocks noChangeAspect="1" noChangeArrowheads="1"/>
          </p:cNvPicPr>
          <p:nvPr/>
        </p:nvPicPr>
        <p:blipFill>
          <a:blip r:embed="rId5" cstate="print"/>
          <a:srcRect/>
          <a:stretch>
            <a:fillRect/>
          </a:stretch>
        </p:blipFill>
        <p:spPr bwMode="auto">
          <a:xfrm>
            <a:off x="6328823" y="5735491"/>
            <a:ext cx="620713" cy="935038"/>
          </a:xfrm>
          <a:prstGeom prst="rect">
            <a:avLst/>
          </a:prstGeom>
          <a:noFill/>
          <a:ln w="9525" algn="ctr">
            <a:noFill/>
            <a:miter lim="800000"/>
            <a:headEnd/>
            <a:tailEnd/>
          </a:ln>
        </p:spPr>
      </p:pic>
      <p:sp>
        <p:nvSpPr>
          <p:cNvPr id="64521" name="AutoShape 11"/>
          <p:cNvSpPr>
            <a:spLocks noChangeArrowheads="1"/>
          </p:cNvSpPr>
          <p:nvPr/>
        </p:nvSpPr>
        <p:spPr bwMode="auto">
          <a:xfrm>
            <a:off x="5222336" y="4980069"/>
            <a:ext cx="1633537" cy="715089"/>
          </a:xfrm>
          <a:prstGeom prst="wedgeRoundRectCallout">
            <a:avLst>
              <a:gd name="adj1" fmla="val 45527"/>
              <a:gd name="adj2" fmla="val 68750"/>
              <a:gd name="adj3" fmla="val 16667"/>
            </a:avLst>
          </a:prstGeom>
          <a:noFill/>
          <a:ln w="9525" algn="ctr">
            <a:solidFill>
              <a:schemeClr val="tx1"/>
            </a:solidFill>
            <a:miter lim="800000"/>
            <a:headEnd/>
            <a:tailEnd/>
          </a:ln>
        </p:spPr>
        <p:txBody>
          <a:bodyPr>
            <a:spAutoFit/>
          </a:bodyPr>
          <a:lstStyle/>
          <a:p>
            <a:r>
              <a:rPr lang="ja-JP" altLang="en-US" dirty="0">
                <a:ea typeface="HG丸ｺﾞｼｯｸM-PRO" pitchFamily="50" charset="-128"/>
              </a:rPr>
              <a:t>バスの死角はどこ？</a:t>
            </a:r>
          </a:p>
        </p:txBody>
      </p:sp>
      <p:sp>
        <p:nvSpPr>
          <p:cNvPr id="5" name="正方形/長方形 4"/>
          <p:cNvSpPr/>
          <p:nvPr/>
        </p:nvSpPr>
        <p:spPr>
          <a:xfrm>
            <a:off x="604391" y="4413482"/>
            <a:ext cx="4601530" cy="1138773"/>
          </a:xfrm>
          <a:prstGeom prst="rect">
            <a:avLst/>
          </a:prstGeom>
        </p:spPr>
        <p:txBody>
          <a:bodyPr wrap="square">
            <a:spAutoFit/>
          </a:bodyPr>
          <a:lstStyle/>
          <a:p>
            <a:pPr eaLnBrk="1" hangingPunct="1">
              <a:buFont typeface="Wingdings" pitchFamily="2" charset="2"/>
              <a:buNone/>
            </a:pPr>
            <a:r>
              <a:rPr lang="ja-JP" altLang="en-US" sz="2800" dirty="0">
                <a:latin typeface="+mj-ea"/>
                <a:ea typeface="+mj-ea"/>
              </a:rPr>
              <a:t>相手への働きかけ</a:t>
            </a:r>
            <a:endParaRPr lang="en-US" altLang="ja-JP" sz="2800" dirty="0">
              <a:latin typeface="+mj-ea"/>
              <a:ea typeface="+mj-ea"/>
            </a:endParaRPr>
          </a:p>
          <a:p>
            <a:pPr eaLnBrk="1" hangingPunct="1">
              <a:buFont typeface="Wingdings" pitchFamily="2" charset="2"/>
              <a:buNone/>
            </a:pPr>
            <a:r>
              <a:rPr lang="ja-JP" altLang="en-US" sz="1600" dirty="0">
                <a:latin typeface="UD デジタル 教科書体 NK-B" panose="02020700000000000000" pitchFamily="18" charset="-128"/>
                <a:ea typeface="UD デジタル 教科書体 NK-B" panose="02020700000000000000" pitchFamily="18" charset="-128"/>
              </a:rPr>
              <a:t>　</a:t>
            </a:r>
            <a:r>
              <a:rPr lang="ja-JP" altLang="en-US" sz="2000" dirty="0">
                <a:latin typeface="UD デジタル 教科書体 NK-B" panose="02020700000000000000" pitchFamily="18" charset="-128"/>
                <a:ea typeface="UD デジタル 教科書体 NK-B" panose="02020700000000000000" pitchFamily="18" charset="-128"/>
              </a:rPr>
              <a:t>　　</a:t>
            </a:r>
            <a:r>
              <a:rPr lang="ja-JP" altLang="en-US" sz="2000" dirty="0">
                <a:latin typeface="UD デジタル 教科書体 NK-R" panose="02020400000000000000" pitchFamily="18" charset="-128"/>
                <a:ea typeface="UD デジタル 教科書体 NK-R" panose="02020400000000000000" pitchFamily="18" charset="-128"/>
              </a:rPr>
              <a:t>例）</a:t>
            </a:r>
            <a:r>
              <a:rPr lang="ja-JP" altLang="en-US" sz="2000" dirty="0">
                <a:solidFill>
                  <a:srgbClr val="0000FF"/>
                </a:solidFill>
                <a:latin typeface="UD デジタル 教科書体 NK-R" panose="02020400000000000000" pitchFamily="18" charset="-128"/>
                <a:ea typeface="UD デジタル 教科書体 NK-R" panose="02020400000000000000" pitchFamily="18" charset="-128"/>
              </a:rPr>
              <a:t>相手となる周辺住民への働きかけ　</a:t>
            </a:r>
            <a:endParaRPr lang="en-US" altLang="ja-JP" sz="2000" dirty="0">
              <a:solidFill>
                <a:srgbClr val="0000FF"/>
              </a:solidFill>
              <a:latin typeface="UD デジタル 教科書体 NK-R" panose="02020400000000000000" pitchFamily="18" charset="-128"/>
              <a:ea typeface="UD デジタル 教科書体 NK-R" panose="02020400000000000000" pitchFamily="18" charset="-128"/>
            </a:endParaRPr>
          </a:p>
          <a:p>
            <a:pPr eaLnBrk="1" hangingPunct="1">
              <a:buFont typeface="Wingdings" pitchFamily="2" charset="2"/>
              <a:buNone/>
            </a:pPr>
            <a:r>
              <a:rPr lang="ja-JP" altLang="en-US" sz="2000" dirty="0">
                <a:solidFill>
                  <a:srgbClr val="0000FF"/>
                </a:solidFill>
                <a:latin typeface="UD デジタル 教科書体 NK-R" panose="02020400000000000000" pitchFamily="18" charset="-128"/>
                <a:ea typeface="UD デジタル 教科書体 NK-R" panose="02020400000000000000" pitchFamily="18" charset="-128"/>
              </a:rPr>
              <a:t>　　　　　　（講習会の実施等）</a:t>
            </a:r>
            <a:endParaRPr lang="en-US" altLang="ja-JP" sz="2000" dirty="0">
              <a:solidFill>
                <a:srgbClr val="0000FF"/>
              </a:solidFill>
              <a:latin typeface="UD デジタル 教科書体 NK-R" panose="02020400000000000000" pitchFamily="18" charset="-128"/>
              <a:ea typeface="UD デジタル 教科書体 NK-R" panose="02020400000000000000" pitchFamily="18" charset="-128"/>
            </a:endParaRPr>
          </a:p>
        </p:txBody>
      </p:sp>
      <p:sp>
        <p:nvSpPr>
          <p:cNvPr id="13" name="正方形/長方形 12"/>
          <p:cNvSpPr/>
          <p:nvPr/>
        </p:nvSpPr>
        <p:spPr>
          <a:xfrm>
            <a:off x="604391" y="2689558"/>
            <a:ext cx="8144322" cy="523220"/>
          </a:xfrm>
          <a:prstGeom prst="rect">
            <a:avLst/>
          </a:prstGeom>
        </p:spPr>
        <p:txBody>
          <a:bodyPr wrap="square">
            <a:spAutoFit/>
          </a:bodyPr>
          <a:lstStyle/>
          <a:p>
            <a:pPr eaLnBrk="1" hangingPunct="1">
              <a:buFont typeface="Wingdings" pitchFamily="2" charset="2"/>
              <a:buNone/>
            </a:pPr>
            <a:r>
              <a:rPr lang="ja-JP" altLang="en-US" sz="2800" dirty="0">
                <a:latin typeface="+mj-ea"/>
                <a:ea typeface="+mj-ea"/>
              </a:rPr>
              <a:t>相手の状況を理解した対応</a:t>
            </a:r>
            <a:endParaRPr lang="en-US" altLang="ja-JP" sz="2800" dirty="0">
              <a:latin typeface="+mj-ea"/>
              <a:ea typeface="+mj-ea"/>
            </a:endParaRPr>
          </a:p>
        </p:txBody>
      </p:sp>
      <p:sp>
        <p:nvSpPr>
          <p:cNvPr id="6" name="正方形/長方形 5"/>
          <p:cNvSpPr/>
          <p:nvPr/>
        </p:nvSpPr>
        <p:spPr>
          <a:xfrm>
            <a:off x="957262" y="3224632"/>
            <a:ext cx="6919465" cy="707886"/>
          </a:xfrm>
          <a:prstGeom prst="rect">
            <a:avLst/>
          </a:prstGeom>
        </p:spPr>
        <p:txBody>
          <a:bodyPr wrap="square">
            <a:spAutoFit/>
          </a:bodyPr>
          <a:lstStyle/>
          <a:p>
            <a:pPr marL="361950" indent="-361950"/>
            <a:r>
              <a:rPr lang="ja-JP" altLang="en-US" sz="2000" dirty="0">
                <a:latin typeface="UD デジタル 教科書体 NK-R" panose="02020400000000000000" pitchFamily="18" charset="-128"/>
                <a:ea typeface="UD デジタル 教科書体 NK-R" panose="02020400000000000000" pitchFamily="18" charset="-128"/>
              </a:rPr>
              <a:t>例）</a:t>
            </a:r>
            <a:r>
              <a:rPr lang="ja-JP" altLang="en-US" sz="2000" dirty="0">
                <a:solidFill>
                  <a:srgbClr val="0000FF"/>
                </a:solidFill>
                <a:latin typeface="UD デジタル 教科書体 NK-R" panose="02020400000000000000" pitchFamily="18" charset="-128"/>
                <a:ea typeface="UD デジタル 教科書体 NK-R" panose="02020400000000000000" pitchFamily="18" charset="-128"/>
              </a:rPr>
              <a:t>高齢者が赤信号で横断するのは、上への視野が狭く信号に気づけないから</a:t>
            </a:r>
            <a:endParaRPr lang="ja-JP" altLang="en-US" sz="2000" dirty="0"/>
          </a:p>
        </p:txBody>
      </p:sp>
      <p:sp>
        <p:nvSpPr>
          <p:cNvPr id="15" name="正方形/長方形 14"/>
          <p:cNvSpPr/>
          <p:nvPr/>
        </p:nvSpPr>
        <p:spPr>
          <a:xfrm>
            <a:off x="957262" y="3851858"/>
            <a:ext cx="8186738" cy="400110"/>
          </a:xfrm>
          <a:prstGeom prst="rect">
            <a:avLst/>
          </a:prstGeom>
        </p:spPr>
        <p:txBody>
          <a:bodyPr wrap="square">
            <a:spAutoFit/>
          </a:bodyPr>
          <a:lstStyle/>
          <a:p>
            <a:pPr marL="361950" indent="-361950"/>
            <a:r>
              <a:rPr lang="ja-JP" altLang="en-US" sz="2000" dirty="0">
                <a:latin typeface="UD デジタル 教科書体 NK-R" panose="02020400000000000000" pitchFamily="18" charset="-128"/>
                <a:ea typeface="UD デジタル 教科書体 NK-R" panose="02020400000000000000" pitchFamily="18" charset="-128"/>
              </a:rPr>
              <a:t>例）</a:t>
            </a:r>
            <a:r>
              <a:rPr lang="ja-JP" altLang="en-US" sz="2000" dirty="0">
                <a:solidFill>
                  <a:srgbClr val="0000FF"/>
                </a:solidFill>
                <a:latin typeface="UD デジタル 教科書体 NK-R" panose="02020400000000000000" pitchFamily="18" charset="-128"/>
                <a:ea typeface="UD デジタル 教科書体 NK-R" panose="02020400000000000000" pitchFamily="18" charset="-128"/>
              </a:rPr>
              <a:t>高齢者に注意喚起が伝わらないのは、高音のブザーが聞こえないから</a:t>
            </a:r>
            <a:endParaRPr lang="ja-JP" altLang="en-US" sz="2000" dirty="0"/>
          </a:p>
        </p:txBody>
      </p:sp>
    </p:spTree>
    <p:extLst>
      <p:ext uri="{BB962C8B-B14F-4D97-AF65-F5344CB8AC3E}">
        <p14:creationId xmlns:p14="http://schemas.microsoft.com/office/powerpoint/2010/main" val="8684529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AutoShape 8"/>
          <p:cNvSpPr>
            <a:spLocks noChangeArrowheads="1"/>
          </p:cNvSpPr>
          <p:nvPr/>
        </p:nvSpPr>
        <p:spPr bwMode="auto">
          <a:xfrm>
            <a:off x="1583531" y="4277285"/>
            <a:ext cx="6049963" cy="1191816"/>
          </a:xfrm>
          <a:prstGeom prst="roundRect">
            <a:avLst>
              <a:gd name="adj" fmla="val 16667"/>
            </a:avLst>
          </a:prstGeom>
          <a:noFill/>
          <a:ln w="9525" algn="ctr">
            <a:solidFill>
              <a:schemeClr val="tx1"/>
            </a:solidFill>
            <a:round/>
            <a:headEnd/>
            <a:tailEnd/>
          </a:ln>
        </p:spPr>
        <p:txBody>
          <a:bodyPr anchor="ctr">
            <a:spAutoFit/>
          </a:bodyPr>
          <a:lstStyle/>
          <a:p>
            <a:pPr algn="ctr" eaLnBrk="1" hangingPunct="1">
              <a:buFont typeface="Wingdings" pitchFamily="2" charset="2"/>
              <a:buNone/>
              <a:defRPr/>
            </a:pPr>
            <a:r>
              <a:rPr lang="ja-JP" altLang="en-US" sz="3200" dirty="0">
                <a:latin typeface="UD デジタル 教科書体 NK-B" panose="02020700000000000000" pitchFamily="18" charset="-128"/>
                <a:ea typeface="UD デジタル 教科書体 NK-B" panose="02020700000000000000" pitchFamily="18" charset="-128"/>
              </a:rPr>
              <a:t>・導入の目的を明確に（管理側）</a:t>
            </a:r>
          </a:p>
          <a:p>
            <a:pPr algn="ctr" eaLnBrk="1" hangingPunct="1">
              <a:buFont typeface="Wingdings" pitchFamily="2" charset="2"/>
              <a:buNone/>
              <a:defRPr/>
            </a:pPr>
            <a:r>
              <a:rPr lang="ja-JP" altLang="en-US" sz="3200" dirty="0">
                <a:latin typeface="UD デジタル 教科書体 NK-B" panose="02020700000000000000" pitchFamily="18" charset="-128"/>
                <a:ea typeface="UD デジタル 教科書体 NK-B" panose="02020700000000000000" pitchFamily="18" charset="-128"/>
              </a:rPr>
              <a:t>・現場に理解してもらう（説明）</a:t>
            </a:r>
          </a:p>
        </p:txBody>
      </p:sp>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101</a:t>
            </a:fld>
            <a:endParaRPr lang="en-US" altLang="ja-JP" dirty="0"/>
          </a:p>
        </p:txBody>
      </p:sp>
      <p:sp>
        <p:nvSpPr>
          <p:cNvPr id="3" name="タイトル 2"/>
          <p:cNvSpPr>
            <a:spLocks noGrp="1"/>
          </p:cNvSpPr>
          <p:nvPr>
            <p:ph type="title"/>
          </p:nvPr>
        </p:nvSpPr>
        <p:spPr/>
        <p:txBody>
          <a:bodyPr/>
          <a:lstStyle/>
          <a:p>
            <a:r>
              <a:rPr kumimoji="1" lang="en-US" altLang="ja-JP" dirty="0"/>
              <a:t>Machine</a:t>
            </a:r>
            <a:r>
              <a:rPr kumimoji="1" lang="ja-JP" altLang="en-US" dirty="0"/>
              <a:t>（ハード対策）</a:t>
            </a:r>
          </a:p>
        </p:txBody>
      </p:sp>
      <p:sp>
        <p:nvSpPr>
          <p:cNvPr id="65543" name="テキスト ボックス 11"/>
          <p:cNvSpPr txBox="1">
            <a:spLocks noChangeArrowheads="1"/>
          </p:cNvSpPr>
          <p:nvPr/>
        </p:nvSpPr>
        <p:spPr bwMode="auto">
          <a:xfrm>
            <a:off x="643325" y="2176454"/>
            <a:ext cx="8008924" cy="954107"/>
          </a:xfrm>
          <a:prstGeom prst="rect">
            <a:avLst/>
          </a:prstGeom>
          <a:noFill/>
          <a:ln w="9525">
            <a:noFill/>
            <a:miter lim="800000"/>
            <a:headEnd/>
            <a:tailEnd/>
          </a:ln>
        </p:spPr>
        <p:txBody>
          <a:bodyPr wrap="none">
            <a:spAutoFit/>
          </a:bodyPr>
          <a:lstStyle/>
          <a:p>
            <a:pPr algn="l"/>
            <a:r>
              <a:rPr lang="ja-JP" altLang="en-US" sz="2800" dirty="0">
                <a:latin typeface="UD デジタル 教科書体 NK-R" panose="02020400000000000000" pitchFamily="18" charset="-128"/>
                <a:ea typeface="UD デジタル 教科書体 NK-R" panose="02020400000000000000" pitchFamily="18" charset="-128"/>
              </a:rPr>
              <a:t>ドラレコ、バックモニターのようにドライバーの運転を</a:t>
            </a:r>
            <a:br>
              <a:rPr lang="en-US" altLang="ja-JP" sz="2800" dirty="0">
                <a:latin typeface="UD デジタル 教科書体 NK-R" panose="02020400000000000000" pitchFamily="18" charset="-128"/>
                <a:ea typeface="UD デジタル 教科書体 NK-R" panose="02020400000000000000" pitchFamily="18" charset="-128"/>
              </a:rPr>
            </a:br>
            <a:r>
              <a:rPr lang="ja-JP" altLang="en-US" sz="2800" dirty="0">
                <a:latin typeface="UD デジタル 教科書体 NK-R" panose="02020400000000000000" pitchFamily="18" charset="-128"/>
                <a:ea typeface="UD デジタル 教科書体 NK-R" panose="02020400000000000000" pitchFamily="18" charset="-128"/>
              </a:rPr>
              <a:t>助ける装置があれば防げた事故もある。</a:t>
            </a:r>
            <a:endParaRPr lang="en-US" altLang="ja-JP" sz="2800" dirty="0">
              <a:latin typeface="UD デジタル 教科書体 NK-R" panose="02020400000000000000" pitchFamily="18" charset="-128"/>
              <a:ea typeface="UD デジタル 教科書体 NK-R" panose="02020400000000000000" pitchFamily="18" charset="-128"/>
            </a:endParaRPr>
          </a:p>
        </p:txBody>
      </p:sp>
      <p:sp>
        <p:nvSpPr>
          <p:cNvPr id="65544" name="下矢印 12"/>
          <p:cNvSpPr>
            <a:spLocks noChangeArrowheads="1"/>
          </p:cNvSpPr>
          <p:nvPr/>
        </p:nvSpPr>
        <p:spPr bwMode="auto">
          <a:xfrm>
            <a:off x="3786188" y="2214563"/>
            <a:ext cx="428625" cy="928687"/>
          </a:xfrm>
          <a:prstGeom prst="downArrow">
            <a:avLst>
              <a:gd name="adj1" fmla="val 50000"/>
              <a:gd name="adj2" fmla="val 50004"/>
            </a:avLst>
          </a:prstGeom>
          <a:noFill/>
          <a:ln w="9525" algn="ctr">
            <a:noFill/>
            <a:round/>
            <a:headEnd/>
            <a:tailEnd/>
          </a:ln>
        </p:spPr>
        <p:txBody>
          <a:bodyPr wrap="none">
            <a:spAutoFit/>
          </a:bodyPr>
          <a:lstStyle/>
          <a:p>
            <a:endParaRPr lang="ja-JP" altLang="en-US" dirty="0"/>
          </a:p>
        </p:txBody>
      </p:sp>
      <p:sp>
        <p:nvSpPr>
          <p:cNvPr id="65545" name="下矢印 13"/>
          <p:cNvSpPr>
            <a:spLocks noChangeArrowheads="1"/>
          </p:cNvSpPr>
          <p:nvPr/>
        </p:nvSpPr>
        <p:spPr bwMode="auto">
          <a:xfrm>
            <a:off x="3571875" y="2214563"/>
            <a:ext cx="571500" cy="714375"/>
          </a:xfrm>
          <a:prstGeom prst="downArrow">
            <a:avLst>
              <a:gd name="adj1" fmla="val 50000"/>
              <a:gd name="adj2" fmla="val 50000"/>
            </a:avLst>
          </a:prstGeom>
          <a:noFill/>
          <a:ln w="9525" algn="ctr">
            <a:noFill/>
            <a:round/>
            <a:headEnd/>
            <a:tailEnd/>
          </a:ln>
        </p:spPr>
        <p:txBody>
          <a:bodyPr wrap="none">
            <a:spAutoFit/>
          </a:bodyPr>
          <a:lstStyle/>
          <a:p>
            <a:endParaRPr lang="ja-JP" altLang="en-US" dirty="0"/>
          </a:p>
        </p:txBody>
      </p:sp>
      <p:sp>
        <p:nvSpPr>
          <p:cNvPr id="65546" name="下矢印 14"/>
          <p:cNvSpPr>
            <a:spLocks noChangeArrowheads="1"/>
          </p:cNvSpPr>
          <p:nvPr/>
        </p:nvSpPr>
        <p:spPr bwMode="auto">
          <a:xfrm>
            <a:off x="3857625" y="2214563"/>
            <a:ext cx="428625" cy="785812"/>
          </a:xfrm>
          <a:prstGeom prst="downArrow">
            <a:avLst>
              <a:gd name="adj1" fmla="val 50000"/>
              <a:gd name="adj2" fmla="val 50001"/>
            </a:avLst>
          </a:prstGeom>
          <a:noFill/>
          <a:ln w="9525" algn="ctr">
            <a:noFill/>
            <a:round/>
            <a:headEnd/>
            <a:tailEnd/>
          </a:ln>
        </p:spPr>
        <p:txBody>
          <a:bodyPr wrap="none">
            <a:spAutoFit/>
          </a:bodyPr>
          <a:lstStyle/>
          <a:p>
            <a:endParaRPr lang="ja-JP" altLang="en-US" dirty="0"/>
          </a:p>
        </p:txBody>
      </p:sp>
      <p:sp>
        <p:nvSpPr>
          <p:cNvPr id="65547" name="下矢印 15"/>
          <p:cNvSpPr>
            <a:spLocks noChangeArrowheads="1"/>
          </p:cNvSpPr>
          <p:nvPr/>
        </p:nvSpPr>
        <p:spPr bwMode="auto">
          <a:xfrm>
            <a:off x="3929063" y="2357438"/>
            <a:ext cx="285750" cy="428625"/>
          </a:xfrm>
          <a:prstGeom prst="downArrow">
            <a:avLst>
              <a:gd name="adj1" fmla="val 50000"/>
              <a:gd name="adj2" fmla="val 50000"/>
            </a:avLst>
          </a:prstGeom>
          <a:noFill/>
          <a:ln w="9525" algn="ctr">
            <a:noFill/>
            <a:round/>
            <a:headEnd/>
            <a:tailEnd/>
          </a:ln>
        </p:spPr>
        <p:txBody>
          <a:bodyPr wrap="none">
            <a:spAutoFit/>
          </a:bodyPr>
          <a:lstStyle/>
          <a:p>
            <a:endParaRPr lang="ja-JP" altLang="en-US" dirty="0"/>
          </a:p>
        </p:txBody>
      </p:sp>
      <p:sp>
        <p:nvSpPr>
          <p:cNvPr id="65548" name="AutoShape 7"/>
          <p:cNvSpPr>
            <a:spLocks noChangeAspect="1" noChangeArrowheads="1"/>
          </p:cNvSpPr>
          <p:nvPr/>
        </p:nvSpPr>
        <p:spPr bwMode="auto">
          <a:xfrm>
            <a:off x="4238416" y="3492520"/>
            <a:ext cx="742950" cy="623887"/>
          </a:xfrm>
          <a:prstGeom prst="downArrow">
            <a:avLst>
              <a:gd name="adj1" fmla="val 43787"/>
              <a:gd name="adj2" fmla="val 53593"/>
            </a:avLst>
          </a:prstGeom>
          <a:solidFill>
            <a:srgbClr val="FFFF00"/>
          </a:solidFill>
          <a:ln w="9525" algn="ctr">
            <a:solidFill>
              <a:schemeClr val="tx1"/>
            </a:solidFill>
            <a:miter lim="800000"/>
            <a:headEnd/>
            <a:tailEnd/>
          </a:ln>
        </p:spPr>
        <p:txBody>
          <a:bodyPr anchor="ctr">
            <a:spAutoFit/>
          </a:bodyPr>
          <a:lstStyle/>
          <a:p>
            <a:endParaRPr lang="ja-JP" altLang="en-US" dirty="0"/>
          </a:p>
        </p:txBody>
      </p:sp>
      <p:sp>
        <p:nvSpPr>
          <p:cNvPr id="14" name="正方形/長方形 13"/>
          <p:cNvSpPr/>
          <p:nvPr/>
        </p:nvSpPr>
        <p:spPr>
          <a:xfrm>
            <a:off x="305272" y="1562734"/>
            <a:ext cx="4657044" cy="480131"/>
          </a:xfrm>
          <a:prstGeom prst="rect">
            <a:avLst/>
          </a:prstGeom>
        </p:spPr>
        <p:txBody>
          <a:bodyPr wrap="none">
            <a:spAutoFit/>
          </a:bodyPr>
          <a:lstStyle/>
          <a:p>
            <a:pPr eaLnBrk="1" hangingPunct="1">
              <a:lnSpc>
                <a:spcPct val="90000"/>
              </a:lnSpc>
              <a:buFont typeface="Wingdings" pitchFamily="2" charset="2"/>
              <a:buNone/>
              <a:defRPr/>
            </a:pPr>
            <a:r>
              <a:rPr lang="ja-JP" altLang="en-US" sz="2800" dirty="0">
                <a:latin typeface="+mj-ea"/>
                <a:ea typeface="+mj-ea"/>
              </a:rPr>
              <a:t>車両や機器などの要因に起因</a:t>
            </a:r>
            <a:endParaRPr lang="ja-JP" altLang="en-US" sz="1400" dirty="0">
              <a:latin typeface="+mj-ea"/>
              <a:ea typeface="+mj-ea"/>
            </a:endParaRPr>
          </a:p>
        </p:txBody>
      </p:sp>
      <p:sp>
        <p:nvSpPr>
          <p:cNvPr id="15" name="テキスト ボックス 11"/>
          <p:cNvSpPr txBox="1">
            <a:spLocks noChangeArrowheads="1"/>
          </p:cNvSpPr>
          <p:nvPr/>
        </p:nvSpPr>
        <p:spPr bwMode="auto">
          <a:xfrm>
            <a:off x="1287732" y="5629979"/>
            <a:ext cx="6720109" cy="830997"/>
          </a:xfrm>
          <a:prstGeom prst="rect">
            <a:avLst/>
          </a:prstGeom>
          <a:noFill/>
          <a:ln w="9525">
            <a:noFill/>
            <a:miter lim="800000"/>
            <a:headEnd/>
            <a:tailEnd/>
          </a:ln>
        </p:spPr>
        <p:txBody>
          <a:bodyPr wrap="none">
            <a:spAutoFit/>
          </a:bodyPr>
          <a:lstStyle/>
          <a:p>
            <a:pPr algn="l"/>
            <a:r>
              <a:rPr lang="ja-JP" altLang="en-US" sz="2400" dirty="0">
                <a:latin typeface="UD デジタル 教科書体 NK-R" panose="02020400000000000000" pitchFamily="18" charset="-128"/>
                <a:ea typeface="UD デジタル 教科書体 NK-R" panose="02020400000000000000" pitchFamily="18" charset="-128"/>
              </a:rPr>
              <a:t>「初めて」や「変化」に伴って、エラーが誘発される</a:t>
            </a:r>
            <a:endParaRPr lang="en-US" altLang="ja-JP" sz="2400" dirty="0">
              <a:latin typeface="UD デジタル 教科書体 NK-R" panose="02020400000000000000" pitchFamily="18" charset="-128"/>
              <a:ea typeface="UD デジタル 教科書体 NK-R" panose="02020400000000000000" pitchFamily="18" charset="-128"/>
            </a:endParaRPr>
          </a:p>
          <a:p>
            <a:pPr algn="l"/>
            <a:r>
              <a:rPr lang="ja-JP" altLang="en-US" sz="2400" dirty="0">
                <a:latin typeface="UD デジタル 教科書体 NK-R" panose="02020400000000000000" pitchFamily="18" charset="-128"/>
                <a:ea typeface="UD デジタル 教科書体 NK-R" panose="02020400000000000000" pitchFamily="18" charset="-128"/>
              </a:rPr>
              <a:t>可能性が高まるので注意が必要</a:t>
            </a:r>
            <a:endParaRPr lang="en-US" altLang="ja-JP" sz="24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3590772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AutoShape 11"/>
          <p:cNvSpPr>
            <a:spLocks noChangeArrowheads="1"/>
          </p:cNvSpPr>
          <p:nvPr/>
        </p:nvSpPr>
        <p:spPr bwMode="auto">
          <a:xfrm>
            <a:off x="642938" y="3405307"/>
            <a:ext cx="7961312" cy="2485787"/>
          </a:xfrm>
          <a:prstGeom prst="roundRect">
            <a:avLst>
              <a:gd name="adj" fmla="val 16667"/>
            </a:avLst>
          </a:prstGeom>
          <a:noFill/>
          <a:ln w="9525" algn="ctr">
            <a:solidFill>
              <a:schemeClr val="tx1"/>
            </a:solidFill>
            <a:round/>
            <a:headEnd/>
            <a:tailEnd/>
          </a:ln>
        </p:spPr>
        <p:txBody>
          <a:bodyPr anchor="ctr">
            <a:spAutoFit/>
          </a:bodyPr>
          <a:lstStyle/>
          <a:p>
            <a:pPr algn="l">
              <a:defRPr/>
            </a:pPr>
            <a:r>
              <a:rPr lang="ja-JP" altLang="en-US" sz="2800" dirty="0">
                <a:latin typeface="UD デジタル 教科書体 NK-B" panose="02020700000000000000" pitchFamily="18" charset="-128"/>
                <a:ea typeface="UD デジタル 教科書体 NK-B" panose="02020700000000000000" pitchFamily="18" charset="-128"/>
              </a:rPr>
              <a:t>○危険箇所の周知</a:t>
            </a:r>
            <a:endParaRPr lang="en-US" altLang="ja-JP" sz="2800" dirty="0">
              <a:latin typeface="UD デジタル 教科書体 NK-B" panose="02020700000000000000" pitchFamily="18" charset="-128"/>
              <a:ea typeface="UD デジタル 教科書体 NK-B" panose="02020700000000000000" pitchFamily="18" charset="-128"/>
            </a:endParaRPr>
          </a:p>
          <a:p>
            <a:pPr algn="l">
              <a:defRPr/>
            </a:pPr>
            <a:r>
              <a:rPr lang="ja-JP" altLang="en-US" sz="2800" dirty="0">
                <a:latin typeface="UD デジタル 教科書体 NK-R" panose="02020400000000000000" pitchFamily="18" charset="-128"/>
                <a:ea typeface="UD デジタル 教科書体 NK-R" panose="02020400000000000000" pitchFamily="18" charset="-128"/>
              </a:rPr>
              <a:t>　　例：</a:t>
            </a:r>
            <a:r>
              <a:rPr lang="ja-JP" altLang="en-US" sz="2800" dirty="0">
                <a:solidFill>
                  <a:srgbClr val="FF0000"/>
                </a:solidFill>
                <a:latin typeface="UD デジタル 教科書体 NK-R" panose="02020400000000000000" pitchFamily="18" charset="-128"/>
                <a:ea typeface="UD デジタル 教科書体 NK-R" panose="02020400000000000000" pitchFamily="18" charset="-128"/>
              </a:rPr>
              <a:t>ハザードマップ</a:t>
            </a:r>
            <a:endParaRPr lang="en-US" altLang="ja-JP" sz="2800" dirty="0">
              <a:solidFill>
                <a:srgbClr val="FF0000"/>
              </a:solidFill>
              <a:latin typeface="UD デジタル 教科書体 NK-R" panose="02020400000000000000" pitchFamily="18" charset="-128"/>
              <a:ea typeface="UD デジタル 教科書体 NK-R" panose="02020400000000000000" pitchFamily="18" charset="-128"/>
            </a:endParaRPr>
          </a:p>
          <a:p>
            <a:pPr algn="l">
              <a:defRPr/>
            </a:pPr>
            <a:r>
              <a:rPr lang="ja-JP" altLang="en-US" sz="2800" dirty="0">
                <a:latin typeface="UD デジタル 教科書体 NK-B" panose="02020700000000000000" pitchFamily="18" charset="-128"/>
                <a:ea typeface="UD デジタル 教科書体 NK-B" panose="02020700000000000000" pitchFamily="18" charset="-128"/>
              </a:rPr>
              <a:t>○環境改善への働きかけ</a:t>
            </a:r>
            <a:endParaRPr lang="en-US" altLang="ja-JP" sz="2800" dirty="0">
              <a:latin typeface="UD デジタル 教科書体 NK-B" panose="02020700000000000000" pitchFamily="18" charset="-128"/>
              <a:ea typeface="UD デジタル 教科書体 NK-B" panose="02020700000000000000" pitchFamily="18" charset="-128"/>
            </a:endParaRPr>
          </a:p>
          <a:p>
            <a:pPr algn="l">
              <a:defRPr/>
            </a:pPr>
            <a:r>
              <a:rPr lang="ja-JP" altLang="en-US" sz="2800" dirty="0">
                <a:latin typeface="UD デジタル 教科書体 NK-R" panose="02020400000000000000" pitchFamily="18" charset="-128"/>
                <a:ea typeface="UD デジタル 教科書体 NK-R" panose="02020400000000000000" pitchFamily="18" charset="-128"/>
              </a:rPr>
              <a:t>　　例：</a:t>
            </a:r>
            <a:r>
              <a:rPr lang="ja-JP" altLang="en-US" sz="2800" dirty="0">
                <a:solidFill>
                  <a:srgbClr val="FF0000"/>
                </a:solidFill>
                <a:latin typeface="UD デジタル 教科書体 NK-R" panose="02020400000000000000" pitchFamily="18" charset="-128"/>
                <a:ea typeface="UD デジタル 教科書体 NK-R" panose="02020400000000000000" pitchFamily="18" charset="-128"/>
              </a:rPr>
              <a:t>道路の管理者に改善を求め協議する</a:t>
            </a:r>
            <a:endParaRPr lang="en-US" altLang="ja-JP" sz="2800" dirty="0">
              <a:solidFill>
                <a:srgbClr val="FF0000"/>
              </a:solidFill>
              <a:latin typeface="UD デジタル 教科書体 NK-R" panose="02020400000000000000" pitchFamily="18" charset="-128"/>
              <a:ea typeface="UD デジタル 教科書体 NK-R" panose="02020400000000000000" pitchFamily="18" charset="-128"/>
            </a:endParaRPr>
          </a:p>
          <a:p>
            <a:pPr algn="l">
              <a:defRPr/>
            </a:pPr>
            <a:r>
              <a:rPr lang="ja-JP" altLang="en-US" sz="2800" dirty="0">
                <a:solidFill>
                  <a:srgbClr val="FF0000"/>
                </a:solidFill>
                <a:latin typeface="UD デジタル 教科書体 NK-R" panose="02020400000000000000" pitchFamily="18" charset="-128"/>
                <a:ea typeface="UD デジタル 教科書体 NK-R" panose="02020400000000000000" pitchFamily="18" charset="-128"/>
              </a:rPr>
              <a:t>　　</a:t>
            </a:r>
            <a:r>
              <a:rPr lang="ja-JP" altLang="en-US" sz="2800" dirty="0">
                <a:latin typeface="UD デジタル 教科書体 NK-R" panose="02020400000000000000" pitchFamily="18" charset="-128"/>
                <a:ea typeface="UD デジタル 教科書体 NK-R" panose="02020400000000000000" pitchFamily="18" charset="-128"/>
              </a:rPr>
              <a:t>例：</a:t>
            </a:r>
            <a:r>
              <a:rPr lang="en-US" altLang="ja-JP" sz="2800" dirty="0">
                <a:solidFill>
                  <a:srgbClr val="FF0000"/>
                </a:solidFill>
                <a:latin typeface="UD デジタル 教科書体 NK-R" panose="02020400000000000000" pitchFamily="18" charset="-128"/>
                <a:ea typeface="UD デジタル 教科書体 NK-R" panose="02020400000000000000" pitchFamily="18" charset="-128"/>
              </a:rPr>
              <a:t>4</a:t>
            </a:r>
            <a:r>
              <a:rPr lang="ja-JP" altLang="en-US" sz="2800" dirty="0">
                <a:solidFill>
                  <a:srgbClr val="FF0000"/>
                </a:solidFill>
                <a:latin typeface="UD デジタル 教科書体 NK-R" panose="02020400000000000000" pitchFamily="18" charset="-128"/>
                <a:ea typeface="UD デジタル 教科書体 NK-R" panose="02020400000000000000" pitchFamily="18" charset="-128"/>
              </a:rPr>
              <a:t>種踏切を１種化、踏切信号機設置</a:t>
            </a:r>
          </a:p>
        </p:txBody>
      </p:sp>
      <p:sp>
        <p:nvSpPr>
          <p:cNvPr id="66565" name="テキスト ボックス 8"/>
          <p:cNvSpPr txBox="1">
            <a:spLocks noChangeArrowheads="1"/>
          </p:cNvSpPr>
          <p:nvPr/>
        </p:nvSpPr>
        <p:spPr bwMode="auto">
          <a:xfrm>
            <a:off x="540072" y="2159794"/>
            <a:ext cx="8604250" cy="523220"/>
          </a:xfrm>
          <a:prstGeom prst="rect">
            <a:avLst/>
          </a:prstGeom>
          <a:noFill/>
          <a:ln w="9525">
            <a:noFill/>
            <a:miter lim="800000"/>
            <a:headEnd/>
            <a:tailEnd/>
          </a:ln>
        </p:spPr>
        <p:txBody>
          <a:bodyPr>
            <a:spAutoFit/>
          </a:bodyPr>
          <a:lstStyle/>
          <a:p>
            <a:pPr algn="l"/>
            <a:r>
              <a:rPr lang="ja-JP" altLang="en-US" sz="2800" dirty="0">
                <a:latin typeface="UD デジタル 教科書体 NK-R" panose="02020400000000000000" pitchFamily="18" charset="-128"/>
                <a:ea typeface="UD デジタル 教科書体 NK-R" panose="02020400000000000000" pitchFamily="18" charset="-128"/>
              </a:rPr>
              <a:t>　例）柱、看板などの構造物があり歩行者が見えにくい。</a:t>
            </a:r>
            <a:endParaRPr lang="en-US" altLang="ja-JP" sz="2800" dirty="0">
              <a:latin typeface="UD デジタル 教科書体 NK-R" panose="02020400000000000000" pitchFamily="18" charset="-128"/>
              <a:ea typeface="UD デジタル 教科書体 NK-R" panose="02020400000000000000" pitchFamily="18" charset="-128"/>
            </a:endParaRPr>
          </a:p>
        </p:txBody>
      </p:sp>
      <p:sp>
        <p:nvSpPr>
          <p:cNvPr id="66566" name="AutoShape 7"/>
          <p:cNvSpPr>
            <a:spLocks noChangeArrowheads="1"/>
          </p:cNvSpPr>
          <p:nvPr/>
        </p:nvSpPr>
        <p:spPr bwMode="auto">
          <a:xfrm>
            <a:off x="4266406" y="2726104"/>
            <a:ext cx="714375" cy="671512"/>
          </a:xfrm>
          <a:prstGeom prst="downArrow">
            <a:avLst>
              <a:gd name="adj1" fmla="val 43787"/>
              <a:gd name="adj2" fmla="val 53593"/>
            </a:avLst>
          </a:prstGeom>
          <a:solidFill>
            <a:srgbClr val="FFFF00"/>
          </a:solidFill>
          <a:ln w="9525" algn="ctr">
            <a:solidFill>
              <a:schemeClr val="tx1"/>
            </a:solidFill>
            <a:miter lim="800000"/>
            <a:headEnd/>
            <a:tailEnd/>
          </a:ln>
        </p:spPr>
        <p:txBody>
          <a:bodyPr anchor="ctr">
            <a:spAutoFit/>
          </a:bodyPr>
          <a:lstStyle/>
          <a:p>
            <a:endParaRPr lang="ja-JP" altLang="en-US" dirty="0"/>
          </a:p>
        </p:txBody>
      </p:sp>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102</a:t>
            </a:fld>
            <a:endParaRPr lang="en-US" altLang="ja-JP" dirty="0"/>
          </a:p>
        </p:txBody>
      </p:sp>
      <p:sp>
        <p:nvSpPr>
          <p:cNvPr id="3" name="タイトル 2"/>
          <p:cNvSpPr>
            <a:spLocks noGrp="1"/>
          </p:cNvSpPr>
          <p:nvPr>
            <p:ph type="title"/>
          </p:nvPr>
        </p:nvSpPr>
        <p:spPr/>
        <p:txBody>
          <a:bodyPr/>
          <a:lstStyle/>
          <a:p>
            <a:r>
              <a:rPr kumimoji="1" lang="en-US" altLang="ja-JP" dirty="0"/>
              <a:t>Media</a:t>
            </a:r>
            <a:r>
              <a:rPr kumimoji="1" lang="ja-JP" altLang="en-US" dirty="0"/>
              <a:t>（環境への対策）</a:t>
            </a:r>
          </a:p>
        </p:txBody>
      </p:sp>
      <p:sp>
        <p:nvSpPr>
          <p:cNvPr id="9" name="正方形/長方形 8"/>
          <p:cNvSpPr/>
          <p:nvPr/>
        </p:nvSpPr>
        <p:spPr>
          <a:xfrm>
            <a:off x="305272" y="1562734"/>
            <a:ext cx="4052713" cy="480131"/>
          </a:xfrm>
          <a:prstGeom prst="rect">
            <a:avLst/>
          </a:prstGeom>
        </p:spPr>
        <p:txBody>
          <a:bodyPr wrap="none">
            <a:spAutoFit/>
          </a:bodyPr>
          <a:lstStyle/>
          <a:p>
            <a:pPr eaLnBrk="1" hangingPunct="1">
              <a:lnSpc>
                <a:spcPct val="90000"/>
              </a:lnSpc>
              <a:buFont typeface="Wingdings" pitchFamily="2" charset="2"/>
              <a:buNone/>
              <a:defRPr/>
            </a:pPr>
            <a:r>
              <a:rPr lang="ja-JP" altLang="en-US" sz="2800" dirty="0">
                <a:latin typeface="+mj-ea"/>
                <a:ea typeface="+mj-ea"/>
              </a:rPr>
              <a:t>周囲の環境の要因に起因</a:t>
            </a:r>
            <a:endParaRPr lang="ja-JP" altLang="en-US" sz="1400" dirty="0">
              <a:latin typeface="+mj-ea"/>
              <a:ea typeface="+mj-ea"/>
            </a:endParaRPr>
          </a:p>
        </p:txBody>
      </p:sp>
    </p:spTree>
    <p:extLst>
      <p:ext uri="{BB962C8B-B14F-4D97-AF65-F5344CB8AC3E}">
        <p14:creationId xmlns:p14="http://schemas.microsoft.com/office/powerpoint/2010/main" val="7889536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103</a:t>
            </a:fld>
            <a:endParaRPr lang="en-US" altLang="ja-JP" dirty="0"/>
          </a:p>
        </p:txBody>
      </p:sp>
      <p:sp>
        <p:nvSpPr>
          <p:cNvPr id="3" name="タイトル 2"/>
          <p:cNvSpPr>
            <a:spLocks noGrp="1"/>
          </p:cNvSpPr>
          <p:nvPr>
            <p:ph type="title"/>
          </p:nvPr>
        </p:nvSpPr>
        <p:spPr/>
        <p:txBody>
          <a:bodyPr/>
          <a:lstStyle/>
          <a:p>
            <a:r>
              <a:rPr lang="en-US" altLang="ja-JP" dirty="0"/>
              <a:t>Management</a:t>
            </a:r>
            <a:r>
              <a:rPr lang="ja-JP" altLang="en-US" dirty="0"/>
              <a:t>（管理上の要因）</a:t>
            </a:r>
            <a:endParaRPr kumimoji="1" lang="ja-JP" altLang="en-US" dirty="0"/>
          </a:p>
        </p:txBody>
      </p:sp>
      <p:sp>
        <p:nvSpPr>
          <p:cNvPr id="67587" name="Rectangle 2"/>
          <p:cNvSpPr>
            <a:spLocks noGrp="1" noChangeArrowheads="1"/>
          </p:cNvSpPr>
          <p:nvPr>
            <p:ph idx="4294967295"/>
          </p:nvPr>
        </p:nvSpPr>
        <p:spPr>
          <a:xfrm>
            <a:off x="250825" y="1328965"/>
            <a:ext cx="4103688" cy="3455987"/>
          </a:xfrm>
        </p:spPr>
        <p:txBody>
          <a:bodyPr/>
          <a:lstStyle/>
          <a:p>
            <a:pPr eaLnBrk="1" hangingPunct="1">
              <a:buFont typeface="Wingdings" pitchFamily="2" charset="2"/>
              <a:buNone/>
            </a:pPr>
            <a:r>
              <a:rPr lang="en-US" altLang="ja-JP" sz="2800" dirty="0">
                <a:latin typeface="UD デジタル 教科書体 NK-B" panose="02020700000000000000" pitchFamily="18" charset="-128"/>
                <a:ea typeface="UD デジタル 教科書体 NK-B" panose="02020700000000000000" pitchFamily="18" charset="-128"/>
              </a:rPr>
              <a:t>①</a:t>
            </a:r>
            <a:r>
              <a:rPr lang="ja-JP" altLang="en-US" sz="2800" dirty="0">
                <a:latin typeface="UD デジタル 教科書体 NK-B" panose="02020700000000000000" pitchFamily="18" charset="-128"/>
                <a:ea typeface="UD デジタル 教科書体 NK-B" panose="02020700000000000000" pitchFamily="18" charset="-128"/>
              </a:rPr>
              <a:t>本人　　②相手</a:t>
            </a:r>
          </a:p>
          <a:p>
            <a:pPr eaLnBrk="1" hangingPunct="1">
              <a:buFont typeface="Wingdings" pitchFamily="2" charset="2"/>
              <a:buNone/>
            </a:pPr>
            <a:r>
              <a:rPr lang="ja-JP" altLang="en-US" sz="2800" dirty="0">
                <a:latin typeface="UD デジタル 教科書体 NK-B" panose="02020700000000000000" pitchFamily="18" charset="-128"/>
                <a:ea typeface="UD デジタル 教科書体 NK-B" panose="02020700000000000000" pitchFamily="18" charset="-128"/>
              </a:rPr>
              <a:t>③ハード　④環境</a:t>
            </a:r>
          </a:p>
          <a:p>
            <a:pPr eaLnBrk="1" hangingPunct="1">
              <a:buFont typeface="Wingdings" pitchFamily="2" charset="2"/>
              <a:buNone/>
            </a:pPr>
            <a:r>
              <a:rPr lang="ja-JP" altLang="en-US" sz="2800" dirty="0">
                <a:latin typeface="UD デジタル 教科書体 NK-B" panose="02020700000000000000" pitchFamily="18" charset="-128"/>
                <a:ea typeface="UD デジタル 教科書体 NK-B" panose="02020700000000000000" pitchFamily="18" charset="-128"/>
              </a:rPr>
              <a:t>全ての原因に関係</a:t>
            </a:r>
          </a:p>
          <a:p>
            <a:pPr eaLnBrk="1" hangingPunct="1">
              <a:buFont typeface="Wingdings" pitchFamily="2" charset="2"/>
              <a:buNone/>
            </a:pPr>
            <a:endParaRPr lang="en-US" altLang="ja-JP" sz="2800" dirty="0">
              <a:latin typeface="UD デジタル 教科書体 NK-B" panose="02020700000000000000" pitchFamily="18" charset="-128"/>
              <a:ea typeface="UD デジタル 教科書体 NK-B" panose="02020700000000000000" pitchFamily="18" charset="-128"/>
            </a:endParaRPr>
          </a:p>
          <a:p>
            <a:pPr eaLnBrk="1" hangingPunct="1">
              <a:buFont typeface="Wingdings" pitchFamily="2" charset="2"/>
              <a:buNone/>
            </a:pPr>
            <a:endParaRPr lang="ja-JP" altLang="en-US" sz="2800" dirty="0">
              <a:latin typeface="UD デジタル 教科書体 NK-B" panose="02020700000000000000" pitchFamily="18" charset="-128"/>
              <a:ea typeface="UD デジタル 教科書体 NK-B" panose="02020700000000000000" pitchFamily="18" charset="-128"/>
            </a:endParaRPr>
          </a:p>
          <a:p>
            <a:pPr eaLnBrk="1" hangingPunct="1">
              <a:buFont typeface="Wingdings" pitchFamily="2" charset="2"/>
              <a:buNone/>
            </a:pPr>
            <a:r>
              <a:rPr lang="ja-JP" altLang="en-US" sz="2800" dirty="0">
                <a:latin typeface="UD デジタル 教科書体 NK-B" panose="02020700000000000000" pitchFamily="18" charset="-128"/>
                <a:ea typeface="UD デジタル 教科書体 NK-B" panose="02020700000000000000" pitchFamily="18" charset="-128"/>
              </a:rPr>
              <a:t>管理の立場からできる</a:t>
            </a:r>
          </a:p>
          <a:p>
            <a:pPr eaLnBrk="1" hangingPunct="1">
              <a:buFont typeface="Wingdings" pitchFamily="2" charset="2"/>
              <a:buNone/>
            </a:pPr>
            <a:r>
              <a:rPr lang="ja-JP" altLang="en-US" sz="2800" dirty="0">
                <a:latin typeface="UD デジタル 教科書体 NK-B" panose="02020700000000000000" pitchFamily="18" charset="-128"/>
                <a:ea typeface="UD デジタル 教科書体 NK-B" panose="02020700000000000000" pitchFamily="18" charset="-128"/>
              </a:rPr>
              <a:t>ことはないか？</a:t>
            </a:r>
          </a:p>
        </p:txBody>
      </p:sp>
      <p:sp>
        <p:nvSpPr>
          <p:cNvPr id="67590" name="AutoShape 5"/>
          <p:cNvSpPr>
            <a:spLocks noChangeArrowheads="1"/>
          </p:cNvSpPr>
          <p:nvPr/>
        </p:nvSpPr>
        <p:spPr bwMode="auto">
          <a:xfrm>
            <a:off x="971550" y="5373688"/>
            <a:ext cx="7323138" cy="1128712"/>
          </a:xfrm>
          <a:prstGeom prst="roundRect">
            <a:avLst>
              <a:gd name="adj" fmla="val 16667"/>
            </a:avLst>
          </a:prstGeom>
          <a:solidFill>
            <a:srgbClr val="FFFF99"/>
          </a:solidFill>
          <a:ln w="25400" algn="ctr">
            <a:solidFill>
              <a:srgbClr val="FF9933"/>
            </a:solidFill>
            <a:round/>
            <a:headEnd/>
            <a:tailEnd/>
          </a:ln>
        </p:spPr>
        <p:txBody>
          <a:bodyPr anchor="ctr">
            <a:spAutoFit/>
          </a:bodyPr>
          <a:lstStyle/>
          <a:p>
            <a:pPr algn="ctr"/>
            <a:endParaRPr lang="en-US" altLang="ja-JP" sz="1400" dirty="0">
              <a:latin typeface="+mj-ea"/>
              <a:ea typeface="+mj-ea"/>
            </a:endParaRPr>
          </a:p>
          <a:p>
            <a:pPr algn="ctr"/>
            <a:r>
              <a:rPr lang="ja-JP" altLang="en-US" sz="3200" dirty="0">
                <a:latin typeface="+mj-ea"/>
                <a:ea typeface="+mj-ea"/>
              </a:rPr>
              <a:t>よい状態を続けることは永遠の課題</a:t>
            </a:r>
          </a:p>
          <a:p>
            <a:pPr algn="ctr"/>
            <a:endParaRPr lang="en-US" altLang="ja-JP" sz="1400" dirty="0">
              <a:latin typeface="+mj-ea"/>
              <a:ea typeface="+mj-ea"/>
            </a:endParaRPr>
          </a:p>
        </p:txBody>
      </p:sp>
      <p:pic>
        <p:nvPicPr>
          <p:cNvPr id="67591" name="Picture 6"/>
          <p:cNvPicPr>
            <a:picLocks noChangeAspect="1" noChangeArrowheads="1"/>
          </p:cNvPicPr>
          <p:nvPr/>
        </p:nvPicPr>
        <p:blipFill>
          <a:blip r:embed="rId3" cstate="print"/>
          <a:srcRect/>
          <a:stretch>
            <a:fillRect/>
          </a:stretch>
        </p:blipFill>
        <p:spPr bwMode="auto">
          <a:xfrm>
            <a:off x="4500563" y="1428750"/>
            <a:ext cx="3960812" cy="3786188"/>
          </a:xfrm>
          <a:prstGeom prst="rect">
            <a:avLst/>
          </a:prstGeom>
          <a:noFill/>
          <a:ln w="9525" algn="ctr">
            <a:noFill/>
            <a:miter lim="800000"/>
            <a:headEnd/>
            <a:tailEnd/>
          </a:ln>
        </p:spPr>
      </p:pic>
      <p:sp>
        <p:nvSpPr>
          <p:cNvPr id="67592" name="AutoShape 7"/>
          <p:cNvSpPr>
            <a:spLocks noChangeArrowheads="1"/>
          </p:cNvSpPr>
          <p:nvPr/>
        </p:nvSpPr>
        <p:spPr bwMode="auto">
          <a:xfrm>
            <a:off x="2051050" y="3141663"/>
            <a:ext cx="503238" cy="360362"/>
          </a:xfrm>
          <a:prstGeom prst="downArrow">
            <a:avLst>
              <a:gd name="adj1" fmla="val 43787"/>
              <a:gd name="adj2" fmla="val 53593"/>
            </a:avLst>
          </a:prstGeom>
          <a:solidFill>
            <a:srgbClr val="FFFF00"/>
          </a:solidFill>
          <a:ln w="9525" algn="ctr">
            <a:solidFill>
              <a:schemeClr val="tx1"/>
            </a:solidFill>
            <a:miter lim="800000"/>
            <a:headEnd/>
            <a:tailEnd/>
          </a:ln>
        </p:spPr>
        <p:txBody>
          <a:bodyPr anchor="ctr">
            <a:spAutoFit/>
          </a:bodyPr>
          <a:lstStyle/>
          <a:p>
            <a:endParaRPr lang="ja-JP" altLang="en-US" dirty="0"/>
          </a:p>
        </p:txBody>
      </p:sp>
    </p:spTree>
    <p:extLst>
      <p:ext uri="{BB962C8B-B14F-4D97-AF65-F5344CB8AC3E}">
        <p14:creationId xmlns:p14="http://schemas.microsoft.com/office/powerpoint/2010/main" val="7628522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104</a:t>
            </a:fld>
            <a:endParaRPr lang="en-US" altLang="ja-JP" dirty="0"/>
          </a:p>
        </p:txBody>
      </p:sp>
      <p:sp>
        <p:nvSpPr>
          <p:cNvPr id="4" name="タイトル 3"/>
          <p:cNvSpPr>
            <a:spLocks noGrp="1"/>
          </p:cNvSpPr>
          <p:nvPr>
            <p:ph type="title"/>
          </p:nvPr>
        </p:nvSpPr>
        <p:spPr/>
        <p:txBody>
          <a:bodyPr/>
          <a:lstStyle/>
          <a:p>
            <a:r>
              <a:rPr kumimoji="1" lang="ja-JP" altLang="en-US" dirty="0"/>
              <a:t>対策の考え方④</a:t>
            </a:r>
          </a:p>
        </p:txBody>
      </p:sp>
      <p:grpSp>
        <p:nvGrpSpPr>
          <p:cNvPr id="6" name="グループ化 5"/>
          <p:cNvGrpSpPr/>
          <p:nvPr/>
        </p:nvGrpSpPr>
        <p:grpSpPr>
          <a:xfrm>
            <a:off x="794648" y="2347573"/>
            <a:ext cx="7643492" cy="3951309"/>
            <a:chOff x="714438" y="2347573"/>
            <a:chExt cx="7643492" cy="3951309"/>
          </a:xfrm>
        </p:grpSpPr>
        <p:sp>
          <p:nvSpPr>
            <p:cNvPr id="45060" name="AutoShape 4"/>
            <p:cNvSpPr>
              <a:spLocks noChangeArrowheads="1"/>
            </p:cNvSpPr>
            <p:nvPr/>
          </p:nvSpPr>
          <p:spPr bwMode="auto">
            <a:xfrm>
              <a:off x="4421598" y="2347573"/>
              <a:ext cx="3936332" cy="1055608"/>
            </a:xfrm>
            <a:prstGeom prst="roundRect">
              <a:avLst>
                <a:gd name="adj" fmla="val 16667"/>
              </a:avLst>
            </a:prstGeom>
            <a:gradFill rotWithShape="1">
              <a:gsLst>
                <a:gs pos="0">
                  <a:srgbClr val="FFCC99"/>
                </a:gs>
                <a:gs pos="50000">
                  <a:schemeClr val="bg1"/>
                </a:gs>
                <a:gs pos="100000">
                  <a:srgbClr val="FFCC99"/>
                </a:gs>
              </a:gsLst>
              <a:lin ang="5400000" scaled="1"/>
            </a:gradFill>
            <a:ln w="9525" algn="ctr">
              <a:solidFill>
                <a:srgbClr val="FFCC99"/>
              </a:solidFill>
              <a:round/>
              <a:headEnd/>
              <a:tailEnd/>
            </a:ln>
            <a:effectLst/>
          </p:spPr>
          <p:txBody>
            <a:bodyPr wrap="square" anchor="ctr">
              <a:spAutoFit/>
            </a:bodyPr>
            <a:lstStyle/>
            <a:p>
              <a:pPr>
                <a:defRPr/>
              </a:pPr>
              <a:r>
                <a:rPr lang="ja-JP" altLang="en-US" sz="2800" dirty="0">
                  <a:latin typeface="UD デジタル 教科書体 NK-B" panose="02020700000000000000" pitchFamily="18" charset="-128"/>
                  <a:ea typeface="UD デジタル 教科書体 NK-B" panose="02020700000000000000" pitchFamily="18" charset="-128"/>
                </a:rPr>
                <a:t>その危険が起きる</a:t>
              </a:r>
            </a:p>
            <a:p>
              <a:pPr>
                <a:defRPr/>
              </a:pPr>
              <a:r>
                <a:rPr lang="ja-JP" altLang="en-US" sz="2800" dirty="0">
                  <a:latin typeface="UD デジタル 教科書体 NK-B" panose="02020700000000000000" pitchFamily="18" charset="-128"/>
                  <a:ea typeface="UD デジタル 教科書体 NK-B" panose="02020700000000000000" pitchFamily="18" charset="-128"/>
                </a:rPr>
                <a:t>可能性の大きさ（頻度）</a:t>
              </a:r>
            </a:p>
          </p:txBody>
        </p:sp>
        <p:sp>
          <p:nvSpPr>
            <p:cNvPr id="45062" name="AutoShape 6"/>
            <p:cNvSpPr>
              <a:spLocks noChangeArrowheads="1"/>
            </p:cNvSpPr>
            <p:nvPr/>
          </p:nvSpPr>
          <p:spPr bwMode="auto">
            <a:xfrm>
              <a:off x="4421597" y="4508161"/>
              <a:ext cx="3936333" cy="1055608"/>
            </a:xfrm>
            <a:prstGeom prst="roundRect">
              <a:avLst>
                <a:gd name="adj" fmla="val 16667"/>
              </a:avLst>
            </a:prstGeom>
            <a:gradFill rotWithShape="1">
              <a:gsLst>
                <a:gs pos="0">
                  <a:srgbClr val="99CCFF"/>
                </a:gs>
                <a:gs pos="50000">
                  <a:schemeClr val="bg1"/>
                </a:gs>
                <a:gs pos="100000">
                  <a:srgbClr val="99CCFF"/>
                </a:gs>
              </a:gsLst>
              <a:lin ang="5400000" scaled="1"/>
            </a:gradFill>
            <a:ln w="9525" algn="ctr">
              <a:solidFill>
                <a:srgbClr val="66CCFF"/>
              </a:solidFill>
              <a:round/>
              <a:headEnd/>
              <a:tailEnd/>
            </a:ln>
            <a:effectLst/>
          </p:spPr>
          <p:txBody>
            <a:bodyPr wrap="square" anchor="ctr">
              <a:spAutoFit/>
            </a:bodyPr>
            <a:lstStyle/>
            <a:p>
              <a:pPr>
                <a:defRPr/>
              </a:pPr>
              <a:r>
                <a:rPr lang="ja-JP" altLang="en-US" sz="2800" dirty="0">
                  <a:latin typeface="UD デジタル 教科書体 NK-B" panose="02020700000000000000" pitchFamily="18" charset="-128"/>
                  <a:ea typeface="UD デジタル 教科書体 NK-B" panose="02020700000000000000" pitchFamily="18" charset="-128"/>
                </a:rPr>
                <a:t>事故が起きたときの</a:t>
              </a:r>
            </a:p>
            <a:p>
              <a:pPr>
                <a:defRPr/>
              </a:pPr>
              <a:r>
                <a:rPr lang="ja-JP" altLang="en-US" sz="2800" dirty="0">
                  <a:latin typeface="UD デジタル 教科書体 NK-B" panose="02020700000000000000" pitchFamily="18" charset="-128"/>
                  <a:ea typeface="UD デジタル 教科書体 NK-B" panose="02020700000000000000" pitchFamily="18" charset="-128"/>
                </a:rPr>
                <a:t>影響の大きさ（影響）</a:t>
              </a:r>
            </a:p>
          </p:txBody>
        </p:sp>
        <p:sp>
          <p:nvSpPr>
            <p:cNvPr id="10" name="AutoShape 4"/>
            <p:cNvSpPr>
              <a:spLocks noChangeArrowheads="1"/>
            </p:cNvSpPr>
            <p:nvPr/>
          </p:nvSpPr>
          <p:spPr bwMode="auto">
            <a:xfrm>
              <a:off x="714438" y="3153565"/>
              <a:ext cx="3001311" cy="1604211"/>
            </a:xfrm>
            <a:prstGeom prst="roundRect">
              <a:avLst>
                <a:gd name="adj" fmla="val 16667"/>
              </a:avLst>
            </a:prstGeom>
            <a:solidFill>
              <a:srgbClr val="FF99CC"/>
            </a:solidFill>
            <a:ln w="9525" algn="ctr">
              <a:solidFill>
                <a:srgbClr val="FFCC99"/>
              </a:solidFill>
              <a:round/>
              <a:headEnd/>
              <a:tailEnd/>
            </a:ln>
            <a:effectLst/>
          </p:spPr>
          <p:txBody>
            <a:bodyPr wrap="square" anchor="ctr">
              <a:noAutofit/>
            </a:bodyPr>
            <a:lstStyle/>
            <a:p>
              <a:pPr algn="ctr">
                <a:defRPr/>
              </a:pPr>
              <a:r>
                <a:rPr lang="ja-JP" altLang="en-US" sz="2800" dirty="0">
                  <a:latin typeface="UD デジタル 教科書体 NK-B" panose="02020700000000000000" pitchFamily="18" charset="-128"/>
                  <a:ea typeface="UD デジタル 教科書体 NK-B" panose="02020700000000000000" pitchFamily="18" charset="-128"/>
                </a:rPr>
                <a:t>リスクの大きさは</a:t>
              </a:r>
              <a:endParaRPr lang="en-US" altLang="ja-JP" sz="2800" dirty="0">
                <a:latin typeface="UD デジタル 教科書体 NK-B" panose="02020700000000000000" pitchFamily="18" charset="-128"/>
                <a:ea typeface="UD デジタル 教科書体 NK-B" panose="02020700000000000000" pitchFamily="18" charset="-128"/>
              </a:endParaRPr>
            </a:p>
            <a:p>
              <a:pPr algn="ctr">
                <a:defRPr/>
              </a:pPr>
              <a:r>
                <a:rPr lang="ja-JP" altLang="en-US" sz="2800" dirty="0">
                  <a:latin typeface="UD デジタル 教科書体 NK-B" panose="02020700000000000000" pitchFamily="18" charset="-128"/>
                  <a:ea typeface="UD デジタル 教科書体 NK-B" panose="02020700000000000000" pitchFamily="18" charset="-128"/>
                </a:rPr>
                <a:t>この２つの組合せ</a:t>
              </a:r>
            </a:p>
          </p:txBody>
        </p:sp>
        <p:cxnSp>
          <p:nvCxnSpPr>
            <p:cNvPr id="3" name="直線矢印コネクタ 2"/>
            <p:cNvCxnSpPr/>
            <p:nvPr/>
          </p:nvCxnSpPr>
          <p:spPr bwMode="auto">
            <a:xfrm flipV="1">
              <a:off x="3484890" y="2875377"/>
              <a:ext cx="550259" cy="523875"/>
            </a:xfrm>
            <a:prstGeom prst="straightConnector1">
              <a:avLst/>
            </a:prstGeom>
            <a:ln w="76200">
              <a:solidFill>
                <a:srgbClr val="FF0066"/>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p:cNvCxnSpPr/>
            <p:nvPr/>
          </p:nvCxnSpPr>
          <p:spPr bwMode="auto">
            <a:xfrm>
              <a:off x="3484891" y="4512090"/>
              <a:ext cx="550258" cy="479842"/>
            </a:xfrm>
            <a:prstGeom prst="straightConnector1">
              <a:avLst/>
            </a:prstGeom>
            <a:ln w="76200">
              <a:solidFill>
                <a:srgbClr val="FF0066"/>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5" name="正方形/長方形 4"/>
            <p:cNvSpPr/>
            <p:nvPr/>
          </p:nvSpPr>
          <p:spPr>
            <a:xfrm>
              <a:off x="4837594" y="5566186"/>
              <a:ext cx="1723549"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ハザードの除去</a:t>
              </a:r>
              <a:endParaRPr lang="ja-JP" altLang="en-US" dirty="0"/>
            </a:p>
          </p:txBody>
        </p:sp>
        <p:sp>
          <p:nvSpPr>
            <p:cNvPr id="12" name="正方形/長方形 11"/>
            <p:cNvSpPr/>
            <p:nvPr/>
          </p:nvSpPr>
          <p:spPr>
            <a:xfrm>
              <a:off x="4837594" y="5929550"/>
              <a:ext cx="1723549"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ハザードの緩和</a:t>
              </a:r>
              <a:endParaRPr lang="ja-JP" altLang="en-US" dirty="0"/>
            </a:p>
          </p:txBody>
        </p:sp>
        <p:sp>
          <p:nvSpPr>
            <p:cNvPr id="14" name="正方形/長方形 13"/>
            <p:cNvSpPr/>
            <p:nvPr/>
          </p:nvSpPr>
          <p:spPr>
            <a:xfrm>
              <a:off x="4837594" y="3405324"/>
              <a:ext cx="1723549"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ハザードの隔離</a:t>
              </a:r>
              <a:endParaRPr lang="ja-JP" altLang="en-US" dirty="0"/>
            </a:p>
          </p:txBody>
        </p:sp>
        <p:sp>
          <p:nvSpPr>
            <p:cNvPr id="15" name="正方形/長方形 14"/>
            <p:cNvSpPr/>
            <p:nvPr/>
          </p:nvSpPr>
          <p:spPr>
            <a:xfrm>
              <a:off x="4837594" y="3732760"/>
              <a:ext cx="1723549"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ハザードの制御</a:t>
              </a:r>
              <a:endParaRPr lang="ja-JP" altLang="en-US" dirty="0"/>
            </a:p>
          </p:txBody>
        </p:sp>
        <p:sp>
          <p:nvSpPr>
            <p:cNvPr id="16" name="正方形/長方形 15"/>
            <p:cNvSpPr/>
            <p:nvPr/>
          </p:nvSpPr>
          <p:spPr>
            <a:xfrm>
              <a:off x="4837594" y="4049880"/>
              <a:ext cx="2408032"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ハザードの存在の伝達</a:t>
              </a:r>
              <a:endParaRPr lang="ja-JP" altLang="en-US" dirty="0"/>
            </a:p>
          </p:txBody>
        </p:sp>
      </p:grpSp>
      <p:sp>
        <p:nvSpPr>
          <p:cNvPr id="17" name="Rectangle 3"/>
          <p:cNvSpPr txBox="1">
            <a:spLocks noChangeArrowheads="1"/>
          </p:cNvSpPr>
          <p:nvPr/>
        </p:nvSpPr>
        <p:spPr bwMode="auto">
          <a:xfrm>
            <a:off x="120493" y="1067402"/>
            <a:ext cx="8976037" cy="1766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eaLnBrk="1" hangingPunct="1">
              <a:buFont typeface="Wingdings" pitchFamily="2" charset="2"/>
              <a:buNone/>
            </a:pPr>
            <a:r>
              <a:rPr lang="ja-JP" altLang="en-US" kern="0" dirty="0">
                <a:latin typeface="UD デジタル 教科書体 NK-B" panose="02020700000000000000" pitchFamily="18" charset="-128"/>
                <a:ea typeface="UD デジタル 教科書体 NK-B" panose="02020700000000000000" pitchFamily="18" charset="-128"/>
              </a:rPr>
              <a:t>リスク対応 </a:t>
            </a:r>
            <a:endParaRPr lang="en-US" altLang="ja-JP" kern="0" dirty="0">
              <a:latin typeface="UD デジタル 教科書体 NK-B" panose="02020700000000000000" pitchFamily="18" charset="-128"/>
              <a:ea typeface="UD デジタル 教科書体 NK-B" panose="02020700000000000000" pitchFamily="18" charset="-128"/>
            </a:endParaRPr>
          </a:p>
          <a:p>
            <a:pPr marL="0" indent="0" eaLnBrk="1" hangingPunct="1">
              <a:buFont typeface="Wingdings" pitchFamily="2" charset="2"/>
              <a:buNone/>
            </a:pPr>
            <a:r>
              <a:rPr lang="ja-JP" altLang="en-US" kern="0" dirty="0">
                <a:latin typeface="UD デジタル 教科書体 NK-B" panose="02020700000000000000" pitchFamily="18" charset="-128"/>
                <a:ea typeface="UD デジタル 教科書体 NK-B" panose="02020700000000000000" pitchFamily="18" charset="-128"/>
              </a:rPr>
              <a:t>　＝ リスクの大きさを</a:t>
            </a:r>
            <a:r>
              <a:rPr lang="ja-JP" altLang="en-US" kern="0" dirty="0">
                <a:solidFill>
                  <a:srgbClr val="0000FF"/>
                </a:solidFill>
                <a:latin typeface="UD デジタル 教科書体 NK-B" panose="02020700000000000000" pitchFamily="18" charset="-128"/>
                <a:ea typeface="UD デジタル 教科書体 NK-B" panose="02020700000000000000" pitchFamily="18" charset="-128"/>
              </a:rPr>
              <a:t>可能な限り小さく</a:t>
            </a:r>
            <a:r>
              <a:rPr lang="ja-JP" altLang="en-US" kern="0" dirty="0">
                <a:latin typeface="UD デジタル 教科書体 NK-B" panose="02020700000000000000" pitchFamily="18" charset="-128"/>
                <a:ea typeface="UD デジタル 教科書体 NK-B" panose="02020700000000000000" pitchFamily="18" charset="-128"/>
              </a:rPr>
              <a:t>すること</a:t>
            </a:r>
            <a:endParaRPr lang="en-US" altLang="ja-JP" kern="0" dirty="0">
              <a:latin typeface="UD デジタル 教科書体 NK-B" panose="02020700000000000000" pitchFamily="18" charset="-128"/>
              <a:ea typeface="UD デジタル 教科書体 NK-B" panose="02020700000000000000" pitchFamily="18" charset="-128"/>
            </a:endParaRPr>
          </a:p>
          <a:p>
            <a:pPr marL="0" indent="0" eaLnBrk="1" hangingPunct="1">
              <a:buNone/>
            </a:pPr>
            <a:r>
              <a:rPr lang="ja-JP" altLang="en-US" kern="0" dirty="0">
                <a:latin typeface="UD デジタル 教科書体 NK-B" panose="02020700000000000000" pitchFamily="18" charset="-128"/>
                <a:ea typeface="UD デジタル 教科書体 NK-B" panose="02020700000000000000" pitchFamily="18" charset="-128"/>
              </a:rPr>
              <a:t>そのためには、</a:t>
            </a:r>
          </a:p>
        </p:txBody>
      </p:sp>
    </p:spTree>
    <p:extLst>
      <p:ext uri="{BB962C8B-B14F-4D97-AF65-F5344CB8AC3E}">
        <p14:creationId xmlns:p14="http://schemas.microsoft.com/office/powerpoint/2010/main" val="3814494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1" name="Picture 2"/>
          <p:cNvPicPr>
            <a:picLocks noChangeAspect="1" noChangeArrowheads="1"/>
          </p:cNvPicPr>
          <p:nvPr/>
        </p:nvPicPr>
        <p:blipFill>
          <a:blip r:embed="rId3">
            <a:extLst>
              <a:ext uri="{28A0092B-C50C-407E-A947-70E740481C1C}">
                <a14:useLocalDpi xmlns:a14="http://schemas.microsoft.com/office/drawing/2010/main" val="0"/>
              </a:ext>
            </a:extLst>
          </a:blip>
          <a:srcRect l="42816" t="59348" r="42509" b="36459"/>
          <a:stretch>
            <a:fillRect/>
          </a:stretch>
        </p:blipFill>
        <p:spPr bwMode="auto">
          <a:xfrm>
            <a:off x="5767754" y="4544758"/>
            <a:ext cx="1197220" cy="26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2" name="テキスト ボックス 4"/>
          <p:cNvSpPr txBox="1">
            <a:spLocks noChangeArrowheads="1"/>
          </p:cNvSpPr>
          <p:nvPr/>
        </p:nvSpPr>
        <p:spPr bwMode="auto">
          <a:xfrm>
            <a:off x="1381859" y="1763458"/>
            <a:ext cx="5981700" cy="49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585" b="1" u="sng" dirty="0">
                <a:solidFill>
                  <a:srgbClr val="000000"/>
                </a:solidFill>
                <a:latin typeface="ＭＳ Ｐゴシック" panose="020B0600070205080204" pitchFamily="50" charset="-128"/>
              </a:rPr>
              <a:t>令和○年度　安全目標の取組計画表</a:t>
            </a:r>
          </a:p>
        </p:txBody>
      </p:sp>
      <p:grpSp>
        <p:nvGrpSpPr>
          <p:cNvPr id="278533" name="グループ化 7"/>
          <p:cNvGrpSpPr>
            <a:grpSpLocks/>
          </p:cNvGrpSpPr>
          <p:nvPr/>
        </p:nvGrpSpPr>
        <p:grpSpPr bwMode="auto">
          <a:xfrm>
            <a:off x="288682" y="2427278"/>
            <a:ext cx="8724900" cy="3875942"/>
            <a:chOff x="181709" y="1881554"/>
            <a:chExt cx="8581291" cy="4363671"/>
          </a:xfrm>
        </p:grpSpPr>
        <p:sp>
          <p:nvSpPr>
            <p:cNvPr id="9" name="Rectangle 85"/>
            <p:cNvSpPr>
              <a:spLocks noChangeArrowheads="1"/>
            </p:cNvSpPr>
            <p:nvPr/>
          </p:nvSpPr>
          <p:spPr bwMode="auto">
            <a:xfrm>
              <a:off x="181709" y="2120772"/>
              <a:ext cx="1114097" cy="884283"/>
            </a:xfrm>
            <a:prstGeom prst="rect">
              <a:avLst/>
            </a:prstGeom>
            <a:solidFill>
              <a:srgbClr val="CCFFFF"/>
            </a:solidFill>
            <a:ln w="9525">
              <a:solidFill>
                <a:srgbClr val="000000"/>
              </a:solidFill>
              <a:miter lim="800000"/>
              <a:headEnd/>
              <a:tailEnd/>
            </a:ln>
          </p:spPr>
          <p:txBody>
            <a:bodyPr wrap="none" anchor="ctr"/>
            <a:lstStyle/>
            <a:p>
              <a:pPr algn="ctr" fontAlgn="auto">
                <a:spcBef>
                  <a:spcPts val="0"/>
                </a:spcBef>
                <a:spcAft>
                  <a:spcPts val="0"/>
                </a:spcAft>
                <a:defRPr/>
              </a:pPr>
              <a:r>
                <a:rPr kumimoji="0" lang="ja-JP" altLang="en-US" b="1" kern="0" dirty="0">
                  <a:solidFill>
                    <a:srgbClr val="000000"/>
                  </a:solidFill>
                  <a:latin typeface="Times New Roman" pitchFamily="18" charset="0"/>
                  <a:ea typeface="ＭＳ Ｐゴシック" charset="-128"/>
                </a:rPr>
                <a:t>安全目標</a:t>
              </a:r>
            </a:p>
          </p:txBody>
        </p:sp>
        <p:sp>
          <p:nvSpPr>
            <p:cNvPr id="10" name="Rectangle 86"/>
            <p:cNvSpPr>
              <a:spLocks noChangeArrowheads="1"/>
            </p:cNvSpPr>
            <p:nvPr/>
          </p:nvSpPr>
          <p:spPr bwMode="auto">
            <a:xfrm>
              <a:off x="1298689" y="2125722"/>
              <a:ext cx="3777556" cy="879333"/>
            </a:xfrm>
            <a:prstGeom prst="rect">
              <a:avLst/>
            </a:prstGeom>
            <a:noFill/>
            <a:ln w="9525">
              <a:solidFill>
                <a:srgbClr val="000000"/>
              </a:solidFill>
              <a:miter lim="800000"/>
              <a:headEnd/>
              <a:tailEnd/>
            </a:ln>
          </p:spPr>
          <p:txBody>
            <a:bodyPr wrap="none" anchor="ctr"/>
            <a:lstStyle/>
            <a:p>
              <a:pPr algn="ctr" fontAlgn="auto">
                <a:spcBef>
                  <a:spcPts val="0"/>
                </a:spcBef>
                <a:spcAft>
                  <a:spcPts val="0"/>
                </a:spcAft>
                <a:defRPr/>
              </a:pPr>
              <a:endParaRPr kumimoji="0" lang="ja-JP" altLang="ja-JP" sz="1193" kern="0">
                <a:solidFill>
                  <a:srgbClr val="000000"/>
                </a:solidFill>
                <a:latin typeface="Times New Roman" pitchFamily="18" charset="0"/>
              </a:endParaRPr>
            </a:p>
          </p:txBody>
        </p:sp>
        <p:sp>
          <p:nvSpPr>
            <p:cNvPr id="11" name="Rectangle 88"/>
            <p:cNvSpPr>
              <a:spLocks noChangeArrowheads="1"/>
            </p:cNvSpPr>
            <p:nvPr/>
          </p:nvSpPr>
          <p:spPr bwMode="auto">
            <a:xfrm>
              <a:off x="6857648" y="1881554"/>
              <a:ext cx="1905352" cy="282112"/>
            </a:xfrm>
            <a:prstGeom prst="rect">
              <a:avLst/>
            </a:prstGeom>
            <a:solidFill>
              <a:srgbClr val="FFFFCC"/>
            </a:solidFill>
            <a:ln w="9525">
              <a:solidFill>
                <a:srgbClr val="000000"/>
              </a:solidFill>
              <a:miter lim="800000"/>
              <a:headEnd/>
              <a:tailEnd/>
            </a:ln>
          </p:spPr>
          <p:txBody>
            <a:bodyPr wrap="none" anchor="ctr"/>
            <a:lstStyle/>
            <a:p>
              <a:pPr algn="ctr" fontAlgn="auto">
                <a:spcBef>
                  <a:spcPts val="0"/>
                </a:spcBef>
                <a:spcAft>
                  <a:spcPts val="0"/>
                </a:spcAft>
                <a:defRPr/>
              </a:pPr>
              <a:r>
                <a:rPr kumimoji="0" lang="ja-JP" altLang="en-US" sz="1363" kern="0" dirty="0">
                  <a:solidFill>
                    <a:srgbClr val="000000"/>
                  </a:solidFill>
                  <a:latin typeface="Times New Roman" pitchFamily="18" charset="0"/>
                </a:rPr>
                <a:t>令和○年１月２０日</a:t>
              </a:r>
            </a:p>
          </p:txBody>
        </p:sp>
        <p:sp>
          <p:nvSpPr>
            <p:cNvPr id="12" name="Rectangle 89"/>
            <p:cNvSpPr>
              <a:spLocks noChangeArrowheads="1"/>
            </p:cNvSpPr>
            <p:nvPr/>
          </p:nvSpPr>
          <p:spPr bwMode="auto">
            <a:xfrm>
              <a:off x="5943886" y="2163666"/>
              <a:ext cx="913762" cy="491635"/>
            </a:xfrm>
            <a:prstGeom prst="rect">
              <a:avLst/>
            </a:prstGeom>
            <a:solidFill>
              <a:srgbClr val="CCFFFF"/>
            </a:solidFill>
            <a:ln w="9525">
              <a:solidFill>
                <a:srgbClr val="000000"/>
              </a:solidFill>
              <a:miter lim="800000"/>
              <a:headEnd/>
              <a:tailEnd/>
            </a:ln>
          </p:spPr>
          <p:txBody>
            <a:bodyPr wrap="none" anchor="ctr"/>
            <a:lstStyle/>
            <a:p>
              <a:pPr algn="ctr" fontAlgn="auto">
                <a:lnSpc>
                  <a:spcPct val="90000"/>
                </a:lnSpc>
                <a:spcBef>
                  <a:spcPts val="0"/>
                </a:spcBef>
                <a:spcAft>
                  <a:spcPts val="0"/>
                </a:spcAft>
                <a:defRPr/>
              </a:pPr>
              <a:r>
                <a:rPr kumimoji="0" lang="ja-JP" altLang="en-US" sz="1363" kern="0" dirty="0">
                  <a:solidFill>
                    <a:srgbClr val="000000"/>
                  </a:solidFill>
                  <a:latin typeface="Times New Roman" pitchFamily="18" charset="0"/>
                </a:rPr>
                <a:t>作成者</a:t>
              </a:r>
            </a:p>
          </p:txBody>
        </p:sp>
        <p:sp>
          <p:nvSpPr>
            <p:cNvPr id="13" name="Rectangle 90"/>
            <p:cNvSpPr>
              <a:spLocks noChangeArrowheads="1"/>
            </p:cNvSpPr>
            <p:nvPr/>
          </p:nvSpPr>
          <p:spPr bwMode="auto">
            <a:xfrm>
              <a:off x="5943886" y="2937414"/>
              <a:ext cx="913762" cy="491635"/>
            </a:xfrm>
            <a:prstGeom prst="rect">
              <a:avLst/>
            </a:prstGeom>
            <a:solidFill>
              <a:srgbClr val="CCFFFF"/>
            </a:solidFill>
            <a:ln w="9525">
              <a:solidFill>
                <a:srgbClr val="000000"/>
              </a:solidFill>
              <a:miter lim="800000"/>
              <a:headEnd/>
              <a:tailEnd/>
            </a:ln>
          </p:spPr>
          <p:txBody>
            <a:bodyPr wrap="none" anchor="ctr"/>
            <a:lstStyle/>
            <a:p>
              <a:pPr algn="ctr" fontAlgn="auto">
                <a:lnSpc>
                  <a:spcPct val="90000"/>
                </a:lnSpc>
                <a:spcBef>
                  <a:spcPts val="0"/>
                </a:spcBef>
                <a:spcAft>
                  <a:spcPts val="0"/>
                </a:spcAft>
                <a:defRPr/>
              </a:pPr>
              <a:r>
                <a:rPr kumimoji="0" lang="ja-JP" altLang="en-US" sz="1363" kern="0">
                  <a:solidFill>
                    <a:srgbClr val="000000"/>
                  </a:solidFill>
                  <a:latin typeface="Times New Roman" pitchFamily="18" charset="0"/>
                </a:rPr>
                <a:t>承認者</a:t>
              </a:r>
            </a:p>
          </p:txBody>
        </p:sp>
        <p:sp>
          <p:nvSpPr>
            <p:cNvPr id="14" name="Rectangle 91"/>
            <p:cNvSpPr>
              <a:spLocks noChangeArrowheads="1"/>
            </p:cNvSpPr>
            <p:nvPr/>
          </p:nvSpPr>
          <p:spPr bwMode="auto">
            <a:xfrm>
              <a:off x="6857648" y="2163666"/>
              <a:ext cx="1905352" cy="491635"/>
            </a:xfrm>
            <a:prstGeom prst="rect">
              <a:avLst/>
            </a:prstGeom>
            <a:noFill/>
            <a:ln w="9525">
              <a:solidFill>
                <a:srgbClr val="000000"/>
              </a:solidFill>
              <a:miter lim="800000"/>
              <a:headEnd/>
              <a:tailEnd/>
            </a:ln>
          </p:spPr>
          <p:txBody>
            <a:bodyPr wrap="none" anchor="ctr"/>
            <a:lstStyle/>
            <a:p>
              <a:pPr algn="r" fontAlgn="auto">
                <a:spcBef>
                  <a:spcPts val="0"/>
                </a:spcBef>
                <a:spcAft>
                  <a:spcPts val="0"/>
                </a:spcAft>
                <a:defRPr/>
              </a:pPr>
              <a:endParaRPr kumimoji="0" lang="en-US" altLang="ja-JP" sz="1363" kern="0" dirty="0">
                <a:solidFill>
                  <a:srgbClr val="000000"/>
                </a:solidFill>
                <a:latin typeface="Times New Roman" pitchFamily="18" charset="0"/>
              </a:endParaRPr>
            </a:p>
            <a:p>
              <a:pPr algn="r" fontAlgn="auto">
                <a:spcBef>
                  <a:spcPts val="0"/>
                </a:spcBef>
                <a:spcAft>
                  <a:spcPts val="0"/>
                </a:spcAft>
                <a:defRPr/>
              </a:pPr>
              <a:r>
                <a:rPr kumimoji="0" lang="ja-JP" altLang="en-US" sz="1363" kern="0" dirty="0">
                  <a:solidFill>
                    <a:srgbClr val="000000"/>
                  </a:solidFill>
                  <a:latin typeface="Times New Roman" pitchFamily="18" charset="0"/>
                </a:rPr>
                <a:t>印</a:t>
              </a:r>
            </a:p>
          </p:txBody>
        </p:sp>
        <p:sp>
          <p:nvSpPr>
            <p:cNvPr id="15" name="Rectangle 92"/>
            <p:cNvSpPr>
              <a:spLocks noChangeArrowheads="1"/>
            </p:cNvSpPr>
            <p:nvPr/>
          </p:nvSpPr>
          <p:spPr bwMode="auto">
            <a:xfrm>
              <a:off x="6857648" y="2937414"/>
              <a:ext cx="1905352" cy="491635"/>
            </a:xfrm>
            <a:prstGeom prst="rect">
              <a:avLst/>
            </a:prstGeom>
            <a:noFill/>
            <a:ln w="9525">
              <a:solidFill>
                <a:srgbClr val="000000"/>
              </a:solidFill>
              <a:miter lim="800000"/>
              <a:headEnd/>
              <a:tailEnd/>
            </a:ln>
          </p:spPr>
          <p:txBody>
            <a:bodyPr wrap="none" anchor="ctr"/>
            <a:lstStyle/>
            <a:p>
              <a:pPr algn="r" fontAlgn="auto">
                <a:spcBef>
                  <a:spcPts val="0"/>
                </a:spcBef>
                <a:spcAft>
                  <a:spcPts val="0"/>
                </a:spcAft>
                <a:defRPr/>
              </a:pPr>
              <a:endParaRPr kumimoji="0" lang="en-US" altLang="ja-JP" sz="1363" kern="0">
                <a:solidFill>
                  <a:srgbClr val="000000"/>
                </a:solidFill>
                <a:latin typeface="Times New Roman" pitchFamily="18" charset="0"/>
              </a:endParaRPr>
            </a:p>
            <a:p>
              <a:pPr algn="r" fontAlgn="auto">
                <a:spcBef>
                  <a:spcPts val="0"/>
                </a:spcBef>
                <a:spcAft>
                  <a:spcPts val="0"/>
                </a:spcAft>
                <a:defRPr/>
              </a:pPr>
              <a:r>
                <a:rPr kumimoji="0" lang="ja-JP" altLang="en-US" sz="1363" kern="0">
                  <a:solidFill>
                    <a:srgbClr val="000000"/>
                  </a:solidFill>
                  <a:latin typeface="Times New Roman" pitchFamily="18" charset="0"/>
                </a:rPr>
                <a:t>印</a:t>
              </a:r>
            </a:p>
          </p:txBody>
        </p:sp>
        <p:sp>
          <p:nvSpPr>
            <p:cNvPr id="16" name="Rectangle 93"/>
            <p:cNvSpPr>
              <a:spLocks noChangeArrowheads="1"/>
            </p:cNvSpPr>
            <p:nvPr/>
          </p:nvSpPr>
          <p:spPr bwMode="auto">
            <a:xfrm>
              <a:off x="6857648" y="2655301"/>
              <a:ext cx="1905352" cy="282113"/>
            </a:xfrm>
            <a:prstGeom prst="rect">
              <a:avLst/>
            </a:prstGeom>
            <a:solidFill>
              <a:srgbClr val="FFFFCC"/>
            </a:solidFill>
            <a:ln w="9525">
              <a:solidFill>
                <a:srgbClr val="000000"/>
              </a:solidFill>
              <a:miter lim="800000"/>
              <a:headEnd/>
              <a:tailEnd/>
            </a:ln>
          </p:spPr>
          <p:txBody>
            <a:bodyPr wrap="none" anchor="ctr"/>
            <a:lstStyle/>
            <a:p>
              <a:pPr algn="ctr" fontAlgn="auto">
                <a:spcBef>
                  <a:spcPts val="0"/>
                </a:spcBef>
                <a:spcAft>
                  <a:spcPts val="0"/>
                </a:spcAft>
                <a:defRPr/>
              </a:pPr>
              <a:r>
                <a:rPr kumimoji="0" lang="ja-JP" altLang="en-US" sz="1363" kern="0" dirty="0">
                  <a:solidFill>
                    <a:srgbClr val="000000"/>
                  </a:solidFill>
                  <a:latin typeface="Times New Roman" pitchFamily="18" charset="0"/>
                </a:rPr>
                <a:t>令和○年２月１５日</a:t>
              </a:r>
            </a:p>
          </p:txBody>
        </p:sp>
        <p:sp>
          <p:nvSpPr>
            <p:cNvPr id="17" name="Rectangle 97"/>
            <p:cNvSpPr>
              <a:spLocks noChangeArrowheads="1"/>
            </p:cNvSpPr>
            <p:nvPr/>
          </p:nvSpPr>
          <p:spPr bwMode="auto">
            <a:xfrm>
              <a:off x="5943886" y="2655301"/>
              <a:ext cx="913762" cy="282113"/>
            </a:xfrm>
            <a:prstGeom prst="rect">
              <a:avLst/>
            </a:prstGeom>
            <a:solidFill>
              <a:srgbClr val="CCFFFF"/>
            </a:solidFill>
            <a:ln w="9525">
              <a:solidFill>
                <a:srgbClr val="000000"/>
              </a:solidFill>
              <a:miter lim="800000"/>
              <a:headEnd/>
              <a:tailEnd/>
            </a:ln>
          </p:spPr>
          <p:txBody>
            <a:bodyPr wrap="none" anchor="ctr"/>
            <a:lstStyle/>
            <a:p>
              <a:pPr algn="ctr" fontAlgn="auto">
                <a:spcBef>
                  <a:spcPts val="0"/>
                </a:spcBef>
                <a:spcAft>
                  <a:spcPts val="0"/>
                </a:spcAft>
                <a:defRPr/>
              </a:pPr>
              <a:r>
                <a:rPr kumimoji="0" lang="ja-JP" altLang="en-US" sz="1363" kern="0">
                  <a:solidFill>
                    <a:srgbClr val="000000"/>
                  </a:solidFill>
                  <a:latin typeface="Times New Roman" pitchFamily="18" charset="0"/>
                </a:rPr>
                <a:t>承認日</a:t>
              </a:r>
            </a:p>
          </p:txBody>
        </p:sp>
        <p:sp>
          <p:nvSpPr>
            <p:cNvPr id="18" name="Rectangle 98"/>
            <p:cNvSpPr>
              <a:spLocks noChangeArrowheads="1"/>
            </p:cNvSpPr>
            <p:nvPr/>
          </p:nvSpPr>
          <p:spPr bwMode="auto">
            <a:xfrm>
              <a:off x="5943886" y="1881554"/>
              <a:ext cx="913762" cy="282112"/>
            </a:xfrm>
            <a:prstGeom prst="rect">
              <a:avLst/>
            </a:prstGeom>
            <a:solidFill>
              <a:srgbClr val="CCFFFF"/>
            </a:solidFill>
            <a:ln w="9525">
              <a:solidFill>
                <a:srgbClr val="000000"/>
              </a:solidFill>
              <a:miter lim="800000"/>
              <a:headEnd/>
              <a:tailEnd/>
            </a:ln>
          </p:spPr>
          <p:txBody>
            <a:bodyPr wrap="none" anchor="ctr"/>
            <a:lstStyle/>
            <a:p>
              <a:pPr algn="ctr" fontAlgn="auto">
                <a:spcBef>
                  <a:spcPts val="0"/>
                </a:spcBef>
                <a:spcAft>
                  <a:spcPts val="0"/>
                </a:spcAft>
                <a:defRPr/>
              </a:pPr>
              <a:r>
                <a:rPr kumimoji="0" lang="ja-JP" altLang="en-US" sz="1363" kern="0" dirty="0">
                  <a:solidFill>
                    <a:srgbClr val="000000"/>
                  </a:solidFill>
                  <a:latin typeface="Times New Roman" pitchFamily="18" charset="0"/>
                </a:rPr>
                <a:t>作成日</a:t>
              </a:r>
            </a:p>
          </p:txBody>
        </p:sp>
        <p:sp>
          <p:nvSpPr>
            <p:cNvPr id="19" name="テキスト ボックス 18"/>
            <p:cNvSpPr txBox="1"/>
            <p:nvPr/>
          </p:nvSpPr>
          <p:spPr>
            <a:xfrm>
              <a:off x="1491818" y="2317096"/>
              <a:ext cx="3835206" cy="487707"/>
            </a:xfrm>
            <a:prstGeom prst="rect">
              <a:avLst/>
            </a:prstGeom>
            <a:noFill/>
          </p:spPr>
          <p:txBody>
            <a:bodyPr>
              <a:spAutoFit/>
            </a:bodyPr>
            <a:lstStyle/>
            <a:p>
              <a:pPr fontAlgn="auto">
                <a:spcBef>
                  <a:spcPts val="0"/>
                </a:spcBef>
                <a:spcAft>
                  <a:spcPts val="0"/>
                </a:spcAft>
                <a:defRPr/>
              </a:pPr>
              <a:r>
                <a:rPr kumimoji="0" lang="ja-JP" altLang="en-US" sz="2215" b="1" kern="0" dirty="0">
                  <a:solidFill>
                    <a:srgbClr val="000000"/>
                  </a:solidFill>
                  <a:latin typeface="ＭＳ Ｐゴシック" charset="-128"/>
                </a:rPr>
                <a:t>バック事故の削減（</a:t>
              </a:r>
              <a:r>
                <a:rPr kumimoji="0" lang="en-US" altLang="ja-JP" sz="2215" b="1" kern="0" dirty="0">
                  <a:solidFill>
                    <a:srgbClr val="000000"/>
                  </a:solidFill>
                  <a:latin typeface="ＭＳ Ｐゴシック" charset="-128"/>
                </a:rPr>
                <a:t>5</a:t>
              </a:r>
              <a:r>
                <a:rPr kumimoji="0" lang="ja-JP" altLang="en-US" sz="2215" b="1" kern="0" dirty="0">
                  <a:solidFill>
                    <a:srgbClr val="000000"/>
                  </a:solidFill>
                  <a:latin typeface="ＭＳ Ｐゴシック" charset="-128"/>
                </a:rPr>
                <a:t>件以下）</a:t>
              </a:r>
            </a:p>
          </p:txBody>
        </p:sp>
        <p:pic>
          <p:nvPicPr>
            <p:cNvPr id="278547" name="図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1709" y="3742709"/>
              <a:ext cx="8581291" cy="250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129"/>
            <p:cNvSpPr>
              <a:spLocks noChangeArrowheads="1"/>
            </p:cNvSpPr>
            <p:nvPr/>
          </p:nvSpPr>
          <p:spPr bwMode="auto">
            <a:xfrm rot="-1849048">
              <a:off x="1911227" y="3524736"/>
              <a:ext cx="609655" cy="452040"/>
            </a:xfrm>
            <a:prstGeom prst="leftArrow">
              <a:avLst>
                <a:gd name="adj1" fmla="val 61667"/>
                <a:gd name="adj2" fmla="val 51872"/>
              </a:avLst>
            </a:prstGeom>
            <a:solidFill>
              <a:srgbClr val="FFFF99"/>
            </a:solidFill>
            <a:ln w="9525">
              <a:solidFill>
                <a:srgbClr val="000000"/>
              </a:solidFill>
              <a:miter lim="800000"/>
              <a:headEnd/>
              <a:tailEnd/>
            </a:ln>
          </p:spPr>
          <p:txBody>
            <a:bodyPr wrap="none" anchor="ctr"/>
            <a:lstStyle/>
            <a:p>
              <a:pPr algn="ctr" defTabSz="649310" fontAlgn="auto">
                <a:spcBef>
                  <a:spcPts val="0"/>
                </a:spcBef>
                <a:spcAft>
                  <a:spcPts val="0"/>
                </a:spcAft>
                <a:defRPr/>
              </a:pPr>
              <a:r>
                <a:rPr kumimoji="0" lang="ja-JP" altLang="en-US" sz="1193" kern="0" dirty="0">
                  <a:solidFill>
                    <a:srgbClr val="000000"/>
                  </a:solidFill>
                  <a:latin typeface="Times New Roman" pitchFamily="18" charset="0"/>
                </a:rPr>
                <a:t>何を</a:t>
              </a:r>
            </a:p>
          </p:txBody>
        </p:sp>
        <p:sp>
          <p:nvSpPr>
            <p:cNvPr id="22" name="AutoShape 130"/>
            <p:cNvSpPr>
              <a:spLocks noChangeArrowheads="1"/>
            </p:cNvSpPr>
            <p:nvPr/>
          </p:nvSpPr>
          <p:spPr bwMode="auto">
            <a:xfrm rot="-1849048">
              <a:off x="3268898" y="3511538"/>
              <a:ext cx="609655" cy="465238"/>
            </a:xfrm>
            <a:prstGeom prst="leftArrow">
              <a:avLst>
                <a:gd name="adj1" fmla="val 61667"/>
                <a:gd name="adj2" fmla="val 51872"/>
              </a:avLst>
            </a:prstGeom>
            <a:solidFill>
              <a:srgbClr val="FFFF99"/>
            </a:solidFill>
            <a:ln w="9525">
              <a:solidFill>
                <a:srgbClr val="000000"/>
              </a:solidFill>
              <a:miter lim="800000"/>
              <a:headEnd/>
              <a:tailEnd/>
            </a:ln>
          </p:spPr>
          <p:txBody>
            <a:bodyPr wrap="none" anchor="ctr"/>
            <a:lstStyle/>
            <a:p>
              <a:pPr algn="ctr" defTabSz="649310" fontAlgn="auto">
                <a:spcBef>
                  <a:spcPts val="0"/>
                </a:spcBef>
                <a:spcAft>
                  <a:spcPts val="0"/>
                </a:spcAft>
                <a:defRPr/>
              </a:pPr>
              <a:r>
                <a:rPr kumimoji="0" lang="ja-JP" altLang="en-US" sz="1193" kern="0" dirty="0">
                  <a:solidFill>
                    <a:srgbClr val="000000"/>
                  </a:solidFill>
                  <a:latin typeface="Times New Roman" pitchFamily="18" charset="0"/>
                </a:rPr>
                <a:t>誰が</a:t>
              </a:r>
            </a:p>
          </p:txBody>
        </p:sp>
        <p:sp>
          <p:nvSpPr>
            <p:cNvPr id="23" name="AutoShape 116"/>
            <p:cNvSpPr>
              <a:spLocks noChangeArrowheads="1"/>
            </p:cNvSpPr>
            <p:nvPr/>
          </p:nvSpPr>
          <p:spPr bwMode="auto">
            <a:xfrm rot="-1849048">
              <a:off x="5835791" y="3369657"/>
              <a:ext cx="609655" cy="588971"/>
            </a:xfrm>
            <a:prstGeom prst="leftArrow">
              <a:avLst>
                <a:gd name="adj1" fmla="val 61667"/>
                <a:gd name="adj2" fmla="val 51872"/>
              </a:avLst>
            </a:prstGeom>
            <a:solidFill>
              <a:srgbClr val="FFFF99"/>
            </a:solidFill>
            <a:ln w="9525">
              <a:solidFill>
                <a:srgbClr val="000000"/>
              </a:solidFill>
              <a:miter lim="800000"/>
              <a:headEnd/>
              <a:tailEnd/>
            </a:ln>
          </p:spPr>
          <p:txBody>
            <a:bodyPr wrap="none" anchor="ctr"/>
            <a:lstStyle/>
            <a:p>
              <a:pPr algn="ctr" defTabSz="649310" fontAlgn="auto">
                <a:spcBef>
                  <a:spcPts val="0"/>
                </a:spcBef>
                <a:spcAft>
                  <a:spcPts val="0"/>
                </a:spcAft>
                <a:defRPr/>
              </a:pPr>
              <a:r>
                <a:rPr kumimoji="0" lang="ja-JP" altLang="en-US" sz="1363" kern="0" dirty="0">
                  <a:solidFill>
                    <a:srgbClr val="000000"/>
                  </a:solidFill>
                  <a:latin typeface="Times New Roman" pitchFamily="18" charset="0"/>
                </a:rPr>
                <a:t>いつ</a:t>
              </a:r>
            </a:p>
          </p:txBody>
        </p:sp>
      </p:grpSp>
      <p:sp>
        <p:nvSpPr>
          <p:cNvPr id="278535"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954">
                <a:solidFill>
                  <a:schemeClr val="tx1"/>
                </a:solidFill>
                <a:latin typeface="Arial" panose="020B0604020202020204" pitchFamily="34" charset="0"/>
                <a:ea typeface="ＭＳ Ｐゴシック" panose="020B0600070205080204" pitchFamily="50" charset="-128"/>
              </a:defRPr>
            </a:lvl1pPr>
            <a:lvl2pPr marL="685817" indent="-263776">
              <a:spcBef>
                <a:spcPct val="20000"/>
              </a:spcBef>
              <a:buChar char="–"/>
              <a:defRPr kumimoji="1" sz="2585">
                <a:solidFill>
                  <a:schemeClr val="tx1"/>
                </a:solidFill>
                <a:latin typeface="Arial" panose="020B0604020202020204" pitchFamily="34" charset="0"/>
                <a:ea typeface="ＭＳ Ｐゴシック" panose="020B0600070205080204" pitchFamily="50" charset="-128"/>
              </a:defRPr>
            </a:lvl2pPr>
            <a:lvl3pPr marL="1055103" indent="-211021">
              <a:spcBef>
                <a:spcPct val="20000"/>
              </a:spcBef>
              <a:buChar char="•"/>
              <a:defRPr kumimoji="1" sz="2215">
                <a:solidFill>
                  <a:schemeClr val="tx1"/>
                </a:solidFill>
                <a:latin typeface="Arial" panose="020B0604020202020204" pitchFamily="34" charset="0"/>
                <a:ea typeface="ＭＳ Ｐゴシック" panose="020B0600070205080204" pitchFamily="50" charset="-128"/>
              </a:defRPr>
            </a:lvl3pPr>
            <a:lvl4pPr marL="1477145" indent="-211021">
              <a:spcBef>
                <a:spcPct val="20000"/>
              </a:spcBef>
              <a:buChar char="–"/>
              <a:defRPr kumimoji="1" sz="1846">
                <a:solidFill>
                  <a:schemeClr val="tx1"/>
                </a:solidFill>
                <a:latin typeface="Arial" panose="020B0604020202020204" pitchFamily="34" charset="0"/>
                <a:ea typeface="ＭＳ Ｐゴシック" panose="020B0600070205080204" pitchFamily="50" charset="-128"/>
              </a:defRPr>
            </a:lvl4pPr>
            <a:lvl5pPr marL="1899186" indent="-211021">
              <a:spcBef>
                <a:spcPct val="20000"/>
              </a:spcBef>
              <a:buChar char="»"/>
              <a:defRPr kumimoji="1" sz="1846">
                <a:solidFill>
                  <a:schemeClr val="tx1"/>
                </a:solidFill>
                <a:latin typeface="Arial" panose="020B0604020202020204" pitchFamily="34" charset="0"/>
                <a:ea typeface="ＭＳ Ｐゴシック" panose="020B0600070205080204" pitchFamily="50" charset="-128"/>
              </a:defRPr>
            </a:lvl5pPr>
            <a:lvl6pPr marL="2321227" indent="-211021" eaLnBrk="0" fontAlgn="base" hangingPunct="0">
              <a:spcBef>
                <a:spcPct val="20000"/>
              </a:spcBef>
              <a:spcAft>
                <a:spcPct val="0"/>
              </a:spcAft>
              <a:buChar char="»"/>
              <a:defRPr kumimoji="1" sz="1846">
                <a:solidFill>
                  <a:schemeClr val="tx1"/>
                </a:solidFill>
                <a:latin typeface="Arial" panose="020B0604020202020204" pitchFamily="34" charset="0"/>
                <a:ea typeface="ＭＳ Ｐゴシック" panose="020B0600070205080204" pitchFamily="50" charset="-128"/>
              </a:defRPr>
            </a:lvl6pPr>
            <a:lvl7pPr marL="2743269" indent="-211021" eaLnBrk="0" fontAlgn="base" hangingPunct="0">
              <a:spcBef>
                <a:spcPct val="20000"/>
              </a:spcBef>
              <a:spcAft>
                <a:spcPct val="0"/>
              </a:spcAft>
              <a:buChar char="»"/>
              <a:defRPr kumimoji="1" sz="1846">
                <a:solidFill>
                  <a:schemeClr val="tx1"/>
                </a:solidFill>
                <a:latin typeface="Arial" panose="020B0604020202020204" pitchFamily="34" charset="0"/>
                <a:ea typeface="ＭＳ Ｐゴシック" panose="020B0600070205080204" pitchFamily="50" charset="-128"/>
              </a:defRPr>
            </a:lvl7pPr>
            <a:lvl8pPr marL="3165310" indent="-211021" eaLnBrk="0" fontAlgn="base" hangingPunct="0">
              <a:spcBef>
                <a:spcPct val="20000"/>
              </a:spcBef>
              <a:spcAft>
                <a:spcPct val="0"/>
              </a:spcAft>
              <a:buChar char="»"/>
              <a:defRPr kumimoji="1" sz="1846">
                <a:solidFill>
                  <a:schemeClr val="tx1"/>
                </a:solidFill>
                <a:latin typeface="Arial" panose="020B0604020202020204" pitchFamily="34" charset="0"/>
                <a:ea typeface="ＭＳ Ｐゴシック" panose="020B0600070205080204" pitchFamily="50" charset="-128"/>
              </a:defRPr>
            </a:lvl8pPr>
            <a:lvl9pPr marL="3587351" indent="-211021" eaLnBrk="0" fontAlgn="base" hangingPunct="0">
              <a:spcBef>
                <a:spcPct val="20000"/>
              </a:spcBef>
              <a:spcAft>
                <a:spcPct val="0"/>
              </a:spcAft>
              <a:buChar char="»"/>
              <a:defRPr kumimoji="1" sz="1846">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50E49413-7543-42C2-B075-9B2A9D7B8311}" type="slidenum">
              <a:rPr lang="en-US" altLang="ja-JP" sz="1662">
                <a:solidFill>
                  <a:srgbClr val="000000"/>
                </a:solidFill>
                <a:latin typeface="ＭＳ Ｐゴシック" panose="020B0600070205080204" pitchFamily="50" charset="-128"/>
              </a:rPr>
              <a:pPr>
                <a:spcBef>
                  <a:spcPct val="0"/>
                </a:spcBef>
                <a:buFontTx/>
                <a:buNone/>
              </a:pPr>
              <a:t>105</a:t>
            </a:fld>
            <a:endParaRPr lang="en-US" altLang="ja-JP" sz="1662">
              <a:solidFill>
                <a:srgbClr val="000000"/>
              </a:solidFill>
              <a:latin typeface="ＭＳ Ｐゴシック" panose="020B0600070205080204" pitchFamily="50" charset="-128"/>
            </a:endParaRPr>
          </a:p>
        </p:txBody>
      </p:sp>
      <p:sp>
        <p:nvSpPr>
          <p:cNvPr id="4" name="タイトル 3">
            <a:extLst>
              <a:ext uri="{FF2B5EF4-FFF2-40B4-BE49-F238E27FC236}">
                <a16:creationId xmlns:a16="http://schemas.microsoft.com/office/drawing/2014/main" id="{6F1C1D61-6041-B4ED-4EB5-42FC67673D89}"/>
              </a:ext>
            </a:extLst>
          </p:cNvPr>
          <p:cNvSpPr>
            <a:spLocks noGrp="1"/>
          </p:cNvSpPr>
          <p:nvPr>
            <p:ph type="title"/>
          </p:nvPr>
        </p:nvSpPr>
        <p:spPr>
          <a:xfrm>
            <a:off x="19050" y="116115"/>
            <a:ext cx="7740352" cy="624114"/>
          </a:xfrm>
        </p:spPr>
        <p:txBody>
          <a:bodyPr/>
          <a:lstStyle/>
          <a:p>
            <a:r>
              <a:rPr kumimoji="1" lang="ja-JP" altLang="en-US" dirty="0"/>
              <a:t>対策の実施計画と効果の把握</a:t>
            </a:r>
          </a:p>
        </p:txBody>
      </p:sp>
      <p:sp>
        <p:nvSpPr>
          <p:cNvPr id="6" name="テキスト ボックス 5">
            <a:extLst>
              <a:ext uri="{FF2B5EF4-FFF2-40B4-BE49-F238E27FC236}">
                <a16:creationId xmlns:a16="http://schemas.microsoft.com/office/drawing/2014/main" id="{71617C67-D39B-6093-3EC7-F1FD681B2D61}"/>
              </a:ext>
            </a:extLst>
          </p:cNvPr>
          <p:cNvSpPr txBox="1"/>
          <p:nvPr/>
        </p:nvSpPr>
        <p:spPr>
          <a:xfrm>
            <a:off x="164725" y="1099640"/>
            <a:ext cx="8239687" cy="461665"/>
          </a:xfrm>
          <a:prstGeom prst="rect">
            <a:avLst/>
          </a:prstGeom>
          <a:noFill/>
        </p:spPr>
        <p:txBody>
          <a:bodyPr wrap="square">
            <a:spAutoFit/>
          </a:bodyPr>
          <a:lstStyle/>
          <a:p>
            <a:r>
              <a:rPr lang="ja-JP" altLang="en-US" sz="2400" dirty="0">
                <a:solidFill>
                  <a:srgbClr val="0000FF"/>
                </a:solidFill>
                <a:latin typeface="+mj-ea"/>
                <a:ea typeface="+mj-ea"/>
              </a:rPr>
              <a:t>対策を決めたら対策実施計画とトレースの計画を立てましょう！</a:t>
            </a:r>
            <a:endParaRPr lang="ja-JP" altLang="en-US" dirty="0">
              <a:solidFill>
                <a:srgbClr val="0000FF"/>
              </a:solidFill>
              <a:latin typeface="+mj-ea"/>
              <a:ea typeface="+mj-ea"/>
            </a:endParaRPr>
          </a:p>
        </p:txBody>
      </p:sp>
    </p:spTree>
    <p:extLst>
      <p:ext uri="{BB962C8B-B14F-4D97-AF65-F5344CB8AC3E}">
        <p14:creationId xmlns:p14="http://schemas.microsoft.com/office/powerpoint/2010/main" val="33545101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ローチャート: 判断 6"/>
          <p:cNvSpPr/>
          <p:nvPr/>
        </p:nvSpPr>
        <p:spPr bwMode="auto">
          <a:xfrm>
            <a:off x="1954835" y="3401901"/>
            <a:ext cx="5234329" cy="956130"/>
          </a:xfrm>
          <a:prstGeom prst="flowChartDecision">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a:r>
              <a:rPr lang="ja-JP" altLang="en-US" dirty="0">
                <a:latin typeface="UD デジタル 教科書体 NK-R" panose="02020400000000000000" pitchFamily="18" charset="-128"/>
                <a:ea typeface="UD デジタル 教科書体 NK-R" panose="02020400000000000000" pitchFamily="18" charset="-128"/>
              </a:rPr>
              <a:t>取組みに効果が</a:t>
            </a:r>
            <a:br>
              <a:rPr lang="en-US" altLang="ja-JP" dirty="0">
                <a:latin typeface="UD デジタル 教科書体 NK-R" panose="02020400000000000000" pitchFamily="18" charset="-128"/>
                <a:ea typeface="UD デジタル 教科書体 NK-R" panose="02020400000000000000" pitchFamily="18" charset="-128"/>
              </a:rPr>
            </a:br>
            <a:r>
              <a:rPr lang="ja-JP" altLang="en-US" dirty="0">
                <a:latin typeface="UD デジタル 教科書体 NK-R" panose="02020400000000000000" pitchFamily="18" charset="-128"/>
                <a:ea typeface="UD デジタル 教科書体 NK-R" panose="02020400000000000000" pitchFamily="18" charset="-128"/>
              </a:rPr>
              <a:t>認められるか？</a:t>
            </a:r>
          </a:p>
        </p:txBody>
      </p:sp>
      <p:sp>
        <p:nvSpPr>
          <p:cNvPr id="8" name="フローチャート: 処理 7"/>
          <p:cNvSpPr/>
          <p:nvPr/>
        </p:nvSpPr>
        <p:spPr bwMode="auto">
          <a:xfrm>
            <a:off x="657263" y="1158578"/>
            <a:ext cx="7824866" cy="1892781"/>
          </a:xfrm>
          <a:prstGeom prst="flowChartProcess">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US" altLang="ja-JP" b="1" dirty="0"/>
          </a:p>
        </p:txBody>
      </p:sp>
      <p:sp>
        <p:nvSpPr>
          <p:cNvPr id="9" name="フローチャート: 処理 8"/>
          <p:cNvSpPr/>
          <p:nvPr/>
        </p:nvSpPr>
        <p:spPr bwMode="auto">
          <a:xfrm>
            <a:off x="1020380" y="2162388"/>
            <a:ext cx="7098633" cy="742557"/>
          </a:xfrm>
          <a:prstGeom prst="flowChartProcess">
            <a:avLst/>
          </a:prstGeom>
          <a:solidFill>
            <a:srgbClr val="EBFFE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r>
              <a:rPr lang="ja-JP" altLang="ja-JP" sz="2400" dirty="0">
                <a:latin typeface="UD デジタル 教科書体 NK-B" panose="02020700000000000000" pitchFamily="18" charset="-128"/>
                <a:ea typeface="UD デジタル 教科書体 NK-B" panose="02020700000000000000" pitchFamily="18" charset="-128"/>
              </a:rPr>
              <a:t>立てられた対策</a:t>
            </a:r>
            <a:r>
              <a:rPr lang="ja-JP" altLang="en-US" sz="2400" dirty="0">
                <a:latin typeface="UD デジタル 教科書体 NK-B" panose="02020700000000000000" pitchFamily="18" charset="-128"/>
                <a:ea typeface="UD デジタル 教科書体 NK-B" panose="02020700000000000000" pitchFamily="18" charset="-128"/>
              </a:rPr>
              <a:t>の</a:t>
            </a:r>
            <a:r>
              <a:rPr lang="ja-JP" altLang="ja-JP" sz="2400" b="1" dirty="0">
                <a:solidFill>
                  <a:srgbClr val="FF0000"/>
                </a:solidFill>
                <a:latin typeface="UD デジタル 教科書体 NK-B" panose="02020700000000000000" pitchFamily="18" charset="-128"/>
                <a:ea typeface="UD デジタル 教科書体 NK-B" panose="02020700000000000000" pitchFamily="18" charset="-128"/>
              </a:rPr>
              <a:t>社内</a:t>
            </a:r>
            <a:r>
              <a:rPr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への浸透</a:t>
            </a:r>
            <a:endParaRPr lang="en-US" altLang="ja-JP" sz="2400" b="1" dirty="0">
              <a:solidFill>
                <a:srgbClr val="FF0000"/>
              </a:solidFill>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（例：</a:t>
            </a:r>
            <a:r>
              <a:rPr lang="ja-JP" altLang="ja-JP" dirty="0">
                <a:latin typeface="UD デジタル 教科書体 NK-R" panose="02020400000000000000" pitchFamily="18" charset="-128"/>
                <a:ea typeface="UD デジタル 教科書体 NK-R" panose="02020400000000000000" pitchFamily="18" charset="-128"/>
              </a:rPr>
              <a:t>実施することの主旨を理解した上で皆が取り組んでいるか</a:t>
            </a:r>
            <a:r>
              <a:rPr lang="ja-JP" altLang="en-US" dirty="0">
                <a:latin typeface="UD デジタル 教科書体 NK-R" panose="02020400000000000000" pitchFamily="18" charset="-128"/>
                <a:ea typeface="UD デジタル 教科書体 NK-R" panose="02020400000000000000" pitchFamily="18" charset="-128"/>
              </a:rPr>
              <a:t>）</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10" name="フローチャート: 処理 9"/>
          <p:cNvSpPr/>
          <p:nvPr/>
        </p:nvSpPr>
        <p:spPr bwMode="auto">
          <a:xfrm>
            <a:off x="1020381" y="1347503"/>
            <a:ext cx="7098633" cy="733001"/>
          </a:xfrm>
          <a:prstGeom prst="flowChartProcess">
            <a:avLst/>
          </a:prstGeom>
          <a:solidFill>
            <a:srgbClr val="EBFFE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r>
              <a:rPr lang="ja-JP" altLang="ja-JP" sz="2400" dirty="0">
                <a:latin typeface="UD デジタル 教科書体 NK-B" panose="02020700000000000000" pitchFamily="18" charset="-128"/>
                <a:ea typeface="UD デジタル 教科書体 NK-B" panose="02020700000000000000" pitchFamily="18" charset="-128"/>
              </a:rPr>
              <a:t>実施された</a:t>
            </a:r>
            <a:r>
              <a:rPr lang="ja-JP" altLang="ja-JP" sz="2400" b="1" dirty="0">
                <a:solidFill>
                  <a:srgbClr val="FF0000"/>
                </a:solidFill>
                <a:latin typeface="UD デジタル 教科書体 NK-B" panose="02020700000000000000" pitchFamily="18" charset="-128"/>
                <a:ea typeface="UD デジタル 教科書体 NK-B" panose="02020700000000000000" pitchFamily="18" charset="-128"/>
              </a:rPr>
              <a:t>対策</a:t>
            </a:r>
            <a:r>
              <a:rPr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の</a:t>
            </a:r>
            <a:r>
              <a:rPr lang="ja-JP" altLang="ja-JP" sz="2400" b="1" dirty="0">
                <a:solidFill>
                  <a:srgbClr val="FF0000"/>
                </a:solidFill>
                <a:latin typeface="UD デジタル 教科書体 NK-B" panose="02020700000000000000" pitchFamily="18" charset="-128"/>
                <a:ea typeface="UD デジタル 教科書体 NK-B" panose="02020700000000000000" pitchFamily="18" charset="-128"/>
              </a:rPr>
              <a:t>有効</a:t>
            </a:r>
            <a:r>
              <a:rPr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性</a:t>
            </a:r>
            <a:endParaRPr lang="en-US" altLang="ja-JP" sz="2400" b="1" dirty="0">
              <a:solidFill>
                <a:srgbClr val="FF0000"/>
              </a:solidFill>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（例：</a:t>
            </a:r>
            <a:r>
              <a:rPr lang="ja-JP" altLang="ja-JP" dirty="0">
                <a:latin typeface="UD デジタル 教科書体 NK-R" panose="02020400000000000000" pitchFamily="18" charset="-128"/>
                <a:ea typeface="UD デジタル 教科書体 NK-R" panose="02020400000000000000" pitchFamily="18" charset="-128"/>
              </a:rPr>
              <a:t>同様の事故の再発につながっていないか</a:t>
            </a:r>
            <a:r>
              <a:rPr lang="ja-JP" altLang="en-US" dirty="0">
                <a:latin typeface="UD デジタル 教科書体 NK-R" panose="02020400000000000000" pitchFamily="18" charset="-128"/>
                <a:ea typeface="UD デジタル 教科書体 NK-R" panose="02020400000000000000" pitchFamily="18" charset="-128"/>
              </a:rPr>
              <a:t>）</a:t>
            </a:r>
            <a:endParaRPr lang="ja-JP" altLang="ja-JP" dirty="0">
              <a:latin typeface="UD デジタル 教科書体 NK-R" panose="02020400000000000000" pitchFamily="18" charset="-128"/>
              <a:ea typeface="UD デジタル 教科書体 NK-R" panose="02020400000000000000" pitchFamily="18" charset="-128"/>
            </a:endParaRPr>
          </a:p>
        </p:txBody>
      </p:sp>
      <p:sp>
        <p:nvSpPr>
          <p:cNvPr id="11" name="フローチャート: 処理 10"/>
          <p:cNvSpPr/>
          <p:nvPr/>
        </p:nvSpPr>
        <p:spPr bwMode="auto">
          <a:xfrm>
            <a:off x="4799648" y="5073958"/>
            <a:ext cx="4064702" cy="1384995"/>
          </a:xfrm>
          <a:prstGeom prst="flowChartProcess">
            <a:avLst/>
          </a:prstGeom>
          <a:solidFill>
            <a:srgbClr val="FFCCFF"/>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nSpc>
                <a:spcPct val="150000"/>
              </a:lnSpc>
            </a:pPr>
            <a:r>
              <a:rPr lang="ja-JP" altLang="en-US" sz="2400" u="sng" dirty="0">
                <a:latin typeface="+mj-ea"/>
                <a:ea typeface="+mj-ea"/>
              </a:rPr>
              <a:t>以下を見直し</a:t>
            </a:r>
            <a:endParaRPr lang="en-US" altLang="ja-JP" sz="2400" u="sng" dirty="0">
              <a:latin typeface="+mj-ea"/>
              <a:ea typeface="+mj-ea"/>
            </a:endParaRPr>
          </a:p>
          <a:p>
            <a:r>
              <a:rPr lang="ja-JP" altLang="en-US" sz="2400" dirty="0">
                <a:latin typeface="UD デジタル 教科書体 NK-R" panose="02020400000000000000" pitchFamily="18" charset="-128"/>
                <a:ea typeface="UD デジタル 教科書体 NK-R" panose="02020400000000000000" pitchFamily="18" charset="-128"/>
              </a:rPr>
              <a:t>・</a:t>
            </a:r>
            <a:r>
              <a:rPr lang="ja-JP" altLang="ja-JP" sz="2400" dirty="0">
                <a:latin typeface="UD デジタル 教科書体 NK-R" panose="02020400000000000000" pitchFamily="18" charset="-128"/>
                <a:ea typeface="UD デジタル 教科書体 NK-R" panose="02020400000000000000" pitchFamily="18" charset="-128"/>
              </a:rPr>
              <a:t>情報収集とその分類</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a:t>
            </a:r>
            <a:r>
              <a:rPr lang="ja-JP" altLang="ja-JP" sz="2400" dirty="0">
                <a:latin typeface="UD デジタル 教科書体 NK-R" panose="02020400000000000000" pitchFamily="18" charset="-128"/>
                <a:ea typeface="UD デジタル 教科書体 NK-R" panose="02020400000000000000" pitchFamily="18" charset="-128"/>
              </a:rPr>
              <a:t>根本原因の分析</a:t>
            </a:r>
            <a:r>
              <a:rPr lang="ja-JP" altLang="en-US" sz="2400" dirty="0">
                <a:latin typeface="UD デジタル 教科書体 NK-R" panose="02020400000000000000" pitchFamily="18" charset="-128"/>
                <a:ea typeface="UD デジタル 教科書体 NK-R" panose="02020400000000000000" pitchFamily="18" charset="-128"/>
              </a:rPr>
              <a:t> 等</a:t>
            </a:r>
            <a:endParaRPr lang="en-US" altLang="ja-JP" sz="2400" dirty="0">
              <a:latin typeface="UD デジタル 教科書体 NK-R" panose="02020400000000000000" pitchFamily="18" charset="-128"/>
              <a:ea typeface="UD デジタル 教科書体 NK-R" panose="02020400000000000000" pitchFamily="18" charset="-128"/>
            </a:endParaRPr>
          </a:p>
        </p:txBody>
      </p:sp>
      <p:sp>
        <p:nvSpPr>
          <p:cNvPr id="12" name="フローチャート: 処理 11"/>
          <p:cNvSpPr/>
          <p:nvPr/>
        </p:nvSpPr>
        <p:spPr bwMode="auto">
          <a:xfrm>
            <a:off x="901382" y="5073958"/>
            <a:ext cx="2987844" cy="830997"/>
          </a:xfrm>
          <a:prstGeom prst="flowChartProcess">
            <a:avLst/>
          </a:prstGeom>
          <a:solidFill>
            <a:srgbClr val="CCFFFF"/>
          </a:solidFill>
          <a:ln w="9525"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a:r>
              <a:rPr lang="ja-JP" altLang="en-US" sz="2400" dirty="0">
                <a:latin typeface="UD デジタル 教科書体 NK-R" panose="02020400000000000000" pitchFamily="18" charset="-128"/>
                <a:ea typeface="UD デジタル 教科書体 NK-R" panose="02020400000000000000" pitchFamily="18" charset="-128"/>
              </a:rPr>
              <a:t>取組みの継続</a:t>
            </a:r>
            <a:endParaRPr lang="en-US" altLang="ja-JP" sz="2400" dirty="0">
              <a:latin typeface="UD デジタル 教科書体 NK-R" panose="02020400000000000000" pitchFamily="18" charset="-128"/>
              <a:ea typeface="UD デジタル 教科書体 NK-R" panose="02020400000000000000" pitchFamily="18" charset="-128"/>
            </a:endParaRPr>
          </a:p>
          <a:p>
            <a:pPr algn="ctr"/>
            <a:r>
              <a:rPr lang="ja-JP" altLang="en-US" sz="2400" dirty="0">
                <a:latin typeface="UD デジタル 教科書体 NK-R" panose="02020400000000000000" pitchFamily="18" charset="-128"/>
                <a:ea typeface="UD デジタル 教科書体 NK-R" panose="02020400000000000000" pitchFamily="18" charset="-128"/>
              </a:rPr>
              <a:t>更なる向上</a:t>
            </a:r>
            <a:endParaRPr lang="en-US" altLang="ja-JP" sz="2400" dirty="0">
              <a:latin typeface="UD デジタル 教科書体 NK-R" panose="02020400000000000000" pitchFamily="18" charset="-128"/>
              <a:ea typeface="UD デジタル 教科書体 NK-R" panose="02020400000000000000" pitchFamily="18" charset="-128"/>
            </a:endParaRPr>
          </a:p>
        </p:txBody>
      </p:sp>
      <p:cxnSp>
        <p:nvCxnSpPr>
          <p:cNvPr id="16" name="カギ線コネクタ 15"/>
          <p:cNvCxnSpPr>
            <a:stCxn id="7" idx="2"/>
            <a:endCxn id="12" idx="0"/>
          </p:cNvCxnSpPr>
          <p:nvPr/>
        </p:nvCxnSpPr>
        <p:spPr bwMode="auto">
          <a:xfrm rot="5400000">
            <a:off x="3125689" y="3627646"/>
            <a:ext cx="715927" cy="2176696"/>
          </a:xfrm>
          <a:prstGeom prst="bentConnector3">
            <a:avLst>
              <a:gd name="adj1" fmla="val 50000"/>
            </a:avLst>
          </a:prstGeom>
          <a:noFill/>
          <a:ln w="38100" cap="flat" cmpd="sng" algn="ctr">
            <a:solidFill>
              <a:srgbClr val="0000FF"/>
            </a:solidFill>
            <a:prstDash val="solid"/>
            <a:round/>
            <a:headEnd type="none" w="med" len="med"/>
            <a:tailEnd type="arrow" w="med" len="med"/>
          </a:ln>
          <a:effectLst/>
        </p:spPr>
      </p:cxnSp>
      <p:cxnSp>
        <p:nvCxnSpPr>
          <p:cNvPr id="17" name="カギ線コネクタ 16"/>
          <p:cNvCxnSpPr>
            <a:stCxn id="7" idx="3"/>
            <a:endCxn id="11" idx="0"/>
          </p:cNvCxnSpPr>
          <p:nvPr/>
        </p:nvCxnSpPr>
        <p:spPr bwMode="auto">
          <a:xfrm flipH="1">
            <a:off x="6831999" y="3879966"/>
            <a:ext cx="357165" cy="1193992"/>
          </a:xfrm>
          <a:prstGeom prst="bentConnector4">
            <a:avLst>
              <a:gd name="adj1" fmla="val -64004"/>
              <a:gd name="adj2" fmla="val 70020"/>
            </a:avLst>
          </a:prstGeom>
          <a:noFill/>
          <a:ln w="38100" cap="flat" cmpd="sng" algn="ctr">
            <a:solidFill>
              <a:srgbClr val="FF0000"/>
            </a:solidFill>
            <a:prstDash val="solid"/>
            <a:round/>
            <a:headEnd type="none" w="med" len="med"/>
            <a:tailEnd type="arrow" w="med" len="med"/>
          </a:ln>
          <a:effectLst/>
        </p:spPr>
      </p:cxnSp>
      <p:cxnSp>
        <p:nvCxnSpPr>
          <p:cNvPr id="42" name="カギ線コネクタ 41"/>
          <p:cNvCxnSpPr>
            <a:stCxn id="8" idx="2"/>
            <a:endCxn id="7" idx="0"/>
          </p:cNvCxnSpPr>
          <p:nvPr/>
        </p:nvCxnSpPr>
        <p:spPr bwMode="auto">
          <a:xfrm rot="16200000" flipH="1">
            <a:off x="4395577" y="3225478"/>
            <a:ext cx="350542" cy="2304"/>
          </a:xfrm>
          <a:prstGeom prst="bentConnector3">
            <a:avLst/>
          </a:prstGeom>
          <a:noFill/>
          <a:ln w="38100" cap="flat" cmpd="sng" algn="ctr">
            <a:solidFill>
              <a:schemeClr val="tx1"/>
            </a:solidFill>
            <a:prstDash val="solid"/>
            <a:round/>
            <a:headEnd type="none" w="med" len="med"/>
            <a:tailEnd type="arrow" w="med" len="med"/>
          </a:ln>
          <a:effectLst/>
        </p:spPr>
      </p:cxnSp>
      <p:sp>
        <p:nvSpPr>
          <p:cNvPr id="18" name="テキスト ボックス 17"/>
          <p:cNvSpPr txBox="1"/>
          <p:nvPr/>
        </p:nvSpPr>
        <p:spPr>
          <a:xfrm>
            <a:off x="4550767" y="4334275"/>
            <a:ext cx="959371" cy="461665"/>
          </a:xfrm>
          <a:prstGeom prst="rect">
            <a:avLst/>
          </a:prstGeom>
          <a:noFill/>
        </p:spPr>
        <p:txBody>
          <a:bodyPr wrap="square" rtlCol="0">
            <a:spAutoFit/>
          </a:bodyPr>
          <a:lstStyle/>
          <a:p>
            <a:r>
              <a:rPr kumimoji="1" lang="en-US" altLang="ja-JP" sz="2400" dirty="0">
                <a:solidFill>
                  <a:srgbClr val="0000FF"/>
                </a:solidFill>
              </a:rPr>
              <a:t>Yes</a:t>
            </a:r>
            <a:endParaRPr kumimoji="1" lang="ja-JP" altLang="en-US" sz="2400" dirty="0">
              <a:solidFill>
                <a:srgbClr val="0000FF"/>
              </a:solidFill>
            </a:endParaRPr>
          </a:p>
        </p:txBody>
      </p:sp>
      <p:sp>
        <p:nvSpPr>
          <p:cNvPr id="20" name="テキスト ボックス 19"/>
          <p:cNvSpPr txBox="1"/>
          <p:nvPr/>
        </p:nvSpPr>
        <p:spPr>
          <a:xfrm>
            <a:off x="7189164" y="3394887"/>
            <a:ext cx="959371" cy="461665"/>
          </a:xfrm>
          <a:prstGeom prst="rect">
            <a:avLst/>
          </a:prstGeom>
          <a:noFill/>
        </p:spPr>
        <p:txBody>
          <a:bodyPr wrap="square" rtlCol="0">
            <a:spAutoFit/>
          </a:bodyPr>
          <a:lstStyle/>
          <a:p>
            <a:r>
              <a:rPr kumimoji="1" lang="en-US" altLang="ja-JP" sz="2400" dirty="0">
                <a:solidFill>
                  <a:srgbClr val="FF0000"/>
                </a:solidFill>
              </a:rPr>
              <a:t>No</a:t>
            </a:r>
            <a:endParaRPr kumimoji="1" lang="ja-JP" altLang="en-US" sz="2400" dirty="0">
              <a:solidFill>
                <a:srgbClr val="FF0000"/>
              </a:solidFill>
            </a:endParaRPr>
          </a:p>
        </p:txBody>
      </p:sp>
      <p:sp>
        <p:nvSpPr>
          <p:cNvPr id="30" name="スライド番号プレースホルダー 29"/>
          <p:cNvSpPr>
            <a:spLocks noGrp="1"/>
          </p:cNvSpPr>
          <p:nvPr>
            <p:ph type="sldNum" sz="quarter" idx="12"/>
          </p:nvPr>
        </p:nvSpPr>
        <p:spPr/>
        <p:txBody>
          <a:bodyPr/>
          <a:lstStyle/>
          <a:p>
            <a:pPr>
              <a:defRPr/>
            </a:pPr>
            <a:fld id="{8DEB9206-6B62-49F8-BC94-D9E684E3D2D0}" type="slidenum">
              <a:rPr lang="en-US" altLang="ja-JP" smtClean="0"/>
              <a:pPr>
                <a:defRPr/>
              </a:pPr>
              <a:t>106</a:t>
            </a:fld>
            <a:endParaRPr lang="en-US" altLang="ja-JP" dirty="0"/>
          </a:p>
        </p:txBody>
      </p:sp>
      <p:sp>
        <p:nvSpPr>
          <p:cNvPr id="2" name="タイトル 1"/>
          <p:cNvSpPr>
            <a:spLocks noGrp="1"/>
          </p:cNvSpPr>
          <p:nvPr>
            <p:ph type="title"/>
          </p:nvPr>
        </p:nvSpPr>
        <p:spPr/>
        <p:txBody>
          <a:bodyPr/>
          <a:lstStyle/>
          <a:p>
            <a:r>
              <a:rPr kumimoji="1" lang="ja-JP" altLang="en-US" dirty="0"/>
              <a:t>講じた対策の効果把握</a:t>
            </a:r>
          </a:p>
        </p:txBody>
      </p:sp>
    </p:spTree>
    <p:extLst>
      <p:ext uri="{BB962C8B-B14F-4D97-AF65-F5344CB8AC3E}">
        <p14:creationId xmlns:p14="http://schemas.microsoft.com/office/powerpoint/2010/main" val="22963521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爆発 1 49"/>
          <p:cNvSpPr/>
          <p:nvPr/>
        </p:nvSpPr>
        <p:spPr bwMode="auto">
          <a:xfrm rot="1188827">
            <a:off x="3066929" y="1314993"/>
            <a:ext cx="2160861" cy="1571880"/>
          </a:xfrm>
          <a:prstGeom prst="irregularSeal1">
            <a:avLst/>
          </a:prstGeom>
          <a:solidFill>
            <a:srgbClr val="FFFF00"/>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2" name="タイトル 1"/>
          <p:cNvSpPr>
            <a:spLocks noGrp="1"/>
          </p:cNvSpPr>
          <p:nvPr>
            <p:ph type="title"/>
          </p:nvPr>
        </p:nvSpPr>
        <p:spPr/>
        <p:txBody>
          <a:bodyPr/>
          <a:lstStyle/>
          <a:p>
            <a:r>
              <a:rPr lang="ja-JP" altLang="en-US" dirty="0"/>
              <a:t>継続管理の必要性</a:t>
            </a:r>
            <a:r>
              <a:rPr kumimoji="1" lang="ja-JP" altLang="en-US" dirty="0"/>
              <a:t>（</a:t>
            </a:r>
            <a:r>
              <a:rPr lang="ja-JP" altLang="en-US" dirty="0"/>
              <a:t>リスクは変化する）</a:t>
            </a:r>
            <a:endParaRPr kumimoji="1" lang="ja-JP" altLang="en-US" dirty="0"/>
          </a:p>
        </p:txBody>
      </p:sp>
      <p:sp>
        <p:nvSpPr>
          <p:cNvPr id="12" name="スライド番号プレースホルダー 11"/>
          <p:cNvSpPr>
            <a:spLocks noGrp="1"/>
          </p:cNvSpPr>
          <p:nvPr>
            <p:ph type="sldNum" sz="quarter" idx="12"/>
          </p:nvPr>
        </p:nvSpPr>
        <p:spPr/>
        <p:txBody>
          <a:bodyPr/>
          <a:lstStyle/>
          <a:p>
            <a:pPr>
              <a:defRPr/>
            </a:pPr>
            <a:fld id="{651FC12D-27C1-4F31-90C9-A93D49E44687}" type="slidenum">
              <a:rPr lang="en-US" altLang="ja-JP" smtClean="0">
                <a:solidFill>
                  <a:srgbClr val="000000"/>
                </a:solidFill>
              </a:rPr>
              <a:pPr>
                <a:defRPr/>
              </a:pPr>
              <a:t>107</a:t>
            </a:fld>
            <a:endParaRPr lang="en-US" altLang="ja-JP" dirty="0">
              <a:solidFill>
                <a:srgbClr val="000000"/>
              </a:solidFill>
            </a:endParaRPr>
          </a:p>
        </p:txBody>
      </p:sp>
      <p:sp>
        <p:nvSpPr>
          <p:cNvPr id="13" name="コンテンツ プレースホルダ 5"/>
          <p:cNvSpPr txBox="1">
            <a:spLocks/>
          </p:cNvSpPr>
          <p:nvPr/>
        </p:nvSpPr>
        <p:spPr bwMode="auto">
          <a:xfrm>
            <a:off x="5764471" y="1712161"/>
            <a:ext cx="2259758" cy="1001125"/>
          </a:xfrm>
          <a:prstGeom prst="roundRect">
            <a:avLst/>
          </a:prstGeom>
          <a:solidFill>
            <a:schemeClr val="bg1"/>
          </a:solidFill>
          <a:ln>
            <a:solidFill>
              <a:schemeClr val="bg2"/>
            </a:solidFill>
          </a:ln>
          <a:effectLst>
            <a:outerShdw blurRad="50800" dist="38100" dir="2700000" algn="tl" rotWithShape="0">
              <a:prstClr val="black">
                <a:alpha val="40000"/>
              </a:prstClr>
            </a:outerShdw>
          </a:effectLst>
        </p:spPr>
        <p:txBody>
          <a:bodyPr vert="horz" wrap="non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lvl="2" indent="0" algn="ctr">
              <a:buFontTx/>
              <a:buNone/>
            </a:pPr>
            <a:r>
              <a:rPr lang="ja-JP" altLang="en-US" kern="0" dirty="0">
                <a:latin typeface="UD デジタル 教科書体 NK-B" panose="02020700000000000000" pitchFamily="18" charset="-128"/>
                <a:ea typeface="UD デジタル 教科書体 NK-B" panose="02020700000000000000" pitchFamily="18" charset="-128"/>
              </a:rPr>
              <a:t>発車前に</a:t>
            </a:r>
            <a:endParaRPr lang="en-US" altLang="ja-JP" kern="0" dirty="0">
              <a:latin typeface="UD デジタル 教科書体 NK-B" panose="02020700000000000000" pitchFamily="18" charset="-128"/>
              <a:ea typeface="UD デジタル 教科書体 NK-B" panose="02020700000000000000" pitchFamily="18" charset="-128"/>
            </a:endParaRPr>
          </a:p>
          <a:p>
            <a:pPr marL="0" lvl="2" indent="0" algn="ctr">
              <a:buFontTx/>
              <a:buNone/>
            </a:pPr>
            <a:r>
              <a:rPr lang="ja-JP" altLang="en-US" kern="0" dirty="0">
                <a:latin typeface="UD デジタル 教科書体 NK-B" panose="02020700000000000000" pitchFamily="18" charset="-128"/>
                <a:ea typeface="UD デジタル 教科書体 NK-B" panose="02020700000000000000" pitchFamily="18" charset="-128"/>
              </a:rPr>
              <a:t>車内アナウンス</a:t>
            </a:r>
            <a:endParaRPr lang="en-US" altLang="ja-JP" kern="0" dirty="0">
              <a:latin typeface="UD デジタル 教科書体 NK-B" panose="02020700000000000000" pitchFamily="18" charset="-128"/>
              <a:ea typeface="UD デジタル 教科書体 NK-B" panose="02020700000000000000" pitchFamily="18" charset="-128"/>
            </a:endParaRPr>
          </a:p>
        </p:txBody>
      </p:sp>
      <p:sp>
        <p:nvSpPr>
          <p:cNvPr id="15" name="コンテンツ プレースホルダ 5"/>
          <p:cNvSpPr txBox="1">
            <a:spLocks/>
          </p:cNvSpPr>
          <p:nvPr/>
        </p:nvSpPr>
        <p:spPr bwMode="auto">
          <a:xfrm>
            <a:off x="5652663" y="3074384"/>
            <a:ext cx="2483372" cy="904863"/>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txBody>
          <a:bodyPr vert="horz" wrap="non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lvl="2" indent="0" algn="ctr">
              <a:buFontTx/>
              <a:buNone/>
            </a:pPr>
            <a:r>
              <a:rPr lang="ja-JP" altLang="en-US" kern="0" dirty="0">
                <a:latin typeface="UD デジタル 教科書体 NK-B" panose="02020700000000000000" pitchFamily="18" charset="-128"/>
                <a:ea typeface="UD デジタル 教科書体 NK-B" panose="02020700000000000000" pitchFamily="18" charset="-128"/>
              </a:rPr>
              <a:t>車内アナウンス後</a:t>
            </a:r>
            <a:endParaRPr lang="en-US" altLang="ja-JP" kern="0" dirty="0">
              <a:latin typeface="UD デジタル 教科書体 NK-B" panose="02020700000000000000" pitchFamily="18" charset="-128"/>
              <a:ea typeface="UD デジタル 教科書体 NK-B" panose="02020700000000000000" pitchFamily="18" charset="-128"/>
            </a:endParaRPr>
          </a:p>
          <a:p>
            <a:pPr marL="0" lvl="2" indent="0" algn="ctr">
              <a:buFontTx/>
              <a:buNone/>
            </a:pPr>
            <a:r>
              <a:rPr lang="ja-JP" altLang="en-US" kern="0" dirty="0">
                <a:latin typeface="UD デジタル 教科書体 NK-B" panose="02020700000000000000" pitchFamily="18" charset="-128"/>
                <a:ea typeface="UD デジタル 教科書体 NK-B" panose="02020700000000000000" pitchFamily="18" charset="-128"/>
              </a:rPr>
              <a:t>発車</a:t>
            </a:r>
          </a:p>
        </p:txBody>
      </p:sp>
      <p:sp>
        <p:nvSpPr>
          <p:cNvPr id="14" name="コンテンツ プレースホルダ 5"/>
          <p:cNvSpPr txBox="1">
            <a:spLocks/>
          </p:cNvSpPr>
          <p:nvPr/>
        </p:nvSpPr>
        <p:spPr bwMode="auto">
          <a:xfrm>
            <a:off x="703905" y="1712161"/>
            <a:ext cx="1822935" cy="904863"/>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txBody>
          <a:bodyPr vert="horz" wrap="non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lvl="2" indent="0" algn="ctr">
              <a:buFontTx/>
              <a:buNone/>
            </a:pPr>
            <a:r>
              <a:rPr lang="ja-JP" altLang="en-US" kern="0" dirty="0">
                <a:latin typeface="UD デジタル 教科書体 NK-B" panose="02020700000000000000" pitchFamily="18" charset="-128"/>
                <a:ea typeface="UD デジタル 教科書体 NK-B" panose="02020700000000000000" pitchFamily="18" charset="-128"/>
              </a:rPr>
              <a:t>ドア閉めして</a:t>
            </a:r>
            <a:endParaRPr lang="en-US" altLang="ja-JP" kern="0" dirty="0">
              <a:latin typeface="UD デジタル 教科書体 NK-B" panose="02020700000000000000" pitchFamily="18" charset="-128"/>
              <a:ea typeface="UD デジタル 教科書体 NK-B" panose="02020700000000000000" pitchFamily="18" charset="-128"/>
            </a:endParaRPr>
          </a:p>
          <a:p>
            <a:pPr marL="0" lvl="2" indent="0" algn="ctr">
              <a:buFontTx/>
              <a:buNone/>
            </a:pPr>
            <a:r>
              <a:rPr lang="ja-JP" altLang="en-US" kern="0" dirty="0">
                <a:latin typeface="UD デジタル 教科書体 NK-B" panose="02020700000000000000" pitchFamily="18" charset="-128"/>
                <a:ea typeface="UD デジタル 教科書体 NK-B" panose="02020700000000000000" pitchFamily="18" charset="-128"/>
              </a:rPr>
              <a:t>すぐに発車</a:t>
            </a:r>
            <a:endParaRPr lang="en-US" altLang="ja-JP" kern="0" dirty="0">
              <a:latin typeface="UD デジタル 教科書体 NK-B" panose="02020700000000000000" pitchFamily="18" charset="-128"/>
              <a:ea typeface="UD デジタル 教科書体 NK-B" panose="02020700000000000000" pitchFamily="18" charset="-128"/>
            </a:endParaRPr>
          </a:p>
        </p:txBody>
      </p:sp>
      <p:sp>
        <p:nvSpPr>
          <p:cNvPr id="17" name="コンテンツ プレースホルダ 5"/>
          <p:cNvSpPr txBox="1">
            <a:spLocks/>
          </p:cNvSpPr>
          <p:nvPr/>
        </p:nvSpPr>
        <p:spPr bwMode="auto">
          <a:xfrm>
            <a:off x="6032577" y="4436607"/>
            <a:ext cx="1723549" cy="461665"/>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txBody>
          <a:bodyPr vert="horz" wrap="non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lvl="2" indent="0" algn="ctr">
              <a:buFontTx/>
              <a:buNone/>
            </a:pPr>
            <a:r>
              <a:rPr lang="ja-JP" altLang="en-US" kern="0" dirty="0">
                <a:latin typeface="UD デジタル 教科書体 NK-B" panose="02020700000000000000" pitchFamily="18" charset="-128"/>
                <a:ea typeface="UD デジタル 教科書体 NK-B" panose="02020700000000000000" pitchFamily="18" charset="-128"/>
              </a:rPr>
              <a:t>前方不注意</a:t>
            </a:r>
            <a:endParaRPr lang="en-US" altLang="ja-JP" kern="0" dirty="0">
              <a:latin typeface="UD デジタル 教科書体 NK-B" panose="02020700000000000000" pitchFamily="18" charset="-128"/>
              <a:ea typeface="UD デジタル 教科書体 NK-B" panose="02020700000000000000" pitchFamily="18" charset="-128"/>
            </a:endParaRPr>
          </a:p>
        </p:txBody>
      </p:sp>
      <p:cxnSp>
        <p:nvCxnSpPr>
          <p:cNvPr id="37" name="直線矢印コネクタ 36"/>
          <p:cNvCxnSpPr>
            <a:endCxn id="15" idx="0"/>
          </p:cNvCxnSpPr>
          <p:nvPr/>
        </p:nvCxnSpPr>
        <p:spPr>
          <a:xfrm flipH="1">
            <a:off x="6894349" y="2713286"/>
            <a:ext cx="1" cy="361098"/>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a:off x="2526840" y="2164592"/>
            <a:ext cx="472038"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5374184" y="2164592"/>
            <a:ext cx="390287"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stCxn id="15" idx="2"/>
            <a:endCxn id="17" idx="0"/>
          </p:cNvCxnSpPr>
          <p:nvPr/>
        </p:nvCxnSpPr>
        <p:spPr>
          <a:xfrm>
            <a:off x="6894349" y="3979247"/>
            <a:ext cx="3" cy="45736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正方形/長方形 45"/>
          <p:cNvSpPr/>
          <p:nvPr/>
        </p:nvSpPr>
        <p:spPr>
          <a:xfrm>
            <a:off x="3313665" y="1548385"/>
            <a:ext cx="1611339" cy="1200329"/>
          </a:xfrm>
          <a:prstGeom prst="rect">
            <a:avLst/>
          </a:prstGeom>
        </p:spPr>
        <p:txBody>
          <a:bodyPr wrap="none">
            <a:spAutoFit/>
          </a:bodyPr>
          <a:lstStyle/>
          <a:p>
            <a:pPr marL="0" lvl="2" indent="0" algn="ctr">
              <a:buNone/>
            </a:pPr>
            <a:r>
              <a:rPr lang="ja-JP" altLang="en-US" sz="2400" dirty="0">
                <a:latin typeface="UD デジタル 教科書体 NK-B" panose="02020700000000000000" pitchFamily="18" charset="-128"/>
                <a:ea typeface="UD デジタル 教科書体 NK-B" panose="02020700000000000000" pitchFamily="18" charset="-128"/>
              </a:rPr>
              <a:t>車内で</a:t>
            </a:r>
            <a:br>
              <a:rPr lang="en-US" altLang="ja-JP" sz="2400" dirty="0">
                <a:latin typeface="UD デジタル 教科書体 NK-B" panose="02020700000000000000" pitchFamily="18" charset="-128"/>
                <a:ea typeface="UD デジタル 教科書体 NK-B" panose="02020700000000000000" pitchFamily="18" charset="-128"/>
              </a:rPr>
            </a:br>
            <a:r>
              <a:rPr lang="ja-JP" altLang="en-US" sz="2400" dirty="0">
                <a:latin typeface="UD デジタル 教科書体 NK-B" panose="02020700000000000000" pitchFamily="18" charset="-128"/>
                <a:ea typeface="UD デジタル 教科書体 NK-B" panose="02020700000000000000" pitchFamily="18" charset="-128"/>
              </a:rPr>
              <a:t>お客さまが</a:t>
            </a:r>
            <a:br>
              <a:rPr lang="en-US" altLang="ja-JP" sz="2400" dirty="0">
                <a:latin typeface="UD デジタル 教科書体 NK-B" panose="02020700000000000000" pitchFamily="18" charset="-128"/>
                <a:ea typeface="UD デジタル 教科書体 NK-B" panose="02020700000000000000" pitchFamily="18" charset="-128"/>
              </a:rPr>
            </a:br>
            <a:r>
              <a:rPr lang="ja-JP" altLang="en-US" sz="2400" dirty="0">
                <a:latin typeface="UD デジタル 教科書体 NK-B" panose="02020700000000000000" pitchFamily="18" charset="-128"/>
                <a:ea typeface="UD デジタル 教科書体 NK-B" panose="02020700000000000000" pitchFamily="18" charset="-128"/>
              </a:rPr>
              <a:t>転倒</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51" name="爆発 1 50"/>
          <p:cNvSpPr/>
          <p:nvPr/>
        </p:nvSpPr>
        <p:spPr bwMode="auto">
          <a:xfrm>
            <a:off x="5930291" y="5137407"/>
            <a:ext cx="2160861" cy="1571880"/>
          </a:xfrm>
          <a:prstGeom prst="irregularSeal1">
            <a:avLst/>
          </a:prstGeom>
          <a:solidFill>
            <a:srgbClr val="FFFF00"/>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52" name="正方形/長方形 51"/>
          <p:cNvSpPr/>
          <p:nvPr/>
        </p:nvSpPr>
        <p:spPr>
          <a:xfrm>
            <a:off x="6041959" y="5628346"/>
            <a:ext cx="1970411" cy="461665"/>
          </a:xfrm>
          <a:prstGeom prst="rect">
            <a:avLst/>
          </a:prstGeom>
        </p:spPr>
        <p:txBody>
          <a:bodyPr wrap="none">
            <a:spAutoFit/>
          </a:bodyPr>
          <a:lstStyle/>
          <a:p>
            <a:pPr marL="0" lvl="2" indent="0" algn="ctr">
              <a:buNone/>
            </a:pPr>
            <a:r>
              <a:rPr lang="ja-JP" altLang="en-US" sz="2400" dirty="0">
                <a:latin typeface="UD デジタル 教科書体 NK-B" panose="02020700000000000000" pitchFamily="18" charset="-128"/>
                <a:ea typeface="UD デジタル 教科書体 NK-B" panose="02020700000000000000" pitchFamily="18" charset="-128"/>
              </a:rPr>
              <a:t>歩行者と接触</a:t>
            </a:r>
          </a:p>
        </p:txBody>
      </p:sp>
      <p:cxnSp>
        <p:nvCxnSpPr>
          <p:cNvPr id="53" name="直線矢印コネクタ 52"/>
          <p:cNvCxnSpPr/>
          <p:nvPr/>
        </p:nvCxnSpPr>
        <p:spPr>
          <a:xfrm>
            <a:off x="6894346" y="4891889"/>
            <a:ext cx="3" cy="45736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メモ 3"/>
          <p:cNvSpPr/>
          <p:nvPr/>
        </p:nvSpPr>
        <p:spPr bwMode="auto">
          <a:xfrm>
            <a:off x="616928" y="4441189"/>
            <a:ext cx="3817135" cy="2185035"/>
          </a:xfrm>
          <a:prstGeom prst="foldedCorner">
            <a:avLst>
              <a:gd name="adj" fmla="val 13051"/>
            </a:avLst>
          </a:prstGeom>
          <a:noFill/>
          <a:ln w="9525">
            <a:solidFill>
              <a:schemeClr val="bg2"/>
            </a:solidFill>
            <a:round/>
            <a:headEnd/>
            <a:tailEnd/>
          </a:ln>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対策することで、</a:t>
            </a:r>
            <a:endParaRPr lang="en-US" altLang="ja-JP" sz="2400" dirty="0">
              <a:latin typeface="UD デジタル 教科書体 NK-B" panose="02020700000000000000" pitchFamily="18" charset="-128"/>
              <a:ea typeface="UD デジタル 教科書体 NK-B" panose="02020700000000000000" pitchFamily="18" charset="-128"/>
            </a:endParaRPr>
          </a:p>
          <a:p>
            <a:endParaRPr lang="en-US" altLang="ja-JP" sz="10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お客</a:t>
            </a:r>
            <a:r>
              <a:rPr kumimoji="1" lang="ja-JP" altLang="en-US" sz="2400" dirty="0">
                <a:latin typeface="UD デジタル 教科書体 NK-B" panose="02020700000000000000" pitchFamily="18" charset="-128"/>
                <a:ea typeface="UD デジタル 教科書体 NK-B" panose="02020700000000000000" pitchFamily="18" charset="-128"/>
              </a:rPr>
              <a:t>さまの</a:t>
            </a:r>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転倒リスク</a:t>
            </a:r>
            <a:r>
              <a:rPr kumimoji="1" lang="ja-JP" altLang="en-US" sz="2400" dirty="0">
                <a:latin typeface="UD デジタル 教科書体 NK-B" panose="02020700000000000000" pitchFamily="18" charset="-128"/>
                <a:ea typeface="UD デジタル 教科書体 NK-B" panose="02020700000000000000" pitchFamily="18" charset="-128"/>
              </a:rPr>
              <a:t>が</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歩行</a:t>
            </a:r>
            <a:r>
              <a:rPr kumimoji="1" lang="ja-JP" altLang="en-US" sz="2400" dirty="0">
                <a:latin typeface="UD デジタル 教科書体 NK-B" panose="02020700000000000000" pitchFamily="18" charset="-128"/>
                <a:ea typeface="UD デジタル 教科書体 NK-B" panose="02020700000000000000" pitchFamily="18" charset="-128"/>
              </a:rPr>
              <a:t>者との</a:t>
            </a:r>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接触リスク</a:t>
            </a:r>
            <a:r>
              <a:rPr kumimoji="1" lang="ja-JP" altLang="en-US" sz="2400" dirty="0">
                <a:latin typeface="UD デジタル 教科書体 NK-B" panose="02020700000000000000" pitchFamily="18" charset="-128"/>
                <a:ea typeface="UD デジタル 教科書体 NK-B" panose="02020700000000000000" pitchFamily="18" charset="-128"/>
              </a:rPr>
              <a:t>に</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r"/>
            <a:endParaRPr lang="en-US" altLang="ja-JP" sz="1000" dirty="0">
              <a:latin typeface="UD デジタル 教科書体 NK-B" panose="02020700000000000000" pitchFamily="18" charset="-128"/>
              <a:ea typeface="UD デジタル 教科書体 NK-B" panose="02020700000000000000" pitchFamily="18" charset="-128"/>
            </a:endParaRPr>
          </a:p>
          <a:p>
            <a:pPr algn="r"/>
            <a:r>
              <a:rPr lang="ja-JP" altLang="en-US" sz="2400" dirty="0">
                <a:latin typeface="UD デジタル 教科書体 NK-B" panose="02020700000000000000" pitchFamily="18" charset="-128"/>
                <a:ea typeface="UD デジタル 教科書体 NK-B" panose="02020700000000000000" pitchFamily="18" charset="-128"/>
              </a:rPr>
              <a:t>変化</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409430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pPr eaLnBrk="1" hangingPunct="1">
              <a:buFont typeface="Wingdings" pitchFamily="2" charset="2"/>
              <a:buNone/>
            </a:pPr>
            <a:r>
              <a:rPr lang="ja-JP" altLang="en-US" dirty="0"/>
              <a:t>６．おわりに</a:t>
            </a:r>
            <a:endParaRPr kumimoji="1" lang="ja-JP" altLang="en-US" dirty="0"/>
          </a:p>
        </p:txBody>
      </p:sp>
      <p:sp>
        <p:nvSpPr>
          <p:cNvPr id="2" name="スライド番号プレースホルダー 1"/>
          <p:cNvSpPr>
            <a:spLocks noGrp="1"/>
          </p:cNvSpPr>
          <p:nvPr>
            <p:ph type="sldNum" sz="quarter" idx="12"/>
          </p:nvPr>
        </p:nvSpPr>
        <p:spPr/>
        <p:txBody>
          <a:bodyPr/>
          <a:lstStyle/>
          <a:p>
            <a:pPr>
              <a:defRPr/>
            </a:pPr>
            <a:fld id="{F2DB792D-D871-4CCA-A78C-78C247134512}" type="slidenum">
              <a:rPr lang="en-US" altLang="ja-JP" smtClean="0"/>
              <a:pPr>
                <a:defRPr/>
              </a:pPr>
              <a:t>108</a:t>
            </a:fld>
            <a:endParaRPr lang="en-US" altLang="ja-JP" dirty="0"/>
          </a:p>
        </p:txBody>
      </p:sp>
    </p:spTree>
    <p:extLst>
      <p:ext uri="{BB962C8B-B14F-4D97-AF65-F5344CB8AC3E}">
        <p14:creationId xmlns:p14="http://schemas.microsoft.com/office/powerpoint/2010/main" val="24834192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楕円 11"/>
          <p:cNvSpPr/>
          <p:nvPr/>
        </p:nvSpPr>
        <p:spPr bwMode="auto">
          <a:xfrm>
            <a:off x="239248" y="3536694"/>
            <a:ext cx="3564853" cy="3151972"/>
          </a:xfrm>
          <a:prstGeom prst="ellipse">
            <a:avLst/>
          </a:prstGeom>
          <a:solidFill>
            <a:srgbClr val="92D050"/>
          </a:solidFill>
          <a:ln w="9525">
            <a:solidFill>
              <a:schemeClr val="bg2"/>
            </a:solidFill>
            <a:round/>
            <a:headEnd/>
            <a:tailEnd/>
          </a:ln>
        </p:spPr>
        <p:txBody>
          <a:bodyPr wrap="none" rtlCol="0" anchor="ctr"/>
          <a:lstStyle/>
          <a:p>
            <a:pPr algn="ctr"/>
            <a:endParaRPr kumimoji="1" lang="ja-JP" altLang="en-US" sz="2800" dirty="0">
              <a:latin typeface="UD デジタル 教科書体 NK-B" panose="02020700000000000000" pitchFamily="18" charset="-128"/>
              <a:ea typeface="UD デジタル 教科書体 NK-B" panose="02020700000000000000" pitchFamily="18" charset="-128"/>
            </a:endParaRPr>
          </a:p>
        </p:txBody>
      </p:sp>
      <p:sp>
        <p:nvSpPr>
          <p:cNvPr id="4" name="タイトル 3"/>
          <p:cNvSpPr>
            <a:spLocks noGrp="1"/>
          </p:cNvSpPr>
          <p:nvPr>
            <p:ph type="title"/>
          </p:nvPr>
        </p:nvSpPr>
        <p:spPr/>
        <p:txBody>
          <a:bodyPr/>
          <a:lstStyle/>
          <a:p>
            <a:r>
              <a:rPr lang="ja-JP" altLang="en-US" dirty="0"/>
              <a:t>リスク管理とは？（まとめ）</a:t>
            </a:r>
            <a:endParaRPr kumimoji="1" lang="ja-JP" altLang="en-US" dirty="0"/>
          </a:p>
        </p:txBody>
      </p:sp>
      <p:sp>
        <p:nvSpPr>
          <p:cNvPr id="2" name="スライド番号プレースホルダー 1"/>
          <p:cNvSpPr>
            <a:spLocks noGrp="1"/>
          </p:cNvSpPr>
          <p:nvPr>
            <p:ph type="sldNum" sz="quarter" idx="4294967295"/>
          </p:nvPr>
        </p:nvSpPr>
        <p:spPr>
          <a:xfrm>
            <a:off x="7010400" y="6553200"/>
            <a:ext cx="2133600" cy="476250"/>
          </a:xfrm>
        </p:spPr>
        <p:txBody>
          <a:bodyPr/>
          <a:lstStyle/>
          <a:p>
            <a:pPr>
              <a:defRPr/>
            </a:pPr>
            <a:fld id="{CB437A40-9B03-4AC5-A981-4A10656EEB52}" type="slidenum">
              <a:rPr lang="en-US" altLang="ja-JP" smtClean="0"/>
              <a:pPr>
                <a:defRPr/>
              </a:pPr>
              <a:t>109</a:t>
            </a:fld>
            <a:endParaRPr lang="en-US" altLang="ja-JP" dirty="0"/>
          </a:p>
        </p:txBody>
      </p:sp>
      <p:sp>
        <p:nvSpPr>
          <p:cNvPr id="3" name="正方形/長方形 2"/>
          <p:cNvSpPr/>
          <p:nvPr/>
        </p:nvSpPr>
        <p:spPr>
          <a:xfrm>
            <a:off x="239248" y="1549962"/>
            <a:ext cx="8486619" cy="1384995"/>
          </a:xfrm>
          <a:prstGeom prst="rect">
            <a:avLst/>
          </a:prstGeom>
        </p:spPr>
        <p:txBody>
          <a:bodyPr wrap="none">
            <a:spAutoFit/>
          </a:bodyPr>
          <a:lstStyle/>
          <a:p>
            <a:pPr marL="514350" indent="-514350">
              <a:buFont typeface="+mj-lt"/>
              <a:buAutoNum type="arabicPeriod"/>
            </a:pPr>
            <a:r>
              <a:rPr lang="ja-JP" altLang="en-US" sz="2800" dirty="0">
                <a:latin typeface="UD デジタル 教科書体 NK-B" panose="02020700000000000000" pitchFamily="18" charset="-128"/>
                <a:ea typeface="UD デジタル 教科書体 NK-B" panose="02020700000000000000" pitchFamily="18" charset="-128"/>
              </a:rPr>
              <a:t>事故等の</a:t>
            </a: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真因を特定</a:t>
            </a:r>
            <a:r>
              <a:rPr lang="ja-JP" altLang="en-US" sz="2800" dirty="0">
                <a:latin typeface="UD デジタル 教科書体 NK-B" panose="02020700000000000000" pitchFamily="18" charset="-128"/>
                <a:ea typeface="UD デジタル 教科書体 NK-B" panose="02020700000000000000" pitchFamily="18" charset="-128"/>
              </a:rPr>
              <a:t>する</a:t>
            </a:r>
            <a:r>
              <a:rPr lang="ja-JP" altLang="en-US" sz="2000" dirty="0">
                <a:latin typeface="UD デジタル 教科書体 NK-R" panose="02020400000000000000" pitchFamily="18" charset="-128"/>
                <a:ea typeface="UD デジタル 教科書体 NK-R" panose="02020400000000000000" pitchFamily="18" charset="-128"/>
              </a:rPr>
              <a:t>（根本的な原因の分析）</a:t>
            </a:r>
            <a:endParaRPr lang="en-US" altLang="ja-JP" sz="2800" dirty="0">
              <a:latin typeface="UD デジタル 教科書体 NK-B" panose="02020700000000000000" pitchFamily="18" charset="-128"/>
              <a:ea typeface="UD デジタル 教科書体 NK-B" panose="02020700000000000000" pitchFamily="18" charset="-128"/>
            </a:endParaRPr>
          </a:p>
          <a:p>
            <a:pPr marL="514350" indent="-514350">
              <a:buFont typeface="+mj-lt"/>
              <a:buAutoNum type="arabicPeriod"/>
            </a:pPr>
            <a:r>
              <a:rPr lang="ja-JP" altLang="en-US" sz="2800" dirty="0">
                <a:latin typeface="UD デジタル 教科書体 NK-B" panose="02020700000000000000" pitchFamily="18" charset="-128"/>
                <a:ea typeface="UD デジタル 教科書体 NK-B" panose="02020700000000000000" pitchFamily="18" charset="-128"/>
              </a:rPr>
              <a:t>職場の</a:t>
            </a: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現状を把握</a:t>
            </a:r>
            <a:r>
              <a:rPr lang="ja-JP" altLang="en-US" sz="2800" dirty="0">
                <a:latin typeface="UD デジタル 教科書体 NK-B" panose="02020700000000000000" pitchFamily="18" charset="-128"/>
                <a:ea typeface="UD デジタル 教科書体 NK-B" panose="02020700000000000000" pitchFamily="18" charset="-128"/>
              </a:rPr>
              <a:t>する</a:t>
            </a:r>
            <a:r>
              <a:rPr lang="ja-JP" altLang="en-US" sz="2000" dirty="0">
                <a:latin typeface="UD デジタル 教科書体 NK-R" panose="02020400000000000000" pitchFamily="18" charset="-128"/>
                <a:ea typeface="UD デジタル 教科書体 NK-R" panose="02020400000000000000" pitchFamily="18" charset="-128"/>
              </a:rPr>
              <a:t>（収集した情報の分類・整理・傾向把握）</a:t>
            </a:r>
            <a:endParaRPr lang="en-US" altLang="ja-JP" sz="2000" dirty="0">
              <a:latin typeface="UD デジタル 教科書体 NK-R" panose="02020400000000000000" pitchFamily="18" charset="-128"/>
              <a:ea typeface="UD デジタル 教科書体 NK-R" panose="02020400000000000000" pitchFamily="18" charset="-128"/>
            </a:endParaRPr>
          </a:p>
          <a:p>
            <a:pPr marL="514350" indent="-514350">
              <a:buFont typeface="+mj-lt"/>
              <a:buAutoNum type="arabicPeriod"/>
            </a:pPr>
            <a:r>
              <a:rPr lang="ja-JP" altLang="en-US" sz="2800" dirty="0">
                <a:latin typeface="UD デジタル 教科書体 NK-B" panose="02020700000000000000" pitchFamily="18" charset="-128"/>
                <a:ea typeface="UD デジタル 教科書体 NK-B" panose="02020700000000000000" pitchFamily="18" charset="-128"/>
              </a:rPr>
              <a:t>事故等の</a:t>
            </a: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予兆を管理</a:t>
            </a:r>
            <a:r>
              <a:rPr lang="ja-JP" altLang="en-US" sz="2800" dirty="0">
                <a:latin typeface="UD デジタル 教科書体 NK-B" panose="02020700000000000000" pitchFamily="18" charset="-128"/>
                <a:ea typeface="UD デジタル 教科書体 NK-B" panose="02020700000000000000" pitchFamily="18" charset="-128"/>
              </a:rPr>
              <a:t>する</a:t>
            </a:r>
            <a:r>
              <a:rPr lang="ja-JP" altLang="en-US" sz="2000" dirty="0">
                <a:latin typeface="UD デジタル 教科書体 NK-R" panose="02020400000000000000" pitchFamily="18" charset="-128"/>
                <a:ea typeface="UD デジタル 教科書体 NK-R" panose="02020400000000000000" pitchFamily="18" charset="-128"/>
              </a:rPr>
              <a:t>（潜在的な危険の掘り起こし）</a:t>
            </a:r>
            <a:endParaRPr lang="en-US" altLang="ja-JP" sz="2000" dirty="0">
              <a:latin typeface="UD デジタル 教科書体 NK-R" panose="02020400000000000000" pitchFamily="18" charset="-128"/>
              <a:ea typeface="UD デジタル 教科書体 NK-R" panose="02020400000000000000" pitchFamily="18" charset="-128"/>
            </a:endParaRPr>
          </a:p>
        </p:txBody>
      </p:sp>
      <p:pic>
        <p:nvPicPr>
          <p:cNvPr id="5" name="図 4"/>
          <p:cNvPicPr>
            <a:picLocks noChangeAspect="1"/>
          </p:cNvPicPr>
          <p:nvPr/>
        </p:nvPicPr>
        <p:blipFill rotWithShape="1">
          <a:blip r:embed="rId3"/>
          <a:srcRect l="12505" r="12860"/>
          <a:stretch/>
        </p:blipFill>
        <p:spPr>
          <a:xfrm>
            <a:off x="4751974" y="3113361"/>
            <a:ext cx="3813592" cy="3439839"/>
          </a:xfrm>
          <a:prstGeom prst="rect">
            <a:avLst/>
          </a:prstGeom>
        </p:spPr>
      </p:pic>
      <p:sp>
        <p:nvSpPr>
          <p:cNvPr id="6" name="正方形/長方形 5"/>
          <p:cNvSpPr/>
          <p:nvPr/>
        </p:nvSpPr>
        <p:spPr>
          <a:xfrm>
            <a:off x="844749" y="3917277"/>
            <a:ext cx="1287532" cy="400110"/>
          </a:xfrm>
          <a:prstGeom prst="rect">
            <a:avLst/>
          </a:prstGeom>
        </p:spPr>
        <p:txBody>
          <a:bodyPr wrap="none">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経営トップ</a:t>
            </a:r>
            <a:endParaRPr lang="ja-JP" altLang="en-US" sz="2000" dirty="0"/>
          </a:p>
        </p:txBody>
      </p:sp>
      <p:sp>
        <p:nvSpPr>
          <p:cNvPr id="7" name="正方形/長方形 6"/>
          <p:cNvSpPr/>
          <p:nvPr/>
        </p:nvSpPr>
        <p:spPr>
          <a:xfrm>
            <a:off x="2194580" y="5136045"/>
            <a:ext cx="1210588" cy="400110"/>
          </a:xfrm>
          <a:prstGeom prst="rect">
            <a:avLst/>
          </a:prstGeom>
        </p:spPr>
        <p:txBody>
          <a:bodyPr wrap="none">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内部監査</a:t>
            </a:r>
            <a:endParaRPr lang="ja-JP" altLang="en-US" sz="2000" dirty="0"/>
          </a:p>
        </p:txBody>
      </p:sp>
      <p:sp>
        <p:nvSpPr>
          <p:cNvPr id="8" name="正方形/長方形 7"/>
          <p:cNvSpPr/>
          <p:nvPr/>
        </p:nvSpPr>
        <p:spPr>
          <a:xfrm>
            <a:off x="591051" y="5519840"/>
            <a:ext cx="2305439" cy="400110"/>
          </a:xfrm>
          <a:prstGeom prst="rect">
            <a:avLst/>
          </a:prstGeom>
        </p:spPr>
        <p:txBody>
          <a:bodyPr wrap="none">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マネジメントレビュー</a:t>
            </a:r>
            <a:endParaRPr lang="ja-JP" altLang="en-US" sz="2000" dirty="0"/>
          </a:p>
        </p:txBody>
      </p:sp>
      <p:sp>
        <p:nvSpPr>
          <p:cNvPr id="9" name="正方形/長方形 8"/>
          <p:cNvSpPr/>
          <p:nvPr/>
        </p:nvSpPr>
        <p:spPr>
          <a:xfrm>
            <a:off x="518820" y="4803388"/>
            <a:ext cx="1723549" cy="400110"/>
          </a:xfrm>
          <a:prstGeom prst="rect">
            <a:avLst/>
          </a:prstGeom>
        </p:spPr>
        <p:txBody>
          <a:bodyPr wrap="none">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安全重点施策</a:t>
            </a:r>
            <a:endParaRPr lang="ja-JP" altLang="en-US" sz="2000" dirty="0"/>
          </a:p>
        </p:txBody>
      </p:sp>
      <p:sp>
        <p:nvSpPr>
          <p:cNvPr id="10" name="正方形/長方形 9"/>
          <p:cNvSpPr/>
          <p:nvPr/>
        </p:nvSpPr>
        <p:spPr>
          <a:xfrm>
            <a:off x="821666" y="5997070"/>
            <a:ext cx="2621230" cy="400110"/>
          </a:xfrm>
          <a:prstGeom prst="rect">
            <a:avLst/>
          </a:prstGeom>
        </p:spPr>
        <p:txBody>
          <a:bodyPr wrap="none">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事故等対応</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教育訓練</a:t>
            </a:r>
            <a:endParaRPr lang="ja-JP" altLang="en-US" sz="2000" dirty="0"/>
          </a:p>
        </p:txBody>
      </p:sp>
      <p:sp>
        <p:nvSpPr>
          <p:cNvPr id="11" name="正方形/長方形 10"/>
          <p:cNvSpPr/>
          <p:nvPr/>
        </p:nvSpPr>
        <p:spPr>
          <a:xfrm>
            <a:off x="1724532" y="4297860"/>
            <a:ext cx="1980029" cy="400110"/>
          </a:xfrm>
          <a:prstGeom prst="rect">
            <a:avLst/>
          </a:prstGeom>
        </p:spPr>
        <p:txBody>
          <a:bodyPr wrap="none">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安全統括管理者</a:t>
            </a:r>
            <a:endParaRPr lang="ja-JP" altLang="en-US" sz="2000" dirty="0"/>
          </a:p>
        </p:txBody>
      </p:sp>
      <p:sp>
        <p:nvSpPr>
          <p:cNvPr id="13" name="左右矢印 12"/>
          <p:cNvSpPr/>
          <p:nvPr/>
        </p:nvSpPr>
        <p:spPr bwMode="auto">
          <a:xfrm>
            <a:off x="3797350" y="5224905"/>
            <a:ext cx="1216152" cy="484632"/>
          </a:xfrm>
          <a:prstGeom prst="leftRightArrow">
            <a:avLst/>
          </a:prstGeom>
          <a:no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034616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solidFill>
                  <a:srgbClr val="000000"/>
                </a:solidFill>
              </a:rPr>
              <a:pPr>
                <a:defRPr/>
              </a:pPr>
              <a:t>11</a:t>
            </a:fld>
            <a:endParaRPr lang="en-US" altLang="ja-JP">
              <a:solidFill>
                <a:srgbClr val="000000"/>
              </a:solidFill>
            </a:endParaRPr>
          </a:p>
        </p:txBody>
      </p:sp>
      <p:sp>
        <p:nvSpPr>
          <p:cNvPr id="2" name="タイトル 1">
            <a:extLst>
              <a:ext uri="{FF2B5EF4-FFF2-40B4-BE49-F238E27FC236}">
                <a16:creationId xmlns:a16="http://schemas.microsoft.com/office/drawing/2014/main" id="{7E2194BF-ED07-4407-87E5-A92A5BAAE8B9}"/>
              </a:ext>
            </a:extLst>
          </p:cNvPr>
          <p:cNvSpPr>
            <a:spLocks noGrp="1"/>
          </p:cNvSpPr>
          <p:nvPr>
            <p:ph type="title"/>
          </p:nvPr>
        </p:nvSpPr>
        <p:spPr/>
        <p:txBody>
          <a:bodyPr/>
          <a:lstStyle/>
          <a:p>
            <a:r>
              <a:rPr kumimoji="1" lang="ja-JP" altLang="en-US" dirty="0"/>
              <a:t>不安全行動：知床遊覧船浸水事故</a:t>
            </a:r>
          </a:p>
        </p:txBody>
      </p:sp>
      <p:sp>
        <p:nvSpPr>
          <p:cNvPr id="15" name="Rectangle 3"/>
          <p:cNvSpPr txBox="1">
            <a:spLocks noChangeArrowheads="1"/>
          </p:cNvSpPr>
          <p:nvPr/>
        </p:nvSpPr>
        <p:spPr>
          <a:xfrm>
            <a:off x="12790" y="1033562"/>
            <a:ext cx="5867851" cy="2094679"/>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eaLnBrk="1" hangingPunct="1">
              <a:buFont typeface="Wingdings" pitchFamily="2" charset="2"/>
              <a:buNone/>
            </a:pPr>
            <a:r>
              <a:rPr lang="ja-JP" altLang="en-US" sz="2000" u="sng" kern="0" dirty="0">
                <a:latin typeface="UD デジタル 教科書体 NK-B" panose="02020700000000000000" pitchFamily="18" charset="-128"/>
                <a:ea typeface="UD デジタル 教科書体 NK-B" panose="02020700000000000000" pitchFamily="18" charset="-128"/>
              </a:rPr>
              <a:t>令和</a:t>
            </a:r>
            <a:r>
              <a:rPr lang="en-US" altLang="ja-JP" sz="2000" u="sng" kern="0" dirty="0">
                <a:latin typeface="UD デジタル 教科書体 NK-B" panose="02020700000000000000" pitchFamily="18" charset="-128"/>
                <a:ea typeface="UD デジタル 教科書体 NK-B" panose="02020700000000000000" pitchFamily="18" charset="-128"/>
              </a:rPr>
              <a:t>4</a:t>
            </a:r>
            <a:r>
              <a:rPr lang="ja-JP" altLang="en-US" sz="2000" u="sng" kern="0" dirty="0">
                <a:latin typeface="UD デジタル 教科書体 NK-B" panose="02020700000000000000" pitchFamily="18" charset="-128"/>
                <a:ea typeface="UD デジタル 教科書体 NK-B" panose="02020700000000000000" pitchFamily="18" charset="-128"/>
              </a:rPr>
              <a:t>年</a:t>
            </a:r>
            <a:r>
              <a:rPr lang="en-US" altLang="ja-JP" sz="2000" u="sng" kern="0" dirty="0">
                <a:latin typeface="UD デジタル 教科書体 NK-B" panose="02020700000000000000" pitchFamily="18" charset="-128"/>
                <a:ea typeface="UD デジタル 教科書体 NK-B" panose="02020700000000000000" pitchFamily="18" charset="-128"/>
              </a:rPr>
              <a:t>4</a:t>
            </a:r>
            <a:r>
              <a:rPr lang="ja-JP" altLang="en-US" sz="2000" u="sng" kern="0" dirty="0">
                <a:latin typeface="UD デジタル 教科書体 NK-B" panose="02020700000000000000" pitchFamily="18" charset="-128"/>
                <a:ea typeface="UD デジタル 教科書体 NK-B" panose="02020700000000000000" pitchFamily="18" charset="-128"/>
              </a:rPr>
              <a:t>月</a:t>
            </a:r>
            <a:r>
              <a:rPr lang="en-US" altLang="ja-JP" sz="2000" u="sng" kern="0" dirty="0">
                <a:latin typeface="UD デジタル 教科書体 NK-B" panose="02020700000000000000" pitchFamily="18" charset="-128"/>
                <a:ea typeface="UD デジタル 教科書体 NK-B" panose="02020700000000000000" pitchFamily="18" charset="-128"/>
              </a:rPr>
              <a:t>23</a:t>
            </a:r>
            <a:r>
              <a:rPr lang="ja-JP" altLang="en-US" sz="2000" u="sng" kern="0" dirty="0">
                <a:latin typeface="UD デジタル 教科書体 NK-B" panose="02020700000000000000" pitchFamily="18" charset="-128"/>
                <a:ea typeface="UD デジタル 教科書体 NK-B" panose="02020700000000000000" pitchFamily="18" charset="-128"/>
              </a:rPr>
              <a:t>日発生</a:t>
            </a:r>
          </a:p>
          <a:p>
            <a:pPr marL="0" indent="0" eaLnBrk="1" hangingPunct="1">
              <a:spcBef>
                <a:spcPts val="0"/>
              </a:spcBef>
              <a:buNone/>
              <a:tabLst>
                <a:tab pos="4572000" algn="l"/>
              </a:tabLst>
            </a:pPr>
            <a:r>
              <a:rPr lang="ja-JP" altLang="en-US" sz="2000" dirty="0">
                <a:latin typeface="UD デジタル 教科書体 NK-B" panose="02020700000000000000" pitchFamily="18" charset="-128"/>
                <a:ea typeface="UD デジタル 教科書体 NK-B" panose="02020700000000000000" pitchFamily="18" charset="-128"/>
              </a:rPr>
              <a:t>　 旅客船</a:t>
            </a:r>
            <a:r>
              <a:rPr lang="en-US" altLang="ja-JP" sz="2000" dirty="0">
                <a:latin typeface="UD デジタル 教科書体 NK-B" panose="02020700000000000000" pitchFamily="18" charset="-128"/>
                <a:ea typeface="UD デジタル 教科書体 NK-B" panose="02020700000000000000" pitchFamily="18" charset="-128"/>
              </a:rPr>
              <a:t>KAZUⅠ</a:t>
            </a:r>
            <a:r>
              <a:rPr lang="ja-JP" altLang="en-US" sz="2000" dirty="0">
                <a:latin typeface="UD デジタル 教科書体 NK-B" panose="02020700000000000000" pitchFamily="18" charset="-128"/>
                <a:ea typeface="UD デジタル 教科書体 NK-B" panose="02020700000000000000" pitchFamily="18" charset="-128"/>
              </a:rPr>
              <a:t>が、知床半島西側カシュニの滝沖を航行中、浸水し、短時間のうちに沈没。旅客</a:t>
            </a:r>
            <a:r>
              <a:rPr lang="en-US" altLang="ja-JP" sz="2000" dirty="0">
                <a:latin typeface="UD デジタル 教科書体 NK-B" panose="02020700000000000000" pitchFamily="18" charset="-128"/>
                <a:ea typeface="UD デジタル 教科書体 NK-B" panose="02020700000000000000" pitchFamily="18" charset="-128"/>
              </a:rPr>
              <a:t>18</a:t>
            </a:r>
            <a:r>
              <a:rPr lang="ja-JP" altLang="en-US" sz="2000" dirty="0">
                <a:latin typeface="UD デジタル 教科書体 NK-B" panose="02020700000000000000" pitchFamily="18" charset="-128"/>
                <a:ea typeface="UD デジタル 教科書体 NK-B" panose="02020700000000000000" pitchFamily="18" charset="-128"/>
              </a:rPr>
              <a:t>名、</a:t>
            </a:r>
            <a:endParaRPr lang="en-US" altLang="ja-JP" sz="2000" dirty="0">
              <a:latin typeface="UD デジタル 教科書体 NK-B" panose="02020700000000000000" pitchFamily="18" charset="-128"/>
              <a:ea typeface="UD デジタル 教科書体 NK-B" panose="02020700000000000000" pitchFamily="18" charset="-128"/>
            </a:endParaRPr>
          </a:p>
          <a:p>
            <a:pPr marL="0" indent="0" eaLnBrk="1" hangingPunct="1">
              <a:spcBef>
                <a:spcPts val="0"/>
              </a:spcBef>
              <a:buNone/>
              <a:tabLst>
                <a:tab pos="4572000" algn="l"/>
              </a:tabLst>
            </a:pPr>
            <a:r>
              <a:rPr lang="ja-JP" altLang="en-US" sz="2000" dirty="0">
                <a:latin typeface="UD デジタル 教科書体 NK-B" panose="02020700000000000000" pitchFamily="18" charset="-128"/>
                <a:ea typeface="UD デジタル 教科書体 NK-B" panose="02020700000000000000" pitchFamily="18" charset="-128"/>
              </a:rPr>
              <a:t>船長及び甲板員が死亡し、旅客</a:t>
            </a:r>
            <a:r>
              <a:rPr lang="en-US" altLang="ja-JP" sz="2000" dirty="0">
                <a:latin typeface="UD デジタル 教科書体 NK-B" panose="02020700000000000000" pitchFamily="18" charset="-128"/>
                <a:ea typeface="UD デジタル 教科書体 NK-B" panose="02020700000000000000" pitchFamily="18" charset="-128"/>
              </a:rPr>
              <a:t>6</a:t>
            </a:r>
            <a:r>
              <a:rPr lang="ja-JP" altLang="en-US" sz="2000" dirty="0">
                <a:latin typeface="UD デジタル 教科書体 NK-B" panose="02020700000000000000" pitchFamily="18" charset="-128"/>
                <a:ea typeface="UD デジタル 教科書体 NK-B" panose="02020700000000000000" pitchFamily="18" charset="-128"/>
              </a:rPr>
              <a:t>名が行方不明。</a:t>
            </a:r>
            <a:endParaRPr lang="en-US" altLang="ja-JP" sz="2000" dirty="0">
              <a:latin typeface="UD デジタル 教科書体 NK-B" panose="02020700000000000000" pitchFamily="18" charset="-128"/>
              <a:ea typeface="UD デジタル 教科書体 NK-B" panose="02020700000000000000" pitchFamily="18" charset="-128"/>
            </a:endParaRPr>
          </a:p>
        </p:txBody>
      </p:sp>
      <p:sp>
        <p:nvSpPr>
          <p:cNvPr id="16" name="Rectangle 3"/>
          <p:cNvSpPr txBox="1">
            <a:spLocks noChangeArrowheads="1"/>
          </p:cNvSpPr>
          <p:nvPr/>
        </p:nvSpPr>
        <p:spPr>
          <a:xfrm>
            <a:off x="-44360" y="2395498"/>
            <a:ext cx="5488358" cy="1633805"/>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eaLnBrk="1" hangingPunct="1">
              <a:spcBef>
                <a:spcPts val="1200"/>
              </a:spcBef>
              <a:buFont typeface="Wingdings" pitchFamily="2" charset="2"/>
              <a:buNone/>
            </a:pPr>
            <a:r>
              <a:rPr lang="ja-JP" altLang="en-US" sz="2000" u="sng" kern="0" dirty="0">
                <a:latin typeface="UD デジタル 教科書体 NK-B" panose="02020700000000000000" pitchFamily="18" charset="-128"/>
                <a:ea typeface="UD デジタル 教科書体 NK-B" panose="02020700000000000000" pitchFamily="18" charset="-128"/>
              </a:rPr>
              <a:t>主要な要因</a:t>
            </a:r>
            <a:endParaRPr lang="en-US" altLang="ja-JP" sz="2000" u="sng" kern="0" dirty="0">
              <a:latin typeface="UD デジタル 教科書体 NK-B" panose="02020700000000000000" pitchFamily="18" charset="-128"/>
              <a:ea typeface="UD デジタル 教科書体 NK-B" panose="02020700000000000000" pitchFamily="18" charset="-128"/>
            </a:endParaRPr>
          </a:p>
          <a:p>
            <a:pPr marL="179388" indent="-179388" eaLnBrk="1" hangingPunct="1">
              <a:lnSpc>
                <a:spcPts val="1200"/>
              </a:lnSpc>
              <a:spcBef>
                <a:spcPts val="1200"/>
              </a:spcBef>
              <a:buFont typeface="Wingdings" pitchFamily="2" charset="2"/>
              <a:buNone/>
            </a:pPr>
            <a:r>
              <a:rPr lang="en-US" altLang="ja-JP" sz="2000" kern="0" dirty="0">
                <a:solidFill>
                  <a:srgbClr val="0000FF"/>
                </a:solidFill>
                <a:latin typeface="UD デジタル 教科書体 NK-B" panose="02020700000000000000" pitchFamily="18" charset="-128"/>
                <a:ea typeface="UD デジタル 教科書体 NK-B" panose="02020700000000000000" pitchFamily="18" charset="-128"/>
              </a:rPr>
              <a:t>【</a:t>
            </a:r>
            <a:r>
              <a:rPr lang="ja-JP" altLang="en-US" sz="2000" kern="0" dirty="0">
                <a:solidFill>
                  <a:srgbClr val="0000FF"/>
                </a:solidFill>
                <a:latin typeface="UD デジタル 教科書体 NK-B" panose="02020700000000000000" pitchFamily="18" charset="-128"/>
                <a:ea typeface="UD デジタル 教科書体 NK-B" panose="02020700000000000000" pitchFamily="18" charset="-128"/>
              </a:rPr>
              <a:t>船体構造（船首部ハッチ蓋）</a:t>
            </a:r>
            <a:r>
              <a:rPr lang="en-US" altLang="ja-JP" sz="2000" kern="0" dirty="0">
                <a:solidFill>
                  <a:srgbClr val="0000FF"/>
                </a:solidFill>
                <a:latin typeface="UD デジタル 教科書体 NK-B" panose="02020700000000000000" pitchFamily="18" charset="-128"/>
                <a:ea typeface="UD デジタル 教科書体 NK-B" panose="02020700000000000000" pitchFamily="18" charset="-128"/>
              </a:rPr>
              <a:t>】</a:t>
            </a:r>
            <a:r>
              <a:rPr lang="en-US" altLang="ja-JP" sz="2000" kern="0" dirty="0">
                <a:solidFill>
                  <a:srgbClr val="FF0000"/>
                </a:solidFill>
                <a:latin typeface="UD デジタル 教科書体 NK-B" panose="02020700000000000000" pitchFamily="18" charset="-128"/>
                <a:ea typeface="UD デジタル 教科書体 NK-B" panose="02020700000000000000" pitchFamily="18" charset="-128"/>
              </a:rPr>
              <a:t>※</a:t>
            </a:r>
            <a:r>
              <a:rPr lang="ja-JP" altLang="en-US" sz="2000" kern="0" dirty="0">
                <a:solidFill>
                  <a:srgbClr val="FF0000"/>
                </a:solidFill>
                <a:latin typeface="UD デジタル 教科書体 NK-B" panose="02020700000000000000" pitchFamily="18" charset="-128"/>
                <a:ea typeface="UD デジタル 教科書体 NK-B" panose="02020700000000000000" pitchFamily="18" charset="-128"/>
              </a:rPr>
              <a:t>直接的原因</a:t>
            </a:r>
            <a:endParaRPr lang="en-US" altLang="ja-JP" sz="2000" kern="0" dirty="0">
              <a:solidFill>
                <a:srgbClr val="FF0000"/>
              </a:solidFill>
              <a:latin typeface="UD デジタル 教科書体 NK-B" panose="02020700000000000000" pitchFamily="18" charset="-128"/>
              <a:ea typeface="UD デジタル 教科書体 NK-B" panose="02020700000000000000" pitchFamily="18" charset="-128"/>
            </a:endParaRPr>
          </a:p>
          <a:p>
            <a:pPr marL="179388" indent="-179388" eaLnBrk="1" hangingPunct="1">
              <a:lnSpc>
                <a:spcPts val="1200"/>
              </a:lnSpc>
              <a:spcBef>
                <a:spcPts val="1200"/>
              </a:spcBef>
              <a:buFont typeface="Wingdings" pitchFamily="2" charset="2"/>
              <a:buNone/>
            </a:pPr>
            <a:r>
              <a:rPr lang="ja-JP" altLang="en-US" sz="2000" kern="0" dirty="0">
                <a:latin typeface="UD デジタル 教科書体 NK-B" panose="02020700000000000000" pitchFamily="18" charset="-128"/>
                <a:ea typeface="UD デジタル 教科書体 NK-B" panose="02020700000000000000" pitchFamily="18" charset="-128"/>
              </a:rPr>
              <a:t>　閉鎖されていなかった⇒海水流入⇒ハッチ蓋</a:t>
            </a:r>
            <a:endParaRPr lang="en-US" altLang="ja-JP" sz="2000" kern="0" dirty="0">
              <a:latin typeface="UD デジタル 教科書体 NK-B" panose="02020700000000000000" pitchFamily="18" charset="-128"/>
              <a:ea typeface="UD デジタル 教科書体 NK-B" panose="02020700000000000000" pitchFamily="18" charset="-128"/>
            </a:endParaRPr>
          </a:p>
          <a:p>
            <a:pPr marL="179388" indent="-179388" eaLnBrk="1" hangingPunct="1">
              <a:lnSpc>
                <a:spcPts val="1200"/>
              </a:lnSpc>
              <a:spcBef>
                <a:spcPts val="1200"/>
              </a:spcBef>
              <a:buFont typeface="Wingdings" pitchFamily="2" charset="2"/>
              <a:buNone/>
            </a:pPr>
            <a:r>
              <a:rPr lang="ja-JP" altLang="en-US" sz="2000" kern="0" dirty="0">
                <a:latin typeface="UD デジタル 教科書体 NK-B" panose="02020700000000000000" pitchFamily="18" charset="-128"/>
                <a:ea typeface="UD デジタル 教科書体 NK-B" panose="02020700000000000000" pitchFamily="18" charset="-128"/>
              </a:rPr>
              <a:t>　ヒンジ部が脆性破壊⇒蓋が外れ、前面窓が</a:t>
            </a:r>
            <a:endParaRPr lang="en-US" altLang="ja-JP" sz="2000" kern="0" dirty="0">
              <a:latin typeface="UD デジタル 教科書体 NK-B" panose="02020700000000000000" pitchFamily="18" charset="-128"/>
              <a:ea typeface="UD デジタル 教科書体 NK-B" panose="02020700000000000000" pitchFamily="18" charset="-128"/>
            </a:endParaRPr>
          </a:p>
          <a:p>
            <a:pPr marL="179388" indent="-179388" eaLnBrk="1" hangingPunct="1">
              <a:lnSpc>
                <a:spcPts val="1200"/>
              </a:lnSpc>
              <a:spcBef>
                <a:spcPts val="1200"/>
              </a:spcBef>
              <a:buFont typeface="Wingdings" pitchFamily="2" charset="2"/>
              <a:buNone/>
            </a:pPr>
            <a:r>
              <a:rPr lang="ja-JP" altLang="en-US" sz="2000" kern="0" dirty="0">
                <a:latin typeface="UD デジタル 教科書体 NK-B" panose="02020700000000000000" pitchFamily="18" charset="-128"/>
                <a:ea typeface="UD デジタル 教科書体 NK-B" panose="02020700000000000000" pitchFamily="18" charset="-128"/>
              </a:rPr>
              <a:t>　割れた⇒更に大量の海水が流入</a:t>
            </a:r>
            <a:endParaRPr lang="en-US" altLang="ja-JP" sz="2000" kern="0" dirty="0">
              <a:latin typeface="UD デジタル 教科書体 NK-B" panose="02020700000000000000" pitchFamily="18" charset="-128"/>
              <a:ea typeface="UD デジタル 教科書体 NK-B" panose="02020700000000000000" pitchFamily="18" charset="-128"/>
            </a:endParaRPr>
          </a:p>
        </p:txBody>
      </p:sp>
      <p:sp>
        <p:nvSpPr>
          <p:cNvPr id="17" name="Rectangle 3"/>
          <p:cNvSpPr txBox="1">
            <a:spLocks noChangeArrowheads="1"/>
          </p:cNvSpPr>
          <p:nvPr/>
        </p:nvSpPr>
        <p:spPr>
          <a:xfrm>
            <a:off x="12790" y="598029"/>
            <a:ext cx="8864034" cy="354201"/>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eaLnBrk="1" hangingPunct="1">
              <a:spcBef>
                <a:spcPts val="1200"/>
              </a:spcBef>
              <a:buFont typeface="Wingdings" pitchFamily="2" charset="2"/>
              <a:buNone/>
            </a:pPr>
            <a:r>
              <a:rPr lang="ja-JP" altLang="en-US" sz="1600" kern="0" dirty="0">
                <a:solidFill>
                  <a:srgbClr val="FF0000"/>
                </a:solidFill>
                <a:latin typeface="UD デジタル 教科書体 NK-B" panose="02020700000000000000" pitchFamily="18" charset="-128"/>
                <a:ea typeface="UD デジタル 教科書体 NK-B" panose="02020700000000000000" pitchFamily="18" charset="-128"/>
              </a:rPr>
              <a:t>（注）</a:t>
            </a:r>
            <a:r>
              <a:rPr lang="en-US" altLang="ja-JP" sz="1600" kern="0" dirty="0">
                <a:solidFill>
                  <a:srgbClr val="FF0000"/>
                </a:solidFill>
                <a:latin typeface="UD デジタル 教科書体 NK-B" panose="02020700000000000000" pitchFamily="18" charset="-128"/>
                <a:ea typeface="UD デジタル 教科書体 NK-B" panose="02020700000000000000" pitchFamily="18" charset="-128"/>
              </a:rPr>
              <a:t> </a:t>
            </a:r>
            <a:r>
              <a:rPr lang="ja-JP" altLang="en-US" sz="1600" kern="0" dirty="0">
                <a:solidFill>
                  <a:srgbClr val="FF0000"/>
                </a:solidFill>
                <a:latin typeface="UD デジタル 教科書体 NK-B" panose="02020700000000000000" pitchFamily="18" charset="-128"/>
                <a:ea typeface="UD デジタル 教科書体 NK-B" panose="02020700000000000000" pitchFamily="18" charset="-128"/>
              </a:rPr>
              <a:t>運輸安全委員会経過報告（令和５年９月）より。</a:t>
            </a:r>
            <a:endParaRPr lang="en-US" altLang="ja-JP" sz="1600" kern="0" dirty="0">
              <a:solidFill>
                <a:srgbClr val="FF0000"/>
              </a:solidFill>
              <a:latin typeface="UD デジタル 教科書体 NK-B" panose="02020700000000000000" pitchFamily="18" charset="-128"/>
              <a:ea typeface="UD デジタル 教科書体 NK-B" panose="02020700000000000000" pitchFamily="18" charset="-128"/>
            </a:endParaRPr>
          </a:p>
        </p:txBody>
      </p:sp>
      <p:grpSp>
        <p:nvGrpSpPr>
          <p:cNvPr id="3" name="グループ化 2"/>
          <p:cNvGrpSpPr/>
          <p:nvPr/>
        </p:nvGrpSpPr>
        <p:grpSpPr>
          <a:xfrm>
            <a:off x="5116828" y="2813914"/>
            <a:ext cx="3962400" cy="1633630"/>
            <a:chOff x="7270093" y="2422186"/>
            <a:chExt cx="3962400" cy="1633630"/>
          </a:xfrm>
        </p:grpSpPr>
        <p:pic>
          <p:nvPicPr>
            <p:cNvPr id="18" name="図 17"/>
            <p:cNvPicPr>
              <a:picLocks noChangeAspect="1"/>
            </p:cNvPicPr>
            <p:nvPr/>
          </p:nvPicPr>
          <p:blipFill>
            <a:blip r:embed="rId3"/>
            <a:stretch>
              <a:fillRect/>
            </a:stretch>
          </p:blipFill>
          <p:spPr>
            <a:xfrm>
              <a:off x="7270093" y="2422186"/>
              <a:ext cx="3962400" cy="1447800"/>
            </a:xfrm>
            <a:prstGeom prst="rect">
              <a:avLst/>
            </a:prstGeom>
            <a:ln>
              <a:solidFill>
                <a:schemeClr val="tx1"/>
              </a:solidFill>
            </a:ln>
          </p:spPr>
        </p:pic>
        <p:sp>
          <p:nvSpPr>
            <p:cNvPr id="20" name="正方形/長方形 19"/>
            <p:cNvSpPr/>
            <p:nvPr/>
          </p:nvSpPr>
          <p:spPr bwMode="auto">
            <a:xfrm>
              <a:off x="7984624" y="3726033"/>
              <a:ext cx="2533338" cy="329783"/>
            </a:xfrm>
            <a:prstGeom prst="rect">
              <a:avLst/>
            </a:prstGeom>
            <a:solidFill>
              <a:schemeClr val="bg1"/>
            </a:solidFill>
            <a:ln w="9525">
              <a:noFill/>
              <a:round/>
              <a:headEnd/>
              <a:tailEnd/>
            </a:ln>
          </p:spPr>
          <p:txBody>
            <a:bodyPr wrap="none" rtlCol="0" anchor="ctr"/>
            <a:lstStyle/>
            <a:p>
              <a:pPr algn="ctr"/>
              <a:r>
                <a:rPr kumimoji="1" lang="ja-JP" altLang="en-US" sz="1400" dirty="0">
                  <a:solidFill>
                    <a:srgbClr val="00B050"/>
                  </a:solidFill>
                  <a:latin typeface="UD デジタル 教科書体 NK-B" panose="02020700000000000000" pitchFamily="18" charset="-128"/>
                  <a:ea typeface="UD デジタル 教科書体 NK-B" panose="02020700000000000000" pitchFamily="18" charset="-128"/>
                </a:rPr>
                <a:t>船首部ハッチからの浸水状況</a:t>
              </a:r>
            </a:p>
          </p:txBody>
        </p:sp>
      </p:grpSp>
      <p:sp>
        <p:nvSpPr>
          <p:cNvPr id="12" name="Rectangle 3"/>
          <p:cNvSpPr txBox="1">
            <a:spLocks noChangeArrowheads="1"/>
          </p:cNvSpPr>
          <p:nvPr/>
        </p:nvSpPr>
        <p:spPr>
          <a:xfrm>
            <a:off x="-55788" y="4088158"/>
            <a:ext cx="9066438" cy="984853"/>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179388" indent="-179388" eaLnBrk="1" hangingPunct="1">
              <a:lnSpc>
                <a:spcPts val="1200"/>
              </a:lnSpc>
              <a:spcBef>
                <a:spcPts val="1200"/>
              </a:spcBef>
              <a:buFont typeface="Wingdings" pitchFamily="2" charset="2"/>
              <a:buNone/>
            </a:pPr>
            <a:r>
              <a:rPr lang="en-US" altLang="ja-JP" sz="2000" kern="0" dirty="0">
                <a:solidFill>
                  <a:srgbClr val="0000FF"/>
                </a:solidFill>
                <a:latin typeface="UD デジタル 教科書体 NK-B" panose="02020700000000000000" pitchFamily="18" charset="-128"/>
                <a:ea typeface="UD デジタル 教科書体 NK-B" panose="02020700000000000000" pitchFamily="18" charset="-128"/>
              </a:rPr>
              <a:t>【</a:t>
            </a:r>
            <a:r>
              <a:rPr lang="ja-JP" altLang="en-US" sz="2000" kern="0" dirty="0">
                <a:solidFill>
                  <a:srgbClr val="0000FF"/>
                </a:solidFill>
                <a:latin typeface="UD デジタル 教科書体 NK-B" panose="02020700000000000000" pitchFamily="18" charset="-128"/>
                <a:ea typeface="UD デジタル 教科書体 NK-B" panose="02020700000000000000" pitchFamily="18" charset="-128"/>
              </a:rPr>
              <a:t>運航の判断（気象・海象）</a:t>
            </a:r>
            <a:r>
              <a:rPr lang="en-US" altLang="ja-JP" sz="2000" kern="0" dirty="0">
                <a:solidFill>
                  <a:srgbClr val="0000FF"/>
                </a:solidFill>
                <a:latin typeface="UD デジタル 教科書体 NK-B" panose="02020700000000000000" pitchFamily="18" charset="-128"/>
                <a:ea typeface="UD デジタル 教科書体 NK-B" panose="02020700000000000000" pitchFamily="18" charset="-128"/>
              </a:rPr>
              <a:t>】</a:t>
            </a:r>
          </a:p>
          <a:p>
            <a:pPr marL="179388" indent="-179388" eaLnBrk="1" hangingPunct="1">
              <a:lnSpc>
                <a:spcPts val="1200"/>
              </a:lnSpc>
              <a:spcBef>
                <a:spcPts val="1200"/>
              </a:spcBef>
              <a:buFont typeface="Wingdings" pitchFamily="2" charset="2"/>
              <a:buNone/>
            </a:pPr>
            <a:r>
              <a:rPr lang="ja-JP" altLang="en-US" sz="2000" kern="0" dirty="0">
                <a:latin typeface="UD デジタル 教科書体 NK-B" panose="02020700000000000000" pitchFamily="18" charset="-128"/>
                <a:ea typeface="UD デジタル 教科書体 NK-B" panose="02020700000000000000" pitchFamily="18" charset="-128"/>
              </a:rPr>
              <a:t>　・発航中止基準に達するおそれ　⇒ 発航を中止しなかった</a:t>
            </a:r>
            <a:endParaRPr lang="en-US" altLang="ja-JP" sz="2000" kern="0" dirty="0">
              <a:latin typeface="UD デジタル 教科書体 NK-B" panose="02020700000000000000" pitchFamily="18" charset="-128"/>
              <a:ea typeface="UD デジタル 教科書体 NK-B" panose="02020700000000000000" pitchFamily="18" charset="-128"/>
            </a:endParaRPr>
          </a:p>
          <a:p>
            <a:pPr marL="179388" indent="-179388" eaLnBrk="1" hangingPunct="1">
              <a:lnSpc>
                <a:spcPts val="1200"/>
              </a:lnSpc>
              <a:spcBef>
                <a:spcPts val="1200"/>
              </a:spcBef>
              <a:buFont typeface="Wingdings" pitchFamily="2" charset="2"/>
              <a:buNone/>
            </a:pPr>
            <a:r>
              <a:rPr lang="ja-JP" altLang="en-US" sz="2000" kern="0" dirty="0">
                <a:latin typeface="UD デジタル 教科書体 NK-B" panose="02020700000000000000" pitchFamily="18" charset="-128"/>
                <a:ea typeface="UD デジタル 教科書体 NK-B" panose="02020700000000000000" pitchFamily="18" charset="-128"/>
              </a:rPr>
              <a:t>　・航行中止基準に達した　　　　　　⇒　避難港に避難する等の措置をとらなかった</a:t>
            </a:r>
            <a:endParaRPr lang="en-US" altLang="ja-JP" sz="2000" kern="0" dirty="0">
              <a:latin typeface="UD デジタル 教科書体 NK-B" panose="02020700000000000000" pitchFamily="18" charset="-128"/>
              <a:ea typeface="UD デジタル 教科書体 NK-B" panose="02020700000000000000" pitchFamily="18" charset="-128"/>
            </a:endParaRPr>
          </a:p>
          <a:p>
            <a:pPr marL="179388" indent="-179388" eaLnBrk="1" hangingPunct="1">
              <a:lnSpc>
                <a:spcPts val="1200"/>
              </a:lnSpc>
              <a:spcBef>
                <a:spcPts val="1200"/>
              </a:spcBef>
              <a:buFont typeface="Wingdings" pitchFamily="2" charset="2"/>
              <a:buNone/>
            </a:pPr>
            <a:r>
              <a:rPr lang="ja-JP" altLang="en-US" sz="2000" kern="0" dirty="0">
                <a:latin typeface="UD デジタル 教科書体 NK-B" panose="02020700000000000000" pitchFamily="18" charset="-128"/>
                <a:ea typeface="UD デジタル 教科書体 NK-B" panose="02020700000000000000" pitchFamily="18" charset="-128"/>
              </a:rPr>
              <a:t>　</a:t>
            </a:r>
            <a:endParaRPr lang="en-US" altLang="ja-JP" sz="2000" kern="0" dirty="0">
              <a:latin typeface="UD デジタル 教科書体 NK-B" panose="02020700000000000000" pitchFamily="18" charset="-128"/>
              <a:ea typeface="UD デジタル 教科書体 NK-B" panose="02020700000000000000" pitchFamily="18" charset="-128"/>
            </a:endParaRPr>
          </a:p>
        </p:txBody>
      </p:sp>
      <p:sp>
        <p:nvSpPr>
          <p:cNvPr id="19" name="Rectangle 3"/>
          <p:cNvSpPr txBox="1">
            <a:spLocks noChangeArrowheads="1"/>
          </p:cNvSpPr>
          <p:nvPr/>
        </p:nvSpPr>
        <p:spPr>
          <a:xfrm>
            <a:off x="-63410" y="5613533"/>
            <a:ext cx="9066438" cy="599773"/>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179388" indent="-179388" eaLnBrk="1" hangingPunct="1">
              <a:lnSpc>
                <a:spcPts val="1200"/>
              </a:lnSpc>
              <a:spcBef>
                <a:spcPts val="1200"/>
              </a:spcBef>
              <a:buFont typeface="Wingdings" pitchFamily="2" charset="2"/>
              <a:buNone/>
            </a:pPr>
            <a:r>
              <a:rPr lang="en-US" altLang="ja-JP" sz="2000" kern="0" dirty="0">
                <a:solidFill>
                  <a:srgbClr val="0000FF"/>
                </a:solidFill>
                <a:latin typeface="UD デジタル 教科書体 NK-B" panose="02020700000000000000" pitchFamily="18" charset="-128"/>
                <a:ea typeface="UD デジタル 教科書体 NK-B" panose="02020700000000000000" pitchFamily="18" charset="-128"/>
              </a:rPr>
              <a:t>【</a:t>
            </a:r>
            <a:r>
              <a:rPr lang="ja-JP" altLang="en-US" sz="2000" kern="0" dirty="0">
                <a:solidFill>
                  <a:srgbClr val="0000FF"/>
                </a:solidFill>
                <a:latin typeface="UD デジタル 教科書体 NK-B" panose="02020700000000000000" pitchFamily="18" charset="-128"/>
                <a:ea typeface="UD デジタル 教科書体 NK-B" panose="02020700000000000000" pitchFamily="18" charset="-128"/>
              </a:rPr>
              <a:t>設備の不備、監査・検査の実効性</a:t>
            </a:r>
            <a:r>
              <a:rPr lang="en-US" altLang="ja-JP" sz="2000" kern="0" dirty="0">
                <a:solidFill>
                  <a:srgbClr val="0000FF"/>
                </a:solidFill>
                <a:latin typeface="UD デジタル 教科書体 NK-B" panose="02020700000000000000" pitchFamily="18" charset="-128"/>
                <a:ea typeface="UD デジタル 教科書体 NK-B" panose="02020700000000000000" pitchFamily="18" charset="-128"/>
              </a:rPr>
              <a:t>】</a:t>
            </a:r>
          </a:p>
          <a:p>
            <a:pPr marL="179388" indent="-179388" eaLnBrk="1" hangingPunct="1">
              <a:lnSpc>
                <a:spcPts val="1200"/>
              </a:lnSpc>
              <a:spcBef>
                <a:spcPts val="1200"/>
              </a:spcBef>
              <a:buFont typeface="Wingdings" pitchFamily="2" charset="2"/>
              <a:buNone/>
            </a:pPr>
            <a:r>
              <a:rPr lang="ja-JP" altLang="en-US" sz="2000" kern="0" dirty="0">
                <a:latin typeface="UD デジタル 教科書体 NK-B" panose="02020700000000000000" pitchFamily="18" charset="-128"/>
                <a:ea typeface="UD デジタル 教科書体 NK-B" panose="02020700000000000000" pitchFamily="18" charset="-128"/>
              </a:rPr>
              <a:t>　・救命設備及び通信設備</a:t>
            </a:r>
            <a:endParaRPr lang="en-US" altLang="ja-JP" sz="2000" kern="0" dirty="0">
              <a:latin typeface="UD デジタル 教科書体 NK-B" panose="02020700000000000000" pitchFamily="18" charset="-128"/>
              <a:ea typeface="UD デジタル 教科書体 NK-B" panose="02020700000000000000" pitchFamily="18" charset="-128"/>
            </a:endParaRPr>
          </a:p>
          <a:p>
            <a:pPr marL="179388" indent="-179388" eaLnBrk="1" hangingPunct="1">
              <a:lnSpc>
                <a:spcPts val="1200"/>
              </a:lnSpc>
              <a:spcBef>
                <a:spcPts val="1200"/>
              </a:spcBef>
              <a:buFont typeface="Wingdings" pitchFamily="2" charset="2"/>
              <a:buNone/>
            </a:pPr>
            <a:r>
              <a:rPr lang="ja-JP" altLang="en-US" sz="2000" kern="0" dirty="0">
                <a:latin typeface="UD デジタル 教科書体 NK-B" panose="02020700000000000000" pitchFamily="18" charset="-128"/>
                <a:ea typeface="UD デジタル 教科書体 NK-B" panose="02020700000000000000" pitchFamily="18" charset="-128"/>
              </a:rPr>
              <a:t>　・評価及び許可</a:t>
            </a:r>
            <a:endParaRPr lang="en-US" altLang="ja-JP" sz="2000" kern="0" dirty="0">
              <a:latin typeface="UD デジタル 教科書体 NK-B" panose="02020700000000000000" pitchFamily="18" charset="-128"/>
              <a:ea typeface="UD デジタル 教科書体 NK-B" panose="02020700000000000000" pitchFamily="18" charset="-128"/>
            </a:endParaRPr>
          </a:p>
        </p:txBody>
      </p:sp>
      <p:grpSp>
        <p:nvGrpSpPr>
          <p:cNvPr id="21" name="グループ化 20"/>
          <p:cNvGrpSpPr/>
          <p:nvPr/>
        </p:nvGrpSpPr>
        <p:grpSpPr>
          <a:xfrm>
            <a:off x="1777447" y="5848588"/>
            <a:ext cx="4024944" cy="971312"/>
            <a:chOff x="1945584" y="3436996"/>
            <a:chExt cx="4936171" cy="1311318"/>
          </a:xfrm>
        </p:grpSpPr>
        <p:sp>
          <p:nvSpPr>
            <p:cNvPr id="24" name="AutoShape 19"/>
            <p:cNvSpPr>
              <a:spLocks noChangeArrowheads="1"/>
            </p:cNvSpPr>
            <p:nvPr/>
          </p:nvSpPr>
          <p:spPr bwMode="auto">
            <a:xfrm>
              <a:off x="1945584" y="3845187"/>
              <a:ext cx="1320111" cy="903127"/>
            </a:xfrm>
            <a:prstGeom prst="irregularSeal2">
              <a:avLst/>
            </a:prstGeom>
            <a:solidFill>
              <a:srgbClr val="FFFF00"/>
            </a:solidFill>
            <a:ln w="28575">
              <a:solidFill>
                <a:srgbClr val="FF0000"/>
              </a:solidFill>
              <a:miter lim="800000"/>
              <a:headEnd type="none" w="sm" len="sm"/>
              <a:tailEnd type="none" w="sm" len="sm"/>
            </a:ln>
          </p:spPr>
          <p:txBody>
            <a:bodyPr wrap="none" anchor="ctr"/>
            <a:lstStyle/>
            <a:p>
              <a:r>
                <a:rPr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事故</a:t>
              </a:r>
            </a:p>
          </p:txBody>
        </p:sp>
        <p:sp>
          <p:nvSpPr>
            <p:cNvPr id="25" name="AutoShape 24"/>
            <p:cNvSpPr>
              <a:spLocks noChangeArrowheads="1"/>
            </p:cNvSpPr>
            <p:nvPr/>
          </p:nvSpPr>
          <p:spPr bwMode="auto">
            <a:xfrm>
              <a:off x="3015691" y="3652896"/>
              <a:ext cx="1463745" cy="1009650"/>
            </a:xfrm>
            <a:prstGeom prst="parallelogram">
              <a:avLst>
                <a:gd name="adj" fmla="val 37007"/>
              </a:avLst>
            </a:prstGeom>
            <a:gradFill rotWithShape="1">
              <a:gsLst>
                <a:gs pos="0">
                  <a:srgbClr val="FFFF99"/>
                </a:gs>
                <a:gs pos="100000">
                  <a:srgbClr val="FFFFFF"/>
                </a:gs>
              </a:gsLst>
              <a:lin ang="5400000" scaled="1"/>
            </a:gradFill>
            <a:ln w="9525">
              <a:miter lim="800000"/>
              <a:headEnd/>
              <a:tailEnd/>
            </a:ln>
            <a:scene3d>
              <a:camera prst="legacyObliqueTopRight">
                <a:rot lat="0" lon="2400000" rev="0"/>
              </a:camera>
              <a:lightRig rig="legacyFlat4" dir="t"/>
            </a:scene3d>
            <a:sp3d extrusionH="114300" prstMaterial="legacyMatte">
              <a:bevelT w="12700" h="12700" prst="angle"/>
              <a:bevelB w="0" h="0" prst="angle"/>
              <a:extrusionClr>
                <a:srgbClr val="FFCC66"/>
              </a:extrusionClr>
            </a:sp3d>
          </p:spPr>
          <p:txBody>
            <a:bodyPr wrap="none" anchor="ctr">
              <a:flatTx/>
            </a:bodyPr>
            <a:lstStyle/>
            <a:p>
              <a:endParaRPr lang="ja-JP" altLang="en-US" sz="1800">
                <a:solidFill>
                  <a:srgbClr val="000000"/>
                </a:solidFill>
              </a:endParaRPr>
            </a:p>
          </p:txBody>
        </p:sp>
        <p:sp>
          <p:nvSpPr>
            <p:cNvPr id="26" name="円/楕円 39"/>
            <p:cNvSpPr>
              <a:spLocks noChangeArrowheads="1"/>
            </p:cNvSpPr>
            <p:nvPr/>
          </p:nvSpPr>
          <p:spPr bwMode="auto">
            <a:xfrm rot="5115410">
              <a:off x="3579837" y="4199542"/>
              <a:ext cx="254764" cy="293843"/>
            </a:xfrm>
            <a:prstGeom prst="ellipse">
              <a:avLst/>
            </a:prstGeom>
            <a:solidFill>
              <a:schemeClr val="bg1"/>
            </a:solidFill>
            <a:ln w="9525" algn="ctr">
              <a:solidFill>
                <a:schemeClr val="tx1"/>
              </a:solidFill>
              <a:round/>
              <a:headEnd/>
              <a:tailEnd/>
            </a:ln>
          </p:spPr>
          <p:txBody>
            <a:bodyPr/>
            <a:lstStyle/>
            <a:p>
              <a:endParaRPr lang="ja-JP" altLang="en-US" sz="1800">
                <a:solidFill>
                  <a:srgbClr val="000000"/>
                </a:solidFill>
              </a:endParaRPr>
            </a:p>
          </p:txBody>
        </p:sp>
        <p:sp>
          <p:nvSpPr>
            <p:cNvPr id="27" name="円/楕円 43"/>
            <p:cNvSpPr>
              <a:spLocks noChangeArrowheads="1"/>
            </p:cNvSpPr>
            <p:nvPr/>
          </p:nvSpPr>
          <p:spPr bwMode="auto">
            <a:xfrm rot="5115410">
              <a:off x="3705049" y="3817038"/>
              <a:ext cx="262893" cy="113226"/>
            </a:xfrm>
            <a:prstGeom prst="ellipse">
              <a:avLst/>
            </a:prstGeom>
            <a:solidFill>
              <a:schemeClr val="bg1"/>
            </a:solidFill>
            <a:ln w="9525" algn="ctr">
              <a:solidFill>
                <a:schemeClr val="tx1"/>
              </a:solidFill>
              <a:round/>
              <a:headEnd/>
              <a:tailEnd/>
            </a:ln>
          </p:spPr>
          <p:txBody>
            <a:bodyPr/>
            <a:lstStyle/>
            <a:p>
              <a:endParaRPr lang="ja-JP" altLang="en-US" sz="1800">
                <a:solidFill>
                  <a:srgbClr val="000000"/>
                </a:solidFill>
              </a:endParaRPr>
            </a:p>
          </p:txBody>
        </p:sp>
        <p:sp>
          <p:nvSpPr>
            <p:cNvPr id="28" name="円/楕円 44"/>
            <p:cNvSpPr>
              <a:spLocks noChangeArrowheads="1"/>
            </p:cNvSpPr>
            <p:nvPr/>
          </p:nvSpPr>
          <p:spPr bwMode="auto">
            <a:xfrm rot="5115410">
              <a:off x="3585408" y="3946328"/>
              <a:ext cx="143919" cy="137419"/>
            </a:xfrm>
            <a:prstGeom prst="ellipse">
              <a:avLst/>
            </a:prstGeom>
            <a:solidFill>
              <a:schemeClr val="bg1"/>
            </a:solidFill>
            <a:ln w="9525" algn="ctr">
              <a:solidFill>
                <a:schemeClr val="tx1"/>
              </a:solidFill>
              <a:round/>
              <a:headEnd/>
              <a:tailEnd/>
            </a:ln>
          </p:spPr>
          <p:txBody>
            <a:bodyPr/>
            <a:lstStyle/>
            <a:p>
              <a:endParaRPr lang="ja-JP" altLang="en-US" sz="1800">
                <a:solidFill>
                  <a:srgbClr val="000000"/>
                </a:solidFill>
              </a:endParaRPr>
            </a:p>
          </p:txBody>
        </p:sp>
        <p:sp>
          <p:nvSpPr>
            <p:cNvPr id="29" name="下矢印 50"/>
            <p:cNvSpPr>
              <a:spLocks noChangeArrowheads="1"/>
            </p:cNvSpPr>
            <p:nvPr/>
          </p:nvSpPr>
          <p:spPr bwMode="auto">
            <a:xfrm rot="4910321">
              <a:off x="3395029" y="4019953"/>
              <a:ext cx="182962" cy="721852"/>
            </a:xfrm>
            <a:prstGeom prst="downArrow">
              <a:avLst>
                <a:gd name="adj1" fmla="val 50000"/>
                <a:gd name="adj2" fmla="val 127307"/>
              </a:avLst>
            </a:prstGeom>
            <a:solidFill>
              <a:srgbClr val="FF0000"/>
            </a:solidFill>
            <a:ln w="9525" algn="ctr">
              <a:noFill/>
              <a:round/>
              <a:headEnd/>
              <a:tailEnd/>
            </a:ln>
          </p:spPr>
          <p:txBody>
            <a:bodyPr/>
            <a:lstStyle/>
            <a:p>
              <a:endParaRPr lang="ja-JP" altLang="en-US" sz="1800">
                <a:solidFill>
                  <a:srgbClr val="000000"/>
                </a:solidFill>
              </a:endParaRPr>
            </a:p>
          </p:txBody>
        </p:sp>
        <p:sp>
          <p:nvSpPr>
            <p:cNvPr id="30" name="AutoShape 24"/>
            <p:cNvSpPr>
              <a:spLocks noChangeArrowheads="1"/>
            </p:cNvSpPr>
            <p:nvPr/>
          </p:nvSpPr>
          <p:spPr bwMode="auto">
            <a:xfrm>
              <a:off x="3838383" y="3551296"/>
              <a:ext cx="1463745" cy="1009650"/>
            </a:xfrm>
            <a:prstGeom prst="parallelogram">
              <a:avLst>
                <a:gd name="adj" fmla="val 37007"/>
              </a:avLst>
            </a:prstGeom>
            <a:gradFill rotWithShape="1">
              <a:gsLst>
                <a:gs pos="0">
                  <a:srgbClr val="FFFF99"/>
                </a:gs>
                <a:gs pos="100000">
                  <a:srgbClr val="FFFFFF"/>
                </a:gs>
              </a:gsLst>
              <a:lin ang="5400000" scaled="1"/>
            </a:gradFill>
            <a:ln w="9525">
              <a:miter lim="800000"/>
              <a:headEnd/>
              <a:tailEnd/>
            </a:ln>
            <a:scene3d>
              <a:camera prst="legacyObliqueTopRight">
                <a:rot lat="0" lon="2400000" rev="0"/>
              </a:camera>
              <a:lightRig rig="legacyFlat4" dir="t"/>
            </a:scene3d>
            <a:sp3d extrusionH="114300" prstMaterial="legacyMatte">
              <a:bevelT w="12700" h="12700" prst="angle"/>
              <a:bevelB w="0" h="0" prst="angle"/>
              <a:extrusionClr>
                <a:srgbClr val="FFCC66"/>
              </a:extrusionClr>
            </a:sp3d>
          </p:spPr>
          <p:txBody>
            <a:bodyPr wrap="none" anchor="ctr">
              <a:flatTx/>
            </a:bodyPr>
            <a:lstStyle/>
            <a:p>
              <a:endParaRPr lang="ja-JP" altLang="en-US" sz="1800">
                <a:solidFill>
                  <a:srgbClr val="000000"/>
                </a:solidFill>
              </a:endParaRPr>
            </a:p>
          </p:txBody>
        </p:sp>
        <p:sp>
          <p:nvSpPr>
            <p:cNvPr id="31" name="円/楕円 39"/>
            <p:cNvSpPr>
              <a:spLocks noChangeArrowheads="1"/>
            </p:cNvSpPr>
            <p:nvPr/>
          </p:nvSpPr>
          <p:spPr bwMode="auto">
            <a:xfrm rot="5115410">
              <a:off x="4402529" y="4097942"/>
              <a:ext cx="254764" cy="293843"/>
            </a:xfrm>
            <a:prstGeom prst="ellipse">
              <a:avLst/>
            </a:prstGeom>
            <a:solidFill>
              <a:schemeClr val="bg1"/>
            </a:solidFill>
            <a:ln w="9525" algn="ctr">
              <a:solidFill>
                <a:schemeClr val="tx1"/>
              </a:solidFill>
              <a:round/>
              <a:headEnd/>
              <a:tailEnd/>
            </a:ln>
          </p:spPr>
          <p:txBody>
            <a:bodyPr/>
            <a:lstStyle/>
            <a:p>
              <a:endParaRPr lang="ja-JP" altLang="en-US" sz="1800">
                <a:solidFill>
                  <a:srgbClr val="000000"/>
                </a:solidFill>
              </a:endParaRPr>
            </a:p>
          </p:txBody>
        </p:sp>
        <p:sp>
          <p:nvSpPr>
            <p:cNvPr id="32" name="円/楕円 43"/>
            <p:cNvSpPr>
              <a:spLocks noChangeArrowheads="1"/>
            </p:cNvSpPr>
            <p:nvPr/>
          </p:nvSpPr>
          <p:spPr bwMode="auto">
            <a:xfrm rot="5115410">
              <a:off x="4680975" y="3795483"/>
              <a:ext cx="146240" cy="166577"/>
            </a:xfrm>
            <a:prstGeom prst="ellipse">
              <a:avLst/>
            </a:prstGeom>
            <a:solidFill>
              <a:schemeClr val="bg1"/>
            </a:solidFill>
            <a:ln w="9525" algn="ctr">
              <a:solidFill>
                <a:schemeClr val="tx1"/>
              </a:solidFill>
              <a:round/>
              <a:headEnd/>
              <a:tailEnd/>
            </a:ln>
          </p:spPr>
          <p:txBody>
            <a:bodyPr/>
            <a:lstStyle/>
            <a:p>
              <a:endParaRPr lang="ja-JP" altLang="en-US" sz="1800">
                <a:solidFill>
                  <a:srgbClr val="000000"/>
                </a:solidFill>
              </a:endParaRPr>
            </a:p>
          </p:txBody>
        </p:sp>
        <p:sp>
          <p:nvSpPr>
            <p:cNvPr id="33" name="円/楕円 44"/>
            <p:cNvSpPr>
              <a:spLocks noChangeArrowheads="1"/>
            </p:cNvSpPr>
            <p:nvPr/>
          </p:nvSpPr>
          <p:spPr bwMode="auto">
            <a:xfrm rot="5115410">
              <a:off x="4350406" y="3810005"/>
              <a:ext cx="233574" cy="119037"/>
            </a:xfrm>
            <a:prstGeom prst="ellipse">
              <a:avLst/>
            </a:prstGeom>
            <a:solidFill>
              <a:schemeClr val="bg1"/>
            </a:solidFill>
            <a:ln w="9525" algn="ctr">
              <a:solidFill>
                <a:schemeClr val="tx1"/>
              </a:solidFill>
              <a:round/>
              <a:headEnd/>
              <a:tailEnd/>
            </a:ln>
          </p:spPr>
          <p:txBody>
            <a:bodyPr/>
            <a:lstStyle/>
            <a:p>
              <a:endParaRPr lang="ja-JP" altLang="en-US" sz="1800">
                <a:solidFill>
                  <a:srgbClr val="000000"/>
                </a:solidFill>
              </a:endParaRPr>
            </a:p>
          </p:txBody>
        </p:sp>
        <p:sp>
          <p:nvSpPr>
            <p:cNvPr id="34" name="下矢印 50"/>
            <p:cNvSpPr>
              <a:spLocks noChangeArrowheads="1"/>
            </p:cNvSpPr>
            <p:nvPr/>
          </p:nvSpPr>
          <p:spPr bwMode="auto">
            <a:xfrm rot="4910321">
              <a:off x="4326245" y="4006895"/>
              <a:ext cx="173141" cy="516516"/>
            </a:xfrm>
            <a:prstGeom prst="downArrow">
              <a:avLst>
                <a:gd name="adj1" fmla="val 50000"/>
                <a:gd name="adj2" fmla="val 0"/>
              </a:avLst>
            </a:prstGeom>
            <a:solidFill>
              <a:srgbClr val="FF0000"/>
            </a:solidFill>
            <a:ln w="9525" algn="ctr">
              <a:noFill/>
              <a:round/>
              <a:headEnd/>
              <a:tailEnd/>
            </a:ln>
          </p:spPr>
          <p:txBody>
            <a:bodyPr/>
            <a:lstStyle/>
            <a:p>
              <a:endParaRPr lang="ja-JP" altLang="en-US" sz="1800">
                <a:solidFill>
                  <a:srgbClr val="000000"/>
                </a:solidFill>
              </a:endParaRPr>
            </a:p>
          </p:txBody>
        </p:sp>
        <p:sp>
          <p:nvSpPr>
            <p:cNvPr id="35" name="AutoShape 24"/>
            <p:cNvSpPr>
              <a:spLocks noChangeArrowheads="1"/>
            </p:cNvSpPr>
            <p:nvPr/>
          </p:nvSpPr>
          <p:spPr bwMode="auto">
            <a:xfrm>
              <a:off x="4615891" y="3436996"/>
              <a:ext cx="1463745" cy="1009650"/>
            </a:xfrm>
            <a:prstGeom prst="parallelogram">
              <a:avLst>
                <a:gd name="adj" fmla="val 37007"/>
              </a:avLst>
            </a:prstGeom>
            <a:gradFill rotWithShape="1">
              <a:gsLst>
                <a:gs pos="0">
                  <a:srgbClr val="FFFF99"/>
                </a:gs>
                <a:gs pos="100000">
                  <a:srgbClr val="FFFFFF"/>
                </a:gs>
              </a:gsLst>
              <a:lin ang="5400000" scaled="1"/>
            </a:gradFill>
            <a:ln w="9525">
              <a:miter lim="800000"/>
              <a:headEnd/>
              <a:tailEnd/>
            </a:ln>
            <a:scene3d>
              <a:camera prst="legacyObliqueTopRight">
                <a:rot lat="0" lon="2400000" rev="0"/>
              </a:camera>
              <a:lightRig rig="legacyFlat4" dir="t"/>
            </a:scene3d>
            <a:sp3d extrusionH="114300" prstMaterial="legacyMatte">
              <a:bevelT w="12700" h="12700" prst="angle"/>
              <a:bevelB w="0" h="0" prst="angle"/>
              <a:extrusionClr>
                <a:srgbClr val="FFCC66"/>
              </a:extrusionClr>
            </a:sp3d>
          </p:spPr>
          <p:txBody>
            <a:bodyPr wrap="none" anchor="ctr">
              <a:flatTx/>
            </a:bodyPr>
            <a:lstStyle/>
            <a:p>
              <a:endParaRPr lang="ja-JP" altLang="en-US" sz="1800">
                <a:solidFill>
                  <a:srgbClr val="000000"/>
                </a:solidFill>
              </a:endParaRPr>
            </a:p>
          </p:txBody>
        </p:sp>
        <p:sp>
          <p:nvSpPr>
            <p:cNvPr id="36" name="円/楕円 39"/>
            <p:cNvSpPr>
              <a:spLocks noChangeArrowheads="1"/>
            </p:cNvSpPr>
            <p:nvPr/>
          </p:nvSpPr>
          <p:spPr bwMode="auto">
            <a:xfrm rot="5115410">
              <a:off x="5180037" y="3983642"/>
              <a:ext cx="254764" cy="293843"/>
            </a:xfrm>
            <a:prstGeom prst="ellipse">
              <a:avLst/>
            </a:prstGeom>
            <a:solidFill>
              <a:schemeClr val="bg1"/>
            </a:solidFill>
            <a:ln w="9525" algn="ctr">
              <a:solidFill>
                <a:schemeClr val="tx1"/>
              </a:solidFill>
              <a:round/>
              <a:headEnd/>
              <a:tailEnd/>
            </a:ln>
          </p:spPr>
          <p:txBody>
            <a:bodyPr/>
            <a:lstStyle/>
            <a:p>
              <a:endParaRPr lang="ja-JP" altLang="en-US" sz="1800">
                <a:solidFill>
                  <a:srgbClr val="000000"/>
                </a:solidFill>
              </a:endParaRPr>
            </a:p>
          </p:txBody>
        </p:sp>
        <p:sp>
          <p:nvSpPr>
            <p:cNvPr id="37" name="円/楕円 43"/>
            <p:cNvSpPr>
              <a:spLocks noChangeArrowheads="1"/>
            </p:cNvSpPr>
            <p:nvPr/>
          </p:nvSpPr>
          <p:spPr bwMode="auto">
            <a:xfrm rot="5115410">
              <a:off x="5194856" y="3541704"/>
              <a:ext cx="130251" cy="100923"/>
            </a:xfrm>
            <a:prstGeom prst="ellipse">
              <a:avLst/>
            </a:prstGeom>
            <a:solidFill>
              <a:schemeClr val="bg1"/>
            </a:solidFill>
            <a:ln w="9525" algn="ctr">
              <a:solidFill>
                <a:schemeClr val="tx1"/>
              </a:solidFill>
              <a:round/>
              <a:headEnd/>
              <a:tailEnd/>
            </a:ln>
          </p:spPr>
          <p:txBody>
            <a:bodyPr/>
            <a:lstStyle/>
            <a:p>
              <a:endParaRPr lang="ja-JP" altLang="en-US" sz="1800">
                <a:solidFill>
                  <a:srgbClr val="000000"/>
                </a:solidFill>
              </a:endParaRPr>
            </a:p>
          </p:txBody>
        </p:sp>
        <p:sp>
          <p:nvSpPr>
            <p:cNvPr id="38" name="円/楕円 44"/>
            <p:cNvSpPr>
              <a:spLocks noChangeArrowheads="1"/>
            </p:cNvSpPr>
            <p:nvPr/>
          </p:nvSpPr>
          <p:spPr bwMode="auto">
            <a:xfrm rot="5115410">
              <a:off x="5376451" y="3680044"/>
              <a:ext cx="109712" cy="355818"/>
            </a:xfrm>
            <a:prstGeom prst="ellipse">
              <a:avLst/>
            </a:prstGeom>
            <a:solidFill>
              <a:schemeClr val="bg1"/>
            </a:solidFill>
            <a:ln w="9525" algn="ctr">
              <a:solidFill>
                <a:schemeClr val="tx1"/>
              </a:solidFill>
              <a:round/>
              <a:headEnd/>
              <a:tailEnd/>
            </a:ln>
          </p:spPr>
          <p:txBody>
            <a:bodyPr/>
            <a:lstStyle/>
            <a:p>
              <a:endParaRPr lang="ja-JP" altLang="en-US" sz="1800">
                <a:solidFill>
                  <a:srgbClr val="000000"/>
                </a:solidFill>
              </a:endParaRPr>
            </a:p>
          </p:txBody>
        </p:sp>
        <p:sp>
          <p:nvSpPr>
            <p:cNvPr id="39" name="下矢印 50"/>
            <p:cNvSpPr>
              <a:spLocks noChangeArrowheads="1"/>
            </p:cNvSpPr>
            <p:nvPr/>
          </p:nvSpPr>
          <p:spPr bwMode="auto">
            <a:xfrm rot="4910321">
              <a:off x="5144639" y="3909835"/>
              <a:ext cx="155785" cy="499389"/>
            </a:xfrm>
            <a:prstGeom prst="downArrow">
              <a:avLst>
                <a:gd name="adj1" fmla="val 50000"/>
                <a:gd name="adj2" fmla="val 0"/>
              </a:avLst>
            </a:prstGeom>
            <a:solidFill>
              <a:srgbClr val="FF0000"/>
            </a:solidFill>
            <a:ln w="9525" algn="ctr">
              <a:noFill/>
              <a:round/>
              <a:headEnd/>
              <a:tailEnd/>
            </a:ln>
          </p:spPr>
          <p:txBody>
            <a:bodyPr/>
            <a:lstStyle/>
            <a:p>
              <a:endParaRPr lang="ja-JP" altLang="en-US" sz="1800">
                <a:solidFill>
                  <a:srgbClr val="000000"/>
                </a:solidFill>
              </a:endParaRPr>
            </a:p>
          </p:txBody>
        </p:sp>
        <p:sp>
          <p:nvSpPr>
            <p:cNvPr id="40" name="下矢印 50"/>
            <p:cNvSpPr>
              <a:spLocks noChangeArrowheads="1"/>
            </p:cNvSpPr>
            <p:nvPr/>
          </p:nvSpPr>
          <p:spPr bwMode="auto">
            <a:xfrm rot="4910321">
              <a:off x="5929679" y="3780551"/>
              <a:ext cx="155785" cy="499389"/>
            </a:xfrm>
            <a:prstGeom prst="downArrow">
              <a:avLst>
                <a:gd name="adj1" fmla="val 50000"/>
                <a:gd name="adj2" fmla="val 0"/>
              </a:avLst>
            </a:prstGeom>
            <a:solidFill>
              <a:srgbClr val="FF0000"/>
            </a:solidFill>
            <a:ln w="9525" algn="ctr">
              <a:noFill/>
              <a:round/>
              <a:headEnd/>
              <a:tailEnd/>
            </a:ln>
          </p:spPr>
          <p:txBody>
            <a:bodyPr/>
            <a:lstStyle/>
            <a:p>
              <a:endParaRPr lang="ja-JP" altLang="en-US" sz="1800">
                <a:solidFill>
                  <a:srgbClr val="000000"/>
                </a:solidFill>
              </a:endParaRPr>
            </a:p>
          </p:txBody>
        </p:sp>
        <p:sp>
          <p:nvSpPr>
            <p:cNvPr id="41" name="楕円 40"/>
            <p:cNvSpPr/>
            <p:nvPr/>
          </p:nvSpPr>
          <p:spPr bwMode="auto">
            <a:xfrm>
              <a:off x="6250392" y="3573898"/>
              <a:ext cx="631363" cy="727488"/>
            </a:xfrm>
            <a:prstGeom prst="ellipse">
              <a:avLst/>
            </a:prstGeom>
            <a:solidFill>
              <a:srgbClr val="FFFF00"/>
            </a:solidFill>
            <a:ln w="9525">
              <a:solidFill>
                <a:srgbClr val="FFFF00"/>
              </a:solidFill>
              <a:round/>
              <a:headEnd/>
              <a:tailEnd/>
            </a:ln>
          </p:spPr>
          <p:txBody>
            <a:bodyPr wrap="none" rtlCol="0" anchor="ctr"/>
            <a:lstStyle/>
            <a:p>
              <a:pPr algn="ct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危険</a:t>
              </a:r>
            </a:p>
          </p:txBody>
        </p:sp>
      </p:grpSp>
      <p:pic>
        <p:nvPicPr>
          <p:cNvPr id="14" name="図 13"/>
          <p:cNvPicPr>
            <a:picLocks noChangeAspect="1"/>
          </p:cNvPicPr>
          <p:nvPr/>
        </p:nvPicPr>
        <p:blipFill>
          <a:blip r:embed="rId4"/>
          <a:stretch>
            <a:fillRect/>
          </a:stretch>
        </p:blipFill>
        <p:spPr>
          <a:xfrm>
            <a:off x="5913027" y="941817"/>
            <a:ext cx="3198587" cy="1872041"/>
          </a:xfrm>
          <a:prstGeom prst="rect">
            <a:avLst/>
          </a:prstGeom>
        </p:spPr>
      </p:pic>
      <p:sp>
        <p:nvSpPr>
          <p:cNvPr id="8" name="メモ 7"/>
          <p:cNvSpPr/>
          <p:nvPr/>
        </p:nvSpPr>
        <p:spPr bwMode="auto">
          <a:xfrm>
            <a:off x="5861683" y="5536941"/>
            <a:ext cx="3198302" cy="1061923"/>
          </a:xfrm>
          <a:prstGeom prst="foldedCorner">
            <a:avLst>
              <a:gd name="adj" fmla="val 15240"/>
            </a:avLst>
          </a:prstGeom>
          <a:solidFill>
            <a:schemeClr val="bg1">
              <a:lumMod val="75000"/>
            </a:schemeClr>
          </a:solidFill>
          <a:ln w="9525">
            <a:solidFill>
              <a:schemeClr val="tx1"/>
            </a:solidFill>
            <a:round/>
            <a:headEnd/>
            <a:tailEnd/>
          </a:ln>
        </p:spPr>
        <p:txBody>
          <a:bodyPr wrap="none" rtlCol="0" anchor="ctr"/>
          <a:lstStyle/>
          <a:p>
            <a:pPr>
              <a:lnSpc>
                <a:spcPts val="2200"/>
              </a:lnSpc>
            </a:pPr>
            <a:endParaRPr kumimoji="1" lang="ja-JP" altLang="en-US" sz="2800" dirty="0">
              <a:latin typeface="UD デジタル 教科書体 NK-B" panose="02020700000000000000" pitchFamily="18" charset="-128"/>
              <a:ea typeface="UD デジタル 教科書体 NK-B" panose="02020700000000000000" pitchFamily="18" charset="-128"/>
            </a:endParaRPr>
          </a:p>
        </p:txBody>
      </p:sp>
      <p:sp>
        <p:nvSpPr>
          <p:cNvPr id="5" name="正方形/長方形 4"/>
          <p:cNvSpPr/>
          <p:nvPr/>
        </p:nvSpPr>
        <p:spPr bwMode="auto">
          <a:xfrm>
            <a:off x="5861683" y="5465971"/>
            <a:ext cx="3848804" cy="1163302"/>
          </a:xfrm>
          <a:prstGeom prst="rect">
            <a:avLst/>
          </a:prstGeom>
          <a:noFill/>
          <a:ln w="9525">
            <a:noFill/>
            <a:round/>
            <a:headEnd/>
            <a:tailEnd/>
          </a:ln>
        </p:spPr>
        <p:txBody>
          <a:bodyPr wrap="none" rtlCol="0" anchor="ctr"/>
          <a:lstStyle/>
          <a:p>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a:t>
            </a:r>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スイスチーズモデル</a:t>
            </a:r>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a:t>
            </a:r>
          </a:p>
          <a:p>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事故は単独でなく</a:t>
            </a:r>
            <a:endParaRPr lang="en-US" altLang="ja-JP" dirty="0">
              <a:solidFill>
                <a:srgbClr val="FF0000"/>
              </a:solidFill>
              <a:latin typeface="UD デジタル 教科書体 NK-B" panose="02020700000000000000" pitchFamily="18" charset="-128"/>
              <a:ea typeface="UD デジタル 教科書体 NK-B" panose="02020700000000000000" pitchFamily="18" charset="-128"/>
            </a:endParaRPr>
          </a:p>
          <a:p>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複数の事象が連鎖して発生する</a:t>
            </a:r>
            <a:endPar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6" name="Rectangle 3">
            <a:extLst>
              <a:ext uri="{FF2B5EF4-FFF2-40B4-BE49-F238E27FC236}">
                <a16:creationId xmlns:a16="http://schemas.microsoft.com/office/drawing/2014/main" id="{92B42555-656A-CCD1-F5BD-0CA90E0BF6E5}"/>
              </a:ext>
            </a:extLst>
          </p:cNvPr>
          <p:cNvSpPr txBox="1">
            <a:spLocks noChangeArrowheads="1"/>
          </p:cNvSpPr>
          <p:nvPr/>
        </p:nvSpPr>
        <p:spPr>
          <a:xfrm>
            <a:off x="-57150" y="4989869"/>
            <a:ext cx="9079228" cy="599773"/>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179388" indent="-179388" eaLnBrk="1" hangingPunct="1">
              <a:lnSpc>
                <a:spcPts val="1200"/>
              </a:lnSpc>
              <a:spcBef>
                <a:spcPts val="1200"/>
              </a:spcBef>
              <a:buFont typeface="Wingdings" pitchFamily="2" charset="2"/>
              <a:buNone/>
            </a:pPr>
            <a:r>
              <a:rPr lang="en-US" altLang="ja-JP" sz="2000" kern="0" dirty="0">
                <a:solidFill>
                  <a:srgbClr val="0000FF"/>
                </a:solidFill>
                <a:latin typeface="UD デジタル 教科書体 NK-B" panose="02020700000000000000" pitchFamily="18" charset="-128"/>
                <a:ea typeface="UD デジタル 教科書体 NK-B" panose="02020700000000000000" pitchFamily="18" charset="-128"/>
              </a:rPr>
              <a:t>【</a:t>
            </a:r>
            <a:r>
              <a:rPr lang="ja-JP" altLang="en-US" sz="2000" kern="0" dirty="0">
                <a:solidFill>
                  <a:srgbClr val="0000FF"/>
                </a:solidFill>
                <a:latin typeface="UD デジタル 教科書体 NK-B" panose="02020700000000000000" pitchFamily="18" charset="-128"/>
                <a:ea typeface="UD デジタル 教科書体 NK-B" panose="02020700000000000000" pitchFamily="18" charset="-128"/>
              </a:rPr>
              <a:t>安全管理体制の不備</a:t>
            </a:r>
            <a:r>
              <a:rPr lang="en-US" altLang="ja-JP" sz="2000" kern="0" dirty="0">
                <a:solidFill>
                  <a:srgbClr val="0000FF"/>
                </a:solidFill>
                <a:latin typeface="UD デジタル 教科書体 NK-B" panose="02020700000000000000" pitchFamily="18" charset="-128"/>
                <a:ea typeface="UD デジタル 教科書体 NK-B" panose="02020700000000000000" pitchFamily="18" charset="-128"/>
              </a:rPr>
              <a:t>】</a:t>
            </a:r>
          </a:p>
          <a:p>
            <a:pPr marL="179388" indent="-179388" eaLnBrk="1" hangingPunct="1">
              <a:lnSpc>
                <a:spcPts val="1200"/>
              </a:lnSpc>
              <a:spcBef>
                <a:spcPts val="1200"/>
              </a:spcBef>
              <a:buFont typeface="Wingdings" pitchFamily="2" charset="2"/>
              <a:buNone/>
            </a:pPr>
            <a:r>
              <a:rPr lang="ja-JP" altLang="en-US" sz="2000" kern="0" dirty="0">
                <a:latin typeface="UD デジタル 教科書体 NK-B" panose="02020700000000000000" pitchFamily="18" charset="-128"/>
                <a:ea typeface="UD デジタル 教科書体 NK-B" panose="02020700000000000000" pitchFamily="18" charset="-128"/>
              </a:rPr>
              <a:t>　・運航基準の不遵守、実質的な運航管理の未実施など</a:t>
            </a:r>
            <a:endParaRPr lang="en-US" altLang="ja-JP" sz="2000" kern="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4733498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110</a:t>
            </a:fld>
            <a:endParaRPr lang="en-US" altLang="ja-JP" dirty="0"/>
          </a:p>
        </p:txBody>
      </p:sp>
      <p:sp>
        <p:nvSpPr>
          <p:cNvPr id="5" name="タイトル 4"/>
          <p:cNvSpPr>
            <a:spLocks noGrp="1"/>
          </p:cNvSpPr>
          <p:nvPr>
            <p:ph type="title" idx="4294967295"/>
          </p:nvPr>
        </p:nvSpPr>
        <p:spPr>
          <a:xfrm>
            <a:off x="0" y="0"/>
            <a:ext cx="9144000" cy="914400"/>
          </a:xfrm>
        </p:spPr>
        <p:txBody>
          <a:bodyPr/>
          <a:lstStyle/>
          <a:p>
            <a:r>
              <a:rPr kumimoji="1" lang="ja-JP" altLang="en-US" dirty="0"/>
              <a:t>リスク管理とは？（まとめ）</a:t>
            </a:r>
          </a:p>
        </p:txBody>
      </p:sp>
      <p:sp>
        <p:nvSpPr>
          <p:cNvPr id="14" name="正方形/長方形 13"/>
          <p:cNvSpPr/>
          <p:nvPr/>
        </p:nvSpPr>
        <p:spPr>
          <a:xfrm>
            <a:off x="326239" y="1342570"/>
            <a:ext cx="4905510" cy="646331"/>
          </a:xfrm>
          <a:prstGeom prst="rect">
            <a:avLst/>
          </a:prstGeom>
        </p:spPr>
        <p:txBody>
          <a:bodyPr wrap="none">
            <a:spAutoFit/>
          </a:bodyPr>
          <a:lstStyle/>
          <a:p>
            <a:pPr algn="l" eaLnBrk="1" hangingPunct="1">
              <a:buFont typeface="Wingdings" pitchFamily="2" charset="2"/>
              <a:buNone/>
            </a:pPr>
            <a:r>
              <a:rPr lang="ja-JP" altLang="en-US" sz="3600" dirty="0">
                <a:latin typeface="UD デジタル 教科書体 NK-B" panose="02020700000000000000" pitchFamily="18" charset="-128"/>
                <a:ea typeface="UD デジタル 教科書体 NK-B" panose="02020700000000000000" pitchFamily="18" charset="-128"/>
              </a:rPr>
              <a:t>・</a:t>
            </a:r>
            <a:r>
              <a:rPr lang="ja-JP" altLang="en-US" sz="3600" u="sng" dirty="0">
                <a:solidFill>
                  <a:srgbClr val="0000FF"/>
                </a:solidFill>
                <a:latin typeface="UD デジタル 教科書体 NK-B" panose="02020700000000000000" pitchFamily="18" charset="-128"/>
                <a:ea typeface="UD デジタル 教科書体 NK-B" panose="02020700000000000000" pitchFamily="18" charset="-128"/>
              </a:rPr>
              <a:t>リスク</a:t>
            </a:r>
            <a:r>
              <a:rPr lang="ja-JP" altLang="en-US" sz="3600" dirty="0">
                <a:solidFill>
                  <a:srgbClr val="0000FF"/>
                </a:solidFill>
                <a:latin typeface="UD デジタル 教科書体 NK-B" panose="02020700000000000000" pitchFamily="18" charset="-128"/>
                <a:ea typeface="UD デジタル 教科書体 NK-B" panose="02020700000000000000" pitchFamily="18" charset="-128"/>
              </a:rPr>
              <a:t> </a:t>
            </a:r>
            <a:r>
              <a:rPr lang="ja-JP" altLang="en-US" sz="3600" dirty="0">
                <a:latin typeface="UD デジタル 教科書体 NK-B" panose="02020700000000000000" pitchFamily="18" charset="-128"/>
                <a:ea typeface="UD デジタル 教科書体 NK-B" panose="02020700000000000000" pitchFamily="18" charset="-128"/>
              </a:rPr>
              <a:t>を </a:t>
            </a:r>
            <a:r>
              <a:rPr lang="ja-JP" altLang="en-US" sz="3600" u="sng" dirty="0">
                <a:solidFill>
                  <a:srgbClr val="0000FF"/>
                </a:solidFill>
                <a:latin typeface="UD デジタル 教科書体 NK-B" panose="02020700000000000000" pitchFamily="18" charset="-128"/>
                <a:ea typeface="UD デジタル 教科書体 NK-B" panose="02020700000000000000" pitchFamily="18" charset="-128"/>
              </a:rPr>
              <a:t>管理</a:t>
            </a:r>
            <a:r>
              <a:rPr lang="ja-JP" altLang="en-US" sz="3600" dirty="0">
                <a:solidFill>
                  <a:srgbClr val="0000FF"/>
                </a:solidFill>
                <a:latin typeface="UD デジタル 教科書体 NK-B" panose="02020700000000000000" pitchFamily="18" charset="-128"/>
                <a:ea typeface="UD デジタル 教科書体 NK-B" panose="02020700000000000000" pitchFamily="18" charset="-128"/>
              </a:rPr>
              <a:t> </a:t>
            </a:r>
            <a:r>
              <a:rPr lang="ja-JP" altLang="en-US" sz="3600" dirty="0">
                <a:latin typeface="UD デジタル 教科書体 NK-B" panose="02020700000000000000" pitchFamily="18" charset="-128"/>
                <a:ea typeface="UD デジタル 教科書体 NK-B" panose="02020700000000000000" pitchFamily="18" charset="-128"/>
              </a:rPr>
              <a:t>すること</a:t>
            </a:r>
            <a:endParaRPr lang="en-US" altLang="ja-JP" sz="3600" dirty="0">
              <a:latin typeface="UD デジタル 教科書体 NK-B" panose="02020700000000000000" pitchFamily="18" charset="-128"/>
              <a:ea typeface="UD デジタル 教科書体 NK-B" panose="02020700000000000000" pitchFamily="18" charset="-128"/>
            </a:endParaRPr>
          </a:p>
        </p:txBody>
      </p:sp>
      <p:sp>
        <p:nvSpPr>
          <p:cNvPr id="15" name="テキスト ボックス 14"/>
          <p:cNvSpPr txBox="1"/>
          <p:nvPr/>
        </p:nvSpPr>
        <p:spPr>
          <a:xfrm>
            <a:off x="937962" y="1887279"/>
            <a:ext cx="1282723" cy="369332"/>
          </a:xfrm>
          <a:prstGeom prst="rect">
            <a:avLst/>
          </a:prstGeom>
          <a:noFill/>
        </p:spPr>
        <p:txBody>
          <a:bodyPr wrap="none" rtlCol="0">
            <a:spAutoFit/>
          </a:bodyPr>
          <a:lstStyle/>
          <a:p>
            <a:pPr algn="l"/>
            <a:r>
              <a:rPr lang="ja-JP" altLang="en-US" dirty="0">
                <a:latin typeface="UD デジタル 教科書体 NK-R" panose="02020400000000000000" pitchFamily="18" charset="-128"/>
                <a:ea typeface="UD デジタル 教科書体 NK-R" panose="02020400000000000000" pitchFamily="18" charset="-128"/>
              </a:rPr>
              <a:t>リスクとは？</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p:cNvSpPr txBox="1"/>
          <p:nvPr/>
        </p:nvSpPr>
        <p:spPr>
          <a:xfrm>
            <a:off x="2778994" y="1890670"/>
            <a:ext cx="1197764" cy="369332"/>
          </a:xfrm>
          <a:prstGeom prst="rect">
            <a:avLst/>
          </a:prstGeom>
          <a:noFill/>
        </p:spPr>
        <p:txBody>
          <a:bodyPr wrap="none" rtlCol="0">
            <a:spAutoFit/>
          </a:bodyPr>
          <a:lstStyle/>
          <a:p>
            <a:pPr algn="l"/>
            <a:r>
              <a:rPr lang="ja-JP" altLang="en-US" dirty="0">
                <a:latin typeface="UD デジタル 教科書体 NK-R" panose="02020400000000000000" pitchFamily="18" charset="-128"/>
                <a:ea typeface="UD デジタル 教科書体 NK-R" panose="02020400000000000000" pitchFamily="18" charset="-128"/>
              </a:rPr>
              <a:t>管理とは？</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17" name="Rectangle 3"/>
          <p:cNvSpPr txBox="1">
            <a:spLocks noChangeArrowheads="1"/>
          </p:cNvSpPr>
          <p:nvPr/>
        </p:nvSpPr>
        <p:spPr bwMode="auto">
          <a:xfrm>
            <a:off x="422424" y="2458230"/>
            <a:ext cx="8562549"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r>
              <a:rPr lang="ja-JP" altLang="en-US" sz="3600" kern="0" dirty="0">
                <a:latin typeface="UD デジタル 教科書体 NK-B" panose="02020700000000000000" pitchFamily="18" charset="-128"/>
                <a:ea typeface="UD デジタル 教科書体 NK-B" panose="02020700000000000000" pitchFamily="18" charset="-128"/>
              </a:rPr>
              <a:t>事故の再発防止・未然防止のために、</a:t>
            </a:r>
            <a:endParaRPr lang="en-US" altLang="ja-JP" sz="3600" kern="0" dirty="0">
              <a:latin typeface="UD デジタル 教科書体 NK-B" panose="02020700000000000000" pitchFamily="18" charset="-128"/>
              <a:ea typeface="UD デジタル 教科書体 NK-B" panose="02020700000000000000" pitchFamily="18" charset="-128"/>
            </a:endParaRPr>
          </a:p>
          <a:p>
            <a:pPr lvl="1"/>
            <a:r>
              <a:rPr lang="ja-JP" altLang="en-US" sz="3200" kern="0" dirty="0">
                <a:latin typeface="UD デジタル 教科書体 NK-B" panose="02020700000000000000" pitchFamily="18" charset="-128"/>
                <a:ea typeface="UD デジタル 教科書体 NK-B" panose="02020700000000000000" pitchFamily="18" charset="-128"/>
              </a:rPr>
              <a:t>リスク</a:t>
            </a:r>
            <a:r>
              <a:rPr lang="ja-JP" altLang="en-US" sz="3200" kern="0" dirty="0">
                <a:solidFill>
                  <a:srgbClr val="0000FF"/>
                </a:solidFill>
                <a:latin typeface="UD デジタル 教科書体 NK-B" panose="02020700000000000000" pitchFamily="18" charset="-128"/>
                <a:ea typeface="UD デジタル 教科書体 NK-B" panose="02020700000000000000" pitchFamily="18" charset="-128"/>
              </a:rPr>
              <a:t>情報を収集</a:t>
            </a:r>
            <a:r>
              <a:rPr lang="ja-JP" altLang="en-US" sz="3200" kern="0" dirty="0">
                <a:latin typeface="UD デジタル 教科書体 NK-B" panose="02020700000000000000" pitchFamily="18" charset="-128"/>
                <a:ea typeface="UD デジタル 教科書体 NK-B" panose="02020700000000000000" pitchFamily="18" charset="-128"/>
              </a:rPr>
              <a:t>、活用して</a:t>
            </a:r>
            <a:r>
              <a:rPr lang="ja-JP" altLang="en-US" sz="3200" kern="0" dirty="0">
                <a:solidFill>
                  <a:srgbClr val="0000FF"/>
                </a:solidFill>
                <a:latin typeface="UD デジタル 教科書体 NK-B" panose="02020700000000000000" pitchFamily="18" charset="-128"/>
                <a:ea typeface="UD デジタル 教科書体 NK-B" panose="02020700000000000000" pitchFamily="18" charset="-128"/>
              </a:rPr>
              <a:t>対策を講じる</a:t>
            </a:r>
            <a:r>
              <a:rPr lang="ja-JP" altLang="en-US" sz="3200" kern="0" dirty="0">
                <a:latin typeface="UD デジタル 教科書体 NK-B" panose="02020700000000000000" pitchFamily="18" charset="-128"/>
                <a:ea typeface="UD デジタル 教科書体 NK-B" panose="02020700000000000000" pitchFamily="18" charset="-128"/>
              </a:rPr>
              <a:t>こと</a:t>
            </a:r>
            <a:endParaRPr lang="en-US" altLang="ja-JP" sz="3200" kern="0" dirty="0">
              <a:latin typeface="UD デジタル 教科書体 NK-B" panose="02020700000000000000" pitchFamily="18" charset="-128"/>
              <a:ea typeface="UD デジタル 教科書体 NK-B" panose="02020700000000000000" pitchFamily="18" charset="-128"/>
            </a:endParaRPr>
          </a:p>
          <a:p>
            <a:pPr lvl="1"/>
            <a:r>
              <a:rPr lang="ja-JP" altLang="en-US" sz="3200" kern="0" dirty="0">
                <a:latin typeface="UD デジタル 教科書体 NK-B" panose="02020700000000000000" pitchFamily="18" charset="-128"/>
                <a:ea typeface="UD デジタル 教科書体 NK-B" panose="02020700000000000000" pitchFamily="18" charset="-128"/>
              </a:rPr>
              <a:t>講じた対策を</a:t>
            </a:r>
            <a:r>
              <a:rPr lang="ja-JP" altLang="en-US" sz="3200" kern="0" dirty="0">
                <a:solidFill>
                  <a:srgbClr val="0000FF"/>
                </a:solidFill>
                <a:latin typeface="UD デジタル 教科書体 NK-B" panose="02020700000000000000" pitchFamily="18" charset="-128"/>
                <a:ea typeface="UD デジタル 教科書体 NK-B" panose="02020700000000000000" pitchFamily="18" charset="-128"/>
              </a:rPr>
              <a:t>評価する</a:t>
            </a:r>
            <a:r>
              <a:rPr lang="ja-JP" altLang="en-US" sz="3200" kern="0" dirty="0">
                <a:latin typeface="UD デジタル 教科書体 NK-B" panose="02020700000000000000" pitchFamily="18" charset="-128"/>
                <a:ea typeface="UD デジタル 教科書体 NK-B" panose="02020700000000000000" pitchFamily="18" charset="-128"/>
              </a:rPr>
              <a:t>こと</a:t>
            </a:r>
            <a:endParaRPr lang="en-US" altLang="ja-JP" sz="3200" kern="0" dirty="0">
              <a:solidFill>
                <a:srgbClr val="0000FF"/>
              </a:solidFill>
              <a:latin typeface="UD デジタル 教科書体 NK-B" panose="02020700000000000000" pitchFamily="18" charset="-128"/>
              <a:ea typeface="UD デジタル 教科書体 NK-B" panose="02020700000000000000" pitchFamily="18" charset="-128"/>
            </a:endParaRPr>
          </a:p>
          <a:p>
            <a:pPr lvl="1"/>
            <a:r>
              <a:rPr lang="ja-JP" altLang="en-US" sz="3200" kern="0" dirty="0">
                <a:latin typeface="UD デジタル 教科書体 NK-B" panose="02020700000000000000" pitchFamily="18" charset="-128"/>
                <a:ea typeface="UD デジタル 教科書体 NK-B" panose="02020700000000000000" pitchFamily="18" charset="-128"/>
              </a:rPr>
              <a:t>必要に応じて</a:t>
            </a:r>
            <a:r>
              <a:rPr lang="ja-JP" altLang="en-US" sz="3200" kern="0" dirty="0">
                <a:solidFill>
                  <a:srgbClr val="0000FF"/>
                </a:solidFill>
                <a:latin typeface="UD デジタル 教科書体 NK-B" panose="02020700000000000000" pitchFamily="18" charset="-128"/>
                <a:ea typeface="UD デジタル 教科書体 NK-B" panose="02020700000000000000" pitchFamily="18" charset="-128"/>
              </a:rPr>
              <a:t>対策の見直しを図る</a:t>
            </a:r>
            <a:r>
              <a:rPr lang="ja-JP" altLang="en-US" sz="3200" kern="0" dirty="0">
                <a:latin typeface="UD デジタル 教科書体 NK-B" panose="02020700000000000000" pitchFamily="18" charset="-128"/>
                <a:ea typeface="UD デジタル 教科書体 NK-B" panose="02020700000000000000" pitchFamily="18" charset="-128"/>
              </a:rPr>
              <a:t>こと</a:t>
            </a:r>
            <a:endParaRPr lang="en-US" altLang="ja-JP" sz="3200" kern="0" dirty="0">
              <a:solidFill>
                <a:srgbClr val="0000FF"/>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1493883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リスク管理とは？（まとめ）</a:t>
            </a:r>
            <a:endParaRPr kumimoji="1" lang="ja-JP" altLang="en-US" dirty="0"/>
          </a:p>
        </p:txBody>
      </p:sp>
      <p:sp>
        <p:nvSpPr>
          <p:cNvPr id="3" name="コンテンツ プレースホルダー 2"/>
          <p:cNvSpPr>
            <a:spLocks noGrp="1"/>
          </p:cNvSpPr>
          <p:nvPr>
            <p:ph idx="1"/>
          </p:nvPr>
        </p:nvSpPr>
        <p:spPr>
          <a:xfrm>
            <a:off x="360362" y="2533651"/>
            <a:ext cx="8459787" cy="3181350"/>
          </a:xfrm>
        </p:spPr>
        <p:txBody>
          <a:bodyPr/>
          <a:lstStyle/>
          <a:p>
            <a:pPr marL="514350" indent="-514350">
              <a:buFont typeface="+mj-ea"/>
              <a:buAutoNum type="circleNumDbPlain"/>
            </a:pPr>
            <a:r>
              <a:rPr lang="ja-JP" altLang="en-US" dirty="0">
                <a:latin typeface="UD デジタル 教科書体 NK-B" panose="02020700000000000000" pitchFamily="18" charset="-128"/>
                <a:ea typeface="UD デジタル 教科書体 NK-B" panose="02020700000000000000" pitchFamily="18" charset="-128"/>
              </a:rPr>
              <a:t>事故が多発している場合</a:t>
            </a:r>
            <a:endParaRPr lang="en-US" altLang="ja-JP" dirty="0">
              <a:latin typeface="UD デジタル 教科書体 NK-B" panose="02020700000000000000" pitchFamily="18" charset="-128"/>
              <a:ea typeface="UD デジタル 教科書体 NK-B" panose="02020700000000000000" pitchFamily="18" charset="-128"/>
            </a:endParaRPr>
          </a:p>
          <a:p>
            <a:pPr marL="400050" lvl="1" indent="0">
              <a:buNone/>
            </a:pPr>
            <a:r>
              <a:rPr lang="ja-JP" altLang="en-US" sz="3200" dirty="0">
                <a:latin typeface="UD デジタル 教科書体 NK-B" panose="02020700000000000000" pitchFamily="18" charset="-128"/>
                <a:ea typeface="UD デジタル 教科書体 NK-B" panose="02020700000000000000" pitchFamily="18" charset="-128"/>
              </a:rPr>
              <a:t>⇒</a:t>
            </a:r>
            <a:r>
              <a:rPr lang="ja-JP" altLang="en-US" sz="3200" dirty="0">
                <a:solidFill>
                  <a:srgbClr val="0000FF"/>
                </a:solidFill>
                <a:latin typeface="UD デジタル 教科書体 NK-B" panose="02020700000000000000" pitchFamily="18" charset="-128"/>
                <a:ea typeface="UD デジタル 教科書体 NK-B" panose="02020700000000000000" pitchFamily="18" charset="-128"/>
              </a:rPr>
              <a:t>再発防止を重視</a:t>
            </a:r>
            <a:r>
              <a:rPr lang="ja-JP" altLang="en-US" sz="3200" dirty="0">
                <a:latin typeface="UD デジタル 教科書体 NK-B" panose="02020700000000000000" pitchFamily="18" charset="-128"/>
                <a:ea typeface="UD デジタル 教科書体 NK-B" panose="02020700000000000000" pitchFamily="18" charset="-128"/>
              </a:rPr>
              <a:t>し、事故等の情報を優先的</a:t>
            </a:r>
            <a:br>
              <a:rPr lang="en-US" altLang="ja-JP" sz="3200" dirty="0">
                <a:latin typeface="UD デジタル 教科書体 NK-B" panose="02020700000000000000" pitchFamily="18" charset="-128"/>
                <a:ea typeface="UD デジタル 教科書体 NK-B" panose="02020700000000000000" pitchFamily="18" charset="-128"/>
              </a:rPr>
            </a:br>
            <a:r>
              <a:rPr lang="ja-JP" altLang="en-US" sz="3200" dirty="0">
                <a:latin typeface="UD デジタル 教科書体 NK-B" panose="02020700000000000000" pitchFamily="18" charset="-128"/>
                <a:ea typeface="UD デジタル 教科書体 NK-B" panose="02020700000000000000" pitchFamily="18" charset="-128"/>
              </a:rPr>
              <a:t>　　に収集し、対応</a:t>
            </a:r>
            <a:endParaRPr lang="en-US" altLang="ja-JP" dirty="0">
              <a:latin typeface="UD デジタル 教科書体 NK-B" panose="02020700000000000000" pitchFamily="18" charset="-128"/>
              <a:ea typeface="UD デジタル 教科書体 NK-B" panose="02020700000000000000" pitchFamily="18" charset="-128"/>
            </a:endParaRPr>
          </a:p>
          <a:p>
            <a:pPr marL="514350" indent="-514350">
              <a:buFont typeface="+mj-ea"/>
              <a:buAutoNum type="circleNumDbPlain"/>
            </a:pPr>
            <a:r>
              <a:rPr lang="ja-JP" altLang="en-US" dirty="0">
                <a:latin typeface="UD デジタル 教科書体 NK-B" panose="02020700000000000000" pitchFamily="18" charset="-128"/>
                <a:ea typeface="UD デジタル 教科書体 NK-B" panose="02020700000000000000" pitchFamily="18" charset="-128"/>
              </a:rPr>
              <a:t>事故の発生件数が減少している場合</a:t>
            </a:r>
            <a:endParaRPr lang="en-US" altLang="ja-JP" dirty="0">
              <a:latin typeface="UD デジタル 教科書体 NK-B" panose="02020700000000000000" pitchFamily="18" charset="-128"/>
              <a:ea typeface="UD デジタル 教科書体 NK-B" panose="02020700000000000000" pitchFamily="18" charset="-128"/>
            </a:endParaRPr>
          </a:p>
          <a:p>
            <a:pPr marL="400050" lvl="1" indent="0">
              <a:buNone/>
            </a:pPr>
            <a:r>
              <a:rPr lang="ja-JP" altLang="en-US" sz="3200" dirty="0">
                <a:latin typeface="UD デジタル 教科書体 NK-B" panose="02020700000000000000" pitchFamily="18" charset="-128"/>
                <a:ea typeface="UD デジタル 教科書体 NK-B" panose="02020700000000000000" pitchFamily="18" charset="-128"/>
              </a:rPr>
              <a:t>⇒</a:t>
            </a:r>
            <a:r>
              <a:rPr lang="ja-JP" altLang="en-US" sz="3200" dirty="0">
                <a:solidFill>
                  <a:srgbClr val="0000FF"/>
                </a:solidFill>
                <a:latin typeface="UD デジタル 教科書体 NK-B" panose="02020700000000000000" pitchFamily="18" charset="-128"/>
                <a:ea typeface="UD デジタル 教科書体 NK-B" panose="02020700000000000000" pitchFamily="18" charset="-128"/>
              </a:rPr>
              <a:t>未然防止</a:t>
            </a:r>
            <a:r>
              <a:rPr lang="ja-JP" altLang="en-US" sz="3200" dirty="0">
                <a:latin typeface="UD デジタル 教科書体 NK-B" panose="02020700000000000000" pitchFamily="18" charset="-128"/>
                <a:ea typeface="UD デジタル 教科書体 NK-B" panose="02020700000000000000" pitchFamily="18" charset="-128"/>
              </a:rPr>
              <a:t>に向けてヒヤリ・ハット等の情報も　　</a:t>
            </a:r>
            <a:br>
              <a:rPr lang="en-US" altLang="ja-JP" sz="3200" dirty="0">
                <a:latin typeface="UD デジタル 教科書体 NK-B" panose="02020700000000000000" pitchFamily="18" charset="-128"/>
                <a:ea typeface="UD デジタル 教科書体 NK-B" panose="02020700000000000000" pitchFamily="18" charset="-128"/>
              </a:rPr>
            </a:br>
            <a:r>
              <a:rPr lang="ja-JP" altLang="en-US" sz="3200" dirty="0">
                <a:latin typeface="UD デジタル 教科書体 NK-B" panose="02020700000000000000" pitchFamily="18" charset="-128"/>
                <a:ea typeface="UD デジタル 教科書体 NK-B" panose="02020700000000000000" pitchFamily="18" charset="-128"/>
              </a:rPr>
              <a:t>　　収集し、対応</a:t>
            </a:r>
            <a:endParaRPr lang="en-US" altLang="ja-JP" sz="3200" dirty="0">
              <a:latin typeface="UD デジタル 教科書体 NK-B" panose="02020700000000000000" pitchFamily="18" charset="-128"/>
              <a:ea typeface="UD デジタル 教科書体 NK-B" panose="02020700000000000000" pitchFamily="18" charset="-128"/>
            </a:endParaRPr>
          </a:p>
          <a:p>
            <a:pPr marL="514350" indent="-514350">
              <a:buFont typeface="+mj-ea"/>
              <a:buAutoNum type="circleNumDbPlain"/>
            </a:pP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4" name="スライド番号プレースホルダー 3"/>
          <p:cNvSpPr>
            <a:spLocks noGrp="1"/>
          </p:cNvSpPr>
          <p:nvPr>
            <p:ph type="sldNum" sz="quarter" idx="12"/>
          </p:nvPr>
        </p:nvSpPr>
        <p:spPr/>
        <p:txBody>
          <a:bodyPr/>
          <a:lstStyle/>
          <a:p>
            <a:pPr>
              <a:defRPr/>
            </a:pPr>
            <a:fld id="{8DEB9206-6B62-49F8-BC94-D9E684E3D2D0}" type="slidenum">
              <a:rPr lang="en-US" altLang="ja-JP" smtClean="0"/>
              <a:pPr>
                <a:defRPr/>
              </a:pPr>
              <a:t>111</a:t>
            </a:fld>
            <a:endParaRPr lang="en-US" altLang="ja-JP" dirty="0"/>
          </a:p>
        </p:txBody>
      </p:sp>
      <p:sp>
        <p:nvSpPr>
          <p:cNvPr id="5" name="正方形/長方形 4"/>
          <p:cNvSpPr/>
          <p:nvPr/>
        </p:nvSpPr>
        <p:spPr>
          <a:xfrm>
            <a:off x="288560" y="1695916"/>
            <a:ext cx="3600666" cy="584775"/>
          </a:xfrm>
          <a:prstGeom prst="rect">
            <a:avLst/>
          </a:prstGeom>
        </p:spPr>
        <p:txBody>
          <a:bodyPr wrap="none">
            <a:spAutoFit/>
          </a:bodyPr>
          <a:lstStyle/>
          <a:p>
            <a:r>
              <a:rPr lang="ja-JP" altLang="en-US" sz="3200" dirty="0">
                <a:latin typeface="+mj-ea"/>
                <a:ea typeface="+mj-ea"/>
              </a:rPr>
              <a:t>リスク管理の留意点</a:t>
            </a:r>
          </a:p>
        </p:txBody>
      </p:sp>
    </p:spTree>
    <p:extLst>
      <p:ext uri="{BB962C8B-B14F-4D97-AF65-F5344CB8AC3E}">
        <p14:creationId xmlns:p14="http://schemas.microsoft.com/office/powerpoint/2010/main" val="41136532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112</a:t>
            </a:fld>
            <a:endParaRPr lang="en-US" altLang="ja-JP" dirty="0"/>
          </a:p>
        </p:txBody>
      </p:sp>
      <p:sp>
        <p:nvSpPr>
          <p:cNvPr id="3" name="タイトル 2"/>
          <p:cNvSpPr>
            <a:spLocks noGrp="1"/>
          </p:cNvSpPr>
          <p:nvPr>
            <p:ph type="title"/>
          </p:nvPr>
        </p:nvSpPr>
        <p:spPr/>
        <p:txBody>
          <a:bodyPr/>
          <a:lstStyle/>
          <a:p>
            <a:r>
              <a:rPr lang="ja-JP" altLang="en-US" dirty="0"/>
              <a:t>リスク対策とは？（まとめ）</a:t>
            </a:r>
            <a:endParaRPr kumimoji="1" lang="ja-JP" altLang="en-US" dirty="0"/>
          </a:p>
        </p:txBody>
      </p:sp>
      <p:sp>
        <p:nvSpPr>
          <p:cNvPr id="4" name="正方形/長方形 3"/>
          <p:cNvSpPr/>
          <p:nvPr/>
        </p:nvSpPr>
        <p:spPr>
          <a:xfrm>
            <a:off x="289087" y="1709614"/>
            <a:ext cx="7470315" cy="584775"/>
          </a:xfrm>
          <a:prstGeom prst="rect">
            <a:avLst/>
          </a:prstGeom>
        </p:spPr>
        <p:txBody>
          <a:bodyPr wrap="none">
            <a:spAutoFit/>
          </a:bodyPr>
          <a:lstStyle/>
          <a:p>
            <a:pPr algn="ctr"/>
            <a:r>
              <a:rPr lang="ja-JP" altLang="en-US" sz="3200" dirty="0">
                <a:latin typeface="+mj-ea"/>
                <a:ea typeface="+mj-ea"/>
              </a:rPr>
              <a:t>対策は、結果ではなく原因に対して講じる</a:t>
            </a:r>
          </a:p>
        </p:txBody>
      </p:sp>
      <p:sp>
        <p:nvSpPr>
          <p:cNvPr id="5" name="Rectangle 8"/>
          <p:cNvSpPr txBox="1">
            <a:spLocks noChangeArrowheads="1"/>
          </p:cNvSpPr>
          <p:nvPr/>
        </p:nvSpPr>
        <p:spPr bwMode="auto">
          <a:xfrm>
            <a:off x="2216539" y="4297536"/>
            <a:ext cx="61574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buNone/>
            </a:pPr>
            <a:r>
              <a:rPr lang="ja-JP" altLang="en-US" sz="2400" kern="0" dirty="0">
                <a:latin typeface="UD デジタル 教科書体 NK-B" panose="02020700000000000000" pitchFamily="18" charset="-128"/>
                <a:ea typeface="UD デジタル 教科書体 NK-B" panose="02020700000000000000" pitchFamily="18" charset="-128"/>
              </a:rPr>
              <a:t>車内が</a:t>
            </a:r>
            <a:r>
              <a:rPr lang="ja-JP" altLang="en-US" sz="2400" kern="0" dirty="0">
                <a:solidFill>
                  <a:srgbClr val="FF0000"/>
                </a:solidFill>
                <a:latin typeface="UD デジタル 教科書体 NK-B" panose="02020700000000000000" pitchFamily="18" charset="-128"/>
                <a:ea typeface="UD デジタル 教科書体 NK-B" panose="02020700000000000000" pitchFamily="18" charset="-128"/>
              </a:rPr>
              <a:t>暗い</a:t>
            </a:r>
            <a:r>
              <a:rPr lang="ja-JP" altLang="en-US" sz="2400" kern="0" dirty="0">
                <a:latin typeface="UD デジタル 教科書体 NK-B" panose="02020700000000000000" pitchFamily="18" charset="-128"/>
                <a:ea typeface="UD デジタル 教科書体 NK-B" panose="02020700000000000000" pitchFamily="18" charset="-128"/>
              </a:rPr>
              <a:t>から見えにくい⇒車内を</a:t>
            </a:r>
            <a:r>
              <a:rPr lang="ja-JP" altLang="en-US" sz="2400" kern="0" dirty="0">
                <a:solidFill>
                  <a:srgbClr val="0000FF"/>
                </a:solidFill>
                <a:latin typeface="UD デジタル 教科書体 NK-B" panose="02020700000000000000" pitchFamily="18" charset="-128"/>
                <a:ea typeface="UD デジタル 教科書体 NK-B" panose="02020700000000000000" pitchFamily="18" charset="-128"/>
              </a:rPr>
              <a:t>明るく</a:t>
            </a:r>
            <a:r>
              <a:rPr lang="ja-JP" altLang="en-US" sz="2400" kern="0" dirty="0">
                <a:latin typeface="UD デジタル 教科書体 NK-B" panose="02020700000000000000" pitchFamily="18" charset="-128"/>
                <a:ea typeface="UD デジタル 教科書体 NK-B" panose="02020700000000000000" pitchFamily="18" charset="-128"/>
              </a:rPr>
              <a:t>する</a:t>
            </a:r>
          </a:p>
        </p:txBody>
      </p:sp>
      <p:sp>
        <p:nvSpPr>
          <p:cNvPr id="6" name="正方形/長方形 5"/>
          <p:cNvSpPr/>
          <p:nvPr/>
        </p:nvSpPr>
        <p:spPr>
          <a:xfrm>
            <a:off x="847575" y="2285345"/>
            <a:ext cx="4964821" cy="584775"/>
          </a:xfrm>
          <a:prstGeom prst="rect">
            <a:avLst/>
          </a:prstGeom>
        </p:spPr>
        <p:txBody>
          <a:bodyPr wrap="none">
            <a:spAutoFit/>
          </a:bodyPr>
          <a:lstStyle/>
          <a:p>
            <a:pPr algn="ctr"/>
            <a:r>
              <a:rPr lang="ja-JP" altLang="en-US" sz="3200" dirty="0">
                <a:latin typeface="+mj-ea"/>
                <a:ea typeface="+mj-ea"/>
              </a:rPr>
              <a:t>＝</a:t>
            </a:r>
            <a:r>
              <a:rPr lang="ja-JP" altLang="en-US" sz="3200" dirty="0">
                <a:solidFill>
                  <a:srgbClr val="0000FF"/>
                </a:solidFill>
                <a:latin typeface="+mj-ea"/>
                <a:ea typeface="+mj-ea"/>
              </a:rPr>
              <a:t>背景要因の裏返しが対策</a:t>
            </a:r>
          </a:p>
        </p:txBody>
      </p:sp>
      <p:sp>
        <p:nvSpPr>
          <p:cNvPr id="9" name="正方形/長方形 8"/>
          <p:cNvSpPr/>
          <p:nvPr/>
        </p:nvSpPr>
        <p:spPr>
          <a:xfrm>
            <a:off x="847575" y="3166818"/>
            <a:ext cx="7526419" cy="1077218"/>
          </a:xfrm>
          <a:prstGeom prst="rect">
            <a:avLst/>
          </a:prstGeom>
          <a:ln>
            <a:solidFill>
              <a:schemeClr val="tx1"/>
            </a:solidFill>
          </a:ln>
        </p:spPr>
        <p:txBody>
          <a:bodyPr wrap="none">
            <a:spAutoFit/>
          </a:bodyPr>
          <a:lstStyle/>
          <a:p>
            <a:pPr algn="ctr"/>
            <a:r>
              <a:rPr lang="ja-JP" altLang="en-US" sz="32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収集すべき情報は</a:t>
            </a:r>
            <a:r>
              <a:rPr lang="ja-JP" altLang="en-US" sz="3200" kern="100" dirty="0">
                <a:solidFill>
                  <a:srgbClr val="C0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結果（どうした）</a:t>
            </a:r>
            <a:r>
              <a:rPr lang="ja-JP" altLang="en-US" sz="32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ではなく</a:t>
            </a:r>
            <a:endParaRPr lang="en-US" altLang="ja-JP" sz="32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algn="ctr"/>
            <a:r>
              <a:rPr lang="ja-JP" altLang="en-US" sz="3200" kern="100" dirty="0">
                <a:solidFill>
                  <a:srgbClr val="0000FF"/>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詳しい原因（なぜ＝背景要因）</a:t>
            </a:r>
            <a:endParaRPr lang="ja-JP" altLang="en-US" sz="3200" dirty="0">
              <a:solidFill>
                <a:srgbClr val="0000FF"/>
              </a:solidFill>
              <a:latin typeface="UD デジタル 教科書体 NK-B" panose="02020700000000000000" pitchFamily="18" charset="-128"/>
              <a:ea typeface="UD デジタル 教科書体 NK-B" panose="02020700000000000000" pitchFamily="18" charset="-128"/>
            </a:endParaRPr>
          </a:p>
        </p:txBody>
      </p:sp>
      <p:sp>
        <p:nvSpPr>
          <p:cNvPr id="7" name="Rectangle 3">
            <a:extLst>
              <a:ext uri="{FF2B5EF4-FFF2-40B4-BE49-F238E27FC236}">
                <a16:creationId xmlns:a16="http://schemas.microsoft.com/office/drawing/2014/main" id="{FAD7DD37-41C0-B26C-5ED1-FC4EEBCBA41C}"/>
              </a:ext>
            </a:extLst>
          </p:cNvPr>
          <p:cNvSpPr txBox="1">
            <a:spLocks noChangeArrowheads="1"/>
          </p:cNvSpPr>
          <p:nvPr/>
        </p:nvSpPr>
        <p:spPr bwMode="auto">
          <a:xfrm>
            <a:off x="422423" y="5279960"/>
            <a:ext cx="8562549"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r>
              <a:rPr lang="ja-JP" altLang="en-US" sz="3600" kern="0" dirty="0">
                <a:latin typeface="UD デジタル 教科書体 NK-B" panose="02020700000000000000" pitchFamily="18" charset="-128"/>
                <a:ea typeface="UD デジタル 教科書体 NK-B" panose="02020700000000000000" pitchFamily="18" charset="-128"/>
              </a:rPr>
              <a:t>リスクは、変化する、なくならない</a:t>
            </a:r>
            <a:endParaRPr lang="en-US" altLang="ja-JP" sz="3600" kern="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3200" kern="0" dirty="0">
                <a:solidFill>
                  <a:srgbClr val="0000FF"/>
                </a:solidFill>
                <a:latin typeface="UD デジタル 教科書体 NK-B" panose="02020700000000000000" pitchFamily="18" charset="-128"/>
                <a:ea typeface="UD デジタル 教科書体 NK-B" panose="02020700000000000000" pitchFamily="18" charset="-128"/>
              </a:rPr>
              <a:t>　　</a:t>
            </a:r>
            <a:r>
              <a:rPr lang="ja-JP" altLang="en-US" sz="3200" kern="0" dirty="0">
                <a:latin typeface="UD デジタル 教科書体 NK-B" panose="02020700000000000000" pitchFamily="18" charset="-128"/>
                <a:ea typeface="UD デジタル 教科書体 NK-B" panose="02020700000000000000" pitchFamily="18" charset="-128"/>
              </a:rPr>
              <a:t>それゆえ、</a:t>
            </a:r>
            <a:r>
              <a:rPr lang="ja-JP" altLang="en-US" sz="3200" kern="0" dirty="0">
                <a:solidFill>
                  <a:srgbClr val="0000FF"/>
                </a:solidFill>
                <a:latin typeface="UD デジタル 教科書体 NK-B" panose="02020700000000000000" pitchFamily="18" charset="-128"/>
                <a:ea typeface="UD デジタル 教科書体 NK-B" panose="02020700000000000000" pitchFamily="18" charset="-128"/>
              </a:rPr>
              <a:t>継続的な管理</a:t>
            </a:r>
            <a:r>
              <a:rPr lang="ja-JP" altLang="en-US" sz="3200" kern="0" dirty="0">
                <a:latin typeface="UD デジタル 教科書体 NK-B" panose="02020700000000000000" pitchFamily="18" charset="-128"/>
                <a:ea typeface="UD デジタル 教科書体 NK-B" panose="02020700000000000000" pitchFamily="18" charset="-128"/>
              </a:rPr>
              <a:t>が必要</a:t>
            </a:r>
            <a:endParaRPr lang="en-US" altLang="ja-JP" sz="3200" kern="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7834945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113</a:t>
            </a:fld>
            <a:endParaRPr lang="en-US" altLang="ja-JP" dirty="0"/>
          </a:p>
        </p:txBody>
      </p:sp>
      <p:sp>
        <p:nvSpPr>
          <p:cNvPr id="3" name="タイトル 2"/>
          <p:cNvSpPr>
            <a:spLocks noGrp="1"/>
          </p:cNvSpPr>
          <p:nvPr>
            <p:ph type="title"/>
          </p:nvPr>
        </p:nvSpPr>
        <p:spPr/>
        <p:txBody>
          <a:bodyPr/>
          <a:lstStyle/>
          <a:p>
            <a:r>
              <a:rPr lang="ja-JP" altLang="en-US" dirty="0"/>
              <a:t>リスク管理のメリット（まとめ）</a:t>
            </a:r>
            <a:endParaRPr kumimoji="1" lang="ja-JP" altLang="en-US" dirty="0"/>
          </a:p>
        </p:txBody>
      </p:sp>
      <p:pic>
        <p:nvPicPr>
          <p:cNvPr id="20" name="図 19"/>
          <p:cNvPicPr>
            <a:picLocks noChangeAspect="1"/>
          </p:cNvPicPr>
          <p:nvPr/>
        </p:nvPicPr>
        <p:blipFill>
          <a:blip r:embed="rId3"/>
          <a:stretch>
            <a:fillRect/>
          </a:stretch>
        </p:blipFill>
        <p:spPr>
          <a:xfrm>
            <a:off x="1122131" y="1746249"/>
            <a:ext cx="2741945" cy="2323001"/>
          </a:xfrm>
          <a:prstGeom prst="rect">
            <a:avLst/>
          </a:prstGeom>
        </p:spPr>
      </p:pic>
      <p:sp>
        <p:nvSpPr>
          <p:cNvPr id="35" name="正方形/長方形 34"/>
          <p:cNvSpPr/>
          <p:nvPr/>
        </p:nvSpPr>
        <p:spPr>
          <a:xfrm>
            <a:off x="109360" y="2111746"/>
            <a:ext cx="2326278" cy="830997"/>
          </a:xfrm>
          <a:prstGeom prst="rect">
            <a:avLst/>
          </a:prstGeom>
        </p:spPr>
        <p:txBody>
          <a:bodyPr wrap="none">
            <a:spAutoFit/>
          </a:bodyPr>
          <a:lstStyle/>
          <a:p>
            <a:r>
              <a:rPr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○職場の現状が</a:t>
            </a:r>
            <a:endParaRPr lang="en-US" altLang="ja-JP" sz="2400" dirty="0">
              <a:solidFill>
                <a:srgbClr val="FF0000"/>
              </a:solidFill>
              <a:latin typeface="UD デジタル 教科書体 NK-B" panose="02020700000000000000" pitchFamily="18" charset="-128"/>
              <a:ea typeface="UD デジタル 教科書体 NK-B" panose="02020700000000000000" pitchFamily="18" charset="-128"/>
            </a:endParaRPr>
          </a:p>
          <a:p>
            <a:r>
              <a:rPr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把握できる</a:t>
            </a:r>
            <a:endParaRPr lang="en-US" altLang="ja-JP" sz="24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37" name="楕円 36"/>
          <p:cNvSpPr/>
          <p:nvPr/>
        </p:nvSpPr>
        <p:spPr bwMode="auto">
          <a:xfrm>
            <a:off x="5268047" y="1417912"/>
            <a:ext cx="2902718" cy="2363294"/>
          </a:xfrm>
          <a:prstGeom prst="ellipse">
            <a:avLst/>
          </a:prstGeom>
          <a:noFill/>
          <a:ln w="34925">
            <a:solidFill>
              <a:srgbClr val="66FFFF"/>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38" name="楕円 37"/>
          <p:cNvSpPr/>
          <p:nvPr/>
        </p:nvSpPr>
        <p:spPr bwMode="auto">
          <a:xfrm>
            <a:off x="783970" y="1966838"/>
            <a:ext cx="3398104" cy="2313551"/>
          </a:xfrm>
          <a:prstGeom prst="ellipse">
            <a:avLst/>
          </a:prstGeom>
          <a:noFill/>
          <a:ln w="34925">
            <a:solidFill>
              <a:srgbClr val="66FFFF"/>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39" name="楕円 38"/>
          <p:cNvSpPr/>
          <p:nvPr/>
        </p:nvSpPr>
        <p:spPr bwMode="auto">
          <a:xfrm>
            <a:off x="1415655" y="3638731"/>
            <a:ext cx="3449118" cy="2743092"/>
          </a:xfrm>
          <a:prstGeom prst="ellipse">
            <a:avLst/>
          </a:prstGeom>
          <a:noFill/>
          <a:ln w="34925">
            <a:solidFill>
              <a:srgbClr val="66FFFF"/>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pic>
        <p:nvPicPr>
          <p:cNvPr id="47" name="Picture 16" descr="seo report line icon"/>
          <p:cNvPicPr>
            <a:picLocks noChangeAspect="1" noChangeArrowheads="1"/>
          </p:cNvPicPr>
          <p:nvPr/>
        </p:nvPicPr>
        <p:blipFill rotWithShape="1">
          <a:blip r:embed="rId4">
            <a:extLst>
              <a:ext uri="{28A0092B-C50C-407E-A947-70E740481C1C}">
                <a14:useLocalDpi xmlns:a14="http://schemas.microsoft.com/office/drawing/2010/main" val="0"/>
              </a:ext>
            </a:extLst>
          </a:blip>
          <a:srcRect l="20234" t="15264" r="21520" b="15964"/>
          <a:stretch/>
        </p:blipFill>
        <p:spPr bwMode="auto">
          <a:xfrm>
            <a:off x="3166289" y="3819748"/>
            <a:ext cx="1331495" cy="1572127"/>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p:cNvSpPr/>
          <p:nvPr/>
        </p:nvSpPr>
        <p:spPr>
          <a:xfrm>
            <a:off x="1670977" y="5298756"/>
            <a:ext cx="2869696" cy="461665"/>
          </a:xfrm>
          <a:prstGeom prst="rect">
            <a:avLst/>
          </a:prstGeom>
        </p:spPr>
        <p:txBody>
          <a:bodyPr wrap="none">
            <a:spAutoFit/>
          </a:bodyPr>
          <a:lstStyle/>
          <a:p>
            <a:r>
              <a:rPr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○業務スキルが向上</a:t>
            </a:r>
            <a:endParaRPr lang="en-US" altLang="ja-JP" sz="24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6" name="正方形/長方形 25"/>
          <p:cNvSpPr/>
          <p:nvPr/>
        </p:nvSpPr>
        <p:spPr>
          <a:xfrm>
            <a:off x="5487411" y="2721180"/>
            <a:ext cx="3089307" cy="461665"/>
          </a:xfrm>
          <a:prstGeom prst="rect">
            <a:avLst/>
          </a:prstGeom>
        </p:spPr>
        <p:txBody>
          <a:bodyPr wrap="none">
            <a:spAutoFit/>
          </a:bodyPr>
          <a:lstStyle/>
          <a:p>
            <a:r>
              <a:rPr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○リスク感受性が向上</a:t>
            </a:r>
            <a:endParaRPr lang="en-US" altLang="ja-JP" sz="2400" dirty="0">
              <a:solidFill>
                <a:srgbClr val="FF0000"/>
              </a:solidFill>
              <a:latin typeface="UD デジタル 教科書体 NK-B" panose="02020700000000000000" pitchFamily="18" charset="-128"/>
              <a:ea typeface="UD デジタル 教科書体 NK-B" panose="02020700000000000000" pitchFamily="18" charset="-128"/>
            </a:endParaRPr>
          </a:p>
        </p:txBody>
      </p:sp>
      <p:pic>
        <p:nvPicPr>
          <p:cNvPr id="21" name="Picture 10" descr=" Teachers, Professors and Instructors icons "/>
          <p:cNvPicPr>
            <a:picLocks noChangeAspect="1" noChangeArrowheads="1"/>
          </p:cNvPicPr>
          <p:nvPr/>
        </p:nvPicPr>
        <p:blipFill rotWithShape="1">
          <a:blip r:embed="rId5">
            <a:extLst>
              <a:ext uri="{28A0092B-C50C-407E-A947-70E740481C1C}">
                <a14:useLocalDpi xmlns:a14="http://schemas.microsoft.com/office/drawing/2010/main" val="0"/>
              </a:ext>
            </a:extLst>
          </a:blip>
          <a:srcRect l="7063" t="9094" r="78741" b="80122"/>
          <a:stretch/>
        </p:blipFill>
        <p:spPr bwMode="auto">
          <a:xfrm>
            <a:off x="5659840" y="1537663"/>
            <a:ext cx="2252654" cy="1026695"/>
          </a:xfrm>
          <a:prstGeom prst="rect">
            <a:avLst/>
          </a:prstGeom>
          <a:noFill/>
          <a:extLst>
            <a:ext uri="{909E8E84-426E-40DD-AFC4-6F175D3DCCD1}">
              <a14:hiddenFill xmlns:a14="http://schemas.microsoft.com/office/drawing/2010/main">
                <a:solidFill>
                  <a:srgbClr val="FFFFFF"/>
                </a:solidFill>
              </a14:hiddenFill>
            </a:ext>
          </a:extLst>
        </p:spPr>
      </p:pic>
      <p:sp>
        <p:nvSpPr>
          <p:cNvPr id="27" name="正方形/長方形 26"/>
          <p:cNvSpPr/>
          <p:nvPr/>
        </p:nvSpPr>
        <p:spPr>
          <a:xfrm>
            <a:off x="211594" y="1223029"/>
            <a:ext cx="4418197" cy="523220"/>
          </a:xfrm>
          <a:prstGeom prst="rect">
            <a:avLst/>
          </a:prstGeom>
        </p:spPr>
        <p:txBody>
          <a:bodyPr wrap="none">
            <a:spAutoFit/>
          </a:bodyPr>
          <a:lstStyle/>
          <a:p>
            <a:r>
              <a:rPr lang="ja-JP" altLang="en-US" sz="2800" u="sng" dirty="0">
                <a:effectLst>
                  <a:outerShdw blurRad="38100" dist="38100" dir="2700000" algn="tl">
                    <a:srgbClr val="000000">
                      <a:alpha val="43137"/>
                    </a:srgbClr>
                  </a:outerShdw>
                </a:effectLst>
                <a:latin typeface="+mj-ea"/>
                <a:ea typeface="+mj-ea"/>
              </a:rPr>
              <a:t>リスク</a:t>
            </a:r>
            <a:r>
              <a:rPr lang="ja-JP" altLang="en-US" sz="2800" u="sng" dirty="0">
                <a:latin typeface="+mj-ea"/>
                <a:ea typeface="+mj-ea"/>
              </a:rPr>
              <a:t>情報</a:t>
            </a:r>
            <a:r>
              <a:rPr lang="ja-JP" altLang="en-US" sz="2800" u="sng" dirty="0">
                <a:effectLst>
                  <a:outerShdw blurRad="38100" dist="38100" dir="2700000" algn="tl">
                    <a:srgbClr val="000000">
                      <a:alpha val="43137"/>
                    </a:srgbClr>
                  </a:outerShdw>
                </a:effectLst>
                <a:latin typeface="+mj-ea"/>
                <a:ea typeface="+mj-ea"/>
              </a:rPr>
              <a:t>を収集するメリット</a:t>
            </a:r>
            <a:endParaRPr lang="en-US" altLang="ja-JP" sz="2800" u="sng" dirty="0">
              <a:effectLst>
                <a:outerShdw blurRad="38100" dist="38100" dir="2700000" algn="tl">
                  <a:srgbClr val="000000">
                    <a:alpha val="43137"/>
                  </a:srgbClr>
                </a:outerShdw>
              </a:effectLst>
              <a:latin typeface="+mj-ea"/>
              <a:ea typeface="+mj-ea"/>
            </a:endParaRPr>
          </a:p>
        </p:txBody>
      </p:sp>
      <p:sp>
        <p:nvSpPr>
          <p:cNvPr id="4" name="正方形/長方形 3"/>
          <p:cNvSpPr/>
          <p:nvPr/>
        </p:nvSpPr>
        <p:spPr>
          <a:xfrm>
            <a:off x="4954710" y="4098427"/>
            <a:ext cx="4112023" cy="1200329"/>
          </a:xfrm>
          <a:prstGeom prst="rect">
            <a:avLst/>
          </a:prstGeom>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○事故件数が減る</a:t>
            </a:r>
            <a:endParaRPr lang="en-US" altLang="ja-JP" sz="2400" dirty="0">
              <a:latin typeface="UD デジタル 教科書体 NK-B" panose="02020700000000000000" pitchFamily="18" charset="-128"/>
              <a:ea typeface="UD デジタル 教科書体 NK-B" panose="02020700000000000000" pitchFamily="18" charset="-128"/>
            </a:endParaRPr>
          </a:p>
          <a:p>
            <a:r>
              <a:rPr lang="ja-JP" altLang="en-US" sz="2400" dirty="0">
                <a:latin typeface="UD デジタル 教科書体 NK-B" panose="02020700000000000000" pitchFamily="18" charset="-128"/>
                <a:ea typeface="UD デジタル 教科書体 NK-B" panose="02020700000000000000" pitchFamily="18" charset="-128"/>
              </a:rPr>
              <a:t>○事故対応にかかる費用削減</a:t>
            </a:r>
            <a:endParaRPr lang="en-US" altLang="ja-JP" sz="2400" dirty="0">
              <a:latin typeface="UD デジタル 教科書体 NK-B" panose="02020700000000000000" pitchFamily="18" charset="-128"/>
              <a:ea typeface="UD デジタル 教科書体 NK-B" panose="02020700000000000000" pitchFamily="18" charset="-128"/>
            </a:endParaRPr>
          </a:p>
          <a:p>
            <a:r>
              <a:rPr lang="ja-JP" altLang="en-US" sz="2400" dirty="0">
                <a:latin typeface="UD デジタル 教科書体 NK-B" panose="02020700000000000000" pitchFamily="18" charset="-128"/>
                <a:ea typeface="UD デジタル 教科書体 NK-B" panose="02020700000000000000" pitchFamily="18" charset="-128"/>
              </a:rPr>
              <a:t>○利用者からの</a:t>
            </a:r>
            <a:r>
              <a:rPr lang="ja-JP" altLang="en-US" sz="2400" dirty="0">
                <a:solidFill>
                  <a:srgbClr val="3333FF"/>
                </a:solidFill>
                <a:latin typeface="UD デジタル 教科書体 NK-B" panose="02020700000000000000" pitchFamily="18" charset="-128"/>
                <a:ea typeface="UD デジタル 教科書体 NK-B" panose="02020700000000000000" pitchFamily="18" charset="-128"/>
              </a:rPr>
              <a:t>信頼</a:t>
            </a:r>
            <a:r>
              <a:rPr lang="ja-JP" altLang="en-US" sz="2400" dirty="0">
                <a:latin typeface="UD デジタル 教科書体 NK-B" panose="02020700000000000000" pitchFamily="18" charset="-128"/>
                <a:ea typeface="UD デジタル 教科書体 NK-B" panose="02020700000000000000" pitchFamily="18" charset="-128"/>
              </a:rPr>
              <a:t>が高まる</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5" name="正方形/長方形 4"/>
          <p:cNvSpPr/>
          <p:nvPr/>
        </p:nvSpPr>
        <p:spPr>
          <a:xfrm>
            <a:off x="1749167" y="6192279"/>
            <a:ext cx="5747086" cy="523220"/>
          </a:xfrm>
          <a:prstGeom prst="rect">
            <a:avLst/>
          </a:prstGeom>
        </p:spPr>
        <p:txBody>
          <a:bodyPr wrap="none">
            <a:spAutoFit/>
          </a:bodyPr>
          <a:lstStyle/>
          <a:p>
            <a:pPr marL="0" indent="0">
              <a:buNone/>
            </a:pPr>
            <a:r>
              <a:rPr lang="en-US" altLang="ja-JP" sz="2800" dirty="0">
                <a:latin typeface="UD デジタル 教科書体 NK-B" panose="02020700000000000000" pitchFamily="18" charset="-128"/>
                <a:ea typeface="UD デジタル 教科書体 NK-B" panose="02020700000000000000" pitchFamily="18" charset="-128"/>
              </a:rPr>
              <a:t>※</a:t>
            </a:r>
            <a:r>
              <a:rPr lang="ja-JP" altLang="en-US" sz="2800" dirty="0">
                <a:latin typeface="UD デジタル 教科書体 NK-B" panose="02020700000000000000" pitchFamily="18" charset="-128"/>
                <a:ea typeface="UD デジタル 教科書体 NK-B" panose="02020700000000000000" pitchFamily="18" charset="-128"/>
              </a:rPr>
              <a:t>効果が現れるのには時間がかかる</a:t>
            </a:r>
          </a:p>
        </p:txBody>
      </p:sp>
    </p:spTree>
    <p:extLst>
      <p:ext uri="{BB962C8B-B14F-4D97-AF65-F5344CB8AC3E}">
        <p14:creationId xmlns:p14="http://schemas.microsoft.com/office/powerpoint/2010/main" val="34912601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F2DB792D-D871-4CCA-A78C-78C247134512}" type="slidenum">
              <a:rPr lang="en-US" altLang="ja-JP" smtClean="0"/>
              <a:pPr>
                <a:defRPr/>
              </a:pPr>
              <a:t>114</a:t>
            </a:fld>
            <a:endParaRPr lang="en-US" altLang="ja-JP" dirty="0"/>
          </a:p>
        </p:txBody>
      </p:sp>
      <p:sp>
        <p:nvSpPr>
          <p:cNvPr id="5" name="タイトル 4"/>
          <p:cNvSpPr>
            <a:spLocks noGrp="1"/>
          </p:cNvSpPr>
          <p:nvPr>
            <p:ph type="title"/>
          </p:nvPr>
        </p:nvSpPr>
        <p:spPr/>
        <p:txBody>
          <a:bodyPr/>
          <a:lstStyle/>
          <a:p>
            <a:r>
              <a:rPr lang="ja-JP" altLang="en-US" sz="3200" dirty="0"/>
              <a:t>事業者における輸送の安全取組事例</a:t>
            </a:r>
            <a:endParaRPr kumimoji="1" lang="ja-JP" altLang="en-US" sz="3200" dirty="0"/>
          </a:p>
        </p:txBody>
      </p:sp>
      <p:sp>
        <p:nvSpPr>
          <p:cNvPr id="7" name="コンテンツ プレースホルダー 5"/>
          <p:cNvSpPr txBox="1">
            <a:spLocks/>
          </p:cNvSpPr>
          <p:nvPr/>
        </p:nvSpPr>
        <p:spPr bwMode="auto">
          <a:xfrm>
            <a:off x="493713" y="1401115"/>
            <a:ext cx="8229600" cy="3269566"/>
          </a:xfrm>
          <a:prstGeom prst="rect">
            <a:avLst/>
          </a:prstGeom>
          <a:noFill/>
          <a:ln w="9525">
            <a:solidFill>
              <a:schemeClr val="bg2">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000" b="1" cap="all">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marL="457200" indent="-457200">
              <a:buFont typeface="Arial" panose="020B0604020202020204" pitchFamily="34" charset="0"/>
              <a:buChar char="•"/>
            </a:pPr>
            <a:r>
              <a:rPr lang="ja-JP" altLang="en-US" sz="2800" b="0" kern="0" dirty="0">
                <a:latin typeface="UD デジタル 教科書体 NK-B" panose="02020700000000000000" pitchFamily="18" charset="-128"/>
                <a:ea typeface="UD デジタル 教科書体 NK-B" panose="02020700000000000000" pitchFamily="18" charset="-128"/>
              </a:rPr>
              <a:t>大臣官房運輸安全監理官室では、運輸安全マネジメント評価等を通して、事業者における輸送の安全取組事例を収集しております。</a:t>
            </a:r>
            <a:endParaRPr lang="en-US" altLang="ja-JP" sz="2800" b="0" kern="0" dirty="0">
              <a:latin typeface="UD デジタル 教科書体 NK-B" panose="02020700000000000000" pitchFamily="18" charset="-128"/>
              <a:ea typeface="UD デジタル 教科書体 NK-B" panose="02020700000000000000" pitchFamily="18" charset="-128"/>
            </a:endParaRPr>
          </a:p>
          <a:p>
            <a:pPr marL="457200" indent="-457200">
              <a:buFont typeface="Arial" panose="020B0604020202020204" pitchFamily="34" charset="0"/>
              <a:buChar char="•"/>
            </a:pPr>
            <a:endParaRPr lang="en-US" altLang="ja-JP" sz="2800" b="0" kern="0" dirty="0">
              <a:latin typeface="UD デジタル 教科書体 NK-B" panose="02020700000000000000" pitchFamily="18" charset="-128"/>
              <a:ea typeface="UD デジタル 教科書体 NK-B" panose="02020700000000000000" pitchFamily="18" charset="-128"/>
            </a:endParaRPr>
          </a:p>
          <a:p>
            <a:pPr marL="457200" indent="-457200">
              <a:buFont typeface="Arial" panose="020B0604020202020204" pitchFamily="34" charset="0"/>
              <a:buChar char="•"/>
            </a:pPr>
            <a:r>
              <a:rPr lang="ja-JP" altLang="en-US" sz="2800" b="0" kern="0" dirty="0">
                <a:latin typeface="UD デジタル 教科書体 NK-B" panose="02020700000000000000" pitchFamily="18" charset="-128"/>
                <a:ea typeface="UD デジタル 教科書体 NK-B" panose="02020700000000000000" pitchFamily="18" charset="-128"/>
              </a:rPr>
              <a:t>運輸事業者の皆様におかれましては、これらの各種取組事例を参考情報として適宜活用いただければと考えております。 </a:t>
            </a:r>
          </a:p>
        </p:txBody>
      </p:sp>
      <p:sp>
        <p:nvSpPr>
          <p:cNvPr id="10" name="正方形/長方形 9"/>
          <p:cNvSpPr/>
          <p:nvPr/>
        </p:nvSpPr>
        <p:spPr>
          <a:xfrm>
            <a:off x="900289" y="4916068"/>
            <a:ext cx="7416448" cy="830997"/>
          </a:xfrm>
          <a:prstGeom prst="rect">
            <a:avLst/>
          </a:prstGeom>
        </p:spPr>
        <p:txBody>
          <a:bodyPr wrap="square">
            <a:spAutoFit/>
          </a:bodyPr>
          <a:lstStyle/>
          <a:p>
            <a:pPr lvl="0" algn="just">
              <a:spcAft>
                <a:spcPts val="0"/>
              </a:spcAft>
            </a:pPr>
            <a:r>
              <a:rPr lang="en-US" altLang="ja-JP" sz="2400" kern="100" dirty="0">
                <a:latin typeface="メイリオ" panose="020B0604030504040204" pitchFamily="50" charset="-128"/>
                <a:ea typeface="メイリオ" panose="020B0604030504040204" pitchFamily="50" charset="-128"/>
                <a:cs typeface="Times New Roman" panose="02020603050405020304" pitchFamily="18" charset="0"/>
              </a:rPr>
              <a:t>https://www.mlit.go.jp/unyuanzen/unyuanzen_torikumi.html</a:t>
            </a: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8762" y="5531812"/>
            <a:ext cx="921280" cy="921280"/>
          </a:xfrm>
          <a:prstGeom prst="rect">
            <a:avLst/>
          </a:prstGeom>
        </p:spPr>
      </p:pic>
    </p:spTree>
    <p:extLst>
      <p:ext uri="{BB962C8B-B14F-4D97-AF65-F5344CB8AC3E}">
        <p14:creationId xmlns:p14="http://schemas.microsoft.com/office/powerpoint/2010/main" val="21096115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p:cNvSpPr>
            <a:spLocks noGrp="1"/>
          </p:cNvSpPr>
          <p:nvPr>
            <p:ph type="subTitle" idx="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pPr>
              <a:defRPr/>
            </a:pPr>
            <a:fld id="{05C9DEB2-ACE0-4CE5-B491-901F8DA6F113}" type="slidenum">
              <a:rPr lang="en-US" altLang="ja-JP" smtClean="0"/>
              <a:pPr>
                <a:defRPr/>
              </a:pPr>
              <a:t>115</a:t>
            </a:fld>
            <a:endParaRPr lang="en-US" altLang="ja-JP" dirty="0"/>
          </a:p>
        </p:txBody>
      </p:sp>
      <p:sp>
        <p:nvSpPr>
          <p:cNvPr id="10" name="正方形/長方形 9"/>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11" name="フレーム 10"/>
          <p:cNvSpPr/>
          <p:nvPr/>
        </p:nvSpPr>
        <p:spPr>
          <a:xfrm>
            <a:off x="0" y="0"/>
            <a:ext cx="9144000" cy="6858000"/>
          </a:xfrm>
          <a:prstGeom prst="frame">
            <a:avLst>
              <a:gd name="adj1" fmla="val 8278"/>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schemeClr val="tx1"/>
              </a:solidFill>
            </a:endParaRPr>
          </a:p>
        </p:txBody>
      </p:sp>
      <p:sp>
        <p:nvSpPr>
          <p:cNvPr id="12" name="Text Box 6"/>
          <p:cNvSpPr txBox="1">
            <a:spLocks noChangeArrowheads="1"/>
          </p:cNvSpPr>
          <p:nvPr/>
        </p:nvSpPr>
        <p:spPr bwMode="auto">
          <a:xfrm>
            <a:off x="1763713" y="805648"/>
            <a:ext cx="5761037" cy="1878012"/>
          </a:xfrm>
          <a:prstGeom prst="rect">
            <a:avLst/>
          </a:prstGeom>
          <a:solidFill>
            <a:srgbClr val="CCECFF"/>
          </a:solidFill>
          <a:ln w="9525">
            <a:noFill/>
            <a:miter lim="800000"/>
            <a:headEnd/>
            <a:tailEnd/>
          </a:ln>
          <a:effectLst>
            <a:outerShdw dist="107763" dir="2700000" algn="ctr" rotWithShape="0">
              <a:schemeClr val="bg2"/>
            </a:outerShdw>
          </a:effectLst>
        </p:spPr>
        <p:txBody>
          <a:bodyPr>
            <a:spAutoFit/>
          </a:bodyPr>
          <a:lstStyle/>
          <a:p>
            <a:pPr algn="ctr">
              <a:defRPr/>
            </a:pPr>
            <a:r>
              <a:rPr lang="ja-JP" altLang="en-US" sz="3200" dirty="0">
                <a:ea typeface="HG丸ｺﾞｼｯｸM-PRO" pitchFamily="50" charset="-128"/>
              </a:rPr>
              <a:t>事故、ヒヤリ・ハット情報の収集・活用法（リスク管理）の理解を深めるために</a:t>
            </a:r>
            <a:endParaRPr lang="ja-JP" altLang="en-US" sz="3200" dirty="0">
              <a:effectLst>
                <a:outerShdw blurRad="38100" dist="38100" dir="2700000" algn="tl">
                  <a:srgbClr val="FFFFFF"/>
                </a:outerShdw>
              </a:effectLst>
              <a:latin typeface="Times New Roman" pitchFamily="18" charset="0"/>
            </a:endParaRPr>
          </a:p>
          <a:p>
            <a:pPr algn="ctr">
              <a:defRPr/>
            </a:pPr>
            <a:endParaRPr lang="ja-JP" altLang="en-US" sz="2000" dirty="0"/>
          </a:p>
        </p:txBody>
      </p:sp>
      <p:sp>
        <p:nvSpPr>
          <p:cNvPr id="13" name="Text Box 7"/>
          <p:cNvSpPr txBox="1">
            <a:spLocks noChangeArrowheads="1"/>
          </p:cNvSpPr>
          <p:nvPr/>
        </p:nvSpPr>
        <p:spPr bwMode="auto">
          <a:xfrm>
            <a:off x="1619250" y="2897648"/>
            <a:ext cx="6048375" cy="461963"/>
          </a:xfrm>
          <a:prstGeom prst="rect">
            <a:avLst/>
          </a:prstGeom>
          <a:noFill/>
          <a:ln w="9525">
            <a:noFill/>
            <a:miter lim="800000"/>
            <a:headEnd/>
            <a:tailEnd/>
          </a:ln>
        </p:spPr>
        <p:txBody>
          <a:bodyPr>
            <a:spAutoFit/>
          </a:bodyPr>
          <a:lstStyle/>
          <a:p>
            <a:r>
              <a:rPr lang="ja-JP" altLang="en-US" sz="2400" b="1" dirty="0">
                <a:latin typeface="Times New Roman" pitchFamily="18" charset="0"/>
              </a:rPr>
              <a:t>国土交通省　大臣官房　運輸安全監理官室</a:t>
            </a:r>
            <a:endParaRPr lang="ja-JP" altLang="en-US" sz="2400" dirty="0"/>
          </a:p>
        </p:txBody>
      </p:sp>
      <p:pic>
        <p:nvPicPr>
          <p:cNvPr id="14" name="Picture 10" descr="kokudo_logo_line"/>
          <p:cNvPicPr>
            <a:picLocks noChangeAspect="1" noChangeArrowheads="1"/>
          </p:cNvPicPr>
          <p:nvPr/>
        </p:nvPicPr>
        <p:blipFill>
          <a:blip r:embed="rId3" cstate="print"/>
          <a:srcRect/>
          <a:stretch>
            <a:fillRect/>
          </a:stretch>
        </p:blipFill>
        <p:spPr bwMode="auto">
          <a:xfrm>
            <a:off x="3924300" y="6417518"/>
            <a:ext cx="1428750" cy="323850"/>
          </a:xfrm>
          <a:prstGeom prst="rect">
            <a:avLst/>
          </a:prstGeom>
          <a:noFill/>
          <a:ln w="9525">
            <a:noFill/>
            <a:miter lim="800000"/>
            <a:headEnd/>
            <a:tailEnd/>
          </a:ln>
        </p:spPr>
      </p:pic>
      <p:sp>
        <p:nvSpPr>
          <p:cNvPr id="16" name="Rectangle 3"/>
          <p:cNvSpPr txBox="1">
            <a:spLocks noChangeArrowheads="1"/>
          </p:cNvSpPr>
          <p:nvPr/>
        </p:nvSpPr>
        <p:spPr bwMode="auto">
          <a:xfrm>
            <a:off x="1438414" y="4603462"/>
            <a:ext cx="63401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buFontTx/>
              <a:buNone/>
            </a:pPr>
            <a:r>
              <a:rPr lang="ja-JP" altLang="en-US" kern="0">
                <a:ea typeface="HG丸ｺﾞｼｯｸM-PRO" pitchFamily="50" charset="-128"/>
              </a:rPr>
              <a:t>ご清聴ありがとうございました。</a:t>
            </a:r>
            <a:endParaRPr lang="ja-JP" altLang="en-US" kern="0" dirty="0">
              <a:ea typeface="HG丸ｺﾞｼｯｸM-PRO" pitchFamily="50" charset="-128"/>
            </a:endParaRPr>
          </a:p>
        </p:txBody>
      </p:sp>
    </p:spTree>
    <p:extLst>
      <p:ext uri="{BB962C8B-B14F-4D97-AF65-F5344CB8AC3E}">
        <p14:creationId xmlns:p14="http://schemas.microsoft.com/office/powerpoint/2010/main" val="4161043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1619250" y="1828802"/>
            <a:ext cx="7524750" cy="1470025"/>
          </a:xfrm>
        </p:spPr>
        <p:txBody>
          <a:bodyPr/>
          <a:lstStyle/>
          <a:p>
            <a:pPr eaLnBrk="1" hangingPunct="1">
              <a:buFont typeface="Wingdings" pitchFamily="2" charset="2"/>
              <a:buNone/>
            </a:pPr>
            <a:r>
              <a:rPr lang="ja-JP" altLang="en-US" b="0" dirty="0">
                <a:latin typeface="+mj-ea"/>
              </a:rPr>
              <a:t>１．「リスク管理」とは？</a:t>
            </a:r>
            <a:endParaRPr kumimoji="1" lang="ja-JP" altLang="en-US" b="0" dirty="0">
              <a:latin typeface="+mj-ea"/>
            </a:endParaRPr>
          </a:p>
        </p:txBody>
      </p:sp>
      <p:sp>
        <p:nvSpPr>
          <p:cNvPr id="2" name="スライド番号プレースホルダー 1"/>
          <p:cNvSpPr>
            <a:spLocks noGrp="1"/>
          </p:cNvSpPr>
          <p:nvPr>
            <p:ph type="sldNum" sz="quarter" idx="12"/>
          </p:nvPr>
        </p:nvSpPr>
        <p:spPr/>
        <p:txBody>
          <a:bodyPr/>
          <a:lstStyle/>
          <a:p>
            <a:pPr>
              <a:defRPr/>
            </a:pPr>
            <a:fld id="{F2DB792D-D871-4CCA-A78C-78C247134512}" type="slidenum">
              <a:rPr lang="en-US" altLang="ja-JP" smtClean="0"/>
              <a:pPr>
                <a:defRPr/>
              </a:pPr>
              <a:t>12</a:t>
            </a:fld>
            <a:endParaRPr lang="en-US" altLang="ja-JP" dirty="0"/>
          </a:p>
        </p:txBody>
      </p:sp>
      <p:sp>
        <p:nvSpPr>
          <p:cNvPr id="4" name="正方形/長方形 3"/>
          <p:cNvSpPr/>
          <p:nvPr/>
        </p:nvSpPr>
        <p:spPr>
          <a:xfrm>
            <a:off x="4914220" y="3357563"/>
            <a:ext cx="4211409" cy="523220"/>
          </a:xfrm>
          <a:prstGeom prst="rect">
            <a:avLst/>
          </a:prstGeom>
        </p:spPr>
        <p:txBody>
          <a:bodyPr wrap="none">
            <a:spAutoFit/>
          </a:bodyPr>
          <a:lstStyle/>
          <a:p>
            <a:r>
              <a:rPr lang="ja-JP" altLang="en-US" sz="2800" dirty="0">
                <a:solidFill>
                  <a:srgbClr val="0070C0"/>
                </a:solidFill>
                <a:latin typeface="UD デジタル 教科書体 NK-B" panose="02020700000000000000" pitchFamily="18" charset="-128"/>
                <a:ea typeface="UD デジタル 教科書体 NK-B" panose="02020700000000000000" pitchFamily="18" charset="-128"/>
              </a:rPr>
              <a:t>リスク管理の必要性と効果</a:t>
            </a:r>
          </a:p>
        </p:txBody>
      </p:sp>
    </p:spTree>
    <p:extLst>
      <p:ext uri="{BB962C8B-B14F-4D97-AF65-F5344CB8AC3E}">
        <p14:creationId xmlns:p14="http://schemas.microsoft.com/office/powerpoint/2010/main" val="748526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13</a:t>
            </a:fld>
            <a:endParaRPr lang="en-US" altLang="ja-JP" dirty="0"/>
          </a:p>
        </p:txBody>
      </p:sp>
      <p:sp>
        <p:nvSpPr>
          <p:cNvPr id="5" name="タイトル 4"/>
          <p:cNvSpPr>
            <a:spLocks noGrp="1"/>
          </p:cNvSpPr>
          <p:nvPr>
            <p:ph type="title" idx="4294967295"/>
          </p:nvPr>
        </p:nvSpPr>
        <p:spPr>
          <a:xfrm>
            <a:off x="0" y="0"/>
            <a:ext cx="9144000" cy="914400"/>
          </a:xfrm>
        </p:spPr>
        <p:txBody>
          <a:bodyPr/>
          <a:lstStyle/>
          <a:p>
            <a:r>
              <a:rPr kumimoji="1" lang="ja-JP" altLang="en-US" dirty="0"/>
              <a:t>リスク管理とは</a:t>
            </a:r>
          </a:p>
        </p:txBody>
      </p:sp>
      <p:sp>
        <p:nvSpPr>
          <p:cNvPr id="10244" name="Rectangle 3"/>
          <p:cNvSpPr>
            <a:spLocks noGrp="1" noChangeArrowheads="1"/>
          </p:cNvSpPr>
          <p:nvPr>
            <p:ph type="body" idx="4294967295"/>
          </p:nvPr>
        </p:nvSpPr>
        <p:spPr>
          <a:xfrm>
            <a:off x="259864" y="2378717"/>
            <a:ext cx="8721576" cy="2308324"/>
          </a:xfrm>
        </p:spPr>
        <p:txBody>
          <a:bodyPr wrap="square">
            <a:spAutoFit/>
          </a:bodyPr>
          <a:lstStyle/>
          <a:p>
            <a:pPr marL="0" indent="0" eaLnBrk="1" hangingPunct="1">
              <a:buFont typeface="Wingdings" pitchFamily="2" charset="2"/>
              <a:buNone/>
            </a:pPr>
            <a:r>
              <a:rPr lang="ja-JP" altLang="en-US" sz="3600" dirty="0">
                <a:latin typeface="UD デジタル 教科書体 NK-B" panose="02020700000000000000" pitchFamily="18" charset="-128"/>
                <a:ea typeface="UD デジタル 教科書体 NK-B" panose="02020700000000000000" pitchFamily="18" charset="-128"/>
              </a:rPr>
              <a:t>「事故の再発防止・未然防止を目的として、現場で発生した事故、ヒヤリ・ハット等の</a:t>
            </a:r>
            <a:br>
              <a:rPr lang="en-US" altLang="ja-JP" sz="3600" dirty="0">
                <a:latin typeface="UD デジタル 教科書体 NK-B" panose="02020700000000000000" pitchFamily="18" charset="-128"/>
                <a:ea typeface="UD デジタル 教科書体 NK-B" panose="02020700000000000000" pitchFamily="18" charset="-128"/>
              </a:rPr>
            </a:br>
            <a:r>
              <a:rPr lang="ja-JP" altLang="en-US" sz="3600" dirty="0">
                <a:latin typeface="UD デジタル 教科書体 NK-B" panose="02020700000000000000" pitchFamily="18" charset="-128"/>
                <a:ea typeface="UD デジタル 教科書体 NK-B" panose="02020700000000000000" pitchFamily="18" charset="-128"/>
              </a:rPr>
              <a:t>情報を継続的に収集・活用し、対策を講じる一連の取組のこと」</a:t>
            </a:r>
            <a:endParaRPr lang="ja-JP" altLang="en-US" sz="3600" b="1" u="sng" dirty="0">
              <a:latin typeface="UD デジタル 教科書体 NK-B" panose="02020700000000000000" pitchFamily="18" charset="-128"/>
              <a:ea typeface="UD デジタル 教科書体 NK-B" panose="02020700000000000000" pitchFamily="18" charset="-128"/>
            </a:endParaRPr>
          </a:p>
        </p:txBody>
      </p:sp>
      <p:sp>
        <p:nvSpPr>
          <p:cNvPr id="2" name="テキスト ボックス 1"/>
          <p:cNvSpPr txBox="1"/>
          <p:nvPr/>
        </p:nvSpPr>
        <p:spPr>
          <a:xfrm>
            <a:off x="3852935" y="4909214"/>
            <a:ext cx="4868640" cy="646331"/>
          </a:xfrm>
          <a:prstGeom prst="rect">
            <a:avLst/>
          </a:prstGeom>
          <a:noFill/>
        </p:spPr>
        <p:txBody>
          <a:bodyPr wrap="none" rtlCol="0">
            <a:spAutoFit/>
          </a:bodyPr>
          <a:lstStyle/>
          <a:p>
            <a:pPr algn="r"/>
            <a:r>
              <a:rPr lang="ja-JP" altLang="en-US" dirty="0"/>
              <a:t>「事故、ヒヤリ・ハット情報の収集・活用の進め方 </a:t>
            </a:r>
            <a:endParaRPr lang="en-US" altLang="ja-JP" dirty="0"/>
          </a:p>
          <a:p>
            <a:pPr algn="r"/>
            <a:r>
              <a:rPr lang="ja-JP" altLang="en-US" dirty="0"/>
              <a:t>～事故の再発防止・予防に向けて～」より</a:t>
            </a:r>
            <a:endParaRPr kumimoji="1" lang="ja-JP" altLang="en-US" dirty="0"/>
          </a:p>
        </p:txBody>
      </p:sp>
      <p:sp>
        <p:nvSpPr>
          <p:cNvPr id="6" name="正方形/長方形 5"/>
          <p:cNvSpPr/>
          <p:nvPr/>
        </p:nvSpPr>
        <p:spPr>
          <a:xfrm>
            <a:off x="326239" y="1342570"/>
            <a:ext cx="4905510" cy="646331"/>
          </a:xfrm>
          <a:prstGeom prst="rect">
            <a:avLst/>
          </a:prstGeom>
        </p:spPr>
        <p:txBody>
          <a:bodyPr wrap="none">
            <a:spAutoFit/>
          </a:bodyPr>
          <a:lstStyle/>
          <a:p>
            <a:pPr algn="l" eaLnBrk="1" hangingPunct="1">
              <a:buFont typeface="Wingdings" pitchFamily="2" charset="2"/>
              <a:buNone/>
            </a:pPr>
            <a:r>
              <a:rPr lang="ja-JP" altLang="en-US" sz="3600" dirty="0">
                <a:latin typeface="UD デジタル 教科書体 NK-B" panose="02020700000000000000" pitchFamily="18" charset="-128"/>
                <a:ea typeface="UD デジタル 教科書体 NK-B" panose="02020700000000000000" pitchFamily="18" charset="-128"/>
              </a:rPr>
              <a:t>・</a:t>
            </a:r>
            <a:r>
              <a:rPr lang="ja-JP" altLang="en-US" sz="3600" dirty="0">
                <a:solidFill>
                  <a:srgbClr val="0000FF"/>
                </a:solidFill>
                <a:latin typeface="UD デジタル 教科書体 NK-B" panose="02020700000000000000" pitchFamily="18" charset="-128"/>
                <a:ea typeface="UD デジタル 教科書体 NK-B" panose="02020700000000000000" pitchFamily="18" charset="-128"/>
              </a:rPr>
              <a:t>リスク </a:t>
            </a:r>
            <a:r>
              <a:rPr lang="ja-JP" altLang="en-US" sz="3600" dirty="0">
                <a:latin typeface="UD デジタル 教科書体 NK-B" panose="02020700000000000000" pitchFamily="18" charset="-128"/>
                <a:ea typeface="UD デジタル 教科書体 NK-B" panose="02020700000000000000" pitchFamily="18" charset="-128"/>
              </a:rPr>
              <a:t>を </a:t>
            </a:r>
            <a:r>
              <a:rPr lang="ja-JP" altLang="en-US" sz="3600" dirty="0">
                <a:solidFill>
                  <a:srgbClr val="0000FF"/>
                </a:solidFill>
                <a:latin typeface="UD デジタル 教科書体 NK-B" panose="02020700000000000000" pitchFamily="18" charset="-128"/>
                <a:ea typeface="UD デジタル 教科書体 NK-B" panose="02020700000000000000" pitchFamily="18" charset="-128"/>
              </a:rPr>
              <a:t>管理 </a:t>
            </a:r>
            <a:r>
              <a:rPr lang="ja-JP" altLang="en-US" sz="3600" dirty="0">
                <a:latin typeface="UD デジタル 教科書体 NK-B" panose="02020700000000000000" pitchFamily="18" charset="-128"/>
                <a:ea typeface="UD デジタル 教科書体 NK-B" panose="02020700000000000000" pitchFamily="18" charset="-128"/>
              </a:rPr>
              <a:t>すること</a:t>
            </a:r>
            <a:endParaRPr lang="en-US" altLang="ja-JP" sz="3600" dirty="0">
              <a:latin typeface="UD デジタル 教科書体 NK-B" panose="02020700000000000000" pitchFamily="18" charset="-128"/>
              <a:ea typeface="UD デジタル 教科書体 NK-B" panose="02020700000000000000" pitchFamily="18"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リスク管理の流れ</a:t>
            </a:r>
          </a:p>
        </p:txBody>
      </p:sp>
      <p:sp>
        <p:nvSpPr>
          <p:cNvPr id="4" name="スライド番号プレースホルダー 3"/>
          <p:cNvSpPr>
            <a:spLocks noGrp="1"/>
          </p:cNvSpPr>
          <p:nvPr>
            <p:ph type="sldNum" sz="quarter" idx="12"/>
          </p:nvPr>
        </p:nvSpPr>
        <p:spPr/>
        <p:txBody>
          <a:bodyPr/>
          <a:lstStyle/>
          <a:p>
            <a:pPr>
              <a:defRPr/>
            </a:pPr>
            <a:fld id="{8DEB9206-6B62-49F8-BC94-D9E684E3D2D0}" type="slidenum">
              <a:rPr lang="en-US" altLang="ja-JP" smtClean="0"/>
              <a:pPr>
                <a:defRPr/>
              </a:pPr>
              <a:t>14</a:t>
            </a:fld>
            <a:endParaRPr lang="en-US" altLang="ja-JP" dirty="0"/>
          </a:p>
        </p:txBody>
      </p:sp>
      <p:graphicFrame>
        <p:nvGraphicFramePr>
          <p:cNvPr id="5" name="図表 4"/>
          <p:cNvGraphicFramePr/>
          <p:nvPr/>
        </p:nvGraphicFramePr>
        <p:xfrm>
          <a:off x="412530" y="1481962"/>
          <a:ext cx="8318939" cy="5202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楕円 5"/>
          <p:cNvSpPr/>
          <p:nvPr/>
        </p:nvSpPr>
        <p:spPr bwMode="auto">
          <a:xfrm>
            <a:off x="3838902" y="3373822"/>
            <a:ext cx="1466193" cy="1418897"/>
          </a:xfrm>
          <a:prstGeom prst="ellipse">
            <a:avLst/>
          </a:prstGeom>
          <a:solidFill>
            <a:srgbClr val="CCFFCC"/>
          </a:solidFill>
          <a:ln w="28575">
            <a:solidFill>
              <a:schemeClr val="tx1"/>
            </a:solidFill>
            <a:round/>
            <a:headEnd/>
            <a:tailEnd/>
          </a:ln>
        </p:spPr>
        <p:txBody>
          <a:bodyPr wrap="none" rtlCol="0" anchor="ct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環境</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整備</a:t>
            </a:r>
          </a:p>
        </p:txBody>
      </p:sp>
      <p:sp>
        <p:nvSpPr>
          <p:cNvPr id="7" name="正方形/長方形 6"/>
          <p:cNvSpPr/>
          <p:nvPr/>
        </p:nvSpPr>
        <p:spPr>
          <a:xfrm>
            <a:off x="3583230" y="1137557"/>
            <a:ext cx="833883" cy="369332"/>
          </a:xfrm>
          <a:prstGeom prst="rect">
            <a:avLst/>
          </a:prstGeom>
        </p:spPr>
        <p:txBody>
          <a:bodyPr wrap="none">
            <a:spAutoFit/>
          </a:bodyPr>
          <a:lstStyle/>
          <a:p>
            <a:r>
              <a:rPr lang="en-US" altLang="ja-JP" dirty="0">
                <a:latin typeface="UD デジタル 教科書体 NK-B" panose="02020700000000000000" pitchFamily="18" charset="-128"/>
                <a:ea typeface="UD デジタル 教科書体 NK-B" panose="02020700000000000000" pitchFamily="18" charset="-128"/>
              </a:rPr>
              <a:t>(7)1)</a:t>
            </a:r>
          </a:p>
        </p:txBody>
      </p:sp>
      <p:sp>
        <p:nvSpPr>
          <p:cNvPr id="8" name="正方形/長方形 7"/>
          <p:cNvSpPr/>
          <p:nvPr/>
        </p:nvSpPr>
        <p:spPr>
          <a:xfrm>
            <a:off x="6240228" y="2636826"/>
            <a:ext cx="1526380" cy="369332"/>
          </a:xfrm>
          <a:prstGeom prst="rect">
            <a:avLst/>
          </a:prstGeom>
        </p:spPr>
        <p:txBody>
          <a:bodyPr wrap="none">
            <a:spAutoFit/>
          </a:bodyPr>
          <a:lstStyle/>
          <a:p>
            <a:r>
              <a:rPr lang="en-US" altLang="ja-JP" dirty="0">
                <a:latin typeface="UD デジタル 教科書体 NK-B" panose="02020700000000000000" pitchFamily="18" charset="-128"/>
                <a:ea typeface="UD デジタル 教科書体 NK-B" panose="02020700000000000000" pitchFamily="18" charset="-128"/>
              </a:rPr>
              <a:t>(7)2)</a:t>
            </a:r>
            <a:r>
              <a:rPr lang="ja-JP" altLang="en-US" dirty="0">
                <a:latin typeface="UD デジタル 教科書体 NK-B" panose="02020700000000000000" pitchFamily="18" charset="-128"/>
                <a:ea typeface="UD デジタル 教科書体 NK-B" panose="02020700000000000000" pitchFamily="18" charset="-128"/>
              </a:rPr>
              <a:t>①②③</a:t>
            </a:r>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9" name="正方形/長方形 8"/>
          <p:cNvSpPr/>
          <p:nvPr/>
        </p:nvSpPr>
        <p:spPr>
          <a:xfrm>
            <a:off x="4931699" y="5137124"/>
            <a:ext cx="1064715" cy="369332"/>
          </a:xfrm>
          <a:prstGeom prst="rect">
            <a:avLst/>
          </a:prstGeom>
        </p:spPr>
        <p:txBody>
          <a:bodyPr wrap="none">
            <a:spAutoFit/>
          </a:bodyPr>
          <a:lstStyle/>
          <a:p>
            <a:r>
              <a:rPr lang="en-US" altLang="ja-JP" dirty="0">
                <a:latin typeface="UD デジタル 教科書体 NK-B" panose="02020700000000000000" pitchFamily="18" charset="-128"/>
                <a:ea typeface="UD デジタル 教科書体 NK-B" panose="02020700000000000000" pitchFamily="18" charset="-128"/>
              </a:rPr>
              <a:t>(7)2)</a:t>
            </a:r>
            <a:r>
              <a:rPr lang="ja-JP" altLang="en-US" dirty="0">
                <a:latin typeface="UD デジタル 教科書体 NK-B" panose="02020700000000000000" pitchFamily="18" charset="-128"/>
                <a:ea typeface="UD デジタル 教科書体 NK-B" panose="02020700000000000000" pitchFamily="18" charset="-128"/>
              </a:rPr>
              <a:t>④</a:t>
            </a:r>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10" name="正方形/長方形 9"/>
          <p:cNvSpPr/>
          <p:nvPr/>
        </p:nvSpPr>
        <p:spPr>
          <a:xfrm>
            <a:off x="3050872" y="5137124"/>
            <a:ext cx="1064715" cy="369332"/>
          </a:xfrm>
          <a:prstGeom prst="rect">
            <a:avLst/>
          </a:prstGeom>
        </p:spPr>
        <p:txBody>
          <a:bodyPr wrap="none">
            <a:spAutoFit/>
          </a:bodyPr>
          <a:lstStyle/>
          <a:p>
            <a:r>
              <a:rPr lang="en-US" altLang="ja-JP" dirty="0">
                <a:latin typeface="UD デジタル 教科書体 NK-B" panose="02020700000000000000" pitchFamily="18" charset="-128"/>
                <a:ea typeface="UD デジタル 教科書体 NK-B" panose="02020700000000000000" pitchFamily="18" charset="-128"/>
              </a:rPr>
              <a:t>(7)2)</a:t>
            </a:r>
            <a:r>
              <a:rPr lang="ja-JP" altLang="en-US" dirty="0">
                <a:latin typeface="UD デジタル 教科書体 NK-B" panose="02020700000000000000" pitchFamily="18" charset="-128"/>
                <a:ea typeface="UD デジタル 教科書体 NK-B" panose="02020700000000000000" pitchFamily="18" charset="-128"/>
              </a:rPr>
              <a:t>④</a:t>
            </a:r>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11" name="正方形/長方形 10"/>
          <p:cNvSpPr/>
          <p:nvPr/>
        </p:nvSpPr>
        <p:spPr>
          <a:xfrm>
            <a:off x="1431754" y="2636826"/>
            <a:ext cx="1064715" cy="369332"/>
          </a:xfrm>
          <a:prstGeom prst="rect">
            <a:avLst/>
          </a:prstGeom>
        </p:spPr>
        <p:txBody>
          <a:bodyPr wrap="none">
            <a:spAutoFit/>
          </a:bodyPr>
          <a:lstStyle/>
          <a:p>
            <a:r>
              <a:rPr lang="en-US" altLang="ja-JP" dirty="0">
                <a:latin typeface="UD デジタル 教科書体 NK-B" panose="02020700000000000000" pitchFamily="18" charset="-128"/>
                <a:ea typeface="UD デジタル 教科書体 NK-B" panose="02020700000000000000" pitchFamily="18" charset="-128"/>
              </a:rPr>
              <a:t>(7)2)</a:t>
            </a:r>
            <a:r>
              <a:rPr lang="ja-JP" altLang="en-US" dirty="0">
                <a:latin typeface="UD デジタル 教科書体 NK-B" panose="02020700000000000000" pitchFamily="18" charset="-128"/>
                <a:ea typeface="UD デジタル 教科書体 NK-B" panose="02020700000000000000" pitchFamily="18" charset="-128"/>
              </a:rPr>
              <a:t>⑤</a:t>
            </a:r>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12" name="正方形/長方形 11"/>
          <p:cNvSpPr/>
          <p:nvPr/>
        </p:nvSpPr>
        <p:spPr>
          <a:xfrm>
            <a:off x="4039642" y="3004490"/>
            <a:ext cx="1064715" cy="369332"/>
          </a:xfrm>
          <a:prstGeom prst="rect">
            <a:avLst/>
          </a:prstGeom>
        </p:spPr>
        <p:txBody>
          <a:bodyPr wrap="none">
            <a:spAutoFit/>
          </a:bodyPr>
          <a:lstStyle/>
          <a:p>
            <a:r>
              <a:rPr lang="en-US" altLang="ja-JP" dirty="0">
                <a:latin typeface="UD デジタル 教科書体 NK-B" panose="02020700000000000000" pitchFamily="18" charset="-128"/>
                <a:ea typeface="UD デジタル 教科書体 NK-B" panose="02020700000000000000" pitchFamily="18" charset="-128"/>
              </a:rPr>
              <a:t>(7)2)</a:t>
            </a:r>
            <a:r>
              <a:rPr lang="ja-JP" altLang="en-US" dirty="0">
                <a:latin typeface="UD デジタル 教科書体 NK-B" panose="02020700000000000000" pitchFamily="18" charset="-128"/>
                <a:ea typeface="UD デジタル 教科書体 NK-B" panose="02020700000000000000" pitchFamily="18" charset="-128"/>
              </a:rPr>
              <a:t>⑦</a:t>
            </a:r>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13" name="正方形/長方形 12"/>
          <p:cNvSpPr/>
          <p:nvPr/>
        </p:nvSpPr>
        <p:spPr>
          <a:xfrm>
            <a:off x="5526736" y="435872"/>
            <a:ext cx="3581430" cy="369332"/>
          </a:xfrm>
          <a:prstGeom prst="rect">
            <a:avLst/>
          </a:prstGeom>
        </p:spPr>
        <p:txBody>
          <a:bodyPr wrap="none">
            <a:spAutoFit/>
          </a:bodyPr>
          <a:lstStyle/>
          <a:p>
            <a:r>
              <a:rPr lang="en-US" altLang="ja-JP" dirty="0">
                <a:latin typeface="UD デジタル 教科書体 NK-B" panose="02020700000000000000" pitchFamily="18" charset="-128"/>
                <a:ea typeface="UD デジタル 教科書体 NK-B" panose="02020700000000000000" pitchFamily="18" charset="-128"/>
              </a:rPr>
              <a:t>※</a:t>
            </a:r>
            <a:r>
              <a:rPr lang="ja-JP" altLang="en-US" dirty="0">
                <a:latin typeface="UD デジタル 教科書体 NK-B" panose="02020700000000000000" pitchFamily="18" charset="-128"/>
                <a:ea typeface="UD デジタル 教科書体 NK-B" panose="02020700000000000000" pitchFamily="18" charset="-128"/>
              </a:rPr>
              <a:t>数字はガイドラインの項番を示す</a:t>
            </a:r>
            <a:endParaRPr lang="en-US" altLang="ja-JP"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738649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t>リスク管理の目的</a:t>
            </a:r>
          </a:p>
        </p:txBody>
      </p:sp>
      <p:sp>
        <p:nvSpPr>
          <p:cNvPr id="2" name="スライド番号プレースホルダー 1"/>
          <p:cNvSpPr>
            <a:spLocks noGrp="1"/>
          </p:cNvSpPr>
          <p:nvPr>
            <p:ph type="sldNum" sz="quarter" idx="4294967295"/>
          </p:nvPr>
        </p:nvSpPr>
        <p:spPr>
          <a:xfrm>
            <a:off x="7010400" y="6553200"/>
            <a:ext cx="2133600" cy="476250"/>
          </a:xfrm>
        </p:spPr>
        <p:txBody>
          <a:bodyPr/>
          <a:lstStyle/>
          <a:p>
            <a:pPr>
              <a:defRPr/>
            </a:pPr>
            <a:fld id="{CB437A40-9B03-4AC5-A981-4A10656EEB52}" type="slidenum">
              <a:rPr lang="en-US" altLang="ja-JP" smtClean="0"/>
              <a:pPr>
                <a:defRPr/>
              </a:pPr>
              <a:t>15</a:t>
            </a:fld>
            <a:endParaRPr lang="en-US" altLang="ja-JP" dirty="0"/>
          </a:p>
        </p:txBody>
      </p:sp>
      <p:sp>
        <p:nvSpPr>
          <p:cNvPr id="3" name="正方形/長方形 2"/>
          <p:cNvSpPr/>
          <p:nvPr/>
        </p:nvSpPr>
        <p:spPr>
          <a:xfrm>
            <a:off x="239248" y="1549962"/>
            <a:ext cx="8536311" cy="1384995"/>
          </a:xfrm>
          <a:prstGeom prst="rect">
            <a:avLst/>
          </a:prstGeom>
        </p:spPr>
        <p:txBody>
          <a:bodyPr wrap="none">
            <a:spAutoFit/>
          </a:bodyPr>
          <a:lstStyle/>
          <a:p>
            <a:pPr marL="514350" indent="-514350">
              <a:buFont typeface="+mj-lt"/>
              <a:buAutoNum type="arabicPeriod"/>
            </a:pPr>
            <a:r>
              <a:rPr lang="ja-JP" altLang="en-US" sz="2800" dirty="0">
                <a:latin typeface="UD デジタル 教科書体 NK-B" panose="02020700000000000000" pitchFamily="18" charset="-128"/>
                <a:ea typeface="UD デジタル 教科書体 NK-B" panose="02020700000000000000" pitchFamily="18" charset="-128"/>
              </a:rPr>
              <a:t>職場の</a:t>
            </a: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現状を把握</a:t>
            </a:r>
            <a:r>
              <a:rPr lang="ja-JP" altLang="en-US" sz="2800" dirty="0">
                <a:latin typeface="UD デジタル 教科書体 NK-B" panose="02020700000000000000" pitchFamily="18" charset="-128"/>
                <a:ea typeface="UD デジタル 教科書体 NK-B" panose="02020700000000000000" pitchFamily="18" charset="-128"/>
              </a:rPr>
              <a:t>する</a:t>
            </a:r>
            <a:r>
              <a:rPr lang="ja-JP" altLang="en-US" sz="2000" dirty="0">
                <a:latin typeface="UD デジタル 教科書体 NK-R" panose="02020400000000000000" pitchFamily="18" charset="-128"/>
                <a:ea typeface="UD デジタル 教科書体 NK-R" panose="02020400000000000000" pitchFamily="18" charset="-128"/>
              </a:rPr>
              <a:t>（収集した情報の分類・整理・傾向把握）</a:t>
            </a:r>
            <a:endParaRPr lang="en-US" altLang="ja-JP" sz="2000" dirty="0">
              <a:latin typeface="UD デジタル 教科書体 NK-R" panose="02020400000000000000" pitchFamily="18" charset="-128"/>
              <a:ea typeface="UD デジタル 教科書体 NK-R" panose="02020400000000000000" pitchFamily="18" charset="-128"/>
            </a:endParaRPr>
          </a:p>
          <a:p>
            <a:pPr marL="514350" indent="-514350">
              <a:buFont typeface="+mj-lt"/>
              <a:buAutoNum type="arabicPeriod"/>
            </a:pPr>
            <a:r>
              <a:rPr lang="ja-JP" altLang="en-US" sz="2800" dirty="0">
                <a:latin typeface="UD デジタル 教科書体 NK-B" panose="02020700000000000000" pitchFamily="18" charset="-128"/>
                <a:ea typeface="UD デジタル 教科書体 NK-B" panose="02020700000000000000" pitchFamily="18" charset="-128"/>
              </a:rPr>
              <a:t>事故・エラーの</a:t>
            </a: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真因を特定</a:t>
            </a:r>
            <a:r>
              <a:rPr lang="ja-JP" altLang="en-US" sz="2800" dirty="0">
                <a:latin typeface="UD デジタル 教科書体 NK-B" panose="02020700000000000000" pitchFamily="18" charset="-128"/>
                <a:ea typeface="UD デジタル 教科書体 NK-B" panose="02020700000000000000" pitchFamily="18" charset="-128"/>
              </a:rPr>
              <a:t>する</a:t>
            </a:r>
            <a:r>
              <a:rPr lang="ja-JP" altLang="en-US" sz="2000" dirty="0">
                <a:latin typeface="UD デジタル 教科書体 NK-R" panose="02020400000000000000" pitchFamily="18" charset="-128"/>
                <a:ea typeface="UD デジタル 教科書体 NK-R" panose="02020400000000000000" pitchFamily="18" charset="-128"/>
              </a:rPr>
              <a:t>（根本的な原因の分析）</a:t>
            </a:r>
            <a:endParaRPr lang="en-US" altLang="ja-JP" sz="2800" dirty="0">
              <a:latin typeface="UD デジタル 教科書体 NK-B" panose="02020700000000000000" pitchFamily="18" charset="-128"/>
              <a:ea typeface="UD デジタル 教科書体 NK-B" panose="02020700000000000000" pitchFamily="18" charset="-128"/>
            </a:endParaRPr>
          </a:p>
          <a:p>
            <a:pPr marL="514350" indent="-514350">
              <a:buFont typeface="+mj-lt"/>
              <a:buAutoNum type="arabicPeriod"/>
            </a:pPr>
            <a:r>
              <a:rPr lang="ja-JP" altLang="en-US" sz="2800" dirty="0">
                <a:latin typeface="UD デジタル 教科書体 NK-B" panose="02020700000000000000" pitchFamily="18" charset="-128"/>
                <a:ea typeface="UD デジタル 教科書体 NK-B" panose="02020700000000000000" pitchFamily="18" charset="-128"/>
              </a:rPr>
              <a:t>事故・エラーの</a:t>
            </a: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予兆を管理</a:t>
            </a:r>
            <a:r>
              <a:rPr lang="ja-JP" altLang="en-US" sz="2800" dirty="0">
                <a:latin typeface="UD デジタル 教科書体 NK-B" panose="02020700000000000000" pitchFamily="18" charset="-128"/>
                <a:ea typeface="UD デジタル 教科書体 NK-B" panose="02020700000000000000" pitchFamily="18" charset="-128"/>
              </a:rPr>
              <a:t>する</a:t>
            </a:r>
            <a:r>
              <a:rPr lang="ja-JP" altLang="en-US" sz="2000" dirty="0">
                <a:latin typeface="UD デジタル 教科書体 NK-R" panose="02020400000000000000" pitchFamily="18" charset="-128"/>
                <a:ea typeface="UD デジタル 教科書体 NK-R" panose="02020400000000000000" pitchFamily="18" charset="-128"/>
              </a:rPr>
              <a:t>（潜在的な危険の掘り起こし）</a:t>
            </a:r>
            <a:endParaRPr lang="en-US" altLang="ja-JP" sz="2000" dirty="0">
              <a:latin typeface="UD デジタル 教科書体 NK-R" panose="02020400000000000000" pitchFamily="18" charset="-128"/>
              <a:ea typeface="UD デジタル 教科書体 NK-R" panose="02020400000000000000" pitchFamily="18" charset="-128"/>
            </a:endParaRPr>
          </a:p>
        </p:txBody>
      </p:sp>
      <p:pic>
        <p:nvPicPr>
          <p:cNvPr id="5" name="図 4"/>
          <p:cNvPicPr>
            <a:picLocks noChangeAspect="1"/>
          </p:cNvPicPr>
          <p:nvPr/>
        </p:nvPicPr>
        <p:blipFill rotWithShape="1">
          <a:blip r:embed="rId3"/>
          <a:srcRect l="12505" r="12860"/>
          <a:stretch/>
        </p:blipFill>
        <p:spPr>
          <a:xfrm>
            <a:off x="4751974" y="3113361"/>
            <a:ext cx="3813592" cy="3439839"/>
          </a:xfrm>
          <a:prstGeom prst="rect">
            <a:avLst/>
          </a:prstGeom>
        </p:spPr>
      </p:pic>
    </p:spTree>
    <p:extLst>
      <p:ext uri="{BB962C8B-B14F-4D97-AF65-F5344CB8AC3E}">
        <p14:creationId xmlns:p14="http://schemas.microsoft.com/office/powerpoint/2010/main" val="648339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リスク管理の留意点</a:t>
            </a:r>
            <a:endParaRPr kumimoji="1" lang="ja-JP" altLang="en-US" dirty="0"/>
          </a:p>
        </p:txBody>
      </p:sp>
      <p:sp>
        <p:nvSpPr>
          <p:cNvPr id="3" name="コンテンツ プレースホルダー 2"/>
          <p:cNvSpPr>
            <a:spLocks noGrp="1"/>
          </p:cNvSpPr>
          <p:nvPr>
            <p:ph idx="1"/>
          </p:nvPr>
        </p:nvSpPr>
        <p:spPr>
          <a:xfrm>
            <a:off x="360362" y="2533651"/>
            <a:ext cx="8459787" cy="3181350"/>
          </a:xfrm>
        </p:spPr>
        <p:txBody>
          <a:bodyPr/>
          <a:lstStyle/>
          <a:p>
            <a:pPr marL="514350" indent="-514350">
              <a:buFont typeface="+mj-ea"/>
              <a:buAutoNum type="circleNumDbPlain"/>
            </a:pPr>
            <a:r>
              <a:rPr lang="ja-JP" altLang="en-US" dirty="0">
                <a:latin typeface="UD デジタル 教科書体 NK-B" panose="02020700000000000000" pitchFamily="18" charset="-128"/>
                <a:ea typeface="UD デジタル 教科書体 NK-B" panose="02020700000000000000" pitchFamily="18" charset="-128"/>
              </a:rPr>
              <a:t>事故が多発している場合</a:t>
            </a:r>
            <a:endParaRPr lang="en-US" altLang="ja-JP" dirty="0">
              <a:latin typeface="UD デジタル 教科書体 NK-B" panose="02020700000000000000" pitchFamily="18" charset="-128"/>
              <a:ea typeface="UD デジタル 教科書体 NK-B" panose="02020700000000000000" pitchFamily="18" charset="-128"/>
            </a:endParaRPr>
          </a:p>
          <a:p>
            <a:pPr marL="400050" lvl="1" indent="0">
              <a:buNone/>
            </a:pPr>
            <a:r>
              <a:rPr lang="ja-JP" altLang="en-US" sz="3200" dirty="0">
                <a:latin typeface="UD デジタル 教科書体 NK-B" panose="02020700000000000000" pitchFamily="18" charset="-128"/>
                <a:ea typeface="UD デジタル 教科書体 NK-B" panose="02020700000000000000" pitchFamily="18" charset="-128"/>
              </a:rPr>
              <a:t>⇒</a:t>
            </a:r>
            <a:r>
              <a:rPr lang="ja-JP" altLang="en-US" sz="3200" dirty="0">
                <a:solidFill>
                  <a:srgbClr val="0000FF"/>
                </a:solidFill>
                <a:latin typeface="UD デジタル 教科書体 NK-B" panose="02020700000000000000" pitchFamily="18" charset="-128"/>
                <a:ea typeface="UD デジタル 教科書体 NK-B" panose="02020700000000000000" pitchFamily="18" charset="-128"/>
              </a:rPr>
              <a:t>再発防止を重視</a:t>
            </a:r>
            <a:r>
              <a:rPr lang="ja-JP" altLang="en-US" sz="3200" dirty="0">
                <a:latin typeface="UD デジタル 教科書体 NK-B" panose="02020700000000000000" pitchFamily="18" charset="-128"/>
                <a:ea typeface="UD デジタル 教科書体 NK-B" panose="02020700000000000000" pitchFamily="18" charset="-128"/>
              </a:rPr>
              <a:t>し、事故等の情報を優先的</a:t>
            </a:r>
            <a:br>
              <a:rPr lang="en-US" altLang="ja-JP" sz="3200" dirty="0">
                <a:latin typeface="UD デジタル 教科書体 NK-B" panose="02020700000000000000" pitchFamily="18" charset="-128"/>
                <a:ea typeface="UD デジタル 教科書体 NK-B" panose="02020700000000000000" pitchFamily="18" charset="-128"/>
              </a:rPr>
            </a:br>
            <a:r>
              <a:rPr lang="ja-JP" altLang="en-US" sz="3200" dirty="0">
                <a:latin typeface="UD デジタル 教科書体 NK-B" panose="02020700000000000000" pitchFamily="18" charset="-128"/>
                <a:ea typeface="UD デジタル 教科書体 NK-B" panose="02020700000000000000" pitchFamily="18" charset="-128"/>
              </a:rPr>
              <a:t>　　に収集し、対応</a:t>
            </a:r>
            <a:endParaRPr lang="en-US" altLang="ja-JP" dirty="0">
              <a:latin typeface="UD デジタル 教科書体 NK-B" panose="02020700000000000000" pitchFamily="18" charset="-128"/>
              <a:ea typeface="UD デジタル 教科書体 NK-B" panose="02020700000000000000" pitchFamily="18" charset="-128"/>
            </a:endParaRPr>
          </a:p>
          <a:p>
            <a:pPr marL="514350" indent="-514350">
              <a:buFont typeface="+mj-ea"/>
              <a:buAutoNum type="circleNumDbPlain"/>
            </a:pPr>
            <a:r>
              <a:rPr lang="ja-JP" altLang="en-US" dirty="0">
                <a:latin typeface="UD デジタル 教科書体 NK-B" panose="02020700000000000000" pitchFamily="18" charset="-128"/>
                <a:ea typeface="UD デジタル 教科書体 NK-B" panose="02020700000000000000" pitchFamily="18" charset="-128"/>
              </a:rPr>
              <a:t>事故の発生件数が減少している場合</a:t>
            </a:r>
            <a:endParaRPr lang="en-US" altLang="ja-JP" dirty="0">
              <a:latin typeface="UD デジタル 教科書体 NK-B" panose="02020700000000000000" pitchFamily="18" charset="-128"/>
              <a:ea typeface="UD デジタル 教科書体 NK-B" panose="02020700000000000000" pitchFamily="18" charset="-128"/>
            </a:endParaRPr>
          </a:p>
          <a:p>
            <a:pPr marL="400050" lvl="1" indent="0">
              <a:buNone/>
            </a:pPr>
            <a:r>
              <a:rPr lang="ja-JP" altLang="en-US" sz="3200" dirty="0">
                <a:latin typeface="UD デジタル 教科書体 NK-B" panose="02020700000000000000" pitchFamily="18" charset="-128"/>
                <a:ea typeface="UD デジタル 教科書体 NK-B" panose="02020700000000000000" pitchFamily="18" charset="-128"/>
              </a:rPr>
              <a:t>⇒</a:t>
            </a:r>
            <a:r>
              <a:rPr lang="ja-JP" altLang="en-US" sz="3200" dirty="0">
                <a:solidFill>
                  <a:srgbClr val="0000FF"/>
                </a:solidFill>
                <a:latin typeface="UD デジタル 教科書体 NK-B" panose="02020700000000000000" pitchFamily="18" charset="-128"/>
                <a:ea typeface="UD デジタル 教科書体 NK-B" panose="02020700000000000000" pitchFamily="18" charset="-128"/>
              </a:rPr>
              <a:t>未然防止</a:t>
            </a:r>
            <a:r>
              <a:rPr lang="ja-JP" altLang="en-US" sz="3200" dirty="0">
                <a:latin typeface="UD デジタル 教科書体 NK-B" panose="02020700000000000000" pitchFamily="18" charset="-128"/>
                <a:ea typeface="UD デジタル 教科書体 NK-B" panose="02020700000000000000" pitchFamily="18" charset="-128"/>
              </a:rPr>
              <a:t>に向けてヒヤリ・ハット等の情報も　　</a:t>
            </a:r>
            <a:br>
              <a:rPr lang="en-US" altLang="ja-JP" sz="3200" dirty="0">
                <a:latin typeface="UD デジタル 教科書体 NK-B" panose="02020700000000000000" pitchFamily="18" charset="-128"/>
                <a:ea typeface="UD デジタル 教科書体 NK-B" panose="02020700000000000000" pitchFamily="18" charset="-128"/>
              </a:rPr>
            </a:br>
            <a:r>
              <a:rPr lang="ja-JP" altLang="en-US" sz="3200" dirty="0">
                <a:latin typeface="UD デジタル 教科書体 NK-B" panose="02020700000000000000" pitchFamily="18" charset="-128"/>
                <a:ea typeface="UD デジタル 教科書体 NK-B" panose="02020700000000000000" pitchFamily="18" charset="-128"/>
              </a:rPr>
              <a:t>　　収集し、対応</a:t>
            </a:r>
            <a:endParaRPr lang="en-US" altLang="ja-JP" sz="3200" dirty="0">
              <a:latin typeface="UD デジタル 教科書体 NK-B" panose="02020700000000000000" pitchFamily="18" charset="-128"/>
              <a:ea typeface="UD デジタル 教科書体 NK-B" panose="02020700000000000000" pitchFamily="18" charset="-128"/>
            </a:endParaRPr>
          </a:p>
          <a:p>
            <a:pPr marL="514350" indent="-514350">
              <a:buFont typeface="+mj-ea"/>
              <a:buAutoNum type="circleNumDbPlain"/>
            </a:pP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4" name="スライド番号プレースホルダー 3"/>
          <p:cNvSpPr>
            <a:spLocks noGrp="1"/>
          </p:cNvSpPr>
          <p:nvPr>
            <p:ph type="sldNum" sz="quarter" idx="12"/>
          </p:nvPr>
        </p:nvSpPr>
        <p:spPr/>
        <p:txBody>
          <a:bodyPr/>
          <a:lstStyle/>
          <a:p>
            <a:pPr>
              <a:defRPr/>
            </a:pPr>
            <a:fld id="{8DEB9206-6B62-49F8-BC94-D9E684E3D2D0}" type="slidenum">
              <a:rPr lang="en-US" altLang="ja-JP" smtClean="0"/>
              <a:pPr>
                <a:defRPr/>
              </a:pPr>
              <a:t>16</a:t>
            </a:fld>
            <a:endParaRPr lang="en-US" altLang="ja-JP" dirty="0"/>
          </a:p>
        </p:txBody>
      </p:sp>
      <p:sp>
        <p:nvSpPr>
          <p:cNvPr id="5" name="正方形/長方形 4"/>
          <p:cNvSpPr/>
          <p:nvPr/>
        </p:nvSpPr>
        <p:spPr>
          <a:xfrm>
            <a:off x="288560" y="1695916"/>
            <a:ext cx="3600666" cy="584775"/>
          </a:xfrm>
          <a:prstGeom prst="rect">
            <a:avLst/>
          </a:prstGeom>
        </p:spPr>
        <p:txBody>
          <a:bodyPr wrap="none">
            <a:spAutoFit/>
          </a:bodyPr>
          <a:lstStyle/>
          <a:p>
            <a:r>
              <a:rPr lang="ja-JP" altLang="en-US" sz="3200" dirty="0">
                <a:latin typeface="+mj-ea"/>
                <a:ea typeface="+mj-ea"/>
              </a:rPr>
              <a:t>リスク管理の留意点</a:t>
            </a:r>
          </a:p>
        </p:txBody>
      </p:sp>
    </p:spTree>
    <p:extLst>
      <p:ext uri="{BB962C8B-B14F-4D97-AF65-F5344CB8AC3E}">
        <p14:creationId xmlns:p14="http://schemas.microsoft.com/office/powerpoint/2010/main" val="3914014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p:txBody>
          <a:bodyPr/>
          <a:lstStyle/>
          <a:p>
            <a:pPr>
              <a:defRPr/>
            </a:pPr>
            <a:fld id="{CB437A40-9B03-4AC5-A981-4A10656EEB52}" type="slidenum">
              <a:rPr lang="en-US" altLang="ja-JP" smtClean="0"/>
              <a:pPr>
                <a:defRPr/>
              </a:pPr>
              <a:t>17</a:t>
            </a:fld>
            <a:endParaRPr lang="en-US" altLang="ja-JP" dirty="0"/>
          </a:p>
        </p:txBody>
      </p:sp>
      <p:sp>
        <p:nvSpPr>
          <p:cNvPr id="3" name="タイトル 4"/>
          <p:cNvSpPr txBox="1">
            <a:spLocks/>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200">
                <a:solidFill>
                  <a:srgbClr val="4087C8"/>
                </a:solidFill>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kern="0" dirty="0"/>
              <a:t>リスク管理の効果</a:t>
            </a:r>
          </a:p>
        </p:txBody>
      </p:sp>
      <p:pic>
        <p:nvPicPr>
          <p:cNvPr id="7" name="図 6"/>
          <p:cNvPicPr>
            <a:picLocks noChangeAspect="1"/>
          </p:cNvPicPr>
          <p:nvPr/>
        </p:nvPicPr>
        <p:blipFill>
          <a:blip r:embed="rId3"/>
          <a:stretch>
            <a:fillRect/>
          </a:stretch>
        </p:blipFill>
        <p:spPr>
          <a:xfrm>
            <a:off x="349798" y="1762418"/>
            <a:ext cx="4042524" cy="1512000"/>
          </a:xfrm>
          <a:prstGeom prst="rect">
            <a:avLst/>
          </a:prstGeom>
        </p:spPr>
      </p:pic>
      <p:pic>
        <p:nvPicPr>
          <p:cNvPr id="10" name="図 9"/>
          <p:cNvPicPr>
            <a:picLocks noChangeAspect="1"/>
          </p:cNvPicPr>
          <p:nvPr/>
        </p:nvPicPr>
        <p:blipFill>
          <a:blip r:embed="rId4"/>
          <a:stretch>
            <a:fillRect/>
          </a:stretch>
        </p:blipFill>
        <p:spPr>
          <a:xfrm>
            <a:off x="422694" y="4618877"/>
            <a:ext cx="3404286" cy="1512000"/>
          </a:xfrm>
          <a:prstGeom prst="rect">
            <a:avLst/>
          </a:prstGeom>
        </p:spPr>
      </p:pic>
      <p:sp>
        <p:nvSpPr>
          <p:cNvPr id="11" name="テキスト ボックス 10"/>
          <p:cNvSpPr txBox="1"/>
          <p:nvPr/>
        </p:nvSpPr>
        <p:spPr>
          <a:xfrm>
            <a:off x="4472650" y="1370661"/>
            <a:ext cx="4549643" cy="1200329"/>
          </a:xfrm>
          <a:prstGeom prst="rect">
            <a:avLst/>
          </a:prstGeom>
          <a:noFill/>
        </p:spPr>
        <p:txBody>
          <a:bodyPr wrap="none" rtlCol="0">
            <a:spAutoFit/>
          </a:bodyPr>
          <a:lstStyle/>
          <a:p>
            <a:r>
              <a:rPr kumimoji="1" lang="ja-JP" altLang="en-US" sz="2400" dirty="0">
                <a:latin typeface="UD デジタル 教科書体 NK-B" panose="02020700000000000000" pitchFamily="18" charset="-128"/>
                <a:ea typeface="UD デジタル 教科書体 NK-B" panose="02020700000000000000" pitchFamily="18" charset="-128"/>
              </a:rPr>
              <a:t>○</a:t>
            </a:r>
            <a:r>
              <a:rPr lang="ja-JP" altLang="en-US" sz="2400" dirty="0">
                <a:latin typeface="UD デジタル 教科書体 NK-B" panose="02020700000000000000" pitchFamily="18" charset="-128"/>
                <a:ea typeface="UD デジタル 教科書体 NK-B" panose="02020700000000000000" pitchFamily="18" charset="-128"/>
              </a:rPr>
              <a:t>社員等の</a:t>
            </a:r>
            <a:r>
              <a:rPr lang="ja-JP" altLang="en-US" sz="2400" dirty="0">
                <a:solidFill>
                  <a:srgbClr val="3333FF"/>
                </a:solidFill>
                <a:latin typeface="UD デジタル 教科書体 NK-B" panose="02020700000000000000" pitchFamily="18" charset="-128"/>
                <a:ea typeface="UD デジタル 教科書体 NK-B" panose="02020700000000000000" pitchFamily="18" charset="-128"/>
              </a:rPr>
              <a:t>安全意識</a:t>
            </a:r>
            <a:r>
              <a:rPr lang="ja-JP" altLang="en-US" sz="2400" dirty="0">
                <a:latin typeface="UD デジタル 教科書体 NK-B" panose="02020700000000000000" pitchFamily="18" charset="-128"/>
                <a:ea typeface="UD デジタル 教科書体 NK-B" panose="02020700000000000000" pitchFamily="18" charset="-128"/>
              </a:rPr>
              <a:t>が高まる</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○社員</a:t>
            </a:r>
            <a:r>
              <a:rPr lang="ja-JP" altLang="en-US" sz="2400" dirty="0">
                <a:latin typeface="UD デジタル 教科書体 NK-B" panose="02020700000000000000" pitchFamily="18" charset="-128"/>
                <a:ea typeface="UD デジタル 教科書体 NK-B" panose="02020700000000000000" pitchFamily="18" charset="-128"/>
              </a:rPr>
              <a:t>等</a:t>
            </a:r>
            <a:r>
              <a:rPr kumimoji="1" lang="ja-JP" altLang="en-US" sz="2400" dirty="0">
                <a:latin typeface="UD デジタル 教科書体 NK-B" panose="02020700000000000000" pitchFamily="18" charset="-128"/>
                <a:ea typeface="UD デジタル 教科書体 NK-B" panose="02020700000000000000" pitchFamily="18" charset="-128"/>
              </a:rPr>
              <a:t>の</a:t>
            </a:r>
            <a:r>
              <a:rPr kumimoji="1" lang="ja-JP" altLang="en-US" sz="2400" dirty="0">
                <a:solidFill>
                  <a:srgbClr val="3333FF"/>
                </a:solidFill>
                <a:latin typeface="UD デジタル 教科書体 NK-B" panose="02020700000000000000" pitchFamily="18" charset="-128"/>
                <a:ea typeface="UD デジタル 教科書体 NK-B" panose="02020700000000000000" pitchFamily="18" charset="-128"/>
              </a:rPr>
              <a:t>危険感受性</a:t>
            </a:r>
            <a:r>
              <a:rPr kumimoji="1" lang="ja-JP" altLang="en-US" sz="2400" dirty="0">
                <a:latin typeface="UD デジタル 教科書体 NK-B" panose="02020700000000000000" pitchFamily="18" charset="-128"/>
                <a:ea typeface="UD デジタル 教科書体 NK-B" panose="02020700000000000000" pitchFamily="18" charset="-128"/>
              </a:rPr>
              <a:t>が高まる</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○利用者からの</a:t>
            </a:r>
            <a:r>
              <a:rPr kumimoji="1" lang="ja-JP" altLang="en-US" sz="2400" dirty="0">
                <a:solidFill>
                  <a:srgbClr val="3333FF"/>
                </a:solidFill>
                <a:latin typeface="UD デジタル 教科書体 NK-B" panose="02020700000000000000" pitchFamily="18" charset="-128"/>
                <a:ea typeface="UD デジタル 教科書体 NK-B" panose="02020700000000000000" pitchFamily="18" charset="-128"/>
              </a:rPr>
              <a:t>信頼</a:t>
            </a:r>
            <a:r>
              <a:rPr kumimoji="1" lang="ja-JP" altLang="en-US" sz="2400" dirty="0">
                <a:latin typeface="UD デジタル 教科書体 NK-B" panose="02020700000000000000" pitchFamily="18" charset="-128"/>
                <a:ea typeface="UD デジタル 教科書体 NK-B" panose="02020700000000000000" pitchFamily="18" charset="-128"/>
              </a:rPr>
              <a:t>が高まる</a:t>
            </a:r>
            <a:endParaRPr kumimoji="1" lang="en-US" altLang="ja-JP" sz="2400" dirty="0">
              <a:latin typeface="UD デジタル 教科書体 NK-B" panose="02020700000000000000" pitchFamily="18" charset="-128"/>
              <a:ea typeface="UD デジタル 教科書体 NK-B" panose="02020700000000000000" pitchFamily="18" charset="-128"/>
            </a:endParaRPr>
          </a:p>
        </p:txBody>
      </p:sp>
      <p:pic>
        <p:nvPicPr>
          <p:cNvPr id="15" name="図 14"/>
          <p:cNvPicPr>
            <a:picLocks noChangeAspect="1"/>
          </p:cNvPicPr>
          <p:nvPr/>
        </p:nvPicPr>
        <p:blipFill>
          <a:blip r:embed="rId5"/>
          <a:stretch>
            <a:fillRect/>
          </a:stretch>
        </p:blipFill>
        <p:spPr>
          <a:xfrm>
            <a:off x="5132275" y="4720031"/>
            <a:ext cx="3616253" cy="1512000"/>
          </a:xfrm>
          <a:prstGeom prst="rect">
            <a:avLst/>
          </a:prstGeom>
        </p:spPr>
      </p:pic>
      <p:sp>
        <p:nvSpPr>
          <p:cNvPr id="16" name="テキスト ボックス 15"/>
          <p:cNvSpPr txBox="1"/>
          <p:nvPr/>
        </p:nvSpPr>
        <p:spPr>
          <a:xfrm>
            <a:off x="304725" y="6144530"/>
            <a:ext cx="4400564" cy="646331"/>
          </a:xfrm>
          <a:prstGeom prst="rect">
            <a:avLst/>
          </a:prstGeom>
          <a:noFill/>
        </p:spPr>
        <p:txBody>
          <a:bodyPr wrap="none" rtlCol="0">
            <a:spAutoFit/>
          </a:bodyPr>
          <a:lstStyle/>
          <a:p>
            <a:r>
              <a:rPr lang="ja-JP" altLang="en-US" dirty="0"/>
              <a:t>図・グラフの出典</a:t>
            </a:r>
            <a:endParaRPr lang="en-US" altLang="ja-JP" dirty="0"/>
          </a:p>
          <a:p>
            <a:pPr algn="r"/>
            <a:r>
              <a:rPr lang="ja-JP" altLang="en-US" dirty="0"/>
              <a:t>（独）自動車事故対策機構ホームページより</a:t>
            </a:r>
            <a:endParaRPr kumimoji="1" lang="ja-JP" altLang="en-US" dirty="0"/>
          </a:p>
        </p:txBody>
      </p:sp>
      <p:sp>
        <p:nvSpPr>
          <p:cNvPr id="17" name="正方形/長方形 16"/>
          <p:cNvSpPr/>
          <p:nvPr/>
        </p:nvSpPr>
        <p:spPr>
          <a:xfrm>
            <a:off x="101601" y="1298523"/>
            <a:ext cx="2598788" cy="461665"/>
          </a:xfrm>
          <a:prstGeom prst="rect">
            <a:avLst/>
          </a:prstGeom>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a:t>
            </a:r>
            <a:r>
              <a:rPr lang="ja-JP" altLang="en-US" sz="2400" dirty="0">
                <a:solidFill>
                  <a:srgbClr val="3333FF"/>
                </a:solidFill>
                <a:latin typeface="UD デジタル 教科書体 NK-B" panose="02020700000000000000" pitchFamily="18" charset="-128"/>
                <a:ea typeface="UD デジタル 教科書体 NK-B" panose="02020700000000000000" pitchFamily="18" charset="-128"/>
              </a:rPr>
              <a:t>事故件数</a:t>
            </a:r>
            <a:r>
              <a:rPr lang="ja-JP" altLang="en-US" sz="2400" dirty="0">
                <a:latin typeface="UD デジタル 教科書体 NK-B" panose="02020700000000000000" pitchFamily="18" charset="-128"/>
                <a:ea typeface="UD デジタル 教科書体 NK-B" panose="02020700000000000000" pitchFamily="18" charset="-128"/>
              </a:rPr>
              <a:t>が減る</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18" name="正方形/長方形 17"/>
          <p:cNvSpPr/>
          <p:nvPr/>
        </p:nvSpPr>
        <p:spPr>
          <a:xfrm>
            <a:off x="104996" y="3850874"/>
            <a:ext cx="4572000" cy="830997"/>
          </a:xfrm>
          <a:prstGeom prst="rect">
            <a:avLst/>
          </a:prstGeom>
        </p:spPr>
        <p:txBody>
          <a:bodyPr>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○事故により発生する</a:t>
            </a:r>
            <a:r>
              <a:rPr lang="ja-JP" altLang="en-US" sz="2400" dirty="0">
                <a:solidFill>
                  <a:srgbClr val="3333FF"/>
                </a:solidFill>
                <a:latin typeface="UD デジタル 教科書体 NK-B" panose="02020700000000000000" pitchFamily="18" charset="-128"/>
                <a:ea typeface="UD デジタル 教科書体 NK-B" panose="02020700000000000000" pitchFamily="18" charset="-128"/>
              </a:rPr>
              <a:t>費用</a:t>
            </a:r>
            <a:r>
              <a:rPr lang="ja-JP" altLang="en-US" sz="2400" dirty="0">
                <a:latin typeface="UD デジタル 教科書体 NK-B" panose="02020700000000000000" pitchFamily="18" charset="-128"/>
                <a:ea typeface="UD デジタル 教科書体 NK-B" panose="02020700000000000000" pitchFamily="18" charset="-128"/>
              </a:rPr>
              <a:t>が減る</a:t>
            </a:r>
            <a:endParaRPr lang="en-US" altLang="ja-JP" sz="2400" dirty="0">
              <a:latin typeface="UD デジタル 教科書体 NK-B" panose="02020700000000000000" pitchFamily="18" charset="-128"/>
              <a:ea typeface="UD デジタル 教科書体 NK-B" panose="02020700000000000000" pitchFamily="18" charset="-128"/>
            </a:endParaRPr>
          </a:p>
          <a:p>
            <a:r>
              <a:rPr lang="ja-JP" altLang="en-US" sz="2400" dirty="0">
                <a:latin typeface="UD デジタル 教科書体 NK-B" panose="02020700000000000000" pitchFamily="18" charset="-128"/>
                <a:ea typeface="UD デジタル 教科書体 NK-B" panose="02020700000000000000" pitchFamily="18" charset="-128"/>
              </a:rPr>
              <a:t>○事故処理に要する</a:t>
            </a:r>
            <a:r>
              <a:rPr lang="ja-JP" altLang="en-US" sz="2400" dirty="0">
                <a:solidFill>
                  <a:srgbClr val="3333FF"/>
                </a:solidFill>
                <a:latin typeface="UD デジタル 教科書体 NK-B" panose="02020700000000000000" pitchFamily="18" charset="-128"/>
                <a:ea typeface="UD デジタル 教科書体 NK-B" panose="02020700000000000000" pitchFamily="18" charset="-128"/>
              </a:rPr>
              <a:t>労力</a:t>
            </a:r>
            <a:r>
              <a:rPr lang="ja-JP" altLang="en-US" sz="2400" dirty="0">
                <a:latin typeface="UD デジタル 教科書体 NK-B" panose="02020700000000000000" pitchFamily="18" charset="-128"/>
                <a:ea typeface="UD デジタル 教科書体 NK-B" panose="02020700000000000000" pitchFamily="18" charset="-128"/>
              </a:rPr>
              <a:t>が減る</a:t>
            </a:r>
          </a:p>
        </p:txBody>
      </p:sp>
      <p:sp>
        <p:nvSpPr>
          <p:cNvPr id="19" name="正方形/長方形 18"/>
          <p:cNvSpPr/>
          <p:nvPr/>
        </p:nvSpPr>
        <p:spPr>
          <a:xfrm>
            <a:off x="4472650" y="4223026"/>
            <a:ext cx="4657044" cy="461665"/>
          </a:xfrm>
          <a:prstGeom prst="rect">
            <a:avLst/>
          </a:prstGeom>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a:t>
            </a:r>
            <a:r>
              <a:rPr lang="ja-JP" altLang="en-US" sz="2400" dirty="0">
                <a:solidFill>
                  <a:srgbClr val="3333FF"/>
                </a:solidFill>
                <a:latin typeface="UD デジタル 教科書体 NK-B" panose="02020700000000000000" pitchFamily="18" charset="-128"/>
                <a:ea typeface="UD デジタル 教科書体 NK-B" panose="02020700000000000000" pitchFamily="18" charset="-128"/>
              </a:rPr>
              <a:t>保険料率</a:t>
            </a:r>
            <a:r>
              <a:rPr lang="ja-JP" altLang="en-US" sz="2400" dirty="0">
                <a:latin typeface="UD デジタル 教科書体 NK-B" panose="02020700000000000000" pitchFamily="18" charset="-128"/>
                <a:ea typeface="UD デジタル 教科書体 NK-B" panose="02020700000000000000" pitchFamily="18" charset="-128"/>
              </a:rPr>
              <a:t>が低下する（安くなる）</a:t>
            </a:r>
          </a:p>
        </p:txBody>
      </p:sp>
    </p:spTree>
    <p:extLst>
      <p:ext uri="{BB962C8B-B14F-4D97-AF65-F5344CB8AC3E}">
        <p14:creationId xmlns:p14="http://schemas.microsoft.com/office/powerpoint/2010/main" val="4152722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リスクとは？</a:t>
            </a:r>
            <a:endParaRPr kumimoji="1" lang="ja-JP" altLang="en-US" dirty="0"/>
          </a:p>
        </p:txBody>
      </p:sp>
      <p:sp>
        <p:nvSpPr>
          <p:cNvPr id="2" name="スライド番号プレースホルダー 1"/>
          <p:cNvSpPr>
            <a:spLocks noGrp="1"/>
          </p:cNvSpPr>
          <p:nvPr>
            <p:ph type="sldNum" sz="quarter" idx="4294967295"/>
          </p:nvPr>
        </p:nvSpPr>
        <p:spPr>
          <a:xfrm>
            <a:off x="7010400" y="6553200"/>
            <a:ext cx="2133600" cy="476250"/>
          </a:xfrm>
        </p:spPr>
        <p:txBody>
          <a:bodyPr/>
          <a:lstStyle/>
          <a:p>
            <a:pPr>
              <a:defRPr/>
            </a:pPr>
            <a:fld id="{CB437A40-9B03-4AC5-A981-4A10656EEB52}" type="slidenum">
              <a:rPr lang="en-US" altLang="ja-JP" smtClean="0"/>
              <a:pPr>
                <a:defRPr/>
              </a:pPr>
              <a:t>18</a:t>
            </a:fld>
            <a:endParaRPr lang="en-US" altLang="ja-JP" dirty="0"/>
          </a:p>
        </p:txBody>
      </p:sp>
      <p:sp>
        <p:nvSpPr>
          <p:cNvPr id="4" name="正方形/長方形 3"/>
          <p:cNvSpPr/>
          <p:nvPr/>
        </p:nvSpPr>
        <p:spPr>
          <a:xfrm>
            <a:off x="112604" y="4241135"/>
            <a:ext cx="7882286" cy="1384995"/>
          </a:xfrm>
          <a:prstGeom prst="rect">
            <a:avLst/>
          </a:prstGeom>
          <a:solidFill>
            <a:schemeClr val="bg1"/>
          </a:solidFill>
          <a:ln>
            <a:solidFill>
              <a:schemeClr val="bg2"/>
            </a:solidFill>
          </a:ln>
          <a:effectLst>
            <a:outerShdw blurRad="50800" dist="38100" dir="5400000" algn="t" rotWithShape="0">
              <a:prstClr val="black">
                <a:alpha val="40000"/>
              </a:prstClr>
            </a:outerShdw>
          </a:effectLst>
        </p:spPr>
        <p:txBody>
          <a:bodyPr wrap="none">
            <a:spAutoFit/>
          </a:bodyPr>
          <a:lstStyle/>
          <a:p>
            <a:r>
              <a:rPr lang="ja-JP" altLang="en-US" sz="2800" dirty="0">
                <a:solidFill>
                  <a:srgbClr val="333333"/>
                </a:solidFill>
                <a:latin typeface="UD デジタル 教科書体 NK-B" panose="02020700000000000000" pitchFamily="18" charset="-128"/>
                <a:ea typeface="UD デジタル 教科書体 NK-B" panose="02020700000000000000" pitchFamily="18" charset="-128"/>
              </a:rPr>
              <a:t>今、経営者の皆様は、</a:t>
            </a: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何に警戒</a:t>
            </a:r>
            <a:r>
              <a:rPr lang="ja-JP" altLang="en-US" sz="2800" dirty="0">
                <a:solidFill>
                  <a:srgbClr val="333333"/>
                </a:solidFill>
                <a:latin typeface="UD デジタル 教科書体 NK-B" panose="02020700000000000000" pitchFamily="18" charset="-128"/>
                <a:ea typeface="UD デジタル 教科書体 NK-B" panose="02020700000000000000" pitchFamily="18" charset="-128"/>
              </a:rPr>
              <a:t>していますか</a:t>
            </a:r>
            <a:r>
              <a:rPr lang="en-US" altLang="ja-JP" sz="2800" dirty="0">
                <a:solidFill>
                  <a:srgbClr val="333333"/>
                </a:solidFill>
                <a:latin typeface="UD デジタル 教科書体 NK-B" panose="02020700000000000000" pitchFamily="18" charset="-128"/>
                <a:ea typeface="UD デジタル 教科書体 NK-B" panose="02020700000000000000" pitchFamily="18" charset="-128"/>
              </a:rPr>
              <a:t>? </a:t>
            </a:r>
          </a:p>
          <a:p>
            <a:r>
              <a:rPr lang="ja-JP" altLang="en-US" sz="2800" dirty="0">
                <a:solidFill>
                  <a:srgbClr val="333333"/>
                </a:solidFill>
                <a:latin typeface="UD デジタル 教科書体 NK-B" panose="02020700000000000000" pitchFamily="18" charset="-128"/>
                <a:ea typeface="UD デジタル 教科書体 NK-B" panose="02020700000000000000" pitchFamily="18" charset="-128"/>
              </a:rPr>
              <a:t>乗務員は、乗務中、</a:t>
            </a: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どんなことに注意</a:t>
            </a:r>
            <a:r>
              <a:rPr lang="ja-JP" altLang="en-US" sz="2800" dirty="0">
                <a:solidFill>
                  <a:srgbClr val="333333"/>
                </a:solidFill>
                <a:latin typeface="UD デジタル 教科書体 NK-B" panose="02020700000000000000" pitchFamily="18" charset="-128"/>
                <a:ea typeface="UD デジタル 教科書体 NK-B" panose="02020700000000000000" pitchFamily="18" charset="-128"/>
              </a:rPr>
              <a:t>していますか</a:t>
            </a:r>
            <a:r>
              <a:rPr lang="en-US" altLang="ja-JP" sz="2800" dirty="0">
                <a:solidFill>
                  <a:srgbClr val="333333"/>
                </a:solidFill>
                <a:latin typeface="UD デジタル 教科書体 NK-B" panose="02020700000000000000" pitchFamily="18" charset="-128"/>
                <a:ea typeface="UD デジタル 教科書体 NK-B" panose="02020700000000000000" pitchFamily="18" charset="-128"/>
              </a:rPr>
              <a:t>?</a:t>
            </a:r>
          </a:p>
          <a:p>
            <a:r>
              <a:rPr lang="ja-JP" altLang="en-US" sz="2800" dirty="0">
                <a:solidFill>
                  <a:srgbClr val="333333"/>
                </a:solidFill>
                <a:latin typeface="UD デジタル 教科書体 NK-B" panose="02020700000000000000" pitchFamily="18" charset="-128"/>
                <a:ea typeface="UD デジタル 教科書体 NK-B" panose="02020700000000000000" pitchFamily="18" charset="-128"/>
              </a:rPr>
              <a:t>自分は、</a:t>
            </a: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どのようなことが苦手</a:t>
            </a:r>
            <a:r>
              <a:rPr lang="ja-JP" altLang="en-US" sz="2800" dirty="0">
                <a:solidFill>
                  <a:srgbClr val="333333"/>
                </a:solidFill>
                <a:latin typeface="UD デジタル 教科書体 NK-B" panose="02020700000000000000" pitchFamily="18" charset="-128"/>
                <a:ea typeface="UD デジタル 教科書体 NK-B" panose="02020700000000000000" pitchFamily="18" charset="-128"/>
              </a:rPr>
              <a:t>か？</a:t>
            </a:r>
            <a:endParaRPr lang="ja-JP" altLang="en-US" sz="2800" dirty="0">
              <a:latin typeface="UD デジタル 教科書体 NK-B" panose="02020700000000000000" pitchFamily="18" charset="-128"/>
              <a:ea typeface="UD デジタル 教科書体 NK-B" panose="02020700000000000000" pitchFamily="18" charset="-128"/>
            </a:endParaRPr>
          </a:p>
        </p:txBody>
      </p:sp>
      <p:sp>
        <p:nvSpPr>
          <p:cNvPr id="5" name="正方形/長方形 4"/>
          <p:cNvSpPr/>
          <p:nvPr/>
        </p:nvSpPr>
        <p:spPr>
          <a:xfrm>
            <a:off x="556506" y="5720999"/>
            <a:ext cx="8106706" cy="584775"/>
          </a:xfrm>
          <a:prstGeom prst="rect">
            <a:avLst/>
          </a:prstGeom>
        </p:spPr>
        <p:txBody>
          <a:bodyPr wrap="none">
            <a:spAutoFit/>
          </a:bodyPr>
          <a:lstStyle/>
          <a:p>
            <a:r>
              <a:rPr lang="ja-JP" altLang="en-US" sz="3200" dirty="0">
                <a:solidFill>
                  <a:srgbClr val="333333"/>
                </a:solidFill>
                <a:latin typeface="UD デジタル 教科書体 NK-B" panose="02020700000000000000" pitchFamily="18" charset="-128"/>
                <a:ea typeface="UD デジタル 教科書体 NK-B" panose="02020700000000000000" pitchFamily="18" charset="-128"/>
              </a:rPr>
              <a:t>このような問いから見出されるものが「リスク」</a:t>
            </a:r>
            <a:endParaRPr lang="en-US" altLang="ja-JP" sz="3200" dirty="0">
              <a:solidFill>
                <a:srgbClr val="333333"/>
              </a:solidFill>
              <a:latin typeface="UD デジタル 教科書体 NK-B" panose="02020700000000000000" pitchFamily="18" charset="-128"/>
              <a:ea typeface="UD デジタル 教科書体 NK-B" panose="02020700000000000000" pitchFamily="18" charset="-128"/>
            </a:endParaRPr>
          </a:p>
        </p:txBody>
      </p:sp>
      <p:sp>
        <p:nvSpPr>
          <p:cNvPr id="6" name="正方形/長方形 5"/>
          <p:cNvSpPr/>
          <p:nvPr/>
        </p:nvSpPr>
        <p:spPr>
          <a:xfrm>
            <a:off x="380482" y="1863829"/>
            <a:ext cx="1189749" cy="584775"/>
          </a:xfrm>
          <a:prstGeom prst="rect">
            <a:avLst/>
          </a:prstGeom>
          <a:effectLst>
            <a:outerShdw blurRad="50800" dist="38100" dir="5400000" algn="t" rotWithShape="0">
              <a:prstClr val="black">
                <a:alpha val="40000"/>
              </a:prstClr>
            </a:outerShdw>
          </a:effectLst>
        </p:spPr>
        <p:txBody>
          <a:bodyPr wrap="none">
            <a:spAutoFit/>
          </a:bodyPr>
          <a:lstStyle/>
          <a:p>
            <a:r>
              <a:rPr lang="ja-JP" altLang="en-US" sz="3200" dirty="0">
                <a:latin typeface="UD デジタル 教科書体 NK-B" panose="02020700000000000000" pitchFamily="18" charset="-128"/>
                <a:ea typeface="UD デジタル 教科書体 NK-B" panose="02020700000000000000" pitchFamily="18" charset="-128"/>
              </a:rPr>
              <a:t>リスク</a:t>
            </a:r>
          </a:p>
        </p:txBody>
      </p:sp>
      <p:sp>
        <p:nvSpPr>
          <p:cNvPr id="7" name="正方形/長方形 6"/>
          <p:cNvSpPr/>
          <p:nvPr/>
        </p:nvSpPr>
        <p:spPr>
          <a:xfrm>
            <a:off x="1755237" y="1894606"/>
            <a:ext cx="4895892" cy="523220"/>
          </a:xfrm>
          <a:prstGeom prst="rect">
            <a:avLst/>
          </a:prstGeom>
        </p:spPr>
        <p:txBody>
          <a:bodyPr wrap="none">
            <a:spAutoFit/>
          </a:bodyPr>
          <a:lstStyle/>
          <a:p>
            <a:r>
              <a:rPr lang="ja-JP" altLang="en-US" sz="2800" dirty="0">
                <a:solidFill>
                  <a:srgbClr val="000000"/>
                </a:solidFill>
                <a:latin typeface="UD デジタル 教科書体 NK-R" panose="02020400000000000000" pitchFamily="18" charset="-128"/>
                <a:ea typeface="UD デジタル 教科書体 NK-R" panose="02020400000000000000" pitchFamily="18" charset="-128"/>
              </a:rPr>
              <a:t>＝目的に対する不確かさの</a:t>
            </a:r>
            <a:r>
              <a:rPr lang="ja-JP" altLang="en-US" sz="2800" u="sng" dirty="0">
                <a:solidFill>
                  <a:srgbClr val="000000"/>
                </a:solidFill>
                <a:latin typeface="UD デジタル 教科書体 NK-R" panose="02020400000000000000" pitchFamily="18" charset="-128"/>
                <a:ea typeface="UD デジタル 教科書体 NK-R" panose="02020400000000000000" pitchFamily="18" charset="-128"/>
              </a:rPr>
              <a:t>影響</a:t>
            </a:r>
          </a:p>
        </p:txBody>
      </p:sp>
      <p:sp>
        <p:nvSpPr>
          <p:cNvPr id="8" name="正方形/長方形 7"/>
          <p:cNvSpPr/>
          <p:nvPr/>
        </p:nvSpPr>
        <p:spPr>
          <a:xfrm>
            <a:off x="6093943" y="2448604"/>
            <a:ext cx="2456122" cy="646331"/>
          </a:xfrm>
          <a:prstGeom prst="rect">
            <a:avLst/>
          </a:prstGeom>
        </p:spPr>
        <p:txBody>
          <a:bodyPr wrap="none">
            <a:spAutoFit/>
          </a:bodyPr>
          <a:lstStyle/>
          <a:p>
            <a:r>
              <a:rPr lang="ja-JP" altLang="en-US" dirty="0">
                <a:solidFill>
                  <a:srgbClr val="000000"/>
                </a:solidFill>
                <a:latin typeface="UD デジタル 教科書体 NK-R" panose="02020400000000000000" pitchFamily="18" charset="-128"/>
                <a:ea typeface="UD デジタル 教科書体 NK-R" panose="02020400000000000000" pitchFamily="18" charset="-128"/>
              </a:rPr>
              <a:t>期待されていることから</a:t>
            </a:r>
            <a:endParaRPr lang="en-US" altLang="ja-JP" dirty="0">
              <a:solidFill>
                <a:srgbClr val="000000"/>
              </a:solidFill>
              <a:latin typeface="UD デジタル 教科書体 NK-R" panose="02020400000000000000" pitchFamily="18" charset="-128"/>
              <a:ea typeface="UD デジタル 教科書体 NK-R" panose="02020400000000000000" pitchFamily="18" charset="-128"/>
            </a:endParaRPr>
          </a:p>
          <a:p>
            <a:r>
              <a:rPr lang="ja-JP" altLang="en-US" dirty="0">
                <a:solidFill>
                  <a:srgbClr val="000000"/>
                </a:solidFill>
                <a:latin typeface="UD デジタル 教科書体 NK-R" panose="02020400000000000000" pitchFamily="18" charset="-128"/>
                <a:ea typeface="UD デジタル 教科書体 NK-R" panose="02020400000000000000" pitchFamily="18" charset="-128"/>
              </a:rPr>
              <a:t>乖離すること</a:t>
            </a:r>
            <a:endParaRPr lang="ja-JP" altLang="en-US" dirty="0">
              <a:latin typeface="UD デジタル 教科書体 NK-R" panose="02020400000000000000" pitchFamily="18" charset="-128"/>
              <a:ea typeface="UD デジタル 教科書体 NK-R" panose="02020400000000000000" pitchFamily="18" charset="-128"/>
            </a:endParaRPr>
          </a:p>
        </p:txBody>
      </p:sp>
      <p:sp>
        <p:nvSpPr>
          <p:cNvPr id="10" name="正方形/長方形 9"/>
          <p:cNvSpPr/>
          <p:nvPr/>
        </p:nvSpPr>
        <p:spPr>
          <a:xfrm>
            <a:off x="179557" y="1420576"/>
            <a:ext cx="2353529" cy="369332"/>
          </a:xfrm>
          <a:prstGeom prst="rect">
            <a:avLst/>
          </a:prstGeom>
        </p:spPr>
        <p:txBody>
          <a:bodyPr wrap="none">
            <a:spAutoFit/>
          </a:bodyPr>
          <a:lstStyle/>
          <a:p>
            <a:r>
              <a:rPr lang="en-US" altLang="ja-JP" dirty="0">
                <a:solidFill>
                  <a:srgbClr val="000000"/>
                </a:solidFill>
                <a:latin typeface="UD デジタル 教科書体 NK-R" panose="02020400000000000000" pitchFamily="18" charset="-128"/>
                <a:ea typeface="UD デジタル 教科書体 NK-R" panose="02020400000000000000" pitchFamily="18" charset="-128"/>
              </a:rPr>
              <a:t>JIS</a:t>
            </a:r>
            <a:r>
              <a:rPr lang="ja-JP" altLang="en-US" dirty="0">
                <a:solidFill>
                  <a:srgbClr val="000000"/>
                </a:solidFill>
                <a:latin typeface="UD デジタル 教科書体 NK-R" panose="02020400000000000000" pitchFamily="18" charset="-128"/>
                <a:ea typeface="UD デジタル 教科書体 NK-R" panose="02020400000000000000" pitchFamily="18" charset="-128"/>
              </a:rPr>
              <a:t>　</a:t>
            </a:r>
            <a:r>
              <a:rPr lang="en-US" altLang="ja-JP" dirty="0">
                <a:solidFill>
                  <a:srgbClr val="000000"/>
                </a:solidFill>
                <a:latin typeface="UD デジタル 教科書体 NK-R" panose="02020400000000000000" pitchFamily="18" charset="-128"/>
                <a:ea typeface="UD デジタル 教科書体 NK-R" panose="02020400000000000000" pitchFamily="18" charset="-128"/>
              </a:rPr>
              <a:t>Q</a:t>
            </a:r>
            <a:r>
              <a:rPr lang="ja-JP" altLang="en-US"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31000:2019</a:t>
            </a:r>
            <a:endParaRPr lang="en-US" altLang="ja-JP"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11" name="正方形/長方形 10"/>
          <p:cNvSpPr/>
          <p:nvPr/>
        </p:nvSpPr>
        <p:spPr>
          <a:xfrm>
            <a:off x="141265" y="3410031"/>
            <a:ext cx="7997269" cy="830997"/>
          </a:xfrm>
          <a:prstGeom prst="rect">
            <a:avLst/>
          </a:prstGeom>
        </p:spPr>
        <p:txBody>
          <a:bodyPr wrap="square">
            <a:spAutoFit/>
          </a:bodyPr>
          <a:lstStyle/>
          <a:p>
            <a:r>
              <a:rPr lang="ja-JP" altLang="en-US" sz="2400" dirty="0">
                <a:solidFill>
                  <a:srgbClr val="000000"/>
                </a:solidFill>
                <a:latin typeface="UD デジタル 教科書体 NK-R" panose="02020400000000000000" pitchFamily="18" charset="-128"/>
                <a:ea typeface="UD デジタル 教科書体 NK-R" panose="02020400000000000000" pitchFamily="18" charset="-128"/>
              </a:rPr>
              <a:t>簡単に言えば、</a:t>
            </a:r>
            <a:endParaRPr lang="en-US" altLang="ja-JP" sz="2400" dirty="0">
              <a:solidFill>
                <a:srgbClr val="000000"/>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rgbClr val="000000"/>
                </a:solidFill>
                <a:latin typeface="UD デジタル 教科書体 NK-R" panose="02020400000000000000" pitchFamily="18" charset="-128"/>
                <a:ea typeface="UD デジタル 教科書体 NK-R" panose="02020400000000000000" pitchFamily="18" charset="-128"/>
              </a:rPr>
              <a:t>「リスクは、目標達成に影響を与える要素」</a:t>
            </a:r>
            <a:endParaRPr lang="ja-JP" altLang="en-US" sz="24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021672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19</a:t>
            </a:fld>
            <a:endParaRPr lang="en-US" altLang="ja-JP" dirty="0"/>
          </a:p>
        </p:txBody>
      </p:sp>
      <p:sp>
        <p:nvSpPr>
          <p:cNvPr id="5" name="タイトル 4"/>
          <p:cNvSpPr>
            <a:spLocks noGrp="1"/>
          </p:cNvSpPr>
          <p:nvPr>
            <p:ph type="title"/>
          </p:nvPr>
        </p:nvSpPr>
        <p:spPr/>
        <p:txBody>
          <a:bodyPr/>
          <a:lstStyle/>
          <a:p>
            <a:r>
              <a:rPr kumimoji="1" lang="ja-JP" altLang="en-US" dirty="0"/>
              <a:t>あなたはこの状況で何に注意しますか？</a:t>
            </a:r>
          </a:p>
        </p:txBody>
      </p:sp>
      <p:pic>
        <p:nvPicPr>
          <p:cNvPr id="4" name="図 3"/>
          <p:cNvPicPr>
            <a:picLocks noChangeAspect="1"/>
          </p:cNvPicPr>
          <p:nvPr/>
        </p:nvPicPr>
        <p:blipFill>
          <a:blip r:embed="rId3"/>
          <a:stretch>
            <a:fillRect/>
          </a:stretch>
        </p:blipFill>
        <p:spPr>
          <a:xfrm>
            <a:off x="281025" y="1633426"/>
            <a:ext cx="8654976" cy="4715300"/>
          </a:xfrm>
          <a:prstGeom prst="rect">
            <a:avLst/>
          </a:prstGeom>
          <a:effectLst>
            <a:outerShdw blurRad="50800" dist="38100" dir="5400000" algn="t" rotWithShape="0">
              <a:prstClr val="black">
                <a:alpha val="40000"/>
              </a:prstClr>
            </a:outerShdw>
          </a:effectLst>
        </p:spPr>
      </p:pic>
      <p:sp>
        <p:nvSpPr>
          <p:cNvPr id="6" name="正方形/長方形 5"/>
          <p:cNvSpPr/>
          <p:nvPr/>
        </p:nvSpPr>
        <p:spPr bwMode="auto">
          <a:xfrm>
            <a:off x="154980" y="1047774"/>
            <a:ext cx="5179623" cy="461665"/>
          </a:xfrm>
          <a:prstGeom prst="rect">
            <a:avLst/>
          </a:prstGeom>
          <a:noFill/>
          <a:ln w="9525">
            <a:noFill/>
            <a:round/>
            <a:headEnd/>
            <a:tailEnd/>
          </a:ln>
        </p:spPr>
        <p:txBody>
          <a:bodyPr wrap="none" rtlCol="0" anchor="ctr">
            <a:spAutoFit/>
          </a:bodyPr>
          <a:lstStyle/>
          <a:p>
            <a:r>
              <a:rPr kumimoji="1" lang="en-US" altLang="ja-JP" sz="2400" dirty="0">
                <a:latin typeface="UD デジタル 教科書体 NK-B" panose="02020700000000000000" pitchFamily="18" charset="-128"/>
                <a:ea typeface="UD デジタル 教科書体 NK-B" panose="02020700000000000000" pitchFamily="18" charset="-128"/>
              </a:rPr>
              <a:t>【</a:t>
            </a:r>
            <a:r>
              <a:rPr kumimoji="1" lang="ja-JP" altLang="en-US" sz="2400" dirty="0">
                <a:latin typeface="UD デジタル 教科書体 NK-B" panose="02020700000000000000" pitchFamily="18" charset="-128"/>
                <a:ea typeface="UD デジタル 教科書体 NK-B" panose="02020700000000000000" pitchFamily="18" charset="-128"/>
              </a:rPr>
              <a:t>状況</a:t>
            </a:r>
            <a:r>
              <a:rPr kumimoji="1" lang="en-US" altLang="ja-JP" sz="2400" dirty="0">
                <a:latin typeface="UD デジタル 教科書体 NK-B" panose="02020700000000000000" pitchFamily="18" charset="-128"/>
                <a:ea typeface="UD デジタル 教科書体 NK-B" panose="02020700000000000000" pitchFamily="18" charset="-128"/>
              </a:rPr>
              <a:t>】</a:t>
            </a:r>
            <a:r>
              <a:rPr kumimoji="1" lang="ja-JP" altLang="en-US" sz="2400" dirty="0">
                <a:latin typeface="UD デジタル 教科書体 NK-B" panose="02020700000000000000" pitchFamily="18" charset="-128"/>
                <a:ea typeface="UD デジタル 教科書体 NK-B" panose="02020700000000000000" pitchFamily="18" charset="-128"/>
              </a:rPr>
              <a:t>トラックで住宅街の道路を走行</a:t>
            </a:r>
            <a:endParaRPr kumimoji="1"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11" name="正方形/長方形 10"/>
          <p:cNvSpPr/>
          <p:nvPr/>
        </p:nvSpPr>
        <p:spPr>
          <a:xfrm>
            <a:off x="281025" y="6426676"/>
            <a:ext cx="7545655" cy="369332"/>
          </a:xfrm>
          <a:prstGeom prst="rect">
            <a:avLst/>
          </a:prstGeom>
        </p:spPr>
        <p:txBody>
          <a:bodyPr wrap="none">
            <a:spAutoFit/>
          </a:bodyPr>
          <a:lstStyle/>
          <a:p>
            <a:r>
              <a:rPr lang="ja-JP" altLang="en-US" dirty="0">
                <a:solidFill>
                  <a:srgbClr val="000000"/>
                </a:solidFill>
                <a:latin typeface="UD デジタル 教科書体 NK-R" panose="02020400000000000000" pitchFamily="18" charset="-128"/>
                <a:ea typeface="UD デジタル 教科書体 NK-R" panose="02020400000000000000" pitchFamily="18" charset="-128"/>
              </a:rPr>
              <a:t>出典：</a:t>
            </a:r>
            <a:r>
              <a:rPr lang="en-US" altLang="ja-JP" dirty="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dirty="0">
                <a:solidFill>
                  <a:srgbClr val="000000"/>
                </a:solidFill>
                <a:latin typeface="UD デジタル 教科書体 NK-R" panose="02020400000000000000" pitchFamily="18" charset="-128"/>
                <a:ea typeface="UD デジタル 教科書体 NK-R" panose="02020400000000000000" pitchFamily="18" charset="-128"/>
              </a:rPr>
              <a:t>独</a:t>
            </a:r>
            <a:r>
              <a:rPr lang="en-US" altLang="ja-JP" dirty="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dirty="0">
                <a:solidFill>
                  <a:srgbClr val="000000"/>
                </a:solidFill>
                <a:latin typeface="UD デジタル 教科書体 NK-R" panose="02020400000000000000" pitchFamily="18" charset="-128"/>
                <a:ea typeface="UD デジタル 教科書体 NK-R" panose="02020400000000000000" pitchFamily="18" charset="-128"/>
              </a:rPr>
              <a:t>自動車事故対策機構ホームページ＞危険予知トレーニングシート集</a:t>
            </a:r>
            <a:endParaRPr lang="en-US" altLang="ja-JP" dirty="0">
              <a:solidFill>
                <a:srgbClr val="000000"/>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832557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p:nvPr>
        </p:nvSpPr>
        <p:spPr>
          <a:xfrm>
            <a:off x="2097867" y="3346093"/>
            <a:ext cx="7007046" cy="523220"/>
          </a:xfrm>
        </p:spPr>
        <p:txBody>
          <a:bodyPr wrap="none">
            <a:spAutoFit/>
          </a:bodyPr>
          <a:lstStyle/>
          <a:p>
            <a:pPr eaLnBrk="1" hangingPunct="1"/>
            <a:r>
              <a:rPr lang="ja-JP" altLang="en-US" sz="2800" dirty="0">
                <a:ea typeface="HG丸ｺﾞｼｯｸM-PRO" pitchFamily="50" charset="-128"/>
              </a:rPr>
              <a:t>事故、ヒヤリ・ハット情報の収集・活用法</a:t>
            </a:r>
          </a:p>
        </p:txBody>
      </p:sp>
      <p:sp>
        <p:nvSpPr>
          <p:cNvPr id="5124" name="Rectangle 3"/>
          <p:cNvSpPr>
            <a:spLocks noGrp="1" noChangeArrowheads="1"/>
          </p:cNvSpPr>
          <p:nvPr>
            <p:ph type="subTitle" idx="1"/>
          </p:nvPr>
        </p:nvSpPr>
        <p:spPr>
          <a:xfrm>
            <a:off x="1210587" y="4724400"/>
            <a:ext cx="6766597" cy="480131"/>
          </a:xfrm>
        </p:spPr>
        <p:txBody>
          <a:bodyPr wrap="none">
            <a:spAutoFit/>
          </a:bodyPr>
          <a:lstStyle/>
          <a:p>
            <a:pPr algn="ctr" eaLnBrk="1" hangingPunct="1">
              <a:lnSpc>
                <a:spcPct val="90000"/>
              </a:lnSpc>
            </a:pPr>
            <a:r>
              <a:rPr lang="ja-JP" altLang="en-US" sz="2800" dirty="0">
                <a:latin typeface="+mj-ea"/>
                <a:ea typeface="+mj-ea"/>
              </a:rPr>
              <a:t>国土交通省　大臣官房　運輸安全監理官室</a:t>
            </a:r>
          </a:p>
        </p:txBody>
      </p:sp>
      <p:sp>
        <p:nvSpPr>
          <p:cNvPr id="3" name="スライド番号プレースホルダー 2"/>
          <p:cNvSpPr>
            <a:spLocks noGrp="1"/>
          </p:cNvSpPr>
          <p:nvPr>
            <p:ph type="sldNum" sz="quarter" idx="12"/>
          </p:nvPr>
        </p:nvSpPr>
        <p:spPr/>
        <p:txBody>
          <a:bodyPr/>
          <a:lstStyle/>
          <a:p>
            <a:pPr>
              <a:defRPr/>
            </a:pPr>
            <a:fld id="{05C9DEB2-ACE0-4CE5-B491-901F8DA6F113}" type="slidenum">
              <a:rPr lang="en-US" altLang="ja-JP" smtClean="0"/>
              <a:pPr>
                <a:defRPr/>
              </a:pPr>
              <a:t>2</a:t>
            </a:fld>
            <a:endParaRPr lang="en-US" altLang="ja-JP" dirty="0"/>
          </a:p>
        </p:txBody>
      </p:sp>
      <p:sp>
        <p:nvSpPr>
          <p:cNvPr id="5126" name="Text Box 8"/>
          <p:cNvSpPr txBox="1">
            <a:spLocks noChangeArrowheads="1"/>
          </p:cNvSpPr>
          <p:nvPr/>
        </p:nvSpPr>
        <p:spPr bwMode="auto">
          <a:xfrm>
            <a:off x="2257348" y="5376481"/>
            <a:ext cx="4673074" cy="400110"/>
          </a:xfrm>
          <a:prstGeom prst="rect">
            <a:avLst/>
          </a:prstGeom>
          <a:noFill/>
          <a:ln w="9525" algn="ctr">
            <a:noFill/>
            <a:miter lim="800000"/>
            <a:headEnd/>
            <a:tailEnd/>
          </a:ln>
        </p:spPr>
        <p:txBody>
          <a:bodyPr wrap="none">
            <a:spAutoFit/>
          </a:bodyPr>
          <a:lstStyle/>
          <a:p>
            <a:r>
              <a:rPr lang="ja-JP" altLang="en-US" sz="2000" dirty="0">
                <a:solidFill>
                  <a:srgbClr val="FF3300"/>
                </a:solidFill>
                <a:latin typeface="HGP創英角ｺﾞｼｯｸUB" panose="020B0900000000000000" pitchFamily="50" charset="-128"/>
                <a:ea typeface="HGP創英角ｺﾞｼｯｸUB" panose="020B0900000000000000" pitchFamily="50" charset="-128"/>
              </a:rPr>
              <a:t>引用・転用する場合は出典元を明記のこと</a:t>
            </a:r>
          </a:p>
        </p:txBody>
      </p:sp>
      <p:sp>
        <p:nvSpPr>
          <p:cNvPr id="7" name="Rectangle 2"/>
          <p:cNvSpPr txBox="1">
            <a:spLocks noChangeArrowheads="1"/>
          </p:cNvSpPr>
          <p:nvPr/>
        </p:nvSpPr>
        <p:spPr bwMode="auto">
          <a:xfrm>
            <a:off x="1033473" y="2466430"/>
            <a:ext cx="80714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kumimoji="1" sz="4000">
                <a:solidFill>
                  <a:srgbClr val="4087C8"/>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4400" kern="0" dirty="0">
                <a:latin typeface="UD デジタル 教科書体 NK-B" panose="02020700000000000000" pitchFamily="18" charset="-128"/>
                <a:ea typeface="UD デジタル 教科書体 NK-B" panose="02020700000000000000" pitchFamily="18" charset="-128"/>
              </a:rPr>
              <a:t>リスク管理の理解を深めるために</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3"/>
          <a:stretch>
            <a:fillRect/>
          </a:stretch>
        </p:blipFill>
        <p:spPr>
          <a:xfrm>
            <a:off x="281025" y="1633426"/>
            <a:ext cx="8654976" cy="4715300"/>
          </a:xfrm>
          <a:prstGeom prst="rect">
            <a:avLst/>
          </a:prstGeom>
          <a:effectLst>
            <a:outerShdw blurRad="50800" dist="38100" dir="5400000" algn="t" rotWithShape="0">
              <a:prstClr val="black">
                <a:alpha val="40000"/>
              </a:prstClr>
            </a:outerShdw>
          </a:effectLst>
        </p:spPr>
      </p:pic>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20</a:t>
            </a:fld>
            <a:endParaRPr lang="en-US" altLang="ja-JP" dirty="0"/>
          </a:p>
        </p:txBody>
      </p:sp>
      <p:sp>
        <p:nvSpPr>
          <p:cNvPr id="5" name="タイトル 4"/>
          <p:cNvSpPr>
            <a:spLocks noGrp="1"/>
          </p:cNvSpPr>
          <p:nvPr>
            <p:ph type="title"/>
          </p:nvPr>
        </p:nvSpPr>
        <p:spPr/>
        <p:txBody>
          <a:bodyPr/>
          <a:lstStyle/>
          <a:p>
            <a:r>
              <a:rPr lang="ja-JP" altLang="en-US" dirty="0"/>
              <a:t>あなたはこの状況で何に注意しますか？</a:t>
            </a:r>
            <a:endParaRPr kumimoji="1" lang="ja-JP" altLang="en-US" dirty="0"/>
          </a:p>
        </p:txBody>
      </p:sp>
      <p:sp>
        <p:nvSpPr>
          <p:cNvPr id="6" name="正方形/長方形 5"/>
          <p:cNvSpPr/>
          <p:nvPr/>
        </p:nvSpPr>
        <p:spPr bwMode="auto">
          <a:xfrm>
            <a:off x="154980" y="1047774"/>
            <a:ext cx="5179623" cy="461665"/>
          </a:xfrm>
          <a:prstGeom prst="rect">
            <a:avLst/>
          </a:prstGeom>
          <a:noFill/>
          <a:ln w="9525">
            <a:noFill/>
            <a:round/>
            <a:headEnd/>
            <a:tailEnd/>
          </a:ln>
        </p:spPr>
        <p:txBody>
          <a:bodyPr wrap="none" rtlCol="0" anchor="ctr">
            <a:spAutoFit/>
          </a:bodyPr>
          <a:lstStyle/>
          <a:p>
            <a:r>
              <a:rPr kumimoji="1" lang="en-US" altLang="ja-JP" sz="2400" dirty="0">
                <a:latin typeface="UD デジタル 教科書体 NK-B" panose="02020700000000000000" pitchFamily="18" charset="-128"/>
                <a:ea typeface="UD デジタル 教科書体 NK-B" panose="02020700000000000000" pitchFamily="18" charset="-128"/>
              </a:rPr>
              <a:t>【</a:t>
            </a:r>
            <a:r>
              <a:rPr kumimoji="1" lang="ja-JP" altLang="en-US" sz="2400" dirty="0">
                <a:latin typeface="UD デジタル 教科書体 NK-B" panose="02020700000000000000" pitchFamily="18" charset="-128"/>
                <a:ea typeface="UD デジタル 教科書体 NK-B" panose="02020700000000000000" pitchFamily="18" charset="-128"/>
              </a:rPr>
              <a:t>状況</a:t>
            </a:r>
            <a:r>
              <a:rPr kumimoji="1" lang="en-US" altLang="ja-JP" sz="2400" dirty="0">
                <a:latin typeface="UD デジタル 教科書体 NK-B" panose="02020700000000000000" pitchFamily="18" charset="-128"/>
                <a:ea typeface="UD デジタル 教科書体 NK-B" panose="02020700000000000000" pitchFamily="18" charset="-128"/>
              </a:rPr>
              <a:t>】</a:t>
            </a:r>
            <a:r>
              <a:rPr kumimoji="1" lang="ja-JP" altLang="en-US" sz="2400" dirty="0">
                <a:latin typeface="UD デジタル 教科書体 NK-B" panose="02020700000000000000" pitchFamily="18" charset="-128"/>
                <a:ea typeface="UD デジタル 教科書体 NK-B" panose="02020700000000000000" pitchFamily="18" charset="-128"/>
              </a:rPr>
              <a:t>トラックで住宅街の道路を走行</a:t>
            </a:r>
            <a:endParaRPr kumimoji="1"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3" name="楕円 2"/>
          <p:cNvSpPr/>
          <p:nvPr/>
        </p:nvSpPr>
        <p:spPr bwMode="auto">
          <a:xfrm>
            <a:off x="2357202" y="3119149"/>
            <a:ext cx="991892" cy="1503336"/>
          </a:xfrm>
          <a:prstGeom prst="ellipse">
            <a:avLst/>
          </a:prstGeom>
          <a:noFill/>
          <a:ln w="69850">
            <a:solidFill>
              <a:srgbClr val="FF0000"/>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7" name="楕円 6"/>
          <p:cNvSpPr/>
          <p:nvPr/>
        </p:nvSpPr>
        <p:spPr bwMode="auto">
          <a:xfrm>
            <a:off x="6061919" y="2805193"/>
            <a:ext cx="710338" cy="706815"/>
          </a:xfrm>
          <a:prstGeom prst="ellipse">
            <a:avLst/>
          </a:prstGeom>
          <a:noFill/>
          <a:ln w="69850">
            <a:solidFill>
              <a:srgbClr val="FF0000"/>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8" name="楕円 7"/>
          <p:cNvSpPr/>
          <p:nvPr/>
        </p:nvSpPr>
        <p:spPr bwMode="auto">
          <a:xfrm>
            <a:off x="4087357" y="2778188"/>
            <a:ext cx="442456" cy="340961"/>
          </a:xfrm>
          <a:prstGeom prst="ellipse">
            <a:avLst/>
          </a:prstGeom>
          <a:noFill/>
          <a:ln w="69850">
            <a:solidFill>
              <a:srgbClr val="FF0000"/>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9" name="楕円 8"/>
          <p:cNvSpPr/>
          <p:nvPr/>
        </p:nvSpPr>
        <p:spPr bwMode="auto">
          <a:xfrm>
            <a:off x="6203214" y="3119149"/>
            <a:ext cx="1556188" cy="799052"/>
          </a:xfrm>
          <a:prstGeom prst="ellipse">
            <a:avLst/>
          </a:prstGeom>
          <a:noFill/>
          <a:ln w="69850">
            <a:solidFill>
              <a:srgbClr val="FF0000"/>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1" name="角丸四角形吹き出し 10"/>
          <p:cNvSpPr/>
          <p:nvPr/>
        </p:nvSpPr>
        <p:spPr bwMode="auto">
          <a:xfrm>
            <a:off x="160770" y="4421593"/>
            <a:ext cx="2327854" cy="1328023"/>
          </a:xfrm>
          <a:prstGeom prst="wedgeRoundRectCallout">
            <a:avLst>
              <a:gd name="adj1" fmla="val 59726"/>
              <a:gd name="adj2" fmla="val -34363"/>
              <a:gd name="adj3" fmla="val 16667"/>
            </a:avLst>
          </a:prstGeom>
          <a:solidFill>
            <a:schemeClr val="bg1"/>
          </a:solidFill>
          <a:ln w="25400">
            <a:solidFill>
              <a:srgbClr val="FF0000"/>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追い越しのため</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右に進路変更</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の可能性</a:t>
            </a:r>
          </a:p>
        </p:txBody>
      </p:sp>
      <p:sp>
        <p:nvSpPr>
          <p:cNvPr id="12" name="角丸四角形吹き出し 11"/>
          <p:cNvSpPr/>
          <p:nvPr/>
        </p:nvSpPr>
        <p:spPr bwMode="auto">
          <a:xfrm>
            <a:off x="5994677" y="1753149"/>
            <a:ext cx="2794603" cy="919401"/>
          </a:xfrm>
          <a:prstGeom prst="wedgeRoundRectCallout">
            <a:avLst>
              <a:gd name="adj1" fmla="val -34264"/>
              <a:gd name="adj2" fmla="val 66909"/>
              <a:gd name="adj3" fmla="val 16667"/>
            </a:avLst>
          </a:prstGeom>
          <a:solidFill>
            <a:schemeClr val="bg1"/>
          </a:solidFill>
          <a:ln w="25400">
            <a:solidFill>
              <a:srgbClr val="FF0000"/>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自転車が出てくると</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衝突の可能性</a:t>
            </a:r>
          </a:p>
        </p:txBody>
      </p:sp>
      <p:sp>
        <p:nvSpPr>
          <p:cNvPr id="13" name="角丸四角形吹き出し 12"/>
          <p:cNvSpPr/>
          <p:nvPr/>
        </p:nvSpPr>
        <p:spPr bwMode="auto">
          <a:xfrm>
            <a:off x="4885438" y="4046733"/>
            <a:ext cx="4191739" cy="1328023"/>
          </a:xfrm>
          <a:prstGeom prst="wedgeRoundRectCallout">
            <a:avLst>
              <a:gd name="adj1" fmla="val -17626"/>
              <a:gd name="adj2" fmla="val -66909"/>
              <a:gd name="adj3" fmla="val 16667"/>
            </a:avLst>
          </a:prstGeom>
          <a:solidFill>
            <a:schemeClr val="bg1"/>
          </a:solidFill>
          <a:ln w="25400">
            <a:solidFill>
              <a:srgbClr val="FF0000"/>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車両が出てくるタイミングが</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自車の追い越しのタイミングと</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重なれば衝突の可能性</a:t>
            </a:r>
          </a:p>
        </p:txBody>
      </p:sp>
      <p:sp>
        <p:nvSpPr>
          <p:cNvPr id="14" name="角丸四角形吹き出し 13"/>
          <p:cNvSpPr/>
          <p:nvPr/>
        </p:nvSpPr>
        <p:spPr bwMode="auto">
          <a:xfrm>
            <a:off x="2019075" y="1672203"/>
            <a:ext cx="2068282" cy="919401"/>
          </a:xfrm>
          <a:prstGeom prst="wedgeRoundRectCallout">
            <a:avLst>
              <a:gd name="adj1" fmla="val 50587"/>
              <a:gd name="adj2" fmla="val 75337"/>
              <a:gd name="adj3" fmla="val 16667"/>
            </a:avLst>
          </a:prstGeom>
          <a:solidFill>
            <a:schemeClr val="bg1"/>
          </a:solidFill>
          <a:ln w="25400">
            <a:solidFill>
              <a:srgbClr val="FF0000"/>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人が飛び出す</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可能性</a:t>
            </a:r>
          </a:p>
        </p:txBody>
      </p:sp>
      <p:sp>
        <p:nvSpPr>
          <p:cNvPr id="16" name="正方形/長方形 15"/>
          <p:cNvSpPr/>
          <p:nvPr/>
        </p:nvSpPr>
        <p:spPr>
          <a:xfrm>
            <a:off x="281025" y="6426676"/>
            <a:ext cx="7545655" cy="369332"/>
          </a:xfrm>
          <a:prstGeom prst="rect">
            <a:avLst/>
          </a:prstGeom>
        </p:spPr>
        <p:txBody>
          <a:bodyPr wrap="none">
            <a:spAutoFit/>
          </a:bodyPr>
          <a:lstStyle/>
          <a:p>
            <a:r>
              <a:rPr lang="ja-JP" altLang="en-US" dirty="0">
                <a:solidFill>
                  <a:srgbClr val="000000"/>
                </a:solidFill>
                <a:latin typeface="UD デジタル 教科書体 NK-R" panose="02020400000000000000" pitchFamily="18" charset="-128"/>
                <a:ea typeface="UD デジタル 教科書体 NK-R" panose="02020400000000000000" pitchFamily="18" charset="-128"/>
              </a:rPr>
              <a:t>出典：</a:t>
            </a:r>
            <a:r>
              <a:rPr lang="en-US" altLang="ja-JP" dirty="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dirty="0">
                <a:solidFill>
                  <a:srgbClr val="000000"/>
                </a:solidFill>
                <a:latin typeface="UD デジタル 教科書体 NK-R" panose="02020400000000000000" pitchFamily="18" charset="-128"/>
                <a:ea typeface="UD デジタル 教科書体 NK-R" panose="02020400000000000000" pitchFamily="18" charset="-128"/>
              </a:rPr>
              <a:t>独</a:t>
            </a:r>
            <a:r>
              <a:rPr lang="en-US" altLang="ja-JP" dirty="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dirty="0">
                <a:solidFill>
                  <a:srgbClr val="000000"/>
                </a:solidFill>
                <a:latin typeface="UD デジタル 教科書体 NK-R" panose="02020400000000000000" pitchFamily="18" charset="-128"/>
                <a:ea typeface="UD デジタル 教科書体 NK-R" panose="02020400000000000000" pitchFamily="18" charset="-128"/>
              </a:rPr>
              <a:t>自動車事故対策機構ホームページ＞危険予知トレーニングシート集</a:t>
            </a:r>
            <a:endParaRPr lang="en-US" altLang="ja-JP" dirty="0">
              <a:solidFill>
                <a:srgbClr val="000000"/>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173599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21</a:t>
            </a:fld>
            <a:endParaRPr lang="en-US" altLang="ja-JP" dirty="0"/>
          </a:p>
        </p:txBody>
      </p:sp>
      <p:pic>
        <p:nvPicPr>
          <p:cNvPr id="4" name="図 3"/>
          <p:cNvPicPr>
            <a:picLocks noChangeAspect="1"/>
          </p:cNvPicPr>
          <p:nvPr/>
        </p:nvPicPr>
        <p:blipFill>
          <a:blip r:embed="rId3"/>
          <a:stretch>
            <a:fillRect/>
          </a:stretch>
        </p:blipFill>
        <p:spPr>
          <a:xfrm>
            <a:off x="281025" y="1633426"/>
            <a:ext cx="8654976" cy="4715300"/>
          </a:xfrm>
          <a:prstGeom prst="rect">
            <a:avLst/>
          </a:prstGeom>
          <a:effectLst>
            <a:outerShdw blurRad="50800" dist="38100" dir="5400000" algn="t" rotWithShape="0">
              <a:prstClr val="black">
                <a:alpha val="40000"/>
              </a:prstClr>
            </a:outerShdw>
          </a:effectLst>
        </p:spPr>
      </p:pic>
      <p:sp>
        <p:nvSpPr>
          <p:cNvPr id="6" name="正方形/長方形 5"/>
          <p:cNvSpPr/>
          <p:nvPr/>
        </p:nvSpPr>
        <p:spPr bwMode="auto">
          <a:xfrm>
            <a:off x="154980" y="1047774"/>
            <a:ext cx="5179623" cy="461665"/>
          </a:xfrm>
          <a:prstGeom prst="rect">
            <a:avLst/>
          </a:prstGeom>
          <a:noFill/>
          <a:ln w="9525">
            <a:noFill/>
            <a:round/>
            <a:headEnd/>
            <a:tailEnd/>
          </a:ln>
        </p:spPr>
        <p:txBody>
          <a:bodyPr wrap="none" rtlCol="0" anchor="ctr">
            <a:spAutoFit/>
          </a:bodyPr>
          <a:lstStyle/>
          <a:p>
            <a:r>
              <a:rPr kumimoji="1" lang="en-US" altLang="ja-JP" sz="2400" dirty="0">
                <a:latin typeface="UD デジタル 教科書体 NK-B" panose="02020700000000000000" pitchFamily="18" charset="-128"/>
                <a:ea typeface="UD デジタル 教科書体 NK-B" panose="02020700000000000000" pitchFamily="18" charset="-128"/>
              </a:rPr>
              <a:t>【</a:t>
            </a:r>
            <a:r>
              <a:rPr kumimoji="1" lang="ja-JP" altLang="en-US" sz="2400" dirty="0">
                <a:latin typeface="UD デジタル 教科書体 NK-B" panose="02020700000000000000" pitchFamily="18" charset="-128"/>
                <a:ea typeface="UD デジタル 教科書体 NK-B" panose="02020700000000000000" pitchFamily="18" charset="-128"/>
              </a:rPr>
              <a:t>状況</a:t>
            </a:r>
            <a:r>
              <a:rPr kumimoji="1" lang="en-US" altLang="ja-JP" sz="2400" dirty="0">
                <a:latin typeface="UD デジタル 教科書体 NK-B" panose="02020700000000000000" pitchFamily="18" charset="-128"/>
                <a:ea typeface="UD デジタル 教科書体 NK-B" panose="02020700000000000000" pitchFamily="18" charset="-128"/>
              </a:rPr>
              <a:t>】</a:t>
            </a:r>
            <a:r>
              <a:rPr kumimoji="1" lang="ja-JP" altLang="en-US" sz="2400" dirty="0">
                <a:latin typeface="UD デジタル 教科書体 NK-B" panose="02020700000000000000" pitchFamily="18" charset="-128"/>
                <a:ea typeface="UD デジタル 教科書体 NK-B" panose="02020700000000000000" pitchFamily="18" charset="-128"/>
              </a:rPr>
              <a:t>トラックで住宅街の道路を走行</a:t>
            </a:r>
            <a:endParaRPr kumimoji="1"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11" name="正方形/長方形 10"/>
          <p:cNvSpPr/>
          <p:nvPr/>
        </p:nvSpPr>
        <p:spPr>
          <a:xfrm>
            <a:off x="281025" y="6426676"/>
            <a:ext cx="7545655" cy="369332"/>
          </a:xfrm>
          <a:prstGeom prst="rect">
            <a:avLst/>
          </a:prstGeom>
        </p:spPr>
        <p:txBody>
          <a:bodyPr wrap="none">
            <a:spAutoFit/>
          </a:bodyPr>
          <a:lstStyle/>
          <a:p>
            <a:r>
              <a:rPr lang="ja-JP" altLang="en-US" dirty="0">
                <a:solidFill>
                  <a:srgbClr val="000000"/>
                </a:solidFill>
                <a:latin typeface="UD デジタル 教科書体 NK-R" panose="02020400000000000000" pitchFamily="18" charset="-128"/>
                <a:ea typeface="UD デジタル 教科書体 NK-R" panose="02020400000000000000" pitchFamily="18" charset="-128"/>
              </a:rPr>
              <a:t>出典：</a:t>
            </a:r>
            <a:r>
              <a:rPr lang="en-US" altLang="ja-JP" dirty="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dirty="0">
                <a:solidFill>
                  <a:srgbClr val="000000"/>
                </a:solidFill>
                <a:latin typeface="UD デジタル 教科書体 NK-R" panose="02020400000000000000" pitchFamily="18" charset="-128"/>
                <a:ea typeface="UD デジタル 教科書体 NK-R" panose="02020400000000000000" pitchFamily="18" charset="-128"/>
              </a:rPr>
              <a:t>独</a:t>
            </a:r>
            <a:r>
              <a:rPr lang="en-US" altLang="ja-JP" dirty="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dirty="0">
                <a:solidFill>
                  <a:srgbClr val="000000"/>
                </a:solidFill>
                <a:latin typeface="UD デジタル 教科書体 NK-R" panose="02020400000000000000" pitchFamily="18" charset="-128"/>
                <a:ea typeface="UD デジタル 教科書体 NK-R" panose="02020400000000000000" pitchFamily="18" charset="-128"/>
              </a:rPr>
              <a:t>自動車事故対策機構ホームページ＞危険予知トレーニングシート集</a:t>
            </a:r>
            <a:endParaRPr lang="en-US" altLang="ja-JP"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9" name="タイトル 4"/>
          <p:cNvSpPr>
            <a:spLocks noGrp="1"/>
          </p:cNvSpPr>
          <p:nvPr>
            <p:ph type="title"/>
          </p:nvPr>
        </p:nvSpPr>
        <p:spPr>
          <a:xfrm>
            <a:off x="19050" y="116115"/>
            <a:ext cx="7740352" cy="624114"/>
          </a:xfrm>
        </p:spPr>
        <p:txBody>
          <a:bodyPr/>
          <a:lstStyle/>
          <a:p>
            <a:r>
              <a:rPr kumimoji="1" lang="ja-JP" altLang="en-US" dirty="0"/>
              <a:t>注意すべきは見えるものだけか？</a:t>
            </a:r>
          </a:p>
        </p:txBody>
      </p:sp>
    </p:spTree>
    <p:extLst>
      <p:ext uri="{BB962C8B-B14F-4D97-AF65-F5344CB8AC3E}">
        <p14:creationId xmlns:p14="http://schemas.microsoft.com/office/powerpoint/2010/main" val="3207573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22</a:t>
            </a:fld>
            <a:endParaRPr lang="en-US" altLang="ja-JP" dirty="0"/>
          </a:p>
        </p:txBody>
      </p:sp>
      <p:sp>
        <p:nvSpPr>
          <p:cNvPr id="5" name="タイトル 4"/>
          <p:cNvSpPr>
            <a:spLocks noGrp="1"/>
          </p:cNvSpPr>
          <p:nvPr>
            <p:ph type="title"/>
          </p:nvPr>
        </p:nvSpPr>
        <p:spPr/>
        <p:txBody>
          <a:bodyPr/>
          <a:lstStyle/>
          <a:p>
            <a:r>
              <a:rPr kumimoji="1" lang="ja-JP" altLang="en-US" dirty="0"/>
              <a:t>注意すべきは見えるものだけか？</a:t>
            </a:r>
          </a:p>
        </p:txBody>
      </p:sp>
      <p:sp>
        <p:nvSpPr>
          <p:cNvPr id="6" name="正方形/長方形 5"/>
          <p:cNvSpPr/>
          <p:nvPr/>
        </p:nvSpPr>
        <p:spPr bwMode="auto">
          <a:xfrm>
            <a:off x="154980" y="1047774"/>
            <a:ext cx="5179623" cy="461665"/>
          </a:xfrm>
          <a:prstGeom prst="rect">
            <a:avLst/>
          </a:prstGeom>
          <a:noFill/>
          <a:ln w="9525">
            <a:noFill/>
            <a:round/>
            <a:headEnd/>
            <a:tailEnd/>
          </a:ln>
        </p:spPr>
        <p:txBody>
          <a:bodyPr wrap="none" rtlCol="0" anchor="ctr">
            <a:spAutoFit/>
          </a:bodyPr>
          <a:lstStyle/>
          <a:p>
            <a:r>
              <a:rPr kumimoji="1" lang="en-US" altLang="ja-JP" sz="2400" dirty="0">
                <a:latin typeface="UD デジタル 教科書体 NK-B" panose="02020700000000000000" pitchFamily="18" charset="-128"/>
                <a:ea typeface="UD デジタル 教科書体 NK-B" panose="02020700000000000000" pitchFamily="18" charset="-128"/>
              </a:rPr>
              <a:t>【</a:t>
            </a:r>
            <a:r>
              <a:rPr kumimoji="1" lang="ja-JP" altLang="en-US" sz="2400" dirty="0">
                <a:latin typeface="UD デジタル 教科書体 NK-B" panose="02020700000000000000" pitchFamily="18" charset="-128"/>
                <a:ea typeface="UD デジタル 教科書体 NK-B" panose="02020700000000000000" pitchFamily="18" charset="-128"/>
              </a:rPr>
              <a:t>状況</a:t>
            </a:r>
            <a:r>
              <a:rPr kumimoji="1" lang="en-US" altLang="ja-JP" sz="2400" dirty="0">
                <a:latin typeface="UD デジタル 教科書体 NK-B" panose="02020700000000000000" pitchFamily="18" charset="-128"/>
                <a:ea typeface="UD デジタル 教科書体 NK-B" panose="02020700000000000000" pitchFamily="18" charset="-128"/>
              </a:rPr>
              <a:t>】</a:t>
            </a:r>
            <a:r>
              <a:rPr kumimoji="1" lang="ja-JP" altLang="en-US" sz="2400" dirty="0">
                <a:latin typeface="UD デジタル 教科書体 NK-B" panose="02020700000000000000" pitchFamily="18" charset="-128"/>
                <a:ea typeface="UD デジタル 教科書体 NK-B" panose="02020700000000000000" pitchFamily="18" charset="-128"/>
              </a:rPr>
              <a:t>トラックで住宅街の道路を走行</a:t>
            </a:r>
            <a:endParaRPr kumimoji="1"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7" name="正方形/長方形 6"/>
          <p:cNvSpPr/>
          <p:nvPr/>
        </p:nvSpPr>
        <p:spPr>
          <a:xfrm>
            <a:off x="281025" y="6426676"/>
            <a:ext cx="7545655" cy="369332"/>
          </a:xfrm>
          <a:prstGeom prst="rect">
            <a:avLst/>
          </a:prstGeom>
        </p:spPr>
        <p:txBody>
          <a:bodyPr wrap="none">
            <a:spAutoFit/>
          </a:bodyPr>
          <a:lstStyle/>
          <a:p>
            <a:r>
              <a:rPr lang="ja-JP" altLang="en-US" dirty="0">
                <a:solidFill>
                  <a:srgbClr val="000000"/>
                </a:solidFill>
                <a:latin typeface="UD デジタル 教科書体 NK-R" panose="02020400000000000000" pitchFamily="18" charset="-128"/>
                <a:ea typeface="UD デジタル 教科書体 NK-R" panose="02020400000000000000" pitchFamily="18" charset="-128"/>
              </a:rPr>
              <a:t>出典：</a:t>
            </a:r>
            <a:r>
              <a:rPr lang="en-US" altLang="ja-JP" dirty="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dirty="0">
                <a:solidFill>
                  <a:srgbClr val="000000"/>
                </a:solidFill>
                <a:latin typeface="UD デジタル 教科書体 NK-R" panose="02020400000000000000" pitchFamily="18" charset="-128"/>
                <a:ea typeface="UD デジタル 教科書体 NK-R" panose="02020400000000000000" pitchFamily="18" charset="-128"/>
              </a:rPr>
              <a:t>独</a:t>
            </a:r>
            <a:r>
              <a:rPr lang="en-US" altLang="ja-JP" dirty="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dirty="0">
                <a:solidFill>
                  <a:srgbClr val="000000"/>
                </a:solidFill>
                <a:latin typeface="UD デジタル 教科書体 NK-R" panose="02020400000000000000" pitchFamily="18" charset="-128"/>
                <a:ea typeface="UD デジタル 教科書体 NK-R" panose="02020400000000000000" pitchFamily="18" charset="-128"/>
              </a:rPr>
              <a:t>自動車事故対策機構ホームページ＞危険予知トレーニングシート集</a:t>
            </a:r>
            <a:endParaRPr lang="en-US" altLang="ja-JP" dirty="0">
              <a:solidFill>
                <a:srgbClr val="000000"/>
              </a:solidFill>
              <a:latin typeface="UD デジタル 教科書体 NK-R" panose="02020400000000000000" pitchFamily="18" charset="-128"/>
              <a:ea typeface="UD デジタル 教科書体 NK-R" panose="02020400000000000000" pitchFamily="18" charset="-128"/>
            </a:endParaRPr>
          </a:p>
        </p:txBody>
      </p:sp>
      <p:pic>
        <p:nvPicPr>
          <p:cNvPr id="8" name="図 7"/>
          <p:cNvPicPr>
            <a:picLocks noChangeAspect="1"/>
          </p:cNvPicPr>
          <p:nvPr/>
        </p:nvPicPr>
        <p:blipFill>
          <a:blip r:embed="rId3"/>
          <a:stretch>
            <a:fillRect/>
          </a:stretch>
        </p:blipFill>
        <p:spPr>
          <a:xfrm>
            <a:off x="281025" y="1633426"/>
            <a:ext cx="8654976" cy="4715300"/>
          </a:xfrm>
          <a:prstGeom prst="rect">
            <a:avLst/>
          </a:prstGeom>
          <a:effectLst>
            <a:outerShdw blurRad="50800" dist="38100" dir="5400000" algn="t" rotWithShape="0">
              <a:prstClr val="black">
                <a:alpha val="40000"/>
              </a:prstClr>
            </a:outerShdw>
          </a:effectLst>
        </p:spPr>
      </p:pic>
      <p:sp>
        <p:nvSpPr>
          <p:cNvPr id="3" name="爆発 2 2"/>
          <p:cNvSpPr/>
          <p:nvPr/>
        </p:nvSpPr>
        <p:spPr bwMode="auto">
          <a:xfrm>
            <a:off x="4401519" y="3991076"/>
            <a:ext cx="1565329" cy="526943"/>
          </a:xfrm>
          <a:prstGeom prst="irregularSeal2">
            <a:avLst/>
          </a:prstGeom>
          <a:solidFill>
            <a:schemeClr val="bg1">
              <a:lumMod val="65000"/>
            </a:schemeClr>
          </a:solidFill>
          <a:ln w="9525">
            <a:solidFill>
              <a:schemeClr val="tx1"/>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9" name="角丸四角形吹き出し 8"/>
          <p:cNvSpPr/>
          <p:nvPr/>
        </p:nvSpPr>
        <p:spPr bwMode="auto">
          <a:xfrm>
            <a:off x="5966848" y="3746640"/>
            <a:ext cx="1803531" cy="919401"/>
          </a:xfrm>
          <a:prstGeom prst="wedgeRoundRectCallout">
            <a:avLst>
              <a:gd name="adj1" fmla="val -62845"/>
              <a:gd name="adj2" fmla="val 11281"/>
              <a:gd name="adj3" fmla="val 16667"/>
            </a:avLst>
          </a:prstGeom>
          <a:solidFill>
            <a:schemeClr val="bg1"/>
          </a:solidFill>
          <a:ln w="25400">
            <a:solidFill>
              <a:srgbClr val="FF0000"/>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道路が陥没</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するかも</a:t>
            </a:r>
          </a:p>
        </p:txBody>
      </p:sp>
      <p:sp>
        <p:nvSpPr>
          <p:cNvPr id="10" name="角丸四角形吹き出し 9"/>
          <p:cNvSpPr/>
          <p:nvPr/>
        </p:nvSpPr>
        <p:spPr bwMode="auto">
          <a:xfrm>
            <a:off x="2485319" y="4928984"/>
            <a:ext cx="2486144" cy="919401"/>
          </a:xfrm>
          <a:prstGeom prst="wedgeRoundRectCallout">
            <a:avLst>
              <a:gd name="adj1" fmla="val 42853"/>
              <a:gd name="adj2" fmla="val 70280"/>
              <a:gd name="adj3" fmla="val 16667"/>
            </a:avLst>
          </a:prstGeom>
          <a:solidFill>
            <a:schemeClr val="bg1"/>
          </a:solidFill>
          <a:ln w="25400">
            <a:solidFill>
              <a:srgbClr val="FF0000"/>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ブレーキが</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利かなくなるかも</a:t>
            </a:r>
          </a:p>
        </p:txBody>
      </p:sp>
      <p:sp>
        <p:nvSpPr>
          <p:cNvPr id="11" name="角丸四角形吹き出し 10"/>
          <p:cNvSpPr/>
          <p:nvPr/>
        </p:nvSpPr>
        <p:spPr bwMode="auto">
          <a:xfrm>
            <a:off x="797234" y="1942935"/>
            <a:ext cx="2091592" cy="919401"/>
          </a:xfrm>
          <a:prstGeom prst="wedgeRoundRectCallout">
            <a:avLst>
              <a:gd name="adj1" fmla="val 57667"/>
              <a:gd name="adj2" fmla="val 92195"/>
              <a:gd name="adj3" fmla="val 16667"/>
            </a:avLst>
          </a:prstGeom>
          <a:solidFill>
            <a:schemeClr val="bg1"/>
          </a:solidFill>
          <a:ln w="25400">
            <a:solidFill>
              <a:srgbClr val="FF0000"/>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人や自転車が</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飛び出すかも</a:t>
            </a:r>
          </a:p>
        </p:txBody>
      </p:sp>
      <p:sp>
        <p:nvSpPr>
          <p:cNvPr id="12" name="角丸四角形吹き出し 11"/>
          <p:cNvSpPr/>
          <p:nvPr/>
        </p:nvSpPr>
        <p:spPr bwMode="auto">
          <a:xfrm>
            <a:off x="5568883" y="1483234"/>
            <a:ext cx="2883677" cy="919401"/>
          </a:xfrm>
          <a:prstGeom prst="wedgeRoundRectCallout">
            <a:avLst>
              <a:gd name="adj1" fmla="val -78708"/>
              <a:gd name="adj2" fmla="val 115794"/>
              <a:gd name="adj3" fmla="val 16667"/>
            </a:avLst>
          </a:prstGeom>
          <a:solidFill>
            <a:schemeClr val="bg1"/>
          </a:solidFill>
          <a:ln w="25400">
            <a:solidFill>
              <a:srgbClr val="FF0000"/>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猛スピードで対向車</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が接近するかも</a:t>
            </a:r>
          </a:p>
        </p:txBody>
      </p:sp>
    </p:spTree>
    <p:extLst>
      <p:ext uri="{BB962C8B-B14F-4D97-AF65-F5344CB8AC3E}">
        <p14:creationId xmlns:p14="http://schemas.microsoft.com/office/powerpoint/2010/main" val="390983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二等辺三角形 4"/>
          <p:cNvSpPr/>
          <p:nvPr/>
        </p:nvSpPr>
        <p:spPr bwMode="auto">
          <a:xfrm>
            <a:off x="485977" y="1045029"/>
            <a:ext cx="1520306" cy="5742322"/>
          </a:xfrm>
          <a:prstGeom prst="triangle">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2" name="スライド番号プレースホルダー 1"/>
          <p:cNvSpPr>
            <a:spLocks noGrp="1"/>
          </p:cNvSpPr>
          <p:nvPr>
            <p:ph type="sldNum" sz="quarter" idx="4294967295"/>
          </p:nvPr>
        </p:nvSpPr>
        <p:spPr>
          <a:xfrm>
            <a:off x="7010400" y="6248400"/>
            <a:ext cx="2133600" cy="457200"/>
          </a:xfrm>
        </p:spPr>
        <p:txBody>
          <a:bodyPr/>
          <a:lstStyle/>
          <a:p>
            <a:pPr>
              <a:defRPr/>
            </a:pPr>
            <a:fld id="{8DEB9206-6B62-49F8-BC94-D9E684E3D2D0}" type="slidenum">
              <a:rPr lang="en-US" altLang="ja-JP" smtClean="0"/>
              <a:pPr>
                <a:defRPr/>
              </a:pPr>
              <a:t>23</a:t>
            </a:fld>
            <a:endParaRPr lang="en-US" altLang="ja-JP" dirty="0"/>
          </a:p>
        </p:txBody>
      </p:sp>
      <p:sp>
        <p:nvSpPr>
          <p:cNvPr id="24581" name="Text Box 12"/>
          <p:cNvSpPr txBox="1">
            <a:spLocks noChangeArrowheads="1"/>
          </p:cNvSpPr>
          <p:nvPr/>
        </p:nvSpPr>
        <p:spPr bwMode="auto">
          <a:xfrm>
            <a:off x="534219" y="1426575"/>
            <a:ext cx="1415772" cy="461665"/>
          </a:xfrm>
          <a:prstGeom prst="rect">
            <a:avLst/>
          </a:prstGeom>
          <a:noFill/>
          <a:ln w="9525" algn="ctr">
            <a:noFill/>
            <a:miter lim="800000"/>
            <a:headEnd/>
            <a:tailEnd/>
          </a:ln>
        </p:spPr>
        <p:txBody>
          <a:bodyPr wrap="none">
            <a:spAutoFit/>
          </a:bodyPr>
          <a:lstStyle/>
          <a:p>
            <a:pPr algn="l"/>
            <a:r>
              <a:rPr lang="ja-JP" altLang="en-US" sz="2400" dirty="0">
                <a:latin typeface="UD デジタル 教科書体 NK-B" panose="02020700000000000000" pitchFamily="18" charset="-128"/>
                <a:ea typeface="UD デジタル 教科書体 NK-B" panose="02020700000000000000" pitchFamily="18" charset="-128"/>
              </a:rPr>
              <a:t>事故情報</a:t>
            </a:r>
          </a:p>
        </p:txBody>
      </p:sp>
      <p:sp>
        <p:nvSpPr>
          <p:cNvPr id="24582" name="Text Box 13"/>
          <p:cNvSpPr txBox="1">
            <a:spLocks noChangeArrowheads="1"/>
          </p:cNvSpPr>
          <p:nvPr/>
        </p:nvSpPr>
        <p:spPr bwMode="auto">
          <a:xfrm>
            <a:off x="364301" y="2332941"/>
            <a:ext cx="1755609" cy="830997"/>
          </a:xfrm>
          <a:prstGeom prst="rect">
            <a:avLst/>
          </a:prstGeom>
          <a:noFill/>
          <a:ln w="9525" algn="ctr">
            <a:noFill/>
            <a:miter lim="800000"/>
            <a:headEnd/>
            <a:tailEnd/>
          </a:ln>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インシデント</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情報</a:t>
            </a:r>
          </a:p>
        </p:txBody>
      </p:sp>
      <p:sp>
        <p:nvSpPr>
          <p:cNvPr id="24583" name="Text Box 14"/>
          <p:cNvSpPr txBox="1">
            <a:spLocks noChangeArrowheads="1"/>
          </p:cNvSpPr>
          <p:nvPr/>
        </p:nvSpPr>
        <p:spPr bwMode="auto">
          <a:xfrm>
            <a:off x="13243" y="5679355"/>
            <a:ext cx="2457724" cy="1200329"/>
          </a:xfrm>
          <a:prstGeom prst="rect">
            <a:avLst/>
          </a:prstGeom>
          <a:noFill/>
          <a:ln w="9525" algn="ctr">
            <a:noFill/>
            <a:miter lim="800000"/>
            <a:headEnd/>
            <a:tailEnd/>
          </a:ln>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日常業務の中の</a:t>
            </a:r>
          </a:p>
          <a:p>
            <a:pPr algn="ctr"/>
            <a:r>
              <a:rPr lang="ja-JP" altLang="en-US" sz="2400" dirty="0">
                <a:latin typeface="UD デジタル 教科書体 NK-B" panose="02020700000000000000" pitchFamily="18" charset="-128"/>
                <a:ea typeface="UD デジタル 教科書体 NK-B" panose="02020700000000000000" pitchFamily="18" charset="-128"/>
              </a:rPr>
              <a:t>危険情報</a:t>
            </a:r>
          </a:p>
          <a:p>
            <a:pPr algn="ctr"/>
            <a:r>
              <a:rPr lang="ja-JP" altLang="en-US" sz="2400" dirty="0">
                <a:latin typeface="UD デジタル 教科書体 NK-B" panose="02020700000000000000" pitchFamily="18" charset="-128"/>
                <a:ea typeface="UD デジタル 教科書体 NK-B" panose="02020700000000000000" pitchFamily="18" charset="-128"/>
              </a:rPr>
              <a:t>（潜在的リスク）</a:t>
            </a:r>
          </a:p>
        </p:txBody>
      </p:sp>
      <p:sp>
        <p:nvSpPr>
          <p:cNvPr id="24584" name="Text Box 15"/>
          <p:cNvSpPr txBox="1">
            <a:spLocks noChangeArrowheads="1"/>
          </p:cNvSpPr>
          <p:nvPr/>
        </p:nvSpPr>
        <p:spPr bwMode="auto">
          <a:xfrm>
            <a:off x="298577" y="4348153"/>
            <a:ext cx="1887056" cy="830997"/>
          </a:xfrm>
          <a:prstGeom prst="rect">
            <a:avLst/>
          </a:prstGeom>
          <a:noFill/>
          <a:ln w="9525" algn="ctr">
            <a:noFill/>
            <a:miter lim="800000"/>
            <a:headEnd/>
            <a:tailEnd/>
          </a:ln>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ヒヤリ・ハット</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情報</a:t>
            </a:r>
          </a:p>
        </p:txBody>
      </p:sp>
      <p:sp>
        <p:nvSpPr>
          <p:cNvPr id="158736" name="Text Box 16"/>
          <p:cNvSpPr txBox="1">
            <a:spLocks noChangeArrowheads="1"/>
          </p:cNvSpPr>
          <p:nvPr/>
        </p:nvSpPr>
        <p:spPr bwMode="auto">
          <a:xfrm>
            <a:off x="2489835" y="1303464"/>
            <a:ext cx="2842445" cy="707886"/>
          </a:xfrm>
          <a:prstGeom prst="rect">
            <a:avLst/>
          </a:prstGeom>
          <a:noFill/>
          <a:ln w="9525" algn="ctr">
            <a:noFill/>
            <a:miter lim="800000"/>
            <a:headEnd/>
            <a:tailEnd/>
          </a:ln>
        </p:spPr>
        <p:txBody>
          <a:bodyPr wrap="none">
            <a:spAutoFit/>
          </a:bodyPr>
          <a:lstStyle/>
          <a:p>
            <a:pPr algn="l"/>
            <a:r>
              <a:rPr lang="ja-JP" altLang="en-US" sz="2000" dirty="0">
                <a:latin typeface="UD デジタル 教科書体 NK-R" panose="02020400000000000000" pitchFamily="18" charset="-128"/>
                <a:ea typeface="UD デジタル 教科書体 NK-R" panose="02020400000000000000" pitchFamily="18" charset="-128"/>
              </a:rPr>
              <a:t>人の死傷、重大な物損が</a:t>
            </a:r>
          </a:p>
          <a:p>
            <a:pPr algn="l"/>
            <a:r>
              <a:rPr lang="ja-JP" altLang="en-US" sz="2000" dirty="0">
                <a:latin typeface="UD デジタル 教科書体 NK-R" panose="02020400000000000000" pitchFamily="18" charset="-128"/>
                <a:ea typeface="UD デジタル 教科書体 NK-R" panose="02020400000000000000" pitchFamily="18" charset="-128"/>
              </a:rPr>
              <a:t>発生</a:t>
            </a:r>
          </a:p>
        </p:txBody>
      </p:sp>
      <p:sp>
        <p:nvSpPr>
          <p:cNvPr id="158737" name="Text Box 17"/>
          <p:cNvSpPr txBox="1">
            <a:spLocks noChangeArrowheads="1"/>
          </p:cNvSpPr>
          <p:nvPr/>
        </p:nvSpPr>
        <p:spPr bwMode="auto">
          <a:xfrm>
            <a:off x="2489835" y="2394496"/>
            <a:ext cx="3260829" cy="707886"/>
          </a:xfrm>
          <a:prstGeom prst="rect">
            <a:avLst/>
          </a:prstGeom>
          <a:noFill/>
          <a:ln w="9525" algn="ctr">
            <a:noFill/>
            <a:miter lim="800000"/>
            <a:headEnd/>
            <a:tailEnd/>
          </a:ln>
        </p:spPr>
        <p:txBody>
          <a:bodyPr wrap="none">
            <a:spAutoFit/>
          </a:bodyPr>
          <a:lstStyle/>
          <a:p>
            <a:pPr algn="l"/>
            <a:r>
              <a:rPr lang="ja-JP" altLang="en-US" sz="2000" dirty="0">
                <a:latin typeface="UD デジタル 教科書体 NK-R" panose="02020400000000000000" pitchFamily="18" charset="-128"/>
                <a:ea typeface="UD デジタル 教科書体 NK-R" panose="02020400000000000000" pitchFamily="18" charset="-128"/>
              </a:rPr>
              <a:t>もう少しで事故に結びついた</a:t>
            </a:r>
          </a:p>
          <a:p>
            <a:pPr algn="l"/>
            <a:r>
              <a:rPr lang="ja-JP" altLang="en-US" sz="2000" dirty="0">
                <a:latin typeface="UD デジタル 教科書体 NK-R" panose="02020400000000000000" pitchFamily="18" charset="-128"/>
                <a:ea typeface="UD デジタル 教科書体 NK-R" panose="02020400000000000000" pitchFamily="18" charset="-128"/>
              </a:rPr>
              <a:t>かもしれない事象</a:t>
            </a:r>
          </a:p>
        </p:txBody>
      </p:sp>
      <p:sp>
        <p:nvSpPr>
          <p:cNvPr id="158738" name="Text Box 18"/>
          <p:cNvSpPr txBox="1">
            <a:spLocks noChangeArrowheads="1"/>
          </p:cNvSpPr>
          <p:nvPr/>
        </p:nvSpPr>
        <p:spPr bwMode="auto">
          <a:xfrm>
            <a:off x="2489835" y="4409708"/>
            <a:ext cx="3825086" cy="707886"/>
          </a:xfrm>
          <a:prstGeom prst="rect">
            <a:avLst/>
          </a:prstGeom>
          <a:noFill/>
          <a:ln w="9525" algn="ctr">
            <a:noFill/>
            <a:miter lim="800000"/>
            <a:headEnd/>
            <a:tailEnd/>
          </a:ln>
        </p:spPr>
        <p:txBody>
          <a:bodyPr wrap="none">
            <a:spAutoFit/>
          </a:bodyPr>
          <a:lstStyle/>
          <a:p>
            <a:pPr algn="l"/>
            <a:r>
              <a:rPr lang="ja-JP" altLang="en-US" sz="2000" dirty="0">
                <a:latin typeface="UD デジタル 教科書体 NK-R" panose="02020400000000000000" pitchFamily="18" charset="-128"/>
                <a:ea typeface="UD デジタル 教科書体 NK-R" panose="02020400000000000000" pitchFamily="18" charset="-128"/>
              </a:rPr>
              <a:t>事故等が起きるかもしれないと</a:t>
            </a:r>
            <a:endParaRPr lang="en-US" altLang="ja-JP" sz="2000" dirty="0">
              <a:latin typeface="UD デジタル 教科書体 NK-R" panose="02020400000000000000" pitchFamily="18" charset="-128"/>
              <a:ea typeface="UD デジタル 教科書体 NK-R" panose="02020400000000000000" pitchFamily="18" charset="-128"/>
            </a:endParaRPr>
          </a:p>
          <a:p>
            <a:pPr algn="l"/>
            <a:r>
              <a:rPr lang="ja-JP" altLang="en-US" sz="2000" dirty="0">
                <a:latin typeface="UD デジタル 教科書体 NK-R" panose="02020400000000000000" pitchFamily="18" charset="-128"/>
                <a:ea typeface="UD デジタル 教科書体 NK-R" panose="02020400000000000000" pitchFamily="18" charset="-128"/>
              </a:rPr>
              <a:t>思ってヒヤッとした、ハッとした事象</a:t>
            </a:r>
          </a:p>
        </p:txBody>
      </p:sp>
      <p:sp>
        <p:nvSpPr>
          <p:cNvPr id="158739" name="Text Box 19"/>
          <p:cNvSpPr txBox="1">
            <a:spLocks noChangeArrowheads="1"/>
          </p:cNvSpPr>
          <p:nvPr/>
        </p:nvSpPr>
        <p:spPr bwMode="auto">
          <a:xfrm>
            <a:off x="2489835" y="5771688"/>
            <a:ext cx="3400290" cy="1015663"/>
          </a:xfrm>
          <a:prstGeom prst="rect">
            <a:avLst/>
          </a:prstGeom>
          <a:noFill/>
          <a:ln w="9525" algn="ctr">
            <a:noFill/>
            <a:miter lim="800000"/>
            <a:headEnd/>
            <a:tailEnd/>
          </a:ln>
        </p:spPr>
        <p:txBody>
          <a:bodyPr wrap="none">
            <a:spAutoFit/>
          </a:bodyPr>
          <a:lstStyle/>
          <a:p>
            <a:pPr algn="l"/>
            <a:r>
              <a:rPr lang="ja-JP" altLang="en-US" sz="2000" dirty="0">
                <a:latin typeface="UD デジタル 教科書体 NK-R" panose="02020400000000000000" pitchFamily="18" charset="-128"/>
                <a:ea typeface="UD デジタル 教科書体 NK-R" panose="02020400000000000000" pitchFamily="18" charset="-128"/>
              </a:rPr>
              <a:t>日常業務の中で、好ましくない</a:t>
            </a:r>
          </a:p>
          <a:p>
            <a:pPr algn="l"/>
            <a:r>
              <a:rPr lang="ja-JP" altLang="en-US" sz="2000" dirty="0">
                <a:latin typeface="UD デジタル 教科書体 NK-R" panose="02020400000000000000" pitchFamily="18" charset="-128"/>
                <a:ea typeface="UD デジタル 教科書体 NK-R" panose="02020400000000000000" pitchFamily="18" charset="-128"/>
              </a:rPr>
              <a:t>ことが起こるかもしれないと</a:t>
            </a:r>
          </a:p>
          <a:p>
            <a:pPr algn="l"/>
            <a:r>
              <a:rPr lang="ja-JP" altLang="en-US" sz="2000" dirty="0">
                <a:latin typeface="UD デジタル 教科書体 NK-R" panose="02020400000000000000" pitchFamily="18" charset="-128"/>
                <a:ea typeface="UD デジタル 教科書体 NK-R" panose="02020400000000000000" pitchFamily="18" charset="-128"/>
              </a:rPr>
              <a:t>思った事がら</a:t>
            </a:r>
          </a:p>
        </p:txBody>
      </p:sp>
      <p:grpSp>
        <p:nvGrpSpPr>
          <p:cNvPr id="48" name="グループ化 47"/>
          <p:cNvGrpSpPr/>
          <p:nvPr/>
        </p:nvGrpSpPr>
        <p:grpSpPr>
          <a:xfrm>
            <a:off x="6156325" y="4220726"/>
            <a:ext cx="2513013" cy="1085850"/>
            <a:chOff x="6156325" y="3862388"/>
            <a:chExt cx="2513013" cy="1085850"/>
          </a:xfrm>
        </p:grpSpPr>
        <p:pic>
          <p:nvPicPr>
            <p:cNvPr id="24595" name="Picture 49"/>
            <p:cNvPicPr>
              <a:picLocks noChangeAspect="1" noChangeArrowheads="1"/>
            </p:cNvPicPr>
            <p:nvPr/>
          </p:nvPicPr>
          <p:blipFill>
            <a:blip r:embed="rId3" cstate="print"/>
            <a:srcRect/>
            <a:stretch>
              <a:fillRect/>
            </a:stretch>
          </p:blipFill>
          <p:spPr bwMode="auto">
            <a:xfrm>
              <a:off x="6156325" y="3933825"/>
              <a:ext cx="896938" cy="935038"/>
            </a:xfrm>
            <a:prstGeom prst="rect">
              <a:avLst/>
            </a:prstGeom>
            <a:noFill/>
            <a:ln w="9525" algn="ctr">
              <a:noFill/>
              <a:miter lim="800000"/>
              <a:headEnd/>
              <a:tailEnd/>
            </a:ln>
          </p:spPr>
        </p:pic>
        <p:pic>
          <p:nvPicPr>
            <p:cNvPr id="24596" name="Picture 50"/>
            <p:cNvPicPr>
              <a:picLocks noChangeAspect="1" noChangeArrowheads="1"/>
            </p:cNvPicPr>
            <p:nvPr/>
          </p:nvPicPr>
          <p:blipFill>
            <a:blip r:embed="rId4" cstate="print"/>
            <a:srcRect/>
            <a:stretch>
              <a:fillRect/>
            </a:stretch>
          </p:blipFill>
          <p:spPr bwMode="auto">
            <a:xfrm rot="-1192852">
              <a:off x="7607300" y="3862388"/>
              <a:ext cx="328613" cy="1009650"/>
            </a:xfrm>
            <a:prstGeom prst="rect">
              <a:avLst/>
            </a:prstGeom>
            <a:noFill/>
            <a:ln w="9525" algn="ctr">
              <a:noFill/>
              <a:miter lim="800000"/>
              <a:headEnd/>
              <a:tailEnd/>
            </a:ln>
          </p:spPr>
        </p:pic>
        <p:sp>
          <p:nvSpPr>
            <p:cNvPr id="24597" name="Text Box 52"/>
            <p:cNvSpPr txBox="1">
              <a:spLocks noChangeArrowheads="1"/>
            </p:cNvSpPr>
            <p:nvPr/>
          </p:nvSpPr>
          <p:spPr bwMode="auto">
            <a:xfrm>
              <a:off x="8027988" y="4508500"/>
              <a:ext cx="641350" cy="366713"/>
            </a:xfrm>
            <a:prstGeom prst="rect">
              <a:avLst/>
            </a:prstGeom>
            <a:noFill/>
            <a:ln w="9525" algn="ctr">
              <a:noFill/>
              <a:miter lim="800000"/>
              <a:headEnd/>
              <a:tailEnd/>
            </a:ln>
          </p:spPr>
          <p:txBody>
            <a:bodyPr wrap="none">
              <a:spAutoFit/>
            </a:bodyPr>
            <a:lstStyle/>
            <a:p>
              <a:pPr algn="l"/>
              <a:r>
                <a:rPr lang="ja-JP" altLang="en-US" dirty="0">
                  <a:ea typeface="HG丸ｺﾞｼｯｸM-PRO" pitchFamily="50" charset="-128"/>
                </a:rPr>
                <a:t>））</a:t>
              </a:r>
            </a:p>
          </p:txBody>
        </p:sp>
        <p:sp>
          <p:nvSpPr>
            <p:cNvPr id="24598" name="Text Box 53"/>
            <p:cNvSpPr txBox="1">
              <a:spLocks noChangeArrowheads="1"/>
            </p:cNvSpPr>
            <p:nvPr/>
          </p:nvSpPr>
          <p:spPr bwMode="auto">
            <a:xfrm>
              <a:off x="7308850" y="4581525"/>
              <a:ext cx="412750" cy="366713"/>
            </a:xfrm>
            <a:prstGeom prst="rect">
              <a:avLst/>
            </a:prstGeom>
            <a:noFill/>
            <a:ln w="9525" algn="ctr">
              <a:noFill/>
              <a:miter lim="800000"/>
              <a:headEnd/>
              <a:tailEnd/>
            </a:ln>
          </p:spPr>
          <p:txBody>
            <a:bodyPr wrap="none">
              <a:spAutoFit/>
            </a:bodyPr>
            <a:lstStyle/>
            <a:p>
              <a:pPr algn="l"/>
              <a:r>
                <a:rPr lang="ja-JP" altLang="en-US" dirty="0">
                  <a:ea typeface="HG丸ｺﾞｼｯｸM-PRO" pitchFamily="50" charset="-128"/>
                </a:rPr>
                <a:t>（</a:t>
              </a:r>
            </a:p>
          </p:txBody>
        </p:sp>
      </p:grpSp>
      <p:grpSp>
        <p:nvGrpSpPr>
          <p:cNvPr id="46" name="グループ化 45"/>
          <p:cNvGrpSpPr/>
          <p:nvPr/>
        </p:nvGrpSpPr>
        <p:grpSpPr>
          <a:xfrm>
            <a:off x="5929313" y="1189889"/>
            <a:ext cx="2892425" cy="935037"/>
            <a:chOff x="5929313" y="1268413"/>
            <a:chExt cx="2892425" cy="935037"/>
          </a:xfrm>
        </p:grpSpPr>
        <p:grpSp>
          <p:nvGrpSpPr>
            <p:cNvPr id="24589" name="Group 37"/>
            <p:cNvGrpSpPr>
              <a:grpSpLocks/>
            </p:cNvGrpSpPr>
            <p:nvPr/>
          </p:nvGrpSpPr>
          <p:grpSpPr bwMode="auto">
            <a:xfrm flipH="1">
              <a:off x="7019925" y="1484313"/>
              <a:ext cx="1152525" cy="647700"/>
              <a:chOff x="3833" y="1842"/>
              <a:chExt cx="1406" cy="862"/>
            </a:xfrm>
          </p:grpSpPr>
          <p:sp>
            <p:nvSpPr>
              <p:cNvPr id="24610" name="Oval 27"/>
              <p:cNvSpPr>
                <a:spLocks noChangeArrowheads="1"/>
              </p:cNvSpPr>
              <p:nvPr/>
            </p:nvSpPr>
            <p:spPr bwMode="auto">
              <a:xfrm>
                <a:off x="4105" y="1842"/>
                <a:ext cx="952" cy="636"/>
              </a:xfrm>
              <a:prstGeom prst="ellipse">
                <a:avLst/>
              </a:prstGeom>
              <a:solidFill>
                <a:srgbClr val="CCFFFF"/>
              </a:solidFill>
              <a:ln w="9525" algn="ctr">
                <a:solidFill>
                  <a:schemeClr val="tx1"/>
                </a:solidFill>
                <a:round/>
                <a:headEnd/>
                <a:tailEnd/>
              </a:ln>
            </p:spPr>
            <p:txBody>
              <a:bodyPr anchor="ctr">
                <a:spAutoFit/>
              </a:bodyPr>
              <a:lstStyle/>
              <a:p>
                <a:endParaRPr lang="ja-JP" altLang="en-US" dirty="0"/>
              </a:p>
            </p:txBody>
          </p:sp>
          <p:sp>
            <p:nvSpPr>
              <p:cNvPr id="24611" name="Oval 28"/>
              <p:cNvSpPr>
                <a:spLocks noChangeArrowheads="1"/>
              </p:cNvSpPr>
              <p:nvPr/>
            </p:nvSpPr>
            <p:spPr bwMode="auto">
              <a:xfrm>
                <a:off x="3969" y="1979"/>
                <a:ext cx="771" cy="576"/>
              </a:xfrm>
              <a:prstGeom prst="ellipse">
                <a:avLst/>
              </a:prstGeom>
              <a:solidFill>
                <a:schemeClr val="bg1"/>
              </a:solidFill>
              <a:ln w="9525" algn="ctr">
                <a:solidFill>
                  <a:schemeClr val="tx1"/>
                </a:solidFill>
                <a:round/>
                <a:headEnd/>
                <a:tailEnd/>
              </a:ln>
            </p:spPr>
            <p:txBody>
              <a:bodyPr anchor="ctr">
                <a:spAutoFit/>
              </a:bodyPr>
              <a:lstStyle/>
              <a:p>
                <a:endParaRPr lang="ja-JP" altLang="en-US" dirty="0"/>
              </a:p>
            </p:txBody>
          </p:sp>
          <p:sp>
            <p:nvSpPr>
              <p:cNvPr id="24612" name="AutoShape 30"/>
              <p:cNvSpPr>
                <a:spLocks noChangeArrowheads="1"/>
              </p:cNvSpPr>
              <p:nvPr/>
            </p:nvSpPr>
            <p:spPr bwMode="auto">
              <a:xfrm rot="-5950120">
                <a:off x="4750" y="2159"/>
                <a:ext cx="353" cy="353"/>
              </a:xfrm>
              <a:prstGeom prst="moon">
                <a:avLst>
                  <a:gd name="adj" fmla="val 50000"/>
                </a:avLst>
              </a:prstGeom>
              <a:solidFill>
                <a:schemeClr val="bg1"/>
              </a:solidFill>
              <a:ln w="9525" algn="ctr">
                <a:solidFill>
                  <a:schemeClr val="tx1"/>
                </a:solidFill>
                <a:miter lim="800000"/>
                <a:headEnd/>
                <a:tailEnd/>
              </a:ln>
            </p:spPr>
            <p:txBody>
              <a:bodyPr anchor="ctr">
                <a:spAutoFit/>
              </a:bodyPr>
              <a:lstStyle/>
              <a:p>
                <a:endParaRPr lang="ja-JP" altLang="en-US" dirty="0"/>
              </a:p>
            </p:txBody>
          </p:sp>
          <p:sp>
            <p:nvSpPr>
              <p:cNvPr id="24613" name="Rectangle 31"/>
              <p:cNvSpPr>
                <a:spLocks noChangeArrowheads="1"/>
              </p:cNvSpPr>
              <p:nvPr/>
            </p:nvSpPr>
            <p:spPr bwMode="auto">
              <a:xfrm>
                <a:off x="3833" y="2024"/>
                <a:ext cx="680" cy="590"/>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14" name="Rectangle 32"/>
              <p:cNvSpPr>
                <a:spLocks noChangeArrowheads="1"/>
              </p:cNvSpPr>
              <p:nvPr/>
            </p:nvSpPr>
            <p:spPr bwMode="auto">
              <a:xfrm>
                <a:off x="4459" y="2205"/>
                <a:ext cx="272"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15" name="Rectangle 33"/>
              <p:cNvSpPr>
                <a:spLocks noChangeArrowheads="1"/>
              </p:cNvSpPr>
              <p:nvPr/>
            </p:nvSpPr>
            <p:spPr bwMode="auto">
              <a:xfrm>
                <a:off x="4649" y="2341"/>
                <a:ext cx="545"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16" name="Rectangle 34"/>
              <p:cNvSpPr>
                <a:spLocks noChangeArrowheads="1"/>
              </p:cNvSpPr>
              <p:nvPr/>
            </p:nvSpPr>
            <p:spPr bwMode="auto">
              <a:xfrm>
                <a:off x="5067" y="2069"/>
                <a:ext cx="172"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17" name="Rectangle 35"/>
              <p:cNvSpPr>
                <a:spLocks noChangeArrowheads="1"/>
              </p:cNvSpPr>
              <p:nvPr/>
            </p:nvSpPr>
            <p:spPr bwMode="auto">
              <a:xfrm rot="-1524283">
                <a:off x="4431" y="2187"/>
                <a:ext cx="354" cy="363"/>
              </a:xfrm>
              <a:prstGeom prst="rect">
                <a:avLst/>
              </a:prstGeom>
              <a:solidFill>
                <a:schemeClr val="bg1"/>
              </a:solidFill>
              <a:ln w="9525" algn="ctr">
                <a:noFill/>
                <a:miter lim="800000"/>
                <a:headEnd/>
                <a:tailEnd/>
              </a:ln>
            </p:spPr>
            <p:txBody>
              <a:bodyPr anchor="ctr">
                <a:spAutoFit/>
              </a:bodyPr>
              <a:lstStyle/>
              <a:p>
                <a:endParaRPr lang="ja-JP" altLang="en-US" dirty="0"/>
              </a:p>
            </p:txBody>
          </p:sp>
        </p:grpSp>
        <p:pic>
          <p:nvPicPr>
            <p:cNvPr id="24590" name="Picture 25"/>
            <p:cNvPicPr>
              <a:picLocks noChangeAspect="1" noChangeArrowheads="1"/>
            </p:cNvPicPr>
            <p:nvPr/>
          </p:nvPicPr>
          <p:blipFill>
            <a:blip r:embed="rId4" cstate="print"/>
            <a:srcRect/>
            <a:stretch>
              <a:fillRect/>
            </a:stretch>
          </p:blipFill>
          <p:spPr bwMode="auto">
            <a:xfrm rot="-3814572">
              <a:off x="8247856" y="1337469"/>
              <a:ext cx="282575" cy="865188"/>
            </a:xfrm>
            <a:prstGeom prst="rect">
              <a:avLst/>
            </a:prstGeom>
            <a:noFill/>
            <a:ln w="9525" algn="ctr">
              <a:noFill/>
              <a:miter lim="800000"/>
              <a:headEnd/>
              <a:tailEnd/>
            </a:ln>
          </p:spPr>
        </p:pic>
        <p:pic>
          <p:nvPicPr>
            <p:cNvPr id="24591" name="Picture 21"/>
            <p:cNvPicPr>
              <a:picLocks noChangeAspect="1" noChangeArrowheads="1"/>
            </p:cNvPicPr>
            <p:nvPr/>
          </p:nvPicPr>
          <p:blipFill>
            <a:blip r:embed="rId3" cstate="print"/>
            <a:srcRect/>
            <a:stretch>
              <a:fillRect/>
            </a:stretch>
          </p:blipFill>
          <p:spPr bwMode="auto">
            <a:xfrm>
              <a:off x="6300788" y="1268413"/>
              <a:ext cx="896937" cy="935037"/>
            </a:xfrm>
            <a:prstGeom prst="rect">
              <a:avLst/>
            </a:prstGeom>
            <a:noFill/>
            <a:ln w="9525" algn="ctr">
              <a:noFill/>
              <a:miter lim="800000"/>
              <a:headEnd/>
              <a:tailEnd/>
            </a:ln>
          </p:spPr>
        </p:pic>
        <p:sp>
          <p:nvSpPr>
            <p:cNvPr id="24601" name="爆発 1 50"/>
            <p:cNvSpPr>
              <a:spLocks noChangeArrowheads="1"/>
            </p:cNvSpPr>
            <p:nvPr/>
          </p:nvSpPr>
          <p:spPr bwMode="auto">
            <a:xfrm>
              <a:off x="5929313" y="1285875"/>
              <a:ext cx="914400" cy="914400"/>
            </a:xfrm>
            <a:prstGeom prst="irregularSeal1">
              <a:avLst/>
            </a:prstGeom>
            <a:solidFill>
              <a:srgbClr val="FF0000"/>
            </a:solidFill>
            <a:ln w="9525" algn="ctr">
              <a:noFill/>
              <a:round/>
              <a:headEnd/>
              <a:tailEnd/>
            </a:ln>
          </p:spPr>
          <p:txBody>
            <a:bodyPr wrap="none">
              <a:spAutoFit/>
            </a:bodyPr>
            <a:lstStyle/>
            <a:p>
              <a:endParaRPr lang="ja-JP" altLang="en-US" dirty="0"/>
            </a:p>
          </p:txBody>
        </p:sp>
      </p:grpSp>
      <p:sp>
        <p:nvSpPr>
          <p:cNvPr id="3" name="タイトル 2"/>
          <p:cNvSpPr>
            <a:spLocks noGrp="1"/>
          </p:cNvSpPr>
          <p:nvPr>
            <p:ph type="title"/>
          </p:nvPr>
        </p:nvSpPr>
        <p:spPr/>
        <p:txBody>
          <a:bodyPr/>
          <a:lstStyle/>
          <a:p>
            <a:r>
              <a:rPr kumimoji="1" lang="ja-JP" altLang="en-US" dirty="0"/>
              <a:t>管理するリスク情報</a:t>
            </a:r>
          </a:p>
        </p:txBody>
      </p:sp>
      <p:sp>
        <p:nvSpPr>
          <p:cNvPr id="49" name="Text Box 13"/>
          <p:cNvSpPr txBox="1">
            <a:spLocks noChangeArrowheads="1"/>
          </p:cNvSpPr>
          <p:nvPr/>
        </p:nvSpPr>
        <p:spPr bwMode="auto">
          <a:xfrm>
            <a:off x="6837656" y="5397433"/>
            <a:ext cx="954107" cy="400110"/>
          </a:xfrm>
          <a:prstGeom prst="rect">
            <a:avLst/>
          </a:prstGeom>
          <a:solidFill>
            <a:schemeClr val="bg1"/>
          </a:solidFill>
          <a:ln w="9525" algn="ctr">
            <a:noFill/>
            <a:miter lim="800000"/>
            <a:headEnd/>
            <a:tailEnd/>
          </a:ln>
        </p:spPr>
        <p:txBody>
          <a:bodyPr wrap="none">
            <a:spAutoFit/>
          </a:bodyPr>
          <a:lstStyle/>
          <a:p>
            <a:pPr algn="l"/>
            <a:r>
              <a:rPr lang="ja-JP" altLang="en-US" sz="2000" dirty="0">
                <a:latin typeface="UD デジタル 教科書体 NK-B" panose="02020700000000000000" pitchFamily="18" charset="-128"/>
                <a:ea typeface="UD デジタル 教科書体 NK-B" panose="02020700000000000000" pitchFamily="18" charset="-128"/>
              </a:rPr>
              <a:t>危険源</a:t>
            </a:r>
          </a:p>
        </p:txBody>
      </p:sp>
      <p:sp>
        <p:nvSpPr>
          <p:cNvPr id="4" name="正方形/長方形 3"/>
          <p:cNvSpPr/>
          <p:nvPr/>
        </p:nvSpPr>
        <p:spPr>
          <a:xfrm>
            <a:off x="6981825" y="5742092"/>
            <a:ext cx="2169449" cy="923330"/>
          </a:xfrm>
          <a:prstGeom prst="rect">
            <a:avLst/>
          </a:prstGeom>
        </p:spPr>
        <p:txBody>
          <a:bodyPr wrap="square">
            <a:spAutoFit/>
          </a:bodyPr>
          <a:lstStyle/>
          <a:p>
            <a:r>
              <a:rPr lang="ja-JP" altLang="en-US" dirty="0"/>
              <a:t>リスクを生じさせる力を潜在的にもっている要素</a:t>
            </a:r>
          </a:p>
        </p:txBody>
      </p:sp>
      <p:sp>
        <p:nvSpPr>
          <p:cNvPr id="50" name="Text Box 15"/>
          <p:cNvSpPr txBox="1">
            <a:spLocks noChangeArrowheads="1"/>
          </p:cNvSpPr>
          <p:nvPr/>
        </p:nvSpPr>
        <p:spPr bwMode="auto">
          <a:xfrm>
            <a:off x="55723" y="3390585"/>
            <a:ext cx="2372765" cy="830997"/>
          </a:xfrm>
          <a:prstGeom prst="rect">
            <a:avLst/>
          </a:prstGeom>
          <a:noFill/>
          <a:ln w="9525" algn="ctr">
            <a:noFill/>
            <a:miter lim="800000"/>
            <a:headEnd/>
            <a:tailEnd/>
          </a:ln>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ヒューマンエラー</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情報</a:t>
            </a:r>
          </a:p>
        </p:txBody>
      </p:sp>
      <p:sp>
        <p:nvSpPr>
          <p:cNvPr id="51" name="Text Box 18"/>
          <p:cNvSpPr txBox="1">
            <a:spLocks noChangeArrowheads="1"/>
          </p:cNvSpPr>
          <p:nvPr/>
        </p:nvSpPr>
        <p:spPr bwMode="auto">
          <a:xfrm>
            <a:off x="2489835" y="3452140"/>
            <a:ext cx="5609228" cy="707886"/>
          </a:xfrm>
          <a:prstGeom prst="rect">
            <a:avLst/>
          </a:prstGeom>
          <a:noFill/>
          <a:ln w="9525" algn="ctr">
            <a:noFill/>
            <a:miter lim="800000"/>
            <a:headEnd/>
            <a:tailEnd/>
          </a:ln>
        </p:spPr>
        <p:txBody>
          <a:bodyPr wrap="none">
            <a:spAutoFit/>
          </a:bodyPr>
          <a:lstStyle/>
          <a:p>
            <a:pPr algn="l"/>
            <a:r>
              <a:rPr lang="ja-JP" altLang="en-US" sz="2000" dirty="0">
                <a:latin typeface="UD デジタル 教科書体 NK-R" panose="02020400000000000000" pitchFamily="18" charset="-128"/>
                <a:ea typeface="UD デジタル 教科書体 NK-R" panose="02020400000000000000" pitchFamily="18" charset="-128"/>
              </a:rPr>
              <a:t>定められた業務手順通りに実施できなかった事象、</a:t>
            </a:r>
            <a:endParaRPr lang="en-US" altLang="ja-JP" sz="2000" dirty="0">
              <a:latin typeface="UD デジタル 教科書体 NK-R" panose="02020400000000000000" pitchFamily="18" charset="-128"/>
              <a:ea typeface="UD デジタル 教科書体 NK-R" panose="02020400000000000000" pitchFamily="18" charset="-128"/>
            </a:endParaRPr>
          </a:p>
          <a:p>
            <a:pPr algn="l"/>
            <a:r>
              <a:rPr lang="ja-JP" altLang="en-US" sz="2000" dirty="0">
                <a:latin typeface="UD デジタル 教科書体 NK-R" panose="02020400000000000000" pitchFamily="18" charset="-128"/>
                <a:ea typeface="UD デジタル 教科書体 NK-R" panose="02020400000000000000" pitchFamily="18" charset="-128"/>
              </a:rPr>
              <a:t>実施が困難だった状況</a:t>
            </a:r>
          </a:p>
        </p:txBody>
      </p:sp>
      <p:grpSp>
        <p:nvGrpSpPr>
          <p:cNvPr id="7" name="グループ化 6"/>
          <p:cNvGrpSpPr/>
          <p:nvPr/>
        </p:nvGrpSpPr>
        <p:grpSpPr>
          <a:xfrm>
            <a:off x="6084888" y="2280920"/>
            <a:ext cx="2829449" cy="935038"/>
            <a:chOff x="6084888" y="2280920"/>
            <a:chExt cx="2829449" cy="935038"/>
          </a:xfrm>
        </p:grpSpPr>
        <p:pic>
          <p:nvPicPr>
            <p:cNvPr id="24593" name="Picture 38"/>
            <p:cNvPicPr>
              <a:picLocks noChangeAspect="1" noChangeArrowheads="1"/>
            </p:cNvPicPr>
            <p:nvPr/>
          </p:nvPicPr>
          <p:blipFill>
            <a:blip r:embed="rId3" cstate="print"/>
            <a:srcRect/>
            <a:stretch>
              <a:fillRect/>
            </a:stretch>
          </p:blipFill>
          <p:spPr bwMode="auto">
            <a:xfrm>
              <a:off x="6084888" y="2280920"/>
              <a:ext cx="896937" cy="935038"/>
            </a:xfrm>
            <a:prstGeom prst="rect">
              <a:avLst/>
            </a:prstGeom>
            <a:noFill/>
            <a:ln w="9525" algn="ctr">
              <a:noFill/>
              <a:miter lim="800000"/>
              <a:headEnd/>
              <a:tailEnd/>
            </a:ln>
          </p:spPr>
        </p:pic>
        <p:grpSp>
          <p:nvGrpSpPr>
            <p:cNvPr id="6" name="グループ化 5"/>
            <p:cNvGrpSpPr/>
            <p:nvPr/>
          </p:nvGrpSpPr>
          <p:grpSpPr>
            <a:xfrm flipH="1">
              <a:off x="7114112" y="2423795"/>
              <a:ext cx="1800225" cy="647700"/>
              <a:chOff x="6877050" y="2423795"/>
              <a:chExt cx="1800225" cy="647700"/>
            </a:xfrm>
          </p:grpSpPr>
          <p:grpSp>
            <p:nvGrpSpPr>
              <p:cNvPr id="24592" name="Group 40"/>
              <p:cNvGrpSpPr>
                <a:grpSpLocks/>
              </p:cNvGrpSpPr>
              <p:nvPr/>
            </p:nvGrpSpPr>
            <p:grpSpPr bwMode="auto">
              <a:xfrm flipH="1">
                <a:off x="6877050" y="2423795"/>
                <a:ext cx="1152525" cy="647700"/>
                <a:chOff x="3833" y="1842"/>
                <a:chExt cx="1406" cy="862"/>
              </a:xfrm>
            </p:grpSpPr>
            <p:sp>
              <p:nvSpPr>
                <p:cNvPr id="24602" name="Oval 41"/>
                <p:cNvSpPr>
                  <a:spLocks noChangeArrowheads="1"/>
                </p:cNvSpPr>
                <p:nvPr/>
              </p:nvSpPr>
              <p:spPr bwMode="auto">
                <a:xfrm>
                  <a:off x="4105" y="1842"/>
                  <a:ext cx="952" cy="636"/>
                </a:xfrm>
                <a:prstGeom prst="ellipse">
                  <a:avLst/>
                </a:prstGeom>
                <a:solidFill>
                  <a:srgbClr val="CCFFFF"/>
                </a:solidFill>
                <a:ln w="9525" algn="ctr">
                  <a:solidFill>
                    <a:schemeClr val="tx1"/>
                  </a:solidFill>
                  <a:round/>
                  <a:headEnd/>
                  <a:tailEnd/>
                </a:ln>
              </p:spPr>
              <p:txBody>
                <a:bodyPr anchor="ctr">
                  <a:spAutoFit/>
                </a:bodyPr>
                <a:lstStyle/>
                <a:p>
                  <a:endParaRPr lang="ja-JP" altLang="en-US" dirty="0"/>
                </a:p>
              </p:txBody>
            </p:sp>
            <p:sp>
              <p:nvSpPr>
                <p:cNvPr id="24603" name="Oval 42"/>
                <p:cNvSpPr>
                  <a:spLocks noChangeArrowheads="1"/>
                </p:cNvSpPr>
                <p:nvPr/>
              </p:nvSpPr>
              <p:spPr bwMode="auto">
                <a:xfrm>
                  <a:off x="3969" y="1979"/>
                  <a:ext cx="771" cy="576"/>
                </a:xfrm>
                <a:prstGeom prst="ellipse">
                  <a:avLst/>
                </a:prstGeom>
                <a:solidFill>
                  <a:schemeClr val="bg1"/>
                </a:solidFill>
                <a:ln w="9525" algn="ctr">
                  <a:solidFill>
                    <a:schemeClr val="tx1"/>
                  </a:solidFill>
                  <a:round/>
                  <a:headEnd/>
                  <a:tailEnd/>
                </a:ln>
              </p:spPr>
              <p:txBody>
                <a:bodyPr anchor="ctr">
                  <a:spAutoFit/>
                </a:bodyPr>
                <a:lstStyle/>
                <a:p>
                  <a:endParaRPr lang="ja-JP" altLang="en-US" dirty="0"/>
                </a:p>
              </p:txBody>
            </p:sp>
            <p:sp>
              <p:nvSpPr>
                <p:cNvPr id="24604" name="AutoShape 43"/>
                <p:cNvSpPr>
                  <a:spLocks noChangeArrowheads="1"/>
                </p:cNvSpPr>
                <p:nvPr/>
              </p:nvSpPr>
              <p:spPr bwMode="auto">
                <a:xfrm rot="-5950120">
                  <a:off x="4750" y="2159"/>
                  <a:ext cx="353" cy="353"/>
                </a:xfrm>
                <a:prstGeom prst="moon">
                  <a:avLst>
                    <a:gd name="adj" fmla="val 50000"/>
                  </a:avLst>
                </a:prstGeom>
                <a:solidFill>
                  <a:schemeClr val="bg1"/>
                </a:solidFill>
                <a:ln w="9525" algn="ctr">
                  <a:solidFill>
                    <a:schemeClr val="tx1"/>
                  </a:solidFill>
                  <a:miter lim="800000"/>
                  <a:headEnd/>
                  <a:tailEnd/>
                </a:ln>
              </p:spPr>
              <p:txBody>
                <a:bodyPr anchor="ctr">
                  <a:spAutoFit/>
                </a:bodyPr>
                <a:lstStyle/>
                <a:p>
                  <a:endParaRPr lang="ja-JP" altLang="en-US" dirty="0"/>
                </a:p>
              </p:txBody>
            </p:sp>
            <p:sp>
              <p:nvSpPr>
                <p:cNvPr id="24605" name="Rectangle 44"/>
                <p:cNvSpPr>
                  <a:spLocks noChangeArrowheads="1"/>
                </p:cNvSpPr>
                <p:nvPr/>
              </p:nvSpPr>
              <p:spPr bwMode="auto">
                <a:xfrm>
                  <a:off x="3833" y="2024"/>
                  <a:ext cx="680" cy="590"/>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06" name="Rectangle 45"/>
                <p:cNvSpPr>
                  <a:spLocks noChangeArrowheads="1"/>
                </p:cNvSpPr>
                <p:nvPr/>
              </p:nvSpPr>
              <p:spPr bwMode="auto">
                <a:xfrm>
                  <a:off x="4459" y="2205"/>
                  <a:ext cx="272"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07" name="Rectangle 46"/>
                <p:cNvSpPr>
                  <a:spLocks noChangeArrowheads="1"/>
                </p:cNvSpPr>
                <p:nvPr/>
              </p:nvSpPr>
              <p:spPr bwMode="auto">
                <a:xfrm>
                  <a:off x="4649" y="2341"/>
                  <a:ext cx="545"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08" name="Rectangle 47"/>
                <p:cNvSpPr>
                  <a:spLocks noChangeArrowheads="1"/>
                </p:cNvSpPr>
                <p:nvPr/>
              </p:nvSpPr>
              <p:spPr bwMode="auto">
                <a:xfrm>
                  <a:off x="5067" y="2069"/>
                  <a:ext cx="172"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09" name="Rectangle 48"/>
                <p:cNvSpPr>
                  <a:spLocks noChangeArrowheads="1"/>
                </p:cNvSpPr>
                <p:nvPr/>
              </p:nvSpPr>
              <p:spPr bwMode="auto">
                <a:xfrm rot="-1524283">
                  <a:off x="4431" y="2187"/>
                  <a:ext cx="354" cy="363"/>
                </a:xfrm>
                <a:prstGeom prst="rect">
                  <a:avLst/>
                </a:prstGeom>
                <a:solidFill>
                  <a:schemeClr val="bg1"/>
                </a:solidFill>
                <a:ln w="9525" algn="ctr">
                  <a:noFill/>
                  <a:miter lim="800000"/>
                  <a:headEnd/>
                  <a:tailEnd/>
                </a:ln>
              </p:spPr>
              <p:txBody>
                <a:bodyPr anchor="ctr">
                  <a:spAutoFit/>
                </a:bodyPr>
                <a:lstStyle/>
                <a:p>
                  <a:endParaRPr lang="ja-JP" altLang="en-US" dirty="0"/>
                </a:p>
              </p:txBody>
            </p:sp>
          </p:grpSp>
          <p:pic>
            <p:nvPicPr>
              <p:cNvPr id="24594" name="Picture 39"/>
              <p:cNvPicPr>
                <a:picLocks noChangeAspect="1" noChangeArrowheads="1"/>
              </p:cNvPicPr>
              <p:nvPr/>
            </p:nvPicPr>
            <p:blipFill>
              <a:blip r:embed="rId4" cstate="print"/>
              <a:srcRect/>
              <a:stretch>
                <a:fillRect/>
              </a:stretch>
            </p:blipFill>
            <p:spPr bwMode="auto">
              <a:xfrm rot="17785428">
                <a:off x="8103394" y="2276952"/>
                <a:ext cx="282575" cy="865187"/>
              </a:xfrm>
              <a:prstGeom prst="rect">
                <a:avLst/>
              </a:prstGeom>
              <a:noFill/>
              <a:ln w="9525" algn="ctr">
                <a:noFill/>
                <a:miter lim="800000"/>
                <a:headEnd/>
                <a:tailEnd/>
              </a:ln>
            </p:spPr>
          </p:pic>
        </p:grpSp>
      </p:grpSp>
    </p:spTree>
    <p:extLst>
      <p:ext uri="{BB962C8B-B14F-4D97-AF65-F5344CB8AC3E}">
        <p14:creationId xmlns:p14="http://schemas.microsoft.com/office/powerpoint/2010/main" val="1047155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pPr eaLnBrk="1" hangingPunct="1">
              <a:buFont typeface="Wingdings" pitchFamily="2" charset="2"/>
              <a:buNone/>
            </a:pPr>
            <a:r>
              <a:rPr lang="ja-JP" altLang="en-US" dirty="0"/>
              <a:t>２．リスク管理のための環境整備</a:t>
            </a:r>
            <a:endParaRPr kumimoji="1" lang="ja-JP" altLang="en-US" dirty="0"/>
          </a:p>
        </p:txBody>
      </p:sp>
      <p:sp>
        <p:nvSpPr>
          <p:cNvPr id="2" name="スライド番号プレースホルダー 1"/>
          <p:cNvSpPr>
            <a:spLocks noGrp="1"/>
          </p:cNvSpPr>
          <p:nvPr>
            <p:ph type="sldNum" sz="quarter" idx="12"/>
          </p:nvPr>
        </p:nvSpPr>
        <p:spPr/>
        <p:txBody>
          <a:bodyPr/>
          <a:lstStyle/>
          <a:p>
            <a:pPr>
              <a:defRPr/>
            </a:pPr>
            <a:fld id="{F2DB792D-D871-4CCA-A78C-78C247134512}" type="slidenum">
              <a:rPr lang="en-US" altLang="ja-JP" smtClean="0"/>
              <a:pPr>
                <a:defRPr/>
              </a:pPr>
              <a:t>24</a:t>
            </a:fld>
            <a:endParaRPr lang="en-US" altLang="ja-JP" dirty="0"/>
          </a:p>
        </p:txBody>
      </p:sp>
      <p:pic>
        <p:nvPicPr>
          <p:cNvPr id="3" name="図 2">
            <a:extLst>
              <a:ext uri="{FF2B5EF4-FFF2-40B4-BE49-F238E27FC236}">
                <a16:creationId xmlns:a16="http://schemas.microsoft.com/office/drawing/2014/main" id="{3AA941F2-7D19-F2B7-6963-5B966F14A39C}"/>
              </a:ext>
            </a:extLst>
          </p:cNvPr>
          <p:cNvPicPr>
            <a:picLocks noChangeAspect="1"/>
          </p:cNvPicPr>
          <p:nvPr/>
        </p:nvPicPr>
        <p:blipFill rotWithShape="1">
          <a:blip r:embed="rId3"/>
          <a:srcRect l="12505" r="12860"/>
          <a:stretch/>
        </p:blipFill>
        <p:spPr>
          <a:xfrm>
            <a:off x="5508866" y="3357563"/>
            <a:ext cx="3270059" cy="2949575"/>
          </a:xfrm>
          <a:prstGeom prst="rect">
            <a:avLst/>
          </a:prstGeom>
        </p:spPr>
      </p:pic>
    </p:spTree>
    <p:extLst>
      <p:ext uri="{BB962C8B-B14F-4D97-AF65-F5344CB8AC3E}">
        <p14:creationId xmlns:p14="http://schemas.microsoft.com/office/powerpoint/2010/main" val="1420582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経営管理部門の役割</a:t>
            </a:r>
          </a:p>
        </p:txBody>
      </p:sp>
      <p:sp>
        <p:nvSpPr>
          <p:cNvPr id="4" name="スライド番号プレースホルダー 3"/>
          <p:cNvSpPr>
            <a:spLocks noGrp="1"/>
          </p:cNvSpPr>
          <p:nvPr>
            <p:ph type="sldNum" sz="quarter" idx="12"/>
          </p:nvPr>
        </p:nvSpPr>
        <p:spPr/>
        <p:txBody>
          <a:bodyPr/>
          <a:lstStyle/>
          <a:p>
            <a:pPr>
              <a:defRPr/>
            </a:pPr>
            <a:fld id="{8DEB9206-6B62-49F8-BC94-D9E684E3D2D0}" type="slidenum">
              <a:rPr lang="en-US" altLang="ja-JP" smtClean="0"/>
              <a:pPr>
                <a:defRPr/>
              </a:pPr>
              <a:t>25</a:t>
            </a:fld>
            <a:endParaRPr lang="en-US" altLang="ja-JP" dirty="0"/>
          </a:p>
        </p:txBody>
      </p:sp>
      <p:sp>
        <p:nvSpPr>
          <p:cNvPr id="5" name="正方形/長方形 4"/>
          <p:cNvSpPr/>
          <p:nvPr/>
        </p:nvSpPr>
        <p:spPr>
          <a:xfrm>
            <a:off x="238671" y="1329291"/>
            <a:ext cx="2311850" cy="5232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a:spAutoFit/>
          </a:bodyPr>
          <a:lstStyle/>
          <a:p>
            <a:pPr algn="ctr">
              <a:spcAft>
                <a:spcPts val="0"/>
              </a:spcAft>
            </a:pPr>
            <a:r>
              <a:rPr lang="ja-JP" altLang="ja-JP" sz="2800" kern="100" dirty="0">
                <a:latin typeface="+mj-ea"/>
                <a:ea typeface="+mj-ea"/>
                <a:cs typeface="Times New Roman" panose="02020603050405020304" pitchFamily="18" charset="0"/>
              </a:rPr>
              <a:t>重要性の理解</a:t>
            </a:r>
            <a:endParaRPr lang="ja-JP" altLang="ja-JP" sz="2000" kern="100" dirty="0">
              <a:effectLst/>
              <a:latin typeface="+mj-ea"/>
              <a:ea typeface="+mj-ea"/>
              <a:cs typeface="Times New Roman" panose="02020603050405020304" pitchFamily="18" charset="0"/>
            </a:endParaRPr>
          </a:p>
        </p:txBody>
      </p:sp>
      <p:sp>
        <p:nvSpPr>
          <p:cNvPr id="6" name="正方形/長方形 5"/>
          <p:cNvSpPr/>
          <p:nvPr/>
        </p:nvSpPr>
        <p:spPr>
          <a:xfrm>
            <a:off x="238671" y="3029687"/>
            <a:ext cx="2585964" cy="5232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a:spAutoFit/>
          </a:bodyPr>
          <a:lstStyle/>
          <a:p>
            <a:pPr algn="ctr">
              <a:spcAft>
                <a:spcPts val="0"/>
              </a:spcAft>
            </a:pPr>
            <a:r>
              <a:rPr lang="ja-JP" altLang="ja-JP" sz="2800" kern="100" dirty="0">
                <a:latin typeface="+mj-ea"/>
                <a:ea typeface="+mj-ea"/>
                <a:cs typeface="Times New Roman" panose="02020603050405020304" pitchFamily="18" charset="0"/>
              </a:rPr>
              <a:t>取組姿勢を示す</a:t>
            </a:r>
            <a:endParaRPr lang="ja-JP" altLang="ja-JP" sz="2000" kern="100" dirty="0">
              <a:effectLst/>
              <a:latin typeface="+mj-ea"/>
              <a:ea typeface="+mj-ea"/>
              <a:cs typeface="Times New Roman" panose="02020603050405020304" pitchFamily="18" charset="0"/>
            </a:endParaRPr>
          </a:p>
        </p:txBody>
      </p:sp>
      <p:sp>
        <p:nvSpPr>
          <p:cNvPr id="7" name="正方形/長方形 6"/>
          <p:cNvSpPr/>
          <p:nvPr/>
        </p:nvSpPr>
        <p:spPr>
          <a:xfrm>
            <a:off x="238671" y="4730083"/>
            <a:ext cx="4839786" cy="5232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a:spAutoFit/>
          </a:bodyPr>
          <a:lstStyle/>
          <a:p>
            <a:pPr algn="ctr">
              <a:spcAft>
                <a:spcPts val="0"/>
              </a:spcAft>
            </a:pPr>
            <a:r>
              <a:rPr lang="ja-JP" altLang="ja-JP" sz="2800" kern="100" dirty="0">
                <a:latin typeface="+mj-ea"/>
                <a:ea typeface="+mj-ea"/>
                <a:cs typeface="Times New Roman" panose="02020603050405020304" pitchFamily="18" charset="0"/>
              </a:rPr>
              <a:t>報告への対応状況の見える化</a:t>
            </a:r>
            <a:endParaRPr lang="ja-JP" altLang="ja-JP" sz="2000" kern="100" dirty="0">
              <a:effectLst/>
              <a:latin typeface="+mj-ea"/>
              <a:ea typeface="+mj-ea"/>
              <a:cs typeface="Times New Roman" panose="02020603050405020304" pitchFamily="18" charset="0"/>
            </a:endParaRPr>
          </a:p>
        </p:txBody>
      </p:sp>
      <p:sp>
        <p:nvSpPr>
          <p:cNvPr id="8" name="正方形/長方形 7"/>
          <p:cNvSpPr/>
          <p:nvPr/>
        </p:nvSpPr>
        <p:spPr>
          <a:xfrm>
            <a:off x="379685" y="1931924"/>
            <a:ext cx="8638673" cy="830997"/>
          </a:xfrm>
          <a:prstGeom prst="rect">
            <a:avLst/>
          </a:prstGeom>
        </p:spPr>
        <p:txBody>
          <a:bodyPr wrap="square">
            <a:spAutoFit/>
          </a:bodyPr>
          <a:lstStyle/>
          <a:p>
            <a:r>
              <a:rPr lang="ja-JP" altLang="en-US" sz="2400" dirty="0">
                <a:latin typeface="UD デジタル 教科書体 NK-R" panose="02020400000000000000" pitchFamily="18" charset="-128"/>
                <a:ea typeface="UD デジタル 教科書体 NK-R" panose="02020400000000000000" pitchFamily="18" charset="-128"/>
              </a:rPr>
              <a:t>リスク管理を効果的なものにするために、経営管理部門がリスク管理に取り組む</a:t>
            </a:r>
            <a:r>
              <a:rPr lang="ja-JP" altLang="en-US" sz="2400" dirty="0">
                <a:solidFill>
                  <a:srgbClr val="0000FF"/>
                </a:solidFill>
                <a:latin typeface="UD デジタル 教科書体 NK-R" panose="02020400000000000000" pitchFamily="18" charset="-128"/>
                <a:ea typeface="UD デジタル 教科書体 NK-R" panose="02020400000000000000" pitchFamily="18" charset="-128"/>
              </a:rPr>
              <a:t>重要性を自覚</a:t>
            </a:r>
            <a:r>
              <a:rPr lang="ja-JP" altLang="en-US" sz="2400" dirty="0">
                <a:latin typeface="UD デジタル 教科書体 NK-R" panose="02020400000000000000" pitchFamily="18" charset="-128"/>
                <a:ea typeface="UD デジタル 教科書体 NK-R" panose="02020400000000000000" pitchFamily="18" charset="-128"/>
              </a:rPr>
              <a:t>し、</a:t>
            </a:r>
            <a:r>
              <a:rPr lang="ja-JP" altLang="en-US" sz="2400" dirty="0">
                <a:solidFill>
                  <a:srgbClr val="0000FF"/>
                </a:solidFill>
                <a:latin typeface="UD デジタル 教科書体 NK-R" panose="02020400000000000000" pitchFamily="18" charset="-128"/>
                <a:ea typeface="UD デジタル 教科書体 NK-R" panose="02020400000000000000" pitchFamily="18" charset="-128"/>
              </a:rPr>
              <a:t>率先して推進</a:t>
            </a:r>
            <a:r>
              <a:rPr lang="ja-JP" altLang="en-US" sz="2400" dirty="0">
                <a:latin typeface="UD デジタル 教科書体 NK-R" panose="02020400000000000000" pitchFamily="18" charset="-128"/>
                <a:ea typeface="UD デジタル 教科書体 NK-R" panose="02020400000000000000" pitchFamily="18" charset="-128"/>
              </a:rPr>
              <a:t>する</a:t>
            </a:r>
          </a:p>
        </p:txBody>
      </p:sp>
      <p:sp>
        <p:nvSpPr>
          <p:cNvPr id="9" name="正方形/長方形 8"/>
          <p:cNvSpPr/>
          <p:nvPr/>
        </p:nvSpPr>
        <p:spPr>
          <a:xfrm>
            <a:off x="379685" y="3649772"/>
            <a:ext cx="8638673" cy="830997"/>
          </a:xfrm>
          <a:prstGeom prst="rect">
            <a:avLst/>
          </a:prstGeom>
        </p:spPr>
        <p:txBody>
          <a:bodyPr wrap="square">
            <a:spAutoFit/>
          </a:bodyPr>
          <a:lstStyle/>
          <a:p>
            <a:r>
              <a:rPr lang="ja-JP" altLang="en-US" sz="2400" dirty="0">
                <a:latin typeface="UD デジタル 教科書体 NK-R" panose="02020400000000000000" pitchFamily="18" charset="-128"/>
                <a:ea typeface="UD デジタル 教科書体 NK-R" panose="02020400000000000000" pitchFamily="18" charset="-128"/>
              </a:rPr>
              <a:t>経営管理部門は、報告することの重要性を</a:t>
            </a:r>
            <a:r>
              <a:rPr lang="ja-JP" altLang="en-US" sz="2400" dirty="0">
                <a:solidFill>
                  <a:srgbClr val="0000FF"/>
                </a:solidFill>
                <a:latin typeface="UD デジタル 教科書体 NK-R" panose="02020400000000000000" pitchFamily="18" charset="-128"/>
                <a:ea typeface="UD デジタル 教科書体 NK-R" panose="02020400000000000000" pitchFamily="18" charset="-128"/>
              </a:rPr>
              <a:t>事業者内に周知・浸透</a:t>
            </a:r>
            <a:endParaRPr lang="en-US" altLang="ja-JP" sz="2400" dirty="0">
              <a:solidFill>
                <a:srgbClr val="0000FF"/>
              </a:solidFill>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させ、社員・職員の</a:t>
            </a:r>
            <a:r>
              <a:rPr lang="ja-JP" altLang="en-US" sz="2400" dirty="0">
                <a:solidFill>
                  <a:srgbClr val="0000FF"/>
                </a:solidFill>
                <a:latin typeface="UD デジタル 教科書体 NK-R" panose="02020400000000000000" pitchFamily="18" charset="-128"/>
                <a:ea typeface="UD デジタル 教科書体 NK-R" panose="02020400000000000000" pitchFamily="18" charset="-128"/>
              </a:rPr>
              <a:t>自発的な報告を促す</a:t>
            </a:r>
            <a:r>
              <a:rPr lang="ja-JP" altLang="en-US" sz="2400" dirty="0">
                <a:latin typeface="UD デジタル 教科書体 NK-R" panose="02020400000000000000" pitchFamily="18" charset="-128"/>
                <a:ea typeface="UD デジタル 教科書体 NK-R" panose="02020400000000000000" pitchFamily="18" charset="-128"/>
              </a:rPr>
              <a:t>よう配慮</a:t>
            </a:r>
          </a:p>
        </p:txBody>
      </p:sp>
      <p:sp>
        <p:nvSpPr>
          <p:cNvPr id="10" name="正方形/長方形 9"/>
          <p:cNvSpPr/>
          <p:nvPr/>
        </p:nvSpPr>
        <p:spPr>
          <a:xfrm>
            <a:off x="379684" y="5367620"/>
            <a:ext cx="8638673" cy="1200329"/>
          </a:xfrm>
          <a:prstGeom prst="rect">
            <a:avLst/>
          </a:prstGeom>
        </p:spPr>
        <p:txBody>
          <a:bodyPr wrap="square">
            <a:spAutoFit/>
          </a:bodyPr>
          <a:lstStyle/>
          <a:p>
            <a:r>
              <a:rPr lang="ja-JP" altLang="en-US" sz="2400" dirty="0">
                <a:latin typeface="UD デジタル 教科書体 NK-R" panose="02020400000000000000" pitchFamily="18" charset="-128"/>
                <a:ea typeface="UD デジタル 教科書体 NK-R" panose="02020400000000000000" pitchFamily="18" charset="-128"/>
              </a:rPr>
              <a:t>社員・職員の報告に対するモチベーションを保つために、報告への</a:t>
            </a:r>
            <a:r>
              <a:rPr lang="ja-JP" altLang="en-US" sz="2400" dirty="0">
                <a:solidFill>
                  <a:srgbClr val="0000FF"/>
                </a:solidFill>
                <a:latin typeface="UD デジタル 教科書体 NK-R" panose="02020400000000000000" pitchFamily="18" charset="-128"/>
                <a:ea typeface="UD デジタル 教科書体 NK-R" panose="02020400000000000000" pitchFamily="18" charset="-128"/>
              </a:rPr>
              <a:t>対策実施の要否やその理由、対策実施の進捗等を、</a:t>
            </a:r>
            <a:r>
              <a:rPr lang="ja-JP" altLang="en-US" sz="2400" u="wavyHeavy" dirty="0">
                <a:solidFill>
                  <a:srgbClr val="0000FF"/>
                </a:solidFill>
                <a:latin typeface="UD デジタル 教科書体 NK-R" panose="02020400000000000000" pitchFamily="18" charset="-128"/>
                <a:ea typeface="UD デジタル 教科書体 NK-R" panose="02020400000000000000" pitchFamily="18" charset="-128"/>
              </a:rPr>
              <a:t>なるべく早く</a:t>
            </a:r>
            <a:br>
              <a:rPr lang="en-US" altLang="ja-JP" sz="2400" dirty="0">
                <a:solidFill>
                  <a:srgbClr val="0000FF"/>
                </a:solidFill>
                <a:latin typeface="UD デジタル 教科書体 NK-R" panose="02020400000000000000" pitchFamily="18" charset="-128"/>
                <a:ea typeface="UD デジタル 教科書体 NK-R" panose="02020400000000000000" pitchFamily="18" charset="-128"/>
              </a:rPr>
            </a:br>
            <a:r>
              <a:rPr lang="ja-JP" altLang="en-US" sz="2400" dirty="0">
                <a:solidFill>
                  <a:srgbClr val="0000FF"/>
                </a:solidFill>
                <a:latin typeface="UD デジタル 教科書体 NK-R" panose="02020400000000000000" pitchFamily="18" charset="-128"/>
                <a:ea typeface="UD デジタル 教科書体 NK-R" panose="02020400000000000000" pitchFamily="18" charset="-128"/>
              </a:rPr>
              <a:t>報告者及び関係者等に周知</a:t>
            </a:r>
            <a:r>
              <a:rPr lang="ja-JP" altLang="en-US" sz="2400" dirty="0">
                <a:latin typeface="UD デジタル 教科書体 NK-R" panose="02020400000000000000" pitchFamily="18" charset="-128"/>
                <a:ea typeface="UD デジタル 教科書体 NK-R" panose="02020400000000000000" pitchFamily="18" charset="-128"/>
              </a:rPr>
              <a:t>する</a:t>
            </a:r>
          </a:p>
        </p:txBody>
      </p:sp>
    </p:spTree>
    <p:extLst>
      <p:ext uri="{BB962C8B-B14F-4D97-AF65-F5344CB8AC3E}">
        <p14:creationId xmlns:p14="http://schemas.microsoft.com/office/powerpoint/2010/main" val="1856417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リスク管理体制の構築</a:t>
            </a:r>
          </a:p>
        </p:txBody>
      </p:sp>
      <p:sp>
        <p:nvSpPr>
          <p:cNvPr id="4" name="スライド番号プレースホルダー 3"/>
          <p:cNvSpPr>
            <a:spLocks noGrp="1"/>
          </p:cNvSpPr>
          <p:nvPr>
            <p:ph type="sldNum" sz="quarter" idx="12"/>
          </p:nvPr>
        </p:nvSpPr>
        <p:spPr/>
        <p:txBody>
          <a:bodyPr/>
          <a:lstStyle/>
          <a:p>
            <a:pPr>
              <a:defRPr/>
            </a:pPr>
            <a:fld id="{8DEB9206-6B62-49F8-BC94-D9E684E3D2D0}" type="slidenum">
              <a:rPr lang="en-US" altLang="ja-JP" smtClean="0"/>
              <a:pPr>
                <a:defRPr/>
              </a:pPr>
              <a:t>26</a:t>
            </a:fld>
            <a:endParaRPr lang="en-US" altLang="ja-JP" dirty="0"/>
          </a:p>
        </p:txBody>
      </p:sp>
      <p:sp>
        <p:nvSpPr>
          <p:cNvPr id="5" name="正方形/長方形 4"/>
          <p:cNvSpPr/>
          <p:nvPr/>
        </p:nvSpPr>
        <p:spPr>
          <a:xfrm>
            <a:off x="188085" y="1138791"/>
            <a:ext cx="1620957" cy="5232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a:spAutoFit/>
          </a:bodyPr>
          <a:lstStyle/>
          <a:p>
            <a:pPr>
              <a:spcAft>
                <a:spcPts val="0"/>
              </a:spcAft>
            </a:pPr>
            <a:r>
              <a:rPr lang="ja-JP" altLang="en-US" sz="2800" kern="100" dirty="0">
                <a:latin typeface="+mj-ea"/>
                <a:ea typeface="+mj-ea"/>
                <a:cs typeface="Times New Roman" panose="02020603050405020304" pitchFamily="18" charset="0"/>
              </a:rPr>
              <a:t>現状把握</a:t>
            </a:r>
            <a:endParaRPr lang="ja-JP" altLang="ja-JP" sz="2000" kern="100" dirty="0">
              <a:effectLst/>
              <a:latin typeface="+mj-ea"/>
              <a:ea typeface="+mj-ea"/>
              <a:cs typeface="Times New Roman" panose="02020603050405020304" pitchFamily="18" charset="0"/>
            </a:endParaRPr>
          </a:p>
        </p:txBody>
      </p:sp>
      <p:sp>
        <p:nvSpPr>
          <p:cNvPr id="6" name="正方形/長方形 5"/>
          <p:cNvSpPr/>
          <p:nvPr/>
        </p:nvSpPr>
        <p:spPr>
          <a:xfrm>
            <a:off x="188085" y="3383613"/>
            <a:ext cx="1620957" cy="5232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a:spAutoFit/>
          </a:bodyPr>
          <a:lstStyle/>
          <a:p>
            <a:pPr>
              <a:spcAft>
                <a:spcPts val="0"/>
              </a:spcAft>
            </a:pPr>
            <a:r>
              <a:rPr lang="ja-JP" altLang="en-US" sz="2800" kern="100" dirty="0">
                <a:latin typeface="+mj-ea"/>
                <a:ea typeface="+mj-ea"/>
                <a:cs typeface="Times New Roman" panose="02020603050405020304" pitchFamily="18" charset="0"/>
              </a:rPr>
              <a:t>運用体制</a:t>
            </a:r>
            <a:endParaRPr lang="ja-JP" altLang="ja-JP" sz="2000" kern="100" dirty="0">
              <a:effectLst/>
              <a:latin typeface="+mj-ea"/>
              <a:ea typeface="+mj-ea"/>
              <a:cs typeface="Times New Roman" panose="02020603050405020304" pitchFamily="18" charset="0"/>
            </a:endParaRPr>
          </a:p>
        </p:txBody>
      </p:sp>
      <p:sp>
        <p:nvSpPr>
          <p:cNvPr id="7" name="正方形/長方形 6"/>
          <p:cNvSpPr/>
          <p:nvPr/>
        </p:nvSpPr>
        <p:spPr>
          <a:xfrm>
            <a:off x="188085" y="5275511"/>
            <a:ext cx="2081019" cy="5232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a:spAutoFit/>
          </a:bodyPr>
          <a:lstStyle/>
          <a:p>
            <a:pPr>
              <a:spcAft>
                <a:spcPts val="0"/>
              </a:spcAft>
            </a:pPr>
            <a:r>
              <a:rPr lang="ja-JP" altLang="en-US" sz="2800" kern="100" dirty="0">
                <a:latin typeface="+mj-ea"/>
                <a:ea typeface="+mj-ea"/>
                <a:cs typeface="Times New Roman" panose="02020603050405020304" pitchFamily="18" charset="0"/>
              </a:rPr>
              <a:t>見直し・改善</a:t>
            </a:r>
            <a:endParaRPr lang="ja-JP" altLang="ja-JP" sz="2000" kern="100" dirty="0">
              <a:effectLst/>
              <a:latin typeface="+mj-ea"/>
              <a:ea typeface="+mj-ea"/>
              <a:cs typeface="Times New Roman" panose="02020603050405020304" pitchFamily="18" charset="0"/>
            </a:endParaRPr>
          </a:p>
        </p:txBody>
      </p:sp>
      <p:sp>
        <p:nvSpPr>
          <p:cNvPr id="8" name="正方形/長方形 7"/>
          <p:cNvSpPr/>
          <p:nvPr/>
        </p:nvSpPr>
        <p:spPr>
          <a:xfrm>
            <a:off x="379685" y="1645172"/>
            <a:ext cx="8638673" cy="461665"/>
          </a:xfrm>
          <a:prstGeom prst="rect">
            <a:avLst/>
          </a:prstGeom>
        </p:spPr>
        <p:txBody>
          <a:bodyPr wrap="square">
            <a:spAutoFit/>
          </a:bodyPr>
          <a:lstStyle/>
          <a:p>
            <a:r>
              <a:rPr lang="ja-JP" altLang="en-US" sz="2400" dirty="0">
                <a:latin typeface="UD デジタル 教科書体 NK-R" panose="02020400000000000000" pitchFamily="18" charset="-128"/>
                <a:ea typeface="UD デジタル 教科書体 NK-R" panose="02020400000000000000" pitchFamily="18" charset="-128"/>
              </a:rPr>
              <a:t>経営管理部門は、</a:t>
            </a:r>
            <a:r>
              <a:rPr lang="ja-JP" altLang="en-US" sz="2400" dirty="0">
                <a:solidFill>
                  <a:srgbClr val="0000FF"/>
                </a:solidFill>
                <a:latin typeface="UD デジタル 教科書体 NK-R" panose="02020400000000000000" pitchFamily="18" charset="-128"/>
                <a:ea typeface="UD デジタル 教科書体 NK-R" panose="02020400000000000000" pitchFamily="18" charset="-128"/>
              </a:rPr>
              <a:t>自社の現状を把握</a:t>
            </a:r>
            <a:r>
              <a:rPr lang="ja-JP" altLang="en-US" sz="2400" dirty="0">
                <a:latin typeface="UD デジタル 教科書体 NK-R" panose="02020400000000000000" pitchFamily="18" charset="-128"/>
                <a:ea typeface="UD デジタル 教科書体 NK-R" panose="02020400000000000000" pitchFamily="18" charset="-128"/>
              </a:rPr>
              <a:t>し、リスク管理体制を構築</a:t>
            </a:r>
          </a:p>
        </p:txBody>
      </p:sp>
      <p:sp>
        <p:nvSpPr>
          <p:cNvPr id="9" name="正方形/長方形 8"/>
          <p:cNvSpPr/>
          <p:nvPr/>
        </p:nvSpPr>
        <p:spPr>
          <a:xfrm>
            <a:off x="379685" y="3939530"/>
            <a:ext cx="8638673" cy="461665"/>
          </a:xfrm>
          <a:prstGeom prst="rect">
            <a:avLst/>
          </a:prstGeom>
        </p:spPr>
        <p:txBody>
          <a:bodyPr wrap="square">
            <a:spAutoFit/>
          </a:bodyPr>
          <a:lstStyle/>
          <a:p>
            <a:r>
              <a:rPr lang="ja-JP" altLang="en-US" sz="2400" dirty="0">
                <a:latin typeface="UD デジタル 教科書体 NK-R" panose="02020400000000000000" pitchFamily="18" charset="-128"/>
                <a:ea typeface="UD デジタル 教科書体 NK-R" panose="02020400000000000000" pitchFamily="18" charset="-128"/>
              </a:rPr>
              <a:t>現状把握の結果を踏まえ、</a:t>
            </a:r>
            <a:r>
              <a:rPr lang="ja-JP" altLang="en-US" sz="2400" dirty="0">
                <a:solidFill>
                  <a:srgbClr val="0000FF"/>
                </a:solidFill>
                <a:latin typeface="UD デジタル 教科書体 NK-R" panose="02020400000000000000" pitchFamily="18" charset="-128"/>
                <a:ea typeface="UD デジタル 教科書体 NK-R" panose="02020400000000000000" pitchFamily="18" charset="-128"/>
              </a:rPr>
              <a:t>リスク管理体制を構築</a:t>
            </a:r>
            <a:endParaRPr lang="en-US" altLang="ja-JP" sz="2400" dirty="0">
              <a:solidFill>
                <a:srgbClr val="0000FF"/>
              </a:solidFill>
              <a:latin typeface="UD デジタル 教科書体 NK-R" panose="02020400000000000000" pitchFamily="18" charset="-128"/>
              <a:ea typeface="UD デジタル 教科書体 NK-R" panose="02020400000000000000" pitchFamily="18" charset="-128"/>
            </a:endParaRPr>
          </a:p>
        </p:txBody>
      </p:sp>
      <p:sp>
        <p:nvSpPr>
          <p:cNvPr id="10" name="正方形/長方形 9"/>
          <p:cNvSpPr/>
          <p:nvPr/>
        </p:nvSpPr>
        <p:spPr>
          <a:xfrm>
            <a:off x="379684" y="5864922"/>
            <a:ext cx="8638673" cy="830997"/>
          </a:xfrm>
          <a:prstGeom prst="rect">
            <a:avLst/>
          </a:prstGeom>
        </p:spPr>
        <p:txBody>
          <a:bodyPr wrap="square">
            <a:spAutoFit/>
          </a:bodyPr>
          <a:lstStyle/>
          <a:p>
            <a:r>
              <a:rPr lang="ja-JP" altLang="en-US" sz="2400" dirty="0">
                <a:latin typeface="UD デジタル 教科書体 NK-R" panose="02020400000000000000" pitchFamily="18" charset="-128"/>
                <a:ea typeface="UD デジタル 教科書体 NK-R" panose="02020400000000000000" pitchFamily="18" charset="-128"/>
              </a:rPr>
              <a:t>実施した対策の効果／リスク管理の方法に関する問題点／</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社員・職員の安全に対する意識の変化／リスク管理要員の力量</a:t>
            </a:r>
          </a:p>
        </p:txBody>
      </p:sp>
      <p:sp>
        <p:nvSpPr>
          <p:cNvPr id="11" name="正方形/長方形 10"/>
          <p:cNvSpPr/>
          <p:nvPr/>
        </p:nvSpPr>
        <p:spPr>
          <a:xfrm>
            <a:off x="497062" y="2497581"/>
            <a:ext cx="7134004" cy="830997"/>
          </a:xfrm>
          <a:prstGeom prst="rect">
            <a:avLst/>
          </a:prstGeom>
        </p:spPr>
        <p:txBody>
          <a:bodyPr wrap="none">
            <a:spAutoFit/>
          </a:bodyPr>
          <a:lstStyle/>
          <a:p>
            <a:pPr marL="176213" lvl="0" indent="-176213" algn="just">
              <a:spcAft>
                <a:spcPts val="0"/>
              </a:spcAft>
              <a:buFont typeface="Arial" panose="020B0604020202020204" pitchFamily="34" charset="0"/>
              <a:buChar char="•"/>
            </a:pPr>
            <a:r>
              <a:rPr lang="ja-JP" altLang="ja-JP" sz="2400" kern="100" dirty="0">
                <a:latin typeface="メイリオ" panose="020B0604030504040204" pitchFamily="50" charset="-128"/>
                <a:ea typeface="メイリオ" panose="020B0604030504040204" pitchFamily="50" charset="-128"/>
                <a:cs typeface="Times New Roman" panose="02020603050405020304" pitchFamily="18" charset="0"/>
              </a:rPr>
              <a:t>既に事業者内で実施されているリスク管理の内容</a:t>
            </a:r>
          </a:p>
          <a:p>
            <a:pPr marL="176213" lvl="0" indent="-176213" algn="just">
              <a:spcAft>
                <a:spcPts val="0"/>
              </a:spcAft>
              <a:buFont typeface="Arial" panose="020B0604020202020204" pitchFamily="34" charset="0"/>
              <a:buChar char="•"/>
            </a:pPr>
            <a:r>
              <a:rPr lang="ja-JP" altLang="ja-JP" sz="2400" kern="100" dirty="0">
                <a:latin typeface="メイリオ" panose="020B0604030504040204" pitchFamily="50" charset="-128"/>
                <a:ea typeface="メイリオ" panose="020B0604030504040204" pitchFamily="50" charset="-128"/>
                <a:cs typeface="Times New Roman" panose="02020603050405020304" pitchFamily="18" charset="0"/>
              </a:rPr>
              <a:t>リスク管理の課題・問題点</a:t>
            </a:r>
            <a:endParaRPr lang="ja-JP" alt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2" name="正方形/長方形 11"/>
          <p:cNvSpPr/>
          <p:nvPr/>
        </p:nvSpPr>
        <p:spPr>
          <a:xfrm>
            <a:off x="497062" y="4376806"/>
            <a:ext cx="7134004" cy="830997"/>
          </a:xfrm>
          <a:prstGeom prst="rect">
            <a:avLst/>
          </a:prstGeom>
        </p:spPr>
        <p:txBody>
          <a:bodyPr wrap="none">
            <a:spAutoFit/>
          </a:bodyPr>
          <a:lstStyle/>
          <a:p>
            <a:pPr marL="176213" lvl="0" indent="-176213" algn="just">
              <a:spcAft>
                <a:spcPts val="0"/>
              </a:spcAft>
              <a:buFont typeface="Arial" panose="020B0604020202020204" pitchFamily="34" charset="0"/>
              <a:buChar char="•"/>
            </a:pPr>
            <a:r>
              <a:rPr lang="ja-JP" altLang="en-US" sz="2400" kern="100" dirty="0">
                <a:latin typeface="メイリオ" panose="020B0604030504040204" pitchFamily="50" charset="-128"/>
                <a:ea typeface="メイリオ" panose="020B0604030504040204" pitchFamily="50" charset="-128"/>
                <a:cs typeface="Times New Roman" panose="02020603050405020304" pitchFamily="18" charset="0"/>
              </a:rPr>
              <a:t>リスク管理手順や社員・職員の役割の明確化</a:t>
            </a:r>
            <a:endParaRPr lang="ja-JP" altLang="ja-JP" sz="24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176213" lvl="0" indent="-176213" algn="just">
              <a:spcAft>
                <a:spcPts val="0"/>
              </a:spcAft>
              <a:buFont typeface="Arial" panose="020B0604020202020204" pitchFamily="34" charset="0"/>
              <a:buChar char="•"/>
            </a:pPr>
            <a:r>
              <a:rPr lang="ja-JP" altLang="en-US" sz="2400" kern="100" dirty="0">
                <a:latin typeface="メイリオ" panose="020B0604030504040204" pitchFamily="50" charset="-128"/>
                <a:ea typeface="メイリオ" panose="020B0604030504040204" pitchFamily="50" charset="-128"/>
                <a:cs typeface="Times New Roman" panose="02020603050405020304" pitchFamily="18" charset="0"/>
              </a:rPr>
              <a:t>体制と役割の周知と、共通理解の深度化　　など</a:t>
            </a:r>
            <a:endParaRPr lang="ja-JP" alt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3" name="正方形/長方形 12"/>
          <p:cNvSpPr/>
          <p:nvPr/>
        </p:nvSpPr>
        <p:spPr>
          <a:xfrm>
            <a:off x="188085" y="2122846"/>
            <a:ext cx="2031325"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（把握すべき内容）</a:t>
            </a:r>
          </a:p>
        </p:txBody>
      </p:sp>
      <p:sp>
        <p:nvSpPr>
          <p:cNvPr id="3" name="角丸四角形 2"/>
          <p:cNvSpPr/>
          <p:nvPr/>
        </p:nvSpPr>
        <p:spPr bwMode="auto">
          <a:xfrm>
            <a:off x="7010722" y="3479624"/>
            <a:ext cx="1777678" cy="1137587"/>
          </a:xfrm>
          <a:prstGeom prst="roundRect">
            <a:avLst/>
          </a:prstGeom>
          <a:noFill/>
          <a:ln w="9525">
            <a:solidFill>
              <a:schemeClr val="bg2"/>
            </a:solidFill>
            <a:round/>
            <a:headEnd/>
            <a:tailEnd/>
          </a:ln>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報告様式</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分析方法</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405214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全員参加の意識の醸成</a:t>
            </a:r>
          </a:p>
        </p:txBody>
      </p:sp>
      <p:sp>
        <p:nvSpPr>
          <p:cNvPr id="4" name="スライド番号プレースホルダー 3"/>
          <p:cNvSpPr>
            <a:spLocks noGrp="1"/>
          </p:cNvSpPr>
          <p:nvPr>
            <p:ph type="sldNum" sz="quarter" idx="12"/>
          </p:nvPr>
        </p:nvSpPr>
        <p:spPr/>
        <p:txBody>
          <a:bodyPr/>
          <a:lstStyle/>
          <a:p>
            <a:pPr>
              <a:defRPr/>
            </a:pPr>
            <a:fld id="{8DEB9206-6B62-49F8-BC94-D9E684E3D2D0}" type="slidenum">
              <a:rPr lang="en-US" altLang="ja-JP" smtClean="0"/>
              <a:pPr>
                <a:defRPr/>
              </a:pPr>
              <a:t>27</a:t>
            </a:fld>
            <a:endParaRPr lang="en-US" altLang="ja-JP" dirty="0"/>
          </a:p>
        </p:txBody>
      </p:sp>
      <p:sp>
        <p:nvSpPr>
          <p:cNvPr id="5" name="正方形/長方形 4"/>
          <p:cNvSpPr/>
          <p:nvPr/>
        </p:nvSpPr>
        <p:spPr>
          <a:xfrm>
            <a:off x="203223" y="1693970"/>
            <a:ext cx="8844525" cy="1242584"/>
          </a:xfrm>
          <a:prstGeom prst="rect">
            <a:avLst/>
          </a:prstGeom>
          <a:ln>
            <a:solidFill>
              <a:schemeClr val="tx1"/>
            </a:solidFill>
            <a:prstDash val="sysDash"/>
          </a:ln>
        </p:spPr>
        <p:txBody>
          <a:bodyPr wrap="square">
            <a:spAutoFit/>
          </a:bodyPr>
          <a:lstStyle/>
          <a:p>
            <a:pPr>
              <a:lnSpc>
                <a:spcPct val="150000"/>
              </a:lnSpc>
            </a:pPr>
            <a:r>
              <a:rPr lang="ja-JP" altLang="en-US" sz="2800" dirty="0">
                <a:latin typeface="UD デジタル 教科書体 NK-B" panose="02020700000000000000" pitchFamily="18" charset="-128"/>
                <a:ea typeface="UD デジタル 教科書体 NK-B" panose="02020700000000000000" pitchFamily="18" charset="-128"/>
              </a:rPr>
              <a:t>リスク管理は、経営トップから現場まで一丸となって実施</a:t>
            </a:r>
            <a:endParaRPr lang="en-US" altLang="ja-JP" sz="2800" dirty="0">
              <a:latin typeface="UD デジタル 教科書体 NK-B" panose="02020700000000000000" pitchFamily="18" charset="-128"/>
              <a:ea typeface="UD デジタル 教科書体 NK-B" panose="02020700000000000000" pitchFamily="18" charset="-128"/>
            </a:endParaRPr>
          </a:p>
          <a:p>
            <a:pPr marL="273050" indent="-273050">
              <a:lnSpc>
                <a:spcPct val="150000"/>
              </a:lnSpc>
            </a:pPr>
            <a:r>
              <a:rPr lang="ja-JP" altLang="en-US" sz="2400" dirty="0">
                <a:latin typeface="UD デジタル 教科書体 NK-R" panose="02020400000000000000" pitchFamily="18" charset="-128"/>
                <a:ea typeface="UD デジタル 教科書体 NK-R" panose="02020400000000000000" pitchFamily="18" charset="-128"/>
              </a:rPr>
              <a:t>⇒社員・職員等がリスク管理の目的や意義を理解して取り組むこと</a:t>
            </a:r>
          </a:p>
        </p:txBody>
      </p:sp>
      <p:sp>
        <p:nvSpPr>
          <p:cNvPr id="6" name="正方形/長方形 5"/>
          <p:cNvSpPr/>
          <p:nvPr/>
        </p:nvSpPr>
        <p:spPr>
          <a:xfrm>
            <a:off x="548126" y="3298482"/>
            <a:ext cx="8141369" cy="2677656"/>
          </a:xfrm>
          <a:prstGeom prst="rect">
            <a:avLst/>
          </a:prstGeom>
        </p:spPr>
        <p:txBody>
          <a:bodyPr wrap="square">
            <a:spAutoFit/>
          </a:bodyPr>
          <a:lstStyle/>
          <a:p>
            <a:pPr marL="342900" lvl="0" indent="-342900" algn="just">
              <a:spcAft>
                <a:spcPts val="0"/>
              </a:spcAft>
              <a:buFont typeface="Arial" panose="020B0604020202020204" pitchFamily="34" charset="0"/>
              <a:buChar char="•"/>
            </a:pPr>
            <a:r>
              <a:rPr lang="ja-JP"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経営管理部門によるリスク管理の</a:t>
            </a:r>
            <a:r>
              <a:rPr lang="ja-JP" altLang="ja-JP" sz="2400" kern="100" dirty="0">
                <a:solidFill>
                  <a:srgbClr val="0000FF"/>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目的等の周知・指導</a:t>
            </a:r>
          </a:p>
          <a:p>
            <a:pPr marL="342900" lvl="0" indent="-342900" algn="just">
              <a:spcAft>
                <a:spcPts val="0"/>
              </a:spcAft>
              <a:buFont typeface="Arial" panose="020B0604020202020204" pitchFamily="34" charset="0"/>
              <a:buChar char="•"/>
            </a:pPr>
            <a:r>
              <a:rPr lang="ja-JP"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リスク管理に関する</a:t>
            </a:r>
            <a:r>
              <a:rPr lang="ja-JP" altLang="ja-JP" sz="2400" kern="100" dirty="0">
                <a:solidFill>
                  <a:srgbClr val="0000FF"/>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教育・訓練</a:t>
            </a:r>
          </a:p>
          <a:p>
            <a:pPr marL="342900" lvl="0" indent="-342900" algn="just">
              <a:spcAft>
                <a:spcPts val="0"/>
              </a:spcAft>
              <a:buFont typeface="Arial" panose="020B0604020202020204" pitchFamily="34" charset="0"/>
              <a:buChar char="•"/>
            </a:pPr>
            <a:r>
              <a:rPr lang="ja-JP"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掲示物の</a:t>
            </a:r>
            <a:r>
              <a:rPr lang="ja-JP" altLang="ja-JP" sz="2400" kern="100" dirty="0">
                <a:solidFill>
                  <a:srgbClr val="0000FF"/>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掲示</a:t>
            </a:r>
            <a:r>
              <a:rPr lang="ja-JP"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及び掲示方法の工夫・改善</a:t>
            </a:r>
          </a:p>
          <a:p>
            <a:pPr marL="342900" lvl="0" indent="-342900" algn="just">
              <a:spcAft>
                <a:spcPts val="0"/>
              </a:spcAft>
              <a:buFont typeface="Arial" panose="020B0604020202020204" pitchFamily="34" charset="0"/>
              <a:buChar char="•"/>
            </a:pPr>
            <a:r>
              <a:rPr lang="ja-JP"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経営管理部門の</a:t>
            </a:r>
            <a:r>
              <a:rPr lang="ja-JP" altLang="ja-JP" sz="2400" kern="100" dirty="0">
                <a:solidFill>
                  <a:srgbClr val="0000FF"/>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現場巡視</a:t>
            </a:r>
            <a:r>
              <a:rPr lang="ja-JP"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や現場社員・職員との</a:t>
            </a:r>
            <a:r>
              <a:rPr lang="ja-JP" altLang="ja-JP" sz="2400" kern="100" dirty="0">
                <a:solidFill>
                  <a:srgbClr val="0000FF"/>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意見交換</a:t>
            </a:r>
          </a:p>
          <a:p>
            <a:pPr marL="342900" lvl="0" indent="-342900" algn="just">
              <a:spcAft>
                <a:spcPts val="0"/>
              </a:spcAft>
              <a:buClr>
                <a:schemeClr val="tx1"/>
              </a:buClr>
              <a:buFont typeface="Arial" panose="020B0604020202020204" pitchFamily="34" charset="0"/>
              <a:buChar char="•"/>
            </a:pPr>
            <a:r>
              <a:rPr lang="ja-JP" altLang="en-US" sz="2400" kern="100" dirty="0">
                <a:solidFill>
                  <a:srgbClr val="0000FF"/>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小</a:t>
            </a:r>
            <a:r>
              <a:rPr lang="ja-JP" altLang="ja-JP" sz="2400" kern="100" dirty="0">
                <a:solidFill>
                  <a:srgbClr val="0000FF"/>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集団活動</a:t>
            </a:r>
            <a:r>
              <a:rPr lang="ja-JP"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の活用</a:t>
            </a:r>
            <a:endParaRPr lang="en-US"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342900" lvl="0" indent="-342900" algn="just">
              <a:spcAft>
                <a:spcPts val="0"/>
              </a:spcAft>
              <a:buFont typeface="Arial" panose="020B0604020202020204" pitchFamily="34" charset="0"/>
              <a:buChar char="•"/>
            </a:pPr>
            <a:r>
              <a:rPr lang="ja-JP"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積極的に</a:t>
            </a:r>
            <a:r>
              <a:rPr lang="ja-JP" altLang="en-US"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活動</a:t>
            </a:r>
            <a:r>
              <a:rPr lang="ja-JP"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した社員・職員に対する</a:t>
            </a:r>
            <a:r>
              <a:rPr lang="ja-JP" altLang="ja-JP" sz="2400" kern="100" dirty="0">
                <a:solidFill>
                  <a:srgbClr val="0000FF"/>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表彰</a:t>
            </a:r>
          </a:p>
          <a:p>
            <a:pPr marL="342900" indent="-342900">
              <a:buFont typeface="Arial" panose="020B0604020202020204" pitchFamily="34" charset="0"/>
              <a:buChar char="•"/>
            </a:pPr>
            <a:r>
              <a:rPr lang="ja-JP"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匿名性を確保した安全に対する</a:t>
            </a:r>
            <a:r>
              <a:rPr lang="ja-JP" altLang="ja-JP" sz="2400" dirty="0">
                <a:solidFill>
                  <a:srgbClr val="0000FF"/>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意識の把握</a:t>
            </a:r>
            <a:r>
              <a:rPr lang="ja-JP" altLang="ja-JP" sz="24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endParaRPr lang="ja-JP" altLang="en-US" sz="24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097948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AutoShape 85"/>
          <p:cNvSpPr>
            <a:spLocks noChangeArrowheads="1"/>
          </p:cNvSpPr>
          <p:nvPr/>
        </p:nvSpPr>
        <p:spPr bwMode="auto">
          <a:xfrm>
            <a:off x="250825" y="1709883"/>
            <a:ext cx="2808288" cy="2990953"/>
          </a:xfrm>
          <a:prstGeom prst="roundRect">
            <a:avLst>
              <a:gd name="adj" fmla="val 16667"/>
            </a:avLst>
          </a:prstGeom>
          <a:solidFill>
            <a:schemeClr val="bg1"/>
          </a:solidFill>
          <a:ln w="9525" algn="ctr">
            <a:solidFill>
              <a:schemeClr val="tx1"/>
            </a:solidFill>
            <a:round/>
            <a:headEnd/>
            <a:tailEnd/>
          </a:ln>
        </p:spPr>
        <p:txBody>
          <a:bodyPr anchor="ctr">
            <a:noAutofit/>
          </a:bodyPr>
          <a:lstStyle/>
          <a:p>
            <a:endParaRPr lang="ja-JP" altLang="en-US" dirty="0"/>
          </a:p>
        </p:txBody>
      </p:sp>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28</a:t>
            </a:fld>
            <a:endParaRPr lang="en-US" altLang="ja-JP" dirty="0"/>
          </a:p>
        </p:txBody>
      </p:sp>
      <p:sp>
        <p:nvSpPr>
          <p:cNvPr id="27653" name="Text Box 78"/>
          <p:cNvSpPr txBox="1">
            <a:spLocks noChangeArrowheads="1"/>
          </p:cNvSpPr>
          <p:nvPr/>
        </p:nvSpPr>
        <p:spPr bwMode="auto">
          <a:xfrm>
            <a:off x="428625" y="3311200"/>
            <a:ext cx="2029723" cy="461665"/>
          </a:xfrm>
          <a:prstGeom prst="rect">
            <a:avLst/>
          </a:prstGeom>
          <a:noFill/>
          <a:ln w="9525" algn="ctr">
            <a:noFill/>
            <a:miter lim="800000"/>
            <a:headEnd/>
            <a:tailEnd/>
          </a:ln>
        </p:spPr>
        <p:txBody>
          <a:bodyPr wrap="none">
            <a:spAutoFit/>
          </a:bodyPr>
          <a:lstStyle/>
          <a:p>
            <a:pPr algn="l"/>
            <a:r>
              <a:rPr lang="ja-JP" altLang="en-US" sz="2400" dirty="0">
                <a:latin typeface="UD デジタル 教科書体 NK-R" panose="02020400000000000000" pitchFamily="18" charset="-128"/>
                <a:ea typeface="UD デジタル 教科書体 NK-R" panose="02020400000000000000" pitchFamily="18" charset="-128"/>
              </a:rPr>
              <a:t>・チェックリスト</a:t>
            </a:r>
          </a:p>
        </p:txBody>
      </p:sp>
      <p:sp>
        <p:nvSpPr>
          <p:cNvPr id="27654" name="Text Box 80"/>
          <p:cNvSpPr txBox="1">
            <a:spLocks noChangeArrowheads="1"/>
          </p:cNvSpPr>
          <p:nvPr/>
        </p:nvSpPr>
        <p:spPr bwMode="auto">
          <a:xfrm>
            <a:off x="428625" y="2714625"/>
            <a:ext cx="1443024" cy="461665"/>
          </a:xfrm>
          <a:prstGeom prst="rect">
            <a:avLst/>
          </a:prstGeom>
          <a:noFill/>
          <a:ln w="9525" algn="ctr">
            <a:noFill/>
            <a:miter lim="800000"/>
            <a:headEnd/>
            <a:tailEnd/>
          </a:ln>
        </p:spPr>
        <p:txBody>
          <a:bodyPr wrap="none">
            <a:spAutoFit/>
          </a:bodyPr>
          <a:lstStyle/>
          <a:p>
            <a:pPr algn="l"/>
            <a:r>
              <a:rPr lang="ja-JP" altLang="en-US" sz="2400" dirty="0">
                <a:latin typeface="UD デジタル 教科書体 NK-R" panose="02020400000000000000" pitchFamily="18" charset="-128"/>
                <a:ea typeface="UD デジタル 教科書体 NK-R" panose="02020400000000000000" pitchFamily="18" charset="-128"/>
              </a:rPr>
              <a:t>・聴き取り</a:t>
            </a:r>
          </a:p>
        </p:txBody>
      </p:sp>
      <p:sp>
        <p:nvSpPr>
          <p:cNvPr id="27655" name="AutoShape 82"/>
          <p:cNvSpPr>
            <a:spLocks noChangeArrowheads="1"/>
          </p:cNvSpPr>
          <p:nvPr/>
        </p:nvSpPr>
        <p:spPr bwMode="auto">
          <a:xfrm>
            <a:off x="611188" y="1880593"/>
            <a:ext cx="1944687" cy="510778"/>
          </a:xfrm>
          <a:prstGeom prst="roundRect">
            <a:avLst>
              <a:gd name="adj" fmla="val 16667"/>
            </a:avLst>
          </a:prstGeom>
          <a:solidFill>
            <a:srgbClr val="99FF99"/>
          </a:solidFill>
          <a:ln w="9525" algn="ctr">
            <a:solidFill>
              <a:schemeClr val="bg1"/>
            </a:solidFill>
            <a:round/>
            <a:headEnd/>
            <a:tailEnd/>
          </a:ln>
        </p:spPr>
        <p:txBody>
          <a:bodyPr anchor="ctr">
            <a:spAutoFit/>
          </a:bodyPr>
          <a:lstStyle/>
          <a:p>
            <a:r>
              <a:rPr lang="ja-JP" altLang="en-US" sz="2400" dirty="0">
                <a:latin typeface="+mj-ea"/>
                <a:ea typeface="+mj-ea"/>
              </a:rPr>
              <a:t>報告が面倒</a:t>
            </a:r>
          </a:p>
        </p:txBody>
      </p:sp>
      <p:sp>
        <p:nvSpPr>
          <p:cNvPr id="27656" name="AutoShape 90"/>
          <p:cNvSpPr>
            <a:spLocks noChangeArrowheads="1"/>
          </p:cNvSpPr>
          <p:nvPr/>
        </p:nvSpPr>
        <p:spPr bwMode="auto">
          <a:xfrm>
            <a:off x="3203576" y="1671757"/>
            <a:ext cx="2762250" cy="3029079"/>
          </a:xfrm>
          <a:prstGeom prst="roundRect">
            <a:avLst>
              <a:gd name="adj" fmla="val 16667"/>
            </a:avLst>
          </a:prstGeom>
          <a:solidFill>
            <a:schemeClr val="bg1"/>
          </a:solidFill>
          <a:ln w="9525" algn="ctr">
            <a:solidFill>
              <a:schemeClr val="tx1"/>
            </a:solidFill>
            <a:round/>
            <a:headEnd/>
            <a:tailEnd/>
          </a:ln>
        </p:spPr>
        <p:txBody>
          <a:bodyPr wrap="square" anchor="ctr">
            <a:noAutofit/>
          </a:bodyPr>
          <a:lstStyle/>
          <a:p>
            <a:endParaRPr lang="en-US" altLang="ja-JP" sz="2000" dirty="0">
              <a:latin typeface="UD デジタル 教科書体 NK-R" panose="02020400000000000000" pitchFamily="18" charset="-128"/>
              <a:ea typeface="UD デジタル 教科書体 NK-R" panose="02020400000000000000" pitchFamily="18" charset="-128"/>
            </a:endParaRPr>
          </a:p>
          <a:p>
            <a:endParaRPr lang="en-US" altLang="ja-JP" sz="2000" dirty="0">
              <a:latin typeface="UD デジタル 教科書体 NK-R" panose="02020400000000000000" pitchFamily="18" charset="-128"/>
              <a:ea typeface="UD デジタル 教科書体 NK-R" panose="02020400000000000000" pitchFamily="18" charset="-128"/>
            </a:endParaRPr>
          </a:p>
          <a:p>
            <a:pPr algn="l"/>
            <a:r>
              <a:rPr lang="ja-JP" altLang="en-US" sz="2000" dirty="0">
                <a:latin typeface="UD デジタル 教科書体 NK-R" panose="02020400000000000000" pitchFamily="18" charset="-128"/>
                <a:ea typeface="UD デジタル 教科書体 NK-R" panose="02020400000000000000" pitchFamily="18" charset="-128"/>
              </a:rPr>
              <a:t>・匿名報告</a:t>
            </a:r>
          </a:p>
          <a:p>
            <a:pPr algn="l"/>
            <a:endParaRPr lang="ja-JP" altLang="en-US" sz="1200" dirty="0">
              <a:latin typeface="UD デジタル 教科書体 NK-R" panose="02020400000000000000" pitchFamily="18" charset="-128"/>
              <a:ea typeface="UD デジタル 教科書体 NK-R" panose="02020400000000000000" pitchFamily="18" charset="-128"/>
            </a:endParaRPr>
          </a:p>
          <a:p>
            <a:pPr algn="l"/>
            <a:r>
              <a:rPr lang="ja-JP" altLang="en-US" sz="2000" dirty="0">
                <a:latin typeface="UD デジタル 教科書体 NK-R" panose="02020400000000000000" pitchFamily="18" charset="-128"/>
                <a:ea typeface="UD デジタル 教科書体 NK-R" panose="02020400000000000000" pitchFamily="18" charset="-128"/>
              </a:rPr>
              <a:t>・査定に影響しない</a:t>
            </a:r>
            <a:br>
              <a:rPr lang="en-US" altLang="ja-JP" sz="2000" dirty="0">
                <a:latin typeface="UD デジタル 教科書体 NK-R" panose="02020400000000000000" pitchFamily="18" charset="-128"/>
                <a:ea typeface="UD デジタル 教科書体 NK-R" panose="02020400000000000000" pitchFamily="18" charset="-128"/>
              </a:rPr>
            </a:br>
            <a:r>
              <a:rPr lang="ja-JP" altLang="en-US" sz="2000" dirty="0">
                <a:latin typeface="UD デジタル 教科書体 NK-R" panose="02020400000000000000" pitchFamily="18" charset="-128"/>
                <a:ea typeface="UD デジタル 教科書体 NK-R" panose="02020400000000000000" pitchFamily="18" charset="-128"/>
              </a:rPr>
              <a:t>ことをルール化・周知</a:t>
            </a:r>
          </a:p>
          <a:p>
            <a:pPr algn="l"/>
            <a:endParaRPr lang="ja-JP" altLang="en-US" sz="1200" dirty="0">
              <a:latin typeface="UD デジタル 教科書体 NK-R" panose="02020400000000000000" pitchFamily="18" charset="-128"/>
              <a:ea typeface="UD デジタル 教科書体 NK-R" panose="02020400000000000000" pitchFamily="18" charset="-128"/>
            </a:endParaRPr>
          </a:p>
          <a:p>
            <a:pPr algn="l"/>
            <a:r>
              <a:rPr lang="ja-JP" altLang="en-US" sz="2000" dirty="0">
                <a:latin typeface="UD デジタル 教科書体 NK-R" panose="02020400000000000000" pitchFamily="18" charset="-128"/>
                <a:ea typeface="UD デジタル 教科書体 NK-R" panose="02020400000000000000" pitchFamily="18" charset="-128"/>
              </a:rPr>
              <a:t>・マイナスイメージの名称を使わない</a:t>
            </a:r>
          </a:p>
        </p:txBody>
      </p:sp>
      <p:sp>
        <p:nvSpPr>
          <p:cNvPr id="27657" name="AutoShape 91"/>
          <p:cNvSpPr>
            <a:spLocks noChangeArrowheads="1"/>
          </p:cNvSpPr>
          <p:nvPr/>
        </p:nvSpPr>
        <p:spPr bwMode="auto">
          <a:xfrm>
            <a:off x="6084888" y="1673053"/>
            <a:ext cx="2782887" cy="2690098"/>
          </a:xfrm>
          <a:prstGeom prst="roundRect">
            <a:avLst>
              <a:gd name="adj" fmla="val 16667"/>
            </a:avLst>
          </a:prstGeom>
          <a:solidFill>
            <a:schemeClr val="bg1"/>
          </a:solidFill>
          <a:ln w="9525" algn="ctr">
            <a:solidFill>
              <a:schemeClr val="tx1"/>
            </a:solidFill>
            <a:round/>
            <a:headEnd/>
            <a:tailEnd/>
          </a:ln>
        </p:spPr>
        <p:txBody>
          <a:bodyPr anchor="ctr">
            <a:spAutoFit/>
          </a:bodyPr>
          <a:lstStyle/>
          <a:p>
            <a:pPr algn="l"/>
            <a:endParaRPr lang="en-US" altLang="ja-JP" sz="2000" dirty="0">
              <a:latin typeface="UD デジタル 教科書体 NK-R" panose="02020400000000000000" pitchFamily="18" charset="-128"/>
              <a:ea typeface="UD デジタル 教科書体 NK-R" panose="02020400000000000000" pitchFamily="18" charset="-128"/>
            </a:endParaRPr>
          </a:p>
          <a:p>
            <a:pPr algn="l"/>
            <a:endParaRPr lang="en-US" altLang="ja-JP" sz="2000" dirty="0">
              <a:latin typeface="UD デジタル 教科書体 NK-R" panose="02020400000000000000" pitchFamily="18" charset="-128"/>
              <a:ea typeface="UD デジタル 教科書体 NK-R" panose="02020400000000000000" pitchFamily="18" charset="-128"/>
            </a:endParaRPr>
          </a:p>
          <a:p>
            <a:pPr algn="l"/>
            <a:endParaRPr lang="en-US" altLang="ja-JP" sz="2000" dirty="0">
              <a:latin typeface="UD デジタル 教科書体 NK-R" panose="02020400000000000000" pitchFamily="18" charset="-128"/>
              <a:ea typeface="UD デジタル 教科書体 NK-R" panose="02020400000000000000" pitchFamily="18" charset="-128"/>
            </a:endParaRPr>
          </a:p>
          <a:p>
            <a:pPr algn="l"/>
            <a:r>
              <a:rPr lang="ja-JP" altLang="en-US" sz="2000" dirty="0">
                <a:latin typeface="UD デジタル 教科書体 NK-R" panose="02020400000000000000" pitchFamily="18" charset="-128"/>
                <a:ea typeface="UD デジタル 教科書体 NK-R" panose="02020400000000000000" pitchFamily="18" charset="-128"/>
              </a:rPr>
              <a:t>・ヒヤリ・ハットの具体例（事例集）を示す</a:t>
            </a:r>
            <a:endParaRPr lang="ja-JP" altLang="en-US" sz="1200" dirty="0">
              <a:latin typeface="UD デジタル 教科書体 NK-R" panose="02020400000000000000" pitchFamily="18" charset="-128"/>
              <a:ea typeface="UD デジタル 教科書体 NK-R" panose="02020400000000000000" pitchFamily="18" charset="-128"/>
            </a:endParaRPr>
          </a:p>
          <a:p>
            <a:pPr algn="l"/>
            <a:endParaRPr lang="ja-JP" altLang="en-US" sz="1200" dirty="0">
              <a:latin typeface="UD デジタル 教科書体 NK-R" panose="02020400000000000000" pitchFamily="18" charset="-128"/>
              <a:ea typeface="UD デジタル 教科書体 NK-R" panose="02020400000000000000" pitchFamily="18" charset="-128"/>
            </a:endParaRPr>
          </a:p>
          <a:p>
            <a:pPr algn="l"/>
            <a:r>
              <a:rPr lang="ja-JP" altLang="en-US" sz="2000" dirty="0">
                <a:latin typeface="UD デジタル 教科書体 NK-R" panose="02020400000000000000" pitchFamily="18" charset="-128"/>
                <a:ea typeface="UD デジタル 教科書体 NK-R" panose="02020400000000000000" pitchFamily="18" charset="-128"/>
              </a:rPr>
              <a:t>・何でもいいから気づいたら出して！</a:t>
            </a:r>
          </a:p>
        </p:txBody>
      </p:sp>
      <p:sp>
        <p:nvSpPr>
          <p:cNvPr id="202845" name="AutoShape 93"/>
          <p:cNvSpPr>
            <a:spLocks noChangeArrowheads="1"/>
          </p:cNvSpPr>
          <p:nvPr/>
        </p:nvSpPr>
        <p:spPr bwMode="auto">
          <a:xfrm>
            <a:off x="173335" y="1071504"/>
            <a:ext cx="4004508" cy="510778"/>
          </a:xfrm>
          <a:prstGeom prst="roundRect">
            <a:avLst>
              <a:gd name="adj" fmla="val 16667"/>
            </a:avLst>
          </a:prstGeom>
          <a:noFill/>
          <a:ln w="9525" algn="ctr">
            <a:noFill/>
            <a:round/>
            <a:headEnd/>
            <a:tailEnd/>
          </a:ln>
          <a:effectLst/>
        </p:spPr>
        <p:txBody>
          <a:bodyPr wrap="none" anchor="ctr">
            <a:spAutoFit/>
          </a:bodyPr>
          <a:lstStyle/>
          <a:p>
            <a:pPr>
              <a:defRPr/>
            </a:pPr>
            <a:r>
              <a:rPr lang="ja-JP" altLang="en-US" sz="2400" dirty="0">
                <a:latin typeface="UD デジタル 教科書体 NK-B" panose="02020700000000000000" pitchFamily="18" charset="-128"/>
                <a:ea typeface="UD デジタル 教科書体 NK-B" panose="02020700000000000000" pitchFamily="18" charset="-128"/>
              </a:rPr>
              <a:t>ヒヤリ・ハットが出てこない・・</a:t>
            </a:r>
          </a:p>
        </p:txBody>
      </p:sp>
      <p:sp>
        <p:nvSpPr>
          <p:cNvPr id="27660" name="AutoShape 95"/>
          <p:cNvSpPr>
            <a:spLocks noChangeArrowheads="1"/>
          </p:cNvSpPr>
          <p:nvPr/>
        </p:nvSpPr>
        <p:spPr bwMode="auto">
          <a:xfrm>
            <a:off x="6084889" y="4874009"/>
            <a:ext cx="2774950" cy="1804749"/>
          </a:xfrm>
          <a:prstGeom prst="roundRect">
            <a:avLst>
              <a:gd name="adj" fmla="val 16667"/>
            </a:avLst>
          </a:prstGeom>
          <a:solidFill>
            <a:schemeClr val="bg1"/>
          </a:solidFill>
          <a:ln w="9525" algn="ctr">
            <a:solidFill>
              <a:schemeClr val="tx1"/>
            </a:solidFill>
            <a:round/>
            <a:headEnd/>
            <a:tailEnd/>
          </a:ln>
        </p:spPr>
        <p:txBody>
          <a:bodyPr wrap="square" anchor="ctr">
            <a:spAutoFit/>
          </a:bodyPr>
          <a:lstStyle/>
          <a:p>
            <a:pPr algn="l"/>
            <a:endParaRPr lang="en-US" altLang="ja-JP" sz="2000" dirty="0">
              <a:latin typeface="UD デジタル 教科書体 NK-R" panose="02020400000000000000" pitchFamily="18" charset="-128"/>
              <a:ea typeface="UD デジタル 教科書体 NK-R" panose="02020400000000000000" pitchFamily="18" charset="-128"/>
            </a:endParaRPr>
          </a:p>
          <a:p>
            <a:pPr algn="l"/>
            <a:endParaRPr lang="en-US" altLang="ja-JP" sz="2000" dirty="0">
              <a:latin typeface="UD デジタル 教科書体 NK-R" panose="02020400000000000000" pitchFamily="18" charset="-128"/>
              <a:ea typeface="UD デジタル 教科書体 NK-R" panose="02020400000000000000" pitchFamily="18" charset="-128"/>
            </a:endParaRPr>
          </a:p>
          <a:p>
            <a:pPr algn="l"/>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・安全への感性（危険感受性）を高める教育</a:t>
            </a:r>
          </a:p>
        </p:txBody>
      </p:sp>
      <p:sp>
        <p:nvSpPr>
          <p:cNvPr id="27661" name="AutoShape 96"/>
          <p:cNvSpPr>
            <a:spLocks noChangeArrowheads="1"/>
          </p:cNvSpPr>
          <p:nvPr/>
        </p:nvSpPr>
        <p:spPr bwMode="auto">
          <a:xfrm>
            <a:off x="6257924" y="4954734"/>
            <a:ext cx="2447925" cy="919401"/>
          </a:xfrm>
          <a:prstGeom prst="roundRect">
            <a:avLst>
              <a:gd name="adj" fmla="val 16667"/>
            </a:avLst>
          </a:prstGeom>
          <a:solidFill>
            <a:srgbClr val="99FF99"/>
          </a:solidFill>
          <a:ln w="9525" algn="ctr">
            <a:solidFill>
              <a:schemeClr val="bg1"/>
            </a:solidFill>
            <a:round/>
            <a:headEnd/>
            <a:tailEnd/>
          </a:ln>
        </p:spPr>
        <p:txBody>
          <a:bodyPr wrap="square" anchor="ctr">
            <a:spAutoFit/>
          </a:bodyPr>
          <a:lstStyle/>
          <a:p>
            <a:r>
              <a:rPr lang="ja-JP" altLang="en-US" sz="2400" dirty="0">
                <a:latin typeface="+mj-ea"/>
                <a:ea typeface="+mj-ea"/>
              </a:rPr>
              <a:t>「ヒヤリ」「ハッ」としない</a:t>
            </a:r>
          </a:p>
        </p:txBody>
      </p:sp>
      <p:sp>
        <p:nvSpPr>
          <p:cNvPr id="27662" name="AutoShape 83"/>
          <p:cNvSpPr>
            <a:spLocks noChangeArrowheads="1"/>
          </p:cNvSpPr>
          <p:nvPr/>
        </p:nvSpPr>
        <p:spPr bwMode="auto">
          <a:xfrm>
            <a:off x="3492499" y="1880592"/>
            <a:ext cx="2087563" cy="510778"/>
          </a:xfrm>
          <a:prstGeom prst="roundRect">
            <a:avLst>
              <a:gd name="adj" fmla="val 16667"/>
            </a:avLst>
          </a:prstGeom>
          <a:solidFill>
            <a:srgbClr val="99FF99"/>
          </a:solidFill>
          <a:ln w="9525" algn="ctr">
            <a:solidFill>
              <a:schemeClr val="bg1"/>
            </a:solidFill>
            <a:round/>
            <a:headEnd/>
            <a:tailEnd/>
          </a:ln>
        </p:spPr>
        <p:txBody>
          <a:bodyPr wrap="square" anchor="ctr">
            <a:spAutoFit/>
          </a:bodyPr>
          <a:lstStyle/>
          <a:p>
            <a:r>
              <a:rPr lang="ja-JP" altLang="en-US" sz="2400" dirty="0">
                <a:latin typeface="+mj-ea"/>
                <a:ea typeface="+mj-ea"/>
              </a:rPr>
              <a:t>査定が下がる</a:t>
            </a:r>
          </a:p>
        </p:txBody>
      </p:sp>
      <p:sp>
        <p:nvSpPr>
          <p:cNvPr id="27663" name="AutoShape 84"/>
          <p:cNvSpPr>
            <a:spLocks noChangeArrowheads="1"/>
          </p:cNvSpPr>
          <p:nvPr/>
        </p:nvSpPr>
        <p:spPr bwMode="auto">
          <a:xfrm>
            <a:off x="6156325" y="1773912"/>
            <a:ext cx="2592388" cy="919401"/>
          </a:xfrm>
          <a:prstGeom prst="roundRect">
            <a:avLst>
              <a:gd name="adj" fmla="val 16667"/>
            </a:avLst>
          </a:prstGeom>
          <a:solidFill>
            <a:srgbClr val="99FF99"/>
          </a:solidFill>
          <a:ln w="9525" algn="ctr">
            <a:solidFill>
              <a:schemeClr val="bg1"/>
            </a:solidFill>
            <a:round/>
            <a:headEnd/>
            <a:tailEnd/>
          </a:ln>
        </p:spPr>
        <p:txBody>
          <a:bodyPr wrap="square" anchor="ctr">
            <a:spAutoFit/>
          </a:bodyPr>
          <a:lstStyle/>
          <a:p>
            <a:r>
              <a:rPr lang="ja-JP" altLang="en-US" sz="2400" dirty="0">
                <a:latin typeface="+mj-ea"/>
                <a:ea typeface="+mj-ea"/>
              </a:rPr>
              <a:t>「ヒヤリ・ハット」が何かわからない</a:t>
            </a:r>
          </a:p>
        </p:txBody>
      </p:sp>
      <p:sp>
        <p:nvSpPr>
          <p:cNvPr id="27664" name="AutoShape 97"/>
          <p:cNvSpPr>
            <a:spLocks noChangeArrowheads="1"/>
          </p:cNvSpPr>
          <p:nvPr/>
        </p:nvSpPr>
        <p:spPr bwMode="auto">
          <a:xfrm>
            <a:off x="3203576" y="4898629"/>
            <a:ext cx="2762250" cy="1464231"/>
          </a:xfrm>
          <a:prstGeom prst="roundRect">
            <a:avLst>
              <a:gd name="adj" fmla="val 16667"/>
            </a:avLst>
          </a:prstGeom>
          <a:solidFill>
            <a:schemeClr val="bg1"/>
          </a:solidFill>
          <a:ln w="9525" algn="ctr">
            <a:solidFill>
              <a:schemeClr val="tx1"/>
            </a:solidFill>
            <a:round/>
            <a:headEnd/>
            <a:tailEnd/>
          </a:ln>
        </p:spPr>
        <p:txBody>
          <a:bodyPr wrap="square" anchor="ctr">
            <a:spAutoFit/>
          </a:bodyPr>
          <a:lstStyle/>
          <a:p>
            <a:endParaRPr lang="en-US" altLang="ja-JP" sz="2000" dirty="0">
              <a:latin typeface="UD デジタル 教科書体 NK-R" panose="02020400000000000000" pitchFamily="18" charset="-128"/>
              <a:ea typeface="UD デジタル 教科書体 NK-R" panose="02020400000000000000" pitchFamily="18" charset="-128"/>
            </a:endParaRPr>
          </a:p>
          <a:p>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・優秀なドライバー</a:t>
            </a:r>
          </a:p>
          <a:p>
            <a:r>
              <a:rPr lang="ja-JP" altLang="en-US" sz="2000" dirty="0">
                <a:latin typeface="UD デジタル 教科書体 NK-R" panose="02020400000000000000" pitchFamily="18" charset="-128"/>
                <a:ea typeface="UD デジタル 教科書体 NK-R" panose="02020400000000000000" pitchFamily="18" charset="-128"/>
              </a:rPr>
              <a:t>　</a:t>
            </a:r>
            <a:r>
              <a:rPr lang="ja-JP" altLang="en-US" sz="2000" dirty="0" err="1">
                <a:latin typeface="UD デジタル 教科書体 NK-R" panose="02020400000000000000" pitchFamily="18" charset="-128"/>
                <a:ea typeface="UD デジタル 教科書体 NK-R" panose="02020400000000000000" pitchFamily="18" charset="-128"/>
              </a:rPr>
              <a:t>ほど</a:t>
            </a:r>
            <a:r>
              <a:rPr lang="ja-JP" altLang="en-US" sz="2000" dirty="0">
                <a:latin typeface="UD デジタル 教科書体 NK-R" panose="02020400000000000000" pitchFamily="18" charset="-128"/>
                <a:ea typeface="UD デジタル 教科書体 NK-R" panose="02020400000000000000" pitchFamily="18" charset="-128"/>
              </a:rPr>
              <a:t>ヒヤリに気づく</a:t>
            </a:r>
          </a:p>
        </p:txBody>
      </p:sp>
      <p:sp>
        <p:nvSpPr>
          <p:cNvPr id="27665" name="AutoShape 98"/>
          <p:cNvSpPr>
            <a:spLocks noChangeArrowheads="1"/>
          </p:cNvSpPr>
          <p:nvPr/>
        </p:nvSpPr>
        <p:spPr bwMode="auto">
          <a:xfrm>
            <a:off x="3338584" y="5017559"/>
            <a:ext cx="2546351" cy="510778"/>
          </a:xfrm>
          <a:prstGeom prst="roundRect">
            <a:avLst>
              <a:gd name="adj" fmla="val 16667"/>
            </a:avLst>
          </a:prstGeom>
          <a:solidFill>
            <a:srgbClr val="99FF99"/>
          </a:solidFill>
          <a:ln w="9525" algn="ctr">
            <a:solidFill>
              <a:schemeClr val="bg1"/>
            </a:solidFill>
            <a:round/>
            <a:headEnd/>
            <a:tailEnd/>
          </a:ln>
        </p:spPr>
        <p:txBody>
          <a:bodyPr wrap="square" anchor="ctr">
            <a:spAutoFit/>
          </a:bodyPr>
          <a:lstStyle/>
          <a:p>
            <a:r>
              <a:rPr lang="ja-JP" altLang="en-US" sz="2400" dirty="0">
                <a:latin typeface="+mj-ea"/>
                <a:ea typeface="+mj-ea"/>
              </a:rPr>
              <a:t>プライドが傷つく</a:t>
            </a:r>
          </a:p>
        </p:txBody>
      </p:sp>
      <p:sp>
        <p:nvSpPr>
          <p:cNvPr id="27666" name="Text Box 76"/>
          <p:cNvSpPr txBox="1">
            <a:spLocks noChangeArrowheads="1"/>
          </p:cNvSpPr>
          <p:nvPr/>
        </p:nvSpPr>
        <p:spPr bwMode="auto">
          <a:xfrm>
            <a:off x="428625" y="3865138"/>
            <a:ext cx="2089150" cy="461962"/>
          </a:xfrm>
          <a:prstGeom prst="rect">
            <a:avLst/>
          </a:prstGeom>
          <a:noFill/>
          <a:ln w="9525" algn="ctr">
            <a:noFill/>
            <a:miter lim="800000"/>
            <a:headEnd/>
            <a:tailEnd/>
          </a:ln>
        </p:spPr>
        <p:txBody>
          <a:bodyPr>
            <a:spAutoFit/>
          </a:bodyPr>
          <a:lstStyle/>
          <a:p>
            <a:pPr algn="l"/>
            <a:r>
              <a:rPr lang="ja-JP" altLang="en-US" sz="2400" dirty="0">
                <a:latin typeface="UD デジタル 教科書体 NK-R" panose="02020400000000000000" pitchFamily="18" charset="-128"/>
                <a:ea typeface="UD デジタル 教科書体 NK-R" panose="02020400000000000000" pitchFamily="18" charset="-128"/>
              </a:rPr>
              <a:t>・メールで報告</a:t>
            </a:r>
          </a:p>
        </p:txBody>
      </p:sp>
      <p:sp>
        <p:nvSpPr>
          <p:cNvPr id="3" name="タイトル 2"/>
          <p:cNvSpPr>
            <a:spLocks noGrp="1"/>
          </p:cNvSpPr>
          <p:nvPr>
            <p:ph type="title"/>
          </p:nvPr>
        </p:nvSpPr>
        <p:spPr/>
        <p:txBody>
          <a:bodyPr/>
          <a:lstStyle/>
          <a:p>
            <a:r>
              <a:rPr kumimoji="1" lang="ja-JP" altLang="en-US" dirty="0"/>
              <a:t>リスク情報収集の課題と対策</a:t>
            </a:r>
          </a:p>
        </p:txBody>
      </p:sp>
    </p:spTree>
    <p:extLst>
      <p:ext uri="{BB962C8B-B14F-4D97-AF65-F5344CB8AC3E}">
        <p14:creationId xmlns:p14="http://schemas.microsoft.com/office/powerpoint/2010/main" val="1247214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8DEB9206-6B62-49F8-BC94-D9E684E3D2D0}" type="slidenum">
              <a:rPr lang="en-US" altLang="ja-JP" smtClean="0"/>
              <a:pPr>
                <a:defRPr/>
              </a:pPr>
              <a:t>29</a:t>
            </a:fld>
            <a:endParaRPr lang="en-US" altLang="ja-JP" dirty="0"/>
          </a:p>
        </p:txBody>
      </p:sp>
      <p:sp>
        <p:nvSpPr>
          <p:cNvPr id="2" name="タイトル 1"/>
          <p:cNvSpPr>
            <a:spLocks noGrp="1"/>
          </p:cNvSpPr>
          <p:nvPr>
            <p:ph type="title"/>
          </p:nvPr>
        </p:nvSpPr>
        <p:spPr/>
        <p:txBody>
          <a:bodyPr/>
          <a:lstStyle/>
          <a:p>
            <a:r>
              <a:rPr kumimoji="1" lang="ja-JP" altLang="en-US" dirty="0"/>
              <a:t>外部リソースの活用</a:t>
            </a:r>
          </a:p>
        </p:txBody>
      </p:sp>
      <p:sp>
        <p:nvSpPr>
          <p:cNvPr id="5" name="正方形/長方形 4"/>
          <p:cNvSpPr/>
          <p:nvPr/>
        </p:nvSpPr>
        <p:spPr>
          <a:xfrm>
            <a:off x="245793" y="1329291"/>
            <a:ext cx="3361818" cy="523220"/>
          </a:xfrm>
          <a:prstGeom prst="rect">
            <a:avLst/>
          </a:prstGeom>
        </p:spPr>
        <p:txBody>
          <a:bodyPr wrap="none">
            <a:spAutoFit/>
          </a:bodyPr>
          <a:lstStyle/>
          <a:p>
            <a:pPr>
              <a:spcAft>
                <a:spcPts val="0"/>
              </a:spcAft>
            </a:pPr>
            <a:r>
              <a:rPr lang="en-US" altLang="ja-JP" sz="2800" kern="100" dirty="0">
                <a:latin typeface="+mj-ea"/>
                <a:ea typeface="+mj-ea"/>
                <a:cs typeface="Times New Roman" panose="02020603050405020304" pitchFamily="18" charset="0"/>
              </a:rPr>
              <a:t>【</a:t>
            </a:r>
            <a:r>
              <a:rPr lang="ja-JP" altLang="en-US" sz="2800" kern="100" dirty="0">
                <a:latin typeface="+mj-ea"/>
                <a:ea typeface="+mj-ea"/>
                <a:cs typeface="Times New Roman" panose="02020603050405020304" pitchFamily="18" charset="0"/>
              </a:rPr>
              <a:t>社外の支援の活用</a:t>
            </a:r>
            <a:r>
              <a:rPr lang="en-US" altLang="ja-JP" sz="2800" kern="100" dirty="0">
                <a:latin typeface="+mj-ea"/>
                <a:ea typeface="+mj-ea"/>
                <a:cs typeface="Times New Roman" panose="02020603050405020304" pitchFamily="18" charset="0"/>
              </a:rPr>
              <a:t>】</a:t>
            </a:r>
            <a:endParaRPr lang="ja-JP" altLang="ja-JP" sz="2000" kern="100" dirty="0">
              <a:effectLst/>
              <a:latin typeface="+mj-ea"/>
              <a:ea typeface="+mj-ea"/>
              <a:cs typeface="Times New Roman" panose="02020603050405020304" pitchFamily="18" charset="0"/>
            </a:endParaRPr>
          </a:p>
        </p:txBody>
      </p:sp>
      <p:sp>
        <p:nvSpPr>
          <p:cNvPr id="6" name="正方形/長方形 5"/>
          <p:cNvSpPr/>
          <p:nvPr/>
        </p:nvSpPr>
        <p:spPr>
          <a:xfrm>
            <a:off x="256213" y="4168679"/>
            <a:ext cx="3416320" cy="523220"/>
          </a:xfrm>
          <a:prstGeom prst="rect">
            <a:avLst/>
          </a:prstGeom>
        </p:spPr>
        <p:txBody>
          <a:bodyPr wrap="none">
            <a:spAutoFit/>
          </a:bodyPr>
          <a:lstStyle/>
          <a:p>
            <a:pPr>
              <a:spcAft>
                <a:spcPts val="0"/>
              </a:spcAft>
            </a:pPr>
            <a:r>
              <a:rPr lang="en-US" altLang="zh-TW" sz="2800" kern="100" dirty="0">
                <a:latin typeface="+mj-ea"/>
                <a:ea typeface="+mj-ea"/>
                <a:cs typeface="Times New Roman" panose="02020603050405020304" pitchFamily="18" charset="0"/>
              </a:rPr>
              <a:t>【</a:t>
            </a:r>
            <a:r>
              <a:rPr lang="zh-TW" altLang="en-US" sz="2800" kern="100" dirty="0">
                <a:latin typeface="+mj-ea"/>
                <a:ea typeface="+mj-ea"/>
                <a:cs typeface="Times New Roman" panose="02020603050405020304" pitchFamily="18" charset="0"/>
              </a:rPr>
              <a:t>運輸安全取組事例</a:t>
            </a:r>
            <a:r>
              <a:rPr lang="en-US" altLang="zh-TW" sz="2800" kern="100" dirty="0">
                <a:latin typeface="+mj-ea"/>
                <a:ea typeface="+mj-ea"/>
                <a:cs typeface="Times New Roman" panose="02020603050405020304" pitchFamily="18" charset="0"/>
              </a:rPr>
              <a:t>】</a:t>
            </a:r>
            <a:endParaRPr lang="ja-JP" altLang="ja-JP" sz="2000" kern="100" dirty="0">
              <a:effectLst/>
              <a:latin typeface="+mj-ea"/>
              <a:ea typeface="+mj-ea"/>
              <a:cs typeface="Times New Roman" panose="02020603050405020304" pitchFamily="18" charset="0"/>
            </a:endParaRPr>
          </a:p>
        </p:txBody>
      </p:sp>
      <p:sp>
        <p:nvSpPr>
          <p:cNvPr id="8" name="正方形/長方形 7"/>
          <p:cNvSpPr/>
          <p:nvPr/>
        </p:nvSpPr>
        <p:spPr>
          <a:xfrm>
            <a:off x="379685" y="1931924"/>
            <a:ext cx="8638673" cy="830997"/>
          </a:xfrm>
          <a:prstGeom prst="rect">
            <a:avLst/>
          </a:prstGeom>
        </p:spPr>
        <p:txBody>
          <a:bodyPr wrap="square">
            <a:spAutoFit/>
          </a:bodyPr>
          <a:lstStyle/>
          <a:p>
            <a:r>
              <a:rPr lang="ja-JP" altLang="en-US" sz="2400" dirty="0">
                <a:latin typeface="UD デジタル 教科書体 NK-R" panose="02020400000000000000" pitchFamily="18" charset="-128"/>
                <a:ea typeface="UD デジタル 教科書体 NK-R" panose="02020400000000000000" pitchFamily="18" charset="-128"/>
              </a:rPr>
              <a:t>親会社、グループ会社、協力会社、学協会、民間の専門機関等の</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ja-JP" altLang="en-US" sz="2400" dirty="0">
                <a:solidFill>
                  <a:srgbClr val="0000FF"/>
                </a:solidFill>
                <a:latin typeface="UD デジタル 教科書体 NK-R" panose="02020400000000000000" pitchFamily="18" charset="-128"/>
                <a:ea typeface="UD デジタル 教科書体 NK-R" panose="02020400000000000000" pitchFamily="18" charset="-128"/>
              </a:rPr>
              <a:t>社外の支援</a:t>
            </a:r>
            <a:r>
              <a:rPr lang="ja-JP" altLang="en-US" sz="2400" dirty="0">
                <a:latin typeface="UD デジタル 教科書体 NK-R" panose="02020400000000000000" pitchFamily="18" charset="-128"/>
                <a:ea typeface="UD デジタル 教科書体 NK-R" panose="02020400000000000000" pitchFamily="18" charset="-128"/>
              </a:rPr>
              <a:t>を活用し、</a:t>
            </a:r>
            <a:r>
              <a:rPr lang="ja-JP" altLang="en-US" sz="2400" dirty="0">
                <a:solidFill>
                  <a:srgbClr val="0000FF"/>
                </a:solidFill>
                <a:latin typeface="UD デジタル 教科書体 NK-R" panose="02020400000000000000" pitchFamily="18" charset="-128"/>
                <a:ea typeface="UD デジタル 教科書体 NK-R" panose="02020400000000000000" pitchFamily="18" charset="-128"/>
              </a:rPr>
              <a:t>リスク管理の取組の促進</a:t>
            </a:r>
            <a:r>
              <a:rPr lang="ja-JP" altLang="en-US" sz="2400" dirty="0">
                <a:latin typeface="UD デジタル 教科書体 NK-R" panose="02020400000000000000" pitchFamily="18" charset="-128"/>
                <a:ea typeface="UD デジタル 教科書体 NK-R" panose="02020400000000000000" pitchFamily="18" charset="-128"/>
              </a:rPr>
              <a:t>を図ることが効果的</a:t>
            </a:r>
          </a:p>
        </p:txBody>
      </p:sp>
      <p:sp>
        <p:nvSpPr>
          <p:cNvPr id="9" name="正方形/長方形 8"/>
          <p:cNvSpPr/>
          <p:nvPr/>
        </p:nvSpPr>
        <p:spPr>
          <a:xfrm>
            <a:off x="379685" y="4708554"/>
            <a:ext cx="8638673" cy="830997"/>
          </a:xfrm>
          <a:prstGeom prst="rect">
            <a:avLst/>
          </a:prstGeom>
        </p:spPr>
        <p:txBody>
          <a:bodyPr wrap="square">
            <a:spAutoFit/>
          </a:bodyPr>
          <a:lstStyle/>
          <a:p>
            <a:r>
              <a:rPr lang="ja-JP" altLang="en-US" sz="2400" dirty="0">
                <a:latin typeface="UD デジタル 教科書体 NK-R" panose="02020400000000000000" pitchFamily="18" charset="-128"/>
                <a:ea typeface="UD デジタル 教科書体 NK-R" panose="02020400000000000000" pitchFamily="18" charset="-128"/>
              </a:rPr>
              <a:t>リスク管理は、自社の情報だけでなく、同業他社や他のモードの</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事業者の取組事例を活用</a:t>
            </a:r>
          </a:p>
        </p:txBody>
      </p:sp>
      <p:sp>
        <p:nvSpPr>
          <p:cNvPr id="11" name="正方形/長方形 10"/>
          <p:cNvSpPr/>
          <p:nvPr/>
        </p:nvSpPr>
        <p:spPr>
          <a:xfrm>
            <a:off x="540436" y="2859786"/>
            <a:ext cx="8477922" cy="1200329"/>
          </a:xfrm>
          <a:prstGeom prst="rect">
            <a:avLst/>
          </a:prstGeom>
        </p:spPr>
        <p:txBody>
          <a:bodyPr wrap="square">
            <a:spAutoFit/>
          </a:bodyPr>
          <a:lstStyle/>
          <a:p>
            <a:pPr marL="285750" lvl="0" indent="-285750" algn="just">
              <a:spcAft>
                <a:spcPts val="0"/>
              </a:spcAft>
              <a:buFont typeface="Arial" panose="020B0604020202020204" pitchFamily="34" charset="0"/>
              <a:buChar char="•"/>
            </a:pPr>
            <a:r>
              <a:rPr lang="ja-JP"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事故分析</a:t>
            </a:r>
            <a:r>
              <a:rPr lang="ja-JP" altLang="en-US"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に関する豊富な</a:t>
            </a:r>
            <a:r>
              <a:rPr lang="ja-JP"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業務経験</a:t>
            </a:r>
          </a:p>
          <a:p>
            <a:pPr marL="285750" lvl="0" indent="-285750" algn="just">
              <a:spcAft>
                <a:spcPts val="0"/>
              </a:spcAft>
              <a:buFont typeface="Arial" panose="020B0604020202020204" pitchFamily="34" charset="0"/>
              <a:buChar char="•"/>
            </a:pPr>
            <a:r>
              <a:rPr lang="ja-JP"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自社の設備・車両・運行環境等の状況に熟知</a:t>
            </a:r>
          </a:p>
          <a:p>
            <a:pPr marL="285750" lvl="0" indent="-285750" algn="just">
              <a:spcAft>
                <a:spcPts val="0"/>
              </a:spcAft>
              <a:buFont typeface="Arial" panose="020B0604020202020204" pitchFamily="34" charset="0"/>
              <a:buChar char="•"/>
            </a:pPr>
            <a:r>
              <a:rPr lang="ja-JP"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リスク管理要員の育成・仕組みの構築に関する豊富</a:t>
            </a:r>
            <a:r>
              <a:rPr lang="ja-JP" altLang="en-US"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な</a:t>
            </a:r>
            <a:r>
              <a:rPr lang="ja-JP"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業務経験</a:t>
            </a:r>
            <a:endParaRPr lang="ja-JP" altLang="ja-JP" sz="2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2" name="正方形/長方形 11"/>
          <p:cNvSpPr/>
          <p:nvPr/>
        </p:nvSpPr>
        <p:spPr>
          <a:xfrm>
            <a:off x="540436" y="5960669"/>
            <a:ext cx="7416448" cy="830997"/>
          </a:xfrm>
          <a:prstGeom prst="rect">
            <a:avLst/>
          </a:prstGeom>
        </p:spPr>
        <p:txBody>
          <a:bodyPr wrap="square">
            <a:spAutoFit/>
          </a:bodyPr>
          <a:lstStyle/>
          <a:p>
            <a:pPr lvl="0" algn="just">
              <a:spcAft>
                <a:spcPts val="0"/>
              </a:spcAft>
            </a:pPr>
            <a:r>
              <a:rPr lang="en-US" altLang="ja-JP" sz="2400" kern="100" dirty="0">
                <a:latin typeface="メイリオ" panose="020B0604030504040204" pitchFamily="50" charset="-128"/>
                <a:ea typeface="メイリオ" panose="020B0604030504040204" pitchFamily="50" charset="-128"/>
                <a:cs typeface="Times New Roman" panose="02020603050405020304" pitchFamily="18" charset="0"/>
              </a:rPr>
              <a:t>https://www.mlit.go.jp/unyuanzen/unyuanzen_torikumi.html</a:t>
            </a:r>
          </a:p>
        </p:txBody>
      </p:sp>
      <p:sp>
        <p:nvSpPr>
          <p:cNvPr id="13" name="正方形/長方形 12"/>
          <p:cNvSpPr/>
          <p:nvPr/>
        </p:nvSpPr>
        <p:spPr>
          <a:xfrm>
            <a:off x="188084" y="5585934"/>
            <a:ext cx="3164715" cy="369332"/>
          </a:xfrm>
          <a:prstGeom prst="rect">
            <a:avLst/>
          </a:prstGeom>
        </p:spPr>
        <p:txBody>
          <a:bodyPr wrap="square">
            <a:spAutoFit/>
          </a:bodyPr>
          <a:lstStyle/>
          <a:p>
            <a:r>
              <a:rPr lang="ja-JP" altLang="en-US" dirty="0">
                <a:latin typeface="UD デジタル 教科書体 NK-B" panose="02020700000000000000" pitchFamily="18" charset="-128"/>
                <a:ea typeface="UD デジタル 教科書体 NK-B" panose="02020700000000000000" pitchFamily="18" charset="-128"/>
              </a:rPr>
              <a:t>（参考：</a:t>
            </a:r>
            <a:r>
              <a:rPr lang="zh-TW" altLang="en-US" dirty="0">
                <a:latin typeface="UD デジタル 教科書体 NK-B" panose="02020700000000000000" pitchFamily="18" charset="-128"/>
                <a:ea typeface="UD デジタル 教科書体 NK-B" panose="02020700000000000000" pitchFamily="18" charset="-128"/>
              </a:rPr>
              <a:t>運輸安全取組事例</a:t>
            </a:r>
            <a:r>
              <a:rPr lang="ja-JP" altLang="en-US" dirty="0">
                <a:latin typeface="UD デジタル 教科書体 NK-B" panose="02020700000000000000" pitchFamily="18" charset="-128"/>
                <a:ea typeface="UD デジタル 教科書体 NK-B" panose="02020700000000000000" pitchFamily="18" charset="-128"/>
              </a:rPr>
              <a:t>）</a:t>
            </a: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522" y="5524589"/>
            <a:ext cx="921280" cy="921280"/>
          </a:xfrm>
          <a:prstGeom prst="rect">
            <a:avLst/>
          </a:prstGeom>
        </p:spPr>
      </p:pic>
    </p:spTree>
    <p:extLst>
      <p:ext uri="{BB962C8B-B14F-4D97-AF65-F5344CB8AC3E}">
        <p14:creationId xmlns:p14="http://schemas.microsoft.com/office/powerpoint/2010/main" val="3720884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idx="1"/>
          </p:nvPr>
        </p:nvSpPr>
        <p:spPr>
          <a:xfrm>
            <a:off x="527539" y="1300956"/>
            <a:ext cx="8159261" cy="4040187"/>
          </a:xfrm>
        </p:spPr>
        <p:txBody>
          <a:bodyPr/>
          <a:lstStyle/>
          <a:p>
            <a:pPr eaLnBrk="1" hangingPunct="1">
              <a:lnSpc>
                <a:spcPct val="150000"/>
              </a:lnSpc>
              <a:buFont typeface="Wingdings" pitchFamily="2" charset="2"/>
              <a:buNone/>
            </a:pPr>
            <a:endParaRPr lang="ja-JP" altLang="en-US" sz="900" dirty="0">
              <a:latin typeface="UD デジタル 教科書体 NK-R" panose="02020400000000000000" pitchFamily="18" charset="-128"/>
              <a:ea typeface="UD デジタル 教科書体 NK-R" panose="02020400000000000000" pitchFamily="18" charset="-128"/>
            </a:endParaRPr>
          </a:p>
          <a:p>
            <a:pPr eaLnBrk="1" hangingPunct="1">
              <a:lnSpc>
                <a:spcPct val="150000"/>
              </a:lnSpc>
            </a:pPr>
            <a:r>
              <a:rPr lang="ja-JP" altLang="en-US" dirty="0">
                <a:latin typeface="UD デジタル 教科書体 NK-R" panose="02020400000000000000" pitchFamily="18" charset="-128"/>
                <a:ea typeface="UD デジタル 教科書体 NK-R" panose="02020400000000000000" pitchFamily="18" charset="-128"/>
              </a:rPr>
              <a:t>「リスク管理」とは何かを</a:t>
            </a:r>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理解</a:t>
            </a:r>
            <a:r>
              <a:rPr lang="ja-JP" altLang="en-US" dirty="0">
                <a:latin typeface="UD デジタル 教科書体 NK-R" panose="02020400000000000000" pitchFamily="18" charset="-128"/>
                <a:ea typeface="UD デジタル 教科書体 NK-R" panose="02020400000000000000" pitchFamily="18" charset="-128"/>
              </a:rPr>
              <a:t>する</a:t>
            </a:r>
          </a:p>
          <a:p>
            <a:pPr eaLnBrk="1" hangingPunct="1">
              <a:lnSpc>
                <a:spcPct val="150000"/>
              </a:lnSpc>
            </a:pPr>
            <a:r>
              <a:rPr lang="ja-JP" altLang="en-US" dirty="0">
                <a:latin typeface="UD デジタル 教科書体 NK-R" panose="02020400000000000000" pitchFamily="18" charset="-128"/>
                <a:ea typeface="UD デジタル 教科書体 NK-R" panose="02020400000000000000" pitchFamily="18" charset="-128"/>
              </a:rPr>
              <a:t>「リスク管理」を</a:t>
            </a:r>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実施</a:t>
            </a:r>
            <a:r>
              <a:rPr lang="ja-JP" altLang="en-US" dirty="0">
                <a:latin typeface="UD デジタル 教科書体 NK-R" panose="02020400000000000000" pitchFamily="18" charset="-128"/>
                <a:ea typeface="UD デジタル 教科書体 NK-R" panose="02020400000000000000" pitchFamily="18" charset="-128"/>
              </a:rPr>
              <a:t>する</a:t>
            </a:r>
          </a:p>
          <a:p>
            <a:pPr eaLnBrk="1" hangingPunct="1">
              <a:lnSpc>
                <a:spcPct val="150000"/>
              </a:lnSpc>
            </a:pPr>
            <a:r>
              <a:rPr lang="ja-JP" altLang="en-US" dirty="0">
                <a:latin typeface="UD デジタル 教科書体 NK-R" panose="02020400000000000000" pitchFamily="18" charset="-128"/>
                <a:ea typeface="UD デジタル 教科書体 NK-R" panose="02020400000000000000" pitchFamily="18" charset="-128"/>
              </a:rPr>
              <a:t>輸送の安全に関する担当者の皆様が、</a:t>
            </a:r>
          </a:p>
          <a:p>
            <a:pPr eaLnBrk="1" hangingPunct="1">
              <a:lnSpc>
                <a:spcPct val="150000"/>
              </a:lnSpc>
              <a:buFont typeface="Wingdings" pitchFamily="2" charset="2"/>
              <a:buNone/>
            </a:pPr>
            <a:r>
              <a:rPr lang="ja-JP" altLang="en-US" dirty="0">
                <a:latin typeface="UD デジタル 教科書体 NK-R" panose="02020400000000000000" pitchFamily="18" charset="-128"/>
                <a:ea typeface="UD デジタル 教科書体 NK-R" panose="02020400000000000000" pitchFamily="18" charset="-128"/>
              </a:rPr>
              <a:t>　 社内でリスク管理に関する</a:t>
            </a:r>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説明・教育</a:t>
            </a:r>
            <a:r>
              <a:rPr lang="ja-JP" altLang="en-US" dirty="0">
                <a:latin typeface="UD デジタル 教科書体 NK-R" panose="02020400000000000000" pitchFamily="18" charset="-128"/>
                <a:ea typeface="UD デジタル 教科書体 NK-R" panose="02020400000000000000" pitchFamily="18" charset="-128"/>
              </a:rPr>
              <a:t>を行う</a:t>
            </a:r>
          </a:p>
        </p:txBody>
      </p:sp>
      <p:sp>
        <p:nvSpPr>
          <p:cNvPr id="2" name="スライド番号プレースホルダー 1"/>
          <p:cNvSpPr>
            <a:spLocks noGrp="1"/>
          </p:cNvSpPr>
          <p:nvPr>
            <p:ph type="sldNum" sz="quarter" idx="4294967295"/>
          </p:nvPr>
        </p:nvSpPr>
        <p:spPr>
          <a:xfrm>
            <a:off x="7010400" y="6248400"/>
            <a:ext cx="2133600" cy="457200"/>
          </a:xfrm>
        </p:spPr>
        <p:txBody>
          <a:bodyPr/>
          <a:lstStyle/>
          <a:p>
            <a:pPr>
              <a:defRPr/>
            </a:pPr>
            <a:fld id="{8DEB9206-6B62-49F8-BC94-D9E684E3D2D0}" type="slidenum">
              <a:rPr lang="en-US" altLang="ja-JP" smtClean="0"/>
              <a:pPr>
                <a:defRPr/>
              </a:pPr>
              <a:t>3</a:t>
            </a:fld>
            <a:endParaRPr lang="en-US" altLang="ja-JP" dirty="0"/>
          </a:p>
        </p:txBody>
      </p:sp>
      <p:sp>
        <p:nvSpPr>
          <p:cNvPr id="3" name="タイトル 2"/>
          <p:cNvSpPr>
            <a:spLocks noGrp="1"/>
          </p:cNvSpPr>
          <p:nvPr>
            <p:ph type="title"/>
          </p:nvPr>
        </p:nvSpPr>
        <p:spPr/>
        <p:txBody>
          <a:bodyPr>
            <a:noAutofit/>
          </a:bodyPr>
          <a:lstStyle/>
          <a:p>
            <a:r>
              <a:rPr kumimoji="1" lang="ja-JP" altLang="en-US" dirty="0"/>
              <a:t>本講義の目的</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pPr eaLnBrk="1" hangingPunct="1">
              <a:buFont typeface="Wingdings" pitchFamily="2" charset="2"/>
              <a:buNone/>
            </a:pPr>
            <a:r>
              <a:rPr lang="ja-JP" altLang="en-US" dirty="0"/>
              <a:t>３．職場の現状を把握する</a:t>
            </a:r>
            <a:endParaRPr kumimoji="1" lang="ja-JP" altLang="en-US" dirty="0"/>
          </a:p>
        </p:txBody>
      </p:sp>
      <p:sp>
        <p:nvSpPr>
          <p:cNvPr id="2" name="スライド番号プレースホルダー 1"/>
          <p:cNvSpPr>
            <a:spLocks noGrp="1"/>
          </p:cNvSpPr>
          <p:nvPr>
            <p:ph type="sldNum" sz="quarter" idx="12"/>
          </p:nvPr>
        </p:nvSpPr>
        <p:spPr/>
        <p:txBody>
          <a:bodyPr/>
          <a:lstStyle/>
          <a:p>
            <a:pPr>
              <a:defRPr/>
            </a:pPr>
            <a:fld id="{F2DB792D-D871-4CCA-A78C-78C247134512}" type="slidenum">
              <a:rPr lang="en-US" altLang="ja-JP" smtClean="0"/>
              <a:pPr>
                <a:defRPr/>
              </a:pPr>
              <a:t>30</a:t>
            </a:fld>
            <a:endParaRPr lang="en-US" altLang="ja-JP" dirty="0"/>
          </a:p>
        </p:txBody>
      </p:sp>
      <p:sp>
        <p:nvSpPr>
          <p:cNvPr id="8" name="Text Box 73"/>
          <p:cNvSpPr txBox="1">
            <a:spLocks noChangeArrowheads="1"/>
          </p:cNvSpPr>
          <p:nvPr/>
        </p:nvSpPr>
        <p:spPr bwMode="auto">
          <a:xfrm>
            <a:off x="2744989" y="4637372"/>
            <a:ext cx="6231060" cy="1200329"/>
          </a:xfrm>
          <a:prstGeom prst="rect">
            <a:avLst/>
          </a:prstGeom>
          <a:noFill/>
          <a:ln w="9525" algn="ctr">
            <a:noFill/>
            <a:miter lim="800000"/>
            <a:headEnd/>
            <a:tailEnd/>
          </a:ln>
        </p:spPr>
        <p:txBody>
          <a:bodyPr wrap="square">
            <a:spAutoFit/>
          </a:bodyPr>
          <a:lstStyle/>
          <a:p>
            <a:pPr algn="l"/>
            <a:r>
              <a:rPr lang="ja-JP" altLang="en-US" sz="2400" dirty="0">
                <a:latin typeface="UD デジタル 教科書体 NK-B" panose="02020700000000000000" pitchFamily="18" charset="-128"/>
                <a:ea typeface="UD デジタル 教科書体 NK-B" panose="02020700000000000000" pitchFamily="18" charset="-128"/>
              </a:rPr>
              <a:t>事故・ヒヤリ・ハット情報等の分類・整理結果</a:t>
            </a:r>
            <a:endParaRPr lang="en-US" altLang="ja-JP" sz="2400" dirty="0">
              <a:latin typeface="UD デジタル 教科書体 NK-B" panose="02020700000000000000" pitchFamily="18" charset="-128"/>
              <a:ea typeface="UD デジタル 教科書体 NK-B" panose="02020700000000000000" pitchFamily="18" charset="-128"/>
            </a:endParaRPr>
          </a:p>
          <a:p>
            <a:pPr algn="l"/>
            <a:r>
              <a:rPr lang="ja-JP" altLang="en-US" sz="2400" dirty="0">
                <a:latin typeface="UD デジタル 教科書体 NK-B" panose="02020700000000000000" pitchFamily="18" charset="-128"/>
                <a:ea typeface="UD デジタル 教科書体 NK-B" panose="02020700000000000000" pitchFamily="18" charset="-128"/>
              </a:rPr>
              <a:t>及び策定された未然防止策は、必要に応じて、</a:t>
            </a:r>
            <a:endParaRPr lang="en-US" altLang="ja-JP" sz="2400" dirty="0">
              <a:latin typeface="UD デジタル 教科書体 NK-B" panose="02020700000000000000" pitchFamily="18" charset="-128"/>
              <a:ea typeface="UD デジタル 教科書体 NK-B" panose="02020700000000000000" pitchFamily="18" charset="-128"/>
            </a:endParaRPr>
          </a:p>
          <a:p>
            <a:pPr algn="l"/>
            <a:r>
              <a:rPr lang="ja-JP" altLang="en-US" sz="2400" dirty="0">
                <a:solidFill>
                  <a:srgbClr val="0000FF"/>
                </a:solidFill>
                <a:latin typeface="UD デジタル 教科書体 NK-B" panose="02020700000000000000" pitchFamily="18" charset="-128"/>
                <a:ea typeface="UD デジタル 教科書体 NK-B" panose="02020700000000000000" pitchFamily="18" charset="-128"/>
              </a:rPr>
              <a:t>安全重点施策</a:t>
            </a:r>
            <a:r>
              <a:rPr lang="ja-JP" altLang="en-US" sz="2400" dirty="0">
                <a:latin typeface="UD デジタル 教科書体 NK-B" panose="02020700000000000000" pitchFamily="18" charset="-128"/>
                <a:ea typeface="UD デジタル 教科書体 NK-B" panose="02020700000000000000" pitchFamily="18" charset="-128"/>
              </a:rPr>
              <a:t>へ反映</a:t>
            </a:r>
          </a:p>
        </p:txBody>
      </p:sp>
      <p:sp>
        <p:nvSpPr>
          <p:cNvPr id="9" name="正方形/長方形 8"/>
          <p:cNvSpPr/>
          <p:nvPr/>
        </p:nvSpPr>
        <p:spPr>
          <a:xfrm>
            <a:off x="6864574" y="5573961"/>
            <a:ext cx="2111475"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ガイドライン（７）３）</a:t>
            </a:r>
            <a:endParaRPr lang="ja-JP" altLang="en-US" dirty="0"/>
          </a:p>
        </p:txBody>
      </p:sp>
      <p:sp>
        <p:nvSpPr>
          <p:cNvPr id="6" name="タイトル 1"/>
          <p:cNvSpPr txBox="1">
            <a:spLocks/>
          </p:cNvSpPr>
          <p:nvPr/>
        </p:nvSpPr>
        <p:spPr bwMode="auto">
          <a:xfrm>
            <a:off x="3721770" y="3373066"/>
            <a:ext cx="53527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kumimoji="1" sz="4000">
                <a:solidFill>
                  <a:srgbClr val="4087C8"/>
                </a:solidFill>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800" kern="0" dirty="0">
                <a:solidFill>
                  <a:srgbClr val="3333FF"/>
                </a:solidFill>
              </a:rPr>
              <a:t>～情報の分類・整理・傾向把握～</a:t>
            </a:r>
          </a:p>
        </p:txBody>
      </p:sp>
      <p:sp>
        <p:nvSpPr>
          <p:cNvPr id="7" name="正方形/長方形 6"/>
          <p:cNvSpPr/>
          <p:nvPr/>
        </p:nvSpPr>
        <p:spPr>
          <a:xfrm>
            <a:off x="2497038" y="4268040"/>
            <a:ext cx="2653290"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令和５年</a:t>
            </a:r>
            <a:r>
              <a:rPr lang="en-US" altLang="ja-JP" dirty="0">
                <a:latin typeface="UD デジタル 教科書体 NK-B" panose="02020700000000000000" pitchFamily="18" charset="-128"/>
                <a:ea typeface="UD デジタル 教科書体 NK-B" panose="02020700000000000000" pitchFamily="18" charset="-128"/>
              </a:rPr>
              <a:t>6</a:t>
            </a:r>
            <a:r>
              <a:rPr lang="ja-JP" altLang="en-US" dirty="0">
                <a:latin typeface="UD デジタル 教科書体 NK-B" panose="02020700000000000000" pitchFamily="18" charset="-128"/>
                <a:ea typeface="UD デジタル 教科書体 NK-B" panose="02020700000000000000" pitchFamily="18" charset="-128"/>
              </a:rPr>
              <a:t>月ガイドライン</a:t>
            </a:r>
            <a:endParaRPr lang="ja-JP" altLang="en-US" dirty="0"/>
          </a:p>
        </p:txBody>
      </p:sp>
    </p:spTree>
    <p:extLst>
      <p:ext uri="{BB962C8B-B14F-4D97-AF65-F5344CB8AC3E}">
        <p14:creationId xmlns:p14="http://schemas.microsoft.com/office/powerpoint/2010/main" val="2397329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リスク情報の活用目的</a:t>
            </a:r>
            <a:endParaRPr kumimoji="1" lang="ja-JP" altLang="en-US" dirty="0"/>
          </a:p>
        </p:txBody>
      </p:sp>
      <p:sp>
        <p:nvSpPr>
          <p:cNvPr id="2" name="スライド番号プレースホルダー 1"/>
          <p:cNvSpPr>
            <a:spLocks noGrp="1"/>
          </p:cNvSpPr>
          <p:nvPr>
            <p:ph type="sldNum" sz="quarter" idx="4294967295"/>
          </p:nvPr>
        </p:nvSpPr>
        <p:spPr>
          <a:xfrm>
            <a:off x="7010400" y="6553200"/>
            <a:ext cx="2133600" cy="476250"/>
          </a:xfrm>
        </p:spPr>
        <p:txBody>
          <a:bodyPr/>
          <a:lstStyle/>
          <a:p>
            <a:pPr>
              <a:defRPr/>
            </a:pPr>
            <a:fld id="{CB437A40-9B03-4AC5-A981-4A10656EEB52}" type="slidenum">
              <a:rPr lang="en-US" altLang="ja-JP" smtClean="0"/>
              <a:pPr>
                <a:defRPr/>
              </a:pPr>
              <a:t>31</a:t>
            </a:fld>
            <a:endParaRPr lang="en-US" altLang="ja-JP" dirty="0"/>
          </a:p>
        </p:txBody>
      </p:sp>
      <p:sp>
        <p:nvSpPr>
          <p:cNvPr id="3" name="正方形/長方形 2"/>
          <p:cNvSpPr/>
          <p:nvPr/>
        </p:nvSpPr>
        <p:spPr>
          <a:xfrm>
            <a:off x="283273" y="1549962"/>
            <a:ext cx="8863324" cy="1200329"/>
          </a:xfrm>
          <a:prstGeom prst="rect">
            <a:avLst/>
          </a:prstGeom>
        </p:spPr>
        <p:txBody>
          <a:bodyPr wrap="none">
            <a:spAutoFit/>
          </a:bodyPr>
          <a:lstStyle/>
          <a:p>
            <a:pPr marL="514350" indent="-514350">
              <a:buFont typeface="+mj-lt"/>
              <a:buAutoNum type="arabicPeriod"/>
            </a:pPr>
            <a:r>
              <a:rPr lang="ja-JP" altLang="en-US" sz="2400" dirty="0">
                <a:solidFill>
                  <a:srgbClr val="0000FF"/>
                </a:solidFill>
                <a:latin typeface="UD デジタル 教科書体 NK-B" panose="02020700000000000000" pitchFamily="18" charset="-128"/>
                <a:ea typeface="UD デジタル 教科書体 NK-B" panose="02020700000000000000" pitchFamily="18" charset="-128"/>
              </a:rPr>
              <a:t>職場の現状を把握する</a:t>
            </a:r>
            <a:r>
              <a:rPr lang="ja-JP" altLang="en-US" sz="2400" dirty="0">
                <a:solidFill>
                  <a:srgbClr val="0000FF"/>
                </a:solidFill>
                <a:latin typeface="UD デジタル 教科書体 NK-R" panose="02020400000000000000" pitchFamily="18" charset="-128"/>
                <a:ea typeface="UD デジタル 教科書体 NK-R" panose="02020400000000000000" pitchFamily="18" charset="-128"/>
              </a:rPr>
              <a:t>（収集した情報の分類・整理・傾向把握）</a:t>
            </a:r>
            <a:endParaRPr lang="en-US" altLang="ja-JP" sz="2400" dirty="0">
              <a:solidFill>
                <a:srgbClr val="0000FF"/>
              </a:solidFill>
              <a:latin typeface="UD デジタル 教科書体 NK-R" panose="02020400000000000000" pitchFamily="18" charset="-128"/>
              <a:ea typeface="UD デジタル 教科書体 NK-R" panose="02020400000000000000" pitchFamily="18" charset="-128"/>
            </a:endParaRPr>
          </a:p>
          <a:p>
            <a:pPr marL="514350" indent="-514350">
              <a:buFont typeface="+mj-lt"/>
              <a:buAutoNum type="arabicPeriod"/>
            </a:pPr>
            <a:r>
              <a:rPr lang="ja-JP" altLang="en-US" sz="2400" dirty="0">
                <a:latin typeface="UD デジタル 教科書体 NK-B" panose="02020700000000000000" pitchFamily="18" charset="-128"/>
                <a:ea typeface="UD デジタル 教科書体 NK-B" panose="02020700000000000000" pitchFamily="18" charset="-128"/>
              </a:rPr>
              <a:t>事故・エラーの真因を特定する</a:t>
            </a:r>
            <a:r>
              <a:rPr lang="ja-JP" altLang="en-US" sz="2400" dirty="0">
                <a:latin typeface="UD デジタル 教科書体 NK-R" panose="02020400000000000000" pitchFamily="18" charset="-128"/>
                <a:ea typeface="UD デジタル 教科書体 NK-R" panose="02020400000000000000" pitchFamily="18" charset="-128"/>
              </a:rPr>
              <a:t>（根本的な原因の分析）</a:t>
            </a:r>
            <a:endParaRPr lang="en-US" altLang="ja-JP" sz="2400" dirty="0">
              <a:latin typeface="UD デジタル 教科書体 NK-R" panose="02020400000000000000" pitchFamily="18" charset="-128"/>
              <a:ea typeface="UD デジタル 教科書体 NK-R" panose="02020400000000000000" pitchFamily="18" charset="-128"/>
            </a:endParaRPr>
          </a:p>
          <a:p>
            <a:pPr marL="514350" indent="-514350">
              <a:buFont typeface="+mj-lt"/>
              <a:buAutoNum type="arabicPeriod"/>
            </a:pPr>
            <a:r>
              <a:rPr lang="ja-JP" altLang="en-US" sz="2400" dirty="0">
                <a:latin typeface="UD デジタル 教科書体 NK-B" panose="02020700000000000000" pitchFamily="18" charset="-128"/>
                <a:ea typeface="UD デジタル 教科書体 NK-B" panose="02020700000000000000" pitchFamily="18" charset="-128"/>
              </a:rPr>
              <a:t>事故・エラーの予兆を管理する</a:t>
            </a:r>
            <a:r>
              <a:rPr lang="ja-JP" altLang="en-US" sz="2400" dirty="0">
                <a:latin typeface="UD デジタル 教科書体 NK-R" panose="02020400000000000000" pitchFamily="18" charset="-128"/>
                <a:ea typeface="UD デジタル 教科書体 NK-R" panose="02020400000000000000" pitchFamily="18" charset="-128"/>
              </a:rPr>
              <a:t>（潜在的な危険の掘り起こし）</a:t>
            </a:r>
            <a:endParaRPr lang="en-US" altLang="ja-JP" sz="2400" dirty="0">
              <a:latin typeface="UD デジタル 教科書体 NK-R" panose="02020400000000000000" pitchFamily="18" charset="-128"/>
              <a:ea typeface="UD デジタル 教科書体 NK-R" panose="02020400000000000000" pitchFamily="18" charset="-128"/>
            </a:endParaRPr>
          </a:p>
        </p:txBody>
      </p:sp>
      <p:pic>
        <p:nvPicPr>
          <p:cNvPr id="5" name="図 4"/>
          <p:cNvPicPr>
            <a:picLocks noChangeAspect="1"/>
          </p:cNvPicPr>
          <p:nvPr/>
        </p:nvPicPr>
        <p:blipFill rotWithShape="1">
          <a:blip r:embed="rId3"/>
          <a:srcRect l="12505" r="12860"/>
          <a:stretch/>
        </p:blipFill>
        <p:spPr>
          <a:xfrm>
            <a:off x="4751974" y="3113361"/>
            <a:ext cx="3813592" cy="3439839"/>
          </a:xfrm>
          <a:prstGeom prst="rect">
            <a:avLst/>
          </a:prstGeom>
        </p:spPr>
      </p:pic>
    </p:spTree>
    <p:extLst>
      <p:ext uri="{BB962C8B-B14F-4D97-AF65-F5344CB8AC3E}">
        <p14:creationId xmlns:p14="http://schemas.microsoft.com/office/powerpoint/2010/main" val="2817680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AutoShape 3"/>
          <p:cNvSpPr>
            <a:spLocks noChangeArrowheads="1"/>
          </p:cNvSpPr>
          <p:nvPr/>
        </p:nvSpPr>
        <p:spPr bwMode="auto">
          <a:xfrm>
            <a:off x="3324958" y="1036027"/>
            <a:ext cx="2842846" cy="996462"/>
          </a:xfrm>
          <a:prstGeom prst="wedgeRoundRectCallout">
            <a:avLst>
              <a:gd name="adj1" fmla="val -65620"/>
              <a:gd name="adj2" fmla="val -18088"/>
              <a:gd name="adj3" fmla="val 16667"/>
            </a:avLst>
          </a:prstGeom>
          <a:solidFill>
            <a:srgbClr val="99FFCC"/>
          </a:solidFill>
          <a:ln w="9525">
            <a:solidFill>
              <a:schemeClr val="bg2"/>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いきなり</a:t>
            </a:r>
            <a:r>
              <a:rPr lang="en-US" altLang="ja-JP" sz="1477" b="1">
                <a:solidFill>
                  <a:srgbClr val="000000"/>
                </a:solidFill>
                <a:ea typeface="HG丸ｺﾞｼｯｸM-PRO" panose="020F0600000000000000" pitchFamily="50" charset="-128"/>
              </a:rPr>
              <a:t>PDCA</a:t>
            </a:r>
            <a:r>
              <a:rPr lang="ja-JP" altLang="en-US" sz="1477" b="1">
                <a:solidFill>
                  <a:srgbClr val="000000"/>
                </a:solidFill>
                <a:ea typeface="HG丸ｺﾞｼｯｸM-PRO" panose="020F0600000000000000" pitchFamily="50" charset="-128"/>
              </a:rPr>
              <a:t>といわれても、</a:t>
            </a:r>
          </a:p>
          <a:p>
            <a:pPr algn="ctr" eaLnBrk="1" hangingPunct="1">
              <a:spcBef>
                <a:spcPct val="0"/>
              </a:spcBef>
              <a:buFontTx/>
              <a:buNone/>
            </a:pPr>
            <a:r>
              <a:rPr lang="ja-JP" altLang="en-US" sz="1477" b="1">
                <a:solidFill>
                  <a:srgbClr val="000000"/>
                </a:solidFill>
                <a:ea typeface="HG丸ｺﾞｼｯｸM-PRO" panose="020F0600000000000000" pitchFamily="50" charset="-128"/>
              </a:rPr>
              <a:t>計画段階から詰まって</a:t>
            </a:r>
          </a:p>
          <a:p>
            <a:pPr algn="ctr" eaLnBrk="1" hangingPunct="1">
              <a:spcBef>
                <a:spcPct val="0"/>
              </a:spcBef>
              <a:buFontTx/>
              <a:buNone/>
            </a:pPr>
            <a:r>
              <a:rPr lang="ja-JP" altLang="en-US" sz="1477" b="1">
                <a:solidFill>
                  <a:srgbClr val="000000"/>
                </a:solidFill>
                <a:ea typeface="HG丸ｺﾞｼｯｸM-PRO" panose="020F0600000000000000" pitchFamily="50" charset="-128"/>
              </a:rPr>
              <a:t>しまいませんか？</a:t>
            </a:r>
          </a:p>
        </p:txBody>
      </p:sp>
      <p:sp>
        <p:nvSpPr>
          <p:cNvPr id="276483" name="AutoShape 4"/>
          <p:cNvSpPr>
            <a:spLocks noChangeArrowheads="1"/>
          </p:cNvSpPr>
          <p:nvPr/>
        </p:nvSpPr>
        <p:spPr bwMode="auto">
          <a:xfrm>
            <a:off x="383931" y="2099897"/>
            <a:ext cx="8308731" cy="4054719"/>
          </a:xfrm>
          <a:prstGeom prst="wedgeRoundRectCallout">
            <a:avLst>
              <a:gd name="adj1" fmla="val 24236"/>
              <a:gd name="adj2" fmla="val -44495"/>
              <a:gd name="adj3" fmla="val 16667"/>
            </a:avLst>
          </a:prstGeom>
          <a:solidFill>
            <a:srgbClr val="CCFFCC"/>
          </a:solidFill>
          <a:ln w="9525">
            <a:solidFill>
              <a:schemeClr val="bg2"/>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en-US" altLang="ja-JP" sz="1846" b="1">
              <a:solidFill>
                <a:srgbClr val="333333"/>
              </a:solidFill>
              <a:ea typeface="HG丸ｺﾞｼｯｸM-PRO" panose="020F0600000000000000" pitchFamily="50" charset="-128"/>
            </a:endParaRPr>
          </a:p>
          <a:p>
            <a:pPr algn="ctr" eaLnBrk="1" hangingPunct="1">
              <a:spcBef>
                <a:spcPct val="0"/>
              </a:spcBef>
              <a:buFontTx/>
              <a:buNone/>
            </a:pPr>
            <a:endParaRPr lang="en-US" altLang="ja-JP" sz="1846" b="1">
              <a:solidFill>
                <a:srgbClr val="333333"/>
              </a:solidFill>
              <a:ea typeface="HG丸ｺﾞｼｯｸM-PRO" panose="020F0600000000000000" pitchFamily="50" charset="-128"/>
            </a:endParaRPr>
          </a:p>
          <a:p>
            <a:pPr algn="ctr" eaLnBrk="1" hangingPunct="1">
              <a:spcBef>
                <a:spcPct val="0"/>
              </a:spcBef>
              <a:buFontTx/>
              <a:buNone/>
            </a:pPr>
            <a:endParaRPr lang="en-US" altLang="ja-JP" sz="1846" b="1">
              <a:solidFill>
                <a:srgbClr val="333333"/>
              </a:solidFill>
              <a:ea typeface="HG丸ｺﾞｼｯｸM-PRO" panose="020F0600000000000000" pitchFamily="50" charset="-128"/>
            </a:endParaRPr>
          </a:p>
          <a:p>
            <a:pPr algn="ctr" eaLnBrk="1" hangingPunct="1">
              <a:spcBef>
                <a:spcPct val="0"/>
              </a:spcBef>
              <a:buFontTx/>
              <a:buNone/>
            </a:pPr>
            <a:endParaRPr lang="en-US" altLang="ja-JP" sz="1846" b="1">
              <a:solidFill>
                <a:srgbClr val="333333"/>
              </a:solidFill>
              <a:ea typeface="HG丸ｺﾞｼｯｸM-PRO" panose="020F0600000000000000" pitchFamily="50" charset="-128"/>
            </a:endParaRPr>
          </a:p>
          <a:p>
            <a:pPr algn="ctr" eaLnBrk="1" hangingPunct="1">
              <a:spcBef>
                <a:spcPct val="0"/>
              </a:spcBef>
              <a:buFontTx/>
              <a:buNone/>
            </a:pPr>
            <a:endParaRPr lang="en-US" altLang="ja-JP" sz="1846" b="1">
              <a:solidFill>
                <a:srgbClr val="333333"/>
              </a:solidFill>
              <a:ea typeface="HG丸ｺﾞｼｯｸM-PRO" panose="020F0600000000000000" pitchFamily="50" charset="-128"/>
            </a:endParaRPr>
          </a:p>
          <a:p>
            <a:pPr algn="ctr" eaLnBrk="1" hangingPunct="1">
              <a:spcBef>
                <a:spcPct val="0"/>
              </a:spcBef>
              <a:buFontTx/>
              <a:buNone/>
            </a:pPr>
            <a:endParaRPr lang="en-US" altLang="ja-JP" sz="1846" b="1">
              <a:solidFill>
                <a:srgbClr val="333333"/>
              </a:solidFill>
              <a:ea typeface="HG丸ｺﾞｼｯｸM-PRO" panose="020F0600000000000000" pitchFamily="50" charset="-128"/>
            </a:endParaRPr>
          </a:p>
          <a:p>
            <a:pPr algn="ctr" eaLnBrk="1" hangingPunct="1">
              <a:spcBef>
                <a:spcPct val="0"/>
              </a:spcBef>
              <a:buFontTx/>
              <a:buNone/>
            </a:pPr>
            <a:endParaRPr lang="en-US" altLang="ja-JP" sz="923" b="1">
              <a:solidFill>
                <a:srgbClr val="333333"/>
              </a:solidFill>
              <a:ea typeface="HG丸ｺﾞｼｯｸM-PRO" panose="020F0600000000000000" pitchFamily="50" charset="-128"/>
            </a:endParaRPr>
          </a:p>
          <a:p>
            <a:pPr algn="ctr" eaLnBrk="1" hangingPunct="1">
              <a:spcBef>
                <a:spcPct val="0"/>
              </a:spcBef>
              <a:buFontTx/>
              <a:buNone/>
            </a:pPr>
            <a:endParaRPr lang="en-US" altLang="ja-JP" sz="1846" b="1">
              <a:solidFill>
                <a:srgbClr val="333333"/>
              </a:solidFill>
              <a:ea typeface="HG丸ｺﾞｼｯｸM-PRO" panose="020F0600000000000000" pitchFamily="50" charset="-128"/>
            </a:endParaRPr>
          </a:p>
          <a:p>
            <a:pPr algn="ctr" eaLnBrk="1" hangingPunct="1">
              <a:spcBef>
                <a:spcPct val="0"/>
              </a:spcBef>
              <a:buFontTx/>
              <a:buNone/>
            </a:pPr>
            <a:endParaRPr lang="en-US" altLang="ja-JP" sz="1846" b="1">
              <a:solidFill>
                <a:srgbClr val="333333"/>
              </a:solidFill>
              <a:ea typeface="HG丸ｺﾞｼｯｸM-PRO" panose="020F0600000000000000" pitchFamily="50" charset="-128"/>
            </a:endParaRPr>
          </a:p>
          <a:p>
            <a:pPr algn="ctr" eaLnBrk="1" hangingPunct="1">
              <a:spcBef>
                <a:spcPct val="0"/>
              </a:spcBef>
              <a:buFontTx/>
              <a:buNone/>
            </a:pPr>
            <a:endParaRPr lang="en-US" altLang="ja-JP" sz="1846" b="1">
              <a:solidFill>
                <a:srgbClr val="333333"/>
              </a:solidFill>
              <a:ea typeface="HG丸ｺﾞｼｯｸM-PRO" panose="020F0600000000000000" pitchFamily="50" charset="-128"/>
            </a:endParaRPr>
          </a:p>
          <a:p>
            <a:pPr algn="ctr" eaLnBrk="1" hangingPunct="1">
              <a:spcBef>
                <a:spcPct val="0"/>
              </a:spcBef>
              <a:buFontTx/>
              <a:buNone/>
            </a:pPr>
            <a:endParaRPr lang="en-US" altLang="ja-JP" sz="1846" b="1">
              <a:solidFill>
                <a:srgbClr val="333333"/>
              </a:solidFill>
              <a:ea typeface="HG丸ｺﾞｼｯｸM-PRO" panose="020F0600000000000000" pitchFamily="50" charset="-128"/>
            </a:endParaRPr>
          </a:p>
          <a:p>
            <a:pPr algn="ctr" eaLnBrk="1" hangingPunct="1">
              <a:spcBef>
                <a:spcPct val="0"/>
              </a:spcBef>
              <a:buFontTx/>
              <a:buNone/>
            </a:pPr>
            <a:endParaRPr lang="en-US" altLang="ja-JP" sz="1846" b="1">
              <a:solidFill>
                <a:srgbClr val="333333"/>
              </a:solidFill>
              <a:ea typeface="HG丸ｺﾞｼｯｸM-PRO" panose="020F0600000000000000" pitchFamily="50" charset="-128"/>
            </a:endParaRPr>
          </a:p>
          <a:p>
            <a:pPr algn="ctr" eaLnBrk="1" hangingPunct="1">
              <a:spcBef>
                <a:spcPct val="0"/>
              </a:spcBef>
              <a:buFontTx/>
              <a:buNone/>
            </a:pPr>
            <a:endParaRPr lang="en-US" altLang="ja-JP" sz="1846" b="1">
              <a:solidFill>
                <a:srgbClr val="333333"/>
              </a:solidFill>
              <a:ea typeface="HG丸ｺﾞｼｯｸM-PRO" panose="020F0600000000000000" pitchFamily="50" charset="-128"/>
            </a:endParaRPr>
          </a:p>
        </p:txBody>
      </p:sp>
      <p:pic>
        <p:nvPicPr>
          <p:cNvPr id="27648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5420" y="921727"/>
            <a:ext cx="1393580" cy="148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5" name="AutoShape 6"/>
          <p:cNvSpPr>
            <a:spLocks noChangeArrowheads="1"/>
          </p:cNvSpPr>
          <p:nvPr/>
        </p:nvSpPr>
        <p:spPr bwMode="auto">
          <a:xfrm>
            <a:off x="1005254" y="2825261"/>
            <a:ext cx="1606062" cy="1197220"/>
          </a:xfrm>
          <a:prstGeom prst="homePlate">
            <a:avLst>
              <a:gd name="adj" fmla="val 20812"/>
            </a:avLst>
          </a:prstGeom>
          <a:solidFill>
            <a:schemeClr val="bg1"/>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77" b="1">
                <a:solidFill>
                  <a:srgbClr val="FF0000"/>
                </a:solidFill>
                <a:ea typeface="HG丸ｺﾞｼｯｸM-PRO" panose="020F0600000000000000" pitchFamily="50" charset="-128"/>
              </a:rPr>
              <a:t>根拠が希薄</a:t>
            </a:r>
          </a:p>
          <a:p>
            <a:pPr eaLnBrk="1" hangingPunct="1">
              <a:spcBef>
                <a:spcPct val="0"/>
              </a:spcBef>
              <a:buFontTx/>
              <a:buNone/>
            </a:pPr>
            <a:r>
              <a:rPr lang="ja-JP" altLang="en-US" sz="1477" b="1" u="sng">
                <a:solidFill>
                  <a:srgbClr val="0000CC"/>
                </a:solidFill>
                <a:ea typeface="HG丸ｺﾞｼｯｸM-PRO" panose="020F0600000000000000" pitchFamily="50" charset="-128"/>
              </a:rPr>
              <a:t>ｱｸｼｮﾝﾌﾟﾗﾝ</a:t>
            </a:r>
            <a:endParaRPr lang="en-US" altLang="ja-JP" sz="1477" b="1" u="sng">
              <a:solidFill>
                <a:srgbClr val="0000CC"/>
              </a:solidFill>
              <a:ea typeface="HG丸ｺﾞｼｯｸM-PRO" panose="020F0600000000000000" pitchFamily="50" charset="-128"/>
            </a:endParaRPr>
          </a:p>
          <a:p>
            <a:pPr eaLnBrk="1" hangingPunct="1">
              <a:spcBef>
                <a:spcPct val="0"/>
              </a:spcBef>
              <a:buFontTx/>
              <a:buNone/>
            </a:pPr>
            <a:r>
              <a:rPr lang="ja-JP" altLang="en-US" sz="1477" b="1" u="sng">
                <a:solidFill>
                  <a:srgbClr val="0000CC"/>
                </a:solidFill>
                <a:ea typeface="HG丸ｺﾞｼｯｸM-PRO" panose="020F0600000000000000" pitchFamily="50" charset="-128"/>
              </a:rPr>
              <a:t>が明確でない</a:t>
            </a:r>
          </a:p>
        </p:txBody>
      </p:sp>
      <p:sp>
        <p:nvSpPr>
          <p:cNvPr id="276486" name="Rectangle 7"/>
          <p:cNvSpPr>
            <a:spLocks noChangeArrowheads="1"/>
          </p:cNvSpPr>
          <p:nvPr/>
        </p:nvSpPr>
        <p:spPr bwMode="auto">
          <a:xfrm>
            <a:off x="611066" y="3132993"/>
            <a:ext cx="394188" cy="889489"/>
          </a:xfrm>
          <a:prstGeom prst="rect">
            <a:avLst/>
          </a:prstGeom>
          <a:solidFill>
            <a:srgbClr val="FFFF99"/>
          </a:solidFill>
          <a:ln w="9525" algn="ctr">
            <a:solidFill>
              <a:schemeClr val="tx1"/>
            </a:solidFill>
            <a:miter lim="800000"/>
            <a:headEnd/>
            <a:tailEnd/>
          </a:ln>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計画</a:t>
            </a:r>
          </a:p>
        </p:txBody>
      </p:sp>
      <p:sp>
        <p:nvSpPr>
          <p:cNvPr id="276487" name="AutoShape 8"/>
          <p:cNvSpPr>
            <a:spLocks noChangeArrowheads="1"/>
          </p:cNvSpPr>
          <p:nvPr/>
        </p:nvSpPr>
        <p:spPr bwMode="auto">
          <a:xfrm>
            <a:off x="2976197" y="2831123"/>
            <a:ext cx="1661746" cy="1185497"/>
          </a:xfrm>
          <a:prstGeom prst="homePlate">
            <a:avLst>
              <a:gd name="adj" fmla="val 21454"/>
            </a:avLst>
          </a:prstGeom>
          <a:solidFill>
            <a:schemeClr val="bg1"/>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77" b="1">
                <a:solidFill>
                  <a:srgbClr val="0000CC"/>
                </a:solidFill>
                <a:ea typeface="HG丸ｺﾞｼｯｸM-PRO" panose="020F0600000000000000" pitchFamily="50" charset="-128"/>
              </a:rPr>
              <a:t>　</a:t>
            </a:r>
            <a:r>
              <a:rPr lang="ja-JP" altLang="en-US" sz="1477" b="1" u="sng">
                <a:solidFill>
                  <a:srgbClr val="0000CC"/>
                </a:solidFill>
                <a:ea typeface="HG丸ｺﾞｼｯｸM-PRO" panose="020F0600000000000000" pitchFamily="50" charset="-128"/>
              </a:rPr>
              <a:t>掛け声だけ</a:t>
            </a:r>
          </a:p>
          <a:p>
            <a:pPr eaLnBrk="1" hangingPunct="1">
              <a:spcBef>
                <a:spcPct val="0"/>
              </a:spcBef>
              <a:buFontTx/>
              <a:buNone/>
            </a:pPr>
            <a:r>
              <a:rPr lang="ja-JP" altLang="en-US" sz="1477" b="1">
                <a:solidFill>
                  <a:srgbClr val="000000"/>
                </a:solidFill>
                <a:ea typeface="HG丸ｺﾞｼｯｸM-PRO" panose="020F0600000000000000" pitchFamily="50" charset="-128"/>
              </a:rPr>
              <a:t>　（精神論）</a:t>
            </a:r>
          </a:p>
          <a:p>
            <a:pPr eaLnBrk="1" hangingPunct="1">
              <a:spcBef>
                <a:spcPct val="0"/>
              </a:spcBef>
              <a:buFontTx/>
              <a:buNone/>
            </a:pPr>
            <a:r>
              <a:rPr lang="ja-JP" altLang="en-US" sz="1477" b="1">
                <a:solidFill>
                  <a:srgbClr val="000000"/>
                </a:solidFill>
                <a:ea typeface="HG丸ｺﾞｼｯｸM-PRO" panose="020F0600000000000000" pitchFamily="50" charset="-128"/>
              </a:rPr>
              <a:t>　成り行き任せ</a:t>
            </a:r>
          </a:p>
          <a:p>
            <a:pPr eaLnBrk="1" hangingPunct="1">
              <a:spcBef>
                <a:spcPct val="0"/>
              </a:spcBef>
              <a:buFontTx/>
              <a:buNone/>
            </a:pPr>
            <a:r>
              <a:rPr lang="ja-JP" altLang="en-US" sz="1477" b="1">
                <a:solidFill>
                  <a:srgbClr val="000000"/>
                </a:solidFill>
                <a:ea typeface="HG丸ｺﾞｼｯｸM-PRO" panose="020F0600000000000000" pitchFamily="50" charset="-128"/>
              </a:rPr>
              <a:t>　になりがち</a:t>
            </a:r>
          </a:p>
        </p:txBody>
      </p:sp>
      <p:sp>
        <p:nvSpPr>
          <p:cNvPr id="276488" name="Rectangle 9"/>
          <p:cNvSpPr>
            <a:spLocks noChangeArrowheads="1"/>
          </p:cNvSpPr>
          <p:nvPr/>
        </p:nvSpPr>
        <p:spPr bwMode="auto">
          <a:xfrm>
            <a:off x="2611316" y="3132993"/>
            <a:ext cx="432289" cy="893885"/>
          </a:xfrm>
          <a:prstGeom prst="rect">
            <a:avLst/>
          </a:prstGeom>
          <a:solidFill>
            <a:srgbClr val="FFFF99"/>
          </a:solidFill>
          <a:ln w="9525" algn="ctr">
            <a:solidFill>
              <a:schemeClr val="tx1"/>
            </a:solidFill>
            <a:miter lim="800000"/>
            <a:headEnd/>
            <a:tailEnd/>
          </a:ln>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実施</a:t>
            </a:r>
          </a:p>
        </p:txBody>
      </p:sp>
      <p:sp>
        <p:nvSpPr>
          <p:cNvPr id="276489" name="AutoShape 10"/>
          <p:cNvSpPr>
            <a:spLocks noChangeArrowheads="1"/>
          </p:cNvSpPr>
          <p:nvPr/>
        </p:nvSpPr>
        <p:spPr bwMode="auto">
          <a:xfrm>
            <a:off x="5005754" y="2831123"/>
            <a:ext cx="1626577" cy="1191358"/>
          </a:xfrm>
          <a:prstGeom prst="homePlate">
            <a:avLst>
              <a:gd name="adj" fmla="val 21181"/>
            </a:avLst>
          </a:prstGeom>
          <a:solidFill>
            <a:schemeClr val="bg1"/>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477" b="1">
              <a:solidFill>
                <a:srgbClr val="000000"/>
              </a:solidFill>
              <a:ea typeface="HG丸ｺﾞｼｯｸM-PRO" panose="020F0600000000000000" pitchFamily="50" charset="-128"/>
            </a:endParaRPr>
          </a:p>
          <a:p>
            <a:pPr eaLnBrk="1" hangingPunct="1">
              <a:spcBef>
                <a:spcPct val="0"/>
              </a:spcBef>
              <a:buFontTx/>
              <a:buNone/>
            </a:pPr>
            <a:r>
              <a:rPr lang="ja-JP" altLang="en-US" sz="1477" b="1">
                <a:solidFill>
                  <a:srgbClr val="000000"/>
                </a:solidFill>
                <a:ea typeface="HG丸ｺﾞｼｯｸM-PRO" panose="020F0600000000000000" pitchFamily="50" charset="-128"/>
              </a:rPr>
              <a:t>・個別の事故</a:t>
            </a:r>
          </a:p>
          <a:p>
            <a:pPr eaLnBrk="1" hangingPunct="1">
              <a:spcBef>
                <a:spcPct val="0"/>
              </a:spcBef>
              <a:buFontTx/>
              <a:buNone/>
            </a:pPr>
            <a:r>
              <a:rPr lang="ja-JP" altLang="en-US" sz="1477" b="1">
                <a:solidFill>
                  <a:srgbClr val="000000"/>
                </a:solidFill>
                <a:ea typeface="HG丸ｺﾞｼｯｸM-PRO" panose="020F0600000000000000" pitchFamily="50" charset="-128"/>
              </a:rPr>
              <a:t>　対応で終わる</a:t>
            </a:r>
          </a:p>
          <a:p>
            <a:pPr eaLnBrk="1" hangingPunct="1">
              <a:spcBef>
                <a:spcPct val="0"/>
              </a:spcBef>
              <a:buFontTx/>
              <a:buNone/>
            </a:pPr>
            <a:r>
              <a:rPr lang="ja-JP" altLang="en-US" sz="1477" b="1">
                <a:solidFill>
                  <a:srgbClr val="000000"/>
                </a:solidFill>
                <a:ea typeface="HG丸ｺﾞｼｯｸM-PRO" panose="020F0600000000000000" pitchFamily="50" charset="-128"/>
              </a:rPr>
              <a:t>・形式的なﾁｪｯｸ</a:t>
            </a:r>
            <a:endParaRPr lang="en-US" altLang="ja-JP" sz="1477" b="1">
              <a:solidFill>
                <a:srgbClr val="000000"/>
              </a:solidFill>
              <a:ea typeface="HG丸ｺﾞｼｯｸM-PRO" panose="020F0600000000000000" pitchFamily="50" charset="-128"/>
            </a:endParaRPr>
          </a:p>
          <a:p>
            <a:pPr eaLnBrk="1" hangingPunct="1">
              <a:spcBef>
                <a:spcPct val="0"/>
              </a:spcBef>
              <a:buFontTx/>
              <a:buNone/>
            </a:pPr>
            <a:r>
              <a:rPr lang="ja-JP" altLang="en-US" sz="1477" b="1">
                <a:solidFill>
                  <a:srgbClr val="000000"/>
                </a:solidFill>
                <a:ea typeface="HG丸ｺﾞｼｯｸM-PRO" panose="020F0600000000000000" pitchFamily="50" charset="-128"/>
              </a:rPr>
              <a:t>　となっている</a:t>
            </a:r>
            <a:r>
              <a:rPr lang="ja-JP" altLang="en-US" sz="1292" b="1">
                <a:solidFill>
                  <a:srgbClr val="000000"/>
                </a:solidFill>
                <a:ea typeface="HG丸ｺﾞｼｯｸM-PRO" panose="020F0600000000000000" pitchFamily="50" charset="-128"/>
              </a:rPr>
              <a:t>　</a:t>
            </a:r>
          </a:p>
          <a:p>
            <a:pPr eaLnBrk="1" hangingPunct="1">
              <a:spcBef>
                <a:spcPct val="0"/>
              </a:spcBef>
              <a:buFontTx/>
              <a:buNone/>
            </a:pPr>
            <a:endParaRPr lang="ja-JP" altLang="en-US" sz="1292" b="1">
              <a:solidFill>
                <a:srgbClr val="0000CC"/>
              </a:solidFill>
              <a:ea typeface="HG丸ｺﾞｼｯｸM-PRO" panose="020F0600000000000000" pitchFamily="50" charset="-128"/>
            </a:endParaRPr>
          </a:p>
        </p:txBody>
      </p:sp>
      <p:sp>
        <p:nvSpPr>
          <p:cNvPr id="276490" name="Rectangle 11"/>
          <p:cNvSpPr>
            <a:spLocks noChangeArrowheads="1"/>
          </p:cNvSpPr>
          <p:nvPr/>
        </p:nvSpPr>
        <p:spPr bwMode="auto">
          <a:xfrm>
            <a:off x="4611566" y="3132993"/>
            <a:ext cx="394188" cy="889489"/>
          </a:xfrm>
          <a:prstGeom prst="rect">
            <a:avLst/>
          </a:prstGeom>
          <a:solidFill>
            <a:srgbClr val="FFFF99"/>
          </a:solidFill>
          <a:ln w="9525" algn="ctr">
            <a:solidFill>
              <a:schemeClr val="tx1"/>
            </a:solidFill>
            <a:miter lim="800000"/>
            <a:headEnd/>
            <a:tailEnd/>
          </a:ln>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チェック</a:t>
            </a:r>
          </a:p>
        </p:txBody>
      </p:sp>
      <p:sp>
        <p:nvSpPr>
          <p:cNvPr id="276491" name="AutoShape 12"/>
          <p:cNvSpPr>
            <a:spLocks noChangeArrowheads="1"/>
          </p:cNvSpPr>
          <p:nvPr/>
        </p:nvSpPr>
        <p:spPr bwMode="auto">
          <a:xfrm>
            <a:off x="7006004" y="2831123"/>
            <a:ext cx="1686657" cy="1191358"/>
          </a:xfrm>
          <a:prstGeom prst="homePlate">
            <a:avLst>
              <a:gd name="adj" fmla="val 21964"/>
            </a:avLst>
          </a:prstGeom>
          <a:solidFill>
            <a:schemeClr val="bg1"/>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77" b="1">
                <a:solidFill>
                  <a:srgbClr val="000000"/>
                </a:solidFill>
                <a:ea typeface="HG丸ｺﾞｼｯｸM-PRO" panose="020F0600000000000000" pitchFamily="50" charset="-128"/>
              </a:rPr>
              <a:t>・特に見直し</a:t>
            </a:r>
            <a:endParaRPr lang="en-US" altLang="ja-JP" sz="1477" b="1">
              <a:solidFill>
                <a:srgbClr val="000000"/>
              </a:solidFill>
              <a:ea typeface="HG丸ｺﾞｼｯｸM-PRO" panose="020F0600000000000000" pitchFamily="50" charset="-128"/>
            </a:endParaRPr>
          </a:p>
          <a:p>
            <a:pPr eaLnBrk="1" hangingPunct="1">
              <a:spcBef>
                <a:spcPct val="0"/>
              </a:spcBef>
              <a:buFontTx/>
              <a:buNone/>
            </a:pPr>
            <a:r>
              <a:rPr lang="ja-JP" altLang="en-US" sz="1477" b="1">
                <a:solidFill>
                  <a:srgbClr val="000000"/>
                </a:solidFill>
                <a:ea typeface="HG丸ｺﾞｼｯｸM-PRO" panose="020F0600000000000000" pitchFamily="50" charset="-128"/>
              </a:rPr>
              <a:t>　していない</a:t>
            </a:r>
          </a:p>
          <a:p>
            <a:pPr eaLnBrk="1" hangingPunct="1">
              <a:spcBef>
                <a:spcPct val="0"/>
              </a:spcBef>
              <a:buFontTx/>
              <a:buNone/>
            </a:pPr>
            <a:r>
              <a:rPr lang="ja-JP" altLang="en-US" sz="1477" b="1">
                <a:solidFill>
                  <a:srgbClr val="000000"/>
                </a:solidFill>
                <a:ea typeface="HG丸ｺﾞｼｯｸM-PRO" panose="020F0600000000000000" pitchFamily="50" charset="-128"/>
              </a:rPr>
              <a:t>・立て方がよく</a:t>
            </a:r>
          </a:p>
          <a:p>
            <a:pPr eaLnBrk="1" hangingPunct="1">
              <a:spcBef>
                <a:spcPct val="0"/>
              </a:spcBef>
              <a:buFontTx/>
              <a:buNone/>
            </a:pPr>
            <a:r>
              <a:rPr lang="ja-JP" altLang="en-US" sz="1477" b="1">
                <a:solidFill>
                  <a:srgbClr val="000000"/>
                </a:solidFill>
                <a:ea typeface="HG丸ｺﾞｼｯｸM-PRO" panose="020F0600000000000000" pitchFamily="50" charset="-128"/>
              </a:rPr>
              <a:t>　分からない</a:t>
            </a:r>
            <a:endParaRPr lang="ja-JP" altLang="en-US" sz="1477" b="1">
              <a:solidFill>
                <a:srgbClr val="0000CC"/>
              </a:solidFill>
              <a:ea typeface="HG丸ｺﾞｼｯｸM-PRO" panose="020F0600000000000000" pitchFamily="50" charset="-128"/>
            </a:endParaRPr>
          </a:p>
        </p:txBody>
      </p:sp>
      <p:sp>
        <p:nvSpPr>
          <p:cNvPr id="276492" name="Rectangle 13"/>
          <p:cNvSpPr>
            <a:spLocks noChangeArrowheads="1"/>
          </p:cNvSpPr>
          <p:nvPr/>
        </p:nvSpPr>
        <p:spPr bwMode="auto">
          <a:xfrm>
            <a:off x="6611815" y="3132993"/>
            <a:ext cx="394189" cy="889489"/>
          </a:xfrm>
          <a:prstGeom prst="rect">
            <a:avLst/>
          </a:prstGeom>
          <a:solidFill>
            <a:srgbClr val="FFFF99"/>
          </a:solidFill>
          <a:ln w="9525" algn="ctr">
            <a:solidFill>
              <a:schemeClr val="tx1"/>
            </a:solidFill>
            <a:miter lim="800000"/>
            <a:headEnd/>
            <a:tailEnd/>
          </a:ln>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対策</a:t>
            </a:r>
          </a:p>
        </p:txBody>
      </p:sp>
      <p:sp>
        <p:nvSpPr>
          <p:cNvPr id="276493" name="Text Box 14"/>
          <p:cNvSpPr txBox="1">
            <a:spLocks noChangeArrowheads="1"/>
          </p:cNvSpPr>
          <p:nvPr/>
        </p:nvSpPr>
        <p:spPr bwMode="auto">
          <a:xfrm>
            <a:off x="1115159" y="2365131"/>
            <a:ext cx="7112977" cy="348109"/>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62" b="1">
                <a:solidFill>
                  <a:srgbClr val="333333"/>
                </a:solidFill>
                <a:ea typeface="HG丸ｺﾞｼｯｸM-PRO" panose="020F0600000000000000" pitchFamily="50" charset="-128"/>
              </a:rPr>
              <a:t>一般的にはこんな傾向があって、思うような効果が出ないことが多い</a:t>
            </a:r>
          </a:p>
        </p:txBody>
      </p:sp>
      <p:sp>
        <p:nvSpPr>
          <p:cNvPr id="276494" name="Text Box 15"/>
          <p:cNvSpPr txBox="1">
            <a:spLocks noChangeArrowheads="1"/>
          </p:cNvSpPr>
          <p:nvPr/>
        </p:nvSpPr>
        <p:spPr bwMode="auto">
          <a:xfrm>
            <a:off x="1115159" y="4149970"/>
            <a:ext cx="7112977" cy="348109"/>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62" b="1">
                <a:solidFill>
                  <a:srgbClr val="333333"/>
                </a:solidFill>
                <a:ea typeface="HG丸ｺﾞｼｯｸM-PRO" panose="020F0600000000000000" pitchFamily="50" charset="-128"/>
              </a:rPr>
              <a:t>この傾向を打破し効果を出すためには、先に調査を起点としてみる</a:t>
            </a:r>
          </a:p>
        </p:txBody>
      </p:sp>
      <p:pic>
        <p:nvPicPr>
          <p:cNvPr id="276495"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581" y="1031631"/>
            <a:ext cx="1463919" cy="125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96" name="AutoShape 17"/>
          <p:cNvSpPr>
            <a:spLocks noChangeArrowheads="1"/>
          </p:cNvSpPr>
          <p:nvPr/>
        </p:nvSpPr>
        <p:spPr bwMode="auto">
          <a:xfrm>
            <a:off x="783982" y="4624754"/>
            <a:ext cx="1378926" cy="1191358"/>
          </a:xfrm>
          <a:prstGeom prst="homePlate">
            <a:avLst>
              <a:gd name="adj" fmla="val 17956"/>
            </a:avLst>
          </a:prstGeom>
          <a:solidFill>
            <a:schemeClr val="bg1"/>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77" b="1">
                <a:solidFill>
                  <a:srgbClr val="FF0000"/>
                </a:solidFill>
                <a:ea typeface="HG丸ｺﾞｼｯｸM-PRO" panose="020F0600000000000000" pitchFamily="50" charset="-128"/>
              </a:rPr>
              <a:t>  自社の状況</a:t>
            </a:r>
            <a:endParaRPr lang="en-US" altLang="ja-JP" sz="1477" b="1">
              <a:solidFill>
                <a:srgbClr val="FF0000"/>
              </a:solidFill>
              <a:ea typeface="HG丸ｺﾞｼｯｸM-PRO" panose="020F0600000000000000" pitchFamily="50" charset="-128"/>
            </a:endParaRPr>
          </a:p>
          <a:p>
            <a:pPr eaLnBrk="1" hangingPunct="1">
              <a:spcBef>
                <a:spcPct val="0"/>
              </a:spcBef>
              <a:buFontTx/>
              <a:buNone/>
            </a:pPr>
            <a:r>
              <a:rPr lang="ja-JP" altLang="en-US" sz="1477" b="1">
                <a:solidFill>
                  <a:srgbClr val="FF0000"/>
                </a:solidFill>
                <a:ea typeface="HG丸ｺﾞｼｯｸM-PRO" panose="020F0600000000000000" pitchFamily="50" charset="-128"/>
              </a:rPr>
              <a:t>  ・リスク</a:t>
            </a:r>
            <a:endParaRPr lang="en-US" altLang="ja-JP" sz="1477" b="1">
              <a:solidFill>
                <a:srgbClr val="FF0000"/>
              </a:solidFill>
              <a:ea typeface="HG丸ｺﾞｼｯｸM-PRO" panose="020F0600000000000000" pitchFamily="50" charset="-128"/>
            </a:endParaRPr>
          </a:p>
          <a:p>
            <a:pPr eaLnBrk="1" hangingPunct="1">
              <a:spcBef>
                <a:spcPct val="0"/>
              </a:spcBef>
              <a:buFontTx/>
              <a:buNone/>
            </a:pPr>
            <a:r>
              <a:rPr lang="en-US" altLang="ja-JP" sz="1477" b="1">
                <a:solidFill>
                  <a:srgbClr val="FF0000"/>
                </a:solidFill>
                <a:ea typeface="HG丸ｺﾞｼｯｸM-PRO" panose="020F0600000000000000" pitchFamily="50" charset="-128"/>
              </a:rPr>
              <a:t>  (</a:t>
            </a:r>
            <a:r>
              <a:rPr lang="ja-JP" altLang="en-US" sz="1477" b="1">
                <a:solidFill>
                  <a:srgbClr val="FF0000"/>
                </a:solidFill>
                <a:ea typeface="HG丸ｺﾞｼｯｸM-PRO" panose="020F0600000000000000" pitchFamily="50" charset="-128"/>
              </a:rPr>
              <a:t>脆弱性</a:t>
            </a:r>
            <a:r>
              <a:rPr lang="en-US" altLang="ja-JP" sz="1477" b="1">
                <a:solidFill>
                  <a:srgbClr val="FF0000"/>
                </a:solidFill>
                <a:ea typeface="HG丸ｺﾞｼｯｸM-PRO" panose="020F0600000000000000" pitchFamily="50" charset="-128"/>
              </a:rPr>
              <a:t>)</a:t>
            </a:r>
            <a:r>
              <a:rPr lang="ja-JP" altLang="en-US" sz="1477" b="1">
                <a:solidFill>
                  <a:srgbClr val="FF0000"/>
                </a:solidFill>
                <a:ea typeface="HG丸ｺﾞｼｯｸM-PRO" panose="020F0600000000000000" pitchFamily="50" charset="-128"/>
              </a:rPr>
              <a:t>等を</a:t>
            </a:r>
            <a:endParaRPr lang="en-US" altLang="ja-JP" sz="1477" b="1">
              <a:solidFill>
                <a:srgbClr val="FF0000"/>
              </a:solidFill>
              <a:ea typeface="HG丸ｺﾞｼｯｸM-PRO" panose="020F0600000000000000" pitchFamily="50" charset="-128"/>
            </a:endParaRPr>
          </a:p>
          <a:p>
            <a:pPr eaLnBrk="1" hangingPunct="1">
              <a:spcBef>
                <a:spcPct val="0"/>
              </a:spcBef>
              <a:buFontTx/>
              <a:buNone/>
            </a:pPr>
            <a:r>
              <a:rPr lang="ja-JP" altLang="en-US" sz="1477" b="1">
                <a:solidFill>
                  <a:srgbClr val="FF0000"/>
                </a:solidFill>
                <a:ea typeface="HG丸ｺﾞｼｯｸM-PRO" panose="020F0600000000000000" pitchFamily="50" charset="-128"/>
              </a:rPr>
              <a:t>  把握</a:t>
            </a:r>
            <a:r>
              <a:rPr lang="ja-JP" altLang="en-US" sz="1477" b="1">
                <a:solidFill>
                  <a:srgbClr val="000000"/>
                </a:solidFill>
                <a:ea typeface="HG丸ｺﾞｼｯｸM-PRO" panose="020F0600000000000000" pitchFamily="50" charset="-128"/>
              </a:rPr>
              <a:t>する</a:t>
            </a:r>
          </a:p>
        </p:txBody>
      </p:sp>
      <p:sp>
        <p:nvSpPr>
          <p:cNvPr id="276497" name="Rectangle 18"/>
          <p:cNvSpPr>
            <a:spLocks noChangeArrowheads="1"/>
          </p:cNvSpPr>
          <p:nvPr/>
        </p:nvSpPr>
        <p:spPr bwMode="auto">
          <a:xfrm>
            <a:off x="517282" y="4926624"/>
            <a:ext cx="394188" cy="889489"/>
          </a:xfrm>
          <a:prstGeom prst="rect">
            <a:avLst/>
          </a:prstGeom>
          <a:solidFill>
            <a:srgbClr val="FFFF99"/>
          </a:solidFill>
          <a:ln w="9525" algn="ctr">
            <a:solidFill>
              <a:schemeClr val="tx1"/>
            </a:solidFill>
            <a:miter lim="800000"/>
            <a:headEnd/>
            <a:tailEnd/>
          </a:ln>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把握</a:t>
            </a:r>
          </a:p>
        </p:txBody>
      </p:sp>
      <p:sp>
        <p:nvSpPr>
          <p:cNvPr id="276498" name="AutoShape 19"/>
          <p:cNvSpPr>
            <a:spLocks noChangeArrowheads="1"/>
          </p:cNvSpPr>
          <p:nvPr/>
        </p:nvSpPr>
        <p:spPr bwMode="auto">
          <a:xfrm>
            <a:off x="5764823" y="4624754"/>
            <a:ext cx="1244112" cy="594946"/>
          </a:xfrm>
          <a:prstGeom prst="homePlate">
            <a:avLst>
              <a:gd name="adj" fmla="val 32442"/>
            </a:avLst>
          </a:prstGeom>
          <a:solidFill>
            <a:schemeClr val="bg1"/>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92" b="1">
                <a:solidFill>
                  <a:srgbClr val="000000"/>
                </a:solidFill>
                <a:ea typeface="HG丸ｺﾞｼｯｸM-PRO" panose="020F0600000000000000" pitchFamily="50" charset="-128"/>
              </a:rPr>
              <a:t>事故・ﾋﾔﾘ</a:t>
            </a:r>
            <a:endParaRPr lang="en-US" altLang="ja-JP" sz="1292" b="1">
              <a:solidFill>
                <a:srgbClr val="000000"/>
              </a:solidFill>
              <a:ea typeface="HG丸ｺﾞｼｯｸM-PRO" panose="020F0600000000000000" pitchFamily="50" charset="-128"/>
            </a:endParaRPr>
          </a:p>
          <a:p>
            <a:pPr algn="ctr" eaLnBrk="1" hangingPunct="1">
              <a:spcBef>
                <a:spcPct val="0"/>
              </a:spcBef>
              <a:buFontTx/>
              <a:buNone/>
            </a:pPr>
            <a:r>
              <a:rPr lang="ja-JP" altLang="en-US" sz="1292" b="1">
                <a:solidFill>
                  <a:srgbClr val="000000"/>
                </a:solidFill>
                <a:ea typeface="HG丸ｺﾞｼｯｸM-PRO" panose="020F0600000000000000" pitchFamily="50" charset="-128"/>
              </a:rPr>
              <a:t>ﾊｯﾄ分析</a:t>
            </a:r>
          </a:p>
        </p:txBody>
      </p:sp>
      <p:sp>
        <p:nvSpPr>
          <p:cNvPr id="276499" name="Rectangle 20"/>
          <p:cNvSpPr>
            <a:spLocks noChangeArrowheads="1"/>
          </p:cNvSpPr>
          <p:nvPr/>
        </p:nvSpPr>
        <p:spPr bwMode="auto">
          <a:xfrm>
            <a:off x="5370636" y="4926624"/>
            <a:ext cx="394188" cy="889489"/>
          </a:xfrm>
          <a:prstGeom prst="rect">
            <a:avLst/>
          </a:prstGeom>
          <a:solidFill>
            <a:srgbClr val="FFFF99"/>
          </a:solidFill>
          <a:ln w="9525" algn="ctr">
            <a:solidFill>
              <a:schemeClr val="tx1"/>
            </a:solidFill>
            <a:miter lim="800000"/>
            <a:headEnd/>
            <a:tailEnd/>
          </a:ln>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チェック</a:t>
            </a:r>
          </a:p>
        </p:txBody>
      </p:sp>
      <p:sp>
        <p:nvSpPr>
          <p:cNvPr id="276500" name="AutoShape 21"/>
          <p:cNvSpPr>
            <a:spLocks noChangeArrowheads="1"/>
          </p:cNvSpPr>
          <p:nvPr/>
        </p:nvSpPr>
        <p:spPr bwMode="auto">
          <a:xfrm>
            <a:off x="7360628" y="4618893"/>
            <a:ext cx="1201615" cy="600808"/>
          </a:xfrm>
          <a:prstGeom prst="homePlate">
            <a:avLst>
              <a:gd name="adj" fmla="val 31028"/>
            </a:avLst>
          </a:prstGeom>
          <a:solidFill>
            <a:schemeClr val="bg1"/>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92" b="1">
                <a:solidFill>
                  <a:srgbClr val="000000"/>
                </a:solidFill>
                <a:ea typeface="HG丸ｺﾞｼｯｸM-PRO" panose="020F0600000000000000" pitchFamily="50" charset="-128"/>
              </a:rPr>
              <a:t>左記の分析</a:t>
            </a:r>
            <a:endParaRPr lang="en-US" altLang="ja-JP" sz="1292" b="1">
              <a:solidFill>
                <a:srgbClr val="000000"/>
              </a:solidFill>
              <a:ea typeface="HG丸ｺﾞｼｯｸM-PRO" panose="020F0600000000000000" pitchFamily="50" charset="-128"/>
            </a:endParaRPr>
          </a:p>
          <a:p>
            <a:pPr eaLnBrk="1" hangingPunct="1">
              <a:spcBef>
                <a:spcPct val="0"/>
              </a:spcBef>
              <a:buFontTx/>
              <a:buNone/>
            </a:pPr>
            <a:r>
              <a:rPr lang="ja-JP" altLang="en-US" sz="1292" b="1">
                <a:solidFill>
                  <a:srgbClr val="000000"/>
                </a:solidFill>
                <a:ea typeface="HG丸ｺﾞｼｯｸM-PRO" panose="020F0600000000000000" pitchFamily="50" charset="-128"/>
              </a:rPr>
              <a:t>から対策</a:t>
            </a:r>
          </a:p>
          <a:p>
            <a:pPr eaLnBrk="1" hangingPunct="1">
              <a:spcBef>
                <a:spcPct val="0"/>
              </a:spcBef>
              <a:buFontTx/>
              <a:buNone/>
            </a:pPr>
            <a:r>
              <a:rPr lang="ja-JP" altLang="en-US" sz="1292" b="1">
                <a:solidFill>
                  <a:srgbClr val="000000"/>
                </a:solidFill>
                <a:ea typeface="HG丸ｺﾞｼｯｸM-PRO" panose="020F0600000000000000" pitchFamily="50" charset="-128"/>
              </a:rPr>
              <a:t>を絞り込む</a:t>
            </a:r>
          </a:p>
        </p:txBody>
      </p:sp>
      <p:sp>
        <p:nvSpPr>
          <p:cNvPr id="276501" name="Rectangle 22"/>
          <p:cNvSpPr>
            <a:spLocks noChangeArrowheads="1"/>
          </p:cNvSpPr>
          <p:nvPr/>
        </p:nvSpPr>
        <p:spPr bwMode="auto">
          <a:xfrm>
            <a:off x="6966438" y="4926624"/>
            <a:ext cx="394189" cy="895350"/>
          </a:xfrm>
          <a:prstGeom prst="rect">
            <a:avLst/>
          </a:prstGeom>
          <a:solidFill>
            <a:srgbClr val="FFFF99"/>
          </a:solidFill>
          <a:ln w="9525" algn="ctr">
            <a:solidFill>
              <a:schemeClr val="tx1"/>
            </a:solidFill>
            <a:miter lim="800000"/>
            <a:headEnd/>
            <a:tailEnd/>
          </a:ln>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対策</a:t>
            </a:r>
          </a:p>
        </p:txBody>
      </p:sp>
      <p:sp>
        <p:nvSpPr>
          <p:cNvPr id="276502" name="Rectangle 23"/>
          <p:cNvSpPr>
            <a:spLocks noChangeArrowheads="1"/>
          </p:cNvSpPr>
          <p:nvPr/>
        </p:nvSpPr>
        <p:spPr bwMode="auto">
          <a:xfrm>
            <a:off x="611066" y="2825262"/>
            <a:ext cx="394188" cy="307731"/>
          </a:xfrm>
          <a:prstGeom prst="rect">
            <a:avLst/>
          </a:prstGeom>
          <a:solidFill>
            <a:srgbClr val="FFFF99"/>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Ｐ</a:t>
            </a:r>
          </a:p>
        </p:txBody>
      </p:sp>
      <p:sp>
        <p:nvSpPr>
          <p:cNvPr id="276503" name="Rectangle 24"/>
          <p:cNvSpPr>
            <a:spLocks noChangeArrowheads="1"/>
          </p:cNvSpPr>
          <p:nvPr/>
        </p:nvSpPr>
        <p:spPr bwMode="auto">
          <a:xfrm>
            <a:off x="2611316" y="2831124"/>
            <a:ext cx="432289" cy="301869"/>
          </a:xfrm>
          <a:prstGeom prst="rect">
            <a:avLst/>
          </a:prstGeom>
          <a:solidFill>
            <a:srgbClr val="FFFF99"/>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Ｄ</a:t>
            </a:r>
          </a:p>
        </p:txBody>
      </p:sp>
      <p:sp>
        <p:nvSpPr>
          <p:cNvPr id="276504" name="Rectangle 25"/>
          <p:cNvSpPr>
            <a:spLocks noChangeArrowheads="1"/>
          </p:cNvSpPr>
          <p:nvPr/>
        </p:nvSpPr>
        <p:spPr bwMode="auto">
          <a:xfrm>
            <a:off x="4611566" y="2825262"/>
            <a:ext cx="394188" cy="307731"/>
          </a:xfrm>
          <a:prstGeom prst="rect">
            <a:avLst/>
          </a:prstGeom>
          <a:solidFill>
            <a:srgbClr val="FFFF99"/>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Ｃ</a:t>
            </a:r>
          </a:p>
        </p:txBody>
      </p:sp>
      <p:sp>
        <p:nvSpPr>
          <p:cNvPr id="276505" name="Rectangle 26"/>
          <p:cNvSpPr>
            <a:spLocks noChangeArrowheads="1"/>
          </p:cNvSpPr>
          <p:nvPr/>
        </p:nvSpPr>
        <p:spPr bwMode="auto">
          <a:xfrm>
            <a:off x="6611815" y="2825262"/>
            <a:ext cx="394189" cy="307731"/>
          </a:xfrm>
          <a:prstGeom prst="rect">
            <a:avLst/>
          </a:prstGeom>
          <a:solidFill>
            <a:srgbClr val="FFFF99"/>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Ａ</a:t>
            </a:r>
          </a:p>
        </p:txBody>
      </p:sp>
      <p:sp>
        <p:nvSpPr>
          <p:cNvPr id="276506" name="Rectangle 27"/>
          <p:cNvSpPr>
            <a:spLocks noChangeArrowheads="1"/>
          </p:cNvSpPr>
          <p:nvPr/>
        </p:nvSpPr>
        <p:spPr bwMode="auto">
          <a:xfrm>
            <a:off x="517282" y="4618893"/>
            <a:ext cx="394188" cy="307731"/>
          </a:xfrm>
          <a:prstGeom prst="rect">
            <a:avLst/>
          </a:prstGeom>
          <a:solidFill>
            <a:srgbClr val="FFFF99"/>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en-US" altLang="ja-JP" sz="1477" b="1">
              <a:solidFill>
                <a:srgbClr val="000000"/>
              </a:solidFill>
              <a:latin typeface="ＭＳ Ｐゴシック" panose="020B0600070205080204" pitchFamily="50" charset="-128"/>
              <a:ea typeface="ＭＳ 明朝" panose="02020609040205080304" pitchFamily="17" charset="-128"/>
            </a:endParaRPr>
          </a:p>
        </p:txBody>
      </p:sp>
      <p:sp>
        <p:nvSpPr>
          <p:cNvPr id="276507" name="Rectangle 28"/>
          <p:cNvSpPr>
            <a:spLocks noChangeArrowheads="1"/>
          </p:cNvSpPr>
          <p:nvPr/>
        </p:nvSpPr>
        <p:spPr bwMode="auto">
          <a:xfrm>
            <a:off x="5370636" y="4618893"/>
            <a:ext cx="394188" cy="307731"/>
          </a:xfrm>
          <a:prstGeom prst="rect">
            <a:avLst/>
          </a:prstGeom>
          <a:solidFill>
            <a:srgbClr val="FFFF99"/>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Ｃ</a:t>
            </a:r>
          </a:p>
        </p:txBody>
      </p:sp>
      <p:sp>
        <p:nvSpPr>
          <p:cNvPr id="276508" name="Rectangle 29"/>
          <p:cNvSpPr>
            <a:spLocks noChangeArrowheads="1"/>
          </p:cNvSpPr>
          <p:nvPr/>
        </p:nvSpPr>
        <p:spPr bwMode="auto">
          <a:xfrm>
            <a:off x="6966438" y="4618893"/>
            <a:ext cx="394189" cy="307731"/>
          </a:xfrm>
          <a:prstGeom prst="rect">
            <a:avLst/>
          </a:prstGeom>
          <a:solidFill>
            <a:srgbClr val="FFFF99"/>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Ａ</a:t>
            </a:r>
          </a:p>
        </p:txBody>
      </p:sp>
      <p:sp>
        <p:nvSpPr>
          <p:cNvPr id="276509" name="AutoShape 30"/>
          <p:cNvSpPr>
            <a:spLocks noChangeArrowheads="1"/>
          </p:cNvSpPr>
          <p:nvPr/>
        </p:nvSpPr>
        <p:spPr bwMode="auto">
          <a:xfrm>
            <a:off x="2560028" y="4618892"/>
            <a:ext cx="1255834" cy="1203081"/>
          </a:xfrm>
          <a:prstGeom prst="homePlate">
            <a:avLst>
              <a:gd name="adj" fmla="val 15571"/>
            </a:avLst>
          </a:prstGeom>
          <a:solidFill>
            <a:schemeClr val="bg1"/>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92" b="1">
                <a:solidFill>
                  <a:srgbClr val="000000"/>
                </a:solidFill>
                <a:ea typeface="HG丸ｺﾞｼｯｸM-PRO" panose="020F0600000000000000" pitchFamily="50" charset="-128"/>
              </a:rPr>
              <a:t>・目的、目標</a:t>
            </a:r>
            <a:endParaRPr lang="en-US" altLang="ja-JP" sz="1292" b="1">
              <a:solidFill>
                <a:srgbClr val="000000"/>
              </a:solidFill>
              <a:ea typeface="HG丸ｺﾞｼｯｸM-PRO" panose="020F0600000000000000" pitchFamily="50" charset="-128"/>
            </a:endParaRPr>
          </a:p>
          <a:p>
            <a:pPr eaLnBrk="1" hangingPunct="1">
              <a:spcBef>
                <a:spcPct val="0"/>
              </a:spcBef>
              <a:buFontTx/>
              <a:buNone/>
            </a:pPr>
            <a:r>
              <a:rPr lang="ja-JP" altLang="en-US" sz="1292" b="1">
                <a:solidFill>
                  <a:srgbClr val="000000"/>
                </a:solidFill>
                <a:ea typeface="HG丸ｺﾞｼｯｸM-PRO" panose="020F0600000000000000" pitchFamily="50" charset="-128"/>
              </a:rPr>
              <a:t>　実施計画</a:t>
            </a:r>
          </a:p>
          <a:p>
            <a:pPr eaLnBrk="1" hangingPunct="1">
              <a:spcBef>
                <a:spcPct val="0"/>
              </a:spcBef>
              <a:buFontTx/>
              <a:buNone/>
            </a:pPr>
            <a:r>
              <a:rPr lang="ja-JP" altLang="en-US" sz="1292" b="1">
                <a:solidFill>
                  <a:srgbClr val="000000"/>
                </a:solidFill>
                <a:ea typeface="HG丸ｺﾞｼｯｸM-PRO" panose="020F0600000000000000" pitchFamily="50" charset="-128"/>
              </a:rPr>
              <a:t>・運用管理</a:t>
            </a:r>
          </a:p>
          <a:p>
            <a:pPr eaLnBrk="1" hangingPunct="1">
              <a:spcBef>
                <a:spcPct val="0"/>
              </a:spcBef>
              <a:buFontTx/>
              <a:buNone/>
            </a:pPr>
            <a:r>
              <a:rPr lang="ja-JP" altLang="en-US" sz="1292" b="1">
                <a:solidFill>
                  <a:srgbClr val="000000"/>
                </a:solidFill>
                <a:ea typeface="HG丸ｺﾞｼｯｸM-PRO" panose="020F0600000000000000" pitchFamily="50" charset="-128"/>
              </a:rPr>
              <a:t>・上記の</a:t>
            </a:r>
            <a:endParaRPr lang="en-US" altLang="ja-JP" sz="1292" b="1">
              <a:solidFill>
                <a:srgbClr val="000000"/>
              </a:solidFill>
              <a:ea typeface="HG丸ｺﾞｼｯｸM-PRO" panose="020F0600000000000000" pitchFamily="50" charset="-128"/>
            </a:endParaRPr>
          </a:p>
          <a:p>
            <a:pPr eaLnBrk="1" hangingPunct="1">
              <a:spcBef>
                <a:spcPct val="0"/>
              </a:spcBef>
              <a:buFontTx/>
              <a:buNone/>
            </a:pPr>
            <a:r>
              <a:rPr lang="ja-JP" altLang="en-US" sz="1292" b="1">
                <a:solidFill>
                  <a:srgbClr val="000000"/>
                </a:solidFill>
                <a:ea typeface="HG丸ｺﾞｼｯｸM-PRO" panose="020F0600000000000000" pitchFamily="50" charset="-128"/>
              </a:rPr>
              <a:t>　実現性検証</a:t>
            </a:r>
          </a:p>
        </p:txBody>
      </p:sp>
      <p:sp>
        <p:nvSpPr>
          <p:cNvPr id="276510" name="Rectangle 31"/>
          <p:cNvSpPr>
            <a:spLocks noChangeArrowheads="1"/>
          </p:cNvSpPr>
          <p:nvPr/>
        </p:nvSpPr>
        <p:spPr bwMode="auto">
          <a:xfrm>
            <a:off x="2167304" y="4926624"/>
            <a:ext cx="392723" cy="895350"/>
          </a:xfrm>
          <a:prstGeom prst="rect">
            <a:avLst/>
          </a:prstGeom>
          <a:solidFill>
            <a:srgbClr val="FFFF99"/>
          </a:solidFill>
          <a:ln w="9525" algn="ctr">
            <a:solidFill>
              <a:schemeClr val="tx1"/>
            </a:solidFill>
            <a:miter lim="800000"/>
            <a:headEnd/>
            <a:tailEnd/>
          </a:ln>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計画</a:t>
            </a:r>
          </a:p>
        </p:txBody>
      </p:sp>
      <p:sp>
        <p:nvSpPr>
          <p:cNvPr id="276511" name="AutoShape 32"/>
          <p:cNvSpPr>
            <a:spLocks noChangeArrowheads="1"/>
          </p:cNvSpPr>
          <p:nvPr/>
        </p:nvSpPr>
        <p:spPr bwMode="auto">
          <a:xfrm>
            <a:off x="4155831" y="4618892"/>
            <a:ext cx="1201615" cy="1203081"/>
          </a:xfrm>
          <a:prstGeom prst="homePlate">
            <a:avLst>
              <a:gd name="adj" fmla="val 15569"/>
            </a:avLst>
          </a:prstGeom>
          <a:solidFill>
            <a:schemeClr val="bg1"/>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92" b="1">
                <a:solidFill>
                  <a:srgbClr val="000000"/>
                </a:solidFill>
                <a:ea typeface="HG丸ｺﾞｼｯｸM-PRO" panose="020F0600000000000000" pitchFamily="50" charset="-128"/>
              </a:rPr>
              <a:t>左記の計画</a:t>
            </a:r>
          </a:p>
          <a:p>
            <a:pPr algn="ctr" eaLnBrk="1" hangingPunct="1">
              <a:spcBef>
                <a:spcPct val="0"/>
              </a:spcBef>
              <a:buFontTx/>
              <a:buNone/>
            </a:pPr>
            <a:r>
              <a:rPr lang="ja-JP" altLang="en-US" sz="1292" b="1">
                <a:solidFill>
                  <a:srgbClr val="000000"/>
                </a:solidFill>
                <a:ea typeface="HG丸ｺﾞｼｯｸM-PRO" panose="020F0600000000000000" pitchFamily="50" charset="-128"/>
              </a:rPr>
              <a:t>を実行</a:t>
            </a:r>
          </a:p>
        </p:txBody>
      </p:sp>
      <p:sp>
        <p:nvSpPr>
          <p:cNvPr id="276512" name="Rectangle 33"/>
          <p:cNvSpPr>
            <a:spLocks noChangeArrowheads="1"/>
          </p:cNvSpPr>
          <p:nvPr/>
        </p:nvSpPr>
        <p:spPr bwMode="auto">
          <a:xfrm>
            <a:off x="3821723" y="4926624"/>
            <a:ext cx="394189" cy="895350"/>
          </a:xfrm>
          <a:prstGeom prst="rect">
            <a:avLst/>
          </a:prstGeom>
          <a:solidFill>
            <a:srgbClr val="FFFF99"/>
          </a:solidFill>
          <a:ln w="9525" algn="ctr">
            <a:solidFill>
              <a:schemeClr val="tx1"/>
            </a:solidFill>
            <a:miter lim="800000"/>
            <a:headEnd/>
            <a:tailEnd/>
          </a:ln>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実行</a:t>
            </a:r>
          </a:p>
        </p:txBody>
      </p:sp>
      <p:sp>
        <p:nvSpPr>
          <p:cNvPr id="276513" name="Rectangle 34"/>
          <p:cNvSpPr>
            <a:spLocks noChangeArrowheads="1"/>
          </p:cNvSpPr>
          <p:nvPr/>
        </p:nvSpPr>
        <p:spPr bwMode="auto">
          <a:xfrm>
            <a:off x="2167304" y="4618893"/>
            <a:ext cx="392723" cy="307731"/>
          </a:xfrm>
          <a:prstGeom prst="rect">
            <a:avLst/>
          </a:prstGeom>
          <a:solidFill>
            <a:srgbClr val="FFFF99"/>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Ｐ</a:t>
            </a:r>
          </a:p>
        </p:txBody>
      </p:sp>
      <p:sp>
        <p:nvSpPr>
          <p:cNvPr id="276514" name="Rectangle 35"/>
          <p:cNvSpPr>
            <a:spLocks noChangeArrowheads="1"/>
          </p:cNvSpPr>
          <p:nvPr/>
        </p:nvSpPr>
        <p:spPr bwMode="auto">
          <a:xfrm>
            <a:off x="3821723" y="4618893"/>
            <a:ext cx="394189" cy="307731"/>
          </a:xfrm>
          <a:prstGeom prst="rect">
            <a:avLst/>
          </a:prstGeom>
          <a:solidFill>
            <a:srgbClr val="FFFF99"/>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77" b="1">
                <a:solidFill>
                  <a:srgbClr val="000000"/>
                </a:solidFill>
                <a:ea typeface="HG丸ｺﾞｼｯｸM-PRO" panose="020F0600000000000000" pitchFamily="50" charset="-128"/>
              </a:rPr>
              <a:t>Ｄ</a:t>
            </a:r>
          </a:p>
        </p:txBody>
      </p:sp>
      <p:sp>
        <p:nvSpPr>
          <p:cNvPr id="276515" name="AutoShape 37"/>
          <p:cNvSpPr>
            <a:spLocks noChangeArrowheads="1"/>
          </p:cNvSpPr>
          <p:nvPr/>
        </p:nvSpPr>
        <p:spPr bwMode="auto">
          <a:xfrm>
            <a:off x="5764823" y="5219700"/>
            <a:ext cx="1201615" cy="596412"/>
          </a:xfrm>
          <a:prstGeom prst="homePlate">
            <a:avLst>
              <a:gd name="adj" fmla="val 31256"/>
            </a:avLst>
          </a:prstGeom>
          <a:solidFill>
            <a:schemeClr val="bg1"/>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92" b="1">
                <a:solidFill>
                  <a:srgbClr val="000000"/>
                </a:solidFill>
                <a:ea typeface="HG丸ｺﾞｼｯｸM-PRO" panose="020F0600000000000000" pitchFamily="50" charset="-128"/>
              </a:rPr>
              <a:t>実施計画の</a:t>
            </a:r>
          </a:p>
          <a:p>
            <a:pPr algn="ctr" eaLnBrk="1" hangingPunct="1">
              <a:spcBef>
                <a:spcPct val="0"/>
              </a:spcBef>
              <a:buFontTx/>
              <a:buNone/>
            </a:pPr>
            <a:r>
              <a:rPr lang="ja-JP" altLang="en-US" sz="1292" b="1">
                <a:solidFill>
                  <a:srgbClr val="000000"/>
                </a:solidFill>
                <a:ea typeface="HG丸ｺﾞｼｯｸM-PRO" panose="020F0600000000000000" pitchFamily="50" charset="-128"/>
              </a:rPr>
              <a:t>有効性を</a:t>
            </a:r>
          </a:p>
          <a:p>
            <a:pPr algn="ctr" eaLnBrk="1" hangingPunct="1">
              <a:spcBef>
                <a:spcPct val="0"/>
              </a:spcBef>
              <a:buFontTx/>
              <a:buNone/>
            </a:pPr>
            <a:r>
              <a:rPr lang="ja-JP" altLang="en-US" sz="1292" b="1">
                <a:solidFill>
                  <a:srgbClr val="000000"/>
                </a:solidFill>
                <a:ea typeface="HG丸ｺﾞｼｯｸM-PRO" panose="020F0600000000000000" pitchFamily="50" charset="-128"/>
              </a:rPr>
              <a:t>ﾁｪｯｸ</a:t>
            </a:r>
          </a:p>
        </p:txBody>
      </p:sp>
      <p:sp>
        <p:nvSpPr>
          <p:cNvPr id="276516" name="AutoShape 38"/>
          <p:cNvSpPr>
            <a:spLocks noChangeArrowheads="1"/>
          </p:cNvSpPr>
          <p:nvPr/>
        </p:nvSpPr>
        <p:spPr bwMode="auto">
          <a:xfrm>
            <a:off x="7360628" y="5224097"/>
            <a:ext cx="1244111" cy="597877"/>
          </a:xfrm>
          <a:prstGeom prst="homePlate">
            <a:avLst>
              <a:gd name="adj" fmla="val 32523"/>
            </a:avLst>
          </a:prstGeom>
          <a:solidFill>
            <a:schemeClr val="bg1"/>
          </a:solidFill>
          <a:ln w="9525" algn="ctr">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92" b="1">
                <a:solidFill>
                  <a:srgbClr val="000000"/>
                </a:solidFill>
                <a:ea typeface="HG丸ｺﾞｼｯｸM-PRO" panose="020F0600000000000000" pitchFamily="50" charset="-128"/>
              </a:rPr>
              <a:t>実施計画</a:t>
            </a:r>
          </a:p>
          <a:p>
            <a:pPr eaLnBrk="1" hangingPunct="1">
              <a:spcBef>
                <a:spcPct val="0"/>
              </a:spcBef>
              <a:buFontTx/>
              <a:buNone/>
            </a:pPr>
            <a:r>
              <a:rPr lang="ja-JP" altLang="en-US" sz="1292" b="1">
                <a:solidFill>
                  <a:srgbClr val="000000"/>
                </a:solidFill>
                <a:ea typeface="HG丸ｺﾞｼｯｸM-PRO" panose="020F0600000000000000" pitchFamily="50" charset="-128"/>
              </a:rPr>
              <a:t>の見直し</a:t>
            </a:r>
          </a:p>
        </p:txBody>
      </p:sp>
      <p:sp>
        <p:nvSpPr>
          <p:cNvPr id="276518"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954">
                <a:solidFill>
                  <a:schemeClr val="tx1"/>
                </a:solidFill>
                <a:latin typeface="Arial" panose="020B0604020202020204" pitchFamily="34" charset="0"/>
                <a:ea typeface="ＭＳ Ｐゴシック" panose="020B0600070205080204" pitchFamily="50" charset="-128"/>
              </a:defRPr>
            </a:lvl1pPr>
            <a:lvl2pPr marL="685817" indent="-263776">
              <a:spcBef>
                <a:spcPct val="20000"/>
              </a:spcBef>
              <a:buChar char="–"/>
              <a:defRPr kumimoji="1" sz="2585">
                <a:solidFill>
                  <a:schemeClr val="tx1"/>
                </a:solidFill>
                <a:latin typeface="Arial" panose="020B0604020202020204" pitchFamily="34" charset="0"/>
                <a:ea typeface="ＭＳ Ｐゴシック" panose="020B0600070205080204" pitchFamily="50" charset="-128"/>
              </a:defRPr>
            </a:lvl2pPr>
            <a:lvl3pPr marL="1055103" indent="-211021">
              <a:spcBef>
                <a:spcPct val="20000"/>
              </a:spcBef>
              <a:buChar char="•"/>
              <a:defRPr kumimoji="1" sz="2215">
                <a:solidFill>
                  <a:schemeClr val="tx1"/>
                </a:solidFill>
                <a:latin typeface="Arial" panose="020B0604020202020204" pitchFamily="34" charset="0"/>
                <a:ea typeface="ＭＳ Ｐゴシック" panose="020B0600070205080204" pitchFamily="50" charset="-128"/>
              </a:defRPr>
            </a:lvl3pPr>
            <a:lvl4pPr marL="1477145" indent="-211021">
              <a:spcBef>
                <a:spcPct val="20000"/>
              </a:spcBef>
              <a:buChar char="–"/>
              <a:defRPr kumimoji="1" sz="1846">
                <a:solidFill>
                  <a:schemeClr val="tx1"/>
                </a:solidFill>
                <a:latin typeface="Arial" panose="020B0604020202020204" pitchFamily="34" charset="0"/>
                <a:ea typeface="ＭＳ Ｐゴシック" panose="020B0600070205080204" pitchFamily="50" charset="-128"/>
              </a:defRPr>
            </a:lvl4pPr>
            <a:lvl5pPr marL="1899186" indent="-211021">
              <a:spcBef>
                <a:spcPct val="20000"/>
              </a:spcBef>
              <a:buChar char="»"/>
              <a:defRPr kumimoji="1" sz="1846">
                <a:solidFill>
                  <a:schemeClr val="tx1"/>
                </a:solidFill>
                <a:latin typeface="Arial" panose="020B0604020202020204" pitchFamily="34" charset="0"/>
                <a:ea typeface="ＭＳ Ｐゴシック" panose="020B0600070205080204" pitchFamily="50" charset="-128"/>
              </a:defRPr>
            </a:lvl5pPr>
            <a:lvl6pPr marL="2321227" indent="-211021" eaLnBrk="0" fontAlgn="base" hangingPunct="0">
              <a:spcBef>
                <a:spcPct val="20000"/>
              </a:spcBef>
              <a:spcAft>
                <a:spcPct val="0"/>
              </a:spcAft>
              <a:buChar char="»"/>
              <a:defRPr kumimoji="1" sz="1846">
                <a:solidFill>
                  <a:schemeClr val="tx1"/>
                </a:solidFill>
                <a:latin typeface="Arial" panose="020B0604020202020204" pitchFamily="34" charset="0"/>
                <a:ea typeface="ＭＳ Ｐゴシック" panose="020B0600070205080204" pitchFamily="50" charset="-128"/>
              </a:defRPr>
            </a:lvl6pPr>
            <a:lvl7pPr marL="2743269" indent="-211021" eaLnBrk="0" fontAlgn="base" hangingPunct="0">
              <a:spcBef>
                <a:spcPct val="20000"/>
              </a:spcBef>
              <a:spcAft>
                <a:spcPct val="0"/>
              </a:spcAft>
              <a:buChar char="»"/>
              <a:defRPr kumimoji="1" sz="1846">
                <a:solidFill>
                  <a:schemeClr val="tx1"/>
                </a:solidFill>
                <a:latin typeface="Arial" panose="020B0604020202020204" pitchFamily="34" charset="0"/>
                <a:ea typeface="ＭＳ Ｐゴシック" panose="020B0600070205080204" pitchFamily="50" charset="-128"/>
              </a:defRPr>
            </a:lvl7pPr>
            <a:lvl8pPr marL="3165310" indent="-211021" eaLnBrk="0" fontAlgn="base" hangingPunct="0">
              <a:spcBef>
                <a:spcPct val="20000"/>
              </a:spcBef>
              <a:spcAft>
                <a:spcPct val="0"/>
              </a:spcAft>
              <a:buChar char="»"/>
              <a:defRPr kumimoji="1" sz="1846">
                <a:solidFill>
                  <a:schemeClr val="tx1"/>
                </a:solidFill>
                <a:latin typeface="Arial" panose="020B0604020202020204" pitchFamily="34" charset="0"/>
                <a:ea typeface="ＭＳ Ｐゴシック" panose="020B0600070205080204" pitchFamily="50" charset="-128"/>
              </a:defRPr>
            </a:lvl8pPr>
            <a:lvl9pPr marL="3587351" indent="-211021" eaLnBrk="0" fontAlgn="base" hangingPunct="0">
              <a:spcBef>
                <a:spcPct val="20000"/>
              </a:spcBef>
              <a:spcAft>
                <a:spcPct val="0"/>
              </a:spcAft>
              <a:buChar char="»"/>
              <a:defRPr kumimoji="1" sz="1846">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85776C8B-2293-42A9-83F8-BA0D5796C8C7}" type="slidenum">
              <a:rPr lang="en-US" altLang="ja-JP" sz="1662">
                <a:solidFill>
                  <a:srgbClr val="000000"/>
                </a:solidFill>
                <a:latin typeface="ＭＳ Ｐゴシック" panose="020B0600070205080204" pitchFamily="50" charset="-128"/>
              </a:rPr>
              <a:pPr>
                <a:spcBef>
                  <a:spcPct val="0"/>
                </a:spcBef>
                <a:buFontTx/>
                <a:buNone/>
              </a:pPr>
              <a:t>32</a:t>
            </a:fld>
            <a:endParaRPr lang="en-US" altLang="ja-JP" sz="1662">
              <a:solidFill>
                <a:srgbClr val="000000"/>
              </a:solidFill>
              <a:latin typeface="ＭＳ Ｐゴシック" panose="020B0600070205080204" pitchFamily="50" charset="-128"/>
            </a:endParaRPr>
          </a:p>
        </p:txBody>
      </p:sp>
      <p:sp>
        <p:nvSpPr>
          <p:cNvPr id="2" name="タイトル 1"/>
          <p:cNvSpPr>
            <a:spLocks noGrp="1"/>
          </p:cNvSpPr>
          <p:nvPr>
            <p:ph type="title"/>
          </p:nvPr>
        </p:nvSpPr>
        <p:spPr/>
        <p:txBody>
          <a:bodyPr/>
          <a:lstStyle/>
          <a:p>
            <a:r>
              <a:rPr kumimoji="1" lang="ja-JP" altLang="en-US" dirty="0"/>
              <a:t>現状を把握する目的</a:t>
            </a:r>
          </a:p>
        </p:txBody>
      </p:sp>
    </p:spTree>
    <p:extLst>
      <p:ext uri="{BB962C8B-B14F-4D97-AF65-F5344CB8AC3E}">
        <p14:creationId xmlns:p14="http://schemas.microsoft.com/office/powerpoint/2010/main" val="938876147"/>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二等辺三角形 7"/>
          <p:cNvSpPr/>
          <p:nvPr/>
        </p:nvSpPr>
        <p:spPr bwMode="auto">
          <a:xfrm>
            <a:off x="332774" y="3426011"/>
            <a:ext cx="3641651" cy="3147237"/>
          </a:xfrm>
          <a:prstGeom prst="triangl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5" name="台形 4"/>
          <p:cNvSpPr/>
          <p:nvPr/>
        </p:nvSpPr>
        <p:spPr bwMode="auto">
          <a:xfrm>
            <a:off x="335199" y="4832290"/>
            <a:ext cx="3641650" cy="1740962"/>
          </a:xfrm>
          <a:prstGeom prst="trapezoid">
            <a:avLst>
              <a:gd name="adj" fmla="val 57884"/>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6" name="台形 5"/>
          <p:cNvSpPr/>
          <p:nvPr/>
        </p:nvSpPr>
        <p:spPr bwMode="auto">
          <a:xfrm>
            <a:off x="1341638" y="3920474"/>
            <a:ext cx="1625646" cy="911816"/>
          </a:xfrm>
          <a:prstGeom prst="trapezoid">
            <a:avLst>
              <a:gd name="adj" fmla="val 57803"/>
            </a:avLst>
          </a:prstGeom>
          <a:solidFill>
            <a:srgbClr val="FF99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7" name="台形 6"/>
          <p:cNvSpPr/>
          <p:nvPr/>
        </p:nvSpPr>
        <p:spPr bwMode="auto">
          <a:xfrm>
            <a:off x="1872703" y="3426011"/>
            <a:ext cx="566867" cy="494463"/>
          </a:xfrm>
          <a:prstGeom prst="trapezoid">
            <a:avLst>
              <a:gd name="adj" fmla="val 16642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10" name="テキスト ボックス 9"/>
          <p:cNvSpPr txBox="1"/>
          <p:nvPr/>
        </p:nvSpPr>
        <p:spPr>
          <a:xfrm>
            <a:off x="211016" y="1184551"/>
            <a:ext cx="3855490" cy="5489351"/>
          </a:xfrm>
          <a:prstGeom prst="rect">
            <a:avLst/>
          </a:prstGeom>
          <a:noFill/>
          <a:ln w="28575">
            <a:solidFill>
              <a:srgbClr val="92D050"/>
            </a:solidFill>
          </a:ln>
        </p:spPr>
        <p:txBody>
          <a:bodyPr wrap="square" rtlCol="0">
            <a:noAutofit/>
          </a:bodyPr>
          <a:lstStyle/>
          <a:p>
            <a:r>
              <a:rPr lang="ja-JP" altLang="en-US" sz="2400" u="sng" dirty="0">
                <a:latin typeface="+mj-ea"/>
                <a:ea typeface="+mj-ea"/>
              </a:rPr>
              <a:t>ハインリッヒの法則</a:t>
            </a:r>
            <a:endParaRPr lang="en-US" altLang="ja-JP" sz="2400" u="sng" dirty="0">
              <a:latin typeface="+mj-ea"/>
              <a:ea typeface="+mj-ea"/>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en-US" altLang="ja-JP" sz="2400" dirty="0">
                <a:latin typeface="UD デジタル 教科書体 NK-R" panose="02020400000000000000" pitchFamily="18" charset="-128"/>
                <a:ea typeface="UD デジタル 教科書体 NK-R" panose="02020400000000000000" pitchFamily="18" charset="-128"/>
              </a:rPr>
              <a:t>1</a:t>
            </a:r>
            <a:r>
              <a:rPr lang="ja-JP" altLang="en-US" sz="2400" dirty="0">
                <a:latin typeface="UD デジタル 教科書体 NK-R" panose="02020400000000000000" pitchFamily="18" charset="-128"/>
                <a:ea typeface="UD デジタル 教科書体 NK-R" panose="02020400000000000000" pitchFamily="18" charset="-128"/>
              </a:rPr>
              <a:t>つの事故の背後には</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en-US" altLang="ja-JP" sz="2400" dirty="0">
                <a:latin typeface="UD デジタル 教科書体 NK-R" panose="02020400000000000000" pitchFamily="18" charset="-128"/>
                <a:ea typeface="UD デジタル 教科書体 NK-R" panose="02020400000000000000" pitchFamily="18" charset="-128"/>
              </a:rPr>
              <a:t>29</a:t>
            </a:r>
            <a:r>
              <a:rPr lang="ja-JP" altLang="en-US" sz="2400" dirty="0">
                <a:latin typeface="UD デジタル 教科書体 NK-R" panose="02020400000000000000" pitchFamily="18" charset="-128"/>
                <a:ea typeface="UD デジタル 教科書体 NK-R" panose="02020400000000000000" pitchFamily="18" charset="-128"/>
              </a:rPr>
              <a:t>の軽微な事象があり、</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その背景には</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en-US" altLang="ja-JP" sz="2400" dirty="0">
                <a:latin typeface="UD デジタル 教科書体 NK-R" panose="02020400000000000000" pitchFamily="18" charset="-128"/>
                <a:ea typeface="UD デジタル 教科書体 NK-R" panose="02020400000000000000" pitchFamily="18" charset="-128"/>
              </a:rPr>
              <a:t>300</a:t>
            </a:r>
            <a:r>
              <a:rPr lang="ja-JP" altLang="en-US" sz="2400" dirty="0">
                <a:latin typeface="UD デジタル 教科書体 NK-R" panose="02020400000000000000" pitchFamily="18" charset="-128"/>
                <a:ea typeface="UD デジタル 教科書体 NK-R" panose="02020400000000000000" pitchFamily="18" charset="-128"/>
              </a:rPr>
              <a:t>のヒヤリ・ハットがある。</a:t>
            </a:r>
            <a:endParaRPr kumimoji="1" lang="ja-JP" altLang="en-US" sz="2400" dirty="0">
              <a:latin typeface="UD デジタル 教科書体 NK-R" panose="02020400000000000000" pitchFamily="18" charset="-128"/>
              <a:ea typeface="UD デジタル 教科書体 NK-R" panose="02020400000000000000" pitchFamily="18" charset="-128"/>
            </a:endParaRPr>
          </a:p>
        </p:txBody>
      </p:sp>
      <p:sp>
        <p:nvSpPr>
          <p:cNvPr id="12" name="テキスト ボックス 11"/>
          <p:cNvSpPr txBox="1"/>
          <p:nvPr/>
        </p:nvSpPr>
        <p:spPr>
          <a:xfrm>
            <a:off x="4771130" y="1184551"/>
            <a:ext cx="4058301" cy="5489351"/>
          </a:xfrm>
          <a:prstGeom prst="rect">
            <a:avLst/>
          </a:prstGeom>
          <a:noFill/>
          <a:ln w="28575">
            <a:solidFill>
              <a:srgbClr val="92D050"/>
            </a:solidFill>
          </a:ln>
        </p:spPr>
        <p:txBody>
          <a:bodyPr wrap="square" rtlCol="0">
            <a:noAutofit/>
          </a:bodyPr>
          <a:lstStyle/>
          <a:p>
            <a:r>
              <a:rPr lang="ja-JP" altLang="en-US" sz="2400" u="sng" dirty="0">
                <a:latin typeface="+mj-ea"/>
                <a:ea typeface="+mj-ea"/>
              </a:rPr>
              <a:t>現状把握の意義</a:t>
            </a:r>
            <a:endParaRPr lang="en-US" altLang="ja-JP" sz="2400" u="sng" dirty="0">
              <a:latin typeface="+mj-ea"/>
              <a:ea typeface="+mj-ea"/>
            </a:endParaRPr>
          </a:p>
          <a:p>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事故の発生要因になるヒヤリ・ハットを収集し、発生傾向を</a:t>
            </a:r>
            <a:br>
              <a:rPr lang="en-US" altLang="ja-JP" sz="2400" dirty="0">
                <a:latin typeface="UD デジタル 教科書体 NK-R" panose="02020400000000000000" pitchFamily="18" charset="-128"/>
                <a:ea typeface="UD デジタル 教科書体 NK-R" panose="02020400000000000000" pitchFamily="18" charset="-128"/>
              </a:rPr>
            </a:br>
            <a:r>
              <a:rPr lang="ja-JP" altLang="en-US" sz="2400" dirty="0">
                <a:latin typeface="UD デジタル 教科書体 NK-R" panose="02020400000000000000" pitchFamily="18" charset="-128"/>
                <a:ea typeface="UD デジタル 教科書体 NK-R" panose="02020400000000000000" pitchFamily="18" charset="-128"/>
              </a:rPr>
              <a:t>把握することで、</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①事故等の</a:t>
            </a:r>
            <a:r>
              <a:rPr lang="ja-JP" altLang="en-US" sz="2400" dirty="0">
                <a:solidFill>
                  <a:srgbClr val="0000FF"/>
                </a:solidFill>
                <a:latin typeface="UD デジタル 教科書体 NK-R" panose="02020400000000000000" pitchFamily="18" charset="-128"/>
                <a:ea typeface="UD デジタル 教科書体 NK-R" panose="02020400000000000000" pitchFamily="18" charset="-128"/>
              </a:rPr>
              <a:t>未然防止策</a:t>
            </a:r>
            <a:r>
              <a:rPr lang="ja-JP" altLang="en-US" sz="2400" dirty="0">
                <a:latin typeface="UD デジタル 教科書体 NK-R" panose="02020400000000000000" pitchFamily="18" charset="-128"/>
                <a:ea typeface="UD デジタル 教科書体 NK-R" panose="02020400000000000000" pitchFamily="18" charset="-128"/>
              </a:rPr>
              <a:t>を</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　　見出す。</a:t>
            </a:r>
            <a:endParaRPr lang="en-US" altLang="ja-JP" sz="2400" dirty="0">
              <a:latin typeface="UD デジタル 教科書体 NK-R" panose="02020400000000000000" pitchFamily="18" charset="-128"/>
              <a:ea typeface="UD デジタル 教科書体 NK-R" panose="02020400000000000000" pitchFamily="18" charset="-128"/>
            </a:endParaRPr>
          </a:p>
          <a:p>
            <a:r>
              <a:rPr kumimoji="1" lang="ja-JP" altLang="en-US" sz="2400" dirty="0">
                <a:latin typeface="UD デジタル 教科書体 NK-R" panose="02020400000000000000" pitchFamily="18" charset="-128"/>
                <a:ea typeface="UD デジタル 教科書体 NK-R" panose="02020400000000000000" pitchFamily="18" charset="-128"/>
              </a:rPr>
              <a:t>②</a:t>
            </a:r>
            <a:r>
              <a:rPr kumimoji="1" lang="ja-JP" altLang="en-US" sz="2400" dirty="0">
                <a:solidFill>
                  <a:srgbClr val="0000FF"/>
                </a:solidFill>
                <a:latin typeface="UD デジタル 教科書体 NK-R" panose="02020400000000000000" pitchFamily="18" charset="-128"/>
                <a:ea typeface="UD デジタル 教科書体 NK-R" panose="02020400000000000000" pitchFamily="18" charset="-128"/>
              </a:rPr>
              <a:t>安全重点施策</a:t>
            </a:r>
            <a:r>
              <a:rPr kumimoji="1" lang="ja-JP" altLang="en-US" sz="2400" dirty="0">
                <a:latin typeface="UD デジタル 教科書体 NK-R" panose="02020400000000000000" pitchFamily="18" charset="-128"/>
                <a:ea typeface="UD デジタル 教科書体 NK-R" panose="02020400000000000000" pitchFamily="18" charset="-128"/>
              </a:rPr>
              <a:t>を策定する。</a:t>
            </a:r>
          </a:p>
        </p:txBody>
      </p:sp>
      <p:sp>
        <p:nvSpPr>
          <p:cNvPr id="13" name="Text Box 17"/>
          <p:cNvSpPr txBox="1">
            <a:spLocks noChangeArrowheads="1"/>
          </p:cNvSpPr>
          <p:nvPr/>
        </p:nvSpPr>
        <p:spPr bwMode="auto">
          <a:xfrm>
            <a:off x="2010140" y="3546714"/>
            <a:ext cx="285655" cy="400110"/>
          </a:xfrm>
          <a:prstGeom prst="rect">
            <a:avLst/>
          </a:prstGeom>
          <a:noFill/>
          <a:ln w="9525" algn="ctr">
            <a:noFill/>
            <a:miter lim="800000"/>
            <a:headEnd/>
            <a:tailEnd/>
          </a:ln>
        </p:spPr>
        <p:txBody>
          <a:bodyPr wrap="none">
            <a:spAutoFit/>
          </a:bodyPr>
          <a:lstStyle/>
          <a:p>
            <a:r>
              <a:rPr lang="ja-JP" altLang="en-US" sz="2000" b="1" dirty="0">
                <a:solidFill>
                  <a:schemeClr val="bg1"/>
                </a:solidFill>
                <a:latin typeface="AR P丸ゴシック体M" panose="020F0600000000000000" pitchFamily="50" charset="-128"/>
                <a:ea typeface="AR P丸ゴシック体M" panose="020F0600000000000000" pitchFamily="50" charset="-128"/>
              </a:rPr>
              <a:t>１</a:t>
            </a:r>
          </a:p>
        </p:txBody>
      </p:sp>
      <p:sp>
        <p:nvSpPr>
          <p:cNvPr id="14" name="Text Box 18"/>
          <p:cNvSpPr txBox="1">
            <a:spLocks noChangeArrowheads="1"/>
          </p:cNvSpPr>
          <p:nvPr/>
        </p:nvSpPr>
        <p:spPr bwMode="auto">
          <a:xfrm>
            <a:off x="1721167" y="4177944"/>
            <a:ext cx="863600" cy="396875"/>
          </a:xfrm>
          <a:prstGeom prst="rect">
            <a:avLst/>
          </a:prstGeom>
          <a:noFill/>
          <a:ln w="9525" algn="ctr">
            <a:noFill/>
            <a:miter lim="800000"/>
            <a:headEnd/>
            <a:tailEnd/>
          </a:ln>
        </p:spPr>
        <p:txBody>
          <a:bodyPr>
            <a:spAutoFit/>
          </a:bodyPr>
          <a:lstStyle/>
          <a:p>
            <a:pPr algn="ctr"/>
            <a:r>
              <a:rPr lang="ja-JP" altLang="en-US" sz="2000" b="1" dirty="0">
                <a:latin typeface="AR P丸ゴシック体M" panose="020F0600000000000000" pitchFamily="50" charset="-128"/>
                <a:ea typeface="AR P丸ゴシック体M" panose="020F0600000000000000" pitchFamily="50" charset="-128"/>
              </a:rPr>
              <a:t>２９</a:t>
            </a:r>
          </a:p>
        </p:txBody>
      </p:sp>
      <p:sp>
        <p:nvSpPr>
          <p:cNvPr id="15" name="Text Box 19"/>
          <p:cNvSpPr txBox="1">
            <a:spLocks noChangeArrowheads="1"/>
          </p:cNvSpPr>
          <p:nvPr/>
        </p:nvSpPr>
        <p:spPr bwMode="auto">
          <a:xfrm>
            <a:off x="1815374" y="5504333"/>
            <a:ext cx="675185" cy="400110"/>
          </a:xfrm>
          <a:prstGeom prst="rect">
            <a:avLst/>
          </a:prstGeom>
          <a:noFill/>
          <a:ln w="9525" algn="ctr">
            <a:noFill/>
            <a:miter lim="800000"/>
            <a:headEnd/>
            <a:tailEnd/>
          </a:ln>
        </p:spPr>
        <p:txBody>
          <a:bodyPr wrap="none">
            <a:spAutoFit/>
          </a:bodyPr>
          <a:lstStyle/>
          <a:p>
            <a:pPr algn="ctr"/>
            <a:r>
              <a:rPr lang="ja-JP" altLang="en-US" sz="2000" b="1" dirty="0">
                <a:latin typeface="AR P丸ゴシック体M" panose="020F0600000000000000" pitchFamily="50" charset="-128"/>
                <a:ea typeface="AR P丸ゴシック体M" panose="020F0600000000000000" pitchFamily="50" charset="-128"/>
              </a:rPr>
              <a:t>３００</a:t>
            </a:r>
          </a:p>
        </p:txBody>
      </p:sp>
      <p:sp>
        <p:nvSpPr>
          <p:cNvPr id="19" name="台形 18"/>
          <p:cNvSpPr/>
          <p:nvPr/>
        </p:nvSpPr>
        <p:spPr bwMode="auto">
          <a:xfrm>
            <a:off x="5660177" y="5257100"/>
            <a:ext cx="2346572" cy="1121824"/>
          </a:xfrm>
          <a:prstGeom prst="trapezoid">
            <a:avLst>
              <a:gd name="adj" fmla="val 57884"/>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20" name="台形 19"/>
          <p:cNvSpPr/>
          <p:nvPr/>
        </p:nvSpPr>
        <p:spPr bwMode="auto">
          <a:xfrm>
            <a:off x="6308697" y="4669552"/>
            <a:ext cx="1047518" cy="587547"/>
          </a:xfrm>
          <a:prstGeom prst="trapezoid">
            <a:avLst>
              <a:gd name="adj" fmla="val 57803"/>
            </a:avLst>
          </a:prstGeom>
          <a:solidFill>
            <a:srgbClr val="FF99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21" name="台形 20"/>
          <p:cNvSpPr/>
          <p:nvPr/>
        </p:nvSpPr>
        <p:spPr bwMode="auto">
          <a:xfrm>
            <a:off x="6650899" y="4350935"/>
            <a:ext cx="365272" cy="318617"/>
          </a:xfrm>
          <a:prstGeom prst="trapezoid">
            <a:avLst>
              <a:gd name="adj" fmla="val 16642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3" name="右矢印 2"/>
          <p:cNvSpPr/>
          <p:nvPr/>
        </p:nvSpPr>
        <p:spPr bwMode="auto">
          <a:xfrm>
            <a:off x="4066506" y="2748214"/>
            <a:ext cx="734176" cy="360557"/>
          </a:xfrm>
          <a:prstGeom prst="rightArrow">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26" name="右カーブ矢印 25"/>
          <p:cNvSpPr/>
          <p:nvPr/>
        </p:nvSpPr>
        <p:spPr bwMode="auto">
          <a:xfrm rot="1726348" flipV="1">
            <a:off x="5591311" y="4786465"/>
            <a:ext cx="476250" cy="1264944"/>
          </a:xfrm>
          <a:prstGeom prst="curved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27" name="右カーブ矢印 26"/>
          <p:cNvSpPr/>
          <p:nvPr/>
        </p:nvSpPr>
        <p:spPr bwMode="auto">
          <a:xfrm rot="19432588" flipH="1" flipV="1">
            <a:off x="7165779" y="4160648"/>
            <a:ext cx="476250" cy="933450"/>
          </a:xfrm>
          <a:prstGeom prst="curved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28" name="Text Box 19"/>
          <p:cNvSpPr txBox="1">
            <a:spLocks noChangeArrowheads="1"/>
          </p:cNvSpPr>
          <p:nvPr/>
        </p:nvSpPr>
        <p:spPr bwMode="auto">
          <a:xfrm>
            <a:off x="6141487" y="5407394"/>
            <a:ext cx="1433405" cy="923330"/>
          </a:xfrm>
          <a:prstGeom prst="rect">
            <a:avLst/>
          </a:prstGeom>
          <a:noFill/>
          <a:ln w="9525" algn="ctr">
            <a:noFill/>
            <a:miter lim="800000"/>
            <a:headEnd/>
            <a:tailEnd/>
          </a:ln>
        </p:spPr>
        <p:txBody>
          <a:bodyPr wrap="none">
            <a:spAutoFit/>
          </a:bodyPr>
          <a:lstStyle/>
          <a:p>
            <a:pPr algn="ctr"/>
            <a:r>
              <a:rPr lang="ja-JP" altLang="en-US" b="1" dirty="0">
                <a:latin typeface="AR P丸ゴシック体M" panose="020F0600000000000000" pitchFamily="50" charset="-128"/>
                <a:ea typeface="AR P丸ゴシック体M" panose="020F0600000000000000" pitchFamily="50" charset="-128"/>
              </a:rPr>
              <a:t>ヒヤリ・ハット</a:t>
            </a:r>
            <a:br>
              <a:rPr lang="en-US" altLang="ja-JP" b="1" dirty="0">
                <a:latin typeface="AR P丸ゴシック体M" panose="020F0600000000000000" pitchFamily="50" charset="-128"/>
                <a:ea typeface="AR P丸ゴシック体M" panose="020F0600000000000000" pitchFamily="50" charset="-128"/>
              </a:rPr>
            </a:br>
            <a:r>
              <a:rPr lang="ja-JP" altLang="en-US" b="1" dirty="0">
                <a:latin typeface="AR P丸ゴシック体M" panose="020F0600000000000000" pitchFamily="50" charset="-128"/>
                <a:ea typeface="AR P丸ゴシック体M" panose="020F0600000000000000" pitchFamily="50" charset="-128"/>
              </a:rPr>
              <a:t>の収集</a:t>
            </a:r>
            <a:r>
              <a:rPr lang="en-US" altLang="ja-JP" b="1" dirty="0">
                <a:latin typeface="AR P丸ゴシック体M" panose="020F0600000000000000" pitchFamily="50" charset="-128"/>
                <a:ea typeface="AR P丸ゴシック体M" panose="020F0600000000000000" pitchFamily="50" charset="-128"/>
              </a:rPr>
              <a:t>/</a:t>
            </a:r>
          </a:p>
          <a:p>
            <a:pPr algn="ctr"/>
            <a:r>
              <a:rPr lang="ja-JP" altLang="en-US" b="1" dirty="0">
                <a:latin typeface="AR P丸ゴシック体M" panose="020F0600000000000000" pitchFamily="50" charset="-128"/>
                <a:ea typeface="AR P丸ゴシック体M" panose="020F0600000000000000" pitchFamily="50" charset="-128"/>
              </a:rPr>
              <a:t>傾向把握</a:t>
            </a:r>
          </a:p>
        </p:txBody>
      </p:sp>
      <p:sp>
        <p:nvSpPr>
          <p:cNvPr id="29" name="Text Box 19"/>
          <p:cNvSpPr txBox="1">
            <a:spLocks noChangeArrowheads="1"/>
          </p:cNvSpPr>
          <p:nvPr/>
        </p:nvSpPr>
        <p:spPr bwMode="auto">
          <a:xfrm>
            <a:off x="4771129" y="4710816"/>
            <a:ext cx="1114408" cy="646331"/>
          </a:xfrm>
          <a:prstGeom prst="rect">
            <a:avLst/>
          </a:prstGeom>
          <a:noFill/>
          <a:ln w="9525" algn="ctr">
            <a:noFill/>
            <a:miter lim="800000"/>
            <a:headEnd/>
            <a:tailEnd/>
          </a:ln>
        </p:spPr>
        <p:txBody>
          <a:bodyPr wrap="none">
            <a:spAutoFit/>
          </a:bodyPr>
          <a:lstStyle/>
          <a:p>
            <a:r>
              <a:rPr lang="ja-JP" altLang="en-US" b="1" dirty="0">
                <a:latin typeface="AR P丸ゴシック体M" panose="020F0600000000000000" pitchFamily="50" charset="-128"/>
                <a:ea typeface="AR P丸ゴシック体M" panose="020F0600000000000000" pitchFamily="50" charset="-128"/>
              </a:rPr>
              <a:t>未然防止</a:t>
            </a:r>
            <a:br>
              <a:rPr lang="en-US" altLang="ja-JP" b="1" dirty="0">
                <a:latin typeface="AR P丸ゴシック体M" panose="020F0600000000000000" pitchFamily="50" charset="-128"/>
                <a:ea typeface="AR P丸ゴシック体M" panose="020F0600000000000000" pitchFamily="50" charset="-128"/>
              </a:rPr>
            </a:br>
            <a:r>
              <a:rPr lang="ja-JP" altLang="en-US" b="1" dirty="0">
                <a:latin typeface="AR P丸ゴシック体M" panose="020F0600000000000000" pitchFamily="50" charset="-128"/>
                <a:ea typeface="AR P丸ゴシック体M" panose="020F0600000000000000" pitchFamily="50" charset="-128"/>
              </a:rPr>
              <a:t>展開</a:t>
            </a:r>
          </a:p>
        </p:txBody>
      </p:sp>
      <p:sp>
        <p:nvSpPr>
          <p:cNvPr id="30" name="Text Box 19"/>
          <p:cNvSpPr txBox="1">
            <a:spLocks noChangeArrowheads="1"/>
          </p:cNvSpPr>
          <p:nvPr/>
        </p:nvSpPr>
        <p:spPr bwMode="auto">
          <a:xfrm>
            <a:off x="7635604" y="4426538"/>
            <a:ext cx="1114408" cy="646331"/>
          </a:xfrm>
          <a:prstGeom prst="rect">
            <a:avLst/>
          </a:prstGeom>
          <a:noFill/>
          <a:ln w="9525" algn="ctr">
            <a:noFill/>
            <a:miter lim="800000"/>
            <a:headEnd/>
            <a:tailEnd/>
          </a:ln>
        </p:spPr>
        <p:txBody>
          <a:bodyPr wrap="none">
            <a:spAutoFit/>
          </a:bodyPr>
          <a:lstStyle/>
          <a:p>
            <a:r>
              <a:rPr lang="ja-JP" altLang="en-US" b="1" dirty="0">
                <a:latin typeface="AR P丸ゴシック体M" panose="020F0600000000000000" pitchFamily="50" charset="-128"/>
                <a:ea typeface="AR P丸ゴシック体M" panose="020F0600000000000000" pitchFamily="50" charset="-128"/>
              </a:rPr>
              <a:t>未然防止</a:t>
            </a:r>
            <a:br>
              <a:rPr lang="en-US" altLang="ja-JP" b="1" dirty="0">
                <a:latin typeface="AR P丸ゴシック体M" panose="020F0600000000000000" pitchFamily="50" charset="-128"/>
                <a:ea typeface="AR P丸ゴシック体M" panose="020F0600000000000000" pitchFamily="50" charset="-128"/>
              </a:rPr>
            </a:br>
            <a:r>
              <a:rPr lang="ja-JP" altLang="en-US" b="1" dirty="0">
                <a:latin typeface="AR P丸ゴシック体M" panose="020F0600000000000000" pitchFamily="50" charset="-128"/>
                <a:ea typeface="AR P丸ゴシック体M" panose="020F0600000000000000" pitchFamily="50" charset="-128"/>
              </a:rPr>
              <a:t>展開</a:t>
            </a:r>
          </a:p>
        </p:txBody>
      </p:sp>
      <p:sp>
        <p:nvSpPr>
          <p:cNvPr id="4" name="タイトル 3"/>
          <p:cNvSpPr>
            <a:spLocks noGrp="1"/>
          </p:cNvSpPr>
          <p:nvPr>
            <p:ph type="title"/>
          </p:nvPr>
        </p:nvSpPr>
        <p:spPr/>
        <p:txBody>
          <a:bodyPr/>
          <a:lstStyle/>
          <a:p>
            <a:r>
              <a:rPr kumimoji="1" lang="ja-JP" altLang="en-US" dirty="0"/>
              <a:t>現状把握の意義</a:t>
            </a:r>
          </a:p>
        </p:txBody>
      </p:sp>
      <p:sp>
        <p:nvSpPr>
          <p:cNvPr id="2" name="スライド番号プレースホルダー 1"/>
          <p:cNvSpPr>
            <a:spLocks noGrp="1"/>
          </p:cNvSpPr>
          <p:nvPr>
            <p:ph type="sldNum" sz="quarter" idx="4294967295"/>
          </p:nvPr>
        </p:nvSpPr>
        <p:spPr>
          <a:xfrm>
            <a:off x="7010400" y="6553200"/>
            <a:ext cx="2133600" cy="476250"/>
          </a:xfrm>
        </p:spPr>
        <p:txBody>
          <a:bodyPr/>
          <a:lstStyle/>
          <a:p>
            <a:pPr>
              <a:defRPr/>
            </a:pPr>
            <a:fld id="{CB437A40-9B03-4AC5-A981-4A10656EEB52}" type="slidenum">
              <a:rPr lang="en-US" altLang="ja-JP" smtClean="0"/>
              <a:pPr>
                <a:defRPr/>
              </a:pPr>
              <a:t>33</a:t>
            </a:fld>
            <a:endParaRPr lang="en-US" altLang="ja-JP" dirty="0"/>
          </a:p>
        </p:txBody>
      </p:sp>
    </p:spTree>
    <p:extLst>
      <p:ext uri="{BB962C8B-B14F-4D97-AF65-F5344CB8AC3E}">
        <p14:creationId xmlns:p14="http://schemas.microsoft.com/office/powerpoint/2010/main" val="2621805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二等辺三角形 4"/>
          <p:cNvSpPr/>
          <p:nvPr/>
        </p:nvSpPr>
        <p:spPr bwMode="auto">
          <a:xfrm>
            <a:off x="485977" y="1045029"/>
            <a:ext cx="1520306" cy="5742322"/>
          </a:xfrm>
          <a:prstGeom prst="triangle">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34</a:t>
            </a:fld>
            <a:endParaRPr lang="en-US" altLang="ja-JP" dirty="0"/>
          </a:p>
        </p:txBody>
      </p:sp>
      <p:sp>
        <p:nvSpPr>
          <p:cNvPr id="3" name="タイトル 2"/>
          <p:cNvSpPr>
            <a:spLocks noGrp="1"/>
          </p:cNvSpPr>
          <p:nvPr>
            <p:ph type="title"/>
          </p:nvPr>
        </p:nvSpPr>
        <p:spPr/>
        <p:txBody>
          <a:bodyPr/>
          <a:lstStyle/>
          <a:p>
            <a:r>
              <a:rPr kumimoji="1" lang="ja-JP" altLang="en-US" dirty="0"/>
              <a:t>リスク情報</a:t>
            </a:r>
          </a:p>
        </p:txBody>
      </p:sp>
      <p:sp>
        <p:nvSpPr>
          <p:cNvPr id="24581" name="Text Box 12"/>
          <p:cNvSpPr txBox="1">
            <a:spLocks noChangeArrowheads="1"/>
          </p:cNvSpPr>
          <p:nvPr/>
        </p:nvSpPr>
        <p:spPr bwMode="auto">
          <a:xfrm>
            <a:off x="534219" y="1426575"/>
            <a:ext cx="1415772" cy="461665"/>
          </a:xfrm>
          <a:prstGeom prst="rect">
            <a:avLst/>
          </a:prstGeom>
          <a:noFill/>
          <a:ln w="9525" algn="ctr">
            <a:noFill/>
            <a:miter lim="800000"/>
            <a:headEnd/>
            <a:tailEnd/>
          </a:ln>
        </p:spPr>
        <p:txBody>
          <a:bodyPr wrap="none">
            <a:spAutoFit/>
          </a:bodyPr>
          <a:lstStyle/>
          <a:p>
            <a:pPr algn="l"/>
            <a:r>
              <a:rPr lang="ja-JP" altLang="en-US" sz="2400" dirty="0">
                <a:latin typeface="UD デジタル 教科書体 NK-B" panose="02020700000000000000" pitchFamily="18" charset="-128"/>
                <a:ea typeface="UD デジタル 教科書体 NK-B" panose="02020700000000000000" pitchFamily="18" charset="-128"/>
              </a:rPr>
              <a:t>事故情報</a:t>
            </a:r>
          </a:p>
        </p:txBody>
      </p:sp>
      <p:sp>
        <p:nvSpPr>
          <p:cNvPr id="24582" name="Text Box 13"/>
          <p:cNvSpPr txBox="1">
            <a:spLocks noChangeArrowheads="1"/>
          </p:cNvSpPr>
          <p:nvPr/>
        </p:nvSpPr>
        <p:spPr bwMode="auto">
          <a:xfrm>
            <a:off x="364301" y="2332941"/>
            <a:ext cx="1755609" cy="830997"/>
          </a:xfrm>
          <a:prstGeom prst="rect">
            <a:avLst/>
          </a:prstGeom>
          <a:noFill/>
          <a:ln w="9525" algn="ctr">
            <a:noFill/>
            <a:miter lim="800000"/>
            <a:headEnd/>
            <a:tailEnd/>
          </a:ln>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インシデント</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情報</a:t>
            </a:r>
          </a:p>
        </p:txBody>
      </p:sp>
      <p:sp>
        <p:nvSpPr>
          <p:cNvPr id="24583" name="Text Box 14"/>
          <p:cNvSpPr txBox="1">
            <a:spLocks noChangeArrowheads="1"/>
          </p:cNvSpPr>
          <p:nvPr/>
        </p:nvSpPr>
        <p:spPr bwMode="auto">
          <a:xfrm>
            <a:off x="13243" y="5679355"/>
            <a:ext cx="2457724" cy="1200329"/>
          </a:xfrm>
          <a:prstGeom prst="rect">
            <a:avLst/>
          </a:prstGeom>
          <a:noFill/>
          <a:ln w="9525" algn="ctr">
            <a:noFill/>
            <a:miter lim="800000"/>
            <a:headEnd/>
            <a:tailEnd/>
          </a:ln>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日常業務の中の</a:t>
            </a:r>
          </a:p>
          <a:p>
            <a:pPr algn="ctr"/>
            <a:r>
              <a:rPr lang="ja-JP" altLang="en-US" sz="2400" dirty="0">
                <a:latin typeface="UD デジタル 教科書体 NK-B" panose="02020700000000000000" pitchFamily="18" charset="-128"/>
                <a:ea typeface="UD デジタル 教科書体 NK-B" panose="02020700000000000000" pitchFamily="18" charset="-128"/>
              </a:rPr>
              <a:t>危険情報</a:t>
            </a:r>
          </a:p>
          <a:p>
            <a:pPr algn="ctr"/>
            <a:r>
              <a:rPr lang="ja-JP" altLang="en-US" sz="2400" dirty="0">
                <a:latin typeface="UD デジタル 教科書体 NK-B" panose="02020700000000000000" pitchFamily="18" charset="-128"/>
                <a:ea typeface="UD デジタル 教科書体 NK-B" panose="02020700000000000000" pitchFamily="18" charset="-128"/>
              </a:rPr>
              <a:t>（潜在的リスク）</a:t>
            </a:r>
          </a:p>
        </p:txBody>
      </p:sp>
      <p:sp>
        <p:nvSpPr>
          <p:cNvPr id="24584" name="Text Box 15"/>
          <p:cNvSpPr txBox="1">
            <a:spLocks noChangeArrowheads="1"/>
          </p:cNvSpPr>
          <p:nvPr/>
        </p:nvSpPr>
        <p:spPr bwMode="auto">
          <a:xfrm>
            <a:off x="298577" y="4348153"/>
            <a:ext cx="1887056" cy="830997"/>
          </a:xfrm>
          <a:prstGeom prst="rect">
            <a:avLst/>
          </a:prstGeom>
          <a:noFill/>
          <a:ln w="9525" algn="ctr">
            <a:noFill/>
            <a:miter lim="800000"/>
            <a:headEnd/>
            <a:tailEnd/>
          </a:ln>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ヒヤリ・ハット</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情報</a:t>
            </a:r>
          </a:p>
        </p:txBody>
      </p:sp>
      <p:sp>
        <p:nvSpPr>
          <p:cNvPr id="158736" name="Text Box 16"/>
          <p:cNvSpPr txBox="1">
            <a:spLocks noChangeArrowheads="1"/>
          </p:cNvSpPr>
          <p:nvPr/>
        </p:nvSpPr>
        <p:spPr bwMode="auto">
          <a:xfrm>
            <a:off x="2489835" y="1303464"/>
            <a:ext cx="2842445" cy="707886"/>
          </a:xfrm>
          <a:prstGeom prst="rect">
            <a:avLst/>
          </a:prstGeom>
          <a:noFill/>
          <a:ln w="9525" algn="ctr">
            <a:noFill/>
            <a:miter lim="800000"/>
            <a:headEnd/>
            <a:tailEnd/>
          </a:ln>
        </p:spPr>
        <p:txBody>
          <a:bodyPr wrap="none">
            <a:spAutoFit/>
          </a:bodyPr>
          <a:lstStyle/>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人の死傷、重大な物損が</a:t>
            </a:r>
          </a:p>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発生</a:t>
            </a:r>
          </a:p>
        </p:txBody>
      </p:sp>
      <p:sp>
        <p:nvSpPr>
          <p:cNvPr id="158737" name="Text Box 17"/>
          <p:cNvSpPr txBox="1">
            <a:spLocks noChangeArrowheads="1"/>
          </p:cNvSpPr>
          <p:nvPr/>
        </p:nvSpPr>
        <p:spPr bwMode="auto">
          <a:xfrm>
            <a:off x="2489835" y="2394496"/>
            <a:ext cx="3260829" cy="707886"/>
          </a:xfrm>
          <a:prstGeom prst="rect">
            <a:avLst/>
          </a:prstGeom>
          <a:noFill/>
          <a:ln w="9525" algn="ctr">
            <a:noFill/>
            <a:miter lim="800000"/>
            <a:headEnd/>
            <a:tailEnd/>
          </a:ln>
        </p:spPr>
        <p:txBody>
          <a:bodyPr wrap="none">
            <a:spAutoFit/>
          </a:bodyPr>
          <a:lstStyle/>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もう少しで事故に結びついた</a:t>
            </a:r>
          </a:p>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かもしれない事象</a:t>
            </a:r>
          </a:p>
        </p:txBody>
      </p:sp>
      <p:sp>
        <p:nvSpPr>
          <p:cNvPr id="158738" name="Text Box 18"/>
          <p:cNvSpPr txBox="1">
            <a:spLocks noChangeArrowheads="1"/>
          </p:cNvSpPr>
          <p:nvPr/>
        </p:nvSpPr>
        <p:spPr bwMode="auto">
          <a:xfrm>
            <a:off x="2489835" y="4409708"/>
            <a:ext cx="3825086" cy="707886"/>
          </a:xfrm>
          <a:prstGeom prst="rect">
            <a:avLst/>
          </a:prstGeom>
          <a:noFill/>
          <a:ln w="9525" algn="ctr">
            <a:noFill/>
            <a:miter lim="800000"/>
            <a:headEnd/>
            <a:tailEnd/>
          </a:ln>
        </p:spPr>
        <p:txBody>
          <a:bodyPr wrap="none">
            <a:spAutoFit/>
          </a:bodyPr>
          <a:lstStyle/>
          <a:p>
            <a:pPr algn="l"/>
            <a:r>
              <a:rPr lang="ja-JP" altLang="en-US" sz="2000" dirty="0">
                <a:latin typeface="UD デジタル 教科書体 NK-R" panose="02020400000000000000" pitchFamily="18" charset="-128"/>
                <a:ea typeface="UD デジタル 教科書体 NK-R" panose="02020400000000000000" pitchFamily="18" charset="-128"/>
              </a:rPr>
              <a:t>事故等が起きるかもしれないと</a:t>
            </a:r>
            <a:endParaRPr lang="en-US" altLang="ja-JP" sz="2000" dirty="0">
              <a:latin typeface="UD デジタル 教科書体 NK-R" panose="02020400000000000000" pitchFamily="18" charset="-128"/>
              <a:ea typeface="UD デジタル 教科書体 NK-R" panose="02020400000000000000" pitchFamily="18" charset="-128"/>
            </a:endParaRPr>
          </a:p>
          <a:p>
            <a:pPr algn="l"/>
            <a:r>
              <a:rPr lang="ja-JP" altLang="en-US" sz="2000" dirty="0">
                <a:latin typeface="UD デジタル 教科書体 NK-R" panose="02020400000000000000" pitchFamily="18" charset="-128"/>
                <a:ea typeface="UD デジタル 教科書体 NK-R" panose="02020400000000000000" pitchFamily="18" charset="-128"/>
              </a:rPr>
              <a:t>思ってヒヤッとした、ハッとした事象</a:t>
            </a:r>
          </a:p>
        </p:txBody>
      </p:sp>
      <p:sp>
        <p:nvSpPr>
          <p:cNvPr id="158739" name="Text Box 19"/>
          <p:cNvSpPr txBox="1">
            <a:spLocks noChangeArrowheads="1"/>
          </p:cNvSpPr>
          <p:nvPr/>
        </p:nvSpPr>
        <p:spPr bwMode="auto">
          <a:xfrm>
            <a:off x="2489835" y="5771688"/>
            <a:ext cx="3400290" cy="1015663"/>
          </a:xfrm>
          <a:prstGeom prst="rect">
            <a:avLst/>
          </a:prstGeom>
          <a:noFill/>
          <a:ln w="9525" algn="ctr">
            <a:noFill/>
            <a:miter lim="800000"/>
            <a:headEnd/>
            <a:tailEnd/>
          </a:ln>
        </p:spPr>
        <p:txBody>
          <a:bodyPr wrap="none">
            <a:spAutoFit/>
          </a:bodyPr>
          <a:lstStyle/>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日常業務の中で、好ましくない</a:t>
            </a:r>
          </a:p>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ことが起こるかもしれないと</a:t>
            </a:r>
          </a:p>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思った事がら</a:t>
            </a:r>
          </a:p>
        </p:txBody>
      </p:sp>
      <p:grpSp>
        <p:nvGrpSpPr>
          <p:cNvPr id="48" name="グループ化 47"/>
          <p:cNvGrpSpPr/>
          <p:nvPr/>
        </p:nvGrpSpPr>
        <p:grpSpPr>
          <a:xfrm>
            <a:off x="6156325" y="4220726"/>
            <a:ext cx="2513013" cy="1085850"/>
            <a:chOff x="6156325" y="3862388"/>
            <a:chExt cx="2513013" cy="1085850"/>
          </a:xfrm>
        </p:grpSpPr>
        <p:pic>
          <p:nvPicPr>
            <p:cNvPr id="24595" name="Picture 49"/>
            <p:cNvPicPr>
              <a:picLocks noChangeAspect="1" noChangeArrowheads="1"/>
            </p:cNvPicPr>
            <p:nvPr/>
          </p:nvPicPr>
          <p:blipFill>
            <a:blip r:embed="rId3" cstate="print"/>
            <a:srcRect/>
            <a:stretch>
              <a:fillRect/>
            </a:stretch>
          </p:blipFill>
          <p:spPr bwMode="auto">
            <a:xfrm>
              <a:off x="6156325" y="3933825"/>
              <a:ext cx="896938" cy="935038"/>
            </a:xfrm>
            <a:prstGeom prst="rect">
              <a:avLst/>
            </a:prstGeom>
            <a:noFill/>
            <a:ln w="9525" algn="ctr">
              <a:noFill/>
              <a:miter lim="800000"/>
              <a:headEnd/>
              <a:tailEnd/>
            </a:ln>
          </p:spPr>
        </p:pic>
        <p:pic>
          <p:nvPicPr>
            <p:cNvPr id="24596" name="Picture 50"/>
            <p:cNvPicPr>
              <a:picLocks noChangeAspect="1" noChangeArrowheads="1"/>
            </p:cNvPicPr>
            <p:nvPr/>
          </p:nvPicPr>
          <p:blipFill>
            <a:blip r:embed="rId4" cstate="print"/>
            <a:srcRect/>
            <a:stretch>
              <a:fillRect/>
            </a:stretch>
          </p:blipFill>
          <p:spPr bwMode="auto">
            <a:xfrm rot="-1192852">
              <a:off x="7607300" y="3862388"/>
              <a:ext cx="328613" cy="1009650"/>
            </a:xfrm>
            <a:prstGeom prst="rect">
              <a:avLst/>
            </a:prstGeom>
            <a:noFill/>
            <a:ln w="9525" algn="ctr">
              <a:noFill/>
              <a:miter lim="800000"/>
              <a:headEnd/>
              <a:tailEnd/>
            </a:ln>
          </p:spPr>
        </p:pic>
        <p:sp>
          <p:nvSpPr>
            <p:cNvPr id="24597" name="Text Box 52"/>
            <p:cNvSpPr txBox="1">
              <a:spLocks noChangeArrowheads="1"/>
            </p:cNvSpPr>
            <p:nvPr/>
          </p:nvSpPr>
          <p:spPr bwMode="auto">
            <a:xfrm>
              <a:off x="8027988" y="4508500"/>
              <a:ext cx="641350" cy="366713"/>
            </a:xfrm>
            <a:prstGeom prst="rect">
              <a:avLst/>
            </a:prstGeom>
            <a:noFill/>
            <a:ln w="9525" algn="ctr">
              <a:noFill/>
              <a:miter lim="800000"/>
              <a:headEnd/>
              <a:tailEnd/>
            </a:ln>
          </p:spPr>
          <p:txBody>
            <a:bodyPr wrap="none">
              <a:spAutoFit/>
            </a:bodyPr>
            <a:lstStyle/>
            <a:p>
              <a:pPr algn="l"/>
              <a:r>
                <a:rPr lang="ja-JP" altLang="en-US" dirty="0">
                  <a:ea typeface="HG丸ｺﾞｼｯｸM-PRO" pitchFamily="50" charset="-128"/>
                </a:rPr>
                <a:t>））</a:t>
              </a:r>
            </a:p>
          </p:txBody>
        </p:sp>
        <p:sp>
          <p:nvSpPr>
            <p:cNvPr id="24598" name="Text Box 53"/>
            <p:cNvSpPr txBox="1">
              <a:spLocks noChangeArrowheads="1"/>
            </p:cNvSpPr>
            <p:nvPr/>
          </p:nvSpPr>
          <p:spPr bwMode="auto">
            <a:xfrm>
              <a:off x="7308850" y="4581525"/>
              <a:ext cx="412750" cy="366713"/>
            </a:xfrm>
            <a:prstGeom prst="rect">
              <a:avLst/>
            </a:prstGeom>
            <a:noFill/>
            <a:ln w="9525" algn="ctr">
              <a:noFill/>
              <a:miter lim="800000"/>
              <a:headEnd/>
              <a:tailEnd/>
            </a:ln>
          </p:spPr>
          <p:txBody>
            <a:bodyPr wrap="none">
              <a:spAutoFit/>
            </a:bodyPr>
            <a:lstStyle/>
            <a:p>
              <a:pPr algn="l"/>
              <a:r>
                <a:rPr lang="ja-JP" altLang="en-US" dirty="0">
                  <a:ea typeface="HG丸ｺﾞｼｯｸM-PRO" pitchFamily="50" charset="-128"/>
                </a:rPr>
                <a:t>（</a:t>
              </a:r>
            </a:p>
          </p:txBody>
        </p:sp>
      </p:grpSp>
      <p:grpSp>
        <p:nvGrpSpPr>
          <p:cNvPr id="46" name="グループ化 45"/>
          <p:cNvGrpSpPr/>
          <p:nvPr/>
        </p:nvGrpSpPr>
        <p:grpSpPr>
          <a:xfrm>
            <a:off x="5929313" y="1189889"/>
            <a:ext cx="2892425" cy="935037"/>
            <a:chOff x="5929313" y="1268413"/>
            <a:chExt cx="2892425" cy="935037"/>
          </a:xfrm>
        </p:grpSpPr>
        <p:grpSp>
          <p:nvGrpSpPr>
            <p:cNvPr id="24589" name="Group 37"/>
            <p:cNvGrpSpPr>
              <a:grpSpLocks/>
            </p:cNvGrpSpPr>
            <p:nvPr/>
          </p:nvGrpSpPr>
          <p:grpSpPr bwMode="auto">
            <a:xfrm flipH="1">
              <a:off x="7019925" y="1484313"/>
              <a:ext cx="1152525" cy="647700"/>
              <a:chOff x="3833" y="1842"/>
              <a:chExt cx="1406" cy="862"/>
            </a:xfrm>
          </p:grpSpPr>
          <p:sp>
            <p:nvSpPr>
              <p:cNvPr id="24610" name="Oval 27"/>
              <p:cNvSpPr>
                <a:spLocks noChangeArrowheads="1"/>
              </p:cNvSpPr>
              <p:nvPr/>
            </p:nvSpPr>
            <p:spPr bwMode="auto">
              <a:xfrm>
                <a:off x="4105" y="1842"/>
                <a:ext cx="952" cy="636"/>
              </a:xfrm>
              <a:prstGeom prst="ellipse">
                <a:avLst/>
              </a:prstGeom>
              <a:solidFill>
                <a:srgbClr val="CCFFFF"/>
              </a:solidFill>
              <a:ln w="9525" algn="ctr">
                <a:solidFill>
                  <a:schemeClr val="tx1"/>
                </a:solidFill>
                <a:round/>
                <a:headEnd/>
                <a:tailEnd/>
              </a:ln>
            </p:spPr>
            <p:txBody>
              <a:bodyPr anchor="ctr">
                <a:spAutoFit/>
              </a:bodyPr>
              <a:lstStyle/>
              <a:p>
                <a:endParaRPr lang="ja-JP" altLang="en-US" dirty="0"/>
              </a:p>
            </p:txBody>
          </p:sp>
          <p:sp>
            <p:nvSpPr>
              <p:cNvPr id="24611" name="Oval 28"/>
              <p:cNvSpPr>
                <a:spLocks noChangeArrowheads="1"/>
              </p:cNvSpPr>
              <p:nvPr/>
            </p:nvSpPr>
            <p:spPr bwMode="auto">
              <a:xfrm>
                <a:off x="3969" y="1979"/>
                <a:ext cx="771" cy="576"/>
              </a:xfrm>
              <a:prstGeom prst="ellipse">
                <a:avLst/>
              </a:prstGeom>
              <a:solidFill>
                <a:schemeClr val="bg1"/>
              </a:solidFill>
              <a:ln w="9525" algn="ctr">
                <a:solidFill>
                  <a:schemeClr val="tx1"/>
                </a:solidFill>
                <a:round/>
                <a:headEnd/>
                <a:tailEnd/>
              </a:ln>
            </p:spPr>
            <p:txBody>
              <a:bodyPr anchor="ctr">
                <a:spAutoFit/>
              </a:bodyPr>
              <a:lstStyle/>
              <a:p>
                <a:endParaRPr lang="ja-JP" altLang="en-US" dirty="0"/>
              </a:p>
            </p:txBody>
          </p:sp>
          <p:sp>
            <p:nvSpPr>
              <p:cNvPr id="24612" name="AutoShape 30"/>
              <p:cNvSpPr>
                <a:spLocks noChangeArrowheads="1"/>
              </p:cNvSpPr>
              <p:nvPr/>
            </p:nvSpPr>
            <p:spPr bwMode="auto">
              <a:xfrm rot="-5950120">
                <a:off x="4750" y="2159"/>
                <a:ext cx="353" cy="353"/>
              </a:xfrm>
              <a:prstGeom prst="moon">
                <a:avLst>
                  <a:gd name="adj" fmla="val 50000"/>
                </a:avLst>
              </a:prstGeom>
              <a:solidFill>
                <a:schemeClr val="bg1"/>
              </a:solidFill>
              <a:ln w="9525" algn="ctr">
                <a:solidFill>
                  <a:schemeClr val="tx1"/>
                </a:solidFill>
                <a:miter lim="800000"/>
                <a:headEnd/>
                <a:tailEnd/>
              </a:ln>
            </p:spPr>
            <p:txBody>
              <a:bodyPr anchor="ctr">
                <a:spAutoFit/>
              </a:bodyPr>
              <a:lstStyle/>
              <a:p>
                <a:endParaRPr lang="ja-JP" altLang="en-US" dirty="0"/>
              </a:p>
            </p:txBody>
          </p:sp>
          <p:sp>
            <p:nvSpPr>
              <p:cNvPr id="24613" name="Rectangle 31"/>
              <p:cNvSpPr>
                <a:spLocks noChangeArrowheads="1"/>
              </p:cNvSpPr>
              <p:nvPr/>
            </p:nvSpPr>
            <p:spPr bwMode="auto">
              <a:xfrm>
                <a:off x="3833" y="2024"/>
                <a:ext cx="680" cy="590"/>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14" name="Rectangle 32"/>
              <p:cNvSpPr>
                <a:spLocks noChangeArrowheads="1"/>
              </p:cNvSpPr>
              <p:nvPr/>
            </p:nvSpPr>
            <p:spPr bwMode="auto">
              <a:xfrm>
                <a:off x="4459" y="2205"/>
                <a:ext cx="272"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15" name="Rectangle 33"/>
              <p:cNvSpPr>
                <a:spLocks noChangeArrowheads="1"/>
              </p:cNvSpPr>
              <p:nvPr/>
            </p:nvSpPr>
            <p:spPr bwMode="auto">
              <a:xfrm>
                <a:off x="4649" y="2341"/>
                <a:ext cx="545"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16" name="Rectangle 34"/>
              <p:cNvSpPr>
                <a:spLocks noChangeArrowheads="1"/>
              </p:cNvSpPr>
              <p:nvPr/>
            </p:nvSpPr>
            <p:spPr bwMode="auto">
              <a:xfrm>
                <a:off x="5067" y="2069"/>
                <a:ext cx="172"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17" name="Rectangle 35"/>
              <p:cNvSpPr>
                <a:spLocks noChangeArrowheads="1"/>
              </p:cNvSpPr>
              <p:nvPr/>
            </p:nvSpPr>
            <p:spPr bwMode="auto">
              <a:xfrm rot="-1524283">
                <a:off x="4431" y="2187"/>
                <a:ext cx="354" cy="363"/>
              </a:xfrm>
              <a:prstGeom prst="rect">
                <a:avLst/>
              </a:prstGeom>
              <a:solidFill>
                <a:schemeClr val="bg1"/>
              </a:solidFill>
              <a:ln w="9525" algn="ctr">
                <a:noFill/>
                <a:miter lim="800000"/>
                <a:headEnd/>
                <a:tailEnd/>
              </a:ln>
            </p:spPr>
            <p:txBody>
              <a:bodyPr anchor="ctr">
                <a:spAutoFit/>
              </a:bodyPr>
              <a:lstStyle/>
              <a:p>
                <a:endParaRPr lang="ja-JP" altLang="en-US" dirty="0"/>
              </a:p>
            </p:txBody>
          </p:sp>
        </p:grpSp>
        <p:pic>
          <p:nvPicPr>
            <p:cNvPr id="24590" name="Picture 25"/>
            <p:cNvPicPr>
              <a:picLocks noChangeAspect="1" noChangeArrowheads="1"/>
            </p:cNvPicPr>
            <p:nvPr/>
          </p:nvPicPr>
          <p:blipFill>
            <a:blip r:embed="rId4" cstate="print"/>
            <a:srcRect/>
            <a:stretch>
              <a:fillRect/>
            </a:stretch>
          </p:blipFill>
          <p:spPr bwMode="auto">
            <a:xfrm rot="-3814572">
              <a:off x="8247856" y="1337469"/>
              <a:ext cx="282575" cy="865188"/>
            </a:xfrm>
            <a:prstGeom prst="rect">
              <a:avLst/>
            </a:prstGeom>
            <a:noFill/>
            <a:ln w="9525" algn="ctr">
              <a:noFill/>
              <a:miter lim="800000"/>
              <a:headEnd/>
              <a:tailEnd/>
            </a:ln>
          </p:spPr>
        </p:pic>
        <p:pic>
          <p:nvPicPr>
            <p:cNvPr id="24591" name="Picture 21"/>
            <p:cNvPicPr>
              <a:picLocks noChangeAspect="1" noChangeArrowheads="1"/>
            </p:cNvPicPr>
            <p:nvPr/>
          </p:nvPicPr>
          <p:blipFill>
            <a:blip r:embed="rId3" cstate="print"/>
            <a:srcRect/>
            <a:stretch>
              <a:fillRect/>
            </a:stretch>
          </p:blipFill>
          <p:spPr bwMode="auto">
            <a:xfrm>
              <a:off x="6300788" y="1268413"/>
              <a:ext cx="896937" cy="935037"/>
            </a:xfrm>
            <a:prstGeom prst="rect">
              <a:avLst/>
            </a:prstGeom>
            <a:noFill/>
            <a:ln w="9525" algn="ctr">
              <a:noFill/>
              <a:miter lim="800000"/>
              <a:headEnd/>
              <a:tailEnd/>
            </a:ln>
          </p:spPr>
        </p:pic>
        <p:sp>
          <p:nvSpPr>
            <p:cNvPr id="24601" name="爆発 1 50"/>
            <p:cNvSpPr>
              <a:spLocks noChangeArrowheads="1"/>
            </p:cNvSpPr>
            <p:nvPr/>
          </p:nvSpPr>
          <p:spPr bwMode="auto">
            <a:xfrm>
              <a:off x="5929313" y="1285875"/>
              <a:ext cx="914400" cy="914400"/>
            </a:xfrm>
            <a:prstGeom prst="irregularSeal1">
              <a:avLst/>
            </a:prstGeom>
            <a:solidFill>
              <a:srgbClr val="FF0000"/>
            </a:solidFill>
            <a:ln w="9525" algn="ctr">
              <a:noFill/>
              <a:round/>
              <a:headEnd/>
              <a:tailEnd/>
            </a:ln>
          </p:spPr>
          <p:txBody>
            <a:bodyPr wrap="none">
              <a:spAutoFit/>
            </a:bodyPr>
            <a:lstStyle/>
            <a:p>
              <a:endParaRPr lang="ja-JP" altLang="en-US" dirty="0"/>
            </a:p>
          </p:txBody>
        </p:sp>
      </p:grpSp>
      <p:sp>
        <p:nvSpPr>
          <p:cNvPr id="49" name="Text Box 13"/>
          <p:cNvSpPr txBox="1">
            <a:spLocks noChangeArrowheads="1"/>
          </p:cNvSpPr>
          <p:nvPr/>
        </p:nvSpPr>
        <p:spPr bwMode="auto">
          <a:xfrm>
            <a:off x="6837656" y="5397433"/>
            <a:ext cx="954107" cy="400110"/>
          </a:xfrm>
          <a:prstGeom prst="rect">
            <a:avLst/>
          </a:prstGeom>
          <a:solidFill>
            <a:schemeClr val="bg1"/>
          </a:solidFill>
          <a:ln w="9525" algn="ctr">
            <a:noFill/>
            <a:miter lim="800000"/>
            <a:headEnd/>
            <a:tailEnd/>
          </a:ln>
        </p:spPr>
        <p:txBody>
          <a:bodyPr wrap="none">
            <a:spAutoFit/>
          </a:bodyPr>
          <a:lstStyle/>
          <a:p>
            <a:pPr algn="l"/>
            <a:r>
              <a:rPr lang="ja-JP" altLang="en-US" sz="2000" dirty="0">
                <a:latin typeface="UD デジタル 教科書体 NK-B" panose="02020700000000000000" pitchFamily="18" charset="-128"/>
                <a:ea typeface="UD デジタル 教科書体 NK-B" panose="02020700000000000000" pitchFamily="18" charset="-128"/>
              </a:rPr>
              <a:t>危険源</a:t>
            </a:r>
          </a:p>
        </p:txBody>
      </p:sp>
      <p:sp>
        <p:nvSpPr>
          <p:cNvPr id="4" name="正方形/長方形 3"/>
          <p:cNvSpPr/>
          <p:nvPr/>
        </p:nvSpPr>
        <p:spPr>
          <a:xfrm>
            <a:off x="6981825" y="5742092"/>
            <a:ext cx="2169449" cy="923330"/>
          </a:xfrm>
          <a:prstGeom prst="rect">
            <a:avLst/>
          </a:prstGeom>
        </p:spPr>
        <p:txBody>
          <a:bodyPr wrap="square">
            <a:spAutoFit/>
          </a:bodyPr>
          <a:lstStyle/>
          <a:p>
            <a:r>
              <a:rPr lang="ja-JP" altLang="en-US" dirty="0"/>
              <a:t>リスクを生じさせる力を潜在的にもっている要素</a:t>
            </a:r>
          </a:p>
        </p:txBody>
      </p:sp>
      <p:sp>
        <p:nvSpPr>
          <p:cNvPr id="50" name="Text Box 15"/>
          <p:cNvSpPr txBox="1">
            <a:spLocks noChangeArrowheads="1"/>
          </p:cNvSpPr>
          <p:nvPr/>
        </p:nvSpPr>
        <p:spPr bwMode="auto">
          <a:xfrm>
            <a:off x="55723" y="3390585"/>
            <a:ext cx="2372765" cy="830997"/>
          </a:xfrm>
          <a:prstGeom prst="rect">
            <a:avLst/>
          </a:prstGeom>
          <a:noFill/>
          <a:ln w="9525" algn="ctr">
            <a:noFill/>
            <a:miter lim="800000"/>
            <a:headEnd/>
            <a:tailEnd/>
          </a:ln>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ヒューマンエラー</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情報</a:t>
            </a:r>
          </a:p>
        </p:txBody>
      </p:sp>
      <p:sp>
        <p:nvSpPr>
          <p:cNvPr id="51" name="Text Box 18"/>
          <p:cNvSpPr txBox="1">
            <a:spLocks noChangeArrowheads="1"/>
          </p:cNvSpPr>
          <p:nvPr/>
        </p:nvSpPr>
        <p:spPr bwMode="auto">
          <a:xfrm>
            <a:off x="2489835" y="3452140"/>
            <a:ext cx="5609228" cy="707886"/>
          </a:xfrm>
          <a:prstGeom prst="rect">
            <a:avLst/>
          </a:prstGeom>
          <a:noFill/>
          <a:ln w="9525" algn="ctr">
            <a:noFill/>
            <a:miter lim="800000"/>
            <a:headEnd/>
            <a:tailEnd/>
          </a:ln>
        </p:spPr>
        <p:txBody>
          <a:bodyPr wrap="none">
            <a:spAutoFit/>
          </a:bodyPr>
          <a:lstStyle/>
          <a:p>
            <a:pPr algn="l"/>
            <a:r>
              <a:rPr lang="ja-JP" altLang="en-US" sz="2000" dirty="0">
                <a:latin typeface="UD デジタル 教科書体 NK-R" panose="02020400000000000000" pitchFamily="18" charset="-128"/>
                <a:ea typeface="UD デジタル 教科書体 NK-R" panose="02020400000000000000" pitchFamily="18" charset="-128"/>
              </a:rPr>
              <a:t>定められた業務手順通りに実施できなかった事象、</a:t>
            </a:r>
            <a:endParaRPr lang="en-US" altLang="ja-JP" sz="2000" dirty="0">
              <a:latin typeface="UD デジタル 教科書体 NK-R" panose="02020400000000000000" pitchFamily="18" charset="-128"/>
              <a:ea typeface="UD デジタル 教科書体 NK-R" panose="02020400000000000000" pitchFamily="18" charset="-128"/>
            </a:endParaRPr>
          </a:p>
          <a:p>
            <a:pPr algn="l"/>
            <a:r>
              <a:rPr lang="ja-JP" altLang="en-US" sz="2000" dirty="0">
                <a:latin typeface="UD デジタル 教科書体 NK-R" panose="02020400000000000000" pitchFamily="18" charset="-128"/>
                <a:ea typeface="UD デジタル 教科書体 NK-R" panose="02020400000000000000" pitchFamily="18" charset="-128"/>
              </a:rPr>
              <a:t>実施が困難だった状況</a:t>
            </a:r>
          </a:p>
        </p:txBody>
      </p:sp>
      <p:sp>
        <p:nvSpPr>
          <p:cNvPr id="6" name="正方形/長方形 5"/>
          <p:cNvSpPr/>
          <p:nvPr/>
        </p:nvSpPr>
        <p:spPr bwMode="auto">
          <a:xfrm>
            <a:off x="19841" y="4232069"/>
            <a:ext cx="9088277" cy="1165364"/>
          </a:xfrm>
          <a:prstGeom prst="rect">
            <a:avLst/>
          </a:prstGeom>
          <a:noFill/>
          <a:ln w="31750">
            <a:solidFill>
              <a:srgbClr val="FF0000"/>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52" name="正方形/長方形 51"/>
          <p:cNvSpPr/>
          <p:nvPr/>
        </p:nvSpPr>
        <p:spPr bwMode="auto">
          <a:xfrm>
            <a:off x="19841" y="1179402"/>
            <a:ext cx="9088277" cy="2974873"/>
          </a:xfrm>
          <a:prstGeom prst="rect">
            <a:avLst/>
          </a:prstGeom>
          <a:noFill/>
          <a:ln w="31750">
            <a:solidFill>
              <a:srgbClr val="FF0000"/>
            </a:solidFill>
            <a:prstDash val="dash"/>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grpSp>
        <p:nvGrpSpPr>
          <p:cNvPr id="53" name="グループ化 52"/>
          <p:cNvGrpSpPr/>
          <p:nvPr/>
        </p:nvGrpSpPr>
        <p:grpSpPr>
          <a:xfrm>
            <a:off x="6084888" y="2280920"/>
            <a:ext cx="2829449" cy="935038"/>
            <a:chOff x="6084888" y="2280920"/>
            <a:chExt cx="2829449" cy="935038"/>
          </a:xfrm>
        </p:grpSpPr>
        <p:pic>
          <p:nvPicPr>
            <p:cNvPr id="54" name="Picture 38"/>
            <p:cNvPicPr>
              <a:picLocks noChangeAspect="1" noChangeArrowheads="1"/>
            </p:cNvPicPr>
            <p:nvPr/>
          </p:nvPicPr>
          <p:blipFill>
            <a:blip r:embed="rId3" cstate="print"/>
            <a:srcRect/>
            <a:stretch>
              <a:fillRect/>
            </a:stretch>
          </p:blipFill>
          <p:spPr bwMode="auto">
            <a:xfrm>
              <a:off x="6084888" y="2280920"/>
              <a:ext cx="896937" cy="935038"/>
            </a:xfrm>
            <a:prstGeom prst="rect">
              <a:avLst/>
            </a:prstGeom>
            <a:noFill/>
            <a:ln w="9525" algn="ctr">
              <a:noFill/>
              <a:miter lim="800000"/>
              <a:headEnd/>
              <a:tailEnd/>
            </a:ln>
          </p:spPr>
        </p:pic>
        <p:grpSp>
          <p:nvGrpSpPr>
            <p:cNvPr id="55" name="グループ化 54"/>
            <p:cNvGrpSpPr/>
            <p:nvPr/>
          </p:nvGrpSpPr>
          <p:grpSpPr>
            <a:xfrm flipH="1">
              <a:off x="7114112" y="2423795"/>
              <a:ext cx="1800225" cy="647700"/>
              <a:chOff x="6877050" y="2423795"/>
              <a:chExt cx="1800225" cy="647700"/>
            </a:xfrm>
          </p:grpSpPr>
          <p:grpSp>
            <p:nvGrpSpPr>
              <p:cNvPr id="56" name="Group 40"/>
              <p:cNvGrpSpPr>
                <a:grpSpLocks/>
              </p:cNvGrpSpPr>
              <p:nvPr/>
            </p:nvGrpSpPr>
            <p:grpSpPr bwMode="auto">
              <a:xfrm flipH="1">
                <a:off x="6877050" y="2423795"/>
                <a:ext cx="1152525" cy="647700"/>
                <a:chOff x="3833" y="1842"/>
                <a:chExt cx="1406" cy="862"/>
              </a:xfrm>
            </p:grpSpPr>
            <p:sp>
              <p:nvSpPr>
                <p:cNvPr id="58" name="Oval 41"/>
                <p:cNvSpPr>
                  <a:spLocks noChangeArrowheads="1"/>
                </p:cNvSpPr>
                <p:nvPr/>
              </p:nvSpPr>
              <p:spPr bwMode="auto">
                <a:xfrm>
                  <a:off x="4105" y="1842"/>
                  <a:ext cx="952" cy="636"/>
                </a:xfrm>
                <a:prstGeom prst="ellipse">
                  <a:avLst/>
                </a:prstGeom>
                <a:solidFill>
                  <a:srgbClr val="CCFFFF"/>
                </a:solidFill>
                <a:ln w="9525" algn="ctr">
                  <a:solidFill>
                    <a:schemeClr val="tx1"/>
                  </a:solidFill>
                  <a:round/>
                  <a:headEnd/>
                  <a:tailEnd/>
                </a:ln>
              </p:spPr>
              <p:txBody>
                <a:bodyPr anchor="ctr">
                  <a:spAutoFit/>
                </a:bodyPr>
                <a:lstStyle/>
                <a:p>
                  <a:endParaRPr lang="ja-JP" altLang="en-US" dirty="0"/>
                </a:p>
              </p:txBody>
            </p:sp>
            <p:sp>
              <p:nvSpPr>
                <p:cNvPr id="59" name="Oval 42"/>
                <p:cNvSpPr>
                  <a:spLocks noChangeArrowheads="1"/>
                </p:cNvSpPr>
                <p:nvPr/>
              </p:nvSpPr>
              <p:spPr bwMode="auto">
                <a:xfrm>
                  <a:off x="3969" y="1979"/>
                  <a:ext cx="771" cy="576"/>
                </a:xfrm>
                <a:prstGeom prst="ellipse">
                  <a:avLst/>
                </a:prstGeom>
                <a:solidFill>
                  <a:schemeClr val="bg1"/>
                </a:solidFill>
                <a:ln w="9525" algn="ctr">
                  <a:solidFill>
                    <a:schemeClr val="tx1"/>
                  </a:solidFill>
                  <a:round/>
                  <a:headEnd/>
                  <a:tailEnd/>
                </a:ln>
              </p:spPr>
              <p:txBody>
                <a:bodyPr anchor="ctr">
                  <a:spAutoFit/>
                </a:bodyPr>
                <a:lstStyle/>
                <a:p>
                  <a:endParaRPr lang="ja-JP" altLang="en-US" dirty="0"/>
                </a:p>
              </p:txBody>
            </p:sp>
            <p:sp>
              <p:nvSpPr>
                <p:cNvPr id="60" name="AutoShape 43"/>
                <p:cNvSpPr>
                  <a:spLocks noChangeArrowheads="1"/>
                </p:cNvSpPr>
                <p:nvPr/>
              </p:nvSpPr>
              <p:spPr bwMode="auto">
                <a:xfrm rot="-5950120">
                  <a:off x="4750" y="2159"/>
                  <a:ext cx="353" cy="353"/>
                </a:xfrm>
                <a:prstGeom prst="moon">
                  <a:avLst>
                    <a:gd name="adj" fmla="val 50000"/>
                  </a:avLst>
                </a:prstGeom>
                <a:solidFill>
                  <a:schemeClr val="bg1"/>
                </a:solidFill>
                <a:ln w="9525" algn="ctr">
                  <a:solidFill>
                    <a:schemeClr val="tx1"/>
                  </a:solidFill>
                  <a:miter lim="800000"/>
                  <a:headEnd/>
                  <a:tailEnd/>
                </a:ln>
              </p:spPr>
              <p:txBody>
                <a:bodyPr anchor="ctr">
                  <a:spAutoFit/>
                </a:bodyPr>
                <a:lstStyle/>
                <a:p>
                  <a:endParaRPr lang="ja-JP" altLang="en-US" dirty="0"/>
                </a:p>
              </p:txBody>
            </p:sp>
            <p:sp>
              <p:nvSpPr>
                <p:cNvPr id="61" name="Rectangle 44"/>
                <p:cNvSpPr>
                  <a:spLocks noChangeArrowheads="1"/>
                </p:cNvSpPr>
                <p:nvPr/>
              </p:nvSpPr>
              <p:spPr bwMode="auto">
                <a:xfrm>
                  <a:off x="3833" y="2024"/>
                  <a:ext cx="680" cy="590"/>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62" name="Rectangle 45"/>
                <p:cNvSpPr>
                  <a:spLocks noChangeArrowheads="1"/>
                </p:cNvSpPr>
                <p:nvPr/>
              </p:nvSpPr>
              <p:spPr bwMode="auto">
                <a:xfrm>
                  <a:off x="4459" y="2205"/>
                  <a:ext cx="272"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63" name="Rectangle 46"/>
                <p:cNvSpPr>
                  <a:spLocks noChangeArrowheads="1"/>
                </p:cNvSpPr>
                <p:nvPr/>
              </p:nvSpPr>
              <p:spPr bwMode="auto">
                <a:xfrm>
                  <a:off x="4649" y="2341"/>
                  <a:ext cx="545"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64" name="Rectangle 47"/>
                <p:cNvSpPr>
                  <a:spLocks noChangeArrowheads="1"/>
                </p:cNvSpPr>
                <p:nvPr/>
              </p:nvSpPr>
              <p:spPr bwMode="auto">
                <a:xfrm>
                  <a:off x="5067" y="2069"/>
                  <a:ext cx="172"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65" name="Rectangle 48"/>
                <p:cNvSpPr>
                  <a:spLocks noChangeArrowheads="1"/>
                </p:cNvSpPr>
                <p:nvPr/>
              </p:nvSpPr>
              <p:spPr bwMode="auto">
                <a:xfrm rot="-1524283">
                  <a:off x="4431" y="2187"/>
                  <a:ext cx="354" cy="363"/>
                </a:xfrm>
                <a:prstGeom prst="rect">
                  <a:avLst/>
                </a:prstGeom>
                <a:solidFill>
                  <a:schemeClr val="bg1"/>
                </a:solidFill>
                <a:ln w="9525" algn="ctr">
                  <a:noFill/>
                  <a:miter lim="800000"/>
                  <a:headEnd/>
                  <a:tailEnd/>
                </a:ln>
              </p:spPr>
              <p:txBody>
                <a:bodyPr anchor="ctr">
                  <a:spAutoFit/>
                </a:bodyPr>
                <a:lstStyle/>
                <a:p>
                  <a:endParaRPr lang="ja-JP" altLang="en-US" dirty="0"/>
                </a:p>
              </p:txBody>
            </p:sp>
          </p:grpSp>
          <p:pic>
            <p:nvPicPr>
              <p:cNvPr id="57" name="Picture 39"/>
              <p:cNvPicPr>
                <a:picLocks noChangeAspect="1" noChangeArrowheads="1"/>
              </p:cNvPicPr>
              <p:nvPr/>
            </p:nvPicPr>
            <p:blipFill>
              <a:blip r:embed="rId4" cstate="print"/>
              <a:srcRect/>
              <a:stretch>
                <a:fillRect/>
              </a:stretch>
            </p:blipFill>
            <p:spPr bwMode="auto">
              <a:xfrm rot="17785428">
                <a:off x="8103394" y="2276952"/>
                <a:ext cx="282575" cy="865187"/>
              </a:xfrm>
              <a:prstGeom prst="rect">
                <a:avLst/>
              </a:prstGeom>
              <a:noFill/>
              <a:ln w="9525" algn="ctr">
                <a:noFill/>
                <a:miter lim="800000"/>
                <a:headEnd/>
                <a:tailEnd/>
              </a:ln>
            </p:spPr>
          </p:pic>
        </p:grpSp>
      </p:grpSp>
    </p:spTree>
    <p:extLst>
      <p:ext uri="{BB962C8B-B14F-4D97-AF65-F5344CB8AC3E}">
        <p14:creationId xmlns:p14="http://schemas.microsoft.com/office/powerpoint/2010/main" val="1574680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DEB9206-6B62-49F8-BC94-D9E684E3D2D0}" type="slidenum">
              <a:rPr lang="en-US" altLang="ja-JP" smtClean="0"/>
              <a:pPr/>
              <a:t>35</a:t>
            </a:fld>
            <a:endParaRPr lang="en-US" altLang="ja-JP" dirty="0"/>
          </a:p>
        </p:txBody>
      </p:sp>
      <p:sp>
        <p:nvSpPr>
          <p:cNvPr id="2" name="タイトル 1"/>
          <p:cNvSpPr>
            <a:spLocks noGrp="1"/>
          </p:cNvSpPr>
          <p:nvPr>
            <p:ph type="title"/>
          </p:nvPr>
        </p:nvSpPr>
        <p:spPr/>
        <p:txBody>
          <a:bodyPr/>
          <a:lstStyle/>
          <a:p>
            <a:r>
              <a:rPr lang="ja-JP" altLang="en-US" dirty="0"/>
              <a:t>リスク情報の収集方法</a:t>
            </a:r>
          </a:p>
        </p:txBody>
      </p:sp>
      <p:sp>
        <p:nvSpPr>
          <p:cNvPr id="3" name="正方形/長方形 2"/>
          <p:cNvSpPr/>
          <p:nvPr/>
        </p:nvSpPr>
        <p:spPr>
          <a:xfrm>
            <a:off x="148807" y="1860062"/>
            <a:ext cx="8919411" cy="4524315"/>
          </a:xfrm>
          <a:prstGeom prst="rect">
            <a:avLst/>
          </a:prstGeom>
        </p:spPr>
        <p:txBody>
          <a:bodyPr wrap="square">
            <a:spAutoFit/>
          </a:bodyPr>
          <a:lstStyle/>
          <a:p>
            <a:pPr marL="457200" lvl="0" indent="-457200" algn="just">
              <a:lnSpc>
                <a:spcPct val="150000"/>
              </a:lnSpc>
              <a:spcBef>
                <a:spcPts val="480"/>
              </a:spcBef>
              <a:spcAft>
                <a:spcPts val="0"/>
              </a:spcAft>
              <a:buFont typeface="Arial" panose="020B0604020202020204" pitchFamily="34" charset="0"/>
              <a:buChar char="•"/>
            </a:pPr>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現場従事者等からの</a:t>
            </a:r>
            <a:r>
              <a:rPr lang="ja-JP" altLang="ja-JP" sz="3200" u="sng" kern="100" dirty="0">
                <a:solidFill>
                  <a:srgbClr val="0000FF"/>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書面やメール</a:t>
            </a:r>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等による報告</a:t>
            </a:r>
            <a:endParaRPr lang="ja-JP"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457200" lvl="0" indent="-457200" algn="just">
              <a:lnSpc>
                <a:spcPct val="150000"/>
              </a:lnSpc>
              <a:spcAft>
                <a:spcPts val="0"/>
              </a:spcAft>
              <a:buFont typeface="Arial" panose="020B0604020202020204" pitchFamily="34" charset="0"/>
              <a:buChar char="•"/>
            </a:pPr>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現場従事者等からの</a:t>
            </a:r>
            <a:r>
              <a:rPr lang="ja-JP" altLang="ja-JP" sz="3200" u="sng" kern="100" dirty="0">
                <a:solidFill>
                  <a:srgbClr val="0000FF"/>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口頭</a:t>
            </a:r>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での報告・聞き取り</a:t>
            </a:r>
            <a:endParaRPr lang="ja-JP"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457200" lvl="0" indent="-457200" algn="just">
              <a:lnSpc>
                <a:spcPct val="150000"/>
              </a:lnSpc>
              <a:spcAft>
                <a:spcPts val="0"/>
              </a:spcAft>
              <a:buFont typeface="Arial" panose="020B0604020202020204" pitchFamily="34" charset="0"/>
              <a:buChar char="•"/>
            </a:pPr>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同業他社や他のモードで発生した事故等の情報（</a:t>
            </a:r>
            <a:r>
              <a:rPr lang="ja-JP" altLang="ja-JP" sz="3200" u="sng" kern="100" dirty="0">
                <a:solidFill>
                  <a:srgbClr val="0000FF"/>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他山の石</a:t>
            </a:r>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等）</a:t>
            </a:r>
            <a:endParaRPr lang="ja-JP"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457200" lvl="0" indent="-457200" algn="just">
              <a:lnSpc>
                <a:spcPct val="150000"/>
              </a:lnSpc>
              <a:spcAft>
                <a:spcPts val="0"/>
              </a:spcAft>
              <a:buFont typeface="Arial" panose="020B0604020202020204" pitchFamily="34" charset="0"/>
              <a:buChar char="•"/>
            </a:pPr>
            <a:r>
              <a:rPr lang="ja-JP" altLang="ja-JP" sz="3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利用者や沿線住人等からの</a:t>
            </a:r>
            <a:r>
              <a:rPr lang="ja-JP" altLang="ja-JP" sz="3200" u="sng" kern="100" dirty="0">
                <a:solidFill>
                  <a:srgbClr val="0000FF"/>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投書</a:t>
            </a:r>
            <a:endParaRPr lang="ja-JP" altLang="ja-JP" sz="2400" u="sng" kern="100" dirty="0">
              <a:solidFill>
                <a:srgbClr val="0000FF"/>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457200" indent="-457200">
              <a:lnSpc>
                <a:spcPct val="150000"/>
              </a:lnSpc>
              <a:buClr>
                <a:schemeClr val="tx1"/>
              </a:buClr>
              <a:buFont typeface="Arial" panose="020B0604020202020204" pitchFamily="34" charset="0"/>
              <a:buChar char="•"/>
            </a:pPr>
            <a:r>
              <a:rPr lang="ja-JP" altLang="en-US" sz="3200" u="sng" dirty="0">
                <a:solidFill>
                  <a:srgbClr val="0000FF"/>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情</a:t>
            </a:r>
            <a:r>
              <a:rPr lang="ja-JP" altLang="ja-JP" sz="3200" u="sng" dirty="0">
                <a:solidFill>
                  <a:srgbClr val="0000FF"/>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報通信技術</a:t>
            </a:r>
            <a:r>
              <a:rPr lang="ja-JP" altLang="ja-JP" sz="32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等</a:t>
            </a:r>
            <a:endParaRPr lang="ja-JP" altLang="en-US" sz="3200"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p:cNvSpPr/>
          <p:nvPr/>
        </p:nvSpPr>
        <p:spPr>
          <a:xfrm>
            <a:off x="203223" y="1338370"/>
            <a:ext cx="8844525" cy="523220"/>
          </a:xfrm>
          <a:prstGeom prst="rect">
            <a:avLst/>
          </a:prstGeom>
        </p:spPr>
        <p:txBody>
          <a:bodyPr wrap="square">
            <a:spAutoFit/>
          </a:bodyPr>
          <a:lstStyle/>
          <a:p>
            <a:r>
              <a:rPr lang="ja-JP" altLang="en-US" sz="2800" dirty="0">
                <a:latin typeface="UD デジタル 教科書体 NK-B" panose="02020700000000000000" pitchFamily="18" charset="-128"/>
                <a:ea typeface="UD デジタル 教科書体 NK-B" panose="02020700000000000000" pitchFamily="18" charset="-128"/>
              </a:rPr>
              <a:t>情報収集の方法を明確にし、リスク情報は社内で共有</a:t>
            </a:r>
            <a:endParaRPr lang="ja-JP" altLang="en-US" sz="2400" dirty="0">
              <a:latin typeface="UD デジタル 教科書体 NK-R" panose="02020400000000000000" pitchFamily="18" charset="-128"/>
              <a:ea typeface="UD デジタル 教科書体 NK-R" panose="02020400000000000000" pitchFamily="18" charset="-128"/>
            </a:endParaRPr>
          </a:p>
        </p:txBody>
      </p:sp>
      <p:sp>
        <p:nvSpPr>
          <p:cNvPr id="6" name="正方形/長方形 5"/>
          <p:cNvSpPr/>
          <p:nvPr/>
        </p:nvSpPr>
        <p:spPr>
          <a:xfrm>
            <a:off x="3908396" y="5719153"/>
            <a:ext cx="1502334"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令和５年改訂</a:t>
            </a:r>
            <a:endParaRPr lang="ja-JP" altLang="en-US" dirty="0"/>
          </a:p>
        </p:txBody>
      </p:sp>
      <p:sp>
        <p:nvSpPr>
          <p:cNvPr id="7" name="Text Box 73"/>
          <p:cNvSpPr txBox="1">
            <a:spLocks noChangeArrowheads="1"/>
          </p:cNvSpPr>
          <p:nvPr/>
        </p:nvSpPr>
        <p:spPr bwMode="auto">
          <a:xfrm>
            <a:off x="4067420" y="6011934"/>
            <a:ext cx="4718771" cy="830997"/>
          </a:xfrm>
          <a:prstGeom prst="rect">
            <a:avLst/>
          </a:prstGeom>
          <a:noFill/>
          <a:ln w="9525" algn="ctr">
            <a:noFill/>
            <a:miter lim="800000"/>
            <a:headEnd/>
            <a:tailEnd/>
          </a:ln>
        </p:spPr>
        <p:txBody>
          <a:bodyPr wrap="square">
            <a:spAutoFit/>
          </a:bodyPr>
          <a:lstStyle/>
          <a:p>
            <a:pPr algn="l"/>
            <a:r>
              <a:rPr lang="ja-JP" altLang="en-US" sz="2400" dirty="0">
                <a:latin typeface="UD デジタル 教科書体 NK-B" panose="02020700000000000000" pitchFamily="18" charset="-128"/>
                <a:ea typeface="UD デジタル 教科書体 NK-B" panose="02020700000000000000" pitchFamily="18" charset="-128"/>
              </a:rPr>
              <a:t>情報通信技術の導入、活用を含め、業務環境の整備を図る</a:t>
            </a:r>
          </a:p>
        </p:txBody>
      </p:sp>
    </p:spTree>
    <p:extLst>
      <p:ext uri="{BB962C8B-B14F-4D97-AF65-F5344CB8AC3E}">
        <p14:creationId xmlns:p14="http://schemas.microsoft.com/office/powerpoint/2010/main" val="2461116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a:off x="66571" y="1469464"/>
            <a:ext cx="2518912" cy="2352395"/>
          </a:xfrm>
          <a:prstGeom prst="rect">
            <a:avLst/>
          </a:prstGeom>
        </p:spPr>
      </p:pic>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36</a:t>
            </a:fld>
            <a:endParaRPr lang="en-US" altLang="ja-JP" dirty="0"/>
          </a:p>
        </p:txBody>
      </p:sp>
      <p:sp>
        <p:nvSpPr>
          <p:cNvPr id="3" name="タイトル 2"/>
          <p:cNvSpPr>
            <a:spLocks noGrp="1"/>
          </p:cNvSpPr>
          <p:nvPr>
            <p:ph type="title"/>
          </p:nvPr>
        </p:nvSpPr>
        <p:spPr/>
        <p:txBody>
          <a:bodyPr/>
          <a:lstStyle/>
          <a:p>
            <a:r>
              <a:rPr lang="ja-JP" altLang="en-US" dirty="0"/>
              <a:t>リスク情報の収集方法（書面による報告）</a:t>
            </a:r>
            <a:endParaRPr kumimoji="1" lang="ja-JP" altLang="en-US" dirty="0"/>
          </a:p>
        </p:txBody>
      </p:sp>
      <p:sp>
        <p:nvSpPr>
          <p:cNvPr id="6" name="正方形/長方形 5"/>
          <p:cNvSpPr/>
          <p:nvPr/>
        </p:nvSpPr>
        <p:spPr>
          <a:xfrm>
            <a:off x="3920366" y="1129632"/>
            <a:ext cx="4751622" cy="830997"/>
          </a:xfrm>
          <a:prstGeom prst="rect">
            <a:avLst/>
          </a:prstGeom>
          <a:ln>
            <a:noFill/>
          </a:ln>
        </p:spPr>
        <p:txBody>
          <a:bodyPr wrap="none">
            <a:spAutoFit/>
          </a:bodyPr>
          <a:lstStyle/>
          <a:p>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○事象が引き起こしたかもしれない</a:t>
            </a:r>
            <a:endPar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indent="352425"/>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事態（事故、エラー、故障等）</a:t>
            </a:r>
            <a:endPar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cxnSp>
        <p:nvCxnSpPr>
          <p:cNvPr id="8" name="直線コネクタ 7"/>
          <p:cNvCxnSpPr/>
          <p:nvPr/>
        </p:nvCxnSpPr>
        <p:spPr>
          <a:xfrm>
            <a:off x="465221" y="5630776"/>
            <a:ext cx="8373979" cy="0"/>
          </a:xfrm>
          <a:prstGeom prst="line">
            <a:avLst/>
          </a:prstGeom>
          <a:ln>
            <a:tailEnd type="none"/>
          </a:ln>
        </p:spPr>
        <p:style>
          <a:lnRef idx="1">
            <a:schemeClr val="dk1"/>
          </a:lnRef>
          <a:fillRef idx="0">
            <a:schemeClr val="dk1"/>
          </a:fillRef>
          <a:effectRef idx="0">
            <a:schemeClr val="dk1"/>
          </a:effectRef>
          <a:fontRef idx="minor">
            <a:schemeClr val="tx1"/>
          </a:fontRef>
        </p:style>
      </p:cxnSp>
      <p:sp>
        <p:nvSpPr>
          <p:cNvPr id="9" name="正方形/長方形 8"/>
          <p:cNvSpPr/>
          <p:nvPr/>
        </p:nvSpPr>
        <p:spPr>
          <a:xfrm>
            <a:off x="1196774" y="6002958"/>
            <a:ext cx="5287025" cy="461665"/>
          </a:xfrm>
          <a:prstGeom prst="rect">
            <a:avLst/>
          </a:prstGeom>
          <a:ln>
            <a:noFill/>
          </a:ln>
        </p:spPr>
        <p:txBody>
          <a:bodyPr wrap="none">
            <a:spAutoFit/>
          </a:bodyPr>
          <a:lstStyle/>
          <a:p>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○いつもこうしている！（対処法の共有）</a:t>
            </a:r>
            <a:endParaRPr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0" name="正方形/長方形 9"/>
          <p:cNvSpPr/>
          <p:nvPr/>
        </p:nvSpPr>
        <p:spPr>
          <a:xfrm>
            <a:off x="1196774" y="6395988"/>
            <a:ext cx="7643439" cy="461665"/>
          </a:xfrm>
          <a:prstGeom prst="rect">
            <a:avLst/>
          </a:prstGeom>
          <a:ln>
            <a:noFill/>
          </a:ln>
        </p:spPr>
        <p:txBody>
          <a:bodyPr wrap="none">
            <a:spAutoFit/>
          </a:bodyPr>
          <a:lstStyle/>
          <a:p>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○次回からこうする！（今後の対応策、本人の自覚を促す）</a:t>
            </a:r>
            <a:endParaRPr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2" name="上矢印吹き出し 11"/>
          <p:cNvSpPr/>
          <p:nvPr/>
        </p:nvSpPr>
        <p:spPr bwMode="auto">
          <a:xfrm>
            <a:off x="2404068" y="2957576"/>
            <a:ext cx="1494164" cy="914400"/>
          </a:xfrm>
          <a:prstGeom prst="upArrowCallout">
            <a:avLst/>
          </a:prstGeom>
          <a:noFill/>
          <a:ln w="9525">
            <a:solidFill>
              <a:schemeClr val="bg2"/>
            </a:solidFill>
            <a:round/>
            <a:headEnd/>
            <a:tailEnd/>
          </a:ln>
        </p:spPr>
        <p:txBody>
          <a:bodyPr wrap="square" rtlCol="0" anchor="b" anchorCtr="0">
            <a:no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背景要因</a:t>
            </a:r>
          </a:p>
        </p:txBody>
      </p:sp>
      <p:sp>
        <p:nvSpPr>
          <p:cNvPr id="15" name="正方形/長方形 14"/>
          <p:cNvSpPr/>
          <p:nvPr/>
        </p:nvSpPr>
        <p:spPr bwMode="auto">
          <a:xfrm>
            <a:off x="2404068" y="1076197"/>
            <a:ext cx="1494164" cy="914400"/>
          </a:xfrm>
          <a:prstGeom prst="rect">
            <a:avLst/>
          </a:prstGeom>
          <a:noFill/>
          <a:ln w="9525">
            <a:solidFill>
              <a:schemeClr val="bg2"/>
            </a:solidFill>
            <a:round/>
            <a:headEnd/>
            <a:tailEnd/>
          </a:ln>
        </p:spPr>
        <p:txBody>
          <a:bodyPr wrap="none" rtlCol="0" anchor="ct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事故等</a:t>
            </a:r>
          </a:p>
        </p:txBody>
      </p:sp>
      <p:sp>
        <p:nvSpPr>
          <p:cNvPr id="16" name="正方形/長方形 15"/>
          <p:cNvSpPr/>
          <p:nvPr/>
        </p:nvSpPr>
        <p:spPr>
          <a:xfrm>
            <a:off x="3920366" y="2360736"/>
            <a:ext cx="2637260" cy="461665"/>
          </a:xfrm>
          <a:prstGeom prst="rect">
            <a:avLst/>
          </a:prstGeom>
          <a:ln>
            <a:noFill/>
          </a:ln>
        </p:spPr>
        <p:txBody>
          <a:bodyPr wrap="none">
            <a:spAutoFit/>
          </a:bodyPr>
          <a:lstStyle/>
          <a:p>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○当該事象の内容</a:t>
            </a:r>
            <a:endPar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17" name="正方形/長方形 16"/>
          <p:cNvSpPr/>
          <p:nvPr/>
        </p:nvSpPr>
        <p:spPr>
          <a:xfrm>
            <a:off x="3920366" y="3087084"/>
            <a:ext cx="3799438" cy="461665"/>
          </a:xfrm>
          <a:prstGeom prst="rect">
            <a:avLst/>
          </a:prstGeom>
          <a:ln>
            <a:noFill/>
          </a:ln>
        </p:spPr>
        <p:txBody>
          <a:bodyPr wrap="none">
            <a:spAutoFit/>
          </a:bodyPr>
          <a:lstStyle/>
          <a:p>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○ヒヤリに至った原因・要因</a:t>
            </a:r>
            <a:endPar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18" name="正方形/長方形 17"/>
          <p:cNvSpPr/>
          <p:nvPr/>
        </p:nvSpPr>
        <p:spPr>
          <a:xfrm>
            <a:off x="2377699" y="4367605"/>
            <a:ext cx="6692858" cy="1323439"/>
          </a:xfrm>
          <a:prstGeom prst="rect">
            <a:avLst/>
          </a:prstGeom>
          <a:ln>
            <a:noFill/>
          </a:ln>
        </p:spPr>
        <p:txBody>
          <a:bodyPr wrap="none">
            <a:spAutoFit/>
          </a:bodyPr>
          <a:lstStyle/>
          <a:p>
            <a:r>
              <a:rPr lang="ja-JP" altLang="en-US" sz="2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人の要因（体調、心理状態等）</a:t>
            </a:r>
            <a:endParaRPr lang="en-US" altLang="ja-JP" sz="2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2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ハードの要因（機械や道具の使いやすさ等）</a:t>
            </a:r>
            <a:endParaRPr lang="en-US" altLang="ja-JP" sz="2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2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ソフトの要因（ルールの納得感、マニュアルのわかりやすさ等）</a:t>
            </a:r>
            <a:endParaRPr lang="en-US" altLang="ja-JP" sz="2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2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管理の要因（管理体制、指示の妥当性、教育のあり方等）</a:t>
            </a:r>
            <a:endParaRPr lang="en-US" altLang="ja-JP" sz="2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9" name="正方形/長方形 18"/>
          <p:cNvSpPr/>
          <p:nvPr/>
        </p:nvSpPr>
        <p:spPr>
          <a:xfrm>
            <a:off x="1845640" y="4357422"/>
            <a:ext cx="562975" cy="369332"/>
          </a:xfrm>
          <a:prstGeom prst="rect">
            <a:avLst/>
          </a:prstGeom>
        </p:spPr>
        <p:txBody>
          <a:bodyPr wrap="none">
            <a:spAutoFit/>
          </a:bodyPr>
          <a:lstStyle/>
          <a:p>
            <a:r>
              <a:rPr lang="ja-JP" altLang="en-US"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例）</a:t>
            </a:r>
            <a:endParaRPr lang="ja-JP" altLang="en-US" dirty="0"/>
          </a:p>
        </p:txBody>
      </p:sp>
      <p:sp>
        <p:nvSpPr>
          <p:cNvPr id="20" name="正方形/長方形 19"/>
          <p:cNvSpPr/>
          <p:nvPr/>
        </p:nvSpPr>
        <p:spPr>
          <a:xfrm>
            <a:off x="1001072" y="5611966"/>
            <a:ext cx="2597186" cy="461665"/>
          </a:xfrm>
          <a:prstGeom prst="rect">
            <a:avLst/>
          </a:prstGeom>
        </p:spPr>
        <p:txBody>
          <a:bodyPr wrap="none">
            <a:spAutoFit/>
          </a:bodyPr>
          <a:lstStyle/>
          <a:p>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（あると良い項目）</a:t>
            </a:r>
            <a:endParaRPr lang="ja-JP" altLang="en-US" sz="2400" dirty="0"/>
          </a:p>
        </p:txBody>
      </p:sp>
      <p:sp>
        <p:nvSpPr>
          <p:cNvPr id="5" name="正方形/長方形 4"/>
          <p:cNvSpPr/>
          <p:nvPr/>
        </p:nvSpPr>
        <p:spPr>
          <a:xfrm>
            <a:off x="4239291" y="3470252"/>
            <a:ext cx="4737194" cy="923330"/>
          </a:xfrm>
          <a:prstGeom prst="rect">
            <a:avLst/>
          </a:prstGeom>
        </p:spPr>
        <p:txBody>
          <a:bodyPr wrap="none">
            <a:spAutoFit/>
          </a:bodyPr>
          <a:lstStyle/>
          <a:p>
            <a:r>
              <a:rPr lang="ja-JP" altLang="en-US"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⇒対策策定が楽になる（要因の裏返しが対策）</a:t>
            </a:r>
            <a:endParaRPr lang="en-US" altLang="ja-JP"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⇒要因が傾向把握の分類項目になる</a:t>
            </a:r>
            <a:endParaRPr lang="en-US" altLang="ja-JP"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（新人</a:t>
            </a:r>
            <a:r>
              <a:rPr lang="en-US" altLang="ja-JP"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ベテラン、寒暖、時間帯、教育の有無等）</a:t>
            </a:r>
            <a:endParaRPr lang="ja-JP" altLang="en-US" dirty="0"/>
          </a:p>
        </p:txBody>
      </p:sp>
      <p:sp>
        <p:nvSpPr>
          <p:cNvPr id="13" name="上矢印吹き出し 12"/>
          <p:cNvSpPr/>
          <p:nvPr/>
        </p:nvSpPr>
        <p:spPr bwMode="auto">
          <a:xfrm>
            <a:off x="2412090" y="2016887"/>
            <a:ext cx="1494164" cy="914400"/>
          </a:xfrm>
          <a:prstGeom prst="upArrowCallout">
            <a:avLst/>
          </a:prstGeom>
          <a:solidFill>
            <a:srgbClr val="FFFF99"/>
          </a:solidFill>
          <a:ln w="9525">
            <a:solidFill>
              <a:schemeClr val="bg2"/>
            </a:solidFill>
            <a:round/>
            <a:headEnd/>
            <a:tailEnd/>
          </a:ln>
        </p:spPr>
        <p:txBody>
          <a:bodyPr wrap="none" rtlCol="0" anchor="ct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ヒヤリ</a:t>
            </a:r>
          </a:p>
        </p:txBody>
      </p:sp>
    </p:spTree>
    <p:extLst>
      <p:ext uri="{BB962C8B-B14F-4D97-AF65-F5344CB8AC3E}">
        <p14:creationId xmlns:p14="http://schemas.microsoft.com/office/powerpoint/2010/main" val="956424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585" y="3817246"/>
            <a:ext cx="2614770" cy="2441916"/>
          </a:xfrm>
          <a:prstGeom prst="rect">
            <a:avLst/>
          </a:prstGeom>
        </p:spPr>
      </p:pic>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37</a:t>
            </a:fld>
            <a:endParaRPr lang="en-US" altLang="ja-JP" dirty="0"/>
          </a:p>
        </p:txBody>
      </p:sp>
      <p:sp>
        <p:nvSpPr>
          <p:cNvPr id="3" name="タイトル 2"/>
          <p:cNvSpPr>
            <a:spLocks noGrp="1"/>
          </p:cNvSpPr>
          <p:nvPr>
            <p:ph type="title"/>
          </p:nvPr>
        </p:nvSpPr>
        <p:spPr/>
        <p:txBody>
          <a:bodyPr/>
          <a:lstStyle/>
          <a:p>
            <a:r>
              <a:rPr lang="ja-JP" altLang="en-US" dirty="0"/>
              <a:t>リスク情報の収集方法（書面による報告）</a:t>
            </a:r>
            <a:endParaRPr kumimoji="1" lang="ja-JP" altLang="en-US" dirty="0"/>
          </a:p>
        </p:txBody>
      </p:sp>
      <p:sp>
        <p:nvSpPr>
          <p:cNvPr id="7" name="正方形/長方形 6"/>
          <p:cNvSpPr/>
          <p:nvPr/>
        </p:nvSpPr>
        <p:spPr>
          <a:xfrm>
            <a:off x="1828215" y="2450152"/>
            <a:ext cx="1842172" cy="1200329"/>
          </a:xfrm>
          <a:prstGeom prst="rect">
            <a:avLst/>
          </a:prstGeom>
          <a:ln>
            <a:noFill/>
          </a:ln>
        </p:spPr>
        <p:txBody>
          <a:bodyPr wrap="none">
            <a:spAutoFit/>
          </a:bodyPr>
          <a:lstStyle/>
          <a:p>
            <a:pPr algn="ctr"/>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なぜ怪我</a:t>
            </a:r>
            <a:endPar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algn="ctr"/>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しそう</a:t>
            </a:r>
            <a:endPar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algn="ctr"/>
            <a:r>
              <a:rPr lang="ja-JP" altLang="en-US" sz="2400" kern="100" dirty="0" err="1">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だったのか</a:t>
            </a:r>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endParaRPr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6" name="正方形/長方形 5"/>
          <p:cNvSpPr/>
          <p:nvPr/>
        </p:nvSpPr>
        <p:spPr>
          <a:xfrm>
            <a:off x="2082821" y="4716185"/>
            <a:ext cx="5051383" cy="830997"/>
          </a:xfrm>
          <a:prstGeom prst="rect">
            <a:avLst/>
          </a:prstGeom>
          <a:ln>
            <a:solidFill>
              <a:schemeClr val="tx1"/>
            </a:solidFill>
          </a:ln>
        </p:spPr>
        <p:txBody>
          <a:bodyPr wrap="none">
            <a:spAutoFit/>
          </a:bodyPr>
          <a:lstStyle/>
          <a:p>
            <a:pPr algn="ctr"/>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知りたいのは</a:t>
            </a:r>
            <a:r>
              <a:rPr lang="ja-JP" altLang="en-US" sz="2400" kern="100" dirty="0">
                <a:solidFill>
                  <a:srgbClr val="C0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結果（どうした）</a:t>
            </a:r>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ではなく</a:t>
            </a:r>
            <a:endPar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algn="ctr"/>
            <a:r>
              <a:rPr lang="ja-JP" altLang="en-US" sz="2400" kern="100" dirty="0">
                <a:solidFill>
                  <a:srgbClr val="0000FF"/>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詳しい原因（なぜ）</a:t>
            </a:r>
            <a:endParaRPr lang="ja-JP" altLang="en-US" sz="2400" dirty="0">
              <a:solidFill>
                <a:srgbClr val="0000FF"/>
              </a:solidFill>
              <a:latin typeface="UD デジタル 教科書体 NK-B" panose="02020700000000000000" pitchFamily="18" charset="-128"/>
              <a:ea typeface="UD デジタル 教科書体 NK-B" panose="02020700000000000000" pitchFamily="18" charset="-128"/>
            </a:endParaRPr>
          </a:p>
        </p:txBody>
      </p:sp>
      <p:sp>
        <p:nvSpPr>
          <p:cNvPr id="17" name="角丸四角形 16"/>
          <p:cNvSpPr/>
          <p:nvPr/>
        </p:nvSpPr>
        <p:spPr>
          <a:xfrm>
            <a:off x="5624038" y="1405261"/>
            <a:ext cx="3206253" cy="919401"/>
          </a:xfrm>
          <a:prstGeom prst="roundRect">
            <a:avLst/>
          </a:prstGeom>
          <a:ln>
            <a:solidFill>
              <a:schemeClr val="tx1"/>
            </a:solidFill>
          </a:ln>
        </p:spPr>
        <p:txBody>
          <a:bodyPr wrap="none">
            <a:spAutoFit/>
          </a:bodyPr>
          <a:lstStyle/>
          <a:p>
            <a:r>
              <a:rPr lang="ja-JP" altLang="en-US"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ヒヤッとしたけど、</a:t>
            </a:r>
            <a:endParaRPr lang="en-US"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うまくリカバリーできた！</a:t>
            </a:r>
            <a:endParaRPr lang="ja-JP" altLang="en-US" sz="2400" dirty="0"/>
          </a:p>
        </p:txBody>
      </p:sp>
      <p:sp>
        <p:nvSpPr>
          <p:cNvPr id="18" name="角丸四角形 17"/>
          <p:cNvSpPr/>
          <p:nvPr/>
        </p:nvSpPr>
        <p:spPr>
          <a:xfrm>
            <a:off x="310848" y="1405261"/>
            <a:ext cx="2692334" cy="919401"/>
          </a:xfrm>
          <a:prstGeom prst="roundRect">
            <a:avLst/>
          </a:prstGeom>
          <a:ln>
            <a:solidFill>
              <a:schemeClr val="tx1"/>
            </a:solidFill>
          </a:ln>
        </p:spPr>
        <p:txBody>
          <a:bodyPr wrap="none">
            <a:spAutoFit/>
          </a:bodyPr>
          <a:lstStyle/>
          <a:p>
            <a:r>
              <a:rPr lang="ja-JP" altLang="en-US"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危なく怪我しそうで</a:t>
            </a:r>
            <a:endParaRPr lang="en-US" altLang="ja-JP"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ヒヤッとした</a:t>
            </a:r>
            <a:endParaRPr lang="ja-JP" altLang="en-US" sz="2400" dirty="0"/>
          </a:p>
        </p:txBody>
      </p:sp>
      <p:cxnSp>
        <p:nvCxnSpPr>
          <p:cNvPr id="20" name="直線矢印コネクタ 19"/>
          <p:cNvCxnSpPr>
            <a:stCxn id="18" idx="3"/>
            <a:endCxn id="6" idx="0"/>
          </p:cNvCxnSpPr>
          <p:nvPr/>
        </p:nvCxnSpPr>
        <p:spPr>
          <a:xfrm>
            <a:off x="3003182" y="1864962"/>
            <a:ext cx="1605331" cy="285122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17" idx="1"/>
            <a:endCxn id="6" idx="0"/>
          </p:cNvCxnSpPr>
          <p:nvPr/>
        </p:nvCxnSpPr>
        <p:spPr>
          <a:xfrm flipH="1">
            <a:off x="4608513" y="1864962"/>
            <a:ext cx="1015525" cy="285122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3010960" y="3742615"/>
            <a:ext cx="3195105" cy="461665"/>
          </a:xfrm>
          <a:prstGeom prst="rect">
            <a:avLst/>
          </a:prstGeom>
          <a:solidFill>
            <a:schemeClr val="bg1"/>
          </a:solidFill>
          <a:ln>
            <a:solidFill>
              <a:schemeClr val="tx1"/>
            </a:solidFill>
          </a:ln>
        </p:spPr>
        <p:txBody>
          <a:bodyPr wrap="none">
            <a:spAutoFit/>
          </a:bodyPr>
          <a:lstStyle/>
          <a:p>
            <a:r>
              <a:rPr lang="ja-JP" altLang="en-US" sz="2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報告の内容は具体的に</a:t>
            </a:r>
            <a:endParaRPr lang="ja-JP" altLang="en-US" sz="2400" dirty="0"/>
          </a:p>
        </p:txBody>
      </p:sp>
      <p:sp>
        <p:nvSpPr>
          <p:cNvPr id="24" name="正方形/長方形 23"/>
          <p:cNvSpPr/>
          <p:nvPr/>
        </p:nvSpPr>
        <p:spPr>
          <a:xfrm>
            <a:off x="103225" y="1007966"/>
            <a:ext cx="1838965" cy="461665"/>
          </a:xfrm>
          <a:prstGeom prst="rect">
            <a:avLst/>
          </a:prstGeom>
        </p:spPr>
        <p:txBody>
          <a:bodyPr wrap="none">
            <a:spAutoFit/>
          </a:bodyPr>
          <a:lstStyle/>
          <a:p>
            <a:r>
              <a:rPr lang="ja-JP" altLang="en-US" sz="2400" dirty="0"/>
              <a:t>ヒヤリ・ハット</a:t>
            </a:r>
          </a:p>
        </p:txBody>
      </p:sp>
      <p:sp>
        <p:nvSpPr>
          <p:cNvPr id="25" name="正方形/長方形 24"/>
          <p:cNvSpPr/>
          <p:nvPr/>
        </p:nvSpPr>
        <p:spPr>
          <a:xfrm>
            <a:off x="7269769" y="1007966"/>
            <a:ext cx="1415772" cy="461665"/>
          </a:xfrm>
          <a:prstGeom prst="rect">
            <a:avLst/>
          </a:prstGeom>
        </p:spPr>
        <p:txBody>
          <a:bodyPr wrap="none">
            <a:spAutoFit/>
          </a:bodyPr>
          <a:lstStyle/>
          <a:p>
            <a:r>
              <a:rPr lang="ja-JP" altLang="en-US" sz="2400" dirty="0"/>
              <a:t>対処方法</a:t>
            </a:r>
          </a:p>
        </p:txBody>
      </p:sp>
      <p:sp>
        <p:nvSpPr>
          <p:cNvPr id="30" name="正方形/長方形 29"/>
          <p:cNvSpPr/>
          <p:nvPr/>
        </p:nvSpPr>
        <p:spPr>
          <a:xfrm>
            <a:off x="5116275" y="2510302"/>
            <a:ext cx="1928733" cy="1200329"/>
          </a:xfrm>
          <a:prstGeom prst="rect">
            <a:avLst/>
          </a:prstGeom>
          <a:ln>
            <a:noFill/>
          </a:ln>
        </p:spPr>
        <p:txBody>
          <a:bodyPr wrap="none">
            <a:spAutoFit/>
          </a:bodyPr>
          <a:lstStyle/>
          <a:p>
            <a:pPr algn="ctr"/>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どのように</a:t>
            </a:r>
            <a:endPar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algn="ctr"/>
            <a:r>
              <a:rPr lang="ja-JP" altLang="en-US" sz="2400" dirty="0">
                <a:latin typeface="UD デジタル 教科書体 NK-B" panose="02020700000000000000" pitchFamily="18" charset="-128"/>
                <a:ea typeface="UD デジタル 教科書体 NK-B" panose="02020700000000000000" pitchFamily="18" charset="-128"/>
              </a:rPr>
              <a:t>リカバリー</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できたのか？</a:t>
            </a:r>
          </a:p>
        </p:txBody>
      </p:sp>
      <p:sp>
        <p:nvSpPr>
          <p:cNvPr id="5" name="正方形/長方形 4"/>
          <p:cNvSpPr/>
          <p:nvPr/>
        </p:nvSpPr>
        <p:spPr>
          <a:xfrm>
            <a:off x="2824154" y="5665832"/>
            <a:ext cx="4312399" cy="369332"/>
          </a:xfrm>
          <a:prstGeom prst="rect">
            <a:avLst/>
          </a:prstGeom>
        </p:spPr>
        <p:txBody>
          <a:bodyPr wrap="none">
            <a:spAutoFit/>
          </a:bodyPr>
          <a:lstStyle/>
          <a:p>
            <a:r>
              <a:rPr lang="ja-JP" altLang="en-US"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（なぜなら、「なぜ」の裏返しが対策だから）</a:t>
            </a:r>
            <a:endParaRPr lang="en-US" altLang="ja-JP"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590011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38</a:t>
            </a:fld>
            <a:endParaRPr lang="en-US" altLang="ja-JP" dirty="0"/>
          </a:p>
        </p:txBody>
      </p:sp>
      <p:pic>
        <p:nvPicPr>
          <p:cNvPr id="4" name="図 3"/>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844303" y="2894172"/>
            <a:ext cx="2358175" cy="33518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テキスト ボックス 4"/>
          <p:cNvSpPr txBox="1"/>
          <p:nvPr/>
        </p:nvSpPr>
        <p:spPr>
          <a:xfrm rot="1652841">
            <a:off x="-26209" y="4114229"/>
            <a:ext cx="4099199" cy="1077218"/>
          </a:xfrm>
          <a:prstGeom prst="rect">
            <a:avLst/>
          </a:prstGeom>
          <a:solidFill>
            <a:schemeClr val="bg1"/>
          </a:solidFill>
        </p:spPr>
        <p:txBody>
          <a:bodyPr wrap="none" rtlCol="0">
            <a:spAutoFit/>
          </a:bodyPr>
          <a:lstStyle/>
          <a:p>
            <a:pPr algn="ctr"/>
            <a:r>
              <a:rPr kumimoji="1" lang="ja-JP" altLang="en-US" sz="3200" dirty="0">
                <a:solidFill>
                  <a:srgbClr val="C00000"/>
                </a:solidFill>
                <a:latin typeface="UD デジタル 教科書体 NK-B" panose="02020700000000000000" pitchFamily="18" charset="-128"/>
                <a:ea typeface="UD デジタル 教科書体 NK-B" panose="02020700000000000000" pitchFamily="18" charset="-128"/>
              </a:rPr>
              <a:t>事故報告書</a:t>
            </a:r>
            <a:endParaRPr kumimoji="1" lang="en-US" altLang="ja-JP" sz="3200" dirty="0">
              <a:solidFill>
                <a:srgbClr val="C00000"/>
              </a:solidFill>
              <a:latin typeface="UD デジタル 教科書体 NK-B" panose="02020700000000000000" pitchFamily="18" charset="-128"/>
              <a:ea typeface="UD デジタル 教科書体 NK-B" panose="02020700000000000000" pitchFamily="18" charset="-128"/>
            </a:endParaRPr>
          </a:p>
          <a:p>
            <a:r>
              <a:rPr kumimoji="1" lang="ja-JP" altLang="en-US" sz="3200" dirty="0">
                <a:solidFill>
                  <a:srgbClr val="C00000"/>
                </a:solidFill>
                <a:latin typeface="UD デジタル 教科書体 NK-B" panose="02020700000000000000" pitchFamily="18" charset="-128"/>
                <a:ea typeface="UD デジタル 教科書体 NK-B" panose="02020700000000000000" pitchFamily="18" charset="-128"/>
              </a:rPr>
              <a:t>ヒヤリ・ハット報告書等</a:t>
            </a:r>
          </a:p>
        </p:txBody>
      </p:sp>
      <p:sp>
        <p:nvSpPr>
          <p:cNvPr id="12" name="正方形/長方形 11"/>
          <p:cNvSpPr/>
          <p:nvPr/>
        </p:nvSpPr>
        <p:spPr>
          <a:xfrm>
            <a:off x="253304" y="1134303"/>
            <a:ext cx="7635424" cy="523220"/>
          </a:xfrm>
          <a:prstGeom prst="rect">
            <a:avLst/>
          </a:prstGeom>
        </p:spPr>
        <p:txBody>
          <a:bodyPr wrap="none">
            <a:spAutoFit/>
          </a:bodyPr>
          <a:lstStyle/>
          <a:p>
            <a:pPr defTabSz="907633" eaLnBrk="1" hangingPunct="1"/>
            <a:r>
              <a:rPr lang="ja-JP" altLang="en-US" sz="2800" u="sng" dirty="0">
                <a:latin typeface="UD デジタル 教科書体 NK-B" panose="02020700000000000000" pitchFamily="18" charset="-128"/>
                <a:ea typeface="UD デジタル 教科書体 NK-B" panose="02020700000000000000" pitchFamily="18" charset="-128"/>
              </a:rPr>
              <a:t>①報告された情報を数値化して、集計（グラフ化）</a:t>
            </a:r>
            <a:endParaRPr lang="en-US" altLang="ja-JP" sz="2800" u="sng" dirty="0">
              <a:latin typeface="UD デジタル 教科書体 NK-B" panose="02020700000000000000" pitchFamily="18" charset="-128"/>
              <a:ea typeface="UD デジタル 教科書体 NK-B" panose="02020700000000000000" pitchFamily="18" charset="-128"/>
            </a:endParaRPr>
          </a:p>
        </p:txBody>
      </p:sp>
      <p:sp>
        <p:nvSpPr>
          <p:cNvPr id="16" name="正方形/長方形 15"/>
          <p:cNvSpPr/>
          <p:nvPr/>
        </p:nvSpPr>
        <p:spPr>
          <a:xfrm>
            <a:off x="253304" y="1788874"/>
            <a:ext cx="6107762" cy="523220"/>
          </a:xfrm>
          <a:prstGeom prst="rect">
            <a:avLst/>
          </a:prstGeom>
        </p:spPr>
        <p:txBody>
          <a:bodyPr wrap="none">
            <a:spAutoFit/>
          </a:bodyPr>
          <a:lstStyle/>
          <a:p>
            <a:pPr defTabSz="907633" eaLnBrk="1" hangingPunct="1"/>
            <a:r>
              <a:rPr lang="ja-JP" altLang="en-US" sz="2800" u="sng" dirty="0">
                <a:latin typeface="UD デジタル 教科書体 NK-B" panose="02020700000000000000" pitchFamily="18" charset="-128"/>
                <a:ea typeface="UD デジタル 教科書体 NK-B" panose="02020700000000000000" pitchFamily="18" charset="-128"/>
              </a:rPr>
              <a:t>②事業者の全体、現業職場の傾向把握</a:t>
            </a:r>
            <a:endParaRPr lang="en-US" altLang="ja-JP" sz="2800" u="sng" dirty="0">
              <a:latin typeface="UD デジタル 教科書体 NK-B" panose="02020700000000000000" pitchFamily="18" charset="-128"/>
              <a:ea typeface="UD デジタル 教科書体 NK-B" panose="02020700000000000000" pitchFamily="18" charset="-128"/>
            </a:endParaRPr>
          </a:p>
        </p:txBody>
      </p:sp>
      <p:sp>
        <p:nvSpPr>
          <p:cNvPr id="17" name="正方形/長方形 16"/>
          <p:cNvSpPr/>
          <p:nvPr/>
        </p:nvSpPr>
        <p:spPr>
          <a:xfrm>
            <a:off x="253304" y="2443444"/>
            <a:ext cx="6914072" cy="523220"/>
          </a:xfrm>
          <a:prstGeom prst="rect">
            <a:avLst/>
          </a:prstGeom>
        </p:spPr>
        <p:txBody>
          <a:bodyPr wrap="none">
            <a:spAutoFit/>
          </a:bodyPr>
          <a:lstStyle/>
          <a:p>
            <a:pPr defTabSz="907633" eaLnBrk="1" hangingPunct="1"/>
            <a:r>
              <a:rPr lang="ja-JP" altLang="en-US" sz="2800" u="sng" dirty="0">
                <a:latin typeface="UD デジタル 教科書体 NK-B" panose="02020700000000000000" pitchFamily="18" charset="-128"/>
                <a:ea typeface="UD デジタル 教科書体 NK-B" panose="02020700000000000000" pitchFamily="18" charset="-128"/>
              </a:rPr>
              <a:t>③安全重点施策、現業職場の行動目標策定</a:t>
            </a:r>
            <a:endParaRPr lang="en-US" altLang="ja-JP" sz="2800" u="sng" dirty="0">
              <a:latin typeface="UD デジタル 教科書体 NK-B" panose="02020700000000000000" pitchFamily="18" charset="-128"/>
              <a:ea typeface="UD デジタル 教科書体 NK-B" panose="02020700000000000000" pitchFamily="18" charset="-128"/>
            </a:endParaRPr>
          </a:p>
        </p:txBody>
      </p:sp>
      <p:pic>
        <p:nvPicPr>
          <p:cNvPr id="10" name="図 9"/>
          <p:cNvPicPr>
            <a:picLocks noChangeAspect="1"/>
          </p:cNvPicPr>
          <p:nvPr/>
        </p:nvPicPr>
        <p:blipFill>
          <a:blip r:embed="rId5"/>
          <a:stretch>
            <a:fillRect/>
          </a:stretch>
        </p:blipFill>
        <p:spPr>
          <a:xfrm>
            <a:off x="3409328" y="4464039"/>
            <a:ext cx="4576572" cy="192938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図 8"/>
          <p:cNvPicPr>
            <a:picLocks noChangeAspect="1"/>
          </p:cNvPicPr>
          <p:nvPr/>
        </p:nvPicPr>
        <p:blipFill rotWithShape="1">
          <a:blip r:embed="rId6"/>
          <a:srcRect r="34041"/>
          <a:stretch/>
        </p:blipFill>
        <p:spPr>
          <a:xfrm>
            <a:off x="5942201" y="2894172"/>
            <a:ext cx="2440645" cy="2535936"/>
          </a:xfrm>
          <a:prstGeom prst="rect">
            <a:avLst/>
          </a:prstGeom>
          <a:ln>
            <a:noFill/>
          </a:ln>
          <a:effectLst>
            <a:outerShdw blurRad="292100" dist="139700" dir="2700000" algn="tl" rotWithShape="0">
              <a:srgbClr val="333333">
                <a:alpha val="65000"/>
              </a:srgbClr>
            </a:outerShdw>
          </a:effectLst>
        </p:spPr>
      </p:pic>
      <p:sp>
        <p:nvSpPr>
          <p:cNvPr id="11" name="下カーブ矢印 10"/>
          <p:cNvSpPr/>
          <p:nvPr/>
        </p:nvSpPr>
        <p:spPr bwMode="auto">
          <a:xfrm rot="20561706">
            <a:off x="3141605" y="3846782"/>
            <a:ext cx="2286471" cy="879413"/>
          </a:xfrm>
          <a:prstGeom prst="curvedDownArrow">
            <a:avLst/>
          </a:prstGeom>
          <a:solidFill>
            <a:schemeClr val="bg1"/>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3" name="正方形/長方形 12"/>
          <p:cNvSpPr/>
          <p:nvPr/>
        </p:nvSpPr>
        <p:spPr>
          <a:xfrm>
            <a:off x="3500612" y="3523139"/>
            <a:ext cx="1773242" cy="369332"/>
          </a:xfrm>
          <a:prstGeom prst="rect">
            <a:avLst/>
          </a:prstGeom>
        </p:spPr>
        <p:txBody>
          <a:bodyPr wrap="none">
            <a:spAutoFit/>
          </a:bodyPr>
          <a:lstStyle/>
          <a:p>
            <a:pPr defTabSz="907633" eaLnBrk="1" hangingPunct="1"/>
            <a:r>
              <a:rPr lang="ja-JP" altLang="en-US" dirty="0">
                <a:latin typeface="UD デジタル 教科書体 NK-B" panose="02020700000000000000" pitchFamily="18" charset="-128"/>
                <a:ea typeface="UD デジタル 教科書体 NK-B" panose="02020700000000000000" pitchFamily="18" charset="-128"/>
              </a:rPr>
              <a:t>集計（グラフ化）</a:t>
            </a:r>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6" name="タイトル 5"/>
          <p:cNvSpPr>
            <a:spLocks noGrp="1"/>
          </p:cNvSpPr>
          <p:nvPr>
            <p:ph type="title"/>
          </p:nvPr>
        </p:nvSpPr>
        <p:spPr/>
        <p:txBody>
          <a:bodyPr/>
          <a:lstStyle/>
          <a:p>
            <a:r>
              <a:rPr lang="ja-JP" altLang="en-US" dirty="0"/>
              <a:t>職場の現状を管理する</a:t>
            </a:r>
            <a:endParaRPr kumimoji="1" lang="ja-JP" altLang="en-US" dirty="0"/>
          </a:p>
        </p:txBody>
      </p:sp>
    </p:spTree>
    <p:extLst>
      <p:ext uri="{BB962C8B-B14F-4D97-AF65-F5344CB8AC3E}">
        <p14:creationId xmlns:p14="http://schemas.microsoft.com/office/powerpoint/2010/main" val="3760801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分類・整理・傾向把握での着眼点</a:t>
            </a:r>
            <a:endParaRPr kumimoji="1" lang="ja-JP" altLang="en-US" dirty="0"/>
          </a:p>
        </p:txBody>
      </p:sp>
      <p:sp>
        <p:nvSpPr>
          <p:cNvPr id="5" name="コンテンツ プレースホルダー 4"/>
          <p:cNvSpPr>
            <a:spLocks noGrp="1"/>
          </p:cNvSpPr>
          <p:nvPr>
            <p:ph idx="1"/>
          </p:nvPr>
        </p:nvSpPr>
        <p:spPr>
          <a:xfrm>
            <a:off x="86782" y="1498600"/>
            <a:ext cx="9053522" cy="2565400"/>
          </a:xfrm>
        </p:spPr>
        <p:txBody>
          <a:bodyPr/>
          <a:lstStyle/>
          <a:p>
            <a:r>
              <a:rPr kumimoji="1" lang="ja-JP" altLang="en-US" dirty="0">
                <a:latin typeface="UD デジタル 教科書体 NK-B" panose="02020700000000000000" pitchFamily="18" charset="-128"/>
                <a:ea typeface="UD デジタル 教科書体 NK-B" panose="02020700000000000000" pitchFamily="18" charset="-128"/>
              </a:rPr>
              <a:t>通常とは異なる</a:t>
            </a:r>
            <a:r>
              <a:rPr kumimoji="1" lang="en-US" altLang="ja-JP" dirty="0">
                <a:latin typeface="UD デジタル 教科書体 NK-B" panose="02020700000000000000" pitchFamily="18" charset="-128"/>
                <a:ea typeface="UD デジタル 教科書体 NK-B" panose="02020700000000000000" pitchFamily="18" charset="-128"/>
              </a:rPr>
              <a:t>	</a:t>
            </a:r>
            <a:br>
              <a:rPr kumimoji="1" lang="en-US" altLang="ja-JP" dirty="0">
                <a:latin typeface="UD デジタル 教科書体 NK-B" panose="02020700000000000000" pitchFamily="18" charset="-128"/>
                <a:ea typeface="UD デジタル 教科書体 NK-B" panose="02020700000000000000" pitchFamily="18" charset="-128"/>
              </a:rPr>
            </a:br>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ja-JP" altLang="en-US" sz="2800" dirty="0">
                <a:latin typeface="UD デジタル 教科書体 NK-R" panose="02020400000000000000" pitchFamily="18" charset="-128"/>
                <a:ea typeface="UD デジタル 教科書体 NK-R" panose="02020400000000000000" pitchFamily="18" charset="-128"/>
              </a:rPr>
              <a:t>繁忙期→作業に抜けが生じる</a:t>
            </a:r>
            <a:br>
              <a:rPr kumimoji="1" lang="en-US" altLang="ja-JP" sz="2800" dirty="0">
                <a:latin typeface="UD デジタル 教科書体 NK-R" panose="02020400000000000000" pitchFamily="18" charset="-128"/>
                <a:ea typeface="UD デジタル 教科書体 NK-R" panose="02020400000000000000" pitchFamily="18" charset="-128"/>
              </a:rPr>
            </a:br>
            <a:r>
              <a:rPr kumimoji="1" lang="ja-JP" altLang="en-US" sz="2800" dirty="0">
                <a:latin typeface="UD デジタル 教科書体 NK-R" panose="02020400000000000000" pitchFamily="18" charset="-128"/>
                <a:ea typeface="UD デジタル 教科書体 NK-R" panose="02020400000000000000" pitchFamily="18" charset="-128"/>
              </a:rPr>
              <a:t>　アフターコロナ→久しぶりで体がついてこない</a:t>
            </a:r>
            <a:endParaRPr kumimoji="1" lang="en-US" altLang="ja-JP" sz="2800" dirty="0">
              <a:latin typeface="UD デジタル 教科書体 NK-R" panose="02020400000000000000" pitchFamily="18" charset="-128"/>
              <a:ea typeface="UD デジタル 教科書体 NK-R" panose="02020400000000000000" pitchFamily="18" charset="-128"/>
            </a:endParaRPr>
          </a:p>
          <a:p>
            <a:endParaRPr lang="en-US" altLang="ja-JP" sz="2800" dirty="0">
              <a:latin typeface="UD デジタル 教科書体 NK-R" panose="02020400000000000000" pitchFamily="18" charset="-128"/>
              <a:ea typeface="UD デジタル 教科書体 NK-R" panose="02020400000000000000" pitchFamily="18" charset="-128"/>
            </a:endParaRPr>
          </a:p>
          <a:p>
            <a:r>
              <a:rPr kumimoji="1" lang="ja-JP" altLang="en-US" sz="2800" dirty="0">
                <a:latin typeface="UD デジタル 教科書体 NK-R" panose="02020400000000000000" pitchFamily="18" charset="-128"/>
                <a:ea typeface="UD デジタル 教科書体 NK-R" panose="02020400000000000000" pitchFamily="18" charset="-128"/>
              </a:rPr>
              <a:t>最近では</a:t>
            </a:r>
          </a:p>
        </p:txBody>
      </p:sp>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39</a:t>
            </a:fld>
            <a:endParaRPr lang="en-US" altLang="ja-JP" dirty="0"/>
          </a:p>
        </p:txBody>
      </p:sp>
      <p:sp>
        <p:nvSpPr>
          <p:cNvPr id="6" name="正方形/長方形 5"/>
          <p:cNvSpPr/>
          <p:nvPr/>
        </p:nvSpPr>
        <p:spPr>
          <a:xfrm>
            <a:off x="1307285" y="4075631"/>
            <a:ext cx="6609502" cy="2062103"/>
          </a:xfrm>
          <a:prstGeom prst="rect">
            <a:avLst/>
          </a:prstGeom>
        </p:spPr>
        <p:txBody>
          <a:bodyPr wrap="none">
            <a:spAutoFit/>
          </a:bodyPr>
          <a:lstStyle/>
          <a:p>
            <a:r>
              <a:rPr lang="ja-JP" altLang="en-US" sz="3200" dirty="0">
                <a:latin typeface="UD デジタル 教科書体 NK-B" panose="02020700000000000000" pitchFamily="18" charset="-128"/>
                <a:ea typeface="UD デジタル 教科書体 NK-B" panose="02020700000000000000" pitchFamily="18" charset="-128"/>
              </a:rPr>
              <a:t>３</a:t>
            </a:r>
            <a:r>
              <a:rPr lang="en-US" altLang="ja-JP" sz="3200" dirty="0">
                <a:latin typeface="UD デジタル 教科書体 NK-B" panose="02020700000000000000" pitchFamily="18" charset="-128"/>
                <a:ea typeface="UD デジタル 教科書体 NK-B" panose="02020700000000000000" pitchFamily="18" charset="-128"/>
              </a:rPr>
              <a:t>H</a:t>
            </a:r>
            <a:r>
              <a:rPr lang="ja-JP" altLang="en-US" sz="3200" dirty="0">
                <a:latin typeface="UD デジタル 教科書体 NK-B" panose="02020700000000000000" pitchFamily="18" charset="-128"/>
                <a:ea typeface="UD デジタル 教科書体 NK-B" panose="02020700000000000000" pitchFamily="18" charset="-128"/>
              </a:rPr>
              <a:t>（初めて、変化、久しぶり）に加え、</a:t>
            </a:r>
            <a:endParaRPr lang="en-US" altLang="ja-JP" sz="3200" dirty="0">
              <a:latin typeface="UD デジタル 教科書体 NK-B" panose="02020700000000000000" pitchFamily="18" charset="-128"/>
              <a:ea typeface="UD デジタル 教科書体 NK-B" panose="02020700000000000000" pitchFamily="18" charset="-128"/>
            </a:endParaRPr>
          </a:p>
          <a:p>
            <a:endParaRPr lang="en-US" altLang="ja-JP" sz="3200" dirty="0">
              <a:latin typeface="UD デジタル 教科書体 NK-B" panose="02020700000000000000" pitchFamily="18" charset="-128"/>
              <a:ea typeface="UD デジタル 教科書体 NK-B" panose="02020700000000000000" pitchFamily="18" charset="-128"/>
            </a:endParaRPr>
          </a:p>
          <a:p>
            <a:pPr algn="ctr"/>
            <a:r>
              <a:rPr lang="ja-JP" altLang="en-US" sz="3200" dirty="0">
                <a:latin typeface="UD デジタル 教科書体 NK-B" panose="02020700000000000000" pitchFamily="18" charset="-128"/>
                <a:ea typeface="UD デジタル 教科書体 NK-B" panose="02020700000000000000" pitchFamily="18" charset="-128"/>
              </a:rPr>
              <a:t>３</a:t>
            </a:r>
            <a:r>
              <a:rPr lang="en-US" altLang="ja-JP" sz="3200" dirty="0">
                <a:latin typeface="UD デジタル 教科書体 NK-B" panose="02020700000000000000" pitchFamily="18" charset="-128"/>
                <a:ea typeface="UD デジタル 教科書体 NK-B" panose="02020700000000000000" pitchFamily="18" charset="-128"/>
              </a:rPr>
              <a:t>H</a:t>
            </a:r>
            <a:r>
              <a:rPr lang="ja-JP" altLang="en-US" sz="3200" dirty="0">
                <a:latin typeface="UD デジタル 教科書体 NK-B" panose="02020700000000000000" pitchFamily="18" charset="-128"/>
                <a:ea typeface="UD デジタル 教科書体 NK-B" panose="02020700000000000000" pitchFamily="18" charset="-128"/>
              </a:rPr>
              <a:t>（疲労、繁忙、張り切り過ぎ）</a:t>
            </a:r>
            <a:endParaRPr lang="en-US" altLang="ja-JP" sz="3200" dirty="0">
              <a:latin typeface="UD デジタル 教科書体 NK-B" panose="02020700000000000000" pitchFamily="18" charset="-128"/>
              <a:ea typeface="UD デジタル 教科書体 NK-B" panose="02020700000000000000" pitchFamily="18" charset="-128"/>
            </a:endParaRPr>
          </a:p>
          <a:p>
            <a:pPr algn="ctr"/>
            <a:endParaRPr lang="ja-JP" altLang="en-US" sz="3200" dirty="0">
              <a:latin typeface="UD デジタル 教科書体 NK-B" panose="02020700000000000000" pitchFamily="18" charset="-128"/>
              <a:ea typeface="UD デジタル 教科書体 NK-B" panose="02020700000000000000" pitchFamily="18" charset="-128"/>
            </a:endParaRPr>
          </a:p>
        </p:txBody>
      </p:sp>
      <p:sp>
        <p:nvSpPr>
          <p:cNvPr id="7" name="正方形/長方形 6"/>
          <p:cNvSpPr/>
          <p:nvPr/>
        </p:nvSpPr>
        <p:spPr>
          <a:xfrm>
            <a:off x="4490116" y="5949163"/>
            <a:ext cx="4305987" cy="523220"/>
          </a:xfrm>
          <a:prstGeom prst="rect">
            <a:avLst/>
          </a:prstGeom>
        </p:spPr>
        <p:txBody>
          <a:bodyPr wrap="none">
            <a:spAutoFit/>
          </a:bodyPr>
          <a:lstStyle/>
          <a:p>
            <a:r>
              <a:rPr lang="ja-JP" altLang="en-US" sz="2800" dirty="0">
                <a:latin typeface="UD デジタル 教科書体 NK-R" panose="02020400000000000000" pitchFamily="18" charset="-128"/>
                <a:ea typeface="UD デジタル 教科書体 NK-R" panose="02020400000000000000" pitchFamily="18" charset="-128"/>
              </a:rPr>
              <a:t>もエラーを誘発する要因に！</a:t>
            </a:r>
          </a:p>
        </p:txBody>
      </p:sp>
    </p:spTree>
    <p:extLst>
      <p:ext uri="{BB962C8B-B14F-4D97-AF65-F5344CB8AC3E}">
        <p14:creationId xmlns:p14="http://schemas.microsoft.com/office/powerpoint/2010/main" val="2389081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スライド番号プレースホルダー 33"/>
          <p:cNvSpPr>
            <a:spLocks noGrp="1"/>
          </p:cNvSpPr>
          <p:nvPr>
            <p:ph type="sldNum" sz="quarter" idx="12"/>
          </p:nvPr>
        </p:nvSpPr>
        <p:spPr/>
        <p:txBody>
          <a:bodyPr/>
          <a:lstStyle/>
          <a:p>
            <a:pPr>
              <a:defRPr/>
            </a:pPr>
            <a:fld id="{651FC12D-27C1-4F31-90C9-A93D49E44687}" type="slidenum">
              <a:rPr lang="en-US" altLang="ja-JP" smtClean="0">
                <a:solidFill>
                  <a:srgbClr val="000000"/>
                </a:solidFill>
              </a:rPr>
              <a:pPr>
                <a:defRPr/>
              </a:pPr>
              <a:t>4</a:t>
            </a:fld>
            <a:endParaRPr lang="en-US" altLang="ja-JP" dirty="0">
              <a:solidFill>
                <a:srgbClr val="000000"/>
              </a:solidFill>
            </a:endParaRPr>
          </a:p>
        </p:txBody>
      </p:sp>
      <p:sp>
        <p:nvSpPr>
          <p:cNvPr id="2" name="タイトル 1"/>
          <p:cNvSpPr>
            <a:spLocks noGrp="1"/>
          </p:cNvSpPr>
          <p:nvPr>
            <p:ph type="title"/>
          </p:nvPr>
        </p:nvSpPr>
        <p:spPr/>
        <p:txBody>
          <a:bodyPr/>
          <a:lstStyle/>
          <a:p>
            <a:r>
              <a:rPr lang="ja-JP" altLang="en-US" dirty="0"/>
              <a:t>運輸安全マネジメント制度上の位置づけ</a:t>
            </a:r>
            <a:endParaRPr kumimoji="1" lang="ja-JP" altLang="en-US" dirty="0"/>
          </a:p>
        </p:txBody>
      </p:sp>
      <p:sp>
        <p:nvSpPr>
          <p:cNvPr id="4" name="AutoShape 9"/>
          <p:cNvSpPr>
            <a:spLocks noChangeArrowheads="1"/>
          </p:cNvSpPr>
          <p:nvPr/>
        </p:nvSpPr>
        <p:spPr bwMode="auto">
          <a:xfrm>
            <a:off x="323850" y="2637581"/>
            <a:ext cx="3671888" cy="1973635"/>
          </a:xfrm>
          <a:prstGeom prst="roundRect">
            <a:avLst>
              <a:gd name="adj" fmla="val 16667"/>
            </a:avLst>
          </a:prstGeom>
          <a:solidFill>
            <a:srgbClr val="FFFF99"/>
          </a:solidFill>
          <a:ln w="9525" algn="ctr">
            <a:solidFill>
              <a:srgbClr val="FF9900"/>
            </a:solidFill>
            <a:round/>
            <a:headEnd/>
            <a:tailEnd/>
          </a:ln>
        </p:spPr>
        <p:txBody>
          <a:bodyPr vert="eaVert" wrap="none" anchor="ctr"/>
          <a:lstStyle/>
          <a:p>
            <a:pPr algn="ctr">
              <a:defRPr/>
            </a:pPr>
            <a:endParaRPr lang="ja-JP" altLang="en-US" sz="2000" dirty="0">
              <a:solidFill>
                <a:srgbClr val="000000"/>
              </a:solidFill>
              <a:ea typeface="ＭＳ Ｐゴシック" pitchFamily="50" charset="-128"/>
            </a:endParaRPr>
          </a:p>
        </p:txBody>
      </p:sp>
      <p:pic>
        <p:nvPicPr>
          <p:cNvPr id="5" name="Picture 3" descr="1"/>
          <p:cNvPicPr>
            <a:picLocks noChangeAspect="1" noChangeArrowheads="1"/>
          </p:cNvPicPr>
          <p:nvPr/>
        </p:nvPicPr>
        <p:blipFill>
          <a:blip r:embed="rId3" cstate="print"/>
          <a:srcRect/>
          <a:stretch>
            <a:fillRect/>
          </a:stretch>
        </p:blipFill>
        <p:spPr bwMode="auto">
          <a:xfrm>
            <a:off x="6516688" y="764704"/>
            <a:ext cx="1917700" cy="1092200"/>
          </a:xfrm>
          <a:prstGeom prst="rect">
            <a:avLst/>
          </a:prstGeom>
          <a:noFill/>
          <a:ln w="9525">
            <a:noFill/>
            <a:miter lim="800000"/>
            <a:headEnd/>
            <a:tailEnd/>
          </a:ln>
        </p:spPr>
      </p:pic>
      <p:pic>
        <p:nvPicPr>
          <p:cNvPr id="6" name="Picture 4" descr="6"/>
          <p:cNvPicPr>
            <a:picLocks noChangeAspect="1" noChangeArrowheads="1"/>
          </p:cNvPicPr>
          <p:nvPr/>
        </p:nvPicPr>
        <p:blipFill>
          <a:blip r:embed="rId4" cstate="print"/>
          <a:srcRect/>
          <a:stretch>
            <a:fillRect/>
          </a:stretch>
        </p:blipFill>
        <p:spPr bwMode="auto">
          <a:xfrm>
            <a:off x="753269" y="3320082"/>
            <a:ext cx="1728788" cy="1189038"/>
          </a:xfrm>
          <a:prstGeom prst="rect">
            <a:avLst/>
          </a:prstGeom>
          <a:noFill/>
          <a:ln w="9525">
            <a:noFill/>
            <a:miter lim="800000"/>
            <a:headEnd/>
            <a:tailEnd/>
          </a:ln>
        </p:spPr>
      </p:pic>
      <p:sp>
        <p:nvSpPr>
          <p:cNvPr id="7" name="AutoShape 7"/>
          <p:cNvSpPr>
            <a:spLocks noChangeArrowheads="1"/>
          </p:cNvSpPr>
          <p:nvPr/>
        </p:nvSpPr>
        <p:spPr bwMode="auto">
          <a:xfrm>
            <a:off x="4643438" y="1772766"/>
            <a:ext cx="4249737" cy="4387890"/>
          </a:xfrm>
          <a:prstGeom prst="roundRect">
            <a:avLst>
              <a:gd name="adj" fmla="val 16667"/>
            </a:avLst>
          </a:prstGeom>
          <a:solidFill>
            <a:srgbClr val="FFFF99"/>
          </a:solidFill>
          <a:ln w="9525" algn="ctr">
            <a:solidFill>
              <a:srgbClr val="FF9900"/>
            </a:solidFill>
            <a:round/>
            <a:headEnd/>
            <a:tailEnd/>
          </a:ln>
        </p:spPr>
        <p:txBody>
          <a:bodyPr vert="eaVert" wrap="none" anchor="ctr"/>
          <a:lstStyle/>
          <a:p>
            <a:pPr algn="ctr">
              <a:defRPr/>
            </a:pPr>
            <a:endParaRPr lang="ja-JP" altLang="en-US" sz="2000" dirty="0">
              <a:solidFill>
                <a:srgbClr val="000000"/>
              </a:solidFill>
              <a:ea typeface="ＭＳ Ｐゴシック" pitchFamily="50" charset="-128"/>
            </a:endParaRPr>
          </a:p>
        </p:txBody>
      </p:sp>
      <p:sp>
        <p:nvSpPr>
          <p:cNvPr id="8" name="AutoShape 8"/>
          <p:cNvSpPr>
            <a:spLocks noChangeArrowheads="1"/>
          </p:cNvSpPr>
          <p:nvPr/>
        </p:nvSpPr>
        <p:spPr bwMode="auto">
          <a:xfrm>
            <a:off x="328613" y="4762525"/>
            <a:ext cx="3959225" cy="1474787"/>
          </a:xfrm>
          <a:prstGeom prst="roundRect">
            <a:avLst>
              <a:gd name="adj" fmla="val 16667"/>
            </a:avLst>
          </a:prstGeom>
          <a:solidFill>
            <a:srgbClr val="FFFF99"/>
          </a:solidFill>
          <a:ln w="9525" algn="ctr">
            <a:solidFill>
              <a:srgbClr val="FF9900"/>
            </a:solidFill>
            <a:round/>
            <a:headEnd/>
            <a:tailEnd/>
          </a:ln>
        </p:spPr>
        <p:txBody>
          <a:bodyPr vert="eaVert" wrap="none" anchor="ctr"/>
          <a:lstStyle/>
          <a:p>
            <a:pPr algn="ctr">
              <a:defRPr/>
            </a:pPr>
            <a:endParaRPr lang="ja-JP" altLang="en-US" sz="2000" dirty="0">
              <a:solidFill>
                <a:srgbClr val="000000"/>
              </a:solidFill>
              <a:ea typeface="ＭＳ Ｐゴシック" pitchFamily="50" charset="-128"/>
            </a:endParaRPr>
          </a:p>
        </p:txBody>
      </p:sp>
      <p:pic>
        <p:nvPicPr>
          <p:cNvPr id="9" name="Picture 24" descr="5"/>
          <p:cNvPicPr>
            <a:picLocks noChangeAspect="1" noChangeArrowheads="1"/>
          </p:cNvPicPr>
          <p:nvPr/>
        </p:nvPicPr>
        <p:blipFill>
          <a:blip r:embed="rId5" cstate="print"/>
          <a:srcRect/>
          <a:stretch>
            <a:fillRect/>
          </a:stretch>
        </p:blipFill>
        <p:spPr bwMode="auto">
          <a:xfrm>
            <a:off x="2992438" y="5084787"/>
            <a:ext cx="1223962" cy="1031875"/>
          </a:xfrm>
          <a:prstGeom prst="rect">
            <a:avLst/>
          </a:prstGeom>
          <a:noFill/>
          <a:ln w="9525">
            <a:noFill/>
            <a:miter lim="800000"/>
            <a:headEnd/>
            <a:tailEnd/>
          </a:ln>
        </p:spPr>
      </p:pic>
      <p:sp>
        <p:nvSpPr>
          <p:cNvPr id="10" name="AutoShape 45"/>
          <p:cNvSpPr>
            <a:spLocks noChangeArrowheads="1"/>
          </p:cNvSpPr>
          <p:nvPr/>
        </p:nvSpPr>
        <p:spPr bwMode="auto">
          <a:xfrm>
            <a:off x="2074539" y="806018"/>
            <a:ext cx="1923109" cy="374571"/>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pPr algn="ctr">
              <a:defRPr/>
            </a:pP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①</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経営トップの責務</a:t>
            </a:r>
          </a:p>
        </p:txBody>
      </p:sp>
      <p:sp>
        <p:nvSpPr>
          <p:cNvPr id="11" name="AutoShape 6"/>
          <p:cNvSpPr>
            <a:spLocks noChangeArrowheads="1"/>
          </p:cNvSpPr>
          <p:nvPr/>
        </p:nvSpPr>
        <p:spPr bwMode="auto">
          <a:xfrm>
            <a:off x="1331912" y="1237268"/>
            <a:ext cx="3311525" cy="1239837"/>
          </a:xfrm>
          <a:prstGeom prst="roundRect">
            <a:avLst>
              <a:gd name="adj" fmla="val 16667"/>
            </a:avLst>
          </a:prstGeom>
          <a:solidFill>
            <a:srgbClr val="FFFF99"/>
          </a:solidFill>
          <a:ln w="9525" algn="ctr">
            <a:solidFill>
              <a:srgbClr val="FF9900"/>
            </a:solidFill>
            <a:round/>
            <a:headEnd/>
            <a:tailEnd/>
          </a:ln>
        </p:spPr>
        <p:txBody>
          <a:bodyPr vert="eaVert" wrap="none" anchor="ctr"/>
          <a:lstStyle/>
          <a:p>
            <a:pPr algn="ctr">
              <a:defRPr/>
            </a:pPr>
            <a:endParaRPr lang="ja-JP" altLang="en-US" sz="2000" dirty="0">
              <a:solidFill>
                <a:srgbClr val="000000"/>
              </a:solidFill>
              <a:ea typeface="ＭＳ Ｐゴシック" pitchFamily="50" charset="-128"/>
            </a:endParaRPr>
          </a:p>
        </p:txBody>
      </p:sp>
      <p:sp>
        <p:nvSpPr>
          <p:cNvPr id="12" name="AutoShape 47"/>
          <p:cNvSpPr>
            <a:spLocks noChangeArrowheads="1"/>
          </p:cNvSpPr>
          <p:nvPr/>
        </p:nvSpPr>
        <p:spPr bwMode="auto">
          <a:xfrm>
            <a:off x="1617663" y="2025299"/>
            <a:ext cx="1652310" cy="334211"/>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noAutofit/>
          </a:bodyPr>
          <a:lstStyle/>
          <a:p>
            <a:pPr algn="ctr">
              <a:defRPr/>
            </a:pP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③</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安全重点施策</a:t>
            </a:r>
          </a:p>
        </p:txBody>
      </p:sp>
      <p:sp>
        <p:nvSpPr>
          <p:cNvPr id="13" name="Text Box 48"/>
          <p:cNvSpPr txBox="1">
            <a:spLocks noChangeArrowheads="1"/>
          </p:cNvSpPr>
          <p:nvPr/>
        </p:nvSpPr>
        <p:spPr bwMode="auto">
          <a:xfrm>
            <a:off x="1494324" y="1261591"/>
            <a:ext cx="2492991" cy="400110"/>
          </a:xfrm>
          <a:prstGeom prst="rect">
            <a:avLst/>
          </a:prstGeom>
          <a:noFill/>
          <a:ln w="9525" algn="ctr">
            <a:noFill/>
            <a:miter lim="800000"/>
            <a:headEnd/>
            <a:tailEnd/>
          </a:ln>
        </p:spPr>
        <p:txBody>
          <a:bodyPr wrap="none">
            <a:spAutoFit/>
          </a:bodyPr>
          <a:lstStyle/>
          <a:p>
            <a:pPr algn="ctr">
              <a:defRPr/>
            </a:pPr>
            <a:r>
              <a:rPr lang="ja-JP" altLang="en-US" sz="2000" dirty="0">
                <a:solidFill>
                  <a:srgbClr val="000000"/>
                </a:solidFill>
                <a:latin typeface="HGS創英角ｺﾞｼｯｸUB" panose="020B0900000000000000" pitchFamily="50" charset="-128"/>
                <a:ea typeface="HGS創英角ｺﾞｼｯｸUB" panose="020B0900000000000000" pitchFamily="50" charset="-128"/>
              </a:rPr>
              <a:t>安全管理体制の構築</a:t>
            </a:r>
          </a:p>
        </p:txBody>
      </p:sp>
      <p:sp>
        <p:nvSpPr>
          <p:cNvPr id="14" name="AutoShape 50"/>
          <p:cNvSpPr>
            <a:spLocks noChangeArrowheads="1"/>
          </p:cNvSpPr>
          <p:nvPr/>
        </p:nvSpPr>
        <p:spPr bwMode="auto">
          <a:xfrm>
            <a:off x="5580063" y="1860118"/>
            <a:ext cx="2530435" cy="374571"/>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square" anchor="ctr">
            <a:spAutoFit/>
          </a:bodyPr>
          <a:lstStyle/>
          <a:p>
            <a:pPr algn="ctr">
              <a:defRPr/>
            </a:pP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④</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安全統括管理者の責務</a:t>
            </a:r>
          </a:p>
        </p:txBody>
      </p:sp>
      <p:sp>
        <p:nvSpPr>
          <p:cNvPr id="15" name="AutoShape 51"/>
          <p:cNvSpPr>
            <a:spLocks noChangeArrowheads="1"/>
          </p:cNvSpPr>
          <p:nvPr/>
        </p:nvSpPr>
        <p:spPr bwMode="auto">
          <a:xfrm>
            <a:off x="5586781" y="4941168"/>
            <a:ext cx="2595154" cy="374571"/>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square" anchor="ctr">
            <a:spAutoFit/>
          </a:bodyPr>
          <a:lstStyle/>
          <a:p>
            <a:pPr algn="ctr">
              <a:defRPr/>
            </a:pP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⑨</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関係令等の遵守の確保</a:t>
            </a:r>
          </a:p>
        </p:txBody>
      </p:sp>
      <p:sp>
        <p:nvSpPr>
          <p:cNvPr id="16" name="AutoShape 52"/>
          <p:cNvSpPr>
            <a:spLocks noChangeArrowheads="1"/>
          </p:cNvSpPr>
          <p:nvPr/>
        </p:nvSpPr>
        <p:spPr bwMode="auto">
          <a:xfrm>
            <a:off x="5586781" y="5373216"/>
            <a:ext cx="2958732" cy="646986"/>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square" anchor="ctr">
            <a:spAutoFit/>
          </a:bodyPr>
          <a:lstStyle/>
          <a:p>
            <a:pPr algn="ctr">
              <a:defRPr/>
            </a:pP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⑩</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安全管理体制の構築・</a:t>
            </a:r>
          </a:p>
          <a:p>
            <a:pPr algn="ctr">
              <a:defRPr/>
            </a:pP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改善に必要な教育・訓練等</a:t>
            </a:r>
          </a:p>
        </p:txBody>
      </p:sp>
      <p:sp>
        <p:nvSpPr>
          <p:cNvPr id="17" name="AutoShape 53"/>
          <p:cNvSpPr>
            <a:spLocks noChangeArrowheads="1"/>
          </p:cNvSpPr>
          <p:nvPr/>
        </p:nvSpPr>
        <p:spPr bwMode="auto">
          <a:xfrm>
            <a:off x="675172" y="5132293"/>
            <a:ext cx="2018331" cy="919401"/>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pPr algn="ctr">
              <a:defRPr/>
            </a:pP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⑪</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内部監査</a:t>
            </a:r>
          </a:p>
          <a:p>
            <a:pPr algn="ctr">
              <a:defRPr/>
            </a:pP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（社内相互チェック）</a:t>
            </a:r>
          </a:p>
          <a:p>
            <a:pPr algn="ctr">
              <a:defRPr/>
            </a:pP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の実施</a:t>
            </a:r>
          </a:p>
        </p:txBody>
      </p:sp>
      <p:sp>
        <p:nvSpPr>
          <p:cNvPr id="18" name="AutoShape 54"/>
          <p:cNvSpPr>
            <a:spLocks noChangeArrowheads="1"/>
          </p:cNvSpPr>
          <p:nvPr/>
        </p:nvSpPr>
        <p:spPr bwMode="auto">
          <a:xfrm>
            <a:off x="1095938" y="2730897"/>
            <a:ext cx="2187582" cy="534239"/>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noAutofit/>
          </a:bodyPr>
          <a:lstStyle/>
          <a:p>
            <a:pPr algn="ctr">
              <a:defRPr/>
            </a:pP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⑫</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マネジメントレビュー</a:t>
            </a:r>
          </a:p>
          <a:p>
            <a:pPr algn="ctr">
              <a:defRPr/>
            </a:pP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と継続的改善の実施</a:t>
            </a:r>
          </a:p>
        </p:txBody>
      </p:sp>
      <p:sp>
        <p:nvSpPr>
          <p:cNvPr id="19" name="AutoShape 55"/>
          <p:cNvSpPr>
            <a:spLocks noChangeArrowheads="1"/>
          </p:cNvSpPr>
          <p:nvPr/>
        </p:nvSpPr>
        <p:spPr bwMode="auto">
          <a:xfrm>
            <a:off x="5557343" y="2706896"/>
            <a:ext cx="2421928" cy="646986"/>
          </a:xfrm>
          <a:prstGeom prst="roundRect">
            <a:avLst>
              <a:gd name="adj" fmla="val 16667"/>
            </a:avLst>
          </a:prstGeom>
          <a:gradFill rotWithShape="1">
            <a:gsLst>
              <a:gs pos="0">
                <a:srgbClr val="BBE2E3"/>
              </a:gs>
              <a:gs pos="100000">
                <a:schemeClr val="bg1"/>
              </a:gs>
            </a:gsLst>
            <a:lin ang="5400000" scaled="1"/>
          </a:gradFill>
          <a:ln w="9525" algn="ctr">
            <a:solidFill>
              <a:schemeClr val="accent1"/>
            </a:solidFill>
            <a:round/>
            <a:headEnd/>
            <a:tailEnd/>
          </a:ln>
        </p:spPr>
        <p:txBody>
          <a:bodyPr wrap="none" anchor="ctr">
            <a:spAutoFit/>
          </a:bodyPr>
          <a:lstStyle/>
          <a:p>
            <a:pPr algn="ctr">
              <a:defRPr/>
            </a:pP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⑥</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情報伝達及び</a:t>
            </a:r>
          </a:p>
          <a:p>
            <a:pPr algn="ctr">
              <a:defRPr/>
            </a:pP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コミュニケーションの確保</a:t>
            </a:r>
          </a:p>
        </p:txBody>
      </p:sp>
      <p:sp>
        <p:nvSpPr>
          <p:cNvPr id="20" name="AutoShape 57"/>
          <p:cNvSpPr>
            <a:spLocks noChangeArrowheads="1"/>
          </p:cNvSpPr>
          <p:nvPr/>
        </p:nvSpPr>
        <p:spPr bwMode="auto">
          <a:xfrm>
            <a:off x="5580063" y="2276872"/>
            <a:ext cx="2519362" cy="373062"/>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square" anchor="ctr">
            <a:spAutoFit/>
          </a:bodyPr>
          <a:lstStyle/>
          <a:p>
            <a:pPr algn="ctr">
              <a:defRPr/>
            </a:pP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⑤</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要員の責任・権限</a:t>
            </a:r>
          </a:p>
        </p:txBody>
      </p:sp>
      <p:sp>
        <p:nvSpPr>
          <p:cNvPr id="21" name="AutoShape 58"/>
          <p:cNvSpPr>
            <a:spLocks noChangeArrowheads="1"/>
          </p:cNvSpPr>
          <p:nvPr/>
        </p:nvSpPr>
        <p:spPr bwMode="auto">
          <a:xfrm>
            <a:off x="5580063" y="3374350"/>
            <a:ext cx="2965450" cy="1123712"/>
          </a:xfrm>
          <a:prstGeom prst="roundRect">
            <a:avLst>
              <a:gd name="adj" fmla="val 16667"/>
            </a:avLst>
          </a:prstGeom>
          <a:solidFill>
            <a:srgbClr val="FFC000"/>
          </a:solidFill>
          <a:ln w="9525" algn="ctr">
            <a:solidFill>
              <a:srgbClr val="C00000"/>
            </a:solidFill>
            <a:round/>
            <a:headEnd/>
            <a:tailEnd/>
          </a:ln>
        </p:spPr>
        <p:txBody>
          <a:bodyPr anchor="ctr">
            <a:spAutoFit/>
          </a:bodyPr>
          <a:lstStyle/>
          <a:p>
            <a:pPr algn="ctr">
              <a:defRPr/>
            </a:pPr>
            <a:r>
              <a:rPr lang="en-US" altLang="ja-JP" sz="2000" dirty="0">
                <a:solidFill>
                  <a:srgbClr val="000000"/>
                </a:solidFill>
                <a:latin typeface="UD デジタル 教科書体 NK-B" panose="02020700000000000000" pitchFamily="18" charset="-128"/>
                <a:ea typeface="UD デジタル 教科書体 NK-B" panose="02020700000000000000" pitchFamily="18" charset="-128"/>
              </a:rPr>
              <a:t>⑦</a:t>
            </a:r>
            <a:r>
              <a:rPr lang="ja-JP" altLang="en-US" sz="2000" dirty="0">
                <a:solidFill>
                  <a:srgbClr val="000000"/>
                </a:solidFill>
                <a:latin typeface="UD デジタル 教科書体 NK-B" panose="02020700000000000000" pitchFamily="18" charset="-128"/>
                <a:ea typeface="UD デジタル 教科書体 NK-B" panose="02020700000000000000" pitchFamily="18" charset="-128"/>
              </a:rPr>
              <a:t>事故、ヒヤリ・ハット情報等の収集・活用</a:t>
            </a:r>
          </a:p>
          <a:p>
            <a:pPr algn="ctr">
              <a:defRPr/>
            </a:pPr>
            <a:r>
              <a:rPr lang="ja-JP" altLang="en-US" sz="2000" dirty="0">
                <a:solidFill>
                  <a:srgbClr val="000000"/>
                </a:solidFill>
                <a:latin typeface="UD デジタル 教科書体 NK-B" panose="02020700000000000000" pitchFamily="18" charset="-128"/>
                <a:ea typeface="UD デジタル 教科書体 NK-B" panose="02020700000000000000" pitchFamily="18" charset="-128"/>
              </a:rPr>
              <a:t>（リスク管理）</a:t>
            </a:r>
          </a:p>
        </p:txBody>
      </p:sp>
      <p:sp>
        <p:nvSpPr>
          <p:cNvPr id="22" name="AutoShape 59"/>
          <p:cNvSpPr>
            <a:spLocks noChangeArrowheads="1"/>
          </p:cNvSpPr>
          <p:nvPr/>
        </p:nvSpPr>
        <p:spPr bwMode="auto">
          <a:xfrm>
            <a:off x="5580063" y="4509120"/>
            <a:ext cx="2581049" cy="374571"/>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square" anchor="ctr">
            <a:spAutoFit/>
          </a:bodyPr>
          <a:lstStyle/>
          <a:p>
            <a:pPr algn="ctr">
              <a:defRPr/>
            </a:pP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⑧</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重大な事故等への対応</a:t>
            </a:r>
          </a:p>
        </p:txBody>
      </p:sp>
      <p:sp>
        <p:nvSpPr>
          <p:cNvPr id="23" name="AutoShape 60"/>
          <p:cNvSpPr>
            <a:spLocks noChangeArrowheads="1"/>
          </p:cNvSpPr>
          <p:nvPr/>
        </p:nvSpPr>
        <p:spPr bwMode="auto">
          <a:xfrm>
            <a:off x="2123728" y="6309320"/>
            <a:ext cx="2244725" cy="373063"/>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pPr algn="ctr">
              <a:defRPr/>
            </a:pP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⑬</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文書の作成及び管理</a:t>
            </a:r>
          </a:p>
        </p:txBody>
      </p:sp>
      <p:sp>
        <p:nvSpPr>
          <p:cNvPr id="24" name="AutoShape 61"/>
          <p:cNvSpPr>
            <a:spLocks noChangeArrowheads="1"/>
          </p:cNvSpPr>
          <p:nvPr/>
        </p:nvSpPr>
        <p:spPr bwMode="auto">
          <a:xfrm>
            <a:off x="4716016" y="6309320"/>
            <a:ext cx="2244725" cy="373063"/>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pPr algn="ctr">
              <a:defRPr/>
            </a:pP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⑭</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記録の作成及び維持</a:t>
            </a:r>
          </a:p>
        </p:txBody>
      </p:sp>
      <p:sp>
        <p:nvSpPr>
          <p:cNvPr id="25" name="Text Box 21"/>
          <p:cNvSpPr txBox="1">
            <a:spLocks noChangeArrowheads="1"/>
          </p:cNvSpPr>
          <p:nvPr/>
        </p:nvSpPr>
        <p:spPr bwMode="auto">
          <a:xfrm>
            <a:off x="3765550" y="4443412"/>
            <a:ext cx="673100" cy="823913"/>
          </a:xfrm>
          <a:prstGeom prst="rect">
            <a:avLst/>
          </a:prstGeom>
          <a:noFill/>
          <a:ln w="9525" algn="ctr">
            <a:noFill/>
            <a:miter lim="800000"/>
            <a:headEnd/>
            <a:tailEnd/>
          </a:ln>
        </p:spPr>
        <p:txBody>
          <a:bodyPr wrap="none" lIns="91432" tIns="45716" rIns="91432" bIns="45716">
            <a:spAutoFit/>
          </a:bodyPr>
          <a:lstStyle/>
          <a:p>
            <a:pPr algn="ctr">
              <a:defRPr/>
            </a:pPr>
            <a:r>
              <a:rPr lang="en-US" altLang="ja-JP" sz="4800" dirty="0">
                <a:solidFill>
                  <a:srgbClr val="FF6600"/>
                </a:solidFill>
                <a:latin typeface="Rockwell Extra Bold" pitchFamily="18" charset="0"/>
                <a:ea typeface="ＭＳ Ｐゴシック" pitchFamily="50" charset="-128"/>
              </a:rPr>
              <a:t>C</a:t>
            </a:r>
          </a:p>
        </p:txBody>
      </p:sp>
      <p:sp>
        <p:nvSpPr>
          <p:cNvPr id="26" name="Text Box 23"/>
          <p:cNvSpPr txBox="1">
            <a:spLocks noChangeArrowheads="1"/>
          </p:cNvSpPr>
          <p:nvPr/>
        </p:nvSpPr>
        <p:spPr bwMode="auto">
          <a:xfrm>
            <a:off x="3838575" y="1780704"/>
            <a:ext cx="644525" cy="762000"/>
          </a:xfrm>
          <a:prstGeom prst="rect">
            <a:avLst/>
          </a:prstGeom>
          <a:noFill/>
          <a:ln w="9525" algn="ctr">
            <a:noFill/>
            <a:miter lim="800000"/>
            <a:headEnd/>
            <a:tailEnd/>
          </a:ln>
        </p:spPr>
        <p:txBody>
          <a:bodyPr wrap="none" lIns="91432" tIns="45716" rIns="91432" bIns="45716">
            <a:spAutoFit/>
          </a:bodyPr>
          <a:lstStyle/>
          <a:p>
            <a:pPr algn="ctr">
              <a:defRPr/>
            </a:pPr>
            <a:r>
              <a:rPr lang="en-US" altLang="ja-JP" sz="4400" dirty="0">
                <a:solidFill>
                  <a:srgbClr val="FF6600"/>
                </a:solidFill>
                <a:latin typeface="Rockwell Extra Bold" pitchFamily="18" charset="0"/>
                <a:ea typeface="ＭＳ Ｐゴシック" pitchFamily="50" charset="-128"/>
              </a:rPr>
              <a:t>P</a:t>
            </a:r>
          </a:p>
        </p:txBody>
      </p:sp>
      <p:sp>
        <p:nvSpPr>
          <p:cNvPr id="27" name="Text Box 20"/>
          <p:cNvSpPr txBox="1">
            <a:spLocks noChangeArrowheads="1"/>
          </p:cNvSpPr>
          <p:nvPr/>
        </p:nvSpPr>
        <p:spPr bwMode="auto">
          <a:xfrm>
            <a:off x="4787900" y="3428529"/>
            <a:ext cx="673100" cy="762000"/>
          </a:xfrm>
          <a:prstGeom prst="rect">
            <a:avLst/>
          </a:prstGeom>
          <a:noFill/>
          <a:ln w="9525" algn="ctr">
            <a:noFill/>
            <a:miter lim="800000"/>
            <a:headEnd/>
            <a:tailEnd/>
          </a:ln>
        </p:spPr>
        <p:txBody>
          <a:bodyPr wrap="none" lIns="91432" tIns="45716" rIns="91432" bIns="45716">
            <a:spAutoFit/>
          </a:bodyPr>
          <a:lstStyle/>
          <a:p>
            <a:pPr algn="ctr">
              <a:defRPr/>
            </a:pPr>
            <a:r>
              <a:rPr lang="en-US" altLang="ja-JP" sz="4400" dirty="0">
                <a:solidFill>
                  <a:srgbClr val="FF6600"/>
                </a:solidFill>
                <a:latin typeface="Rockwell Extra Bold" pitchFamily="18" charset="0"/>
                <a:ea typeface="ＭＳ Ｐゴシック" pitchFamily="50" charset="-128"/>
              </a:rPr>
              <a:t>D</a:t>
            </a:r>
          </a:p>
        </p:txBody>
      </p:sp>
      <p:sp>
        <p:nvSpPr>
          <p:cNvPr id="28" name="Text Box 22"/>
          <p:cNvSpPr txBox="1">
            <a:spLocks noChangeArrowheads="1"/>
          </p:cNvSpPr>
          <p:nvPr/>
        </p:nvSpPr>
        <p:spPr bwMode="auto">
          <a:xfrm>
            <a:off x="3108722" y="3329344"/>
            <a:ext cx="608013" cy="762000"/>
          </a:xfrm>
          <a:prstGeom prst="rect">
            <a:avLst/>
          </a:prstGeom>
          <a:noFill/>
          <a:ln w="9525" algn="ctr">
            <a:noFill/>
            <a:miter lim="800000"/>
            <a:headEnd/>
            <a:tailEnd/>
          </a:ln>
        </p:spPr>
        <p:txBody>
          <a:bodyPr wrap="none" lIns="91432" tIns="45716" rIns="91432" bIns="45716">
            <a:spAutoFit/>
          </a:bodyPr>
          <a:lstStyle/>
          <a:p>
            <a:pPr algn="ctr">
              <a:defRPr/>
            </a:pPr>
            <a:r>
              <a:rPr lang="en-US" altLang="ja-JP" sz="4400" dirty="0">
                <a:solidFill>
                  <a:srgbClr val="FF6600"/>
                </a:solidFill>
                <a:latin typeface="Rockwell Extra Bold" pitchFamily="18" charset="0"/>
                <a:ea typeface="ＭＳ Ｐゴシック" pitchFamily="50" charset="-128"/>
              </a:rPr>
              <a:t>A</a:t>
            </a:r>
          </a:p>
        </p:txBody>
      </p:sp>
      <p:sp>
        <p:nvSpPr>
          <p:cNvPr id="29" name="AutoShape 62"/>
          <p:cNvSpPr>
            <a:spLocks noChangeArrowheads="1"/>
          </p:cNvSpPr>
          <p:nvPr/>
        </p:nvSpPr>
        <p:spPr bwMode="auto">
          <a:xfrm rot="-1843859">
            <a:off x="4787900" y="2133129"/>
            <a:ext cx="288925" cy="935037"/>
          </a:xfrm>
          <a:prstGeom prst="curvedLeftArrow">
            <a:avLst>
              <a:gd name="adj1" fmla="val 64725"/>
              <a:gd name="adj2" fmla="val 129450"/>
              <a:gd name="adj3" fmla="val 33333"/>
            </a:avLst>
          </a:prstGeom>
          <a:solidFill>
            <a:srgbClr val="FF9900"/>
          </a:solidFill>
          <a:ln w="9525">
            <a:solidFill>
              <a:schemeClr val="tx1"/>
            </a:solidFill>
            <a:miter lim="800000"/>
            <a:headEnd/>
            <a:tailEnd/>
          </a:ln>
        </p:spPr>
        <p:txBody>
          <a:bodyPr anchor="ctr">
            <a:spAutoFit/>
          </a:bodyPr>
          <a:lstStyle/>
          <a:p>
            <a:pPr algn="ctr">
              <a:defRPr/>
            </a:pPr>
            <a:endParaRPr lang="ja-JP" altLang="en-US" sz="2000" dirty="0">
              <a:solidFill>
                <a:srgbClr val="000000"/>
              </a:solidFill>
              <a:ea typeface="ＭＳ Ｐゴシック" pitchFamily="50" charset="-128"/>
            </a:endParaRPr>
          </a:p>
        </p:txBody>
      </p:sp>
      <p:sp>
        <p:nvSpPr>
          <p:cNvPr id="30" name="AutoShape 63"/>
          <p:cNvSpPr>
            <a:spLocks noChangeArrowheads="1"/>
          </p:cNvSpPr>
          <p:nvPr/>
        </p:nvSpPr>
        <p:spPr bwMode="auto">
          <a:xfrm rot="-8545449">
            <a:off x="3419475" y="2060104"/>
            <a:ext cx="288925" cy="935037"/>
          </a:xfrm>
          <a:prstGeom prst="curvedLeftArrow">
            <a:avLst>
              <a:gd name="adj1" fmla="val 64725"/>
              <a:gd name="adj2" fmla="val 129450"/>
              <a:gd name="adj3" fmla="val 33333"/>
            </a:avLst>
          </a:prstGeom>
          <a:solidFill>
            <a:srgbClr val="FF9900"/>
          </a:solidFill>
          <a:ln w="9525">
            <a:solidFill>
              <a:schemeClr val="tx1"/>
            </a:solidFill>
            <a:miter lim="800000"/>
            <a:headEnd/>
            <a:tailEnd/>
          </a:ln>
        </p:spPr>
        <p:txBody>
          <a:bodyPr anchor="ctr">
            <a:spAutoFit/>
          </a:bodyPr>
          <a:lstStyle/>
          <a:p>
            <a:pPr algn="ctr">
              <a:defRPr/>
            </a:pPr>
            <a:endParaRPr lang="ja-JP" altLang="en-US" sz="2000" dirty="0">
              <a:solidFill>
                <a:srgbClr val="000000"/>
              </a:solidFill>
              <a:ea typeface="ＭＳ Ｐゴシック" pitchFamily="50" charset="-128"/>
            </a:endParaRPr>
          </a:p>
        </p:txBody>
      </p:sp>
      <p:sp>
        <p:nvSpPr>
          <p:cNvPr id="31" name="AutoShape 64"/>
          <p:cNvSpPr>
            <a:spLocks noChangeArrowheads="1"/>
          </p:cNvSpPr>
          <p:nvPr/>
        </p:nvSpPr>
        <p:spPr bwMode="auto">
          <a:xfrm rot="8862620">
            <a:off x="3347850" y="4293850"/>
            <a:ext cx="215900" cy="792163"/>
          </a:xfrm>
          <a:prstGeom prst="curvedLeftArrow">
            <a:avLst>
              <a:gd name="adj1" fmla="val 73382"/>
              <a:gd name="adj2" fmla="val 146765"/>
              <a:gd name="adj3" fmla="val 33333"/>
            </a:avLst>
          </a:prstGeom>
          <a:solidFill>
            <a:srgbClr val="FF9900"/>
          </a:solidFill>
          <a:ln w="9525">
            <a:solidFill>
              <a:schemeClr val="tx1"/>
            </a:solidFill>
            <a:miter lim="800000"/>
            <a:headEnd/>
            <a:tailEnd/>
          </a:ln>
        </p:spPr>
        <p:txBody>
          <a:bodyPr anchor="ctr">
            <a:spAutoFit/>
          </a:bodyPr>
          <a:lstStyle/>
          <a:p>
            <a:pPr algn="ctr">
              <a:defRPr/>
            </a:pPr>
            <a:endParaRPr lang="ja-JP" altLang="en-US" sz="2000" dirty="0">
              <a:solidFill>
                <a:srgbClr val="000000"/>
              </a:solidFill>
              <a:ea typeface="ＭＳ Ｐゴシック" pitchFamily="50" charset="-128"/>
            </a:endParaRPr>
          </a:p>
        </p:txBody>
      </p:sp>
      <p:sp>
        <p:nvSpPr>
          <p:cNvPr id="32" name="AutoShape 65"/>
          <p:cNvSpPr>
            <a:spLocks noChangeArrowheads="1"/>
          </p:cNvSpPr>
          <p:nvPr/>
        </p:nvSpPr>
        <p:spPr bwMode="auto">
          <a:xfrm rot="2863831">
            <a:off x="4750594" y="4618360"/>
            <a:ext cx="288925" cy="935037"/>
          </a:xfrm>
          <a:prstGeom prst="curvedLeftArrow">
            <a:avLst>
              <a:gd name="adj1" fmla="val 64725"/>
              <a:gd name="adj2" fmla="val 129450"/>
              <a:gd name="adj3" fmla="val 33333"/>
            </a:avLst>
          </a:prstGeom>
          <a:solidFill>
            <a:srgbClr val="FF9900"/>
          </a:solidFill>
          <a:ln w="9525">
            <a:solidFill>
              <a:schemeClr val="tx1"/>
            </a:solidFill>
            <a:miter lim="800000"/>
            <a:headEnd/>
            <a:tailEnd/>
          </a:ln>
        </p:spPr>
        <p:txBody>
          <a:bodyPr anchor="ctr">
            <a:spAutoFit/>
          </a:bodyPr>
          <a:lstStyle/>
          <a:p>
            <a:pPr algn="ctr">
              <a:defRPr/>
            </a:pPr>
            <a:endParaRPr lang="ja-JP" altLang="en-US" sz="2000" dirty="0">
              <a:solidFill>
                <a:srgbClr val="000000"/>
              </a:solidFill>
              <a:ea typeface="ＭＳ Ｐゴシック" pitchFamily="50" charset="-128"/>
            </a:endParaRPr>
          </a:p>
        </p:txBody>
      </p:sp>
      <p:sp>
        <p:nvSpPr>
          <p:cNvPr id="33" name="AutoShape 46"/>
          <p:cNvSpPr>
            <a:spLocks noChangeArrowheads="1"/>
          </p:cNvSpPr>
          <p:nvPr/>
        </p:nvSpPr>
        <p:spPr bwMode="auto">
          <a:xfrm>
            <a:off x="1824276" y="1644219"/>
            <a:ext cx="1245711" cy="306348"/>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noAutofit/>
          </a:bodyPr>
          <a:lstStyle/>
          <a:p>
            <a:pPr algn="ctr">
              <a:defRPr/>
            </a:pP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②</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安全方針</a:t>
            </a:r>
          </a:p>
        </p:txBody>
      </p:sp>
    </p:spTree>
    <p:extLst>
      <p:ext uri="{BB962C8B-B14F-4D97-AF65-F5344CB8AC3E}">
        <p14:creationId xmlns:p14="http://schemas.microsoft.com/office/powerpoint/2010/main" val="3390066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bwMode="auto">
          <a:xfrm>
            <a:off x="206477" y="4257683"/>
            <a:ext cx="8745796" cy="2295053"/>
          </a:xfrm>
          <a:prstGeom prst="roundRect">
            <a:avLst/>
          </a:prstGeom>
          <a:solidFill>
            <a:srgbClr val="00B050"/>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40</a:t>
            </a:fld>
            <a:endParaRPr lang="en-US" altLang="ja-JP" dirty="0"/>
          </a:p>
        </p:txBody>
      </p:sp>
      <p:sp>
        <p:nvSpPr>
          <p:cNvPr id="3" name="タイトル 2"/>
          <p:cNvSpPr>
            <a:spLocks noGrp="1"/>
          </p:cNvSpPr>
          <p:nvPr>
            <p:ph type="title"/>
          </p:nvPr>
        </p:nvSpPr>
        <p:spPr/>
        <p:txBody>
          <a:bodyPr/>
          <a:lstStyle/>
          <a:p>
            <a:r>
              <a:rPr lang="ja-JP" altLang="en-US" dirty="0">
                <a:latin typeface="ＭＳ Ｐゴシック" pitchFamily="50" charset="-128"/>
              </a:rPr>
              <a:t>安全重点目標の策定例（鉄道）</a:t>
            </a:r>
            <a:endParaRPr kumimoji="1" lang="ja-JP" altLang="en-US" dirty="0"/>
          </a:p>
        </p:txBody>
      </p:sp>
      <p:sp>
        <p:nvSpPr>
          <p:cNvPr id="4" name="正方形/長方形 3"/>
          <p:cNvSpPr/>
          <p:nvPr/>
        </p:nvSpPr>
        <p:spPr>
          <a:xfrm>
            <a:off x="61578" y="1078769"/>
            <a:ext cx="3031599" cy="461665"/>
          </a:xfrm>
          <a:prstGeom prst="rect">
            <a:avLst/>
          </a:prstGeom>
        </p:spPr>
        <p:txBody>
          <a:bodyPr wrap="none">
            <a:spAutoFit/>
          </a:bodyPr>
          <a:lstStyle/>
          <a:p>
            <a:pPr defTabSz="907633" eaLnBrk="1" hangingPunct="1"/>
            <a:r>
              <a:rPr lang="ja-JP" altLang="en-US" sz="2400" u="sng" dirty="0">
                <a:latin typeface="UD デジタル 教科書体 NK-B" panose="02020700000000000000" pitchFamily="18" charset="-128"/>
                <a:ea typeface="UD デジタル 教科書体 NK-B" panose="02020700000000000000" pitchFamily="18" charset="-128"/>
              </a:rPr>
              <a:t>千都電鉄（株）の実態</a:t>
            </a:r>
            <a:endParaRPr lang="en-US" altLang="ja-JP" sz="2400" u="sng" dirty="0">
              <a:latin typeface="UD デジタル 教科書体 NK-B" panose="02020700000000000000" pitchFamily="18" charset="-128"/>
              <a:ea typeface="UD デジタル 教科書体 NK-B" panose="02020700000000000000" pitchFamily="18" charset="-128"/>
            </a:endParaRPr>
          </a:p>
        </p:txBody>
      </p:sp>
      <p:pic>
        <p:nvPicPr>
          <p:cNvPr id="8" name="図 7"/>
          <p:cNvPicPr>
            <a:picLocks noChangeAspect="1"/>
          </p:cNvPicPr>
          <p:nvPr/>
        </p:nvPicPr>
        <p:blipFill>
          <a:blip r:embed="rId3"/>
          <a:stretch>
            <a:fillRect/>
          </a:stretch>
        </p:blipFill>
        <p:spPr>
          <a:xfrm>
            <a:off x="46829" y="1484004"/>
            <a:ext cx="4573524" cy="2773680"/>
          </a:xfrm>
          <a:prstGeom prst="rect">
            <a:avLst/>
          </a:prstGeom>
        </p:spPr>
      </p:pic>
      <p:sp>
        <p:nvSpPr>
          <p:cNvPr id="9" name="正方形/長方形 8"/>
          <p:cNvSpPr/>
          <p:nvPr/>
        </p:nvSpPr>
        <p:spPr bwMode="auto">
          <a:xfrm>
            <a:off x="4589208" y="1245149"/>
            <a:ext cx="4363065" cy="1323439"/>
          </a:xfrm>
          <a:prstGeom prst="rect">
            <a:avLst/>
          </a:prstGeom>
          <a:solidFill>
            <a:srgbClr val="CCFFCC"/>
          </a:solidFill>
          <a:ln w="9525">
            <a:solidFill>
              <a:schemeClr val="bg2"/>
            </a:solidFill>
            <a:round/>
            <a:headEnd/>
            <a:tailEn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kumimoji="1" lang="ja-JP" altLang="en-US" sz="2000" dirty="0">
                <a:latin typeface="UD デジタル 教科書体 NK-B" panose="02020700000000000000" pitchFamily="18" charset="-128"/>
                <a:ea typeface="UD デジタル 教科書体 NK-B" panose="02020700000000000000" pitchFamily="18" charset="-128"/>
              </a:rPr>
              <a:t>事故発生の実態</a:t>
            </a:r>
            <a:endParaRPr kumimoji="1" lang="en-US" altLang="ja-JP" sz="2000" dirty="0">
              <a:latin typeface="UD デジタル 教科書体 NK-B" panose="02020700000000000000" pitchFamily="18" charset="-128"/>
              <a:ea typeface="UD デジタル 教科書体 NK-B" panose="02020700000000000000" pitchFamily="18" charset="-128"/>
            </a:endParaRPr>
          </a:p>
          <a:p>
            <a:pPr marL="342900" indent="-342900">
              <a:buFont typeface="Arial" panose="020B0604020202020204" pitchFamily="34" charset="0"/>
              <a:buChar char="•"/>
            </a:pPr>
            <a:r>
              <a:rPr kumimoji="1" lang="ja-JP" altLang="en-US" sz="2000" dirty="0">
                <a:latin typeface="UD デジタル 教科書体 NK-B" panose="02020700000000000000" pitchFamily="18" charset="-128"/>
                <a:ea typeface="UD デジタル 教科書体 NK-B" panose="02020700000000000000" pitchFamily="18" charset="-128"/>
              </a:rPr>
              <a:t>事故</a:t>
            </a:r>
            <a:r>
              <a:rPr kumimoji="1" lang="en-US" altLang="ja-JP" sz="2000" dirty="0">
                <a:latin typeface="UD デジタル 教科書体 NK-B" panose="02020700000000000000" pitchFamily="18" charset="-128"/>
                <a:ea typeface="UD デジタル 教科書体 NK-B" panose="02020700000000000000" pitchFamily="18" charset="-128"/>
              </a:rPr>
              <a:t>20</a:t>
            </a:r>
            <a:r>
              <a:rPr kumimoji="1" lang="ja-JP" altLang="en-US" sz="2000" dirty="0">
                <a:latin typeface="UD デジタル 教科書体 NK-B" panose="02020700000000000000" pitchFamily="18" charset="-128"/>
                <a:ea typeface="UD デジタル 教科書体 NK-B" panose="02020700000000000000" pitchFamily="18" charset="-128"/>
              </a:rPr>
              <a:t>件が発生</a:t>
            </a:r>
            <a:endParaRPr kumimoji="1" lang="en-US" altLang="ja-JP" sz="2000" dirty="0">
              <a:latin typeface="UD デジタル 教科書体 NK-B" panose="02020700000000000000" pitchFamily="18" charset="-128"/>
              <a:ea typeface="UD デジタル 教科書体 NK-B" panose="02020700000000000000" pitchFamily="18" charset="-128"/>
            </a:endParaRPr>
          </a:p>
          <a:p>
            <a:pPr marL="342900" indent="-342900">
              <a:buFont typeface="Arial" panose="020B0604020202020204" pitchFamily="34" charset="0"/>
              <a:buChar char="•"/>
            </a:pPr>
            <a:r>
              <a:rPr kumimoji="1" lang="ja-JP" altLang="en-US" sz="2000" dirty="0">
                <a:latin typeface="UD デジタル 教科書体 NK-B" panose="02020700000000000000" pitchFamily="18" charset="-128"/>
                <a:ea typeface="UD デジタル 教科書体 NK-B" panose="02020700000000000000" pitchFamily="18" charset="-128"/>
              </a:rPr>
              <a:t>うち</a:t>
            </a:r>
            <a:r>
              <a:rPr kumimoji="1" lang="en-US" altLang="ja-JP" sz="2000" dirty="0">
                <a:latin typeface="UD デジタル 教科書体 NK-B" panose="02020700000000000000" pitchFamily="18" charset="-128"/>
                <a:ea typeface="UD デジタル 教科書体 NK-B" panose="02020700000000000000" pitchFamily="18" charset="-128"/>
              </a:rPr>
              <a:t>10</a:t>
            </a:r>
            <a:r>
              <a:rPr kumimoji="1" lang="ja-JP" altLang="en-US" sz="2000" dirty="0">
                <a:latin typeface="UD デジタル 教科書体 NK-B" panose="02020700000000000000" pitchFamily="18" charset="-128"/>
                <a:ea typeface="UD デジタル 教科書体 NK-B" panose="02020700000000000000" pitchFamily="18" charset="-128"/>
              </a:rPr>
              <a:t>件が列車との接触</a:t>
            </a:r>
            <a:endParaRPr kumimoji="1" lang="en-US" altLang="ja-JP" sz="2000" dirty="0">
              <a:latin typeface="UD デジタル 教科書体 NK-B" panose="02020700000000000000" pitchFamily="18" charset="-128"/>
              <a:ea typeface="UD デジタル 教科書体 NK-B" panose="02020700000000000000" pitchFamily="18" charset="-128"/>
            </a:endParaRPr>
          </a:p>
          <a:p>
            <a:pPr marL="342900" indent="-342900">
              <a:buFont typeface="Arial" panose="020B0604020202020204" pitchFamily="34" charset="0"/>
              <a:buChar char="•"/>
            </a:pPr>
            <a:r>
              <a:rPr kumimoji="1" lang="ja-JP" altLang="en-US" sz="2000" dirty="0">
                <a:latin typeface="UD デジタル 教科書体 NK-B" panose="02020700000000000000" pitchFamily="18" charset="-128"/>
                <a:ea typeface="UD デジタル 教科書体 NK-B" panose="02020700000000000000" pitchFamily="18" charset="-128"/>
              </a:rPr>
              <a:t>うち  ９件がホームからの転落</a:t>
            </a:r>
          </a:p>
        </p:txBody>
      </p:sp>
      <p:sp>
        <p:nvSpPr>
          <p:cNvPr id="10" name="正方形/長方形 9"/>
          <p:cNvSpPr/>
          <p:nvPr/>
        </p:nvSpPr>
        <p:spPr bwMode="auto">
          <a:xfrm>
            <a:off x="4589208" y="2654201"/>
            <a:ext cx="4363065" cy="1323439"/>
          </a:xfrm>
          <a:prstGeom prst="rect">
            <a:avLst/>
          </a:prstGeom>
          <a:solidFill>
            <a:srgbClr val="CCFFCC"/>
          </a:solidFill>
          <a:ln w="9525">
            <a:solidFill>
              <a:schemeClr val="bg2"/>
            </a:solidFill>
            <a:round/>
            <a:headEnd/>
            <a:tailEn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kumimoji="1" lang="ja-JP" altLang="en-US" sz="2000" dirty="0">
                <a:latin typeface="UD デジタル 教科書体 NK-B" panose="02020700000000000000" pitchFamily="18" charset="-128"/>
                <a:ea typeface="UD デジタル 教科書体 NK-B" panose="02020700000000000000" pitchFamily="18" charset="-128"/>
              </a:rPr>
              <a:t>ヒヤリハット情報の傾向</a:t>
            </a:r>
            <a:endParaRPr kumimoji="1" lang="en-US" altLang="ja-JP" sz="2000" dirty="0">
              <a:latin typeface="UD デジタル 教科書体 NK-B" panose="02020700000000000000" pitchFamily="18" charset="-128"/>
              <a:ea typeface="UD デジタル 教科書体 NK-B" panose="02020700000000000000" pitchFamily="18" charset="-128"/>
            </a:endParaRPr>
          </a:p>
          <a:p>
            <a:pPr marL="342900" indent="-342900">
              <a:buFont typeface="Arial" panose="020B0604020202020204" pitchFamily="34" charset="0"/>
              <a:buChar char="•"/>
            </a:pPr>
            <a:r>
              <a:rPr kumimoji="1" lang="ja-JP" altLang="en-US" sz="2000" dirty="0">
                <a:latin typeface="UD デジタル 教科書体 NK-B" panose="02020700000000000000" pitchFamily="18" charset="-128"/>
                <a:ea typeface="UD デジタル 教科書体 NK-B" panose="02020700000000000000" pitchFamily="18" charset="-128"/>
              </a:rPr>
              <a:t>約</a:t>
            </a:r>
            <a:r>
              <a:rPr kumimoji="1" lang="en-US" altLang="ja-JP" sz="2000" dirty="0">
                <a:latin typeface="UD デジタル 教科書体 NK-B" panose="02020700000000000000" pitchFamily="18" charset="-128"/>
                <a:ea typeface="UD デジタル 教科書体 NK-B" panose="02020700000000000000" pitchFamily="18" charset="-128"/>
              </a:rPr>
              <a:t>4</a:t>
            </a:r>
            <a:r>
              <a:rPr kumimoji="1" lang="ja-JP" altLang="en-US" sz="2000" dirty="0">
                <a:latin typeface="UD デジタル 教科書体 NK-B" panose="02020700000000000000" pitchFamily="18" charset="-128"/>
                <a:ea typeface="UD デジタル 教科書体 NK-B" panose="02020700000000000000" pitchFamily="18" charset="-128"/>
              </a:rPr>
              <a:t>割が列車との接触、ホームからの転落</a:t>
            </a:r>
            <a:endParaRPr kumimoji="1" lang="en-US" altLang="ja-JP" sz="2000" dirty="0">
              <a:latin typeface="UD デジタル 教科書体 NK-B" panose="02020700000000000000" pitchFamily="18" charset="-128"/>
              <a:ea typeface="UD デジタル 教科書体 NK-B" panose="02020700000000000000" pitchFamily="18" charset="-128"/>
            </a:endParaRPr>
          </a:p>
          <a:p>
            <a:pPr marL="342900" indent="-342900">
              <a:buFont typeface="Arial" panose="020B0604020202020204" pitchFamily="34" charset="0"/>
              <a:buChar char="•"/>
            </a:pPr>
            <a:r>
              <a:rPr lang="ja-JP" altLang="en-US" sz="2000" dirty="0">
                <a:latin typeface="UD デジタル 教科書体 NK-B" panose="02020700000000000000" pitchFamily="18" charset="-128"/>
                <a:ea typeface="UD デジタル 教科書体 NK-B" panose="02020700000000000000" pitchFamily="18" charset="-128"/>
              </a:rPr>
              <a:t>約</a:t>
            </a:r>
            <a:r>
              <a:rPr lang="en-US" altLang="ja-JP" sz="2000" dirty="0">
                <a:latin typeface="UD デジタル 教科書体 NK-B" panose="02020700000000000000" pitchFamily="18" charset="-128"/>
                <a:ea typeface="UD デジタル 教科書体 NK-B" panose="02020700000000000000" pitchFamily="18" charset="-128"/>
              </a:rPr>
              <a:t>5</a:t>
            </a:r>
            <a:r>
              <a:rPr lang="ja-JP" altLang="en-US" sz="2000" dirty="0">
                <a:latin typeface="UD デジタル 教科書体 NK-B" panose="02020700000000000000" pitchFamily="18" charset="-128"/>
                <a:ea typeface="UD デジタル 教科書体 NK-B" panose="02020700000000000000" pitchFamily="18" charset="-128"/>
              </a:rPr>
              <a:t>割がドア挟み</a:t>
            </a:r>
            <a:endParaRPr lang="en-US" altLang="ja-JP" sz="2000" dirty="0">
              <a:latin typeface="UD デジタル 教科書体 NK-B" panose="02020700000000000000" pitchFamily="18" charset="-128"/>
              <a:ea typeface="UD デジタル 教科書体 NK-B" panose="02020700000000000000" pitchFamily="18" charset="-128"/>
            </a:endParaRPr>
          </a:p>
        </p:txBody>
      </p:sp>
      <p:grpSp>
        <p:nvGrpSpPr>
          <p:cNvPr id="17" name="グループ化 16"/>
          <p:cNvGrpSpPr/>
          <p:nvPr/>
        </p:nvGrpSpPr>
        <p:grpSpPr>
          <a:xfrm>
            <a:off x="378538" y="4480359"/>
            <a:ext cx="8386917" cy="1922680"/>
            <a:chOff x="231057" y="4480358"/>
            <a:chExt cx="8386917" cy="1922680"/>
          </a:xfrm>
        </p:grpSpPr>
        <p:sp>
          <p:nvSpPr>
            <p:cNvPr id="11" name="正方形/長方形 10"/>
            <p:cNvSpPr/>
            <p:nvPr/>
          </p:nvSpPr>
          <p:spPr bwMode="auto">
            <a:xfrm>
              <a:off x="231057" y="4480358"/>
              <a:ext cx="3780504" cy="1015663"/>
            </a:xfrm>
            <a:prstGeom prst="rect">
              <a:avLst/>
            </a:prstGeom>
            <a:solidFill>
              <a:schemeClr val="tx1"/>
            </a:solidFill>
            <a:ln w="9525">
              <a:solidFill>
                <a:schemeClr val="bg2"/>
              </a:solidFill>
              <a:round/>
              <a:headEnd/>
              <a:tailEn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ja-JP" altLang="en-US" sz="2000" dirty="0">
                  <a:solidFill>
                    <a:schemeClr val="bg1"/>
                  </a:solidFill>
                  <a:latin typeface="UD デジタル 教科書体 NK-B" panose="02020700000000000000" pitchFamily="18" charset="-128"/>
                  <a:ea typeface="UD デジタル 教科書体 NK-B" panose="02020700000000000000" pitchFamily="18" charset="-128"/>
                </a:rPr>
                <a:t>列車と接触しそうな状況やホームから転落しそうな状況は、事故につながりやすい</a:t>
              </a:r>
              <a:endParaRPr lang="en-US" altLang="ja-JP" sz="20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2" name="正方形/長方形 11"/>
            <p:cNvSpPr/>
            <p:nvPr/>
          </p:nvSpPr>
          <p:spPr bwMode="auto">
            <a:xfrm>
              <a:off x="231057" y="5695152"/>
              <a:ext cx="3780504" cy="707886"/>
            </a:xfrm>
            <a:prstGeom prst="rect">
              <a:avLst/>
            </a:prstGeom>
            <a:solidFill>
              <a:schemeClr val="tx1"/>
            </a:solidFill>
            <a:ln w="9525">
              <a:solidFill>
                <a:schemeClr val="bg2"/>
              </a:solidFill>
              <a:round/>
              <a:headEnd/>
              <a:tailEn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ja-JP" altLang="en-US" sz="2000" dirty="0">
                  <a:solidFill>
                    <a:schemeClr val="bg1"/>
                  </a:solidFill>
                  <a:latin typeface="UD デジタル 教科書体 NK-B" panose="02020700000000000000" pitchFamily="18" charset="-128"/>
                  <a:ea typeface="UD デジタル 教科書体 NK-B" panose="02020700000000000000" pitchFamily="18" charset="-128"/>
                </a:rPr>
                <a:t>ドアに挟まれそうな状況は、障害事故や遅延につながりやすい</a:t>
              </a:r>
              <a:endParaRPr lang="en-US" altLang="ja-JP" sz="20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3" name="正方形/長方形 12"/>
            <p:cNvSpPr/>
            <p:nvPr/>
          </p:nvSpPr>
          <p:spPr bwMode="auto">
            <a:xfrm>
              <a:off x="4955457" y="4634246"/>
              <a:ext cx="3662517" cy="707886"/>
            </a:xfrm>
            <a:prstGeom prst="rect">
              <a:avLst/>
            </a:prstGeom>
            <a:solidFill>
              <a:srgbClr val="FFFF00"/>
            </a:solidFill>
            <a:ln w="9525">
              <a:solidFill>
                <a:schemeClr val="bg2"/>
              </a:solidFill>
              <a:round/>
              <a:headEnd/>
              <a:tailEn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ja-JP" altLang="en-US" sz="2000" dirty="0">
                  <a:latin typeface="UD デジタル 教科書体 NK-B" panose="02020700000000000000" pitchFamily="18" charset="-128"/>
                  <a:ea typeface="UD デジタル 教科書体 NK-B" panose="02020700000000000000" pitchFamily="18" charset="-128"/>
                </a:rPr>
                <a:t>列車との接触事故の削減</a:t>
              </a:r>
              <a:endParaRPr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sz="2000" dirty="0">
                  <a:latin typeface="UD デジタル 教科書体 NK-B" panose="02020700000000000000" pitchFamily="18" charset="-128"/>
                  <a:ea typeface="UD デジタル 教科書体 NK-B" panose="02020700000000000000" pitchFamily="18" charset="-128"/>
                </a:rPr>
                <a:t>ホームからの転落事故の削減</a:t>
              </a:r>
              <a:endParaRPr lang="en-US" altLang="ja-JP" sz="2000" dirty="0">
                <a:latin typeface="UD デジタル 教科書体 NK-B" panose="02020700000000000000" pitchFamily="18" charset="-128"/>
                <a:ea typeface="UD デジタル 教科書体 NK-B" panose="02020700000000000000" pitchFamily="18" charset="-128"/>
              </a:endParaRPr>
            </a:p>
          </p:txBody>
        </p:sp>
        <p:sp>
          <p:nvSpPr>
            <p:cNvPr id="14" name="正方形/長方形 13"/>
            <p:cNvSpPr/>
            <p:nvPr/>
          </p:nvSpPr>
          <p:spPr bwMode="auto">
            <a:xfrm>
              <a:off x="4955457" y="5849040"/>
              <a:ext cx="3662517" cy="400110"/>
            </a:xfrm>
            <a:prstGeom prst="rect">
              <a:avLst/>
            </a:prstGeom>
            <a:solidFill>
              <a:srgbClr val="FFFF00"/>
            </a:solidFill>
            <a:ln w="9525">
              <a:solidFill>
                <a:schemeClr val="bg2"/>
              </a:solidFill>
              <a:round/>
              <a:headEnd/>
              <a:tailEn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ja-JP" altLang="en-US" sz="2000" dirty="0">
                  <a:latin typeface="UD デジタル 教科書体 NK-B" panose="02020700000000000000" pitchFamily="18" charset="-128"/>
                  <a:ea typeface="UD デジタル 教科書体 NK-B" panose="02020700000000000000" pitchFamily="18" charset="-128"/>
                </a:rPr>
                <a:t>ドア挟みによる障害事故ゼロ件</a:t>
              </a:r>
              <a:endParaRPr lang="en-US" altLang="ja-JP" sz="2000" dirty="0">
                <a:latin typeface="UD デジタル 教科書体 NK-B" panose="02020700000000000000" pitchFamily="18" charset="-128"/>
                <a:ea typeface="UD デジタル 教科書体 NK-B" panose="02020700000000000000" pitchFamily="18" charset="-128"/>
              </a:endParaRPr>
            </a:p>
          </p:txBody>
        </p:sp>
        <p:sp>
          <p:nvSpPr>
            <p:cNvPr id="15" name="右矢印 14"/>
            <p:cNvSpPr/>
            <p:nvPr/>
          </p:nvSpPr>
          <p:spPr bwMode="auto">
            <a:xfrm>
              <a:off x="4183221" y="5835237"/>
              <a:ext cx="608792" cy="427717"/>
            </a:xfrm>
            <a:prstGeom prst="rightArrow">
              <a:avLst/>
            </a:prstGeom>
            <a:solidFill>
              <a:schemeClr val="bg1"/>
            </a:solidFill>
            <a:ln w="9525">
              <a:solidFill>
                <a:schemeClr val="bg2"/>
              </a:solidFill>
              <a:round/>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sz="24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6" name="右矢印 15"/>
            <p:cNvSpPr/>
            <p:nvPr/>
          </p:nvSpPr>
          <p:spPr bwMode="auto">
            <a:xfrm>
              <a:off x="4179113" y="4788982"/>
              <a:ext cx="608792" cy="398415"/>
            </a:xfrm>
            <a:prstGeom prst="rightArrow">
              <a:avLst/>
            </a:prstGeom>
            <a:solidFill>
              <a:schemeClr val="bg1"/>
            </a:solidFill>
            <a:ln w="9525">
              <a:solidFill>
                <a:schemeClr val="bg2"/>
              </a:solidFill>
              <a:round/>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sz="2400" dirty="0">
                <a:solidFill>
                  <a:schemeClr val="bg1"/>
                </a:solidFill>
                <a:latin typeface="UD デジタル 教科書体 NK-B" panose="02020700000000000000" pitchFamily="18" charset="-128"/>
                <a:ea typeface="UD デジタル 教科書体 NK-B" panose="02020700000000000000" pitchFamily="18" charset="-128"/>
              </a:endParaRPr>
            </a:p>
          </p:txBody>
        </p:sp>
      </p:grpSp>
    </p:spTree>
    <p:extLst>
      <p:ext uri="{BB962C8B-B14F-4D97-AF65-F5344CB8AC3E}">
        <p14:creationId xmlns:p14="http://schemas.microsoft.com/office/powerpoint/2010/main" val="3546649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41</a:t>
            </a:fld>
            <a:endParaRPr lang="en-US" altLang="ja-JP" dirty="0"/>
          </a:p>
        </p:txBody>
      </p:sp>
      <p:sp>
        <p:nvSpPr>
          <p:cNvPr id="3" name="タイトル 2"/>
          <p:cNvSpPr>
            <a:spLocks noGrp="1"/>
          </p:cNvSpPr>
          <p:nvPr>
            <p:ph type="title"/>
          </p:nvPr>
        </p:nvSpPr>
        <p:spPr/>
        <p:txBody>
          <a:bodyPr/>
          <a:lstStyle/>
          <a:p>
            <a:r>
              <a:rPr lang="ja-JP" altLang="en-US" dirty="0">
                <a:latin typeface="ＭＳ Ｐゴシック" pitchFamily="50" charset="-128"/>
              </a:rPr>
              <a:t>個別の行動目標の策定例（自動車）</a:t>
            </a:r>
            <a:endParaRPr kumimoji="1" lang="ja-JP" altLang="en-US" dirty="0"/>
          </a:p>
        </p:txBody>
      </p:sp>
      <p:pic>
        <p:nvPicPr>
          <p:cNvPr id="5" name="図 4"/>
          <p:cNvPicPr>
            <a:picLocks noChangeAspect="1"/>
          </p:cNvPicPr>
          <p:nvPr/>
        </p:nvPicPr>
        <p:blipFill>
          <a:blip r:embed="rId3"/>
          <a:stretch>
            <a:fillRect/>
          </a:stretch>
        </p:blipFill>
        <p:spPr>
          <a:xfrm>
            <a:off x="121338" y="1987137"/>
            <a:ext cx="3122676" cy="2142744"/>
          </a:xfrm>
          <a:prstGeom prst="rect">
            <a:avLst/>
          </a:prstGeom>
        </p:spPr>
      </p:pic>
      <p:sp>
        <p:nvSpPr>
          <p:cNvPr id="6" name="正方形/長方形 5"/>
          <p:cNvSpPr/>
          <p:nvPr/>
        </p:nvSpPr>
        <p:spPr>
          <a:xfrm>
            <a:off x="61578" y="1078769"/>
            <a:ext cx="2637260" cy="461665"/>
          </a:xfrm>
          <a:prstGeom prst="rect">
            <a:avLst/>
          </a:prstGeom>
        </p:spPr>
        <p:txBody>
          <a:bodyPr wrap="none">
            <a:spAutoFit/>
          </a:bodyPr>
          <a:lstStyle/>
          <a:p>
            <a:pPr defTabSz="907633" eaLnBrk="1" hangingPunct="1"/>
            <a:r>
              <a:rPr lang="ja-JP" altLang="en-US" sz="2400" u="sng" dirty="0">
                <a:latin typeface="UD デジタル 教科書体 NK-B" panose="02020700000000000000" pitchFamily="18" charset="-128"/>
                <a:ea typeface="UD デジタル 教科書体 NK-B" panose="02020700000000000000" pitchFamily="18" charset="-128"/>
              </a:rPr>
              <a:t>千鳥営業所の実態</a:t>
            </a:r>
            <a:endParaRPr lang="en-US" altLang="ja-JP" sz="2400" u="sng" dirty="0">
              <a:latin typeface="UD デジタル 教科書体 NK-B" panose="02020700000000000000" pitchFamily="18" charset="-128"/>
              <a:ea typeface="UD デジタル 教科書体 NK-B" panose="02020700000000000000" pitchFamily="18" charset="-128"/>
            </a:endParaRPr>
          </a:p>
        </p:txBody>
      </p:sp>
      <p:pic>
        <p:nvPicPr>
          <p:cNvPr id="7" name="図 6"/>
          <p:cNvPicPr>
            <a:picLocks noChangeAspect="1"/>
          </p:cNvPicPr>
          <p:nvPr/>
        </p:nvPicPr>
        <p:blipFill>
          <a:blip r:embed="rId4"/>
          <a:stretch>
            <a:fillRect/>
          </a:stretch>
        </p:blipFill>
        <p:spPr>
          <a:xfrm>
            <a:off x="3698012" y="2255361"/>
            <a:ext cx="5425440" cy="1874520"/>
          </a:xfrm>
          <a:prstGeom prst="rect">
            <a:avLst/>
          </a:prstGeom>
        </p:spPr>
      </p:pic>
      <p:sp>
        <p:nvSpPr>
          <p:cNvPr id="8" name="正方形/長方形 7"/>
          <p:cNvSpPr/>
          <p:nvPr/>
        </p:nvSpPr>
        <p:spPr>
          <a:xfrm>
            <a:off x="35790" y="1643672"/>
            <a:ext cx="2555508" cy="400110"/>
          </a:xfrm>
          <a:prstGeom prst="rect">
            <a:avLst/>
          </a:prstGeom>
        </p:spPr>
        <p:txBody>
          <a:bodyPr wrap="none">
            <a:spAutoFit/>
          </a:bodyPr>
          <a:lstStyle/>
          <a:p>
            <a:pPr defTabSz="907633" eaLnBrk="1" hangingPunct="1"/>
            <a:r>
              <a:rPr lang="en-US" altLang="ja-JP" sz="2000" dirty="0">
                <a:latin typeface="UD デジタル 教科書体 NK-B" panose="02020700000000000000" pitchFamily="18" charset="-128"/>
                <a:ea typeface="UD デジタル 教科書体 NK-B" panose="02020700000000000000" pitchFamily="18" charset="-128"/>
              </a:rPr>
              <a:t>【</a:t>
            </a:r>
            <a:r>
              <a:rPr lang="ja-JP" altLang="en-US" sz="2000" dirty="0">
                <a:latin typeface="UD デジタル 教科書体 NK-B" panose="02020700000000000000" pitchFamily="18" charset="-128"/>
                <a:ea typeface="UD デジタル 教科書体 NK-B" panose="02020700000000000000" pitchFamily="18" charset="-128"/>
              </a:rPr>
              <a:t>事故惹起者の年代</a:t>
            </a:r>
            <a:r>
              <a:rPr lang="en-US" altLang="ja-JP" sz="2000" dirty="0">
                <a:latin typeface="UD デジタル 教科書体 NK-B" panose="02020700000000000000" pitchFamily="18" charset="-128"/>
                <a:ea typeface="UD デジタル 教科書体 NK-B" panose="02020700000000000000" pitchFamily="18" charset="-128"/>
              </a:rPr>
              <a:t>】</a:t>
            </a:r>
          </a:p>
        </p:txBody>
      </p:sp>
      <p:sp>
        <p:nvSpPr>
          <p:cNvPr id="9" name="正方形/長方形 8"/>
          <p:cNvSpPr/>
          <p:nvPr/>
        </p:nvSpPr>
        <p:spPr>
          <a:xfrm>
            <a:off x="3698012" y="1643672"/>
            <a:ext cx="4270721" cy="400110"/>
          </a:xfrm>
          <a:prstGeom prst="rect">
            <a:avLst/>
          </a:prstGeom>
        </p:spPr>
        <p:txBody>
          <a:bodyPr wrap="none">
            <a:spAutoFit/>
          </a:bodyPr>
          <a:lstStyle/>
          <a:p>
            <a:pPr defTabSz="907633" eaLnBrk="1" hangingPunct="1"/>
            <a:r>
              <a:rPr lang="en-US" altLang="ja-JP" sz="2000" dirty="0">
                <a:latin typeface="UD デジタル 教科書体 NK-B" panose="02020700000000000000" pitchFamily="18" charset="-128"/>
                <a:ea typeface="UD デジタル 教科書体 NK-B" panose="02020700000000000000" pitchFamily="18" charset="-128"/>
              </a:rPr>
              <a:t>【</a:t>
            </a:r>
            <a:r>
              <a:rPr lang="ja-JP" altLang="en-US" sz="2000" dirty="0">
                <a:latin typeface="UD デジタル 教科書体 NK-B" panose="02020700000000000000" pitchFamily="18" charset="-128"/>
                <a:ea typeface="UD デジタル 教科書体 NK-B" panose="02020700000000000000" pitchFamily="18" charset="-128"/>
              </a:rPr>
              <a:t>事故惹起者（</a:t>
            </a:r>
            <a:r>
              <a:rPr lang="en-US" altLang="ja-JP" sz="2000" dirty="0">
                <a:latin typeface="UD デジタル 教科書体 NK-B" panose="02020700000000000000" pitchFamily="18" charset="-128"/>
                <a:ea typeface="UD デジタル 教科書体 NK-B" panose="02020700000000000000" pitchFamily="18" charset="-128"/>
              </a:rPr>
              <a:t>30</a:t>
            </a:r>
            <a:r>
              <a:rPr lang="ja-JP" altLang="en-US" sz="2000" dirty="0">
                <a:latin typeface="UD デジタル 教科書体 NK-B" panose="02020700000000000000" pitchFamily="18" charset="-128"/>
                <a:ea typeface="UD デジタル 教科書体 NK-B" panose="02020700000000000000" pitchFamily="18" charset="-128"/>
              </a:rPr>
              <a:t>歳代）の経験年数</a:t>
            </a:r>
            <a:r>
              <a:rPr lang="en-US" altLang="ja-JP" sz="2000" dirty="0">
                <a:latin typeface="UD デジタル 教科書体 NK-B" panose="02020700000000000000" pitchFamily="18" charset="-128"/>
                <a:ea typeface="UD デジタル 教科書体 NK-B" panose="02020700000000000000" pitchFamily="18" charset="-128"/>
              </a:rPr>
              <a:t>】</a:t>
            </a:r>
          </a:p>
        </p:txBody>
      </p:sp>
      <p:sp>
        <p:nvSpPr>
          <p:cNvPr id="10" name="角丸四角形 9"/>
          <p:cNvSpPr/>
          <p:nvPr/>
        </p:nvSpPr>
        <p:spPr bwMode="auto">
          <a:xfrm>
            <a:off x="206477" y="4257683"/>
            <a:ext cx="8745796" cy="2295053"/>
          </a:xfrm>
          <a:prstGeom prst="roundRect">
            <a:avLst/>
          </a:prstGeom>
          <a:solidFill>
            <a:srgbClr val="00B050"/>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2" name="正方形/長方形 11"/>
          <p:cNvSpPr/>
          <p:nvPr/>
        </p:nvSpPr>
        <p:spPr bwMode="auto">
          <a:xfrm>
            <a:off x="378537" y="4537414"/>
            <a:ext cx="4193463" cy="400110"/>
          </a:xfrm>
          <a:prstGeom prst="rect">
            <a:avLst/>
          </a:prstGeom>
          <a:solidFill>
            <a:schemeClr val="tx1"/>
          </a:solidFill>
          <a:ln w="9525">
            <a:solidFill>
              <a:schemeClr val="bg2"/>
            </a:solidFill>
            <a:round/>
            <a:headEnd/>
            <a:tailEn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ja-JP" altLang="en-US" sz="2000" dirty="0">
                <a:solidFill>
                  <a:schemeClr val="bg1"/>
                </a:solidFill>
                <a:latin typeface="UD デジタル 教科書体 NK-B" panose="02020700000000000000" pitchFamily="18" charset="-128"/>
                <a:ea typeface="UD デジタル 教科書体 NK-B" panose="02020700000000000000" pitchFamily="18" charset="-128"/>
              </a:rPr>
              <a:t>事故惹起者は</a:t>
            </a:r>
            <a:r>
              <a:rPr lang="en-US" altLang="ja-JP" sz="2000" dirty="0">
                <a:solidFill>
                  <a:schemeClr val="bg1"/>
                </a:solidFill>
                <a:latin typeface="UD デジタル 教科書体 NK-B" panose="02020700000000000000" pitchFamily="18" charset="-128"/>
                <a:ea typeface="UD デジタル 教科書体 NK-B" panose="02020700000000000000" pitchFamily="18" charset="-128"/>
              </a:rPr>
              <a:t>30</a:t>
            </a:r>
            <a:r>
              <a:rPr lang="ja-JP" altLang="en-US" sz="2000" dirty="0">
                <a:solidFill>
                  <a:schemeClr val="bg1"/>
                </a:solidFill>
                <a:latin typeface="UD デジタル 教科書体 NK-B" panose="02020700000000000000" pitchFamily="18" charset="-128"/>
                <a:ea typeface="UD デジタル 教科書体 NK-B" panose="02020700000000000000" pitchFamily="18" charset="-128"/>
              </a:rPr>
              <a:t>歳代が多い（左図）</a:t>
            </a:r>
            <a:endParaRPr lang="en-US" altLang="ja-JP" sz="20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3" name="正方形/長方形 12"/>
          <p:cNvSpPr/>
          <p:nvPr/>
        </p:nvSpPr>
        <p:spPr bwMode="auto">
          <a:xfrm>
            <a:off x="378538" y="5444435"/>
            <a:ext cx="4193462" cy="707886"/>
          </a:xfrm>
          <a:prstGeom prst="rect">
            <a:avLst/>
          </a:prstGeom>
          <a:solidFill>
            <a:schemeClr val="tx1"/>
          </a:solidFill>
          <a:ln w="9525">
            <a:solidFill>
              <a:schemeClr val="bg2"/>
            </a:solidFill>
            <a:round/>
            <a:headEnd/>
            <a:tailEn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ja-JP" altLang="en-US" sz="2000" dirty="0">
                <a:solidFill>
                  <a:schemeClr val="bg1"/>
                </a:solidFill>
                <a:latin typeface="UD デジタル 教科書体 NK-B" panose="02020700000000000000" pitchFamily="18" charset="-128"/>
                <a:ea typeface="UD デジタル 教科書体 NK-B" panose="02020700000000000000" pitchFamily="18" charset="-128"/>
              </a:rPr>
              <a:t>経験年数は、</a:t>
            </a:r>
            <a:r>
              <a:rPr lang="en-US" altLang="ja-JP" sz="2000" dirty="0">
                <a:solidFill>
                  <a:schemeClr val="bg1"/>
                </a:solidFill>
                <a:latin typeface="UD デジタル 教科書体 NK-B" panose="02020700000000000000" pitchFamily="18" charset="-128"/>
                <a:ea typeface="UD デジタル 教科書体 NK-B" panose="02020700000000000000" pitchFamily="18" charset="-128"/>
              </a:rPr>
              <a:t>3</a:t>
            </a:r>
            <a:r>
              <a:rPr lang="ja-JP" altLang="en-US" sz="2000" dirty="0">
                <a:solidFill>
                  <a:schemeClr val="bg1"/>
                </a:solidFill>
                <a:latin typeface="UD デジタル 教科書体 NK-B" panose="02020700000000000000" pitchFamily="18" charset="-128"/>
                <a:ea typeface="UD デジタル 教科書体 NK-B" panose="02020700000000000000" pitchFamily="18" charset="-128"/>
              </a:rPr>
              <a:t>年以下（初心者）と</a:t>
            </a:r>
            <a:endParaRPr lang="en-US" altLang="ja-JP" sz="2000" dirty="0">
              <a:solidFill>
                <a:schemeClr val="bg1"/>
              </a:solidFill>
              <a:latin typeface="UD デジタル 教科書体 NK-B" panose="02020700000000000000" pitchFamily="18" charset="-128"/>
              <a:ea typeface="UD デジタル 教科書体 NK-B" panose="02020700000000000000" pitchFamily="18" charset="-128"/>
            </a:endParaRPr>
          </a:p>
          <a:p>
            <a:r>
              <a:rPr lang="en-US" altLang="ja-JP" sz="2000" dirty="0">
                <a:solidFill>
                  <a:schemeClr val="bg1"/>
                </a:solidFill>
                <a:latin typeface="UD デジタル 教科書体 NK-B" panose="02020700000000000000" pitchFamily="18" charset="-128"/>
                <a:ea typeface="UD デジタル 教科書体 NK-B" panose="02020700000000000000" pitchFamily="18" charset="-128"/>
              </a:rPr>
              <a:t>10</a:t>
            </a:r>
            <a:r>
              <a:rPr lang="ja-JP" altLang="en-US" sz="2000" dirty="0">
                <a:solidFill>
                  <a:schemeClr val="bg1"/>
                </a:solidFill>
                <a:latin typeface="UD デジタル 教科書体 NK-B" panose="02020700000000000000" pitchFamily="18" charset="-128"/>
                <a:ea typeface="UD デジタル 教科書体 NK-B" panose="02020700000000000000" pitchFamily="18" charset="-128"/>
              </a:rPr>
              <a:t>年以上（ベテラン）とに分かれる</a:t>
            </a:r>
            <a:endParaRPr lang="en-US" altLang="ja-JP" sz="20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4" name="正方形/長方形 13"/>
          <p:cNvSpPr/>
          <p:nvPr/>
        </p:nvSpPr>
        <p:spPr bwMode="auto">
          <a:xfrm>
            <a:off x="5147182" y="4466637"/>
            <a:ext cx="3662517" cy="707886"/>
          </a:xfrm>
          <a:prstGeom prst="rect">
            <a:avLst/>
          </a:prstGeom>
          <a:solidFill>
            <a:srgbClr val="FFFF00"/>
          </a:solidFill>
          <a:ln w="9525">
            <a:solidFill>
              <a:schemeClr val="bg2"/>
            </a:solidFill>
            <a:round/>
            <a:headEnd/>
            <a:tailEn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altLang="ja-JP" sz="2000" dirty="0">
                <a:latin typeface="UD デジタル 教科書体 NK-B" panose="02020700000000000000" pitchFamily="18" charset="-128"/>
                <a:ea typeface="UD デジタル 教科書体 NK-B" panose="02020700000000000000" pitchFamily="18" charset="-128"/>
              </a:rPr>
              <a:t>30</a:t>
            </a:r>
            <a:r>
              <a:rPr lang="ja-JP" altLang="en-US" sz="2000" dirty="0">
                <a:latin typeface="UD デジタル 教科書体 NK-B" panose="02020700000000000000" pitchFamily="18" charset="-128"/>
                <a:ea typeface="UD デジタル 教科書体 NK-B" panose="02020700000000000000" pitchFamily="18" charset="-128"/>
              </a:rPr>
              <a:t>歳代の事故件数の削減</a:t>
            </a:r>
            <a:endParaRPr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sz="2000" dirty="0">
                <a:latin typeface="UD デジタル 教科書体 NK-B" panose="02020700000000000000" pitchFamily="18" charset="-128"/>
                <a:ea typeface="UD デジタル 教科書体 NK-B" panose="02020700000000000000" pitchFamily="18" charset="-128"/>
              </a:rPr>
              <a:t>→経験に応じた指導の必要性</a:t>
            </a:r>
            <a:endParaRPr lang="en-US" altLang="ja-JP" sz="2000" dirty="0">
              <a:latin typeface="UD デジタル 教科書体 NK-B" panose="02020700000000000000" pitchFamily="18" charset="-128"/>
              <a:ea typeface="UD デジタル 教科書体 NK-B" panose="02020700000000000000" pitchFamily="18" charset="-128"/>
            </a:endParaRPr>
          </a:p>
        </p:txBody>
      </p:sp>
      <p:sp>
        <p:nvSpPr>
          <p:cNvPr id="15" name="正方形/長方形 14"/>
          <p:cNvSpPr/>
          <p:nvPr/>
        </p:nvSpPr>
        <p:spPr bwMode="auto">
          <a:xfrm>
            <a:off x="5147182" y="5456412"/>
            <a:ext cx="3662517" cy="707886"/>
          </a:xfrm>
          <a:prstGeom prst="rect">
            <a:avLst/>
          </a:prstGeom>
          <a:solidFill>
            <a:srgbClr val="FFFF00"/>
          </a:solidFill>
          <a:ln w="9525">
            <a:solidFill>
              <a:schemeClr val="bg2"/>
            </a:solidFill>
            <a:round/>
            <a:headEnd/>
            <a:tailEn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altLang="ja-JP" sz="2000" dirty="0">
                <a:latin typeface="UD デジタル 教科書体 NK-B" panose="02020700000000000000" pitchFamily="18" charset="-128"/>
                <a:ea typeface="UD デジタル 教科書体 NK-B" panose="02020700000000000000" pitchFamily="18" charset="-128"/>
              </a:rPr>
              <a:t>3</a:t>
            </a:r>
            <a:r>
              <a:rPr lang="ja-JP" altLang="en-US" sz="2000" dirty="0">
                <a:latin typeface="UD デジタル 教科書体 NK-B" panose="02020700000000000000" pitchFamily="18" charset="-128"/>
                <a:ea typeface="UD デジタル 教科書体 NK-B" panose="02020700000000000000" pitchFamily="18" charset="-128"/>
              </a:rPr>
              <a:t>年以下　：技術指導</a:t>
            </a:r>
            <a:endParaRPr lang="en-US" altLang="ja-JP" sz="2000" dirty="0">
              <a:latin typeface="UD デジタル 教科書体 NK-B" panose="02020700000000000000" pitchFamily="18" charset="-128"/>
              <a:ea typeface="UD デジタル 教科書体 NK-B" panose="02020700000000000000" pitchFamily="18" charset="-128"/>
            </a:endParaRPr>
          </a:p>
          <a:p>
            <a:r>
              <a:rPr lang="en-US" altLang="ja-JP" sz="2000" dirty="0">
                <a:latin typeface="UD デジタル 教科書体 NK-B" panose="02020700000000000000" pitchFamily="18" charset="-128"/>
                <a:ea typeface="UD デジタル 教科書体 NK-B" panose="02020700000000000000" pitchFamily="18" charset="-128"/>
              </a:rPr>
              <a:t>10</a:t>
            </a:r>
            <a:r>
              <a:rPr lang="ja-JP" altLang="en-US" sz="2000" dirty="0">
                <a:latin typeface="UD デジタル 教科書体 NK-B" panose="02020700000000000000" pitchFamily="18" charset="-128"/>
                <a:ea typeface="UD デジタル 教科書体 NK-B" panose="02020700000000000000" pitchFamily="18" charset="-128"/>
              </a:rPr>
              <a:t>年以上：安全態度の見直し</a:t>
            </a:r>
            <a:endParaRPr lang="en-US" altLang="ja-JP" sz="2000" dirty="0">
              <a:latin typeface="UD デジタル 教科書体 NK-B" panose="02020700000000000000" pitchFamily="18" charset="-128"/>
              <a:ea typeface="UD デジタル 教科書体 NK-B" panose="02020700000000000000" pitchFamily="18" charset="-128"/>
            </a:endParaRPr>
          </a:p>
        </p:txBody>
      </p:sp>
      <p:sp>
        <p:nvSpPr>
          <p:cNvPr id="16" name="右矢印 15"/>
          <p:cNvSpPr/>
          <p:nvPr/>
        </p:nvSpPr>
        <p:spPr bwMode="auto">
          <a:xfrm>
            <a:off x="4520843" y="5028695"/>
            <a:ext cx="608792" cy="427717"/>
          </a:xfrm>
          <a:prstGeom prst="rightArrow">
            <a:avLst/>
          </a:prstGeom>
          <a:solidFill>
            <a:schemeClr val="bg1"/>
          </a:solidFill>
          <a:ln w="9525">
            <a:solidFill>
              <a:schemeClr val="bg2"/>
            </a:solidFill>
            <a:round/>
            <a:headEnd/>
            <a:tailEnd/>
          </a:ln>
          <a:effectLst>
            <a:outerShdw blurRad="50800" dist="38100" dir="2700000" algn="tl" rotWithShape="0">
              <a:prstClr val="black">
                <a:alpha val="40000"/>
              </a:prstClr>
            </a:outerShdw>
          </a:effectLst>
        </p:spPr>
        <p:txBody>
          <a:bodyPr wrap="none" rtlCol="0" anchor="ctr"/>
          <a:lstStyle/>
          <a:p>
            <a:pPr algn="ctr"/>
            <a:endParaRPr kumimoji="1" lang="ja-JP" altLang="en-US" sz="24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8" name="正方形/長方形 17"/>
          <p:cNvSpPr/>
          <p:nvPr/>
        </p:nvSpPr>
        <p:spPr>
          <a:xfrm>
            <a:off x="378538" y="5057888"/>
            <a:ext cx="928459"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ただし、</a:t>
            </a:r>
            <a:endParaRPr lang="ja-JP" altLang="en-US" dirty="0"/>
          </a:p>
        </p:txBody>
      </p:sp>
    </p:spTree>
    <p:extLst>
      <p:ext uri="{BB962C8B-B14F-4D97-AF65-F5344CB8AC3E}">
        <p14:creationId xmlns:p14="http://schemas.microsoft.com/office/powerpoint/2010/main" val="2523967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42</a:t>
            </a:fld>
            <a:endParaRPr lang="en-US" altLang="ja-JP" dirty="0"/>
          </a:p>
        </p:txBody>
      </p:sp>
      <p:sp>
        <p:nvSpPr>
          <p:cNvPr id="3" name="タイトル 2"/>
          <p:cNvSpPr>
            <a:spLocks noGrp="1"/>
          </p:cNvSpPr>
          <p:nvPr>
            <p:ph type="title"/>
          </p:nvPr>
        </p:nvSpPr>
        <p:spPr/>
        <p:txBody>
          <a:bodyPr/>
          <a:lstStyle/>
          <a:p>
            <a:r>
              <a:rPr lang="ja-JP" altLang="en-US" dirty="0"/>
              <a:t>情報通信技術の活用例</a:t>
            </a:r>
            <a:endParaRPr kumimoji="1" lang="ja-JP" altLang="en-US" dirty="0"/>
          </a:p>
        </p:txBody>
      </p:sp>
      <p:pic>
        <p:nvPicPr>
          <p:cNvPr id="20" name="図 19"/>
          <p:cNvPicPr>
            <a:picLocks noChangeAspect="1"/>
          </p:cNvPicPr>
          <p:nvPr/>
        </p:nvPicPr>
        <p:blipFill>
          <a:blip r:embed="rId3"/>
          <a:stretch>
            <a:fillRect/>
          </a:stretch>
        </p:blipFill>
        <p:spPr>
          <a:xfrm>
            <a:off x="3237540" y="2271706"/>
            <a:ext cx="2741945" cy="2323001"/>
          </a:xfrm>
          <a:prstGeom prst="rect">
            <a:avLst/>
          </a:prstGeom>
        </p:spPr>
      </p:pic>
      <p:sp>
        <p:nvSpPr>
          <p:cNvPr id="30" name="正方形/長方形 29"/>
          <p:cNvSpPr/>
          <p:nvPr/>
        </p:nvSpPr>
        <p:spPr>
          <a:xfrm>
            <a:off x="2312741" y="1822835"/>
            <a:ext cx="1107996"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運転映像</a:t>
            </a:r>
          </a:p>
        </p:txBody>
      </p:sp>
      <p:sp>
        <p:nvSpPr>
          <p:cNvPr id="33" name="右矢印 32"/>
          <p:cNvSpPr/>
          <p:nvPr/>
        </p:nvSpPr>
        <p:spPr bwMode="auto">
          <a:xfrm rot="16200000">
            <a:off x="7689697" y="3549539"/>
            <a:ext cx="702588" cy="484632"/>
          </a:xfrm>
          <a:prstGeom prst="rightArrow">
            <a:avLst/>
          </a:prstGeom>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35" name="正方形/長方形 34"/>
          <p:cNvSpPr/>
          <p:nvPr/>
        </p:nvSpPr>
        <p:spPr>
          <a:xfrm>
            <a:off x="2621256" y="2623368"/>
            <a:ext cx="2329484" cy="830997"/>
          </a:xfrm>
          <a:prstGeom prst="rect">
            <a:avLst/>
          </a:prstGeom>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職場の傾向把握</a:t>
            </a:r>
            <a:endParaRPr lang="en-US" altLang="ja-JP" sz="2400" dirty="0">
              <a:latin typeface="UD デジタル 教科書体 NK-B" panose="02020700000000000000" pitchFamily="18" charset="-128"/>
              <a:ea typeface="UD デジタル 教科書体 NK-B" panose="02020700000000000000" pitchFamily="18" charset="-128"/>
            </a:endParaRPr>
          </a:p>
          <a:p>
            <a:r>
              <a:rPr lang="ja-JP" altLang="en-US" sz="2400" dirty="0">
                <a:latin typeface="UD デジタル 教科書体 NK-B" panose="02020700000000000000" pitchFamily="18" charset="-128"/>
                <a:ea typeface="UD デジタル 教科書体 NK-B" panose="02020700000000000000" pitchFamily="18" charset="-128"/>
              </a:rPr>
              <a:t>（集計）</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36" name="正方形/長方形 35"/>
          <p:cNvSpPr/>
          <p:nvPr/>
        </p:nvSpPr>
        <p:spPr>
          <a:xfrm>
            <a:off x="507305" y="2740267"/>
            <a:ext cx="1415772" cy="461665"/>
          </a:xfrm>
          <a:prstGeom prst="rect">
            <a:avLst/>
          </a:prstGeom>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運転業務</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37" name="楕円 36"/>
          <p:cNvSpPr/>
          <p:nvPr/>
        </p:nvSpPr>
        <p:spPr bwMode="auto">
          <a:xfrm>
            <a:off x="6241282" y="1182429"/>
            <a:ext cx="2902718" cy="2363294"/>
          </a:xfrm>
          <a:prstGeom prst="ellipse">
            <a:avLst/>
          </a:prstGeom>
          <a:noFill/>
          <a:ln w="34925">
            <a:solidFill>
              <a:srgbClr val="66FFFF"/>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38" name="楕円 37"/>
          <p:cNvSpPr/>
          <p:nvPr/>
        </p:nvSpPr>
        <p:spPr bwMode="auto">
          <a:xfrm>
            <a:off x="2899379" y="2492295"/>
            <a:ext cx="3398104" cy="2313551"/>
          </a:xfrm>
          <a:prstGeom prst="ellipse">
            <a:avLst/>
          </a:prstGeom>
          <a:noFill/>
          <a:ln w="34925">
            <a:solidFill>
              <a:srgbClr val="66FFFF"/>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39" name="楕円 38"/>
          <p:cNvSpPr/>
          <p:nvPr/>
        </p:nvSpPr>
        <p:spPr bwMode="auto">
          <a:xfrm>
            <a:off x="5654558" y="4125375"/>
            <a:ext cx="3449118" cy="2743092"/>
          </a:xfrm>
          <a:prstGeom prst="ellipse">
            <a:avLst/>
          </a:prstGeom>
          <a:noFill/>
          <a:ln w="34925">
            <a:solidFill>
              <a:srgbClr val="66FFFF"/>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40" name="楕円 39"/>
          <p:cNvSpPr/>
          <p:nvPr/>
        </p:nvSpPr>
        <p:spPr bwMode="auto">
          <a:xfrm>
            <a:off x="50962" y="4457130"/>
            <a:ext cx="3398104" cy="2357023"/>
          </a:xfrm>
          <a:prstGeom prst="ellipse">
            <a:avLst/>
          </a:prstGeom>
          <a:noFill/>
          <a:ln w="34925">
            <a:solidFill>
              <a:srgbClr val="66FFFF"/>
            </a:solidFill>
            <a:round/>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41" name="下カーブ矢印 40"/>
          <p:cNvSpPr/>
          <p:nvPr/>
        </p:nvSpPr>
        <p:spPr bwMode="auto">
          <a:xfrm rot="10800000" flipH="1">
            <a:off x="2579089" y="5878518"/>
            <a:ext cx="3469281" cy="759885"/>
          </a:xfrm>
          <a:prstGeom prst="curvedDownArrow">
            <a:avLst/>
          </a:prstGeom>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pic>
        <p:nvPicPr>
          <p:cNvPr id="42" name="Picture 12" descr="人物　アイコン　男女　セット　シルエット　シンプル　黒"/>
          <p:cNvPicPr>
            <a:picLocks noChangeAspect="1" noChangeArrowheads="1"/>
          </p:cNvPicPr>
          <p:nvPr/>
        </p:nvPicPr>
        <p:blipFill rotWithShape="1">
          <a:blip r:embed="rId4">
            <a:extLst>
              <a:ext uri="{28A0092B-C50C-407E-A947-70E740481C1C}">
                <a14:useLocalDpi xmlns:a14="http://schemas.microsoft.com/office/drawing/2010/main" val="0"/>
              </a:ext>
            </a:extLst>
          </a:blip>
          <a:srcRect l="4896" r="66157" b="47102"/>
          <a:stretch/>
        </p:blipFill>
        <p:spPr bwMode="auto">
          <a:xfrm>
            <a:off x="2008200" y="4497347"/>
            <a:ext cx="882316" cy="120925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4" descr="mail icon . web icon set .vector illustration"/>
          <p:cNvPicPr>
            <a:picLocks noChangeAspect="1" noChangeArrowheads="1"/>
          </p:cNvPicPr>
          <p:nvPr/>
        </p:nvPicPr>
        <p:blipFill rotWithShape="1">
          <a:blip r:embed="rId5">
            <a:extLst>
              <a:ext uri="{28A0092B-C50C-407E-A947-70E740481C1C}">
                <a14:useLocalDpi xmlns:a14="http://schemas.microsoft.com/office/drawing/2010/main" val="0"/>
              </a:ext>
            </a:extLst>
          </a:blip>
          <a:srcRect l="6060" t="28337" r="61223" b="21838"/>
          <a:stretch/>
        </p:blipFill>
        <p:spPr bwMode="auto">
          <a:xfrm>
            <a:off x="1041610" y="4719428"/>
            <a:ext cx="855260" cy="528031"/>
          </a:xfrm>
          <a:prstGeom prst="rect">
            <a:avLst/>
          </a:prstGeom>
          <a:noFill/>
          <a:extLst>
            <a:ext uri="{909E8E84-426E-40DD-AFC4-6F175D3DCCD1}">
              <a14:hiddenFill xmlns:a14="http://schemas.microsoft.com/office/drawing/2010/main">
                <a:solidFill>
                  <a:srgbClr val="FFFFFF"/>
                </a:solidFill>
              </a14:hiddenFill>
            </a:ext>
          </a:extLst>
        </p:spPr>
      </p:pic>
      <p:sp>
        <p:nvSpPr>
          <p:cNvPr id="44" name="正方形/長方形 43"/>
          <p:cNvSpPr/>
          <p:nvPr/>
        </p:nvSpPr>
        <p:spPr>
          <a:xfrm>
            <a:off x="90309" y="5631663"/>
            <a:ext cx="3220753" cy="830997"/>
          </a:xfrm>
          <a:prstGeom prst="rect">
            <a:avLst/>
          </a:prstGeom>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・運転管理（状況把握）</a:t>
            </a:r>
            <a:endParaRPr lang="en-US" altLang="ja-JP" sz="2400" dirty="0">
              <a:latin typeface="UD デジタル 教科書体 NK-B" panose="02020700000000000000" pitchFamily="18" charset="-128"/>
              <a:ea typeface="UD デジタル 教科書体 NK-B" panose="02020700000000000000" pitchFamily="18" charset="-128"/>
            </a:endParaRPr>
          </a:p>
          <a:p>
            <a:r>
              <a:rPr lang="ja-JP" altLang="en-US" sz="2400" dirty="0">
                <a:latin typeface="UD デジタル 教科書体 NK-B" panose="02020700000000000000" pitchFamily="18" charset="-128"/>
                <a:ea typeface="UD デジタル 教科書体 NK-B" panose="02020700000000000000" pitchFamily="18" charset="-128"/>
              </a:rPr>
              <a:t>・事故等の情報取得</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19" name="下カーブ矢印 18"/>
          <p:cNvSpPr/>
          <p:nvPr/>
        </p:nvSpPr>
        <p:spPr bwMode="auto">
          <a:xfrm rot="5400000" flipV="1">
            <a:off x="-843497" y="3362355"/>
            <a:ext cx="2818913" cy="951300"/>
          </a:xfrm>
          <a:prstGeom prst="curvedDownArrow">
            <a:avLst>
              <a:gd name="adj1" fmla="val 25000"/>
              <a:gd name="adj2" fmla="val 50000"/>
              <a:gd name="adj3" fmla="val 45236"/>
            </a:avLst>
          </a:prstGeom>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no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pic>
        <p:nvPicPr>
          <p:cNvPr id="47" name="Picture 16" descr="seo report line icon"/>
          <p:cNvPicPr>
            <a:picLocks noChangeAspect="1" noChangeArrowheads="1"/>
          </p:cNvPicPr>
          <p:nvPr/>
        </p:nvPicPr>
        <p:blipFill rotWithShape="1">
          <a:blip r:embed="rId6">
            <a:extLst>
              <a:ext uri="{28A0092B-C50C-407E-A947-70E740481C1C}">
                <a14:useLocalDpi xmlns:a14="http://schemas.microsoft.com/office/drawing/2010/main" val="0"/>
              </a:ext>
            </a:extLst>
          </a:blip>
          <a:srcRect l="20234" t="15264" r="21520" b="15964"/>
          <a:stretch/>
        </p:blipFill>
        <p:spPr bwMode="auto">
          <a:xfrm>
            <a:off x="7405192" y="4306392"/>
            <a:ext cx="1331495" cy="1572127"/>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p:cNvSpPr/>
          <p:nvPr/>
        </p:nvSpPr>
        <p:spPr>
          <a:xfrm>
            <a:off x="5786819" y="5422561"/>
            <a:ext cx="3195105" cy="830997"/>
          </a:xfrm>
          <a:prstGeom prst="rect">
            <a:avLst/>
          </a:prstGeom>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・運行診断</a:t>
            </a:r>
            <a:endParaRPr lang="en-US" altLang="ja-JP" sz="2400" dirty="0">
              <a:latin typeface="UD デジタル 教科書体 NK-B" panose="02020700000000000000" pitchFamily="18" charset="-128"/>
              <a:ea typeface="UD デジタル 教科書体 NK-B" panose="02020700000000000000" pitchFamily="18" charset="-128"/>
            </a:endParaRPr>
          </a:p>
          <a:p>
            <a:r>
              <a:rPr lang="ja-JP" altLang="en-US" sz="2400" dirty="0">
                <a:latin typeface="UD デジタル 教科書体 NK-B" panose="02020700000000000000" pitchFamily="18" charset="-128"/>
                <a:ea typeface="UD デジタル 教科書体 NK-B" panose="02020700000000000000" pitchFamily="18" charset="-128"/>
              </a:rPr>
              <a:t>（職場評価</a:t>
            </a:r>
            <a:r>
              <a:rPr lang="en-US" altLang="ja-JP" sz="2400" dirty="0">
                <a:latin typeface="UD デジタル 教科書体 NK-B" panose="02020700000000000000" pitchFamily="18" charset="-128"/>
                <a:ea typeface="UD デジタル 教科書体 NK-B" panose="02020700000000000000" pitchFamily="18" charset="-128"/>
              </a:rPr>
              <a:t>/</a:t>
            </a:r>
            <a:r>
              <a:rPr lang="ja-JP" altLang="en-US" sz="2400" dirty="0">
                <a:latin typeface="UD デジタル 教科書体 NK-B" panose="02020700000000000000" pitchFamily="18" charset="-128"/>
                <a:ea typeface="UD デジタル 教科書体 NK-B" panose="02020700000000000000" pitchFamily="18" charset="-128"/>
              </a:rPr>
              <a:t>力量評価）</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49" name="右矢印 48"/>
          <p:cNvSpPr/>
          <p:nvPr/>
        </p:nvSpPr>
        <p:spPr bwMode="auto">
          <a:xfrm rot="18820124">
            <a:off x="2937099" y="4587181"/>
            <a:ext cx="702588" cy="484632"/>
          </a:xfrm>
          <a:prstGeom prst="rightArrow">
            <a:avLst/>
          </a:prstGeom>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32" name="上下矢印 31"/>
          <p:cNvSpPr/>
          <p:nvPr/>
        </p:nvSpPr>
        <p:spPr bwMode="auto">
          <a:xfrm rot="14212627" flipH="1">
            <a:off x="5922102" y="2328479"/>
            <a:ext cx="453161" cy="784140"/>
          </a:xfrm>
          <a:prstGeom prst="upDownArrow">
            <a:avLst/>
          </a:prstGeom>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26" name="正方形/長方形 25"/>
          <p:cNvSpPr/>
          <p:nvPr/>
        </p:nvSpPr>
        <p:spPr>
          <a:xfrm>
            <a:off x="6460646" y="2428547"/>
            <a:ext cx="2656496" cy="830997"/>
          </a:xfrm>
          <a:prstGeom prst="rect">
            <a:avLst/>
          </a:prstGeom>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・安全教育（対面）</a:t>
            </a:r>
            <a:endParaRPr lang="en-US" altLang="ja-JP" sz="2400" dirty="0">
              <a:latin typeface="UD デジタル 教科書体 NK-B" panose="02020700000000000000" pitchFamily="18" charset="-128"/>
              <a:ea typeface="UD デジタル 教科書体 NK-B" panose="02020700000000000000" pitchFamily="18" charset="-128"/>
            </a:endParaRPr>
          </a:p>
          <a:p>
            <a:r>
              <a:rPr lang="ja-JP" altLang="en-US" sz="2400" dirty="0">
                <a:latin typeface="UD デジタル 教科書体 NK-B" panose="02020700000000000000" pitchFamily="18" charset="-128"/>
                <a:ea typeface="UD デジタル 教科書体 NK-B" panose="02020700000000000000" pitchFamily="18" charset="-128"/>
              </a:rPr>
              <a:t>・リスク感受性向上</a:t>
            </a:r>
            <a:endParaRPr lang="en-US" altLang="ja-JP" sz="2400" dirty="0">
              <a:latin typeface="UD デジタル 教科書体 NK-B" panose="02020700000000000000" pitchFamily="18" charset="-128"/>
              <a:ea typeface="UD デジタル 教科書体 NK-B" panose="02020700000000000000" pitchFamily="18" charset="-128"/>
            </a:endParaRPr>
          </a:p>
        </p:txBody>
      </p:sp>
      <p:pic>
        <p:nvPicPr>
          <p:cNvPr id="21" name="Picture 10" descr=" Teachers, Professors and Instructors icons "/>
          <p:cNvPicPr>
            <a:picLocks noChangeAspect="1" noChangeArrowheads="1"/>
          </p:cNvPicPr>
          <p:nvPr/>
        </p:nvPicPr>
        <p:blipFill rotWithShape="1">
          <a:blip r:embed="rId7">
            <a:extLst>
              <a:ext uri="{28A0092B-C50C-407E-A947-70E740481C1C}">
                <a14:useLocalDpi xmlns:a14="http://schemas.microsoft.com/office/drawing/2010/main" val="0"/>
              </a:ext>
            </a:extLst>
          </a:blip>
          <a:srcRect l="7063" t="9094" r="78741" b="80122"/>
          <a:stretch/>
        </p:blipFill>
        <p:spPr bwMode="auto">
          <a:xfrm>
            <a:off x="6633075" y="1302180"/>
            <a:ext cx="2252654" cy="1026695"/>
          </a:xfrm>
          <a:prstGeom prst="rect">
            <a:avLst/>
          </a:prstGeom>
          <a:noFill/>
          <a:extLst>
            <a:ext uri="{909E8E84-426E-40DD-AFC4-6F175D3DCCD1}">
              <a14:hiddenFill xmlns:a14="http://schemas.microsoft.com/office/drawing/2010/main">
                <a:solidFill>
                  <a:srgbClr val="FFFFFF"/>
                </a:solidFill>
              </a14:hiddenFill>
            </a:ext>
          </a:extLst>
        </p:spPr>
      </p:pic>
      <p:sp>
        <p:nvSpPr>
          <p:cNvPr id="22" name="下カーブ矢印 21"/>
          <p:cNvSpPr/>
          <p:nvPr/>
        </p:nvSpPr>
        <p:spPr bwMode="auto">
          <a:xfrm rot="21087028">
            <a:off x="1669415" y="1240783"/>
            <a:ext cx="5082544" cy="951300"/>
          </a:xfrm>
          <a:prstGeom prst="curvedDownArrow">
            <a:avLst/>
          </a:prstGeom>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pic>
        <p:nvPicPr>
          <p:cNvPr id="23" name="Picture 2" descr="ドライブレコーダーのイラスト"/>
          <p:cNvPicPr>
            <a:picLocks noChangeAspect="1" noChangeArrowheads="1"/>
          </p:cNvPicPr>
          <p:nvPr/>
        </p:nvPicPr>
        <p:blipFill rotWithShape="1">
          <a:blip r:embed="rId8">
            <a:extLst>
              <a:ext uri="{28A0092B-C50C-407E-A947-70E740481C1C}">
                <a14:useLocalDpi xmlns:a14="http://schemas.microsoft.com/office/drawing/2010/main" val="0"/>
              </a:ext>
            </a:extLst>
          </a:blip>
          <a:srcRect r="52713" b="31314"/>
          <a:stretch/>
        </p:blipFill>
        <p:spPr bwMode="auto">
          <a:xfrm>
            <a:off x="550872" y="1215746"/>
            <a:ext cx="1544888" cy="15701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sd card line icon"/>
          <p:cNvPicPr>
            <a:picLocks noChangeAspect="1" noChangeArrowheads="1"/>
          </p:cNvPicPr>
          <p:nvPr/>
        </p:nvPicPr>
        <p:blipFill rotWithShape="1">
          <a:blip r:embed="rId9">
            <a:extLst>
              <a:ext uri="{28A0092B-C50C-407E-A947-70E740481C1C}">
                <a14:useLocalDpi xmlns:a14="http://schemas.microsoft.com/office/drawing/2010/main" val="0"/>
              </a:ext>
            </a:extLst>
          </a:blip>
          <a:srcRect l="21575" t="23134" r="20882" b="23532"/>
          <a:stretch/>
        </p:blipFill>
        <p:spPr bwMode="auto">
          <a:xfrm>
            <a:off x="2378654" y="1170168"/>
            <a:ext cx="706528" cy="654830"/>
          </a:xfrm>
          <a:prstGeom prst="rect">
            <a:avLst/>
          </a:prstGeom>
          <a:noFill/>
          <a:extLst>
            <a:ext uri="{909E8E84-426E-40DD-AFC4-6F175D3DCCD1}">
              <a14:hiddenFill xmlns:a14="http://schemas.microsoft.com/office/drawing/2010/main">
                <a:solidFill>
                  <a:srgbClr val="FFFFFF"/>
                </a:solidFill>
              </a14:hiddenFill>
            </a:ext>
          </a:extLst>
        </p:spPr>
      </p:pic>
      <p:sp>
        <p:nvSpPr>
          <p:cNvPr id="27" name="正方形/長方形 26"/>
          <p:cNvSpPr/>
          <p:nvPr/>
        </p:nvSpPr>
        <p:spPr>
          <a:xfrm>
            <a:off x="4297688" y="294606"/>
            <a:ext cx="3523722" cy="461665"/>
          </a:xfrm>
          <a:prstGeom prst="rect">
            <a:avLst/>
          </a:prstGeom>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ドライブレコーダーの活用</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898473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ドラレコ情報を活用したフィードバックの例</a:t>
            </a:r>
            <a:endParaRPr kumimoji="1" lang="ja-JP" altLang="en-US" dirty="0"/>
          </a:p>
        </p:txBody>
      </p:sp>
      <p:sp>
        <p:nvSpPr>
          <p:cNvPr id="5" name="コンテンツ プレースホルダー 4"/>
          <p:cNvSpPr>
            <a:spLocks noGrp="1"/>
          </p:cNvSpPr>
          <p:nvPr>
            <p:ph idx="1"/>
          </p:nvPr>
        </p:nvSpPr>
        <p:spPr>
          <a:xfrm>
            <a:off x="86782" y="1132840"/>
            <a:ext cx="9053522" cy="5054136"/>
          </a:xfrm>
        </p:spPr>
        <p:txBody>
          <a:bodyPr/>
          <a:lstStyle/>
          <a:p>
            <a:r>
              <a:rPr kumimoji="1" lang="ja-JP" altLang="en-US" dirty="0">
                <a:latin typeface="UD デジタル 教科書体 NK-B" panose="02020700000000000000" pitchFamily="18" charset="-128"/>
                <a:ea typeface="UD デジタル 教科書体 NK-B" panose="02020700000000000000" pitchFamily="18" charset="-128"/>
              </a:rPr>
              <a:t>一人の運転手に、毎月</a:t>
            </a:r>
            <a:r>
              <a:rPr kumimoji="1" lang="en-US" altLang="ja-JP" dirty="0">
                <a:latin typeface="UD デジタル 教科書体 NK-B" panose="02020700000000000000" pitchFamily="18" charset="-128"/>
                <a:ea typeface="UD デジタル 教科書体 NK-B" panose="02020700000000000000" pitchFamily="18" charset="-128"/>
              </a:rPr>
              <a:t>3</a:t>
            </a:r>
            <a:r>
              <a:rPr kumimoji="1" lang="ja-JP" altLang="en-US" dirty="0">
                <a:latin typeface="UD デジタル 教科書体 NK-B" panose="02020700000000000000" pitchFamily="18" charset="-128"/>
                <a:ea typeface="UD デジタル 教科書体 NK-B" panose="02020700000000000000" pitchFamily="18" charset="-128"/>
              </a:rPr>
              <a:t>回以上フィードバック</a:t>
            </a:r>
            <a:endParaRPr kumimoji="1" lang="en-US" altLang="ja-JP" dirty="0">
              <a:latin typeface="UD デジタル 教科書体 NK-B" panose="02020700000000000000" pitchFamily="18" charset="-128"/>
              <a:ea typeface="UD デジタル 教科書体 NK-B" panose="02020700000000000000" pitchFamily="18" charset="-128"/>
            </a:endParaRPr>
          </a:p>
          <a:p>
            <a:r>
              <a:rPr kumimoji="1" lang="ja-JP" altLang="en-US" dirty="0">
                <a:latin typeface="UD デジタル 教科書体 NK-B" panose="02020700000000000000" pitchFamily="18" charset="-128"/>
                <a:ea typeface="UD デジタル 教科書体 NK-B" panose="02020700000000000000" pitchFamily="18" charset="-128"/>
              </a:rPr>
              <a:t>良い動作もフィードバック（</a:t>
            </a:r>
            <a:r>
              <a:rPr kumimoji="1" lang="en-US" altLang="ja-JP" dirty="0">
                <a:latin typeface="UD デジタル 教科書体 NK-B" panose="02020700000000000000" pitchFamily="18" charset="-128"/>
                <a:ea typeface="UD デジタル 教科書体 NK-B" panose="02020700000000000000" pitchFamily="18" charset="-128"/>
              </a:rPr>
              <a:t>2</a:t>
            </a:r>
            <a:r>
              <a:rPr kumimoji="1" lang="ja-JP" altLang="en-US" dirty="0">
                <a:latin typeface="UD デジタル 教科書体 NK-B" panose="02020700000000000000" pitchFamily="18" charset="-128"/>
                <a:ea typeface="UD デジタル 教科書体 NK-B" panose="02020700000000000000" pitchFamily="18" charset="-128"/>
              </a:rPr>
              <a:t>～</a:t>
            </a:r>
            <a:r>
              <a:rPr kumimoji="1" lang="en-US" altLang="ja-JP" dirty="0">
                <a:latin typeface="UD デジタル 教科書体 NK-B" panose="02020700000000000000" pitchFamily="18" charset="-128"/>
                <a:ea typeface="UD デジタル 教科書体 NK-B" panose="02020700000000000000" pitchFamily="18" charset="-128"/>
              </a:rPr>
              <a:t>3</a:t>
            </a:r>
            <a:r>
              <a:rPr kumimoji="1" lang="ja-JP" altLang="en-US" dirty="0">
                <a:latin typeface="UD デジタル 教科書体 NK-B" panose="02020700000000000000" pitchFamily="18" charset="-128"/>
                <a:ea typeface="UD デジタル 教科書体 NK-B" panose="02020700000000000000" pitchFamily="18" charset="-128"/>
              </a:rPr>
              <a:t>見つけてほめる）</a:t>
            </a:r>
            <a:endParaRPr kumimoji="1" lang="en-US" altLang="ja-JP" dirty="0">
              <a:latin typeface="UD デジタル 教科書体 NK-B" panose="02020700000000000000" pitchFamily="18" charset="-128"/>
              <a:ea typeface="UD デジタル 教科書体 NK-B" panose="02020700000000000000" pitchFamily="18" charset="-128"/>
            </a:endParaRPr>
          </a:p>
          <a:p>
            <a:r>
              <a:rPr kumimoji="1" lang="ja-JP" altLang="en-US" dirty="0">
                <a:latin typeface="UD デジタル 教科書体 NK-B" panose="02020700000000000000" pitchFamily="18" charset="-128"/>
                <a:ea typeface="UD デジタル 教科書体 NK-B" panose="02020700000000000000" pitchFamily="18" charset="-128"/>
              </a:rPr>
              <a:t>動画を一緒に見ながら、「こう見えるよ」</a:t>
            </a:r>
            <a:br>
              <a:rPr kumimoji="1" lang="en-US" altLang="ja-JP" dirty="0">
                <a:latin typeface="UD デジタル 教科書体 NK-B" panose="02020700000000000000" pitchFamily="18" charset="-128"/>
                <a:ea typeface="UD デジタル 教科書体 NK-B" panose="02020700000000000000" pitchFamily="18" charset="-128"/>
              </a:rPr>
            </a:br>
            <a:r>
              <a:rPr kumimoji="1" lang="ja-JP" altLang="en-US" dirty="0">
                <a:latin typeface="UD デジタル 教科書体 NK-B" panose="02020700000000000000" pitchFamily="18" charset="-128"/>
                <a:ea typeface="UD デジタル 教科書体 NK-B" panose="02020700000000000000" pitchFamily="18" charset="-128"/>
              </a:rPr>
              <a:t>「どう思う？」「今度、どうやりますか？」など</a:t>
            </a:r>
            <a:br>
              <a:rPr kumimoji="1" lang="en-US" altLang="ja-JP" dirty="0">
                <a:latin typeface="UD デジタル 教科書体 NK-B" panose="02020700000000000000" pitchFamily="18" charset="-128"/>
                <a:ea typeface="UD デジタル 教科書体 NK-B" panose="02020700000000000000" pitchFamily="18" charset="-128"/>
              </a:rPr>
            </a:br>
            <a:r>
              <a:rPr kumimoji="1" lang="ja-JP" altLang="en-US" dirty="0">
                <a:latin typeface="UD デジタル 教科書体 NK-B" panose="02020700000000000000" pitchFamily="18" charset="-128"/>
                <a:ea typeface="UD デジタル 教科書体 NK-B" panose="02020700000000000000" pitchFamily="18" charset="-128"/>
              </a:rPr>
              <a:t>オープンクエッションで問いかけ</a:t>
            </a:r>
            <a:endParaRPr kumimoji="1" lang="en-US" altLang="ja-JP" dirty="0">
              <a:latin typeface="UD デジタル 教科書体 NK-B" panose="02020700000000000000" pitchFamily="18" charset="-128"/>
              <a:ea typeface="UD デジタル 教科書体 NK-B" panose="02020700000000000000" pitchFamily="18" charset="-128"/>
            </a:endParaRPr>
          </a:p>
          <a:p>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43</a:t>
            </a:fld>
            <a:endParaRPr lang="en-US" altLang="ja-JP" dirty="0"/>
          </a:p>
        </p:txBody>
      </p:sp>
      <p:sp>
        <p:nvSpPr>
          <p:cNvPr id="4" name="正方形/長方形 3"/>
          <p:cNvSpPr/>
          <p:nvPr/>
        </p:nvSpPr>
        <p:spPr>
          <a:xfrm>
            <a:off x="4883605" y="3837001"/>
            <a:ext cx="4188967" cy="523220"/>
          </a:xfrm>
          <a:prstGeom prst="rect">
            <a:avLst/>
          </a:prstGeom>
        </p:spPr>
        <p:txBody>
          <a:bodyPr wrap="none">
            <a:spAutoFit/>
          </a:bodyPr>
          <a:lstStyle/>
          <a:p>
            <a:r>
              <a:rPr lang="ja-JP" altLang="en-US" sz="2800" dirty="0">
                <a:latin typeface="UD デジタル 教科書体 NK-R" panose="02020400000000000000" pitchFamily="18" charset="-128"/>
                <a:ea typeface="UD デジタル 教科書体 NK-R" panose="02020400000000000000" pitchFamily="18" charset="-128"/>
              </a:rPr>
              <a:t>（あるトラック事業者の例）</a:t>
            </a:r>
          </a:p>
        </p:txBody>
      </p:sp>
      <p:sp>
        <p:nvSpPr>
          <p:cNvPr id="6" name="正方形/長方形 5"/>
          <p:cNvSpPr/>
          <p:nvPr/>
        </p:nvSpPr>
        <p:spPr>
          <a:xfrm>
            <a:off x="2747382" y="5928568"/>
            <a:ext cx="2656496" cy="830997"/>
          </a:xfrm>
          <a:prstGeom prst="rect">
            <a:avLst/>
          </a:prstGeom>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・安全教育（対面）</a:t>
            </a:r>
            <a:endParaRPr lang="en-US" altLang="ja-JP" sz="2400" dirty="0">
              <a:latin typeface="UD デジタル 教科書体 NK-B" panose="02020700000000000000" pitchFamily="18" charset="-128"/>
              <a:ea typeface="UD デジタル 教科書体 NK-B" panose="02020700000000000000" pitchFamily="18" charset="-128"/>
            </a:endParaRPr>
          </a:p>
          <a:p>
            <a:r>
              <a:rPr lang="ja-JP" altLang="en-US" sz="2400" dirty="0">
                <a:latin typeface="UD デジタル 教科書体 NK-B" panose="02020700000000000000" pitchFamily="18" charset="-128"/>
                <a:ea typeface="UD デジタル 教科書体 NK-B" panose="02020700000000000000" pitchFamily="18" charset="-128"/>
              </a:rPr>
              <a:t>・リスク感受性向上</a:t>
            </a:r>
            <a:endParaRPr lang="en-US" altLang="ja-JP" sz="2400" dirty="0">
              <a:latin typeface="UD デジタル 教科書体 NK-B" panose="02020700000000000000" pitchFamily="18" charset="-128"/>
              <a:ea typeface="UD デジタル 教科書体 NK-B" panose="02020700000000000000" pitchFamily="18" charset="-128"/>
            </a:endParaRPr>
          </a:p>
        </p:txBody>
      </p:sp>
      <p:pic>
        <p:nvPicPr>
          <p:cNvPr id="7" name="Picture 10" descr=" Teachers, Professors and Instructors icons "/>
          <p:cNvPicPr>
            <a:picLocks noChangeAspect="1" noChangeArrowheads="1"/>
          </p:cNvPicPr>
          <p:nvPr/>
        </p:nvPicPr>
        <p:blipFill rotWithShape="1">
          <a:blip r:embed="rId3">
            <a:extLst>
              <a:ext uri="{28A0092B-C50C-407E-A947-70E740481C1C}">
                <a14:useLocalDpi xmlns:a14="http://schemas.microsoft.com/office/drawing/2010/main" val="0"/>
              </a:ext>
            </a:extLst>
          </a:blip>
          <a:srcRect l="7063" t="9094" r="78741" b="80122"/>
          <a:stretch/>
        </p:blipFill>
        <p:spPr bwMode="auto">
          <a:xfrm>
            <a:off x="2919811" y="4802201"/>
            <a:ext cx="2252654" cy="1026695"/>
          </a:xfrm>
          <a:prstGeom prst="rect">
            <a:avLst/>
          </a:prstGeom>
          <a:noFill/>
          <a:extLst>
            <a:ext uri="{909E8E84-426E-40DD-AFC4-6F175D3DCCD1}">
              <a14:hiddenFill xmlns:a14="http://schemas.microsoft.com/office/drawing/2010/main">
                <a:solidFill>
                  <a:srgbClr val="FFFFFF"/>
                </a:solidFill>
              </a14:hiddenFill>
            </a:ext>
          </a:extLst>
        </p:spPr>
      </p:pic>
      <p:sp>
        <p:nvSpPr>
          <p:cNvPr id="8" name="雲形吹き出し 7"/>
          <p:cNvSpPr/>
          <p:nvPr/>
        </p:nvSpPr>
        <p:spPr bwMode="auto">
          <a:xfrm>
            <a:off x="764618" y="5553928"/>
            <a:ext cx="1767840" cy="1019048"/>
          </a:xfrm>
          <a:prstGeom prst="cloudCallout">
            <a:avLst>
              <a:gd name="adj1" fmla="val 78247"/>
              <a:gd name="adj2" fmla="val -29876"/>
            </a:avLst>
          </a:prstGeom>
          <a:noFill/>
          <a:ln w="9525">
            <a:solidFill>
              <a:schemeClr val="bg2"/>
            </a:solidFill>
            <a:round/>
            <a:headEnd/>
            <a:tailEnd/>
          </a:ln>
        </p:spPr>
        <p:txBody>
          <a:bodyPr wrap="none" rtlCol="0" anchor="ctr"/>
          <a:lstStyle/>
          <a:p>
            <a:pPr algn="ctr"/>
            <a:r>
              <a:rPr lang="ja-JP" altLang="en-US" sz="2800" dirty="0">
                <a:latin typeface="UD デジタル 教科書体 NK-B" panose="02020700000000000000" pitchFamily="18" charset="-128"/>
                <a:ea typeface="UD デジタル 教科書体 NK-B" panose="02020700000000000000" pitchFamily="18" charset="-128"/>
              </a:rPr>
              <a:t>次は</a:t>
            </a:r>
            <a:endParaRPr lang="en-US" altLang="ja-JP" sz="28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800" dirty="0">
                <a:latin typeface="UD デジタル 教科書体 NK-B" panose="02020700000000000000" pitchFamily="18" charset="-128"/>
                <a:ea typeface="UD デジタル 教科書体 NK-B" panose="02020700000000000000" pitchFamily="18" charset="-128"/>
              </a:rPr>
              <a:t>どうする？</a:t>
            </a:r>
          </a:p>
        </p:txBody>
      </p:sp>
      <p:sp>
        <p:nvSpPr>
          <p:cNvPr id="9" name="雲形吹き出し 8"/>
          <p:cNvSpPr/>
          <p:nvPr/>
        </p:nvSpPr>
        <p:spPr bwMode="auto">
          <a:xfrm>
            <a:off x="1432901" y="4179471"/>
            <a:ext cx="1767840" cy="1019048"/>
          </a:xfrm>
          <a:prstGeom prst="cloudCallout">
            <a:avLst>
              <a:gd name="adj1" fmla="val 58707"/>
              <a:gd name="adj2" fmla="val 33933"/>
            </a:avLst>
          </a:prstGeom>
          <a:noFill/>
          <a:ln w="9525">
            <a:solidFill>
              <a:schemeClr val="bg2"/>
            </a:solidFill>
            <a:round/>
            <a:headEnd/>
            <a:tailEnd/>
          </a:ln>
        </p:spPr>
        <p:txBody>
          <a:bodyPr wrap="none" rtlCol="0" anchor="ctr"/>
          <a:lstStyle/>
          <a:p>
            <a:pPr algn="ctr"/>
            <a:r>
              <a:rPr lang="ja-JP" altLang="en-US" sz="2800" dirty="0">
                <a:latin typeface="UD デジタル 教科書体 NK-B" panose="02020700000000000000" pitchFamily="18" charset="-128"/>
                <a:ea typeface="UD デジタル 教科書体 NK-B" panose="02020700000000000000" pitchFamily="18" charset="-128"/>
              </a:rPr>
              <a:t>どう思う？</a:t>
            </a:r>
            <a:endParaRPr kumimoji="1" lang="ja-JP" altLang="en-US" sz="2800" dirty="0">
              <a:latin typeface="UD デジタル 教科書体 NK-B" panose="02020700000000000000" pitchFamily="18" charset="-128"/>
              <a:ea typeface="UD デジタル 教科書体 NK-B" panose="02020700000000000000" pitchFamily="18" charset="-128"/>
            </a:endParaRPr>
          </a:p>
        </p:txBody>
      </p:sp>
      <p:sp>
        <p:nvSpPr>
          <p:cNvPr id="10" name="雲形吹き出し 9"/>
          <p:cNvSpPr/>
          <p:nvPr/>
        </p:nvSpPr>
        <p:spPr bwMode="auto">
          <a:xfrm>
            <a:off x="5472122" y="4802200"/>
            <a:ext cx="1985318" cy="1004117"/>
          </a:xfrm>
          <a:prstGeom prst="cloudCallout">
            <a:avLst>
              <a:gd name="adj1" fmla="val -78075"/>
              <a:gd name="adj2" fmla="val -5947"/>
            </a:avLst>
          </a:prstGeom>
          <a:noFill/>
          <a:ln w="9525">
            <a:solidFill>
              <a:schemeClr val="bg2"/>
            </a:solidFill>
            <a:round/>
            <a:headEnd/>
            <a:tailEnd/>
          </a:ln>
        </p:spPr>
        <p:txBody>
          <a:bodyPr wrap="none" rtlCol="0" anchor="ctr"/>
          <a:lstStyle/>
          <a:p>
            <a:pPr algn="ctr"/>
            <a:r>
              <a:rPr lang="ja-JP" altLang="en-US" sz="2800" dirty="0">
                <a:latin typeface="UD デジタル 教科書体 NK-B" panose="02020700000000000000" pitchFamily="18" charset="-128"/>
                <a:ea typeface="UD デジタル 教科書体 NK-B" panose="02020700000000000000" pitchFamily="18" charset="-128"/>
              </a:rPr>
              <a:t>気づいて</a:t>
            </a:r>
            <a:endParaRPr lang="en-US" altLang="ja-JP" sz="2800" dirty="0">
              <a:latin typeface="UD デジタル 教科書体 NK-B" panose="02020700000000000000" pitchFamily="18" charset="-128"/>
              <a:ea typeface="UD デジタル 教科書体 NK-B" panose="02020700000000000000" pitchFamily="18" charset="-128"/>
            </a:endParaRPr>
          </a:p>
          <a:p>
            <a:pPr algn="ctr"/>
            <a:r>
              <a:rPr lang="ja-JP" altLang="en-US" sz="2800" dirty="0">
                <a:latin typeface="UD デジタル 教科書体 NK-B" panose="02020700000000000000" pitchFamily="18" charset="-128"/>
                <a:ea typeface="UD デジタル 教科書体 NK-B" panose="02020700000000000000" pitchFamily="18" charset="-128"/>
              </a:rPr>
              <a:t>なかった・・</a:t>
            </a:r>
            <a:endParaRPr kumimoji="1" lang="ja-JP" altLang="en-US" sz="2800" dirty="0">
              <a:latin typeface="UD デジタル 教科書体 NK-B" panose="02020700000000000000" pitchFamily="18" charset="-128"/>
              <a:ea typeface="UD デジタル 教科書体 NK-B" panose="02020700000000000000" pitchFamily="18" charset="-128"/>
            </a:endParaRPr>
          </a:p>
        </p:txBody>
      </p:sp>
      <p:sp>
        <p:nvSpPr>
          <p:cNvPr id="12" name="雲形吹き出し 11"/>
          <p:cNvSpPr/>
          <p:nvPr/>
        </p:nvSpPr>
        <p:spPr bwMode="auto">
          <a:xfrm>
            <a:off x="6279432" y="5771381"/>
            <a:ext cx="1985318" cy="1019480"/>
          </a:xfrm>
          <a:prstGeom prst="cloudCallout">
            <a:avLst>
              <a:gd name="adj1" fmla="val -94451"/>
              <a:gd name="adj2" fmla="val -43817"/>
            </a:avLst>
          </a:prstGeom>
          <a:noFill/>
          <a:ln w="9525">
            <a:solidFill>
              <a:schemeClr val="bg2"/>
            </a:solidFill>
            <a:round/>
            <a:headEnd/>
            <a:tailEnd/>
          </a:ln>
        </p:spPr>
        <p:txBody>
          <a:bodyPr wrap="none" rtlCol="0" anchor="ctr"/>
          <a:lstStyle/>
          <a:p>
            <a:pPr algn="ctr"/>
            <a:r>
              <a:rPr lang="ja-JP" altLang="en-US" sz="2800" dirty="0">
                <a:latin typeface="UD デジタル 教科書体 NK-B" panose="02020700000000000000" pitchFamily="18" charset="-128"/>
                <a:ea typeface="UD デジタル 教科書体 NK-B" panose="02020700000000000000" pitchFamily="18" charset="-128"/>
              </a:rPr>
              <a:t>確かに</a:t>
            </a:r>
            <a:endParaRPr lang="en-US" altLang="ja-JP" sz="28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800" dirty="0">
                <a:latin typeface="UD デジタル 教科書体 NK-B" panose="02020700000000000000" pitchFamily="18" charset="-128"/>
                <a:ea typeface="UD デジタル 教科書体 NK-B" panose="02020700000000000000" pitchFamily="18" charset="-128"/>
              </a:rPr>
              <a:t>危ないな・・</a:t>
            </a:r>
          </a:p>
        </p:txBody>
      </p:sp>
    </p:spTree>
    <p:extLst>
      <p:ext uri="{BB962C8B-B14F-4D97-AF65-F5344CB8AC3E}">
        <p14:creationId xmlns:p14="http://schemas.microsoft.com/office/powerpoint/2010/main" val="2452307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pPr eaLnBrk="1" hangingPunct="1">
              <a:buFont typeface="Wingdings" pitchFamily="2" charset="2"/>
              <a:buNone/>
            </a:pPr>
            <a:r>
              <a:rPr lang="ja-JP" altLang="en-US" dirty="0"/>
              <a:t>４．事故・エラーの真因を特定する</a:t>
            </a:r>
            <a:endParaRPr kumimoji="1" lang="ja-JP" altLang="en-US" dirty="0"/>
          </a:p>
        </p:txBody>
      </p:sp>
      <p:sp>
        <p:nvSpPr>
          <p:cNvPr id="2" name="スライド番号プレースホルダー 1"/>
          <p:cNvSpPr>
            <a:spLocks noGrp="1"/>
          </p:cNvSpPr>
          <p:nvPr>
            <p:ph type="sldNum" sz="quarter" idx="12"/>
          </p:nvPr>
        </p:nvSpPr>
        <p:spPr/>
        <p:txBody>
          <a:bodyPr/>
          <a:lstStyle/>
          <a:p>
            <a:pPr>
              <a:defRPr/>
            </a:pPr>
            <a:fld id="{F2DB792D-D871-4CCA-A78C-78C247134512}" type="slidenum">
              <a:rPr lang="en-US" altLang="ja-JP" smtClean="0"/>
              <a:pPr>
                <a:defRPr/>
              </a:pPr>
              <a:t>44</a:t>
            </a:fld>
            <a:endParaRPr lang="en-US" altLang="ja-JP" dirty="0"/>
          </a:p>
        </p:txBody>
      </p:sp>
      <p:sp>
        <p:nvSpPr>
          <p:cNvPr id="6" name="タイトル 1"/>
          <p:cNvSpPr txBox="1">
            <a:spLocks/>
          </p:cNvSpPr>
          <p:nvPr/>
        </p:nvSpPr>
        <p:spPr bwMode="auto">
          <a:xfrm>
            <a:off x="5021179" y="3373066"/>
            <a:ext cx="4027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kumimoji="1" sz="4000">
                <a:solidFill>
                  <a:srgbClr val="4087C8"/>
                </a:solidFill>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lgn="r"/>
            <a:r>
              <a:rPr lang="ja-JP" altLang="en-US" sz="2800" kern="0" dirty="0">
                <a:solidFill>
                  <a:srgbClr val="3333FF"/>
                </a:solidFill>
              </a:rPr>
              <a:t>～根本的な原因の分析～</a:t>
            </a:r>
          </a:p>
        </p:txBody>
      </p:sp>
    </p:spTree>
    <p:extLst>
      <p:ext uri="{BB962C8B-B14F-4D97-AF65-F5344CB8AC3E}">
        <p14:creationId xmlns:p14="http://schemas.microsoft.com/office/powerpoint/2010/main" val="41061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リスク情報の活用目的</a:t>
            </a:r>
            <a:endParaRPr kumimoji="1" lang="ja-JP" altLang="en-US" dirty="0"/>
          </a:p>
        </p:txBody>
      </p:sp>
      <p:sp>
        <p:nvSpPr>
          <p:cNvPr id="2" name="スライド番号プレースホルダー 1"/>
          <p:cNvSpPr>
            <a:spLocks noGrp="1"/>
          </p:cNvSpPr>
          <p:nvPr>
            <p:ph type="sldNum" sz="quarter" idx="4294967295"/>
          </p:nvPr>
        </p:nvSpPr>
        <p:spPr>
          <a:xfrm>
            <a:off x="7010400" y="6553200"/>
            <a:ext cx="2133600" cy="476250"/>
          </a:xfrm>
        </p:spPr>
        <p:txBody>
          <a:bodyPr/>
          <a:lstStyle/>
          <a:p>
            <a:pPr>
              <a:defRPr/>
            </a:pPr>
            <a:fld id="{CB437A40-9B03-4AC5-A981-4A10656EEB52}" type="slidenum">
              <a:rPr lang="en-US" altLang="ja-JP" smtClean="0"/>
              <a:pPr>
                <a:defRPr/>
              </a:pPr>
              <a:t>45</a:t>
            </a:fld>
            <a:endParaRPr lang="en-US" altLang="ja-JP" dirty="0"/>
          </a:p>
        </p:txBody>
      </p:sp>
      <p:sp>
        <p:nvSpPr>
          <p:cNvPr id="3" name="正方形/長方形 2"/>
          <p:cNvSpPr/>
          <p:nvPr/>
        </p:nvSpPr>
        <p:spPr>
          <a:xfrm>
            <a:off x="323913" y="1549962"/>
            <a:ext cx="8536311" cy="1384995"/>
          </a:xfrm>
          <a:prstGeom prst="rect">
            <a:avLst/>
          </a:prstGeom>
        </p:spPr>
        <p:txBody>
          <a:bodyPr wrap="none">
            <a:spAutoFit/>
          </a:bodyPr>
          <a:lstStyle/>
          <a:p>
            <a:pPr marL="514350" indent="-514350">
              <a:buFont typeface="+mj-lt"/>
              <a:buAutoNum type="arabicPeriod"/>
            </a:pPr>
            <a:r>
              <a:rPr lang="ja-JP" altLang="en-US" sz="2800" dirty="0">
                <a:latin typeface="UD デジタル 教科書体 NK-B" panose="02020700000000000000" pitchFamily="18" charset="-128"/>
                <a:ea typeface="UD デジタル 教科書体 NK-B" panose="02020700000000000000" pitchFamily="18" charset="-128"/>
              </a:rPr>
              <a:t>職場の現状を把握する</a:t>
            </a:r>
            <a:r>
              <a:rPr lang="ja-JP" altLang="en-US" sz="2000" dirty="0">
                <a:latin typeface="UD デジタル 教科書体 NK-R" panose="02020400000000000000" pitchFamily="18" charset="-128"/>
                <a:ea typeface="UD デジタル 教科書体 NK-R" panose="02020400000000000000" pitchFamily="18" charset="-128"/>
              </a:rPr>
              <a:t>（収集した情報の分類・整理・傾向把握）</a:t>
            </a:r>
            <a:endParaRPr lang="en-US" altLang="ja-JP" sz="2000" dirty="0">
              <a:latin typeface="UD デジタル 教科書体 NK-R" panose="02020400000000000000" pitchFamily="18" charset="-128"/>
              <a:ea typeface="UD デジタル 教科書体 NK-R" panose="02020400000000000000" pitchFamily="18" charset="-128"/>
            </a:endParaRPr>
          </a:p>
          <a:p>
            <a:pPr marL="514350" indent="-514350">
              <a:buFont typeface="+mj-lt"/>
              <a:buAutoNum type="arabicPeriod"/>
            </a:pP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事故・エラーの真因を特定する</a:t>
            </a:r>
            <a:r>
              <a:rPr lang="ja-JP" altLang="en-US" sz="2000" dirty="0">
                <a:solidFill>
                  <a:srgbClr val="0000FF"/>
                </a:solidFill>
                <a:latin typeface="UD デジタル 教科書体 NK-R" panose="02020400000000000000" pitchFamily="18" charset="-128"/>
                <a:ea typeface="UD デジタル 教科書体 NK-R" panose="02020400000000000000" pitchFamily="18" charset="-128"/>
              </a:rPr>
              <a:t>（根本的な原因の分析）</a:t>
            </a:r>
            <a:endParaRPr lang="en-US" altLang="ja-JP" sz="2000" dirty="0">
              <a:solidFill>
                <a:srgbClr val="0000FF"/>
              </a:solidFill>
              <a:latin typeface="UD デジタル 教科書体 NK-R" panose="02020400000000000000" pitchFamily="18" charset="-128"/>
              <a:ea typeface="UD デジタル 教科書体 NK-R" panose="02020400000000000000" pitchFamily="18" charset="-128"/>
            </a:endParaRPr>
          </a:p>
          <a:p>
            <a:pPr marL="514350" indent="-514350">
              <a:buFont typeface="+mj-lt"/>
              <a:buAutoNum type="arabicPeriod"/>
            </a:pPr>
            <a:r>
              <a:rPr lang="ja-JP" altLang="en-US" sz="2800" dirty="0">
                <a:latin typeface="UD デジタル 教科書体 NK-B" panose="02020700000000000000" pitchFamily="18" charset="-128"/>
                <a:ea typeface="UD デジタル 教科書体 NK-B" panose="02020700000000000000" pitchFamily="18" charset="-128"/>
              </a:rPr>
              <a:t>事故・エラーの予兆を管理する</a:t>
            </a:r>
            <a:r>
              <a:rPr lang="ja-JP" altLang="en-US" sz="2000" dirty="0">
                <a:latin typeface="UD デジタル 教科書体 NK-R" panose="02020400000000000000" pitchFamily="18" charset="-128"/>
                <a:ea typeface="UD デジタル 教科書体 NK-R" panose="02020400000000000000" pitchFamily="18" charset="-128"/>
              </a:rPr>
              <a:t>（潜在的な危険の掘り起こし）</a:t>
            </a:r>
            <a:endParaRPr lang="en-US" altLang="ja-JP" sz="2000" dirty="0">
              <a:latin typeface="UD デジタル 教科書体 NK-R" panose="02020400000000000000" pitchFamily="18" charset="-128"/>
              <a:ea typeface="UD デジタル 教科書体 NK-R" panose="02020400000000000000" pitchFamily="18" charset="-128"/>
            </a:endParaRPr>
          </a:p>
        </p:txBody>
      </p:sp>
      <p:pic>
        <p:nvPicPr>
          <p:cNvPr id="5" name="図 4"/>
          <p:cNvPicPr>
            <a:picLocks noChangeAspect="1"/>
          </p:cNvPicPr>
          <p:nvPr/>
        </p:nvPicPr>
        <p:blipFill rotWithShape="1">
          <a:blip r:embed="rId3"/>
          <a:srcRect l="12505" r="12860"/>
          <a:stretch/>
        </p:blipFill>
        <p:spPr>
          <a:xfrm>
            <a:off x="4751974" y="3113361"/>
            <a:ext cx="3813592" cy="3439839"/>
          </a:xfrm>
          <a:prstGeom prst="rect">
            <a:avLst/>
          </a:prstGeom>
        </p:spPr>
      </p:pic>
    </p:spTree>
    <p:extLst>
      <p:ext uri="{BB962C8B-B14F-4D97-AF65-F5344CB8AC3E}">
        <p14:creationId xmlns:p14="http://schemas.microsoft.com/office/powerpoint/2010/main" val="4231418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185279" y="2605993"/>
            <a:ext cx="8798300" cy="3204000"/>
          </a:xfrm>
          <a:prstGeom prst="rect">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3" name="スライド番号プレースホルダー 2"/>
          <p:cNvSpPr>
            <a:spLocks noGrp="1"/>
          </p:cNvSpPr>
          <p:nvPr>
            <p:ph type="sldNum" sz="quarter" idx="12"/>
          </p:nvPr>
        </p:nvSpPr>
        <p:spPr/>
        <p:txBody>
          <a:bodyPr/>
          <a:lstStyle/>
          <a:p>
            <a:pPr>
              <a:defRPr/>
            </a:pPr>
            <a:fld id="{8DEB9206-6B62-49F8-BC94-D9E684E3D2D0}" type="slidenum">
              <a:rPr lang="en-US" altLang="ja-JP" smtClean="0"/>
              <a:pPr>
                <a:defRPr/>
              </a:pPr>
              <a:t>46</a:t>
            </a:fld>
            <a:endParaRPr lang="en-US" altLang="ja-JP" dirty="0"/>
          </a:p>
        </p:txBody>
      </p:sp>
      <p:sp>
        <p:nvSpPr>
          <p:cNvPr id="10" name="タイトル 9"/>
          <p:cNvSpPr>
            <a:spLocks noGrp="1"/>
          </p:cNvSpPr>
          <p:nvPr>
            <p:ph type="title"/>
          </p:nvPr>
        </p:nvSpPr>
        <p:spPr/>
        <p:txBody>
          <a:bodyPr/>
          <a:lstStyle/>
          <a:p>
            <a:r>
              <a:rPr kumimoji="1" lang="ja-JP" altLang="en-US" dirty="0"/>
              <a:t>事故の発生プロセス</a:t>
            </a:r>
          </a:p>
        </p:txBody>
      </p:sp>
      <p:sp>
        <p:nvSpPr>
          <p:cNvPr id="39939" name="Rectangle 3"/>
          <p:cNvSpPr>
            <a:spLocks noGrp="1" noChangeArrowheads="1"/>
          </p:cNvSpPr>
          <p:nvPr>
            <p:ph idx="4294967295"/>
          </p:nvPr>
        </p:nvSpPr>
        <p:spPr>
          <a:xfrm>
            <a:off x="185279" y="1170543"/>
            <a:ext cx="8798300" cy="1408462"/>
          </a:xfrm>
        </p:spPr>
        <p:txBody>
          <a:bodyPr/>
          <a:lstStyle/>
          <a:p>
            <a:pPr marL="0" indent="0">
              <a:lnSpc>
                <a:spcPct val="90000"/>
              </a:lnSpc>
              <a:buNone/>
            </a:pPr>
            <a:r>
              <a:rPr lang="ja-JP" altLang="en-US" sz="2800" dirty="0">
                <a:latin typeface="UD デジタル 教科書体 NK-B" panose="02020700000000000000" pitchFamily="18" charset="-128"/>
                <a:ea typeface="UD デジタル 教科書体 NK-B" panose="02020700000000000000" pitchFamily="18" charset="-128"/>
              </a:rPr>
              <a:t>事故はヒューマンエラーの前後の段階において、</a:t>
            </a:r>
            <a:endParaRPr lang="en-US" altLang="ja-JP" sz="2800" dirty="0">
              <a:latin typeface="UD デジタル 教科書体 NK-B" panose="02020700000000000000" pitchFamily="18" charset="-128"/>
              <a:ea typeface="UD デジタル 教科書体 NK-B" panose="02020700000000000000" pitchFamily="18" charset="-128"/>
            </a:endParaRPr>
          </a:p>
          <a:p>
            <a:pPr marL="0" indent="0">
              <a:lnSpc>
                <a:spcPct val="90000"/>
              </a:lnSpc>
              <a:buNone/>
            </a:pPr>
            <a:r>
              <a:rPr lang="ja-JP" altLang="en-US" sz="2800" dirty="0">
                <a:latin typeface="UD デジタル 教科書体 NK-B" panose="02020700000000000000" pitchFamily="18" charset="-128"/>
                <a:ea typeface="UD デジタル 教科書体 NK-B" panose="02020700000000000000" pitchFamily="18" charset="-128"/>
              </a:rPr>
              <a:t>適切でない事象が様々な形で重なった結果、発生する</a:t>
            </a:r>
            <a:endParaRPr lang="en-US" altLang="ja-JP" sz="2800" dirty="0">
              <a:latin typeface="UD デジタル 教科書体 NK-B" panose="02020700000000000000" pitchFamily="18" charset="-128"/>
              <a:ea typeface="UD デジタル 教科書体 NK-B" panose="02020700000000000000" pitchFamily="18" charset="-128"/>
            </a:endParaRPr>
          </a:p>
          <a:p>
            <a:pPr marL="0" indent="0">
              <a:lnSpc>
                <a:spcPct val="90000"/>
              </a:lnSpc>
              <a:buNone/>
            </a:pPr>
            <a:r>
              <a:rPr lang="ja-JP" altLang="en-US" sz="2800" dirty="0">
                <a:latin typeface="UD デジタル 教科書体 NK-B" panose="02020700000000000000" pitchFamily="18" charset="-128"/>
                <a:ea typeface="UD デジタル 教科書体 NK-B" panose="02020700000000000000" pitchFamily="18" charset="-128"/>
              </a:rPr>
              <a:t>⇒</a:t>
            </a: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対策は、原因系（背景要因）に対して講じる</a:t>
            </a:r>
          </a:p>
        </p:txBody>
      </p:sp>
      <p:sp>
        <p:nvSpPr>
          <p:cNvPr id="39940" name="Text Box 6"/>
          <p:cNvSpPr txBox="1">
            <a:spLocks noChangeArrowheads="1"/>
          </p:cNvSpPr>
          <p:nvPr/>
        </p:nvSpPr>
        <p:spPr bwMode="auto">
          <a:xfrm>
            <a:off x="2775201" y="3490576"/>
            <a:ext cx="954107" cy="400110"/>
          </a:xfrm>
          <a:prstGeom prst="rect">
            <a:avLst/>
          </a:prstGeom>
          <a:noFill/>
          <a:ln w="9525" algn="ctr">
            <a:noFill/>
            <a:miter lim="800000"/>
            <a:headEnd/>
            <a:tailEnd/>
          </a:ln>
        </p:spPr>
        <p:txBody>
          <a:bodyPr wrap="none">
            <a:spAutoFit/>
          </a:bodyPr>
          <a:lstStyle/>
          <a:p>
            <a:r>
              <a:rPr lang="ja-JP" altLang="en-US" sz="2000" dirty="0">
                <a:latin typeface="UD デジタル 教科書体 NK-B" panose="02020700000000000000" pitchFamily="18" charset="-128"/>
                <a:ea typeface="UD デジタル 教科書体 NK-B" panose="02020700000000000000" pitchFamily="18" charset="-128"/>
              </a:rPr>
              <a:t>寝不足</a:t>
            </a:r>
          </a:p>
        </p:txBody>
      </p:sp>
      <p:sp>
        <p:nvSpPr>
          <p:cNvPr id="39941" name="Text Box 13"/>
          <p:cNvSpPr txBox="1">
            <a:spLocks noChangeArrowheads="1"/>
          </p:cNvSpPr>
          <p:nvPr/>
        </p:nvSpPr>
        <p:spPr bwMode="auto">
          <a:xfrm>
            <a:off x="5997576" y="2868680"/>
            <a:ext cx="1200970" cy="400110"/>
          </a:xfrm>
          <a:prstGeom prst="rect">
            <a:avLst/>
          </a:prstGeom>
          <a:noFill/>
          <a:ln w="9525" algn="ctr">
            <a:noFill/>
            <a:miter lim="800000"/>
            <a:headEnd/>
            <a:tailEnd/>
          </a:ln>
        </p:spPr>
        <p:txBody>
          <a:bodyPr wrap="none">
            <a:spAutoFit/>
          </a:bodyPr>
          <a:lstStyle/>
          <a:p>
            <a:r>
              <a:rPr lang="ja-JP" altLang="en-US" sz="2000" dirty="0">
                <a:latin typeface="UD デジタル 教科書体 NK-B" panose="02020700000000000000" pitchFamily="18" charset="-128"/>
                <a:ea typeface="UD デジタル 教科書体 NK-B" panose="02020700000000000000" pitchFamily="18" charset="-128"/>
              </a:rPr>
              <a:t>長い直線</a:t>
            </a:r>
          </a:p>
        </p:txBody>
      </p:sp>
      <p:sp>
        <p:nvSpPr>
          <p:cNvPr id="39942" name="Text Box 16"/>
          <p:cNvSpPr txBox="1">
            <a:spLocks noChangeArrowheads="1"/>
          </p:cNvSpPr>
          <p:nvPr/>
        </p:nvSpPr>
        <p:spPr bwMode="auto">
          <a:xfrm>
            <a:off x="7839076" y="3852012"/>
            <a:ext cx="697627" cy="400110"/>
          </a:xfrm>
          <a:prstGeom prst="rect">
            <a:avLst/>
          </a:prstGeom>
          <a:noFill/>
          <a:ln w="9525" algn="ctr">
            <a:noFill/>
            <a:miter lim="800000"/>
            <a:headEnd/>
            <a:tailEnd/>
          </a:ln>
        </p:spPr>
        <p:txBody>
          <a:bodyPr wrap="none">
            <a:spAutoFit/>
          </a:bodyPr>
          <a:lstStyle/>
          <a:p>
            <a:r>
              <a:rPr lang="ja-JP" altLang="en-US" sz="2000" dirty="0">
                <a:latin typeface="UD デジタル 教科書体 NK-B" panose="02020700000000000000" pitchFamily="18" charset="-128"/>
                <a:ea typeface="UD デジタル 教科書体 NK-B" panose="02020700000000000000" pitchFamily="18" charset="-128"/>
              </a:rPr>
              <a:t>眠気</a:t>
            </a:r>
          </a:p>
        </p:txBody>
      </p:sp>
      <p:sp>
        <p:nvSpPr>
          <p:cNvPr id="39943" name="AutoShape 19"/>
          <p:cNvSpPr>
            <a:spLocks noChangeArrowheads="1"/>
          </p:cNvSpPr>
          <p:nvPr/>
        </p:nvSpPr>
        <p:spPr bwMode="auto">
          <a:xfrm>
            <a:off x="1958783" y="4706103"/>
            <a:ext cx="1296988" cy="1037273"/>
          </a:xfrm>
          <a:prstGeom prst="irregularSeal1">
            <a:avLst/>
          </a:prstGeom>
          <a:solidFill>
            <a:srgbClr val="FF0000"/>
          </a:solidFill>
          <a:ln w="9525" algn="ctr">
            <a:solidFill>
              <a:srgbClr val="FF0000"/>
            </a:solidFill>
            <a:miter lim="800000"/>
            <a:headEnd/>
            <a:tailEnd/>
          </a:ln>
        </p:spPr>
        <p:txBody>
          <a:bodyPr anchor="ctr">
            <a:spAutoFit/>
          </a:bodyPr>
          <a:lstStyle/>
          <a:p>
            <a:pPr algn="ctr"/>
            <a:r>
              <a:rPr lang="ja-JP" altLang="en-US" dirty="0">
                <a:solidFill>
                  <a:schemeClr val="bg1"/>
                </a:solidFill>
                <a:latin typeface="HGP創英角ｺﾞｼｯｸUB" panose="020B0900000000000000" pitchFamily="50" charset="-128"/>
                <a:ea typeface="HGP創英角ｺﾞｼｯｸUB" panose="020B0900000000000000" pitchFamily="50" charset="-128"/>
              </a:rPr>
              <a:t>衝突</a:t>
            </a:r>
          </a:p>
        </p:txBody>
      </p:sp>
      <p:sp>
        <p:nvSpPr>
          <p:cNvPr id="39944" name="Text Box 20"/>
          <p:cNvSpPr txBox="1">
            <a:spLocks noChangeArrowheads="1"/>
          </p:cNvSpPr>
          <p:nvPr/>
        </p:nvSpPr>
        <p:spPr bwMode="auto">
          <a:xfrm>
            <a:off x="2315971" y="4349233"/>
            <a:ext cx="800219" cy="461665"/>
          </a:xfrm>
          <a:prstGeom prst="rect">
            <a:avLst/>
          </a:prstGeom>
          <a:noFill/>
          <a:ln w="9525" algn="ctr">
            <a:noFill/>
            <a:miter lim="800000"/>
            <a:headEnd/>
            <a:tailEnd/>
          </a:ln>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事故</a:t>
            </a:r>
          </a:p>
        </p:txBody>
      </p:sp>
      <p:sp>
        <p:nvSpPr>
          <p:cNvPr id="39945" name="AutoShape 21"/>
          <p:cNvSpPr>
            <a:spLocks noChangeArrowheads="1"/>
          </p:cNvSpPr>
          <p:nvPr/>
        </p:nvSpPr>
        <p:spPr bwMode="auto">
          <a:xfrm>
            <a:off x="7596188" y="4258412"/>
            <a:ext cx="1152525" cy="720725"/>
          </a:xfrm>
          <a:prstGeom prst="cloudCallout">
            <a:avLst>
              <a:gd name="adj1" fmla="val -26861"/>
              <a:gd name="adj2" fmla="val 63435"/>
            </a:avLst>
          </a:prstGeom>
          <a:gradFill rotWithShape="1">
            <a:gsLst>
              <a:gs pos="0">
                <a:schemeClr val="accent1"/>
              </a:gs>
              <a:gs pos="100000">
                <a:schemeClr val="bg1"/>
              </a:gs>
            </a:gsLst>
            <a:lin ang="5400000" scaled="1"/>
          </a:gradFill>
          <a:ln w="9525">
            <a:solidFill>
              <a:schemeClr val="tx1"/>
            </a:solidFill>
            <a:round/>
            <a:headEnd/>
            <a:tailEnd/>
          </a:ln>
        </p:spPr>
        <p:txBody>
          <a:bodyPr anchor="ctr"/>
          <a:lstStyle/>
          <a:p>
            <a:r>
              <a:rPr lang="ja-JP" altLang="en-US" sz="1600" dirty="0">
                <a:ea typeface="ＤＦ特太ゴシック体" pitchFamily="1" charset="-128"/>
              </a:rPr>
              <a:t>ＺＺＺ</a:t>
            </a:r>
          </a:p>
        </p:txBody>
      </p:sp>
      <p:sp>
        <p:nvSpPr>
          <p:cNvPr id="39946" name="Text Box 22"/>
          <p:cNvSpPr txBox="1">
            <a:spLocks noChangeArrowheads="1"/>
          </p:cNvSpPr>
          <p:nvPr/>
        </p:nvSpPr>
        <p:spPr bwMode="auto">
          <a:xfrm>
            <a:off x="4030000" y="3351494"/>
            <a:ext cx="1537600" cy="707886"/>
          </a:xfrm>
          <a:prstGeom prst="rect">
            <a:avLst/>
          </a:prstGeom>
          <a:noFill/>
          <a:ln w="9525" algn="ctr">
            <a:noFill/>
            <a:miter lim="800000"/>
            <a:headEnd/>
            <a:tailEnd/>
          </a:ln>
        </p:spPr>
        <p:txBody>
          <a:bodyPr wrap="none">
            <a:spAutoFit/>
          </a:bodyPr>
          <a:lstStyle/>
          <a:p>
            <a:pPr algn="ctr"/>
            <a:r>
              <a:rPr lang="ja-JP" altLang="en-US" sz="2000" dirty="0">
                <a:latin typeface="UD デジタル 教科書体 NK-B" panose="02020700000000000000" pitchFamily="18" charset="-128"/>
                <a:ea typeface="UD デジタル 教科書体 NK-B" panose="02020700000000000000" pitchFamily="18" charset="-128"/>
              </a:rPr>
              <a:t>車を運転</a:t>
            </a:r>
            <a:endParaRPr lang="en-US" altLang="ja-JP" sz="2000" dirty="0">
              <a:latin typeface="UD デジタル 教科書体 NK-B" panose="02020700000000000000" pitchFamily="18" charset="-128"/>
              <a:ea typeface="UD デジタル 教科書体 NK-B" panose="02020700000000000000" pitchFamily="18" charset="-128"/>
            </a:endParaRPr>
          </a:p>
          <a:p>
            <a:pPr algn="ctr"/>
            <a:r>
              <a:rPr lang="ja-JP" altLang="en-US" sz="2000" dirty="0">
                <a:latin typeface="UD デジタル 教科書体 NK-B" panose="02020700000000000000" pitchFamily="18" charset="-128"/>
                <a:ea typeface="UD デジタル 教科書体 NK-B" panose="02020700000000000000" pitchFamily="18" charset="-128"/>
              </a:rPr>
              <a:t>（安全態度）</a:t>
            </a:r>
          </a:p>
        </p:txBody>
      </p:sp>
      <p:sp>
        <p:nvSpPr>
          <p:cNvPr id="39947" name="AutoShape 25"/>
          <p:cNvSpPr>
            <a:spLocks noChangeArrowheads="1"/>
          </p:cNvSpPr>
          <p:nvPr/>
        </p:nvSpPr>
        <p:spPr bwMode="auto">
          <a:xfrm>
            <a:off x="3709650" y="3489561"/>
            <a:ext cx="431800" cy="414338"/>
          </a:xfrm>
          <a:prstGeom prst="rightArrow">
            <a:avLst>
              <a:gd name="adj1" fmla="val 39213"/>
              <a:gd name="adj2" fmla="val 60917"/>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dirty="0"/>
          </a:p>
        </p:txBody>
      </p:sp>
      <p:sp>
        <p:nvSpPr>
          <p:cNvPr id="39948" name="AutoShape 27"/>
          <p:cNvSpPr>
            <a:spLocks noChangeArrowheads="1"/>
          </p:cNvSpPr>
          <p:nvPr/>
        </p:nvSpPr>
        <p:spPr bwMode="auto">
          <a:xfrm>
            <a:off x="5437188" y="3466250"/>
            <a:ext cx="431800" cy="414337"/>
          </a:xfrm>
          <a:prstGeom prst="rightArrow">
            <a:avLst>
              <a:gd name="adj1" fmla="val 39213"/>
              <a:gd name="adj2" fmla="val 60917"/>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dirty="0"/>
          </a:p>
        </p:txBody>
      </p:sp>
      <p:sp>
        <p:nvSpPr>
          <p:cNvPr id="39949" name="AutoShape 29"/>
          <p:cNvSpPr>
            <a:spLocks noChangeArrowheads="1"/>
          </p:cNvSpPr>
          <p:nvPr/>
        </p:nvSpPr>
        <p:spPr bwMode="auto">
          <a:xfrm rot="20654802" flipH="1">
            <a:off x="7308851" y="4979137"/>
            <a:ext cx="431800" cy="431800"/>
          </a:xfrm>
          <a:prstGeom prst="rightArrow">
            <a:avLst>
              <a:gd name="adj1" fmla="val 39472"/>
              <a:gd name="adj2" fmla="val 41838"/>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dirty="0"/>
          </a:p>
        </p:txBody>
      </p:sp>
      <p:grpSp>
        <p:nvGrpSpPr>
          <p:cNvPr id="39950" name="Group 46"/>
          <p:cNvGrpSpPr>
            <a:grpSpLocks/>
          </p:cNvGrpSpPr>
          <p:nvPr/>
        </p:nvGrpSpPr>
        <p:grpSpPr bwMode="auto">
          <a:xfrm>
            <a:off x="5940426" y="3307248"/>
            <a:ext cx="1296987" cy="719138"/>
            <a:chOff x="3787" y="2478"/>
            <a:chExt cx="817" cy="453"/>
          </a:xfrm>
        </p:grpSpPr>
        <p:sp>
          <p:nvSpPr>
            <p:cNvPr id="39964" name="AutoShape 12"/>
            <p:cNvSpPr>
              <a:spLocks noChangeArrowheads="1"/>
            </p:cNvSpPr>
            <p:nvPr/>
          </p:nvSpPr>
          <p:spPr bwMode="auto">
            <a:xfrm flipV="1">
              <a:off x="3787" y="2478"/>
              <a:ext cx="817" cy="45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08 w 21600"/>
                <a:gd name="T13" fmla="*/ 5197 h 21600"/>
                <a:gd name="T14" fmla="*/ 16392 w 21600"/>
                <a:gd name="T15" fmla="*/ 16403 h 21600"/>
              </a:gdLst>
              <a:ahLst/>
              <a:cxnLst>
                <a:cxn ang="T8">
                  <a:pos x="T0" y="T1"/>
                </a:cxn>
                <a:cxn ang="T9">
                  <a:pos x="T2" y="T3"/>
                </a:cxn>
                <a:cxn ang="T10">
                  <a:pos x="T4" y="T5"/>
                </a:cxn>
                <a:cxn ang="T11">
                  <a:pos x="T6" y="T7"/>
                </a:cxn>
              </a:cxnLst>
              <a:rect l="T12" t="T13" r="T14" b="T15"/>
              <a:pathLst>
                <a:path w="21600" h="21600">
                  <a:moveTo>
                    <a:pt x="0" y="0"/>
                  </a:moveTo>
                  <a:lnTo>
                    <a:pt x="6821" y="21600"/>
                  </a:lnTo>
                  <a:lnTo>
                    <a:pt x="14779" y="21600"/>
                  </a:lnTo>
                  <a:lnTo>
                    <a:pt x="21600" y="0"/>
                  </a:lnTo>
                  <a:close/>
                </a:path>
              </a:pathLst>
            </a:custGeom>
            <a:solidFill>
              <a:srgbClr val="969696"/>
            </a:solidFill>
            <a:ln w="9525" algn="ctr">
              <a:solidFill>
                <a:srgbClr val="969696"/>
              </a:solidFill>
              <a:miter lim="800000"/>
              <a:headEnd/>
              <a:tailEnd/>
            </a:ln>
          </p:spPr>
          <p:txBody>
            <a:bodyPr anchor="ctr">
              <a:spAutoFit/>
            </a:bodyPr>
            <a:lstStyle/>
            <a:p>
              <a:endParaRPr lang="ja-JP" altLang="en-US" dirty="0"/>
            </a:p>
          </p:txBody>
        </p:sp>
        <p:sp>
          <p:nvSpPr>
            <p:cNvPr id="39965" name="AutoShape 30"/>
            <p:cNvSpPr>
              <a:spLocks noChangeArrowheads="1"/>
            </p:cNvSpPr>
            <p:nvPr/>
          </p:nvSpPr>
          <p:spPr bwMode="auto">
            <a:xfrm flipV="1">
              <a:off x="4150" y="2478"/>
              <a:ext cx="82" cy="12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68 w 21600"/>
                <a:gd name="T13" fmla="*/ 5268 h 21600"/>
                <a:gd name="T14" fmla="*/ 16332 w 21600"/>
                <a:gd name="T15" fmla="*/ 16332 h 21600"/>
              </a:gdLst>
              <a:ahLst/>
              <a:cxnLst>
                <a:cxn ang="T8">
                  <a:pos x="T0" y="T1"/>
                </a:cxn>
                <a:cxn ang="T9">
                  <a:pos x="T2" y="T3"/>
                </a:cxn>
                <a:cxn ang="T10">
                  <a:pos x="T4" y="T5"/>
                </a:cxn>
                <a:cxn ang="T11">
                  <a:pos x="T6" y="T7"/>
                </a:cxn>
              </a:cxnLst>
              <a:rect l="T12" t="T13" r="T14" b="T15"/>
              <a:pathLst>
                <a:path w="21600" h="21600">
                  <a:moveTo>
                    <a:pt x="0" y="0"/>
                  </a:moveTo>
                  <a:lnTo>
                    <a:pt x="6821" y="21600"/>
                  </a:lnTo>
                  <a:lnTo>
                    <a:pt x="14779" y="21600"/>
                  </a:lnTo>
                  <a:lnTo>
                    <a:pt x="21600" y="0"/>
                  </a:lnTo>
                  <a:close/>
                </a:path>
              </a:pathLst>
            </a:custGeom>
            <a:solidFill>
              <a:schemeClr val="bg1"/>
            </a:solidFill>
            <a:ln w="9525" algn="ctr">
              <a:solidFill>
                <a:schemeClr val="bg1"/>
              </a:solidFill>
              <a:miter lim="800000"/>
              <a:headEnd/>
              <a:tailEnd/>
            </a:ln>
          </p:spPr>
          <p:txBody>
            <a:bodyPr anchor="ctr">
              <a:spAutoFit/>
            </a:bodyPr>
            <a:lstStyle/>
            <a:p>
              <a:endParaRPr lang="ja-JP" altLang="en-US" dirty="0"/>
            </a:p>
          </p:txBody>
        </p:sp>
        <p:sp>
          <p:nvSpPr>
            <p:cNvPr id="39966" name="AutoShape 31"/>
            <p:cNvSpPr>
              <a:spLocks noChangeArrowheads="1"/>
            </p:cNvSpPr>
            <p:nvPr/>
          </p:nvSpPr>
          <p:spPr bwMode="auto">
            <a:xfrm flipV="1">
              <a:off x="4105" y="2704"/>
              <a:ext cx="164" cy="16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68 w 21600"/>
                <a:gd name="T13" fmla="*/ 5236 h 21600"/>
                <a:gd name="T14" fmla="*/ 16332 w 21600"/>
                <a:gd name="T15" fmla="*/ 16364 h 21600"/>
              </a:gdLst>
              <a:ahLst/>
              <a:cxnLst>
                <a:cxn ang="T8">
                  <a:pos x="T0" y="T1"/>
                </a:cxn>
                <a:cxn ang="T9">
                  <a:pos x="T2" y="T3"/>
                </a:cxn>
                <a:cxn ang="T10">
                  <a:pos x="T4" y="T5"/>
                </a:cxn>
                <a:cxn ang="T11">
                  <a:pos x="T6" y="T7"/>
                </a:cxn>
              </a:cxnLst>
              <a:rect l="T12" t="T13" r="T14" b="T15"/>
              <a:pathLst>
                <a:path w="21600" h="21600">
                  <a:moveTo>
                    <a:pt x="0" y="0"/>
                  </a:moveTo>
                  <a:lnTo>
                    <a:pt x="6821" y="21600"/>
                  </a:lnTo>
                  <a:lnTo>
                    <a:pt x="14779" y="21600"/>
                  </a:lnTo>
                  <a:lnTo>
                    <a:pt x="21600" y="0"/>
                  </a:lnTo>
                  <a:close/>
                </a:path>
              </a:pathLst>
            </a:custGeom>
            <a:solidFill>
              <a:schemeClr val="bg1"/>
            </a:solidFill>
            <a:ln w="9525" algn="ctr">
              <a:solidFill>
                <a:schemeClr val="bg1"/>
              </a:solidFill>
              <a:miter lim="800000"/>
              <a:headEnd/>
              <a:tailEnd/>
            </a:ln>
          </p:spPr>
          <p:txBody>
            <a:bodyPr anchor="ctr">
              <a:spAutoFit/>
            </a:bodyPr>
            <a:lstStyle/>
            <a:p>
              <a:endParaRPr lang="ja-JP" altLang="en-US" dirty="0"/>
            </a:p>
          </p:txBody>
        </p:sp>
      </p:grpSp>
      <p:sp>
        <p:nvSpPr>
          <p:cNvPr id="129056" name="AutoShape 32"/>
          <p:cNvSpPr>
            <a:spLocks noChangeArrowheads="1"/>
          </p:cNvSpPr>
          <p:nvPr/>
        </p:nvSpPr>
        <p:spPr bwMode="auto">
          <a:xfrm>
            <a:off x="5724526" y="5050575"/>
            <a:ext cx="1497012" cy="439737"/>
          </a:xfrm>
          <a:prstGeom prst="roundRect">
            <a:avLst>
              <a:gd name="adj" fmla="val 16667"/>
            </a:avLst>
          </a:prstGeom>
          <a:gradFill rotWithShape="1">
            <a:gsLst>
              <a:gs pos="0">
                <a:srgbClr val="FF9900"/>
              </a:gs>
              <a:gs pos="50000">
                <a:schemeClr val="bg1"/>
              </a:gs>
              <a:gs pos="100000">
                <a:srgbClr val="FF9900"/>
              </a:gs>
            </a:gsLst>
            <a:lin ang="5400000" scaled="1"/>
          </a:gradFill>
          <a:ln w="9525" algn="ctr">
            <a:solidFill>
              <a:schemeClr val="tx1"/>
            </a:solidFill>
            <a:round/>
            <a:headEnd/>
            <a:tailEnd/>
          </a:ln>
          <a:effectLst/>
        </p:spPr>
        <p:txBody>
          <a:bodyPr wrap="none" anchor="ctr">
            <a:spAutoFit/>
          </a:bodyPr>
          <a:lstStyle/>
          <a:p>
            <a:pPr>
              <a:defRPr/>
            </a:pPr>
            <a:r>
              <a:rPr lang="ja-JP" altLang="en-US" sz="2000" dirty="0">
                <a:latin typeface="HGP創英角ｺﾞｼｯｸUB" panose="020B0900000000000000" pitchFamily="50" charset="-128"/>
                <a:ea typeface="HGP創英角ｺﾞｼｯｸUB" panose="020B0900000000000000" pitchFamily="50" charset="-128"/>
              </a:rPr>
              <a:t>前方不注意</a:t>
            </a:r>
          </a:p>
        </p:txBody>
      </p:sp>
      <p:sp>
        <p:nvSpPr>
          <p:cNvPr id="39952" name="AutoShape 33"/>
          <p:cNvSpPr>
            <a:spLocks noChangeArrowheads="1"/>
          </p:cNvSpPr>
          <p:nvPr/>
        </p:nvSpPr>
        <p:spPr bwMode="auto">
          <a:xfrm rot="794871" flipH="1">
            <a:off x="5088751" y="5014780"/>
            <a:ext cx="431800" cy="431800"/>
          </a:xfrm>
          <a:prstGeom prst="rightArrow">
            <a:avLst>
              <a:gd name="adj1" fmla="val 39472"/>
              <a:gd name="adj2" fmla="val 41838"/>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dirty="0"/>
          </a:p>
        </p:txBody>
      </p:sp>
      <p:sp>
        <p:nvSpPr>
          <p:cNvPr id="39954" name="Text Box 39"/>
          <p:cNvSpPr txBox="1">
            <a:spLocks noChangeArrowheads="1"/>
          </p:cNvSpPr>
          <p:nvPr/>
        </p:nvSpPr>
        <p:spPr bwMode="auto">
          <a:xfrm>
            <a:off x="927100" y="3263555"/>
            <a:ext cx="1210588" cy="400110"/>
          </a:xfrm>
          <a:prstGeom prst="rect">
            <a:avLst/>
          </a:prstGeom>
          <a:noFill/>
          <a:ln w="9525" algn="ctr">
            <a:noFill/>
            <a:miter lim="800000"/>
            <a:headEnd/>
            <a:tailEnd/>
          </a:ln>
        </p:spPr>
        <p:txBody>
          <a:bodyPr wrap="none">
            <a:spAutoFit/>
          </a:bodyPr>
          <a:lstStyle/>
          <a:p>
            <a:r>
              <a:rPr lang="ja-JP" altLang="en-US" sz="2000" dirty="0">
                <a:latin typeface="UD デジタル 教科書体 NK-B" panose="02020700000000000000" pitchFamily="18" charset="-128"/>
                <a:ea typeface="UD デジタル 教科書体 NK-B" panose="02020700000000000000" pitchFamily="18" charset="-128"/>
              </a:rPr>
              <a:t>深夜帰宅</a:t>
            </a:r>
          </a:p>
        </p:txBody>
      </p:sp>
      <p:sp>
        <p:nvSpPr>
          <p:cNvPr id="39955" name="AutoShape 40"/>
          <p:cNvSpPr>
            <a:spLocks noChangeArrowheads="1"/>
          </p:cNvSpPr>
          <p:nvPr/>
        </p:nvSpPr>
        <p:spPr bwMode="auto">
          <a:xfrm rot="-1172199">
            <a:off x="2305440" y="3585813"/>
            <a:ext cx="431800" cy="414337"/>
          </a:xfrm>
          <a:prstGeom prst="rightArrow">
            <a:avLst>
              <a:gd name="adj1" fmla="val 39213"/>
              <a:gd name="adj2" fmla="val 60917"/>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dirty="0"/>
          </a:p>
        </p:txBody>
      </p:sp>
      <p:grpSp>
        <p:nvGrpSpPr>
          <p:cNvPr id="39956" name="Group 47"/>
          <p:cNvGrpSpPr>
            <a:grpSpLocks/>
          </p:cNvGrpSpPr>
          <p:nvPr/>
        </p:nvGrpSpPr>
        <p:grpSpPr bwMode="auto">
          <a:xfrm>
            <a:off x="691709" y="3696730"/>
            <a:ext cx="1512888" cy="863600"/>
            <a:chOff x="158" y="3113"/>
            <a:chExt cx="953" cy="544"/>
          </a:xfrm>
        </p:grpSpPr>
        <p:sp>
          <p:nvSpPr>
            <p:cNvPr id="39960" name="AutoShape 38"/>
            <p:cNvSpPr>
              <a:spLocks noChangeArrowheads="1"/>
            </p:cNvSpPr>
            <p:nvPr/>
          </p:nvSpPr>
          <p:spPr bwMode="auto">
            <a:xfrm>
              <a:off x="158" y="3113"/>
              <a:ext cx="953" cy="544"/>
            </a:xfrm>
            <a:prstGeom prst="cloudCallout">
              <a:avLst>
                <a:gd name="adj1" fmla="val -19463"/>
                <a:gd name="adj2" fmla="val 31065"/>
              </a:avLst>
            </a:prstGeom>
            <a:solidFill>
              <a:schemeClr val="bg2"/>
            </a:solidFill>
            <a:ln w="9525">
              <a:solidFill>
                <a:schemeClr val="bg2"/>
              </a:solidFill>
              <a:round/>
              <a:headEnd/>
              <a:tailEnd/>
            </a:ln>
          </p:spPr>
          <p:txBody>
            <a:bodyPr/>
            <a:lstStyle/>
            <a:p>
              <a:endParaRPr lang="ja-JP" altLang="ja-JP" sz="2000" dirty="0"/>
            </a:p>
          </p:txBody>
        </p:sp>
        <p:sp>
          <p:nvSpPr>
            <p:cNvPr id="129065" name="AutoShape 41"/>
            <p:cNvSpPr>
              <a:spLocks noChangeArrowheads="1"/>
            </p:cNvSpPr>
            <p:nvPr/>
          </p:nvSpPr>
          <p:spPr bwMode="auto">
            <a:xfrm>
              <a:off x="340" y="3249"/>
              <a:ext cx="136" cy="182"/>
            </a:xfrm>
            <a:prstGeom prst="star5">
              <a:avLst/>
            </a:prstGeom>
            <a:solidFill>
              <a:srgbClr val="FFFF00"/>
            </a:solidFill>
            <a:ln w="9525" algn="ctr">
              <a:noFill/>
              <a:miter lim="800000"/>
              <a:headEnd/>
              <a:tailEnd/>
            </a:ln>
            <a:effectLst/>
          </p:spPr>
          <p:txBody>
            <a:bodyPr anchor="ctr">
              <a:spAutoFit/>
            </a:bodyPr>
            <a:lstStyle/>
            <a:p>
              <a:pPr>
                <a:defRPr/>
              </a:pPr>
              <a:endParaRPr lang="ja-JP" altLang="en-US" dirty="0"/>
            </a:p>
          </p:txBody>
        </p:sp>
        <p:sp>
          <p:nvSpPr>
            <p:cNvPr id="129066" name="AutoShape 42"/>
            <p:cNvSpPr>
              <a:spLocks noChangeArrowheads="1"/>
            </p:cNvSpPr>
            <p:nvPr/>
          </p:nvSpPr>
          <p:spPr bwMode="auto">
            <a:xfrm>
              <a:off x="567" y="3385"/>
              <a:ext cx="136" cy="182"/>
            </a:xfrm>
            <a:prstGeom prst="star5">
              <a:avLst/>
            </a:prstGeom>
            <a:solidFill>
              <a:srgbClr val="FFFF00"/>
            </a:solidFill>
            <a:ln w="9525" algn="ctr">
              <a:noFill/>
              <a:miter lim="800000"/>
              <a:headEnd/>
              <a:tailEnd/>
            </a:ln>
            <a:effectLst/>
          </p:spPr>
          <p:txBody>
            <a:bodyPr anchor="ctr">
              <a:spAutoFit/>
            </a:bodyPr>
            <a:lstStyle/>
            <a:p>
              <a:pPr>
                <a:defRPr/>
              </a:pPr>
              <a:endParaRPr lang="ja-JP" altLang="en-US" dirty="0"/>
            </a:p>
          </p:txBody>
        </p:sp>
        <p:sp>
          <p:nvSpPr>
            <p:cNvPr id="129067" name="AutoShape 43"/>
            <p:cNvSpPr>
              <a:spLocks noChangeArrowheads="1"/>
            </p:cNvSpPr>
            <p:nvPr/>
          </p:nvSpPr>
          <p:spPr bwMode="auto">
            <a:xfrm>
              <a:off x="748" y="3158"/>
              <a:ext cx="136" cy="182"/>
            </a:xfrm>
            <a:prstGeom prst="star5">
              <a:avLst/>
            </a:prstGeom>
            <a:solidFill>
              <a:srgbClr val="FFFF00"/>
            </a:solidFill>
            <a:ln w="9525" algn="ctr">
              <a:noFill/>
              <a:miter lim="800000"/>
              <a:headEnd/>
              <a:tailEnd/>
            </a:ln>
            <a:effectLst/>
          </p:spPr>
          <p:txBody>
            <a:bodyPr anchor="ctr">
              <a:spAutoFit/>
            </a:bodyPr>
            <a:lstStyle/>
            <a:p>
              <a:pPr>
                <a:defRPr/>
              </a:pPr>
              <a:endParaRPr lang="ja-JP" altLang="en-US" dirty="0"/>
            </a:p>
          </p:txBody>
        </p:sp>
      </p:grpSp>
      <p:sp>
        <p:nvSpPr>
          <p:cNvPr id="39958" name="AutoShape 45"/>
          <p:cNvSpPr>
            <a:spLocks noChangeArrowheads="1"/>
          </p:cNvSpPr>
          <p:nvPr/>
        </p:nvSpPr>
        <p:spPr bwMode="auto">
          <a:xfrm rot="2180847">
            <a:off x="7453313" y="3537687"/>
            <a:ext cx="431800" cy="414338"/>
          </a:xfrm>
          <a:prstGeom prst="rightArrow">
            <a:avLst>
              <a:gd name="adj1" fmla="val 39213"/>
              <a:gd name="adj2" fmla="val 60917"/>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dirty="0"/>
          </a:p>
        </p:txBody>
      </p:sp>
      <p:sp>
        <p:nvSpPr>
          <p:cNvPr id="2" name="テキスト ボックス 1"/>
          <p:cNvSpPr txBox="1"/>
          <p:nvPr/>
        </p:nvSpPr>
        <p:spPr>
          <a:xfrm>
            <a:off x="2204597" y="5874805"/>
            <a:ext cx="6332106" cy="707886"/>
          </a:xfrm>
          <a:prstGeom prst="rect">
            <a:avLst/>
          </a:prstGeom>
          <a:noFill/>
          <a:ln>
            <a:solidFill>
              <a:srgbClr val="FF0000"/>
            </a:solidFill>
          </a:ln>
        </p:spPr>
        <p:txBody>
          <a:bodyPr wrap="square" rtlCol="0">
            <a:spAutoFit/>
          </a:bodyPr>
          <a:lstStyle/>
          <a:p>
            <a:r>
              <a:rPr kumimoji="1" lang="ja-JP" altLang="en-US" sz="2000" dirty="0">
                <a:latin typeface="UD デジタル 教科書体 NK-B" panose="02020700000000000000" pitchFamily="18" charset="-128"/>
                <a:ea typeface="UD デジタル 教科書体 NK-B" panose="02020700000000000000" pitchFamily="18" charset="-128"/>
              </a:rPr>
              <a:t>「前方不注意」が事故の根本的な原因ではない。</a:t>
            </a:r>
            <a:endParaRPr kumimoji="1"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sz="2000" dirty="0">
                <a:latin typeface="UD デジタル 教科書体 NK-B" panose="02020700000000000000" pitchFamily="18" charset="-128"/>
                <a:ea typeface="UD デジタル 教科書体 NK-B" panose="02020700000000000000" pitchFamily="18" charset="-128"/>
              </a:rPr>
              <a:t>その前後の様々な事象の連鎖の結果として発生するもの</a:t>
            </a:r>
            <a:endParaRPr kumimoji="1" lang="en-US" altLang="ja-JP" sz="2000" dirty="0">
              <a:latin typeface="UD デジタル 教科書体 NK-B" panose="02020700000000000000" pitchFamily="18" charset="-128"/>
              <a:ea typeface="UD デジタル 教科書体 NK-B" panose="02020700000000000000" pitchFamily="18" charset="-128"/>
            </a:endParaRPr>
          </a:p>
        </p:txBody>
      </p:sp>
      <p:cxnSp>
        <p:nvCxnSpPr>
          <p:cNvPr id="6" name="直線コネクタ 5"/>
          <p:cNvCxnSpPr/>
          <p:nvPr/>
        </p:nvCxnSpPr>
        <p:spPr bwMode="auto">
          <a:xfrm flipH="1">
            <a:off x="6208295" y="5354846"/>
            <a:ext cx="367131" cy="519959"/>
          </a:xfrm>
          <a:prstGeom prst="line">
            <a:avLst/>
          </a:prstGeom>
          <a:noFill/>
          <a:ln w="9525" cap="flat" cmpd="sng" algn="ctr">
            <a:solidFill>
              <a:srgbClr val="FF0000"/>
            </a:solidFill>
            <a:prstDash val="solid"/>
            <a:round/>
            <a:headEnd type="none" w="med" len="med"/>
            <a:tailEnd type="none" w="med" len="med"/>
          </a:ln>
          <a:effectLst/>
        </p:spPr>
      </p:cxnSp>
      <p:sp>
        <p:nvSpPr>
          <p:cNvPr id="7" name="テキスト ボックス 6"/>
          <p:cNvSpPr txBox="1"/>
          <p:nvPr/>
        </p:nvSpPr>
        <p:spPr>
          <a:xfrm>
            <a:off x="226993" y="2713668"/>
            <a:ext cx="4051109" cy="461665"/>
          </a:xfrm>
          <a:prstGeom prst="rect">
            <a:avLst/>
          </a:prstGeom>
          <a:noFill/>
        </p:spPr>
        <p:txBody>
          <a:bodyPr wrap="none" rtlCol="0">
            <a:spAutoFit/>
          </a:bodyPr>
          <a:lstStyle/>
          <a:p>
            <a:r>
              <a:rPr kumimoji="1" lang="ja-JP" altLang="en-US" sz="2400" u="sng" dirty="0">
                <a:latin typeface="UD デジタル 教科書体 NK-B" panose="02020700000000000000" pitchFamily="18" charset="-128"/>
                <a:ea typeface="UD デジタル 教科書体 NK-B" panose="02020700000000000000" pitchFamily="18" charset="-128"/>
              </a:rPr>
              <a:t>事故に至るまでの事象の連鎖</a:t>
            </a:r>
          </a:p>
        </p:txBody>
      </p:sp>
      <p:sp>
        <p:nvSpPr>
          <p:cNvPr id="38" name="Text Box 22"/>
          <p:cNvSpPr txBox="1">
            <a:spLocks noChangeArrowheads="1"/>
          </p:cNvSpPr>
          <p:nvPr/>
        </p:nvSpPr>
        <p:spPr bwMode="auto">
          <a:xfrm>
            <a:off x="3741679" y="4839506"/>
            <a:ext cx="1521570" cy="646331"/>
          </a:xfrm>
          <a:prstGeom prst="rect">
            <a:avLst/>
          </a:prstGeom>
          <a:noFill/>
          <a:ln w="9525" algn="ctr">
            <a:noFill/>
            <a:miter lim="800000"/>
            <a:headEnd/>
            <a:tailEnd/>
          </a:ln>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ブレーキが</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間に合わない</a:t>
            </a:r>
          </a:p>
        </p:txBody>
      </p:sp>
      <p:sp>
        <p:nvSpPr>
          <p:cNvPr id="39" name="AutoShape 29"/>
          <p:cNvSpPr>
            <a:spLocks noChangeArrowheads="1"/>
          </p:cNvSpPr>
          <p:nvPr/>
        </p:nvSpPr>
        <p:spPr bwMode="auto">
          <a:xfrm rot="20654802" flipH="1">
            <a:off x="3319967" y="4918708"/>
            <a:ext cx="431800" cy="431800"/>
          </a:xfrm>
          <a:prstGeom prst="rightArrow">
            <a:avLst>
              <a:gd name="adj1" fmla="val 39472"/>
              <a:gd name="adj2" fmla="val 41838"/>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dirty="0"/>
          </a:p>
        </p:txBody>
      </p:sp>
      <p:sp>
        <p:nvSpPr>
          <p:cNvPr id="41" name="Text Box 16"/>
          <p:cNvSpPr txBox="1">
            <a:spLocks noChangeArrowheads="1"/>
          </p:cNvSpPr>
          <p:nvPr/>
        </p:nvSpPr>
        <p:spPr bwMode="auto">
          <a:xfrm>
            <a:off x="5610473" y="4705908"/>
            <a:ext cx="1824538" cy="369332"/>
          </a:xfrm>
          <a:prstGeom prst="rect">
            <a:avLst/>
          </a:prstGeom>
          <a:noFill/>
          <a:ln w="9525" algn="ctr">
            <a:noFill/>
            <a:miter lim="800000"/>
            <a:headEnd/>
            <a:tailEnd/>
          </a:ln>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ヒューマンエラー</a:t>
            </a:r>
          </a:p>
        </p:txBody>
      </p:sp>
    </p:spTree>
    <p:extLst>
      <p:ext uri="{BB962C8B-B14F-4D97-AF65-F5344CB8AC3E}">
        <p14:creationId xmlns:p14="http://schemas.microsoft.com/office/powerpoint/2010/main" val="1798587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二等辺三角形 7"/>
          <p:cNvSpPr/>
          <p:nvPr/>
        </p:nvSpPr>
        <p:spPr bwMode="auto">
          <a:xfrm>
            <a:off x="332774" y="3426011"/>
            <a:ext cx="3641651" cy="3147237"/>
          </a:xfrm>
          <a:prstGeom prst="triangl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5" name="台形 4"/>
          <p:cNvSpPr/>
          <p:nvPr/>
        </p:nvSpPr>
        <p:spPr bwMode="auto">
          <a:xfrm>
            <a:off x="335199" y="4832290"/>
            <a:ext cx="3641650" cy="1740962"/>
          </a:xfrm>
          <a:prstGeom prst="trapezoid">
            <a:avLst>
              <a:gd name="adj" fmla="val 57884"/>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6" name="台形 5"/>
          <p:cNvSpPr/>
          <p:nvPr/>
        </p:nvSpPr>
        <p:spPr bwMode="auto">
          <a:xfrm>
            <a:off x="1341638" y="3920474"/>
            <a:ext cx="1625646" cy="911816"/>
          </a:xfrm>
          <a:prstGeom prst="trapezoid">
            <a:avLst>
              <a:gd name="adj" fmla="val 57803"/>
            </a:avLst>
          </a:prstGeom>
          <a:solidFill>
            <a:srgbClr val="FF99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7" name="台形 6"/>
          <p:cNvSpPr/>
          <p:nvPr/>
        </p:nvSpPr>
        <p:spPr bwMode="auto">
          <a:xfrm>
            <a:off x="1872703" y="3426011"/>
            <a:ext cx="566867" cy="494463"/>
          </a:xfrm>
          <a:prstGeom prst="trapezoid">
            <a:avLst>
              <a:gd name="adj" fmla="val 16642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10" name="テキスト ボックス 9"/>
          <p:cNvSpPr txBox="1"/>
          <p:nvPr/>
        </p:nvSpPr>
        <p:spPr>
          <a:xfrm>
            <a:off x="211016" y="1184551"/>
            <a:ext cx="3855490" cy="5489351"/>
          </a:xfrm>
          <a:prstGeom prst="rect">
            <a:avLst/>
          </a:prstGeom>
          <a:noFill/>
          <a:ln w="28575">
            <a:solidFill>
              <a:srgbClr val="92D050"/>
            </a:solidFill>
          </a:ln>
        </p:spPr>
        <p:txBody>
          <a:bodyPr wrap="square" rtlCol="0">
            <a:noAutofit/>
          </a:bodyPr>
          <a:lstStyle/>
          <a:p>
            <a:r>
              <a:rPr lang="ja-JP" altLang="en-US" sz="2400" u="sng" dirty="0">
                <a:latin typeface="+mj-ea"/>
                <a:ea typeface="+mj-ea"/>
              </a:rPr>
              <a:t>ハインリッヒの法則</a:t>
            </a:r>
            <a:endParaRPr lang="en-US" altLang="ja-JP" sz="2400" u="sng" dirty="0">
              <a:latin typeface="+mj-ea"/>
              <a:ea typeface="+mj-ea"/>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en-US" altLang="ja-JP" sz="2400" dirty="0">
                <a:latin typeface="UD デジタル 教科書体 NK-R" panose="02020400000000000000" pitchFamily="18" charset="-128"/>
                <a:ea typeface="UD デジタル 教科書体 NK-R" panose="02020400000000000000" pitchFamily="18" charset="-128"/>
              </a:rPr>
              <a:t>1</a:t>
            </a:r>
            <a:r>
              <a:rPr lang="ja-JP" altLang="en-US" sz="2400" dirty="0">
                <a:latin typeface="UD デジタル 教科書体 NK-R" panose="02020400000000000000" pitchFamily="18" charset="-128"/>
                <a:ea typeface="UD デジタル 教科書体 NK-R" panose="02020400000000000000" pitchFamily="18" charset="-128"/>
              </a:rPr>
              <a:t>つの事故の背後には</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en-US" altLang="ja-JP" sz="2400" dirty="0">
                <a:latin typeface="UD デジタル 教科書体 NK-R" panose="02020400000000000000" pitchFamily="18" charset="-128"/>
                <a:ea typeface="UD デジタル 教科書体 NK-R" panose="02020400000000000000" pitchFamily="18" charset="-128"/>
              </a:rPr>
              <a:t>29</a:t>
            </a:r>
            <a:r>
              <a:rPr lang="ja-JP" altLang="en-US" sz="2400" dirty="0">
                <a:latin typeface="UD デジタル 教科書体 NK-R" panose="02020400000000000000" pitchFamily="18" charset="-128"/>
                <a:ea typeface="UD デジタル 教科書体 NK-R" panose="02020400000000000000" pitchFamily="18" charset="-128"/>
              </a:rPr>
              <a:t>の軽微な事象があり、</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その背景には</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en-US" altLang="ja-JP" sz="2400" dirty="0">
                <a:latin typeface="UD デジタル 教科書体 NK-R" panose="02020400000000000000" pitchFamily="18" charset="-128"/>
                <a:ea typeface="UD デジタル 教科書体 NK-R" panose="02020400000000000000" pitchFamily="18" charset="-128"/>
              </a:rPr>
              <a:t>300</a:t>
            </a:r>
            <a:r>
              <a:rPr lang="ja-JP" altLang="en-US" sz="2400" dirty="0">
                <a:latin typeface="UD デジタル 教科書体 NK-R" panose="02020400000000000000" pitchFamily="18" charset="-128"/>
                <a:ea typeface="UD デジタル 教科書体 NK-R" panose="02020400000000000000" pitchFamily="18" charset="-128"/>
              </a:rPr>
              <a:t>のヒヤリ・ハットがある。</a:t>
            </a:r>
            <a:endParaRPr kumimoji="1" lang="ja-JP" altLang="en-US" sz="2400" dirty="0">
              <a:latin typeface="UD デジタル 教科書体 NK-R" panose="02020400000000000000" pitchFamily="18" charset="-128"/>
              <a:ea typeface="UD デジタル 教科書体 NK-R" panose="02020400000000000000" pitchFamily="18" charset="-128"/>
            </a:endParaRPr>
          </a:p>
        </p:txBody>
      </p:sp>
      <p:sp>
        <p:nvSpPr>
          <p:cNvPr id="12" name="テキスト ボックス 11"/>
          <p:cNvSpPr txBox="1"/>
          <p:nvPr/>
        </p:nvSpPr>
        <p:spPr>
          <a:xfrm>
            <a:off x="4771130" y="1184551"/>
            <a:ext cx="4095115" cy="5489351"/>
          </a:xfrm>
          <a:prstGeom prst="rect">
            <a:avLst/>
          </a:prstGeom>
          <a:noFill/>
          <a:ln w="28575">
            <a:solidFill>
              <a:srgbClr val="92D050"/>
            </a:solidFill>
          </a:ln>
        </p:spPr>
        <p:txBody>
          <a:bodyPr wrap="square" rtlCol="0">
            <a:noAutofit/>
          </a:bodyPr>
          <a:lstStyle/>
          <a:p>
            <a:r>
              <a:rPr lang="ja-JP" altLang="en-US" sz="2400" u="sng" dirty="0">
                <a:latin typeface="+mj-ea"/>
                <a:ea typeface="+mj-ea"/>
              </a:rPr>
              <a:t>根本原因分析の目的</a:t>
            </a:r>
            <a:endParaRPr lang="en-US" altLang="ja-JP" sz="2400" u="sng" dirty="0">
              <a:latin typeface="+mj-ea"/>
              <a:ea typeface="+mj-ea"/>
            </a:endParaRPr>
          </a:p>
          <a:p>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①実際に発生した</a:t>
            </a:r>
            <a:r>
              <a:rPr lang="ja-JP" altLang="en-US" sz="2400" u="sng" dirty="0">
                <a:latin typeface="UD デジタル 教科書体 NK-R" panose="02020400000000000000" pitchFamily="18" charset="-128"/>
                <a:ea typeface="UD デジタル 教科書体 NK-R" panose="02020400000000000000" pitchFamily="18" charset="-128"/>
              </a:rPr>
              <a:t>ヒューマンエラーに起因する事故</a:t>
            </a:r>
            <a:r>
              <a:rPr lang="ja-JP" altLang="en-US" sz="2400" dirty="0">
                <a:latin typeface="UD デジタル 教科書体 NK-R" panose="02020400000000000000" pitchFamily="18" charset="-128"/>
                <a:ea typeface="UD デジタル 教科書体 NK-R" panose="02020400000000000000" pitchFamily="18" charset="-128"/>
              </a:rPr>
              <a:t>の発生要因を把握することで、事故の</a:t>
            </a:r>
            <a:br>
              <a:rPr lang="en-US" altLang="ja-JP" sz="2400" dirty="0">
                <a:latin typeface="UD デジタル 教科書体 NK-R" panose="02020400000000000000" pitchFamily="18" charset="-128"/>
                <a:ea typeface="UD デジタル 教科書体 NK-R" panose="02020400000000000000" pitchFamily="18" charset="-128"/>
              </a:rPr>
            </a:br>
            <a:r>
              <a:rPr lang="ja-JP" altLang="en-US" sz="2400" dirty="0">
                <a:solidFill>
                  <a:srgbClr val="0000FF"/>
                </a:solidFill>
                <a:latin typeface="UD デジタル 教科書体 NK-R" panose="02020400000000000000" pitchFamily="18" charset="-128"/>
                <a:ea typeface="UD デジタル 教科書体 NK-R" panose="02020400000000000000" pitchFamily="18" charset="-128"/>
              </a:rPr>
              <a:t>再発防止策</a:t>
            </a:r>
            <a:r>
              <a:rPr lang="ja-JP" altLang="en-US" sz="2400" dirty="0">
                <a:latin typeface="UD デジタル 教科書体 NK-R" panose="02020400000000000000" pitchFamily="18" charset="-128"/>
                <a:ea typeface="UD デジタル 教科書体 NK-R" panose="02020400000000000000" pitchFamily="18" charset="-128"/>
              </a:rPr>
              <a:t>を見出す。</a:t>
            </a:r>
            <a:endParaRPr lang="en-US" altLang="ja-JP" sz="2400" dirty="0">
              <a:latin typeface="UD デジタル 教科書体 NK-R" panose="02020400000000000000" pitchFamily="18" charset="-128"/>
              <a:ea typeface="UD デジタル 教科書体 NK-R" panose="02020400000000000000" pitchFamily="18" charset="-128"/>
            </a:endParaRPr>
          </a:p>
          <a:p>
            <a:r>
              <a:rPr kumimoji="1" lang="ja-JP" altLang="en-US" sz="2400" dirty="0">
                <a:latin typeface="UD デジタル 教科書体 NK-R" panose="02020400000000000000" pitchFamily="18" charset="-128"/>
                <a:ea typeface="UD デジタル 教科書体 NK-R" panose="02020400000000000000" pitchFamily="18" charset="-128"/>
              </a:rPr>
              <a:t>②分析結果から安全重点施策を策定する。</a:t>
            </a:r>
          </a:p>
        </p:txBody>
      </p:sp>
      <p:sp>
        <p:nvSpPr>
          <p:cNvPr id="13" name="Text Box 17"/>
          <p:cNvSpPr txBox="1">
            <a:spLocks noChangeArrowheads="1"/>
          </p:cNvSpPr>
          <p:nvPr/>
        </p:nvSpPr>
        <p:spPr bwMode="auto">
          <a:xfrm>
            <a:off x="2010140" y="3546714"/>
            <a:ext cx="285655" cy="400110"/>
          </a:xfrm>
          <a:prstGeom prst="rect">
            <a:avLst/>
          </a:prstGeom>
          <a:noFill/>
          <a:ln w="9525" algn="ctr">
            <a:noFill/>
            <a:miter lim="800000"/>
            <a:headEnd/>
            <a:tailEnd/>
          </a:ln>
        </p:spPr>
        <p:txBody>
          <a:bodyPr wrap="none">
            <a:spAutoFit/>
          </a:bodyPr>
          <a:lstStyle/>
          <a:p>
            <a:r>
              <a:rPr lang="ja-JP" altLang="en-US" sz="2000" b="1" dirty="0">
                <a:solidFill>
                  <a:schemeClr val="bg1"/>
                </a:solidFill>
                <a:latin typeface="AR P丸ゴシック体M" panose="020F0600000000000000" pitchFamily="50" charset="-128"/>
                <a:ea typeface="AR P丸ゴシック体M" panose="020F0600000000000000" pitchFamily="50" charset="-128"/>
              </a:rPr>
              <a:t>１</a:t>
            </a:r>
          </a:p>
        </p:txBody>
      </p:sp>
      <p:sp>
        <p:nvSpPr>
          <p:cNvPr id="14" name="Text Box 18"/>
          <p:cNvSpPr txBox="1">
            <a:spLocks noChangeArrowheads="1"/>
          </p:cNvSpPr>
          <p:nvPr/>
        </p:nvSpPr>
        <p:spPr bwMode="auto">
          <a:xfrm>
            <a:off x="1721167" y="4177944"/>
            <a:ext cx="863600" cy="396875"/>
          </a:xfrm>
          <a:prstGeom prst="rect">
            <a:avLst/>
          </a:prstGeom>
          <a:noFill/>
          <a:ln w="9525" algn="ctr">
            <a:noFill/>
            <a:miter lim="800000"/>
            <a:headEnd/>
            <a:tailEnd/>
          </a:ln>
        </p:spPr>
        <p:txBody>
          <a:bodyPr>
            <a:spAutoFit/>
          </a:bodyPr>
          <a:lstStyle/>
          <a:p>
            <a:pPr algn="ctr"/>
            <a:r>
              <a:rPr lang="ja-JP" altLang="en-US" sz="2000" b="1" dirty="0">
                <a:latin typeface="AR P丸ゴシック体M" panose="020F0600000000000000" pitchFamily="50" charset="-128"/>
                <a:ea typeface="AR P丸ゴシック体M" panose="020F0600000000000000" pitchFamily="50" charset="-128"/>
              </a:rPr>
              <a:t>２９</a:t>
            </a:r>
          </a:p>
        </p:txBody>
      </p:sp>
      <p:sp>
        <p:nvSpPr>
          <p:cNvPr id="15" name="Text Box 19"/>
          <p:cNvSpPr txBox="1">
            <a:spLocks noChangeArrowheads="1"/>
          </p:cNvSpPr>
          <p:nvPr/>
        </p:nvSpPr>
        <p:spPr bwMode="auto">
          <a:xfrm>
            <a:off x="1815374" y="5504333"/>
            <a:ext cx="675185" cy="400110"/>
          </a:xfrm>
          <a:prstGeom prst="rect">
            <a:avLst/>
          </a:prstGeom>
          <a:noFill/>
          <a:ln w="9525" algn="ctr">
            <a:noFill/>
            <a:miter lim="800000"/>
            <a:headEnd/>
            <a:tailEnd/>
          </a:ln>
        </p:spPr>
        <p:txBody>
          <a:bodyPr wrap="none">
            <a:spAutoFit/>
          </a:bodyPr>
          <a:lstStyle/>
          <a:p>
            <a:pPr algn="ctr"/>
            <a:r>
              <a:rPr lang="ja-JP" altLang="en-US" sz="2000" b="1" dirty="0">
                <a:latin typeface="AR P丸ゴシック体M" panose="020F0600000000000000" pitchFamily="50" charset="-128"/>
                <a:ea typeface="AR P丸ゴシック体M" panose="020F0600000000000000" pitchFamily="50" charset="-128"/>
              </a:rPr>
              <a:t>３００</a:t>
            </a:r>
          </a:p>
        </p:txBody>
      </p:sp>
      <p:sp>
        <p:nvSpPr>
          <p:cNvPr id="19" name="台形 18"/>
          <p:cNvSpPr/>
          <p:nvPr/>
        </p:nvSpPr>
        <p:spPr bwMode="auto">
          <a:xfrm>
            <a:off x="5660177" y="5422954"/>
            <a:ext cx="2346572" cy="1121824"/>
          </a:xfrm>
          <a:prstGeom prst="trapezoid">
            <a:avLst>
              <a:gd name="adj" fmla="val 57884"/>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20" name="台形 19"/>
          <p:cNvSpPr/>
          <p:nvPr/>
        </p:nvSpPr>
        <p:spPr bwMode="auto">
          <a:xfrm>
            <a:off x="6308697" y="4835406"/>
            <a:ext cx="1047518" cy="587547"/>
          </a:xfrm>
          <a:prstGeom prst="trapezoid">
            <a:avLst>
              <a:gd name="adj" fmla="val 57803"/>
            </a:avLst>
          </a:prstGeom>
          <a:solidFill>
            <a:srgbClr val="FF99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21" name="台形 20"/>
          <p:cNvSpPr/>
          <p:nvPr/>
        </p:nvSpPr>
        <p:spPr bwMode="auto">
          <a:xfrm>
            <a:off x="6650899" y="4516789"/>
            <a:ext cx="365272" cy="318617"/>
          </a:xfrm>
          <a:prstGeom prst="trapezoid">
            <a:avLst>
              <a:gd name="adj" fmla="val 16642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3" name="右矢印 2"/>
          <p:cNvSpPr/>
          <p:nvPr/>
        </p:nvSpPr>
        <p:spPr bwMode="auto">
          <a:xfrm>
            <a:off x="4066506" y="2748214"/>
            <a:ext cx="734176" cy="360557"/>
          </a:xfrm>
          <a:prstGeom prst="rightArrow">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26" name="右カーブ矢印 25"/>
          <p:cNvSpPr/>
          <p:nvPr/>
        </p:nvSpPr>
        <p:spPr bwMode="auto">
          <a:xfrm rot="1176267">
            <a:off x="5825223" y="4929234"/>
            <a:ext cx="476250" cy="1264944"/>
          </a:xfrm>
          <a:prstGeom prst="curved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27" name="右カーブ矢印 26"/>
          <p:cNvSpPr/>
          <p:nvPr/>
        </p:nvSpPr>
        <p:spPr bwMode="auto">
          <a:xfrm rot="20047944" flipH="1">
            <a:off x="7102811" y="4407307"/>
            <a:ext cx="476250" cy="933450"/>
          </a:xfrm>
          <a:prstGeom prst="curved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28" name="Text Box 19"/>
          <p:cNvSpPr txBox="1">
            <a:spLocks noChangeArrowheads="1"/>
          </p:cNvSpPr>
          <p:nvPr/>
        </p:nvSpPr>
        <p:spPr bwMode="auto">
          <a:xfrm>
            <a:off x="6304194" y="5667844"/>
            <a:ext cx="1107996" cy="646331"/>
          </a:xfrm>
          <a:prstGeom prst="rect">
            <a:avLst/>
          </a:prstGeom>
          <a:noFill/>
          <a:ln w="9525" algn="ctr">
            <a:noFill/>
            <a:miter lim="800000"/>
            <a:headEnd/>
            <a:tailEnd/>
          </a:ln>
        </p:spPr>
        <p:txBody>
          <a:bodyPr wrap="none">
            <a:spAutoFit/>
          </a:bodyPr>
          <a:lstStyle/>
          <a:p>
            <a:pPr algn="ctr"/>
            <a:r>
              <a:rPr lang="ja-JP" altLang="en-US" b="1" dirty="0">
                <a:latin typeface="AR P丸ゴシック体M" panose="020F0600000000000000" pitchFamily="50" charset="-128"/>
                <a:ea typeface="AR P丸ゴシック体M" panose="020F0600000000000000" pitchFamily="50" charset="-128"/>
              </a:rPr>
              <a:t>事故の</a:t>
            </a:r>
            <a:endParaRPr lang="en-US" altLang="ja-JP" b="1" dirty="0">
              <a:latin typeface="AR P丸ゴシック体M" panose="020F0600000000000000" pitchFamily="50" charset="-128"/>
              <a:ea typeface="AR P丸ゴシック体M" panose="020F0600000000000000" pitchFamily="50" charset="-128"/>
            </a:endParaRPr>
          </a:p>
          <a:p>
            <a:pPr algn="ctr"/>
            <a:r>
              <a:rPr lang="ja-JP" altLang="en-US" b="1" dirty="0">
                <a:latin typeface="AR P丸ゴシック体M" panose="020F0600000000000000" pitchFamily="50" charset="-128"/>
                <a:ea typeface="AR P丸ゴシック体M" panose="020F0600000000000000" pitchFamily="50" charset="-128"/>
              </a:rPr>
              <a:t>背景要因</a:t>
            </a:r>
          </a:p>
        </p:txBody>
      </p:sp>
      <p:sp>
        <p:nvSpPr>
          <p:cNvPr id="29" name="Text Box 19"/>
          <p:cNvSpPr txBox="1">
            <a:spLocks noChangeArrowheads="1"/>
          </p:cNvSpPr>
          <p:nvPr/>
        </p:nvSpPr>
        <p:spPr bwMode="auto">
          <a:xfrm>
            <a:off x="4771129" y="4876670"/>
            <a:ext cx="1107996" cy="646331"/>
          </a:xfrm>
          <a:prstGeom prst="rect">
            <a:avLst/>
          </a:prstGeom>
          <a:noFill/>
          <a:ln w="9525" algn="ctr">
            <a:noFill/>
            <a:miter lim="800000"/>
            <a:headEnd/>
            <a:tailEnd/>
          </a:ln>
        </p:spPr>
        <p:txBody>
          <a:bodyPr wrap="none">
            <a:spAutoFit/>
          </a:bodyPr>
          <a:lstStyle/>
          <a:p>
            <a:r>
              <a:rPr lang="ja-JP" altLang="en-US" b="1" dirty="0">
                <a:latin typeface="AR P丸ゴシック体M" panose="020F0600000000000000" pitchFamily="50" charset="-128"/>
                <a:ea typeface="AR P丸ゴシック体M" panose="020F0600000000000000" pitchFamily="50" charset="-128"/>
              </a:rPr>
              <a:t>再発防止</a:t>
            </a:r>
            <a:br>
              <a:rPr lang="en-US" altLang="ja-JP" b="1" dirty="0">
                <a:latin typeface="AR P丸ゴシック体M" panose="020F0600000000000000" pitchFamily="50" charset="-128"/>
                <a:ea typeface="AR P丸ゴシック体M" panose="020F0600000000000000" pitchFamily="50" charset="-128"/>
              </a:rPr>
            </a:br>
            <a:r>
              <a:rPr lang="ja-JP" altLang="en-US" b="1" dirty="0">
                <a:latin typeface="AR P丸ゴシック体M" panose="020F0600000000000000" pitchFamily="50" charset="-128"/>
                <a:ea typeface="AR P丸ゴシック体M" panose="020F0600000000000000" pitchFamily="50" charset="-128"/>
              </a:rPr>
              <a:t>展開</a:t>
            </a:r>
          </a:p>
        </p:txBody>
      </p:sp>
      <p:sp>
        <p:nvSpPr>
          <p:cNvPr id="30" name="Text Box 19"/>
          <p:cNvSpPr txBox="1">
            <a:spLocks noChangeArrowheads="1"/>
          </p:cNvSpPr>
          <p:nvPr/>
        </p:nvSpPr>
        <p:spPr bwMode="auto">
          <a:xfrm>
            <a:off x="7635604" y="4592392"/>
            <a:ext cx="1107996" cy="646331"/>
          </a:xfrm>
          <a:prstGeom prst="rect">
            <a:avLst/>
          </a:prstGeom>
          <a:noFill/>
          <a:ln w="9525" algn="ctr">
            <a:noFill/>
            <a:miter lim="800000"/>
            <a:headEnd/>
            <a:tailEnd/>
          </a:ln>
        </p:spPr>
        <p:txBody>
          <a:bodyPr wrap="none">
            <a:spAutoFit/>
          </a:bodyPr>
          <a:lstStyle/>
          <a:p>
            <a:r>
              <a:rPr lang="ja-JP" altLang="en-US" b="1" dirty="0">
                <a:latin typeface="AR P丸ゴシック体M" panose="020F0600000000000000" pitchFamily="50" charset="-128"/>
                <a:ea typeface="AR P丸ゴシック体M" panose="020F0600000000000000" pitchFamily="50" charset="-128"/>
              </a:rPr>
              <a:t>再発防止</a:t>
            </a:r>
            <a:br>
              <a:rPr lang="en-US" altLang="ja-JP" b="1" dirty="0">
                <a:latin typeface="AR P丸ゴシック体M" panose="020F0600000000000000" pitchFamily="50" charset="-128"/>
                <a:ea typeface="AR P丸ゴシック体M" panose="020F0600000000000000" pitchFamily="50" charset="-128"/>
              </a:rPr>
            </a:br>
            <a:r>
              <a:rPr lang="ja-JP" altLang="en-US" b="1" dirty="0">
                <a:latin typeface="AR P丸ゴシック体M" panose="020F0600000000000000" pitchFamily="50" charset="-128"/>
                <a:ea typeface="AR P丸ゴシック体M" panose="020F0600000000000000" pitchFamily="50" charset="-128"/>
              </a:rPr>
              <a:t>展開</a:t>
            </a:r>
          </a:p>
        </p:txBody>
      </p:sp>
      <p:sp>
        <p:nvSpPr>
          <p:cNvPr id="4" name="タイトル 3"/>
          <p:cNvSpPr>
            <a:spLocks noGrp="1"/>
          </p:cNvSpPr>
          <p:nvPr>
            <p:ph type="title"/>
          </p:nvPr>
        </p:nvSpPr>
        <p:spPr/>
        <p:txBody>
          <a:bodyPr/>
          <a:lstStyle/>
          <a:p>
            <a:r>
              <a:rPr kumimoji="1" lang="ja-JP" altLang="en-US" dirty="0"/>
              <a:t>根本原因分析の目的</a:t>
            </a:r>
          </a:p>
        </p:txBody>
      </p:sp>
      <p:sp>
        <p:nvSpPr>
          <p:cNvPr id="2" name="スライド番号プレースホルダー 1"/>
          <p:cNvSpPr>
            <a:spLocks noGrp="1"/>
          </p:cNvSpPr>
          <p:nvPr>
            <p:ph type="sldNum" sz="quarter" idx="4294967295"/>
          </p:nvPr>
        </p:nvSpPr>
        <p:spPr>
          <a:xfrm>
            <a:off x="7010400" y="6553200"/>
            <a:ext cx="2133600" cy="476250"/>
          </a:xfrm>
        </p:spPr>
        <p:txBody>
          <a:bodyPr/>
          <a:lstStyle/>
          <a:p>
            <a:pPr>
              <a:defRPr/>
            </a:pPr>
            <a:fld id="{CB437A40-9B03-4AC5-A981-4A10656EEB52}" type="slidenum">
              <a:rPr lang="en-US" altLang="ja-JP" smtClean="0"/>
              <a:pPr>
                <a:defRPr/>
              </a:pPr>
              <a:t>47</a:t>
            </a:fld>
            <a:endParaRPr lang="en-US" altLang="ja-JP" dirty="0"/>
          </a:p>
        </p:txBody>
      </p:sp>
    </p:spTree>
    <p:extLst>
      <p:ext uri="{BB962C8B-B14F-4D97-AF65-F5344CB8AC3E}">
        <p14:creationId xmlns:p14="http://schemas.microsoft.com/office/powerpoint/2010/main" val="4238914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二等辺三角形 4"/>
          <p:cNvSpPr/>
          <p:nvPr/>
        </p:nvSpPr>
        <p:spPr bwMode="auto">
          <a:xfrm>
            <a:off x="485977" y="1045029"/>
            <a:ext cx="1520306" cy="5742322"/>
          </a:xfrm>
          <a:prstGeom prst="triangle">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48</a:t>
            </a:fld>
            <a:endParaRPr lang="en-US" altLang="ja-JP" dirty="0"/>
          </a:p>
        </p:txBody>
      </p:sp>
      <p:sp>
        <p:nvSpPr>
          <p:cNvPr id="3" name="タイトル 2"/>
          <p:cNvSpPr>
            <a:spLocks noGrp="1"/>
          </p:cNvSpPr>
          <p:nvPr>
            <p:ph type="title"/>
          </p:nvPr>
        </p:nvSpPr>
        <p:spPr/>
        <p:txBody>
          <a:bodyPr/>
          <a:lstStyle/>
          <a:p>
            <a:r>
              <a:rPr kumimoji="1" lang="ja-JP" altLang="en-US" dirty="0"/>
              <a:t>リスク情報</a:t>
            </a:r>
          </a:p>
        </p:txBody>
      </p:sp>
      <p:sp>
        <p:nvSpPr>
          <p:cNvPr id="24581" name="Text Box 12"/>
          <p:cNvSpPr txBox="1">
            <a:spLocks noChangeArrowheads="1"/>
          </p:cNvSpPr>
          <p:nvPr/>
        </p:nvSpPr>
        <p:spPr bwMode="auto">
          <a:xfrm>
            <a:off x="534219" y="1426575"/>
            <a:ext cx="1415772" cy="461665"/>
          </a:xfrm>
          <a:prstGeom prst="rect">
            <a:avLst/>
          </a:prstGeom>
          <a:noFill/>
          <a:ln w="9525" algn="ctr">
            <a:noFill/>
            <a:miter lim="800000"/>
            <a:headEnd/>
            <a:tailEnd/>
          </a:ln>
        </p:spPr>
        <p:txBody>
          <a:bodyPr wrap="none">
            <a:spAutoFit/>
          </a:bodyPr>
          <a:lstStyle/>
          <a:p>
            <a:pPr algn="l"/>
            <a:r>
              <a:rPr lang="ja-JP" altLang="en-US" sz="2400" dirty="0">
                <a:latin typeface="UD デジタル 教科書体 NK-B" panose="02020700000000000000" pitchFamily="18" charset="-128"/>
                <a:ea typeface="UD デジタル 教科書体 NK-B" panose="02020700000000000000" pitchFamily="18" charset="-128"/>
              </a:rPr>
              <a:t>事故情報</a:t>
            </a:r>
          </a:p>
        </p:txBody>
      </p:sp>
      <p:sp>
        <p:nvSpPr>
          <p:cNvPr id="24582" name="Text Box 13"/>
          <p:cNvSpPr txBox="1">
            <a:spLocks noChangeArrowheads="1"/>
          </p:cNvSpPr>
          <p:nvPr/>
        </p:nvSpPr>
        <p:spPr bwMode="auto">
          <a:xfrm>
            <a:off x="364301" y="2332941"/>
            <a:ext cx="1755609" cy="830997"/>
          </a:xfrm>
          <a:prstGeom prst="rect">
            <a:avLst/>
          </a:prstGeom>
          <a:noFill/>
          <a:ln w="9525" algn="ctr">
            <a:noFill/>
            <a:miter lim="800000"/>
            <a:headEnd/>
            <a:tailEnd/>
          </a:ln>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インシデント</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情報</a:t>
            </a:r>
          </a:p>
        </p:txBody>
      </p:sp>
      <p:sp>
        <p:nvSpPr>
          <p:cNvPr id="24583" name="Text Box 14"/>
          <p:cNvSpPr txBox="1">
            <a:spLocks noChangeArrowheads="1"/>
          </p:cNvSpPr>
          <p:nvPr/>
        </p:nvSpPr>
        <p:spPr bwMode="auto">
          <a:xfrm>
            <a:off x="13243" y="5679355"/>
            <a:ext cx="2457724" cy="1200329"/>
          </a:xfrm>
          <a:prstGeom prst="rect">
            <a:avLst/>
          </a:prstGeom>
          <a:noFill/>
          <a:ln w="9525" algn="ctr">
            <a:noFill/>
            <a:miter lim="800000"/>
            <a:headEnd/>
            <a:tailEnd/>
          </a:ln>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日常業務の中の</a:t>
            </a:r>
          </a:p>
          <a:p>
            <a:pPr algn="ctr"/>
            <a:r>
              <a:rPr lang="ja-JP" altLang="en-US" sz="2400" dirty="0">
                <a:latin typeface="UD デジタル 教科書体 NK-B" panose="02020700000000000000" pitchFamily="18" charset="-128"/>
                <a:ea typeface="UD デジタル 教科書体 NK-B" panose="02020700000000000000" pitchFamily="18" charset="-128"/>
              </a:rPr>
              <a:t>危険情報</a:t>
            </a:r>
          </a:p>
          <a:p>
            <a:pPr algn="ctr"/>
            <a:r>
              <a:rPr lang="ja-JP" altLang="en-US" sz="2400" dirty="0">
                <a:latin typeface="UD デジタル 教科書体 NK-B" panose="02020700000000000000" pitchFamily="18" charset="-128"/>
                <a:ea typeface="UD デジタル 教科書体 NK-B" panose="02020700000000000000" pitchFamily="18" charset="-128"/>
              </a:rPr>
              <a:t>（潜在的リスク）</a:t>
            </a:r>
          </a:p>
        </p:txBody>
      </p:sp>
      <p:sp>
        <p:nvSpPr>
          <p:cNvPr id="24584" name="Text Box 15"/>
          <p:cNvSpPr txBox="1">
            <a:spLocks noChangeArrowheads="1"/>
          </p:cNvSpPr>
          <p:nvPr/>
        </p:nvSpPr>
        <p:spPr bwMode="auto">
          <a:xfrm>
            <a:off x="298577" y="4348153"/>
            <a:ext cx="1887056" cy="830997"/>
          </a:xfrm>
          <a:prstGeom prst="rect">
            <a:avLst/>
          </a:prstGeom>
          <a:noFill/>
          <a:ln w="9525" algn="ctr">
            <a:noFill/>
            <a:miter lim="800000"/>
            <a:headEnd/>
            <a:tailEnd/>
          </a:ln>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ヒヤリ・ハット</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情報</a:t>
            </a:r>
          </a:p>
        </p:txBody>
      </p:sp>
      <p:sp>
        <p:nvSpPr>
          <p:cNvPr id="158736" name="Text Box 16"/>
          <p:cNvSpPr txBox="1">
            <a:spLocks noChangeArrowheads="1"/>
          </p:cNvSpPr>
          <p:nvPr/>
        </p:nvSpPr>
        <p:spPr bwMode="auto">
          <a:xfrm>
            <a:off x="2489835" y="1303464"/>
            <a:ext cx="2842445" cy="707886"/>
          </a:xfrm>
          <a:prstGeom prst="rect">
            <a:avLst/>
          </a:prstGeom>
          <a:noFill/>
          <a:ln w="9525" algn="ctr">
            <a:noFill/>
            <a:miter lim="800000"/>
            <a:headEnd/>
            <a:tailEnd/>
          </a:ln>
        </p:spPr>
        <p:txBody>
          <a:bodyPr wrap="none">
            <a:spAutoFit/>
          </a:bodyPr>
          <a:lstStyle/>
          <a:p>
            <a:pPr algn="l"/>
            <a:r>
              <a:rPr lang="ja-JP" altLang="en-US" sz="2000" dirty="0">
                <a:latin typeface="UD デジタル 教科書体 NK-R" panose="02020400000000000000" pitchFamily="18" charset="-128"/>
                <a:ea typeface="UD デジタル 教科書体 NK-R" panose="02020400000000000000" pitchFamily="18" charset="-128"/>
              </a:rPr>
              <a:t>人の死傷、重大な物損が</a:t>
            </a:r>
          </a:p>
          <a:p>
            <a:pPr algn="l"/>
            <a:r>
              <a:rPr lang="ja-JP" altLang="en-US" sz="2000" dirty="0">
                <a:latin typeface="UD デジタル 教科書体 NK-R" panose="02020400000000000000" pitchFamily="18" charset="-128"/>
                <a:ea typeface="UD デジタル 教科書体 NK-R" panose="02020400000000000000" pitchFamily="18" charset="-128"/>
              </a:rPr>
              <a:t>発生</a:t>
            </a:r>
          </a:p>
        </p:txBody>
      </p:sp>
      <p:sp>
        <p:nvSpPr>
          <p:cNvPr id="158737" name="Text Box 17"/>
          <p:cNvSpPr txBox="1">
            <a:spLocks noChangeArrowheads="1"/>
          </p:cNvSpPr>
          <p:nvPr/>
        </p:nvSpPr>
        <p:spPr bwMode="auto">
          <a:xfrm>
            <a:off x="2489835" y="2394496"/>
            <a:ext cx="3260829" cy="707886"/>
          </a:xfrm>
          <a:prstGeom prst="rect">
            <a:avLst/>
          </a:prstGeom>
          <a:noFill/>
          <a:ln w="9525" algn="ctr">
            <a:noFill/>
            <a:miter lim="800000"/>
            <a:headEnd/>
            <a:tailEnd/>
          </a:ln>
        </p:spPr>
        <p:txBody>
          <a:bodyPr wrap="none">
            <a:spAutoFit/>
          </a:bodyPr>
          <a:lstStyle/>
          <a:p>
            <a:pPr algn="l"/>
            <a:r>
              <a:rPr lang="ja-JP" altLang="en-US" sz="2000" dirty="0">
                <a:latin typeface="UD デジタル 教科書体 NK-R" panose="02020400000000000000" pitchFamily="18" charset="-128"/>
                <a:ea typeface="UD デジタル 教科書体 NK-R" panose="02020400000000000000" pitchFamily="18" charset="-128"/>
              </a:rPr>
              <a:t>もう少しで事故に結びついた</a:t>
            </a:r>
          </a:p>
          <a:p>
            <a:pPr algn="l"/>
            <a:r>
              <a:rPr lang="ja-JP" altLang="en-US" sz="2000" dirty="0">
                <a:latin typeface="UD デジタル 教科書体 NK-R" panose="02020400000000000000" pitchFamily="18" charset="-128"/>
                <a:ea typeface="UD デジタル 教科書体 NK-R" panose="02020400000000000000" pitchFamily="18" charset="-128"/>
              </a:rPr>
              <a:t>かもしれない事象</a:t>
            </a:r>
          </a:p>
        </p:txBody>
      </p:sp>
      <p:sp>
        <p:nvSpPr>
          <p:cNvPr id="158738" name="Text Box 18"/>
          <p:cNvSpPr txBox="1">
            <a:spLocks noChangeArrowheads="1"/>
          </p:cNvSpPr>
          <p:nvPr/>
        </p:nvSpPr>
        <p:spPr bwMode="auto">
          <a:xfrm>
            <a:off x="2489835" y="4409708"/>
            <a:ext cx="3825086" cy="707886"/>
          </a:xfrm>
          <a:prstGeom prst="rect">
            <a:avLst/>
          </a:prstGeom>
          <a:noFill/>
          <a:ln w="9525" algn="ctr">
            <a:noFill/>
            <a:miter lim="800000"/>
            <a:headEnd/>
            <a:tailEnd/>
          </a:ln>
        </p:spPr>
        <p:txBody>
          <a:bodyPr wrap="none">
            <a:spAutoFit/>
          </a:bodyPr>
          <a:lstStyle/>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事故等が起きるかもしれないと</a:t>
            </a:r>
            <a:endParaRPr lang="en-US" altLang="ja-JP"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endParaRPr>
          </a:p>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思ってヒヤッとした、ハッとした事象</a:t>
            </a:r>
          </a:p>
        </p:txBody>
      </p:sp>
      <p:sp>
        <p:nvSpPr>
          <p:cNvPr id="158739" name="Text Box 19"/>
          <p:cNvSpPr txBox="1">
            <a:spLocks noChangeArrowheads="1"/>
          </p:cNvSpPr>
          <p:nvPr/>
        </p:nvSpPr>
        <p:spPr bwMode="auto">
          <a:xfrm>
            <a:off x="2489835" y="5771688"/>
            <a:ext cx="3400290" cy="1015663"/>
          </a:xfrm>
          <a:prstGeom prst="rect">
            <a:avLst/>
          </a:prstGeom>
          <a:noFill/>
          <a:ln w="9525" algn="ctr">
            <a:noFill/>
            <a:miter lim="800000"/>
            <a:headEnd/>
            <a:tailEnd/>
          </a:ln>
        </p:spPr>
        <p:txBody>
          <a:bodyPr wrap="none">
            <a:spAutoFit/>
          </a:bodyPr>
          <a:lstStyle/>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日常業務の中で、好ましくない</a:t>
            </a:r>
          </a:p>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ことが起こるかもしれないと</a:t>
            </a:r>
          </a:p>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思った事がら</a:t>
            </a:r>
          </a:p>
        </p:txBody>
      </p:sp>
      <p:grpSp>
        <p:nvGrpSpPr>
          <p:cNvPr id="48" name="グループ化 47"/>
          <p:cNvGrpSpPr/>
          <p:nvPr/>
        </p:nvGrpSpPr>
        <p:grpSpPr>
          <a:xfrm>
            <a:off x="6156325" y="4220726"/>
            <a:ext cx="2513013" cy="1085850"/>
            <a:chOff x="6156325" y="3862388"/>
            <a:chExt cx="2513013" cy="1085850"/>
          </a:xfrm>
        </p:grpSpPr>
        <p:pic>
          <p:nvPicPr>
            <p:cNvPr id="24595" name="Picture 49"/>
            <p:cNvPicPr>
              <a:picLocks noChangeAspect="1" noChangeArrowheads="1"/>
            </p:cNvPicPr>
            <p:nvPr/>
          </p:nvPicPr>
          <p:blipFill>
            <a:blip r:embed="rId3" cstate="print"/>
            <a:srcRect/>
            <a:stretch>
              <a:fillRect/>
            </a:stretch>
          </p:blipFill>
          <p:spPr bwMode="auto">
            <a:xfrm>
              <a:off x="6156325" y="3933825"/>
              <a:ext cx="896938" cy="935038"/>
            </a:xfrm>
            <a:prstGeom prst="rect">
              <a:avLst/>
            </a:prstGeom>
            <a:noFill/>
            <a:ln w="9525" algn="ctr">
              <a:noFill/>
              <a:miter lim="800000"/>
              <a:headEnd/>
              <a:tailEnd/>
            </a:ln>
          </p:spPr>
        </p:pic>
        <p:pic>
          <p:nvPicPr>
            <p:cNvPr id="24596" name="Picture 50"/>
            <p:cNvPicPr>
              <a:picLocks noChangeAspect="1" noChangeArrowheads="1"/>
            </p:cNvPicPr>
            <p:nvPr/>
          </p:nvPicPr>
          <p:blipFill>
            <a:blip r:embed="rId4" cstate="print"/>
            <a:srcRect/>
            <a:stretch>
              <a:fillRect/>
            </a:stretch>
          </p:blipFill>
          <p:spPr bwMode="auto">
            <a:xfrm rot="-1192852">
              <a:off x="7607300" y="3862388"/>
              <a:ext cx="328613" cy="1009650"/>
            </a:xfrm>
            <a:prstGeom prst="rect">
              <a:avLst/>
            </a:prstGeom>
            <a:noFill/>
            <a:ln w="9525" algn="ctr">
              <a:noFill/>
              <a:miter lim="800000"/>
              <a:headEnd/>
              <a:tailEnd/>
            </a:ln>
          </p:spPr>
        </p:pic>
        <p:sp>
          <p:nvSpPr>
            <p:cNvPr id="24597" name="Text Box 52"/>
            <p:cNvSpPr txBox="1">
              <a:spLocks noChangeArrowheads="1"/>
            </p:cNvSpPr>
            <p:nvPr/>
          </p:nvSpPr>
          <p:spPr bwMode="auto">
            <a:xfrm>
              <a:off x="8027988" y="4508500"/>
              <a:ext cx="641350" cy="366713"/>
            </a:xfrm>
            <a:prstGeom prst="rect">
              <a:avLst/>
            </a:prstGeom>
            <a:noFill/>
            <a:ln w="9525" algn="ctr">
              <a:noFill/>
              <a:miter lim="800000"/>
              <a:headEnd/>
              <a:tailEnd/>
            </a:ln>
          </p:spPr>
          <p:txBody>
            <a:bodyPr wrap="none">
              <a:spAutoFit/>
            </a:bodyPr>
            <a:lstStyle/>
            <a:p>
              <a:pPr algn="l"/>
              <a:r>
                <a:rPr lang="ja-JP" altLang="en-US" dirty="0">
                  <a:ea typeface="HG丸ｺﾞｼｯｸM-PRO" pitchFamily="50" charset="-128"/>
                </a:rPr>
                <a:t>））</a:t>
              </a:r>
            </a:p>
          </p:txBody>
        </p:sp>
        <p:sp>
          <p:nvSpPr>
            <p:cNvPr id="24598" name="Text Box 53"/>
            <p:cNvSpPr txBox="1">
              <a:spLocks noChangeArrowheads="1"/>
            </p:cNvSpPr>
            <p:nvPr/>
          </p:nvSpPr>
          <p:spPr bwMode="auto">
            <a:xfrm>
              <a:off x="7308850" y="4581525"/>
              <a:ext cx="412750" cy="366713"/>
            </a:xfrm>
            <a:prstGeom prst="rect">
              <a:avLst/>
            </a:prstGeom>
            <a:noFill/>
            <a:ln w="9525" algn="ctr">
              <a:noFill/>
              <a:miter lim="800000"/>
              <a:headEnd/>
              <a:tailEnd/>
            </a:ln>
          </p:spPr>
          <p:txBody>
            <a:bodyPr wrap="none">
              <a:spAutoFit/>
            </a:bodyPr>
            <a:lstStyle/>
            <a:p>
              <a:pPr algn="l"/>
              <a:r>
                <a:rPr lang="ja-JP" altLang="en-US" dirty="0">
                  <a:ea typeface="HG丸ｺﾞｼｯｸM-PRO" pitchFamily="50" charset="-128"/>
                </a:rPr>
                <a:t>（</a:t>
              </a:r>
            </a:p>
          </p:txBody>
        </p:sp>
      </p:grpSp>
      <p:grpSp>
        <p:nvGrpSpPr>
          <p:cNvPr id="46" name="グループ化 45"/>
          <p:cNvGrpSpPr/>
          <p:nvPr/>
        </p:nvGrpSpPr>
        <p:grpSpPr>
          <a:xfrm>
            <a:off x="5929313" y="1189889"/>
            <a:ext cx="2892425" cy="935037"/>
            <a:chOff x="5929313" y="1268413"/>
            <a:chExt cx="2892425" cy="935037"/>
          </a:xfrm>
        </p:grpSpPr>
        <p:grpSp>
          <p:nvGrpSpPr>
            <p:cNvPr id="24589" name="Group 37"/>
            <p:cNvGrpSpPr>
              <a:grpSpLocks/>
            </p:cNvGrpSpPr>
            <p:nvPr/>
          </p:nvGrpSpPr>
          <p:grpSpPr bwMode="auto">
            <a:xfrm flipH="1">
              <a:off x="7019925" y="1484313"/>
              <a:ext cx="1152525" cy="647700"/>
              <a:chOff x="3833" y="1842"/>
              <a:chExt cx="1406" cy="862"/>
            </a:xfrm>
          </p:grpSpPr>
          <p:sp>
            <p:nvSpPr>
              <p:cNvPr id="24610" name="Oval 27"/>
              <p:cNvSpPr>
                <a:spLocks noChangeArrowheads="1"/>
              </p:cNvSpPr>
              <p:nvPr/>
            </p:nvSpPr>
            <p:spPr bwMode="auto">
              <a:xfrm>
                <a:off x="4105" y="1842"/>
                <a:ext cx="952" cy="636"/>
              </a:xfrm>
              <a:prstGeom prst="ellipse">
                <a:avLst/>
              </a:prstGeom>
              <a:solidFill>
                <a:srgbClr val="CCFFFF"/>
              </a:solidFill>
              <a:ln w="9525" algn="ctr">
                <a:solidFill>
                  <a:schemeClr val="tx1"/>
                </a:solidFill>
                <a:round/>
                <a:headEnd/>
                <a:tailEnd/>
              </a:ln>
            </p:spPr>
            <p:txBody>
              <a:bodyPr anchor="ctr">
                <a:spAutoFit/>
              </a:bodyPr>
              <a:lstStyle/>
              <a:p>
                <a:endParaRPr lang="ja-JP" altLang="en-US" dirty="0"/>
              </a:p>
            </p:txBody>
          </p:sp>
          <p:sp>
            <p:nvSpPr>
              <p:cNvPr id="24611" name="Oval 28"/>
              <p:cNvSpPr>
                <a:spLocks noChangeArrowheads="1"/>
              </p:cNvSpPr>
              <p:nvPr/>
            </p:nvSpPr>
            <p:spPr bwMode="auto">
              <a:xfrm>
                <a:off x="3969" y="1979"/>
                <a:ext cx="771" cy="576"/>
              </a:xfrm>
              <a:prstGeom prst="ellipse">
                <a:avLst/>
              </a:prstGeom>
              <a:solidFill>
                <a:schemeClr val="bg1"/>
              </a:solidFill>
              <a:ln w="9525" algn="ctr">
                <a:solidFill>
                  <a:schemeClr val="tx1"/>
                </a:solidFill>
                <a:round/>
                <a:headEnd/>
                <a:tailEnd/>
              </a:ln>
            </p:spPr>
            <p:txBody>
              <a:bodyPr anchor="ctr">
                <a:spAutoFit/>
              </a:bodyPr>
              <a:lstStyle/>
              <a:p>
                <a:endParaRPr lang="ja-JP" altLang="en-US" dirty="0"/>
              </a:p>
            </p:txBody>
          </p:sp>
          <p:sp>
            <p:nvSpPr>
              <p:cNvPr id="24612" name="AutoShape 30"/>
              <p:cNvSpPr>
                <a:spLocks noChangeArrowheads="1"/>
              </p:cNvSpPr>
              <p:nvPr/>
            </p:nvSpPr>
            <p:spPr bwMode="auto">
              <a:xfrm rot="-5950120">
                <a:off x="4750" y="2159"/>
                <a:ext cx="353" cy="353"/>
              </a:xfrm>
              <a:prstGeom prst="moon">
                <a:avLst>
                  <a:gd name="adj" fmla="val 50000"/>
                </a:avLst>
              </a:prstGeom>
              <a:solidFill>
                <a:schemeClr val="bg1"/>
              </a:solidFill>
              <a:ln w="9525" algn="ctr">
                <a:solidFill>
                  <a:schemeClr val="tx1"/>
                </a:solidFill>
                <a:miter lim="800000"/>
                <a:headEnd/>
                <a:tailEnd/>
              </a:ln>
            </p:spPr>
            <p:txBody>
              <a:bodyPr anchor="ctr">
                <a:spAutoFit/>
              </a:bodyPr>
              <a:lstStyle/>
              <a:p>
                <a:endParaRPr lang="ja-JP" altLang="en-US" dirty="0"/>
              </a:p>
            </p:txBody>
          </p:sp>
          <p:sp>
            <p:nvSpPr>
              <p:cNvPr id="24613" name="Rectangle 31"/>
              <p:cNvSpPr>
                <a:spLocks noChangeArrowheads="1"/>
              </p:cNvSpPr>
              <p:nvPr/>
            </p:nvSpPr>
            <p:spPr bwMode="auto">
              <a:xfrm>
                <a:off x="3833" y="2024"/>
                <a:ext cx="680" cy="590"/>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14" name="Rectangle 32"/>
              <p:cNvSpPr>
                <a:spLocks noChangeArrowheads="1"/>
              </p:cNvSpPr>
              <p:nvPr/>
            </p:nvSpPr>
            <p:spPr bwMode="auto">
              <a:xfrm>
                <a:off x="4459" y="2205"/>
                <a:ext cx="272"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15" name="Rectangle 33"/>
              <p:cNvSpPr>
                <a:spLocks noChangeArrowheads="1"/>
              </p:cNvSpPr>
              <p:nvPr/>
            </p:nvSpPr>
            <p:spPr bwMode="auto">
              <a:xfrm>
                <a:off x="4649" y="2341"/>
                <a:ext cx="545"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16" name="Rectangle 34"/>
              <p:cNvSpPr>
                <a:spLocks noChangeArrowheads="1"/>
              </p:cNvSpPr>
              <p:nvPr/>
            </p:nvSpPr>
            <p:spPr bwMode="auto">
              <a:xfrm>
                <a:off x="5067" y="2069"/>
                <a:ext cx="172"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17" name="Rectangle 35"/>
              <p:cNvSpPr>
                <a:spLocks noChangeArrowheads="1"/>
              </p:cNvSpPr>
              <p:nvPr/>
            </p:nvSpPr>
            <p:spPr bwMode="auto">
              <a:xfrm rot="-1524283">
                <a:off x="4431" y="2187"/>
                <a:ext cx="354" cy="363"/>
              </a:xfrm>
              <a:prstGeom prst="rect">
                <a:avLst/>
              </a:prstGeom>
              <a:solidFill>
                <a:schemeClr val="bg1"/>
              </a:solidFill>
              <a:ln w="9525" algn="ctr">
                <a:noFill/>
                <a:miter lim="800000"/>
                <a:headEnd/>
                <a:tailEnd/>
              </a:ln>
            </p:spPr>
            <p:txBody>
              <a:bodyPr anchor="ctr">
                <a:spAutoFit/>
              </a:bodyPr>
              <a:lstStyle/>
              <a:p>
                <a:endParaRPr lang="ja-JP" altLang="en-US" dirty="0"/>
              </a:p>
            </p:txBody>
          </p:sp>
        </p:grpSp>
        <p:pic>
          <p:nvPicPr>
            <p:cNvPr id="24590" name="Picture 25"/>
            <p:cNvPicPr>
              <a:picLocks noChangeAspect="1" noChangeArrowheads="1"/>
            </p:cNvPicPr>
            <p:nvPr/>
          </p:nvPicPr>
          <p:blipFill>
            <a:blip r:embed="rId4" cstate="print"/>
            <a:srcRect/>
            <a:stretch>
              <a:fillRect/>
            </a:stretch>
          </p:blipFill>
          <p:spPr bwMode="auto">
            <a:xfrm rot="-3814572">
              <a:off x="8247856" y="1337469"/>
              <a:ext cx="282575" cy="865188"/>
            </a:xfrm>
            <a:prstGeom prst="rect">
              <a:avLst/>
            </a:prstGeom>
            <a:noFill/>
            <a:ln w="9525" algn="ctr">
              <a:noFill/>
              <a:miter lim="800000"/>
              <a:headEnd/>
              <a:tailEnd/>
            </a:ln>
          </p:spPr>
        </p:pic>
        <p:pic>
          <p:nvPicPr>
            <p:cNvPr id="24591" name="Picture 21"/>
            <p:cNvPicPr>
              <a:picLocks noChangeAspect="1" noChangeArrowheads="1"/>
            </p:cNvPicPr>
            <p:nvPr/>
          </p:nvPicPr>
          <p:blipFill>
            <a:blip r:embed="rId3" cstate="print"/>
            <a:srcRect/>
            <a:stretch>
              <a:fillRect/>
            </a:stretch>
          </p:blipFill>
          <p:spPr bwMode="auto">
            <a:xfrm>
              <a:off x="6300788" y="1268413"/>
              <a:ext cx="896937" cy="935037"/>
            </a:xfrm>
            <a:prstGeom prst="rect">
              <a:avLst/>
            </a:prstGeom>
            <a:noFill/>
            <a:ln w="9525" algn="ctr">
              <a:noFill/>
              <a:miter lim="800000"/>
              <a:headEnd/>
              <a:tailEnd/>
            </a:ln>
          </p:spPr>
        </p:pic>
        <p:sp>
          <p:nvSpPr>
            <p:cNvPr id="24601" name="爆発 1 50"/>
            <p:cNvSpPr>
              <a:spLocks noChangeArrowheads="1"/>
            </p:cNvSpPr>
            <p:nvPr/>
          </p:nvSpPr>
          <p:spPr bwMode="auto">
            <a:xfrm>
              <a:off x="5929313" y="1285875"/>
              <a:ext cx="914400" cy="914400"/>
            </a:xfrm>
            <a:prstGeom prst="irregularSeal1">
              <a:avLst/>
            </a:prstGeom>
            <a:solidFill>
              <a:srgbClr val="FF0000"/>
            </a:solidFill>
            <a:ln w="9525" algn="ctr">
              <a:noFill/>
              <a:round/>
              <a:headEnd/>
              <a:tailEnd/>
            </a:ln>
          </p:spPr>
          <p:txBody>
            <a:bodyPr wrap="none">
              <a:spAutoFit/>
            </a:bodyPr>
            <a:lstStyle/>
            <a:p>
              <a:endParaRPr lang="ja-JP" altLang="en-US" dirty="0"/>
            </a:p>
          </p:txBody>
        </p:sp>
      </p:grpSp>
      <p:sp>
        <p:nvSpPr>
          <p:cNvPr id="49" name="Text Box 13"/>
          <p:cNvSpPr txBox="1">
            <a:spLocks noChangeArrowheads="1"/>
          </p:cNvSpPr>
          <p:nvPr/>
        </p:nvSpPr>
        <p:spPr bwMode="auto">
          <a:xfrm>
            <a:off x="6837656" y="5397433"/>
            <a:ext cx="954107" cy="400110"/>
          </a:xfrm>
          <a:prstGeom prst="rect">
            <a:avLst/>
          </a:prstGeom>
          <a:solidFill>
            <a:schemeClr val="bg1"/>
          </a:solidFill>
          <a:ln w="9525" algn="ctr">
            <a:noFill/>
            <a:miter lim="800000"/>
            <a:headEnd/>
            <a:tailEnd/>
          </a:ln>
        </p:spPr>
        <p:txBody>
          <a:bodyPr wrap="none">
            <a:spAutoFit/>
          </a:bodyPr>
          <a:lstStyle/>
          <a:p>
            <a:pPr algn="l"/>
            <a:r>
              <a:rPr lang="ja-JP" altLang="en-US" sz="2000" dirty="0">
                <a:latin typeface="UD デジタル 教科書体 NK-B" panose="02020700000000000000" pitchFamily="18" charset="-128"/>
                <a:ea typeface="UD デジタル 教科書体 NK-B" panose="02020700000000000000" pitchFamily="18" charset="-128"/>
              </a:rPr>
              <a:t>危険源</a:t>
            </a:r>
          </a:p>
        </p:txBody>
      </p:sp>
      <p:sp>
        <p:nvSpPr>
          <p:cNvPr id="4" name="正方形/長方形 3"/>
          <p:cNvSpPr/>
          <p:nvPr/>
        </p:nvSpPr>
        <p:spPr>
          <a:xfrm>
            <a:off x="6981825" y="5742092"/>
            <a:ext cx="2169449" cy="923330"/>
          </a:xfrm>
          <a:prstGeom prst="rect">
            <a:avLst/>
          </a:prstGeom>
        </p:spPr>
        <p:txBody>
          <a:bodyPr wrap="square">
            <a:spAutoFit/>
          </a:bodyPr>
          <a:lstStyle/>
          <a:p>
            <a:r>
              <a:rPr lang="ja-JP" altLang="en-US" dirty="0"/>
              <a:t>リスクを生じさせる力を潜在的にもっている要素</a:t>
            </a:r>
          </a:p>
        </p:txBody>
      </p:sp>
      <p:sp>
        <p:nvSpPr>
          <p:cNvPr id="50" name="Text Box 15"/>
          <p:cNvSpPr txBox="1">
            <a:spLocks noChangeArrowheads="1"/>
          </p:cNvSpPr>
          <p:nvPr/>
        </p:nvSpPr>
        <p:spPr bwMode="auto">
          <a:xfrm>
            <a:off x="55723" y="3390585"/>
            <a:ext cx="2372765" cy="830997"/>
          </a:xfrm>
          <a:prstGeom prst="rect">
            <a:avLst/>
          </a:prstGeom>
          <a:noFill/>
          <a:ln w="9525" algn="ctr">
            <a:noFill/>
            <a:miter lim="800000"/>
            <a:headEnd/>
            <a:tailEnd/>
          </a:ln>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ヒューマンエラー</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情報</a:t>
            </a:r>
          </a:p>
        </p:txBody>
      </p:sp>
      <p:sp>
        <p:nvSpPr>
          <p:cNvPr id="51" name="Text Box 18"/>
          <p:cNvSpPr txBox="1">
            <a:spLocks noChangeArrowheads="1"/>
          </p:cNvSpPr>
          <p:nvPr/>
        </p:nvSpPr>
        <p:spPr bwMode="auto">
          <a:xfrm>
            <a:off x="2489835" y="3452140"/>
            <a:ext cx="5609228" cy="707886"/>
          </a:xfrm>
          <a:prstGeom prst="rect">
            <a:avLst/>
          </a:prstGeom>
          <a:noFill/>
          <a:ln w="9525" algn="ctr">
            <a:noFill/>
            <a:miter lim="800000"/>
            <a:headEnd/>
            <a:tailEnd/>
          </a:ln>
        </p:spPr>
        <p:txBody>
          <a:bodyPr wrap="none">
            <a:spAutoFit/>
          </a:bodyPr>
          <a:lstStyle/>
          <a:p>
            <a:pPr algn="l"/>
            <a:r>
              <a:rPr lang="ja-JP" altLang="en-US" sz="2000" dirty="0">
                <a:latin typeface="UD デジタル 教科書体 NK-R" panose="02020400000000000000" pitchFamily="18" charset="-128"/>
                <a:ea typeface="UD デジタル 教科書体 NK-R" panose="02020400000000000000" pitchFamily="18" charset="-128"/>
              </a:rPr>
              <a:t>定められた業務手順通りに実施できなかった事象、</a:t>
            </a:r>
            <a:endParaRPr lang="en-US" altLang="ja-JP" sz="2000" dirty="0">
              <a:latin typeface="UD デジタル 教科書体 NK-R" panose="02020400000000000000" pitchFamily="18" charset="-128"/>
              <a:ea typeface="UD デジタル 教科書体 NK-R" panose="02020400000000000000" pitchFamily="18" charset="-128"/>
            </a:endParaRPr>
          </a:p>
          <a:p>
            <a:pPr algn="l"/>
            <a:r>
              <a:rPr lang="ja-JP" altLang="en-US" sz="2000" dirty="0">
                <a:latin typeface="UD デジタル 教科書体 NK-R" panose="02020400000000000000" pitchFamily="18" charset="-128"/>
                <a:ea typeface="UD デジタル 教科書体 NK-R" panose="02020400000000000000" pitchFamily="18" charset="-128"/>
              </a:rPr>
              <a:t>実施が困難だった状況</a:t>
            </a:r>
          </a:p>
        </p:txBody>
      </p:sp>
      <p:sp>
        <p:nvSpPr>
          <p:cNvPr id="6" name="正方形/長方形 5"/>
          <p:cNvSpPr/>
          <p:nvPr/>
        </p:nvSpPr>
        <p:spPr bwMode="auto">
          <a:xfrm>
            <a:off x="13243" y="1189889"/>
            <a:ext cx="9088277" cy="2012569"/>
          </a:xfrm>
          <a:prstGeom prst="rect">
            <a:avLst/>
          </a:prstGeom>
          <a:noFill/>
          <a:ln w="31750">
            <a:solidFill>
              <a:srgbClr val="FF0000"/>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grpSp>
        <p:nvGrpSpPr>
          <p:cNvPr id="52" name="グループ化 51"/>
          <p:cNvGrpSpPr/>
          <p:nvPr/>
        </p:nvGrpSpPr>
        <p:grpSpPr>
          <a:xfrm>
            <a:off x="6084888" y="2280920"/>
            <a:ext cx="2829449" cy="935038"/>
            <a:chOff x="6084888" y="2280920"/>
            <a:chExt cx="2829449" cy="935038"/>
          </a:xfrm>
        </p:grpSpPr>
        <p:pic>
          <p:nvPicPr>
            <p:cNvPr id="53" name="Picture 38"/>
            <p:cNvPicPr>
              <a:picLocks noChangeAspect="1" noChangeArrowheads="1"/>
            </p:cNvPicPr>
            <p:nvPr/>
          </p:nvPicPr>
          <p:blipFill>
            <a:blip r:embed="rId3" cstate="print"/>
            <a:srcRect/>
            <a:stretch>
              <a:fillRect/>
            </a:stretch>
          </p:blipFill>
          <p:spPr bwMode="auto">
            <a:xfrm>
              <a:off x="6084888" y="2280920"/>
              <a:ext cx="896937" cy="935038"/>
            </a:xfrm>
            <a:prstGeom prst="rect">
              <a:avLst/>
            </a:prstGeom>
            <a:noFill/>
            <a:ln w="9525" algn="ctr">
              <a:noFill/>
              <a:miter lim="800000"/>
              <a:headEnd/>
              <a:tailEnd/>
            </a:ln>
          </p:spPr>
        </p:pic>
        <p:grpSp>
          <p:nvGrpSpPr>
            <p:cNvPr id="54" name="グループ化 53"/>
            <p:cNvGrpSpPr/>
            <p:nvPr/>
          </p:nvGrpSpPr>
          <p:grpSpPr>
            <a:xfrm flipH="1">
              <a:off x="7114112" y="2423795"/>
              <a:ext cx="1800225" cy="647700"/>
              <a:chOff x="6877050" y="2423795"/>
              <a:chExt cx="1800225" cy="647700"/>
            </a:xfrm>
          </p:grpSpPr>
          <p:grpSp>
            <p:nvGrpSpPr>
              <p:cNvPr id="55" name="Group 40"/>
              <p:cNvGrpSpPr>
                <a:grpSpLocks/>
              </p:cNvGrpSpPr>
              <p:nvPr/>
            </p:nvGrpSpPr>
            <p:grpSpPr bwMode="auto">
              <a:xfrm flipH="1">
                <a:off x="6877050" y="2423795"/>
                <a:ext cx="1152525" cy="647700"/>
                <a:chOff x="3833" y="1842"/>
                <a:chExt cx="1406" cy="862"/>
              </a:xfrm>
            </p:grpSpPr>
            <p:sp>
              <p:nvSpPr>
                <p:cNvPr id="57" name="Oval 41"/>
                <p:cNvSpPr>
                  <a:spLocks noChangeArrowheads="1"/>
                </p:cNvSpPr>
                <p:nvPr/>
              </p:nvSpPr>
              <p:spPr bwMode="auto">
                <a:xfrm>
                  <a:off x="4105" y="1842"/>
                  <a:ext cx="952" cy="636"/>
                </a:xfrm>
                <a:prstGeom prst="ellipse">
                  <a:avLst/>
                </a:prstGeom>
                <a:solidFill>
                  <a:srgbClr val="CCFFFF"/>
                </a:solidFill>
                <a:ln w="9525" algn="ctr">
                  <a:solidFill>
                    <a:schemeClr val="tx1"/>
                  </a:solidFill>
                  <a:round/>
                  <a:headEnd/>
                  <a:tailEnd/>
                </a:ln>
              </p:spPr>
              <p:txBody>
                <a:bodyPr anchor="ctr">
                  <a:spAutoFit/>
                </a:bodyPr>
                <a:lstStyle/>
                <a:p>
                  <a:endParaRPr lang="ja-JP" altLang="en-US" dirty="0"/>
                </a:p>
              </p:txBody>
            </p:sp>
            <p:sp>
              <p:nvSpPr>
                <p:cNvPr id="58" name="Oval 42"/>
                <p:cNvSpPr>
                  <a:spLocks noChangeArrowheads="1"/>
                </p:cNvSpPr>
                <p:nvPr/>
              </p:nvSpPr>
              <p:spPr bwMode="auto">
                <a:xfrm>
                  <a:off x="3969" y="1979"/>
                  <a:ext cx="771" cy="576"/>
                </a:xfrm>
                <a:prstGeom prst="ellipse">
                  <a:avLst/>
                </a:prstGeom>
                <a:solidFill>
                  <a:schemeClr val="bg1"/>
                </a:solidFill>
                <a:ln w="9525" algn="ctr">
                  <a:solidFill>
                    <a:schemeClr val="tx1"/>
                  </a:solidFill>
                  <a:round/>
                  <a:headEnd/>
                  <a:tailEnd/>
                </a:ln>
              </p:spPr>
              <p:txBody>
                <a:bodyPr anchor="ctr">
                  <a:spAutoFit/>
                </a:bodyPr>
                <a:lstStyle/>
                <a:p>
                  <a:endParaRPr lang="ja-JP" altLang="en-US" dirty="0"/>
                </a:p>
              </p:txBody>
            </p:sp>
            <p:sp>
              <p:nvSpPr>
                <p:cNvPr id="59" name="AutoShape 43"/>
                <p:cNvSpPr>
                  <a:spLocks noChangeArrowheads="1"/>
                </p:cNvSpPr>
                <p:nvPr/>
              </p:nvSpPr>
              <p:spPr bwMode="auto">
                <a:xfrm rot="-5950120">
                  <a:off x="4750" y="2159"/>
                  <a:ext cx="353" cy="353"/>
                </a:xfrm>
                <a:prstGeom prst="moon">
                  <a:avLst>
                    <a:gd name="adj" fmla="val 50000"/>
                  </a:avLst>
                </a:prstGeom>
                <a:solidFill>
                  <a:schemeClr val="bg1"/>
                </a:solidFill>
                <a:ln w="9525" algn="ctr">
                  <a:solidFill>
                    <a:schemeClr val="tx1"/>
                  </a:solidFill>
                  <a:miter lim="800000"/>
                  <a:headEnd/>
                  <a:tailEnd/>
                </a:ln>
              </p:spPr>
              <p:txBody>
                <a:bodyPr anchor="ctr">
                  <a:spAutoFit/>
                </a:bodyPr>
                <a:lstStyle/>
                <a:p>
                  <a:endParaRPr lang="ja-JP" altLang="en-US" dirty="0"/>
                </a:p>
              </p:txBody>
            </p:sp>
            <p:sp>
              <p:nvSpPr>
                <p:cNvPr id="60" name="Rectangle 44"/>
                <p:cNvSpPr>
                  <a:spLocks noChangeArrowheads="1"/>
                </p:cNvSpPr>
                <p:nvPr/>
              </p:nvSpPr>
              <p:spPr bwMode="auto">
                <a:xfrm>
                  <a:off x="3833" y="2024"/>
                  <a:ext cx="680" cy="590"/>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61" name="Rectangle 45"/>
                <p:cNvSpPr>
                  <a:spLocks noChangeArrowheads="1"/>
                </p:cNvSpPr>
                <p:nvPr/>
              </p:nvSpPr>
              <p:spPr bwMode="auto">
                <a:xfrm>
                  <a:off x="4459" y="2205"/>
                  <a:ext cx="272"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62" name="Rectangle 46"/>
                <p:cNvSpPr>
                  <a:spLocks noChangeArrowheads="1"/>
                </p:cNvSpPr>
                <p:nvPr/>
              </p:nvSpPr>
              <p:spPr bwMode="auto">
                <a:xfrm>
                  <a:off x="4649" y="2341"/>
                  <a:ext cx="545"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63" name="Rectangle 47"/>
                <p:cNvSpPr>
                  <a:spLocks noChangeArrowheads="1"/>
                </p:cNvSpPr>
                <p:nvPr/>
              </p:nvSpPr>
              <p:spPr bwMode="auto">
                <a:xfrm>
                  <a:off x="5067" y="2069"/>
                  <a:ext cx="172"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64" name="Rectangle 48"/>
                <p:cNvSpPr>
                  <a:spLocks noChangeArrowheads="1"/>
                </p:cNvSpPr>
                <p:nvPr/>
              </p:nvSpPr>
              <p:spPr bwMode="auto">
                <a:xfrm rot="-1524283">
                  <a:off x="4431" y="2187"/>
                  <a:ext cx="354" cy="363"/>
                </a:xfrm>
                <a:prstGeom prst="rect">
                  <a:avLst/>
                </a:prstGeom>
                <a:solidFill>
                  <a:schemeClr val="bg1"/>
                </a:solidFill>
                <a:ln w="9525" algn="ctr">
                  <a:noFill/>
                  <a:miter lim="800000"/>
                  <a:headEnd/>
                  <a:tailEnd/>
                </a:ln>
              </p:spPr>
              <p:txBody>
                <a:bodyPr anchor="ctr">
                  <a:spAutoFit/>
                </a:bodyPr>
                <a:lstStyle/>
                <a:p>
                  <a:endParaRPr lang="ja-JP" altLang="en-US" dirty="0"/>
                </a:p>
              </p:txBody>
            </p:sp>
          </p:grpSp>
          <p:pic>
            <p:nvPicPr>
              <p:cNvPr id="56" name="Picture 39"/>
              <p:cNvPicPr>
                <a:picLocks noChangeAspect="1" noChangeArrowheads="1"/>
              </p:cNvPicPr>
              <p:nvPr/>
            </p:nvPicPr>
            <p:blipFill>
              <a:blip r:embed="rId4" cstate="print"/>
              <a:srcRect/>
              <a:stretch>
                <a:fillRect/>
              </a:stretch>
            </p:blipFill>
            <p:spPr bwMode="auto">
              <a:xfrm rot="17785428">
                <a:off x="8103394" y="2276952"/>
                <a:ext cx="282575" cy="865187"/>
              </a:xfrm>
              <a:prstGeom prst="rect">
                <a:avLst/>
              </a:prstGeom>
              <a:noFill/>
              <a:ln w="9525" algn="ctr">
                <a:noFill/>
                <a:miter lim="800000"/>
                <a:headEnd/>
                <a:tailEnd/>
              </a:ln>
            </p:spPr>
          </p:pic>
        </p:grpSp>
      </p:grpSp>
      <p:sp>
        <p:nvSpPr>
          <p:cNvPr id="65" name="正方形/長方形 64"/>
          <p:cNvSpPr/>
          <p:nvPr/>
        </p:nvSpPr>
        <p:spPr bwMode="auto">
          <a:xfrm>
            <a:off x="19841" y="3353642"/>
            <a:ext cx="9088277" cy="3433709"/>
          </a:xfrm>
          <a:prstGeom prst="rect">
            <a:avLst/>
          </a:prstGeom>
          <a:noFill/>
          <a:ln w="31750">
            <a:solidFill>
              <a:srgbClr val="FF0000"/>
            </a:solidFill>
            <a:prstDash val="dash"/>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813668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分析の流れ</a:t>
            </a:r>
          </a:p>
        </p:txBody>
      </p:sp>
      <p:sp>
        <p:nvSpPr>
          <p:cNvPr id="4" name="スライド番号プレースホルダー 3"/>
          <p:cNvSpPr>
            <a:spLocks noGrp="1"/>
          </p:cNvSpPr>
          <p:nvPr>
            <p:ph type="sldNum" sz="quarter" idx="12"/>
          </p:nvPr>
        </p:nvSpPr>
        <p:spPr/>
        <p:txBody>
          <a:bodyPr/>
          <a:lstStyle/>
          <a:p>
            <a:pPr>
              <a:defRPr/>
            </a:pPr>
            <a:fld id="{8DEB9206-6B62-49F8-BC94-D9E684E3D2D0}" type="slidenum">
              <a:rPr lang="en-US" altLang="ja-JP" smtClean="0"/>
              <a:pPr>
                <a:defRPr/>
              </a:pPr>
              <a:t>49</a:t>
            </a:fld>
            <a:endParaRPr lang="en-US" altLang="ja-JP" dirty="0"/>
          </a:p>
        </p:txBody>
      </p:sp>
      <p:sp>
        <p:nvSpPr>
          <p:cNvPr id="8" name="爆発 2 7"/>
          <p:cNvSpPr/>
          <p:nvPr/>
        </p:nvSpPr>
        <p:spPr bwMode="auto">
          <a:xfrm>
            <a:off x="1754476" y="1044047"/>
            <a:ext cx="2569779" cy="1734957"/>
          </a:xfrm>
          <a:prstGeom prst="irregularSeal2">
            <a:avLst/>
          </a:prstGeom>
          <a:solidFill>
            <a:srgbClr val="FF0000"/>
          </a:solidFill>
          <a:ln w="28575">
            <a:solidFill>
              <a:schemeClr val="tx1"/>
            </a:solidFill>
            <a:round/>
            <a:headEnd/>
            <a:tailEnd/>
          </a:ln>
        </p:spPr>
        <p:txBody>
          <a:bodyPr wrap="none" rtlCol="0" anchor="ctr"/>
          <a:lstStyle/>
          <a:p>
            <a:pPr algn="ctr"/>
            <a:r>
              <a:rPr kumimoji="1" lang="ja-JP" altLang="en-US" sz="2400" dirty="0">
                <a:solidFill>
                  <a:srgbClr val="FFFF00"/>
                </a:solidFill>
                <a:latin typeface="UD デジタル 教科書体 NK-B" panose="02020700000000000000" pitchFamily="18" charset="-128"/>
                <a:ea typeface="UD デジタル 教科書体 NK-B" panose="02020700000000000000" pitchFamily="18" charset="-128"/>
              </a:rPr>
              <a:t>事故等</a:t>
            </a:r>
          </a:p>
        </p:txBody>
      </p:sp>
      <p:sp>
        <p:nvSpPr>
          <p:cNvPr id="9" name="正方形/長方形 8"/>
          <p:cNvSpPr/>
          <p:nvPr/>
        </p:nvSpPr>
        <p:spPr bwMode="auto">
          <a:xfrm>
            <a:off x="1817539" y="4400227"/>
            <a:ext cx="2636782" cy="914400"/>
          </a:xfrm>
          <a:prstGeom prst="rect">
            <a:avLst/>
          </a:prstGeom>
          <a:noFill/>
          <a:ln w="28575">
            <a:solidFill>
              <a:schemeClr val="tx1"/>
            </a:solidFill>
            <a:round/>
            <a:headEnd/>
            <a:tailEnd/>
          </a:ln>
        </p:spPr>
        <p:txBody>
          <a:bodyPr wrap="square" rtlCol="0" anchor="ct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ヒューマンエラーの特定</a:t>
            </a:r>
          </a:p>
        </p:txBody>
      </p:sp>
      <p:sp>
        <p:nvSpPr>
          <p:cNvPr id="10" name="正方形/長方形 9"/>
          <p:cNvSpPr/>
          <p:nvPr/>
        </p:nvSpPr>
        <p:spPr bwMode="auto">
          <a:xfrm>
            <a:off x="1817539" y="5717632"/>
            <a:ext cx="2636782" cy="914400"/>
          </a:xfrm>
          <a:prstGeom prst="rect">
            <a:avLst/>
          </a:prstGeom>
          <a:noFill/>
          <a:ln w="28575">
            <a:solidFill>
              <a:schemeClr val="tx1"/>
            </a:solidFill>
            <a:round/>
            <a:headEnd/>
            <a:tailEnd/>
          </a:ln>
        </p:spPr>
        <p:txBody>
          <a:bodyPr wrap="square" rtlCol="0" anchor="ctr"/>
          <a:lstStyle/>
          <a:p>
            <a:pPr algn="ctr"/>
            <a:r>
              <a:rPr lang="ja-JP" altLang="en-US" sz="2400" dirty="0">
                <a:latin typeface="UD デジタル 教科書体 NK-B" panose="02020700000000000000" pitchFamily="18" charset="-128"/>
                <a:ea typeface="UD デジタル 教科書体 NK-B" panose="02020700000000000000" pitchFamily="18" charset="-128"/>
              </a:rPr>
              <a:t>ヒューマンエラーに対する要因の抽出</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2" name="正方形/長方形 11"/>
          <p:cNvSpPr/>
          <p:nvPr/>
        </p:nvSpPr>
        <p:spPr bwMode="auto">
          <a:xfrm>
            <a:off x="1817539" y="3082822"/>
            <a:ext cx="2636782" cy="914400"/>
          </a:xfrm>
          <a:prstGeom prst="rect">
            <a:avLst/>
          </a:prstGeom>
          <a:noFill/>
          <a:ln w="28575">
            <a:solidFill>
              <a:schemeClr val="tx1"/>
            </a:solidFill>
            <a:round/>
            <a:headEnd/>
            <a:tailEnd/>
          </a:ln>
        </p:spPr>
        <p:txBody>
          <a:bodyPr wrap="none" rtlCol="0" anchor="ct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事故等に至った</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経緯を把握</a:t>
            </a:r>
          </a:p>
        </p:txBody>
      </p:sp>
      <p:cxnSp>
        <p:nvCxnSpPr>
          <p:cNvPr id="14" name="直線矢印コネクタ 13"/>
          <p:cNvCxnSpPr>
            <a:stCxn id="8" idx="2"/>
            <a:endCxn id="12" idx="0"/>
          </p:cNvCxnSpPr>
          <p:nvPr/>
        </p:nvCxnSpPr>
        <p:spPr>
          <a:xfrm flipH="1">
            <a:off x="3135930" y="2557476"/>
            <a:ext cx="40" cy="5253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stCxn id="12" idx="2"/>
            <a:endCxn id="9" idx="0"/>
          </p:cNvCxnSpPr>
          <p:nvPr/>
        </p:nvCxnSpPr>
        <p:spPr>
          <a:xfrm>
            <a:off x="3135930" y="3997222"/>
            <a:ext cx="0" cy="4030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stCxn id="9" idx="2"/>
            <a:endCxn id="10" idx="0"/>
          </p:cNvCxnSpPr>
          <p:nvPr/>
        </p:nvCxnSpPr>
        <p:spPr>
          <a:xfrm>
            <a:off x="3135930" y="5314627"/>
            <a:ext cx="0" cy="4030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4608067" y="3081044"/>
            <a:ext cx="2965877" cy="923330"/>
          </a:xfrm>
          <a:prstGeom prst="rect">
            <a:avLst/>
          </a:prstGeom>
        </p:spPr>
        <p:txBody>
          <a:bodyPr wrap="none">
            <a:spAutoFit/>
          </a:bodyPr>
          <a:lstStyle/>
          <a:p>
            <a:pPr marL="285750" indent="-285750">
              <a:buFont typeface="Arial" panose="020B0604020202020204" pitchFamily="34" charset="0"/>
              <a:buChar char="•"/>
            </a:pPr>
            <a:r>
              <a:rPr lang="ja-JP" altLang="en-US" dirty="0">
                <a:latin typeface="UD デジタル 教科書体 NK-R" panose="02020400000000000000" pitchFamily="18" charset="-128"/>
                <a:ea typeface="UD デジタル 教科書体 NK-R" panose="02020400000000000000" pitchFamily="18" charset="-128"/>
              </a:rPr>
              <a:t>いきさつダイヤグラム</a:t>
            </a:r>
            <a:endParaRPr lang="en-US" altLang="ja-JP" dirty="0">
              <a:latin typeface="UD デジタル 教科書体 NK-R" panose="02020400000000000000" pitchFamily="18" charset="-128"/>
              <a:ea typeface="UD デジタル 教科書体 NK-R" panose="02020400000000000000" pitchFamily="18" charset="-128"/>
            </a:endParaRPr>
          </a:p>
          <a:p>
            <a:pPr marL="285750" indent="-285750">
              <a:buFont typeface="Arial" panose="020B0604020202020204" pitchFamily="34" charset="0"/>
              <a:buChar char="•"/>
            </a:pPr>
            <a:r>
              <a:rPr lang="ja-JP" altLang="en-US" dirty="0">
                <a:latin typeface="UD デジタル 教科書体 NK-R" panose="02020400000000000000" pitchFamily="18" charset="-128"/>
                <a:ea typeface="UD デジタル 教科書体 NK-R" panose="02020400000000000000" pitchFamily="18" charset="-128"/>
              </a:rPr>
              <a:t>バリエーションツリー分析</a:t>
            </a:r>
            <a:endParaRPr lang="en-US" altLang="ja-JP" dirty="0">
              <a:latin typeface="UD デジタル 教科書体 NK-R" panose="02020400000000000000" pitchFamily="18" charset="-128"/>
              <a:ea typeface="UD デジタル 教科書体 NK-R" panose="02020400000000000000" pitchFamily="18" charset="-128"/>
            </a:endParaRPr>
          </a:p>
          <a:p>
            <a:pPr marL="285750" indent="-285750">
              <a:buFont typeface="Arial" panose="020B0604020202020204" pitchFamily="34" charset="0"/>
              <a:buChar char="•"/>
            </a:pPr>
            <a:r>
              <a:rPr lang="ja-JP" altLang="en-US" dirty="0">
                <a:latin typeface="UD デジタル 教科書体 NK-R" panose="02020400000000000000" pitchFamily="18" charset="-128"/>
                <a:ea typeface="UD デジタル 教科書体 NK-R" panose="02020400000000000000" pitchFamily="18" charset="-128"/>
              </a:rPr>
              <a:t>時系列対象分析法　　など</a:t>
            </a:r>
          </a:p>
        </p:txBody>
      </p:sp>
      <p:sp>
        <p:nvSpPr>
          <p:cNvPr id="22" name="正方形/長方形 21"/>
          <p:cNvSpPr/>
          <p:nvPr/>
        </p:nvSpPr>
        <p:spPr>
          <a:xfrm>
            <a:off x="4613510" y="5568428"/>
            <a:ext cx="3408305" cy="1200329"/>
          </a:xfrm>
          <a:prstGeom prst="rect">
            <a:avLst/>
          </a:prstGeom>
        </p:spPr>
        <p:txBody>
          <a:bodyPr wrap="none">
            <a:spAutoFit/>
          </a:bodyPr>
          <a:lstStyle/>
          <a:p>
            <a:pPr marL="285750" indent="-285750">
              <a:buFont typeface="Arial" panose="020B0604020202020204" pitchFamily="34" charset="0"/>
              <a:buChar char="•"/>
            </a:pPr>
            <a:r>
              <a:rPr lang="ja-JP" altLang="en-US" dirty="0">
                <a:latin typeface="UD デジタル 教科書体 NK-B" panose="02020700000000000000" pitchFamily="18" charset="-128"/>
                <a:ea typeface="UD デジタル 教科書体 NK-B" panose="02020700000000000000" pitchFamily="18" charset="-128"/>
              </a:rPr>
              <a:t>なぜなぜ分析</a:t>
            </a:r>
            <a:endParaRPr lang="en-US" altLang="ja-JP" dirty="0">
              <a:latin typeface="UD デジタル 教科書体 NK-B" panose="02020700000000000000" pitchFamily="18" charset="-128"/>
              <a:ea typeface="UD デジタル 教科書体 NK-B" panose="02020700000000000000" pitchFamily="18" charset="-128"/>
            </a:endParaRPr>
          </a:p>
          <a:p>
            <a:pPr marL="285750" indent="-285750">
              <a:buFont typeface="Arial" panose="020B0604020202020204" pitchFamily="34" charset="0"/>
              <a:buChar char="•"/>
            </a:pPr>
            <a:r>
              <a:rPr lang="ja-JP" altLang="en-US" dirty="0">
                <a:latin typeface="UD デジタル 教科書体 NK-R" panose="02020400000000000000" pitchFamily="18" charset="-128"/>
                <a:ea typeface="UD デジタル 教科書体 NK-R" panose="02020400000000000000" pitchFamily="18" charset="-128"/>
              </a:rPr>
              <a:t>４</a:t>
            </a:r>
            <a:r>
              <a:rPr lang="en-US" altLang="ja-JP" dirty="0">
                <a:latin typeface="UD デジタル 教科書体 NK-R" panose="02020400000000000000" pitchFamily="18" charset="-128"/>
                <a:ea typeface="UD デジタル 教科書体 NK-R" panose="02020400000000000000" pitchFamily="18" charset="-128"/>
              </a:rPr>
              <a:t>M4E</a:t>
            </a:r>
          </a:p>
          <a:p>
            <a:pPr marL="285750" indent="-285750">
              <a:buFont typeface="Arial" panose="020B0604020202020204" pitchFamily="34" charset="0"/>
              <a:buChar char="•"/>
            </a:pPr>
            <a:r>
              <a:rPr lang="en-US" altLang="ja-JP" dirty="0">
                <a:latin typeface="UD デジタル 教科書体 NK-R" panose="02020400000000000000" pitchFamily="18" charset="-128"/>
                <a:ea typeface="UD デジタル 教科書体 NK-R" panose="02020400000000000000" pitchFamily="18" charset="-128"/>
              </a:rPr>
              <a:t>m-SHEL</a:t>
            </a:r>
            <a:r>
              <a:rPr lang="ja-JP" altLang="en-US" dirty="0">
                <a:latin typeface="UD デジタル 教科書体 NK-R" panose="02020400000000000000" pitchFamily="18" charset="-128"/>
                <a:ea typeface="UD デジタル 教科書体 NK-R" panose="02020400000000000000" pitchFamily="18" charset="-128"/>
              </a:rPr>
              <a:t>分析</a:t>
            </a:r>
            <a:endParaRPr lang="en-US" altLang="ja-JP" dirty="0">
              <a:latin typeface="UD デジタル 教科書体 NK-R" panose="02020400000000000000" pitchFamily="18" charset="-128"/>
              <a:ea typeface="UD デジタル 教科書体 NK-R" panose="02020400000000000000" pitchFamily="18" charset="-128"/>
            </a:endParaRPr>
          </a:p>
          <a:p>
            <a:pPr marL="285750" indent="-285750">
              <a:buFont typeface="Arial" panose="020B0604020202020204" pitchFamily="34" charset="0"/>
              <a:buChar char="•"/>
            </a:pPr>
            <a:r>
              <a:rPr lang="en-US" altLang="ja-JP" dirty="0">
                <a:latin typeface="UD デジタル 教科書体 NK-R" panose="02020400000000000000" pitchFamily="18" charset="-128"/>
                <a:ea typeface="UD デジタル 教科書体 NK-R" panose="02020400000000000000" pitchFamily="18" charset="-128"/>
              </a:rPr>
              <a:t>PSF</a:t>
            </a:r>
            <a:r>
              <a:rPr lang="ja-JP" altLang="en-US" dirty="0">
                <a:latin typeface="UD デジタル 教科書体 NK-R" panose="02020400000000000000" pitchFamily="18" charset="-128"/>
                <a:ea typeface="UD デジタル 教科書体 NK-R" panose="02020400000000000000" pitchFamily="18" charset="-128"/>
              </a:rPr>
              <a:t>リファレンスリスト法　　など</a:t>
            </a:r>
          </a:p>
        </p:txBody>
      </p:sp>
    </p:spTree>
    <p:extLst>
      <p:ext uri="{BB962C8B-B14F-4D97-AF65-F5344CB8AC3E}">
        <p14:creationId xmlns:p14="http://schemas.microsoft.com/office/powerpoint/2010/main" val="378489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0"/>
                                  </p:stCondLst>
                                  <p:childTnLst>
                                    <p:animClr clrSpc="rgb" dir="cw">
                                      <p:cBhvr override="childStyle">
                                        <p:cTn id="6" dur="2000" fill="hold"/>
                                        <p:tgtEl>
                                          <p:spTgt spid="22">
                                            <p:txEl>
                                              <p:pRg st="0" end="0"/>
                                            </p:txEl>
                                          </p:spTgt>
                                        </p:tgtEl>
                                        <p:attrNameLst>
                                          <p:attrName>style.color</p:attrName>
                                        </p:attrNameLst>
                                      </p:cBhvr>
                                      <p:to>
                                        <a:srgbClr val="0000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4294967295"/>
          </p:nvPr>
        </p:nvSpPr>
        <p:spPr>
          <a:xfrm>
            <a:off x="7010400" y="6248400"/>
            <a:ext cx="2133600" cy="457200"/>
          </a:xfrm>
        </p:spPr>
        <p:txBody>
          <a:bodyPr/>
          <a:lstStyle/>
          <a:p>
            <a:pPr>
              <a:defRPr/>
            </a:pPr>
            <a:fld id="{8DEB9206-6B62-49F8-BC94-D9E684E3D2D0}" type="slidenum">
              <a:rPr lang="en-US" altLang="ja-JP" smtClean="0"/>
              <a:pPr>
                <a:defRPr/>
              </a:pPr>
              <a:t>5</a:t>
            </a:fld>
            <a:endParaRPr lang="en-US" altLang="ja-JP" dirty="0"/>
          </a:p>
        </p:txBody>
      </p:sp>
      <p:sp>
        <p:nvSpPr>
          <p:cNvPr id="3" name="タイトル 2"/>
          <p:cNvSpPr>
            <a:spLocks noGrp="1"/>
          </p:cNvSpPr>
          <p:nvPr>
            <p:ph type="title"/>
          </p:nvPr>
        </p:nvSpPr>
        <p:spPr/>
        <p:txBody>
          <a:bodyPr/>
          <a:lstStyle/>
          <a:p>
            <a:r>
              <a:rPr kumimoji="1" lang="ja-JP" altLang="en-US" dirty="0"/>
              <a:t>目次</a:t>
            </a:r>
          </a:p>
        </p:txBody>
      </p:sp>
      <p:sp>
        <p:nvSpPr>
          <p:cNvPr id="4" name="コンテンツ プレースホルダー 3"/>
          <p:cNvSpPr>
            <a:spLocks noGrp="1"/>
          </p:cNvSpPr>
          <p:nvPr>
            <p:ph idx="1"/>
          </p:nvPr>
        </p:nvSpPr>
        <p:spPr>
          <a:xfrm>
            <a:off x="491066" y="1312334"/>
            <a:ext cx="8229600" cy="4525963"/>
          </a:xfrm>
        </p:spPr>
        <p:txBody>
          <a:bodyPr/>
          <a:lstStyle/>
          <a:p>
            <a:r>
              <a:rPr kumimoji="1" lang="ja-JP" altLang="en-US" dirty="0"/>
              <a:t>はじめに</a:t>
            </a:r>
            <a:endParaRPr kumimoji="1" lang="en-US" altLang="ja-JP" dirty="0"/>
          </a:p>
          <a:p>
            <a:r>
              <a:rPr kumimoji="1" lang="ja-JP" altLang="en-US" dirty="0"/>
              <a:t>リスク管理とは？</a:t>
            </a:r>
            <a:endParaRPr kumimoji="1" lang="en-US" altLang="ja-JP" dirty="0"/>
          </a:p>
          <a:p>
            <a:r>
              <a:rPr kumimoji="1" lang="ja-JP" altLang="en-US" dirty="0"/>
              <a:t>リスク管理のための環境整備</a:t>
            </a:r>
            <a:endParaRPr kumimoji="1" lang="en-US" altLang="ja-JP" dirty="0"/>
          </a:p>
          <a:p>
            <a:r>
              <a:rPr lang="ja-JP" altLang="en-US" dirty="0"/>
              <a:t>職場の現状を把握する</a:t>
            </a:r>
            <a:endParaRPr lang="en-US" altLang="ja-JP" dirty="0"/>
          </a:p>
          <a:p>
            <a:r>
              <a:rPr lang="ja-JP" altLang="en-US" dirty="0"/>
              <a:t>事故・エラーの真因を特定する</a:t>
            </a:r>
            <a:endParaRPr lang="en-US" altLang="ja-JP" dirty="0"/>
          </a:p>
          <a:p>
            <a:r>
              <a:rPr kumimoji="1" lang="ja-JP" altLang="en-US" dirty="0"/>
              <a:t>事故・エラーの予兆を管理する</a:t>
            </a:r>
            <a:endParaRPr kumimoji="1" lang="en-US" altLang="ja-JP" dirty="0"/>
          </a:p>
          <a:p>
            <a:r>
              <a:rPr kumimoji="1" lang="ja-JP" altLang="en-US" dirty="0"/>
              <a:t>対策の考え方</a:t>
            </a:r>
            <a:endParaRPr kumimoji="1" lang="en-US" altLang="ja-JP" dirty="0"/>
          </a:p>
          <a:p>
            <a:r>
              <a:rPr kumimoji="1" lang="ja-JP" altLang="en-US" dirty="0"/>
              <a:t>おわりに</a:t>
            </a:r>
          </a:p>
        </p:txBody>
      </p:sp>
    </p:spTree>
    <p:extLst>
      <p:ext uri="{BB962C8B-B14F-4D97-AF65-F5344CB8AC3E}">
        <p14:creationId xmlns:p14="http://schemas.microsoft.com/office/powerpoint/2010/main" val="4175487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50</a:t>
            </a:fld>
            <a:endParaRPr lang="en-US" altLang="ja-JP" dirty="0"/>
          </a:p>
        </p:txBody>
      </p:sp>
      <p:sp>
        <p:nvSpPr>
          <p:cNvPr id="3" name="タイトル 2"/>
          <p:cNvSpPr>
            <a:spLocks noGrp="1"/>
          </p:cNvSpPr>
          <p:nvPr>
            <p:ph type="title"/>
          </p:nvPr>
        </p:nvSpPr>
        <p:spPr/>
        <p:txBody>
          <a:bodyPr/>
          <a:lstStyle/>
          <a:p>
            <a:r>
              <a:rPr kumimoji="1" lang="ja-JP" altLang="en-US" dirty="0"/>
              <a:t>なぜなぜ分析とは？</a:t>
            </a:r>
          </a:p>
        </p:txBody>
      </p:sp>
      <p:sp>
        <p:nvSpPr>
          <p:cNvPr id="41987" name="Rectangle 5"/>
          <p:cNvSpPr>
            <a:spLocks noGrp="1" noChangeArrowheads="1"/>
          </p:cNvSpPr>
          <p:nvPr>
            <p:ph idx="4294967295"/>
          </p:nvPr>
        </p:nvSpPr>
        <p:spPr>
          <a:xfrm>
            <a:off x="493713" y="1238249"/>
            <a:ext cx="8229600" cy="1008063"/>
          </a:xfrm>
          <a:solidFill>
            <a:srgbClr val="FFFF99"/>
          </a:solidFill>
          <a:effectLst>
            <a:outerShdw blurRad="50800" dist="38100" dir="2700000" algn="tl" rotWithShape="0">
              <a:prstClr val="black">
                <a:alpha val="40000"/>
              </a:prstClr>
            </a:outerShdw>
          </a:effectLst>
        </p:spPr>
        <p:txBody>
          <a:bodyPr/>
          <a:lstStyle/>
          <a:p>
            <a:pPr eaLnBrk="1" hangingPunct="1">
              <a:lnSpc>
                <a:spcPct val="90000"/>
              </a:lnSpc>
              <a:buFont typeface="Wingdings" pitchFamily="2" charset="2"/>
              <a:buNone/>
            </a:pPr>
            <a:r>
              <a:rPr lang="ja-JP" altLang="en-US" dirty="0">
                <a:latin typeface="UD デジタル 教科書体 NK-B" panose="02020700000000000000" pitchFamily="18" charset="-128"/>
                <a:ea typeface="UD デジタル 教科書体 NK-B" panose="02020700000000000000" pitchFamily="18" charset="-128"/>
              </a:rPr>
              <a:t>　　</a:t>
            </a:r>
            <a:r>
              <a:rPr lang="ja-JP" altLang="en-US" sz="2800" dirty="0">
                <a:latin typeface="UD デジタル 教科書体 NK-B" panose="02020700000000000000" pitchFamily="18" charset="-128"/>
                <a:ea typeface="UD デジタル 教科書体 NK-B" panose="02020700000000000000" pitchFamily="18" charset="-128"/>
              </a:rPr>
              <a:t>事故等につながる要因を、順序を追って「なぜ」</a:t>
            </a:r>
          </a:p>
          <a:p>
            <a:pPr eaLnBrk="1" hangingPunct="1">
              <a:lnSpc>
                <a:spcPct val="90000"/>
              </a:lnSpc>
              <a:buFont typeface="Wingdings" pitchFamily="2" charset="2"/>
              <a:buNone/>
            </a:pPr>
            <a:r>
              <a:rPr lang="ja-JP" altLang="en-US" sz="2800" dirty="0">
                <a:latin typeface="UD デジタル 教科書体 NK-B" panose="02020700000000000000" pitchFamily="18" charset="-128"/>
                <a:ea typeface="UD デジタル 教科書体 NK-B" panose="02020700000000000000" pitchFamily="18" charset="-128"/>
              </a:rPr>
              <a:t>「なぜ」と考えることにより、もれなくつかむ分析方法</a:t>
            </a:r>
          </a:p>
        </p:txBody>
      </p:sp>
      <p:sp>
        <p:nvSpPr>
          <p:cNvPr id="41988" name="AutoShape 7"/>
          <p:cNvSpPr>
            <a:spLocks noChangeAspect="1" noChangeArrowheads="1"/>
          </p:cNvSpPr>
          <p:nvPr/>
        </p:nvSpPr>
        <p:spPr bwMode="auto">
          <a:xfrm>
            <a:off x="787400" y="2576513"/>
            <a:ext cx="6913563" cy="3825875"/>
          </a:xfrm>
          <a:prstGeom prst="rect">
            <a:avLst/>
          </a:prstGeom>
          <a:noFill/>
          <a:ln w="9525">
            <a:noFill/>
            <a:miter lim="800000"/>
            <a:headEnd/>
            <a:tailEnd/>
          </a:ln>
        </p:spPr>
        <p:txBody>
          <a:bodyPr/>
          <a:lstStyle/>
          <a:p>
            <a:endParaRPr lang="ja-JP" altLang="en-US" dirty="0"/>
          </a:p>
        </p:txBody>
      </p:sp>
      <p:sp>
        <p:nvSpPr>
          <p:cNvPr id="41989" name="Text Box 8"/>
          <p:cNvSpPr txBox="1">
            <a:spLocks noChangeArrowheads="1"/>
          </p:cNvSpPr>
          <p:nvPr/>
        </p:nvSpPr>
        <p:spPr bwMode="auto">
          <a:xfrm>
            <a:off x="1331495" y="4652963"/>
            <a:ext cx="1198980" cy="601662"/>
          </a:xfrm>
          <a:prstGeom prst="rect">
            <a:avLst/>
          </a:prstGeom>
          <a:solidFill>
            <a:srgbClr val="FFFFFF"/>
          </a:solidFill>
          <a:ln w="9525" algn="ctr">
            <a:solidFill>
              <a:srgbClr val="000000"/>
            </a:solidFill>
            <a:miter lim="800000"/>
            <a:headEnd/>
            <a:tailEnd/>
          </a:ln>
        </p:spPr>
        <p:txBody>
          <a:bodyPr lIns="74295" tIns="8890" rIns="74295" bIns="8890" anchor="ctr"/>
          <a:lstStyle/>
          <a:p>
            <a:pPr algn="ctr"/>
            <a:r>
              <a:rPr lang="ja-JP" altLang="en-US" dirty="0">
                <a:latin typeface="UD デジタル 教科書体 NK-R" panose="02020400000000000000" pitchFamily="18" charset="-128"/>
                <a:ea typeface="UD デジタル 教科書体 NK-R" panose="02020400000000000000" pitchFamily="18" charset="-128"/>
              </a:rPr>
              <a:t>問題事象</a:t>
            </a:r>
            <a:endParaRPr lang="en-US" altLang="ja-JP" dirty="0">
              <a:latin typeface="UD デジタル 教科書体 NK-R" panose="02020400000000000000" pitchFamily="18" charset="-128"/>
              <a:ea typeface="UD デジタル 教科書体 NK-R" panose="02020400000000000000" pitchFamily="18" charset="-128"/>
            </a:endParaRPr>
          </a:p>
          <a:p>
            <a:pPr algn="ct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エラー</a:t>
            </a:r>
          </a:p>
        </p:txBody>
      </p:sp>
      <p:sp>
        <p:nvSpPr>
          <p:cNvPr id="41990" name="Text Box 9"/>
          <p:cNvSpPr txBox="1">
            <a:spLocks noChangeArrowheads="1"/>
          </p:cNvSpPr>
          <p:nvPr/>
        </p:nvSpPr>
        <p:spPr bwMode="auto">
          <a:xfrm>
            <a:off x="3059113" y="3763963"/>
            <a:ext cx="1055687" cy="792162"/>
          </a:xfrm>
          <a:prstGeom prst="rect">
            <a:avLst/>
          </a:prstGeom>
          <a:solidFill>
            <a:srgbClr val="FFFFFF"/>
          </a:solidFill>
          <a:ln w="9525" algn="ctr">
            <a:solidFill>
              <a:srgbClr val="000000"/>
            </a:solidFill>
            <a:miter lim="800000"/>
            <a:headEnd/>
            <a:tailEnd/>
          </a:ln>
        </p:spPr>
        <p:txBody>
          <a:bodyPr lIns="74295" tIns="8890" rIns="74295" bIns="8890"/>
          <a:lstStyle/>
          <a:p>
            <a:endParaRPr lang="en-US" altLang="ja-JP" dirty="0">
              <a:latin typeface="ＭＳ ゴシック" pitchFamily="49" charset="-128"/>
              <a:ea typeface="ＭＳ ゴシック" pitchFamily="49" charset="-128"/>
            </a:endParaRPr>
          </a:p>
          <a:p>
            <a:r>
              <a:rPr lang="ja-JP" altLang="en-US" dirty="0">
                <a:latin typeface="ＭＳ ゴシック" pitchFamily="49" charset="-128"/>
                <a:ea typeface="ＭＳ ゴシック" pitchFamily="49" charset="-128"/>
              </a:rPr>
              <a:t>１</a:t>
            </a:r>
            <a:endParaRPr lang="ja-JP" altLang="en-US" dirty="0">
              <a:ea typeface="HG丸ｺﾞｼｯｸM-PRO" pitchFamily="50" charset="-128"/>
            </a:endParaRPr>
          </a:p>
        </p:txBody>
      </p:sp>
      <p:sp>
        <p:nvSpPr>
          <p:cNvPr id="41991" name="Text Box 10"/>
          <p:cNvSpPr txBox="1">
            <a:spLocks noChangeArrowheads="1"/>
          </p:cNvSpPr>
          <p:nvPr/>
        </p:nvSpPr>
        <p:spPr bwMode="auto">
          <a:xfrm>
            <a:off x="3059113" y="5610225"/>
            <a:ext cx="1055687" cy="792163"/>
          </a:xfrm>
          <a:prstGeom prst="rect">
            <a:avLst/>
          </a:prstGeom>
          <a:solidFill>
            <a:srgbClr val="FFFFFF"/>
          </a:solidFill>
          <a:ln w="9525" algn="ctr">
            <a:solidFill>
              <a:srgbClr val="000000"/>
            </a:solidFill>
            <a:miter lim="800000"/>
            <a:headEnd/>
            <a:tailEnd/>
          </a:ln>
        </p:spPr>
        <p:txBody>
          <a:bodyPr lIns="74295" tIns="8890" rIns="74295" bIns="8890"/>
          <a:lstStyle/>
          <a:p>
            <a:pPr algn="just"/>
            <a:endParaRPr lang="en-US" altLang="ja-JP" dirty="0">
              <a:latin typeface="Times New Roman" pitchFamily="18" charset="0"/>
              <a:ea typeface="ＭＳ 明朝" pitchFamily="17" charset="-128"/>
            </a:endParaRPr>
          </a:p>
          <a:p>
            <a:r>
              <a:rPr lang="ja-JP" altLang="en-US" dirty="0">
                <a:latin typeface="ＭＳ ゴシック" pitchFamily="49" charset="-128"/>
                <a:ea typeface="ＭＳ ゴシック" pitchFamily="49" charset="-128"/>
              </a:rPr>
              <a:t>２</a:t>
            </a:r>
            <a:endParaRPr lang="ja-JP" altLang="en-US" dirty="0">
              <a:ea typeface="HG丸ｺﾞｼｯｸM-PRO" pitchFamily="50" charset="-128"/>
            </a:endParaRPr>
          </a:p>
        </p:txBody>
      </p:sp>
      <p:sp>
        <p:nvSpPr>
          <p:cNvPr id="41992" name="Text Box 11"/>
          <p:cNvSpPr txBox="1">
            <a:spLocks noChangeArrowheads="1"/>
          </p:cNvSpPr>
          <p:nvPr/>
        </p:nvSpPr>
        <p:spPr bwMode="auto">
          <a:xfrm>
            <a:off x="4641850" y="3236913"/>
            <a:ext cx="1055688" cy="790575"/>
          </a:xfrm>
          <a:prstGeom prst="rect">
            <a:avLst/>
          </a:prstGeom>
          <a:solidFill>
            <a:srgbClr val="FFFFFF"/>
          </a:solidFill>
          <a:ln w="9525" algn="ctr">
            <a:solidFill>
              <a:srgbClr val="000000"/>
            </a:solidFill>
            <a:miter lim="800000"/>
            <a:headEnd/>
            <a:tailEnd/>
          </a:ln>
        </p:spPr>
        <p:txBody>
          <a:bodyPr lIns="74295" tIns="8890" rIns="74295" bIns="8890"/>
          <a:lstStyle/>
          <a:p>
            <a:pPr algn="just"/>
            <a:endParaRPr lang="en-US" altLang="ja-JP" dirty="0">
              <a:latin typeface="ＭＳ ゴシック" pitchFamily="49" charset="-128"/>
              <a:ea typeface="ＭＳ ゴシック" pitchFamily="49" charset="-128"/>
            </a:endParaRPr>
          </a:p>
          <a:p>
            <a:r>
              <a:rPr lang="ja-JP" altLang="en-US" dirty="0">
                <a:latin typeface="ＭＳ ゴシック" pitchFamily="49" charset="-128"/>
                <a:ea typeface="ＭＳ ゴシック" pitchFamily="49" charset="-128"/>
              </a:rPr>
              <a:t>１－１</a:t>
            </a:r>
            <a:endParaRPr lang="ja-JP" altLang="en-US" dirty="0">
              <a:ea typeface="HG丸ｺﾞｼｯｸM-PRO" pitchFamily="50" charset="-128"/>
            </a:endParaRPr>
          </a:p>
        </p:txBody>
      </p:sp>
      <p:sp>
        <p:nvSpPr>
          <p:cNvPr id="41993" name="Text Box 12"/>
          <p:cNvSpPr txBox="1">
            <a:spLocks noChangeArrowheads="1"/>
          </p:cNvSpPr>
          <p:nvPr/>
        </p:nvSpPr>
        <p:spPr bwMode="auto">
          <a:xfrm>
            <a:off x="4641850" y="4422775"/>
            <a:ext cx="1055688" cy="792163"/>
          </a:xfrm>
          <a:prstGeom prst="rect">
            <a:avLst/>
          </a:prstGeom>
          <a:solidFill>
            <a:srgbClr val="FFFFFF"/>
          </a:solidFill>
          <a:ln w="9525" algn="ctr">
            <a:solidFill>
              <a:srgbClr val="000000"/>
            </a:solidFill>
            <a:miter lim="800000"/>
            <a:headEnd/>
            <a:tailEnd/>
          </a:ln>
        </p:spPr>
        <p:txBody>
          <a:bodyPr lIns="74295" tIns="8890" rIns="74295" bIns="8890"/>
          <a:lstStyle/>
          <a:p>
            <a:endParaRPr lang="en-US" altLang="ja-JP" dirty="0">
              <a:latin typeface="ＭＳ ゴシック" pitchFamily="49" charset="-128"/>
              <a:ea typeface="ＭＳ ゴシック" pitchFamily="49" charset="-128"/>
            </a:endParaRPr>
          </a:p>
          <a:p>
            <a:r>
              <a:rPr lang="ja-JP" altLang="en-US" dirty="0">
                <a:latin typeface="ＭＳ ゴシック" pitchFamily="49" charset="-128"/>
                <a:ea typeface="ＭＳ ゴシック" pitchFamily="49" charset="-128"/>
              </a:rPr>
              <a:t>１－２</a:t>
            </a:r>
            <a:endParaRPr lang="ja-JP" altLang="en-US" dirty="0">
              <a:ea typeface="HG丸ｺﾞｼｯｸM-PRO" pitchFamily="50" charset="-128"/>
            </a:endParaRPr>
          </a:p>
        </p:txBody>
      </p:sp>
      <p:sp>
        <p:nvSpPr>
          <p:cNvPr id="41994" name="AutoShape 13"/>
          <p:cNvSpPr>
            <a:spLocks noChangeArrowheads="1"/>
          </p:cNvSpPr>
          <p:nvPr/>
        </p:nvSpPr>
        <p:spPr bwMode="auto">
          <a:xfrm>
            <a:off x="827088" y="3213100"/>
            <a:ext cx="2057400" cy="841375"/>
          </a:xfrm>
          <a:prstGeom prst="wedgeRoundRectCallout">
            <a:avLst>
              <a:gd name="adj1" fmla="val 67514"/>
              <a:gd name="adj2" fmla="val 51509"/>
              <a:gd name="adj3" fmla="val 16667"/>
            </a:avLst>
          </a:prstGeom>
          <a:solidFill>
            <a:srgbClr val="CCFFCC"/>
          </a:solidFill>
          <a:ln w="9525" algn="ctr">
            <a:solidFill>
              <a:srgbClr val="000000"/>
            </a:solidFill>
            <a:miter lim="800000"/>
            <a:headEnd/>
            <a:tailEnd/>
          </a:ln>
        </p:spPr>
        <p:txBody>
          <a:bodyPr lIns="74295" tIns="8890" rIns="74295" bIns="8890" anchor="ctr" anchorCtr="0"/>
          <a:lstStyle/>
          <a:p>
            <a:pPr algn="just"/>
            <a:r>
              <a:rPr lang="ja-JP" altLang="en-US" sz="2000" dirty="0">
                <a:latin typeface="UD デジタル 教科書体 NK-B" panose="02020700000000000000" pitchFamily="18" charset="-128"/>
                <a:ea typeface="UD デジタル 教科書体 NK-B" panose="02020700000000000000" pitchFamily="18" charset="-128"/>
              </a:rPr>
              <a:t>エラーが起きたのはなぜ？</a:t>
            </a:r>
          </a:p>
        </p:txBody>
      </p:sp>
      <p:sp>
        <p:nvSpPr>
          <p:cNvPr id="41995" name="Text Box 14"/>
          <p:cNvSpPr txBox="1">
            <a:spLocks noChangeArrowheads="1"/>
          </p:cNvSpPr>
          <p:nvPr/>
        </p:nvSpPr>
        <p:spPr bwMode="auto">
          <a:xfrm>
            <a:off x="6357938" y="3236913"/>
            <a:ext cx="1054100" cy="790575"/>
          </a:xfrm>
          <a:prstGeom prst="rect">
            <a:avLst/>
          </a:prstGeom>
          <a:solidFill>
            <a:srgbClr val="FFFFFF"/>
          </a:solidFill>
          <a:ln w="9525" algn="ctr">
            <a:solidFill>
              <a:srgbClr val="000000"/>
            </a:solidFill>
            <a:prstDash val="dash"/>
            <a:miter lim="800000"/>
            <a:headEnd/>
            <a:tailEnd/>
          </a:ln>
        </p:spPr>
        <p:txBody>
          <a:bodyPr lIns="74295" tIns="8890" rIns="74295" bIns="8890"/>
          <a:lstStyle/>
          <a:p>
            <a:endParaRPr lang="ja-JP" altLang="ja-JP" sz="2000" dirty="0">
              <a:ea typeface="HG丸ｺﾞｼｯｸM-PRO" pitchFamily="50" charset="-128"/>
            </a:endParaRPr>
          </a:p>
        </p:txBody>
      </p:sp>
      <p:sp>
        <p:nvSpPr>
          <p:cNvPr id="41996" name="Text Box 15"/>
          <p:cNvSpPr txBox="1">
            <a:spLocks noChangeArrowheads="1"/>
          </p:cNvSpPr>
          <p:nvPr/>
        </p:nvSpPr>
        <p:spPr bwMode="auto">
          <a:xfrm>
            <a:off x="6357938" y="4422775"/>
            <a:ext cx="1054100" cy="792163"/>
          </a:xfrm>
          <a:prstGeom prst="rect">
            <a:avLst/>
          </a:prstGeom>
          <a:solidFill>
            <a:srgbClr val="FFFFFF"/>
          </a:solidFill>
          <a:ln w="9525" algn="ctr">
            <a:solidFill>
              <a:srgbClr val="000000"/>
            </a:solidFill>
            <a:prstDash val="dash"/>
            <a:miter lim="800000"/>
            <a:headEnd/>
            <a:tailEnd/>
          </a:ln>
        </p:spPr>
        <p:txBody>
          <a:bodyPr lIns="74295" tIns="8890" rIns="74295" bIns="8890"/>
          <a:lstStyle/>
          <a:p>
            <a:endParaRPr lang="ja-JP" altLang="ja-JP" sz="2000" dirty="0">
              <a:ea typeface="HG丸ｺﾞｼｯｸM-PRO" pitchFamily="50" charset="-128"/>
            </a:endParaRPr>
          </a:p>
        </p:txBody>
      </p:sp>
      <p:sp>
        <p:nvSpPr>
          <p:cNvPr id="41997" name="Text Box 16"/>
          <p:cNvSpPr txBox="1">
            <a:spLocks noChangeArrowheads="1"/>
          </p:cNvSpPr>
          <p:nvPr/>
        </p:nvSpPr>
        <p:spPr bwMode="auto">
          <a:xfrm>
            <a:off x="3059113" y="2708275"/>
            <a:ext cx="1055687" cy="325730"/>
          </a:xfrm>
          <a:prstGeom prst="rect">
            <a:avLst/>
          </a:prstGeom>
          <a:solidFill>
            <a:srgbClr val="FFFFFF"/>
          </a:solidFill>
          <a:ln w="9525" algn="ctr">
            <a:noFill/>
            <a:miter lim="800000"/>
            <a:headEnd/>
            <a:tailEnd/>
          </a:ln>
        </p:spPr>
        <p:txBody>
          <a:bodyPr lIns="74295" tIns="8890" rIns="74295" bIns="8890">
            <a:spAutoFit/>
          </a:bodyPr>
          <a:lstStyle/>
          <a:p>
            <a:r>
              <a:rPr lang="ja-JP" altLang="en-US" sz="2000" dirty="0">
                <a:latin typeface="+mj-ea"/>
                <a:ea typeface="+mj-ea"/>
              </a:rPr>
              <a:t>なぜ１</a:t>
            </a:r>
          </a:p>
        </p:txBody>
      </p:sp>
      <p:sp>
        <p:nvSpPr>
          <p:cNvPr id="41998" name="Text Box 17"/>
          <p:cNvSpPr txBox="1">
            <a:spLocks noChangeArrowheads="1"/>
          </p:cNvSpPr>
          <p:nvPr/>
        </p:nvSpPr>
        <p:spPr bwMode="auto">
          <a:xfrm>
            <a:off x="4641850" y="2708275"/>
            <a:ext cx="1055688" cy="325730"/>
          </a:xfrm>
          <a:prstGeom prst="rect">
            <a:avLst/>
          </a:prstGeom>
          <a:solidFill>
            <a:srgbClr val="FFFFFF"/>
          </a:solidFill>
          <a:ln w="9525" algn="ctr">
            <a:noFill/>
            <a:miter lim="800000"/>
            <a:headEnd/>
            <a:tailEnd/>
          </a:ln>
        </p:spPr>
        <p:txBody>
          <a:bodyPr lIns="74295" tIns="8890" rIns="74295" bIns="8890">
            <a:spAutoFit/>
          </a:bodyPr>
          <a:lstStyle/>
          <a:p>
            <a:r>
              <a:rPr lang="ja-JP" altLang="en-US" sz="2000" dirty="0">
                <a:latin typeface="+mj-ea"/>
                <a:ea typeface="+mj-ea"/>
              </a:rPr>
              <a:t>なぜ２</a:t>
            </a:r>
          </a:p>
        </p:txBody>
      </p:sp>
      <p:sp>
        <p:nvSpPr>
          <p:cNvPr id="41999" name="Text Box 18"/>
          <p:cNvSpPr txBox="1">
            <a:spLocks noChangeArrowheads="1"/>
          </p:cNvSpPr>
          <p:nvPr/>
        </p:nvSpPr>
        <p:spPr bwMode="auto">
          <a:xfrm>
            <a:off x="6357938" y="2708275"/>
            <a:ext cx="1054100" cy="325730"/>
          </a:xfrm>
          <a:prstGeom prst="rect">
            <a:avLst/>
          </a:prstGeom>
          <a:solidFill>
            <a:srgbClr val="FFFFFF"/>
          </a:solidFill>
          <a:ln w="9525" algn="ctr">
            <a:noFill/>
            <a:miter lim="800000"/>
            <a:headEnd/>
            <a:tailEnd/>
          </a:ln>
        </p:spPr>
        <p:txBody>
          <a:bodyPr lIns="74295" tIns="8890" rIns="74295" bIns="8890">
            <a:spAutoFit/>
          </a:bodyPr>
          <a:lstStyle/>
          <a:p>
            <a:r>
              <a:rPr lang="ja-JP" altLang="en-US" sz="2000" dirty="0">
                <a:latin typeface="+mj-ea"/>
                <a:ea typeface="+mj-ea"/>
              </a:rPr>
              <a:t>対策</a:t>
            </a:r>
          </a:p>
        </p:txBody>
      </p:sp>
      <p:sp>
        <p:nvSpPr>
          <p:cNvPr id="42000" name="AutoShape 19"/>
          <p:cNvSpPr>
            <a:spLocks noChangeArrowheads="1"/>
          </p:cNvSpPr>
          <p:nvPr/>
        </p:nvSpPr>
        <p:spPr bwMode="auto">
          <a:xfrm>
            <a:off x="5829300" y="3500438"/>
            <a:ext cx="395288" cy="3952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850 h 21600"/>
              <a:gd name="T14" fmla="*/ 16650 w 21600"/>
              <a:gd name="T15" fmla="*/ 15750 h 21600"/>
            </a:gdLst>
            <a:ahLst/>
            <a:cxnLst>
              <a:cxn ang="T8">
                <a:pos x="T0" y="T1"/>
              </a:cxn>
              <a:cxn ang="T9">
                <a:pos x="T2" y="T3"/>
              </a:cxn>
              <a:cxn ang="T10">
                <a:pos x="T4" y="T5"/>
              </a:cxn>
              <a:cxn ang="T11">
                <a:pos x="T6" y="T7"/>
              </a:cxn>
            </a:cxnLst>
            <a:rect l="T12" t="T13" r="T14" b="T15"/>
            <a:pathLst>
              <a:path w="21600" h="21600">
                <a:moveTo>
                  <a:pt x="10800" y="0"/>
                </a:moveTo>
                <a:lnTo>
                  <a:pt x="10800" y="5850"/>
                </a:lnTo>
                <a:lnTo>
                  <a:pt x="3375" y="5850"/>
                </a:lnTo>
                <a:lnTo>
                  <a:pt x="3375" y="15750"/>
                </a:lnTo>
                <a:lnTo>
                  <a:pt x="10800" y="15750"/>
                </a:lnTo>
                <a:lnTo>
                  <a:pt x="10800" y="21600"/>
                </a:lnTo>
                <a:lnTo>
                  <a:pt x="21600" y="10800"/>
                </a:lnTo>
                <a:close/>
              </a:path>
              <a:path w="21600" h="21600">
                <a:moveTo>
                  <a:pt x="1350" y="5850"/>
                </a:moveTo>
                <a:lnTo>
                  <a:pt x="1350" y="15750"/>
                </a:lnTo>
                <a:lnTo>
                  <a:pt x="2700" y="15750"/>
                </a:lnTo>
                <a:lnTo>
                  <a:pt x="2700" y="5850"/>
                </a:lnTo>
                <a:close/>
              </a:path>
              <a:path w="21600" h="21600">
                <a:moveTo>
                  <a:pt x="0" y="5850"/>
                </a:moveTo>
                <a:lnTo>
                  <a:pt x="0" y="15750"/>
                </a:lnTo>
                <a:lnTo>
                  <a:pt x="675" y="15750"/>
                </a:lnTo>
                <a:lnTo>
                  <a:pt x="675" y="5850"/>
                </a:lnTo>
                <a:close/>
              </a:path>
            </a:pathLst>
          </a:custGeom>
          <a:solidFill>
            <a:srgbClr val="FFFFFF"/>
          </a:solidFill>
          <a:ln w="9525" algn="ctr">
            <a:solidFill>
              <a:srgbClr val="000000"/>
            </a:solidFill>
            <a:miter lim="800000"/>
            <a:headEnd/>
            <a:tailEnd/>
          </a:ln>
        </p:spPr>
        <p:txBody>
          <a:bodyPr lIns="74295" tIns="8890" rIns="74295" bIns="8890"/>
          <a:lstStyle/>
          <a:p>
            <a:endParaRPr lang="ja-JP" altLang="en-US" dirty="0"/>
          </a:p>
        </p:txBody>
      </p:sp>
      <p:sp>
        <p:nvSpPr>
          <p:cNvPr id="42001" name="AutoShape 20"/>
          <p:cNvSpPr>
            <a:spLocks noChangeArrowheads="1"/>
          </p:cNvSpPr>
          <p:nvPr/>
        </p:nvSpPr>
        <p:spPr bwMode="auto">
          <a:xfrm>
            <a:off x="5829300" y="4556125"/>
            <a:ext cx="395288" cy="3952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850 h 21600"/>
              <a:gd name="T14" fmla="*/ 16650 w 21600"/>
              <a:gd name="T15" fmla="*/ 15750 h 21600"/>
            </a:gdLst>
            <a:ahLst/>
            <a:cxnLst>
              <a:cxn ang="T8">
                <a:pos x="T0" y="T1"/>
              </a:cxn>
              <a:cxn ang="T9">
                <a:pos x="T2" y="T3"/>
              </a:cxn>
              <a:cxn ang="T10">
                <a:pos x="T4" y="T5"/>
              </a:cxn>
              <a:cxn ang="T11">
                <a:pos x="T6" y="T7"/>
              </a:cxn>
            </a:cxnLst>
            <a:rect l="T12" t="T13" r="T14" b="T15"/>
            <a:pathLst>
              <a:path w="21600" h="21600">
                <a:moveTo>
                  <a:pt x="10800" y="0"/>
                </a:moveTo>
                <a:lnTo>
                  <a:pt x="10800" y="5850"/>
                </a:lnTo>
                <a:lnTo>
                  <a:pt x="3375" y="5850"/>
                </a:lnTo>
                <a:lnTo>
                  <a:pt x="3375" y="15750"/>
                </a:lnTo>
                <a:lnTo>
                  <a:pt x="10800" y="15750"/>
                </a:lnTo>
                <a:lnTo>
                  <a:pt x="10800" y="21600"/>
                </a:lnTo>
                <a:lnTo>
                  <a:pt x="21600" y="10800"/>
                </a:lnTo>
                <a:close/>
              </a:path>
              <a:path w="21600" h="21600">
                <a:moveTo>
                  <a:pt x="1350" y="5850"/>
                </a:moveTo>
                <a:lnTo>
                  <a:pt x="1350" y="15750"/>
                </a:lnTo>
                <a:lnTo>
                  <a:pt x="2700" y="15750"/>
                </a:lnTo>
                <a:lnTo>
                  <a:pt x="2700" y="5850"/>
                </a:lnTo>
                <a:close/>
              </a:path>
              <a:path w="21600" h="21600">
                <a:moveTo>
                  <a:pt x="0" y="5850"/>
                </a:moveTo>
                <a:lnTo>
                  <a:pt x="0" y="15750"/>
                </a:lnTo>
                <a:lnTo>
                  <a:pt x="675" y="15750"/>
                </a:lnTo>
                <a:lnTo>
                  <a:pt x="675" y="5850"/>
                </a:lnTo>
                <a:close/>
              </a:path>
            </a:pathLst>
          </a:custGeom>
          <a:solidFill>
            <a:srgbClr val="FFFFFF"/>
          </a:solidFill>
          <a:ln w="9525" algn="ctr">
            <a:solidFill>
              <a:srgbClr val="000000"/>
            </a:solidFill>
            <a:miter lim="800000"/>
            <a:headEnd/>
            <a:tailEnd/>
          </a:ln>
        </p:spPr>
        <p:txBody>
          <a:bodyPr lIns="74295" tIns="8890" rIns="74295" bIns="8890"/>
          <a:lstStyle/>
          <a:p>
            <a:endParaRPr lang="ja-JP" altLang="en-US" dirty="0"/>
          </a:p>
        </p:txBody>
      </p:sp>
      <p:sp>
        <p:nvSpPr>
          <p:cNvPr id="42002" name="AutoShape 21"/>
          <p:cNvSpPr>
            <a:spLocks noChangeArrowheads="1"/>
          </p:cNvSpPr>
          <p:nvPr/>
        </p:nvSpPr>
        <p:spPr bwMode="auto">
          <a:xfrm>
            <a:off x="4773613" y="5478463"/>
            <a:ext cx="2535237" cy="758825"/>
          </a:xfrm>
          <a:prstGeom prst="wedgeRoundRectCallout">
            <a:avLst>
              <a:gd name="adj1" fmla="val -32907"/>
              <a:gd name="adj2" fmla="val -95606"/>
              <a:gd name="adj3" fmla="val 16667"/>
            </a:avLst>
          </a:prstGeom>
          <a:solidFill>
            <a:srgbClr val="CCFFCC"/>
          </a:solidFill>
          <a:ln w="9525" algn="ctr">
            <a:solidFill>
              <a:srgbClr val="000000"/>
            </a:solidFill>
            <a:miter lim="800000"/>
            <a:headEnd/>
            <a:tailEnd/>
          </a:ln>
        </p:spPr>
        <p:txBody>
          <a:bodyPr lIns="74295" tIns="8890" rIns="74295" bIns="8890" anchor="ctr" anchorCtr="0"/>
          <a:lstStyle/>
          <a:p>
            <a:pPr algn="just"/>
            <a:r>
              <a:rPr lang="ja-JP" altLang="en-US" sz="2000" dirty="0">
                <a:latin typeface="UD デジタル 教科書体 NK-B" panose="02020700000000000000" pitchFamily="18" charset="-128"/>
                <a:ea typeface="UD デジタル 教科書体 NK-B" panose="02020700000000000000" pitchFamily="18" charset="-128"/>
              </a:rPr>
              <a:t>「なぜ１」が</a:t>
            </a:r>
          </a:p>
          <a:p>
            <a:pPr algn="just"/>
            <a:r>
              <a:rPr lang="ja-JP" altLang="en-US" sz="2000" dirty="0">
                <a:latin typeface="UD デジタル 教科書体 NK-B" panose="02020700000000000000" pitchFamily="18" charset="-128"/>
                <a:ea typeface="UD デジタル 教科書体 NK-B" panose="02020700000000000000" pitchFamily="18" charset="-128"/>
              </a:rPr>
              <a:t>起きたのはなぜ？</a:t>
            </a:r>
          </a:p>
        </p:txBody>
      </p:sp>
      <p:sp>
        <p:nvSpPr>
          <p:cNvPr id="42003" name="Line 22"/>
          <p:cNvSpPr>
            <a:spLocks noChangeShapeType="1"/>
          </p:cNvSpPr>
          <p:nvPr/>
        </p:nvSpPr>
        <p:spPr bwMode="auto">
          <a:xfrm>
            <a:off x="2795588" y="4159250"/>
            <a:ext cx="0" cy="1847850"/>
          </a:xfrm>
          <a:prstGeom prst="line">
            <a:avLst/>
          </a:prstGeom>
          <a:noFill/>
          <a:ln w="12700">
            <a:solidFill>
              <a:srgbClr val="000000"/>
            </a:solidFill>
            <a:round/>
            <a:headEnd/>
            <a:tailEnd/>
          </a:ln>
        </p:spPr>
        <p:txBody>
          <a:bodyPr lIns="74295" tIns="8890" rIns="74295" bIns="8890"/>
          <a:lstStyle/>
          <a:p>
            <a:endParaRPr lang="ja-JP" altLang="en-US" dirty="0"/>
          </a:p>
        </p:txBody>
      </p:sp>
      <p:sp>
        <p:nvSpPr>
          <p:cNvPr id="42004" name="Line 23"/>
          <p:cNvSpPr>
            <a:spLocks noChangeShapeType="1"/>
          </p:cNvSpPr>
          <p:nvPr/>
        </p:nvSpPr>
        <p:spPr bwMode="auto">
          <a:xfrm>
            <a:off x="4378325" y="3632200"/>
            <a:ext cx="0" cy="1187450"/>
          </a:xfrm>
          <a:prstGeom prst="line">
            <a:avLst/>
          </a:prstGeom>
          <a:noFill/>
          <a:ln w="9525">
            <a:solidFill>
              <a:srgbClr val="000000"/>
            </a:solidFill>
            <a:round/>
            <a:headEnd/>
            <a:tailEnd/>
          </a:ln>
        </p:spPr>
        <p:txBody>
          <a:bodyPr lIns="74295" tIns="8890" rIns="74295" bIns="8890"/>
          <a:lstStyle/>
          <a:p>
            <a:endParaRPr lang="ja-JP" altLang="en-US" dirty="0"/>
          </a:p>
        </p:txBody>
      </p:sp>
      <p:sp>
        <p:nvSpPr>
          <p:cNvPr id="42005" name="Line 24"/>
          <p:cNvSpPr>
            <a:spLocks noChangeShapeType="1"/>
          </p:cNvSpPr>
          <p:nvPr/>
        </p:nvSpPr>
        <p:spPr bwMode="auto">
          <a:xfrm>
            <a:off x="2530475" y="4951413"/>
            <a:ext cx="265113" cy="0"/>
          </a:xfrm>
          <a:prstGeom prst="line">
            <a:avLst/>
          </a:prstGeom>
          <a:noFill/>
          <a:ln w="9525">
            <a:solidFill>
              <a:srgbClr val="000000"/>
            </a:solidFill>
            <a:round/>
            <a:headEnd/>
            <a:tailEnd/>
          </a:ln>
        </p:spPr>
        <p:txBody>
          <a:bodyPr lIns="74295" tIns="8890" rIns="74295" bIns="8890"/>
          <a:lstStyle/>
          <a:p>
            <a:endParaRPr lang="ja-JP" altLang="en-US" dirty="0"/>
          </a:p>
        </p:txBody>
      </p:sp>
      <p:sp>
        <p:nvSpPr>
          <p:cNvPr id="42006" name="Line 25"/>
          <p:cNvSpPr>
            <a:spLocks noChangeShapeType="1"/>
          </p:cNvSpPr>
          <p:nvPr/>
        </p:nvSpPr>
        <p:spPr bwMode="auto">
          <a:xfrm>
            <a:off x="2795588" y="4159250"/>
            <a:ext cx="263525" cy="0"/>
          </a:xfrm>
          <a:prstGeom prst="line">
            <a:avLst/>
          </a:prstGeom>
          <a:noFill/>
          <a:ln w="9525">
            <a:solidFill>
              <a:srgbClr val="000000"/>
            </a:solidFill>
            <a:round/>
            <a:headEnd/>
            <a:tailEnd/>
          </a:ln>
        </p:spPr>
        <p:txBody>
          <a:bodyPr lIns="74295" tIns="8890" rIns="74295" bIns="8890"/>
          <a:lstStyle/>
          <a:p>
            <a:endParaRPr lang="ja-JP" altLang="en-US" dirty="0"/>
          </a:p>
        </p:txBody>
      </p:sp>
      <p:sp>
        <p:nvSpPr>
          <p:cNvPr id="42007" name="Line 26"/>
          <p:cNvSpPr>
            <a:spLocks noChangeShapeType="1"/>
          </p:cNvSpPr>
          <p:nvPr/>
        </p:nvSpPr>
        <p:spPr bwMode="auto">
          <a:xfrm>
            <a:off x="2795588" y="6007100"/>
            <a:ext cx="263525" cy="0"/>
          </a:xfrm>
          <a:prstGeom prst="line">
            <a:avLst/>
          </a:prstGeom>
          <a:noFill/>
          <a:ln w="9525">
            <a:solidFill>
              <a:srgbClr val="000000"/>
            </a:solidFill>
            <a:round/>
            <a:headEnd/>
            <a:tailEnd/>
          </a:ln>
        </p:spPr>
        <p:txBody>
          <a:bodyPr lIns="74295" tIns="8890" rIns="74295" bIns="8890"/>
          <a:lstStyle/>
          <a:p>
            <a:endParaRPr lang="ja-JP" altLang="en-US" dirty="0"/>
          </a:p>
        </p:txBody>
      </p:sp>
      <p:sp>
        <p:nvSpPr>
          <p:cNvPr id="42008" name="Line 27"/>
          <p:cNvSpPr>
            <a:spLocks noChangeShapeType="1"/>
          </p:cNvSpPr>
          <p:nvPr/>
        </p:nvSpPr>
        <p:spPr bwMode="auto">
          <a:xfrm>
            <a:off x="4114800" y="4159250"/>
            <a:ext cx="263525" cy="0"/>
          </a:xfrm>
          <a:prstGeom prst="line">
            <a:avLst/>
          </a:prstGeom>
          <a:noFill/>
          <a:ln w="9525">
            <a:solidFill>
              <a:srgbClr val="000000"/>
            </a:solidFill>
            <a:round/>
            <a:headEnd/>
            <a:tailEnd/>
          </a:ln>
        </p:spPr>
        <p:txBody>
          <a:bodyPr lIns="74295" tIns="8890" rIns="74295" bIns="8890"/>
          <a:lstStyle/>
          <a:p>
            <a:endParaRPr lang="ja-JP" altLang="en-US" dirty="0"/>
          </a:p>
        </p:txBody>
      </p:sp>
      <p:sp>
        <p:nvSpPr>
          <p:cNvPr id="42009" name="Line 28"/>
          <p:cNvSpPr>
            <a:spLocks noChangeShapeType="1"/>
          </p:cNvSpPr>
          <p:nvPr/>
        </p:nvSpPr>
        <p:spPr bwMode="auto">
          <a:xfrm>
            <a:off x="4378325" y="3632200"/>
            <a:ext cx="263525" cy="0"/>
          </a:xfrm>
          <a:prstGeom prst="line">
            <a:avLst/>
          </a:prstGeom>
          <a:noFill/>
          <a:ln w="9525">
            <a:solidFill>
              <a:srgbClr val="000000"/>
            </a:solidFill>
            <a:round/>
            <a:headEnd/>
            <a:tailEnd/>
          </a:ln>
        </p:spPr>
        <p:txBody>
          <a:bodyPr lIns="74295" tIns="8890" rIns="74295" bIns="8890"/>
          <a:lstStyle/>
          <a:p>
            <a:endParaRPr lang="ja-JP" altLang="en-US" dirty="0"/>
          </a:p>
        </p:txBody>
      </p:sp>
      <p:sp>
        <p:nvSpPr>
          <p:cNvPr id="42010" name="Line 29"/>
          <p:cNvSpPr>
            <a:spLocks noChangeShapeType="1"/>
          </p:cNvSpPr>
          <p:nvPr/>
        </p:nvSpPr>
        <p:spPr bwMode="auto">
          <a:xfrm>
            <a:off x="4378325" y="4819650"/>
            <a:ext cx="263525" cy="0"/>
          </a:xfrm>
          <a:prstGeom prst="line">
            <a:avLst/>
          </a:prstGeom>
          <a:noFill/>
          <a:ln w="9525">
            <a:solidFill>
              <a:srgbClr val="000000"/>
            </a:solidFill>
            <a:round/>
            <a:headEnd/>
            <a:tailEnd/>
          </a:ln>
        </p:spPr>
        <p:txBody>
          <a:bodyPr lIns="74295" tIns="8890" rIns="74295" bIns="8890"/>
          <a:lstStyle/>
          <a:p>
            <a:endParaRPr lang="ja-JP" altLang="en-US" dirty="0"/>
          </a:p>
        </p:txBody>
      </p:sp>
    </p:spTree>
    <p:extLst>
      <p:ext uri="{BB962C8B-B14F-4D97-AF65-F5344CB8AC3E}">
        <p14:creationId xmlns:p14="http://schemas.microsoft.com/office/powerpoint/2010/main" val="2525202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51</a:t>
            </a:fld>
            <a:endParaRPr lang="en-US" altLang="ja-JP" dirty="0"/>
          </a:p>
        </p:txBody>
      </p:sp>
      <p:sp>
        <p:nvSpPr>
          <p:cNvPr id="3" name="タイトル 2"/>
          <p:cNvSpPr>
            <a:spLocks noGrp="1"/>
          </p:cNvSpPr>
          <p:nvPr>
            <p:ph type="title"/>
          </p:nvPr>
        </p:nvSpPr>
        <p:spPr/>
        <p:txBody>
          <a:bodyPr/>
          <a:lstStyle/>
          <a:p>
            <a:r>
              <a:rPr lang="ja-JP" altLang="en-US" dirty="0"/>
              <a:t>要因抽出の視点①</a:t>
            </a:r>
            <a:endParaRPr kumimoji="1" lang="ja-JP" altLang="en-US" dirty="0"/>
          </a:p>
        </p:txBody>
      </p:sp>
      <p:sp>
        <p:nvSpPr>
          <p:cNvPr id="6" name="正方形/長方形 5"/>
          <p:cNvSpPr/>
          <p:nvPr/>
        </p:nvSpPr>
        <p:spPr>
          <a:xfrm>
            <a:off x="262994" y="1370947"/>
            <a:ext cx="5591595" cy="584775"/>
          </a:xfrm>
          <a:prstGeom prst="rect">
            <a:avLst/>
          </a:prstGeom>
        </p:spPr>
        <p:txBody>
          <a:bodyPr wrap="none">
            <a:spAutoFit/>
          </a:bodyPr>
          <a:lstStyle/>
          <a:p>
            <a:pPr algn="ctr"/>
            <a:r>
              <a:rPr lang="ja-JP" altLang="en-US" sz="3200" dirty="0">
                <a:latin typeface="+mj-ea"/>
                <a:ea typeface="+mj-ea"/>
              </a:rPr>
              <a:t>ガイドラインで提示の５つの視点</a:t>
            </a:r>
          </a:p>
        </p:txBody>
      </p:sp>
      <p:sp>
        <p:nvSpPr>
          <p:cNvPr id="7" name="Rectangle 8"/>
          <p:cNvSpPr txBox="1">
            <a:spLocks noChangeArrowheads="1"/>
          </p:cNvSpPr>
          <p:nvPr/>
        </p:nvSpPr>
        <p:spPr bwMode="auto">
          <a:xfrm>
            <a:off x="640338" y="2295475"/>
            <a:ext cx="7936349" cy="366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a:lnSpc>
                <a:spcPct val="150000"/>
              </a:lnSpc>
              <a:buFont typeface="+mj-lt"/>
              <a:buAutoNum type="arabicPeriod"/>
            </a:pPr>
            <a:r>
              <a:rPr lang="ja-JP" altLang="en-US" sz="2800" kern="0" dirty="0">
                <a:latin typeface="UD デジタル 教科書体 NK-R" panose="02020400000000000000" pitchFamily="18" charset="-128"/>
                <a:ea typeface="UD デジタル 教科書体 NK-R" panose="02020400000000000000" pitchFamily="18" charset="-128"/>
              </a:rPr>
              <a:t>事故の直接的原因となった者に関する要因</a:t>
            </a:r>
          </a:p>
          <a:p>
            <a:pPr>
              <a:lnSpc>
                <a:spcPct val="150000"/>
              </a:lnSpc>
              <a:buFont typeface="+mj-lt"/>
              <a:buAutoNum type="arabicPeriod"/>
            </a:pPr>
            <a:r>
              <a:rPr lang="ja-JP" altLang="en-US" sz="2800" kern="0" dirty="0">
                <a:latin typeface="UD デジタル 教科書体 NK-R" panose="02020400000000000000" pitchFamily="18" charset="-128"/>
                <a:ea typeface="UD デジタル 教科書体 NK-R" panose="02020400000000000000" pitchFamily="18" charset="-128"/>
              </a:rPr>
              <a:t>事故の関係者、業務上の関係者に関する要因</a:t>
            </a:r>
          </a:p>
          <a:p>
            <a:pPr>
              <a:lnSpc>
                <a:spcPct val="150000"/>
              </a:lnSpc>
              <a:buFont typeface="+mj-lt"/>
              <a:buAutoNum type="arabicPeriod"/>
            </a:pPr>
            <a:r>
              <a:rPr lang="ja-JP" altLang="en-US" sz="2800" kern="0" dirty="0">
                <a:latin typeface="UD デジタル 教科書体 NK-R" panose="02020400000000000000" pitchFamily="18" charset="-128"/>
                <a:ea typeface="UD デジタル 教科書体 NK-R" panose="02020400000000000000" pitchFamily="18" charset="-128"/>
              </a:rPr>
              <a:t>ハード面に関する要因　</a:t>
            </a:r>
            <a:r>
              <a:rPr lang="ja-JP" altLang="en-US" sz="2000" kern="0" dirty="0">
                <a:latin typeface="UD デジタル 教科書体 NK-R" panose="02020400000000000000" pitchFamily="18" charset="-128"/>
                <a:ea typeface="UD デジタル 教科書体 NK-R" panose="02020400000000000000" pitchFamily="18" charset="-128"/>
              </a:rPr>
              <a:t>（設備、機器の故障等）</a:t>
            </a:r>
          </a:p>
          <a:p>
            <a:pPr>
              <a:lnSpc>
                <a:spcPct val="150000"/>
              </a:lnSpc>
              <a:buFont typeface="+mj-lt"/>
              <a:buAutoNum type="arabicPeriod"/>
            </a:pPr>
            <a:r>
              <a:rPr lang="ja-JP" altLang="en-US" sz="2800" kern="0" dirty="0">
                <a:latin typeface="UD デジタル 教科書体 NK-R" panose="02020400000000000000" pitchFamily="18" charset="-128"/>
                <a:ea typeface="UD デジタル 教科書体 NK-R" panose="02020400000000000000" pitchFamily="18" charset="-128"/>
              </a:rPr>
              <a:t>周囲の環境に関する要因</a:t>
            </a:r>
            <a:r>
              <a:rPr lang="ja-JP" altLang="en-US" sz="2000" kern="0" dirty="0">
                <a:latin typeface="UD デジタル 教科書体 NK-R" panose="02020400000000000000" pitchFamily="18" charset="-128"/>
                <a:ea typeface="UD デジタル 教科書体 NK-R" panose="02020400000000000000" pitchFamily="18" charset="-128"/>
              </a:rPr>
              <a:t>（運行環境、作業環境、天候等）</a:t>
            </a:r>
            <a:endParaRPr lang="ja-JP" altLang="en-US" sz="2800" kern="0" dirty="0">
              <a:latin typeface="UD デジタル 教科書体 NK-R" panose="02020400000000000000" pitchFamily="18" charset="-128"/>
              <a:ea typeface="UD デジタル 教科書体 NK-R" panose="02020400000000000000" pitchFamily="18" charset="-128"/>
            </a:endParaRPr>
          </a:p>
          <a:p>
            <a:pPr>
              <a:lnSpc>
                <a:spcPct val="150000"/>
              </a:lnSpc>
              <a:buFont typeface="+mj-lt"/>
              <a:buAutoNum type="arabicPeriod"/>
            </a:pPr>
            <a:r>
              <a:rPr lang="ja-JP" altLang="en-US" sz="2800" kern="0" dirty="0">
                <a:latin typeface="UD デジタル 教科書体 NK-R" panose="02020400000000000000" pitchFamily="18" charset="-128"/>
                <a:ea typeface="UD デジタル 教科書体 NK-R" panose="02020400000000000000" pitchFamily="18" charset="-128"/>
              </a:rPr>
              <a:t>安全管理・運行管理上の要因</a:t>
            </a:r>
            <a:r>
              <a:rPr lang="ja-JP" altLang="en-US" sz="2000" kern="0" dirty="0">
                <a:latin typeface="UD デジタル 教科書体 NK-R" panose="02020400000000000000" pitchFamily="18" charset="-128"/>
                <a:ea typeface="UD デジタル 教科書体 NK-R" panose="02020400000000000000" pitchFamily="18" charset="-128"/>
              </a:rPr>
              <a:t>（運転計画、教育・訓練等）</a:t>
            </a:r>
            <a:endParaRPr lang="ja-JP" altLang="en-US" sz="2800" kern="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801596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48"/>
          <p:cNvPicPr>
            <a:picLocks noChangeAspect="1" noChangeArrowheads="1"/>
          </p:cNvPicPr>
          <p:nvPr/>
        </p:nvPicPr>
        <p:blipFill rotWithShape="1">
          <a:blip r:embed="rId3" cstate="print"/>
          <a:srcRect l="7824" r="7733"/>
          <a:stretch/>
        </p:blipFill>
        <p:spPr bwMode="auto">
          <a:xfrm>
            <a:off x="5247236" y="3384551"/>
            <a:ext cx="3526971" cy="3132137"/>
          </a:xfrm>
          <a:prstGeom prst="rect">
            <a:avLst/>
          </a:prstGeom>
          <a:noFill/>
          <a:ln w="9525">
            <a:noFill/>
            <a:miter lim="800000"/>
            <a:headEnd/>
            <a:tailEnd/>
          </a:ln>
        </p:spPr>
      </p:pic>
      <p:sp>
        <p:nvSpPr>
          <p:cNvPr id="44036" name="Text Box 49"/>
          <p:cNvSpPr txBox="1">
            <a:spLocks noChangeArrowheads="1"/>
          </p:cNvSpPr>
          <p:nvPr/>
        </p:nvSpPr>
        <p:spPr bwMode="auto">
          <a:xfrm>
            <a:off x="278947" y="1350502"/>
            <a:ext cx="4824413" cy="4478149"/>
          </a:xfrm>
          <a:prstGeom prst="rect">
            <a:avLst/>
          </a:prstGeom>
          <a:noFill/>
          <a:ln w="9525" algn="ctr">
            <a:noFill/>
            <a:miter lim="800000"/>
            <a:headEnd/>
            <a:tailEnd/>
          </a:ln>
        </p:spPr>
        <p:txBody>
          <a:bodyPr>
            <a:spAutoFit/>
          </a:bodyPr>
          <a:lstStyle/>
          <a:p>
            <a:pPr algn="l"/>
            <a:r>
              <a:rPr lang="ja-JP" altLang="en-US" sz="2800" dirty="0">
                <a:latin typeface="+mj-ea"/>
                <a:ea typeface="+mj-ea"/>
              </a:rPr>
              <a:t>車が左折時に、自転車と衝突</a:t>
            </a:r>
          </a:p>
          <a:p>
            <a:pPr algn="l"/>
            <a:endParaRPr lang="ja-JP" altLang="en-US" sz="900" dirty="0">
              <a:latin typeface="UD デジタル 教科書体 NK-R" panose="02020400000000000000" pitchFamily="18" charset="-128"/>
              <a:ea typeface="UD デジタル 教科書体 NK-R" panose="02020400000000000000" pitchFamily="18" charset="-128"/>
            </a:endParaRPr>
          </a:p>
          <a:p>
            <a:pPr algn="l"/>
            <a:endParaRPr lang="en-US" altLang="ja-JP" sz="2400" dirty="0">
              <a:latin typeface="UD デジタル 教科書体 NK-R" panose="02020400000000000000" pitchFamily="18" charset="-128"/>
              <a:ea typeface="UD デジタル 教科書体 NK-R" panose="02020400000000000000" pitchFamily="18" charset="-128"/>
            </a:endParaRPr>
          </a:p>
          <a:p>
            <a:pPr algn="l"/>
            <a:r>
              <a:rPr lang="ja-JP" altLang="en-US" sz="2400" dirty="0">
                <a:latin typeface="UD デジタル 教科書体 NK-R" panose="02020400000000000000" pitchFamily="18" charset="-128"/>
                <a:ea typeface="UD デジタル 教科書体 NK-R" panose="02020400000000000000" pitchFamily="18" charset="-128"/>
              </a:rPr>
              <a:t>（事故当時の状況）</a:t>
            </a:r>
          </a:p>
          <a:p>
            <a:pPr algn="l"/>
            <a:endParaRPr lang="ja-JP" altLang="en-US" sz="800" dirty="0">
              <a:latin typeface="UD デジタル 教科書体 NK-R" panose="02020400000000000000" pitchFamily="18" charset="-128"/>
              <a:ea typeface="UD デジタル 教科書体 NK-R" panose="02020400000000000000" pitchFamily="18" charset="-128"/>
            </a:endParaRPr>
          </a:p>
          <a:p>
            <a:pPr marL="342900" indent="-342900" algn="l">
              <a:buFont typeface="Arial" panose="020B0604020202020204" pitchFamily="34" charset="0"/>
              <a:buChar char="•"/>
            </a:pPr>
            <a:r>
              <a:rPr lang="ja-JP" altLang="en-US" sz="2400" dirty="0">
                <a:latin typeface="UD デジタル 教科書体 NK-R" panose="02020400000000000000" pitchFamily="18" charset="-128"/>
                <a:ea typeface="UD デジタル 教科書体 NK-R" panose="02020400000000000000" pitchFamily="18" charset="-128"/>
              </a:rPr>
              <a:t>午後９時に事故発生</a:t>
            </a:r>
          </a:p>
          <a:p>
            <a:pPr marL="342900" indent="-342900" algn="l">
              <a:buFont typeface="Arial" panose="020B0604020202020204" pitchFamily="34" charset="0"/>
              <a:buChar char="•"/>
            </a:pPr>
            <a:r>
              <a:rPr lang="ja-JP" altLang="en-US" sz="2400" dirty="0">
                <a:latin typeface="UD デジタル 教科書体 NK-R" panose="02020400000000000000" pitchFamily="18" charset="-128"/>
                <a:ea typeface="UD デジタル 教科書体 NK-R" panose="02020400000000000000" pitchFamily="18" charset="-128"/>
              </a:rPr>
              <a:t>天候は雨</a:t>
            </a:r>
          </a:p>
          <a:p>
            <a:pPr marL="342900" indent="-342900" algn="l">
              <a:buFont typeface="Arial" panose="020B0604020202020204" pitchFamily="34" charset="0"/>
              <a:buChar char="•"/>
            </a:pPr>
            <a:r>
              <a:rPr lang="ja-JP" altLang="en-US" sz="2400" dirty="0">
                <a:latin typeface="UD デジタル 教科書体 NK-R" panose="02020400000000000000" pitchFamily="18" charset="-128"/>
                <a:ea typeface="UD デジタル 教科書体 NK-R" panose="02020400000000000000" pitchFamily="18" charset="-128"/>
              </a:rPr>
              <a:t>ドライバーは、上司に早く営業所に戻るよう言われた。</a:t>
            </a:r>
            <a:endParaRPr lang="en-US" altLang="ja-JP" sz="2400" dirty="0">
              <a:latin typeface="UD デジタル 教科書体 NK-R" panose="02020400000000000000" pitchFamily="18" charset="-128"/>
              <a:ea typeface="UD デジタル 教科書体 NK-R" panose="02020400000000000000" pitchFamily="18" charset="-128"/>
            </a:endParaRPr>
          </a:p>
          <a:p>
            <a:pPr marL="342900" indent="-342900" algn="l">
              <a:buFont typeface="Arial" panose="020B0604020202020204" pitchFamily="34" charset="0"/>
              <a:buChar char="•"/>
            </a:pPr>
            <a:r>
              <a:rPr lang="ja-JP" altLang="en-US" sz="2400" dirty="0">
                <a:latin typeface="UD デジタル 教科書体 NK-R" panose="02020400000000000000" pitchFamily="18" charset="-128"/>
                <a:ea typeface="UD デジタル 教科書体 NK-R" panose="02020400000000000000" pitchFamily="18" charset="-128"/>
              </a:rPr>
              <a:t>ドライバーは新人で道に不慣れ</a:t>
            </a:r>
          </a:p>
          <a:p>
            <a:pPr marL="342900" indent="-342900" algn="l">
              <a:buFont typeface="Arial" panose="020B0604020202020204" pitchFamily="34" charset="0"/>
              <a:buChar char="•"/>
            </a:pPr>
            <a:r>
              <a:rPr lang="ja-JP" altLang="en-US" sz="2400" dirty="0">
                <a:latin typeface="UD デジタル 教科書体 NK-R" panose="02020400000000000000" pitchFamily="18" charset="-128"/>
                <a:ea typeface="UD デジタル 教科書体 NK-R" panose="02020400000000000000" pitchFamily="18" charset="-128"/>
              </a:rPr>
              <a:t>地図を見ながら運転していた。</a:t>
            </a:r>
          </a:p>
          <a:p>
            <a:pPr marL="342900" indent="-342900" algn="l">
              <a:buFont typeface="Arial" panose="020B0604020202020204" pitchFamily="34" charset="0"/>
              <a:buChar char="•"/>
            </a:pPr>
            <a:r>
              <a:rPr lang="ja-JP" altLang="en-US" sz="2400" dirty="0">
                <a:latin typeface="UD デジタル 教科書体 NK-R" panose="02020400000000000000" pitchFamily="18" charset="-128"/>
                <a:ea typeface="UD デジタル 教科書体 NK-R" panose="02020400000000000000" pitchFamily="18" charset="-128"/>
              </a:rPr>
              <a:t>自転車がミラーで見えなかった。</a:t>
            </a:r>
          </a:p>
          <a:p>
            <a:pPr marL="342900" indent="-342900" algn="l">
              <a:buFont typeface="Arial" panose="020B0604020202020204" pitchFamily="34" charset="0"/>
              <a:buChar char="•"/>
            </a:pPr>
            <a:r>
              <a:rPr lang="ja-JP" altLang="en-US" sz="2400" dirty="0">
                <a:latin typeface="UD デジタル 教科書体 NK-R" panose="02020400000000000000" pitchFamily="18" charset="-128"/>
                <a:ea typeface="UD デジタル 教科書体 NK-R" panose="02020400000000000000" pitchFamily="18" charset="-128"/>
              </a:rPr>
              <a:t>自転車乗りが傘をさしていた。</a:t>
            </a:r>
          </a:p>
        </p:txBody>
      </p:sp>
      <p:pic>
        <p:nvPicPr>
          <p:cNvPr id="44038" name="Picture 53"/>
          <p:cNvPicPr>
            <a:picLocks noChangeAspect="1" noChangeArrowheads="1"/>
          </p:cNvPicPr>
          <p:nvPr/>
        </p:nvPicPr>
        <p:blipFill>
          <a:blip r:embed="rId4"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52</a:t>
            </a:fld>
            <a:endParaRPr lang="en-US" altLang="ja-JP" dirty="0"/>
          </a:p>
        </p:txBody>
      </p:sp>
      <p:sp>
        <p:nvSpPr>
          <p:cNvPr id="3" name="タイトル 2"/>
          <p:cNvSpPr>
            <a:spLocks noGrp="1"/>
          </p:cNvSpPr>
          <p:nvPr>
            <p:ph type="title"/>
          </p:nvPr>
        </p:nvSpPr>
        <p:spPr/>
        <p:txBody>
          <a:bodyPr/>
          <a:lstStyle/>
          <a:p>
            <a:r>
              <a:rPr kumimoji="1" lang="ja-JP" altLang="en-US" dirty="0"/>
              <a:t>分析例１：左折時の衝突（事故概況）</a:t>
            </a:r>
          </a:p>
        </p:txBody>
      </p:sp>
    </p:spTree>
    <p:extLst>
      <p:ext uri="{BB962C8B-B14F-4D97-AF65-F5344CB8AC3E}">
        <p14:creationId xmlns:p14="http://schemas.microsoft.com/office/powerpoint/2010/main" val="879421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分析例１：事故等の経緯とエラーの特定</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8DEB9206-6B62-49F8-BC94-D9E684E3D2D0}" type="slidenum">
              <a:rPr lang="en-US" altLang="ja-JP" smtClean="0"/>
              <a:pPr>
                <a:defRPr/>
              </a:pPr>
              <a:t>53</a:t>
            </a:fld>
            <a:endParaRPr lang="en-US" altLang="ja-JP" dirty="0"/>
          </a:p>
        </p:txBody>
      </p:sp>
      <p:cxnSp>
        <p:nvCxnSpPr>
          <p:cNvPr id="5" name="直線コネクタ 4"/>
          <p:cNvCxnSpPr/>
          <p:nvPr/>
        </p:nvCxnSpPr>
        <p:spPr>
          <a:xfrm>
            <a:off x="759278" y="1779813"/>
            <a:ext cx="7625443"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6" name="直線コネクタ 5"/>
          <p:cNvCxnSpPr/>
          <p:nvPr/>
        </p:nvCxnSpPr>
        <p:spPr>
          <a:xfrm>
            <a:off x="4572000" y="1295399"/>
            <a:ext cx="0" cy="5094048"/>
          </a:xfrm>
          <a:prstGeom prst="line">
            <a:avLst/>
          </a:prstGeom>
          <a:ln>
            <a:tailEnd type="none"/>
          </a:ln>
        </p:spPr>
        <p:style>
          <a:lnRef idx="1">
            <a:schemeClr val="dk1"/>
          </a:lnRef>
          <a:fillRef idx="0">
            <a:schemeClr val="dk1"/>
          </a:fillRef>
          <a:effectRef idx="0">
            <a:schemeClr val="dk1"/>
          </a:effectRef>
          <a:fontRef idx="minor">
            <a:schemeClr val="tx1"/>
          </a:fontRef>
        </p:style>
      </p:cxnSp>
      <p:sp>
        <p:nvSpPr>
          <p:cNvPr id="7" name="正方形/長方形 6"/>
          <p:cNvSpPr/>
          <p:nvPr/>
        </p:nvSpPr>
        <p:spPr>
          <a:xfrm>
            <a:off x="1037040" y="1208941"/>
            <a:ext cx="2802370" cy="461665"/>
          </a:xfrm>
          <a:prstGeom prst="rect">
            <a:avLst/>
          </a:prstGeom>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通常の作業ステップ</a:t>
            </a:r>
          </a:p>
        </p:txBody>
      </p:sp>
      <p:sp>
        <p:nvSpPr>
          <p:cNvPr id="8" name="正方形/長方形 7"/>
          <p:cNvSpPr/>
          <p:nvPr/>
        </p:nvSpPr>
        <p:spPr>
          <a:xfrm>
            <a:off x="4604046" y="1208941"/>
            <a:ext cx="3815467" cy="461665"/>
          </a:xfrm>
          <a:prstGeom prst="rect">
            <a:avLst/>
          </a:prstGeom>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エラー</a:t>
            </a:r>
            <a:r>
              <a:rPr lang="en-US" altLang="ja-JP" sz="2400" dirty="0">
                <a:latin typeface="UD デジタル 教科書体 NK-B" panose="02020700000000000000" pitchFamily="18" charset="-128"/>
                <a:ea typeface="UD デジタル 教科書体 NK-B" panose="02020700000000000000" pitchFamily="18" charset="-128"/>
              </a:rPr>
              <a:t>/</a:t>
            </a:r>
            <a:r>
              <a:rPr lang="ja-JP" altLang="en-US" sz="2400" dirty="0">
                <a:latin typeface="UD デジタル 教科書体 NK-B" panose="02020700000000000000" pitchFamily="18" charset="-128"/>
                <a:ea typeface="UD デジタル 教科書体 NK-B" panose="02020700000000000000" pitchFamily="18" charset="-128"/>
              </a:rPr>
              <a:t>通常とは異なる事象</a:t>
            </a:r>
          </a:p>
        </p:txBody>
      </p:sp>
      <p:sp>
        <p:nvSpPr>
          <p:cNvPr id="9" name="正方形/長方形 8"/>
          <p:cNvSpPr/>
          <p:nvPr/>
        </p:nvSpPr>
        <p:spPr bwMode="auto">
          <a:xfrm>
            <a:off x="4856543" y="2961513"/>
            <a:ext cx="2925840" cy="767839"/>
          </a:xfrm>
          <a:prstGeom prst="rect">
            <a:avLst/>
          </a:prstGeom>
          <a:noFill/>
          <a:ln w="28575">
            <a:solidFill>
              <a:srgbClr val="FF0000"/>
            </a:solidFill>
            <a:round/>
            <a:headEnd/>
            <a:tailEnd/>
          </a:ln>
        </p:spPr>
        <p:txBody>
          <a:bodyPr wrap="square" rtlCol="0" anchor="ctr"/>
          <a:lstStyle/>
          <a:p>
            <a:pPr algn="ctr"/>
            <a:r>
              <a:rPr kumimoji="1" lang="ja-JP" altLang="en-US" sz="2000" dirty="0">
                <a:latin typeface="UD デジタル 教科書体 NK-B" panose="02020700000000000000" pitchFamily="18" charset="-128"/>
                <a:ea typeface="UD デジタル 教科書体 NK-B" panose="02020700000000000000" pitchFamily="18" charset="-128"/>
              </a:rPr>
              <a:t>地図を見ながら運転</a:t>
            </a:r>
          </a:p>
        </p:txBody>
      </p:sp>
      <p:sp>
        <p:nvSpPr>
          <p:cNvPr id="10" name="正方形/長方形 9"/>
          <p:cNvSpPr/>
          <p:nvPr/>
        </p:nvSpPr>
        <p:spPr bwMode="auto">
          <a:xfrm>
            <a:off x="963386" y="3686753"/>
            <a:ext cx="2925840" cy="604044"/>
          </a:xfrm>
          <a:prstGeom prst="rect">
            <a:avLst/>
          </a:prstGeom>
          <a:noFill/>
          <a:ln w="28575">
            <a:solidFill>
              <a:schemeClr val="tx1"/>
            </a:solidFill>
            <a:round/>
            <a:headEnd/>
            <a:tailEnd/>
          </a:ln>
        </p:spPr>
        <p:txBody>
          <a:bodyPr wrap="none" rtlCol="0" anchor="ctr"/>
          <a:lstStyle/>
          <a:p>
            <a:pPr algn="ctr"/>
            <a:r>
              <a:rPr lang="ja-JP" altLang="en-US" sz="2000" dirty="0">
                <a:latin typeface="UD デジタル 教科書体 NK-B" panose="02020700000000000000" pitchFamily="18" charset="-128"/>
                <a:ea typeface="UD デジタル 教科書体 NK-B" panose="02020700000000000000" pitchFamily="18" charset="-128"/>
              </a:rPr>
              <a:t>ドアミラーで後方確認</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11" name="正方形/長方形 10"/>
          <p:cNvSpPr/>
          <p:nvPr/>
        </p:nvSpPr>
        <p:spPr bwMode="auto">
          <a:xfrm>
            <a:off x="4856543" y="4395159"/>
            <a:ext cx="2925840" cy="604044"/>
          </a:xfrm>
          <a:prstGeom prst="rect">
            <a:avLst/>
          </a:prstGeom>
          <a:noFill/>
          <a:ln w="28575">
            <a:solidFill>
              <a:srgbClr val="FF0000"/>
            </a:solidFill>
            <a:round/>
            <a:headEnd/>
            <a:tailEnd/>
          </a:ln>
        </p:spPr>
        <p:txBody>
          <a:bodyPr wrap="none" rtlCol="0" anchor="ctr"/>
          <a:lstStyle/>
          <a:p>
            <a:pPr algn="ctr"/>
            <a:r>
              <a:rPr lang="ja-JP" altLang="en-US" sz="2000" dirty="0">
                <a:latin typeface="UD デジタル 教科書体 NK-B" panose="02020700000000000000" pitchFamily="18" charset="-128"/>
                <a:ea typeface="UD デジタル 教科書体 NK-B" panose="02020700000000000000" pitchFamily="18" charset="-128"/>
              </a:rPr>
              <a:t>自転車を発見できず</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12" name="正方形/長方形 11"/>
          <p:cNvSpPr/>
          <p:nvPr/>
        </p:nvSpPr>
        <p:spPr bwMode="auto">
          <a:xfrm>
            <a:off x="1037040" y="2028112"/>
            <a:ext cx="2925840" cy="747984"/>
          </a:xfrm>
          <a:prstGeom prst="rect">
            <a:avLst/>
          </a:prstGeom>
          <a:noFill/>
          <a:ln w="28575">
            <a:solidFill>
              <a:schemeClr val="tx1"/>
            </a:solidFill>
            <a:round/>
            <a:headEnd/>
            <a:tailEnd/>
          </a:ln>
        </p:spPr>
        <p:txBody>
          <a:bodyPr wrap="square" rtlCol="0" anchor="ctr"/>
          <a:lstStyle/>
          <a:p>
            <a:pPr algn="ctr"/>
            <a:r>
              <a:rPr lang="ja-JP" altLang="en-US" sz="2000" dirty="0">
                <a:latin typeface="UD デジタル 教科書体 NK-B" panose="02020700000000000000" pitchFamily="18" charset="-128"/>
                <a:ea typeface="UD デジタル 教科書体 NK-B" panose="02020700000000000000" pitchFamily="18" charset="-128"/>
              </a:rPr>
              <a:t>上司が早く営業所に</a:t>
            </a:r>
            <a:endParaRPr lang="en-US" altLang="ja-JP" sz="2000" dirty="0">
              <a:latin typeface="UD デジタル 教科書体 NK-B" panose="02020700000000000000" pitchFamily="18" charset="-128"/>
              <a:ea typeface="UD デジタル 教科書体 NK-B" panose="02020700000000000000" pitchFamily="18" charset="-128"/>
            </a:endParaRPr>
          </a:p>
          <a:p>
            <a:pPr algn="ctr"/>
            <a:r>
              <a:rPr lang="ja-JP" altLang="en-US" sz="2000" dirty="0">
                <a:latin typeface="UD デジタル 教科書体 NK-B" panose="02020700000000000000" pitchFamily="18" charset="-128"/>
                <a:ea typeface="UD デジタル 教科書体 NK-B" panose="02020700000000000000" pitchFamily="18" charset="-128"/>
              </a:rPr>
              <a:t>戻るよう指示</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13" name="正方形/長方形 12"/>
          <p:cNvSpPr/>
          <p:nvPr/>
        </p:nvSpPr>
        <p:spPr bwMode="auto">
          <a:xfrm>
            <a:off x="963386" y="5103565"/>
            <a:ext cx="2925840" cy="604044"/>
          </a:xfrm>
          <a:prstGeom prst="rect">
            <a:avLst/>
          </a:prstGeom>
          <a:noFill/>
          <a:ln w="28575">
            <a:solidFill>
              <a:schemeClr val="tx1"/>
            </a:solidFill>
            <a:round/>
            <a:headEnd/>
            <a:tailEnd/>
          </a:ln>
        </p:spPr>
        <p:txBody>
          <a:bodyPr wrap="none" rtlCol="0" anchor="ctr"/>
          <a:lstStyle/>
          <a:p>
            <a:pPr algn="ctr"/>
            <a:r>
              <a:rPr kumimoji="1" lang="ja-JP" altLang="en-US" sz="2000" dirty="0">
                <a:latin typeface="UD デジタル 教科書体 NK-B" panose="02020700000000000000" pitchFamily="18" charset="-128"/>
                <a:ea typeface="UD デジタル 教科書体 NK-B" panose="02020700000000000000" pitchFamily="18" charset="-128"/>
              </a:rPr>
              <a:t>交差点を左折</a:t>
            </a:r>
          </a:p>
        </p:txBody>
      </p:sp>
      <p:sp>
        <p:nvSpPr>
          <p:cNvPr id="14" name="正方形/長方形 13"/>
          <p:cNvSpPr/>
          <p:nvPr/>
        </p:nvSpPr>
        <p:spPr bwMode="auto">
          <a:xfrm>
            <a:off x="4879524" y="5811971"/>
            <a:ext cx="2925840" cy="604044"/>
          </a:xfrm>
          <a:prstGeom prst="rect">
            <a:avLst/>
          </a:prstGeom>
          <a:noFill/>
          <a:ln w="28575">
            <a:solidFill>
              <a:schemeClr val="tx1"/>
            </a:solidFill>
            <a:round/>
            <a:headEnd/>
            <a:tailEnd/>
          </a:ln>
        </p:spPr>
        <p:txBody>
          <a:bodyPr wrap="none" rtlCol="0" anchor="ctr"/>
          <a:lstStyle/>
          <a:p>
            <a:pPr algn="ctr"/>
            <a:r>
              <a:rPr kumimoji="1" lang="ja-JP" altLang="en-US" sz="2000" dirty="0">
                <a:latin typeface="UD デジタル 教科書体 NK-B" panose="02020700000000000000" pitchFamily="18" charset="-128"/>
                <a:ea typeface="UD デジタル 教科書体 NK-B" panose="02020700000000000000" pitchFamily="18" charset="-128"/>
              </a:rPr>
              <a:t>自転車と衝突</a:t>
            </a:r>
          </a:p>
        </p:txBody>
      </p:sp>
      <p:cxnSp>
        <p:nvCxnSpPr>
          <p:cNvPr id="18" name="カギ線コネクタ 17"/>
          <p:cNvCxnSpPr>
            <a:stCxn id="9" idx="1"/>
            <a:endCxn id="10" idx="0"/>
          </p:cNvCxnSpPr>
          <p:nvPr/>
        </p:nvCxnSpPr>
        <p:spPr>
          <a:xfrm rot="10800000" flipV="1">
            <a:off x="2426307" y="3345433"/>
            <a:ext cx="2430237" cy="341320"/>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カギ線コネクタ 19"/>
          <p:cNvCxnSpPr>
            <a:stCxn id="10" idx="2"/>
            <a:endCxn id="11" idx="1"/>
          </p:cNvCxnSpPr>
          <p:nvPr/>
        </p:nvCxnSpPr>
        <p:spPr>
          <a:xfrm rot="16200000" flipH="1">
            <a:off x="3438232" y="3278870"/>
            <a:ext cx="406384" cy="2430237"/>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カギ線コネクタ 21"/>
          <p:cNvCxnSpPr>
            <a:stCxn id="11" idx="2"/>
            <a:endCxn id="13" idx="3"/>
          </p:cNvCxnSpPr>
          <p:nvPr/>
        </p:nvCxnSpPr>
        <p:spPr>
          <a:xfrm rot="5400000">
            <a:off x="4901153" y="3987277"/>
            <a:ext cx="406384" cy="2430237"/>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カギ線コネクタ 23"/>
          <p:cNvCxnSpPr>
            <a:stCxn id="13" idx="2"/>
            <a:endCxn id="14" idx="1"/>
          </p:cNvCxnSpPr>
          <p:nvPr/>
        </p:nvCxnSpPr>
        <p:spPr>
          <a:xfrm rot="16200000" flipH="1">
            <a:off x="3449723" y="4684192"/>
            <a:ext cx="406384" cy="2453218"/>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雲形吹き出し 24"/>
          <p:cNvSpPr/>
          <p:nvPr/>
        </p:nvSpPr>
        <p:spPr bwMode="auto">
          <a:xfrm>
            <a:off x="7246748" y="2483374"/>
            <a:ext cx="1908695" cy="702766"/>
          </a:xfrm>
          <a:prstGeom prst="cloudCallout">
            <a:avLst>
              <a:gd name="adj1" fmla="val -36439"/>
              <a:gd name="adj2" fmla="val 48559"/>
            </a:avLst>
          </a:prstGeom>
          <a:solidFill>
            <a:schemeClr val="bg1"/>
          </a:solidFill>
          <a:ln w="9525">
            <a:solidFill>
              <a:schemeClr val="bg2"/>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エラー</a:t>
            </a:r>
            <a:r>
              <a:rPr kumimoji="1" lang="en-US" altLang="ja-JP" sz="2400" dirty="0">
                <a:latin typeface="UD デジタル 教科書体 NK-B" panose="02020700000000000000" pitchFamily="18" charset="-128"/>
                <a:ea typeface="UD デジタル 教科書体 NK-B" panose="02020700000000000000" pitchFamily="18" charset="-128"/>
              </a:rPr>
              <a:t>A</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26" name="雲形吹き出し 25"/>
          <p:cNvSpPr/>
          <p:nvPr/>
        </p:nvSpPr>
        <p:spPr bwMode="auto">
          <a:xfrm>
            <a:off x="7201046" y="3847588"/>
            <a:ext cx="1918455" cy="702766"/>
          </a:xfrm>
          <a:prstGeom prst="cloudCallout">
            <a:avLst>
              <a:gd name="adj1" fmla="val -36439"/>
              <a:gd name="adj2" fmla="val 48559"/>
            </a:avLst>
          </a:prstGeom>
          <a:solidFill>
            <a:schemeClr val="bg1"/>
          </a:solidFill>
          <a:ln w="9525">
            <a:solidFill>
              <a:schemeClr val="bg2"/>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エラー</a:t>
            </a:r>
            <a:r>
              <a:rPr kumimoji="1" lang="en-US" altLang="ja-JP" sz="2400" dirty="0">
                <a:latin typeface="UD デジタル 教科書体 NK-B" panose="02020700000000000000" pitchFamily="18" charset="-128"/>
                <a:ea typeface="UD デジタル 教科書体 NK-B" panose="02020700000000000000" pitchFamily="18" charset="-128"/>
              </a:rPr>
              <a:t>B</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27" name="爆発 2 26"/>
          <p:cNvSpPr/>
          <p:nvPr/>
        </p:nvSpPr>
        <p:spPr bwMode="auto">
          <a:xfrm>
            <a:off x="7307713" y="5211802"/>
            <a:ext cx="1539617" cy="1021661"/>
          </a:xfrm>
          <a:prstGeom prst="irregularSeal2">
            <a:avLst/>
          </a:prstGeom>
          <a:solidFill>
            <a:srgbClr val="FF0000"/>
          </a:solidFill>
          <a:ln w="25400">
            <a:solidFill>
              <a:schemeClr val="tx1"/>
            </a:solidFill>
            <a:round/>
            <a:headEnd/>
            <a:tailEnd/>
          </a:ln>
        </p:spPr>
        <p:txBody>
          <a:bodyPr wrap="none" rtlCol="0" anchor="ctr"/>
          <a:lstStyle/>
          <a:p>
            <a:pPr algn="ctr"/>
            <a:r>
              <a:rPr kumimoji="1" lang="ja-JP" altLang="en-US" sz="2400" dirty="0">
                <a:solidFill>
                  <a:srgbClr val="FFFF00"/>
                </a:solidFill>
                <a:latin typeface="UD デジタル 教科書体 NK-B" panose="02020700000000000000" pitchFamily="18" charset="-128"/>
                <a:ea typeface="UD デジタル 教科書体 NK-B" panose="02020700000000000000" pitchFamily="18" charset="-128"/>
              </a:rPr>
              <a:t>事故</a:t>
            </a:r>
          </a:p>
        </p:txBody>
      </p:sp>
      <p:cxnSp>
        <p:nvCxnSpPr>
          <p:cNvPr id="23" name="カギ線コネクタ 22"/>
          <p:cNvCxnSpPr>
            <a:stCxn id="12" idx="3"/>
            <a:endCxn id="9" idx="0"/>
          </p:cNvCxnSpPr>
          <p:nvPr/>
        </p:nvCxnSpPr>
        <p:spPr>
          <a:xfrm>
            <a:off x="3962880" y="2402104"/>
            <a:ext cx="2356583" cy="559409"/>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7433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分析例１：なぜなぜ分析</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8DEB9206-6B62-49F8-BC94-D9E684E3D2D0}" type="slidenum">
              <a:rPr lang="en-US" altLang="ja-JP" smtClean="0"/>
              <a:pPr>
                <a:defRPr/>
              </a:pPr>
              <a:t>54</a:t>
            </a:fld>
            <a:endParaRPr lang="en-US" altLang="ja-JP" dirty="0"/>
          </a:p>
        </p:txBody>
      </p:sp>
      <p:sp>
        <p:nvSpPr>
          <p:cNvPr id="6" name="Text Box 81"/>
          <p:cNvSpPr txBox="1">
            <a:spLocks noChangeArrowheads="1"/>
          </p:cNvSpPr>
          <p:nvPr/>
        </p:nvSpPr>
        <p:spPr bwMode="auto">
          <a:xfrm>
            <a:off x="1942990" y="3294972"/>
            <a:ext cx="1152000" cy="576263"/>
          </a:xfrm>
          <a:prstGeom prst="rect">
            <a:avLst/>
          </a:prstGeom>
          <a:solidFill>
            <a:srgbClr val="FFCCFF"/>
          </a:solidFill>
          <a:ln w="9525" algn="ctr">
            <a:solidFill>
              <a:srgbClr val="000000"/>
            </a:solidFill>
            <a:miter lim="800000"/>
            <a:headEnd/>
            <a:tailEnd/>
          </a:ln>
        </p:spPr>
        <p:txBody>
          <a:bodyPr lIns="74295" tIns="8890" rIns="74295" bIns="8890" anchor="ctr"/>
          <a:lstStyle/>
          <a:p>
            <a:pPr algn="ctr"/>
            <a:r>
              <a:rPr lang="ja-JP" altLang="en-US" sz="1600" dirty="0">
                <a:latin typeface="UD デジタル 教科書体 NK-R" panose="02020400000000000000" pitchFamily="18" charset="-128"/>
                <a:ea typeface="UD デジタル 教科書体 NK-R" panose="02020400000000000000" pitchFamily="18" charset="-128"/>
              </a:rPr>
              <a:t>焦っていた</a:t>
            </a:r>
          </a:p>
        </p:txBody>
      </p:sp>
      <p:sp>
        <p:nvSpPr>
          <p:cNvPr id="7" name="Text Box 84"/>
          <p:cNvSpPr txBox="1">
            <a:spLocks noChangeArrowheads="1"/>
          </p:cNvSpPr>
          <p:nvPr/>
        </p:nvSpPr>
        <p:spPr bwMode="auto">
          <a:xfrm>
            <a:off x="3440344" y="5901760"/>
            <a:ext cx="1152000" cy="576263"/>
          </a:xfrm>
          <a:prstGeom prst="rect">
            <a:avLst/>
          </a:prstGeom>
          <a:solidFill>
            <a:srgbClr val="66FFFF"/>
          </a:solidFill>
          <a:ln w="9525" algn="ctr">
            <a:solidFill>
              <a:srgbClr val="000000"/>
            </a:solidFill>
            <a:miter lim="800000"/>
            <a:headEnd/>
            <a:tailEnd/>
          </a:ln>
        </p:spPr>
        <p:txBody>
          <a:bodyPr lIns="74295" tIns="8890" rIns="74295" bIns="8890" anchor="ctr"/>
          <a:lstStyle/>
          <a:p>
            <a:pPr algn="ctr"/>
            <a:r>
              <a:rPr lang="ja-JP" altLang="en-US" sz="1600" dirty="0">
                <a:latin typeface="UD デジタル 教科書体 NK-R" panose="02020400000000000000" pitchFamily="18" charset="-128"/>
                <a:ea typeface="UD デジタル 教科書体 NK-R" panose="02020400000000000000" pitchFamily="18" charset="-128"/>
              </a:rPr>
              <a:t>ミラーの死角に入った</a:t>
            </a:r>
          </a:p>
        </p:txBody>
      </p:sp>
      <p:sp>
        <p:nvSpPr>
          <p:cNvPr id="8" name="Text Box 85"/>
          <p:cNvSpPr txBox="1">
            <a:spLocks noChangeArrowheads="1"/>
          </p:cNvSpPr>
          <p:nvPr/>
        </p:nvSpPr>
        <p:spPr bwMode="auto">
          <a:xfrm>
            <a:off x="3440344" y="4360809"/>
            <a:ext cx="1152000" cy="576263"/>
          </a:xfrm>
          <a:prstGeom prst="rect">
            <a:avLst/>
          </a:prstGeom>
          <a:solidFill>
            <a:srgbClr val="CCFFCC"/>
          </a:solidFill>
          <a:ln w="9525" algn="ctr">
            <a:solidFill>
              <a:srgbClr val="000000"/>
            </a:solidFill>
            <a:miter lim="800000"/>
            <a:headEnd/>
            <a:tailEnd/>
          </a:ln>
        </p:spPr>
        <p:txBody>
          <a:bodyPr lIns="74295" tIns="8890" rIns="74295" bIns="8890" anchor="ctr"/>
          <a:lstStyle/>
          <a:p>
            <a:pPr algn="ctr"/>
            <a:r>
              <a:rPr lang="ja-JP" altLang="en-US" sz="1600" dirty="0">
                <a:latin typeface="UD デジタル 教科書体 NK-R" panose="02020400000000000000" pitchFamily="18" charset="-128"/>
                <a:ea typeface="UD デジタル 教科書体 NK-R" panose="02020400000000000000" pitchFamily="18" charset="-128"/>
              </a:rPr>
              <a:t>夜間</a:t>
            </a:r>
          </a:p>
        </p:txBody>
      </p:sp>
      <p:sp>
        <p:nvSpPr>
          <p:cNvPr id="9" name="Text Box 89"/>
          <p:cNvSpPr txBox="1">
            <a:spLocks noChangeArrowheads="1"/>
          </p:cNvSpPr>
          <p:nvPr/>
        </p:nvSpPr>
        <p:spPr bwMode="auto">
          <a:xfrm>
            <a:off x="3440344" y="1773238"/>
            <a:ext cx="1152000" cy="573087"/>
          </a:xfrm>
          <a:prstGeom prst="rect">
            <a:avLst/>
          </a:prstGeom>
          <a:solidFill>
            <a:srgbClr val="FFCCFF"/>
          </a:solidFill>
          <a:ln w="9525" algn="ctr">
            <a:solidFill>
              <a:srgbClr val="000000"/>
            </a:solidFill>
            <a:miter lim="800000"/>
            <a:headEnd/>
            <a:tailEnd/>
          </a:ln>
        </p:spPr>
        <p:txBody>
          <a:bodyPr lIns="74295" tIns="8890" rIns="74295" bIns="8890" anchor="ctr"/>
          <a:lstStyle/>
          <a:p>
            <a:pPr algn="ctr"/>
            <a:r>
              <a:rPr lang="ja-JP" altLang="en-US" sz="1600" dirty="0">
                <a:latin typeface="UD デジタル 教科書体 NK-R" panose="02020400000000000000" pitchFamily="18" charset="-128"/>
                <a:ea typeface="UD デジタル 教科書体 NK-R" panose="02020400000000000000" pitchFamily="18" charset="-128"/>
              </a:rPr>
              <a:t>道に不慣れ</a:t>
            </a:r>
          </a:p>
        </p:txBody>
      </p:sp>
      <p:sp>
        <p:nvSpPr>
          <p:cNvPr id="10" name="Text Box 90"/>
          <p:cNvSpPr txBox="1">
            <a:spLocks noChangeArrowheads="1"/>
          </p:cNvSpPr>
          <p:nvPr/>
        </p:nvSpPr>
        <p:spPr bwMode="auto">
          <a:xfrm>
            <a:off x="4953377" y="1804583"/>
            <a:ext cx="1152000" cy="510396"/>
          </a:xfrm>
          <a:prstGeom prst="rect">
            <a:avLst/>
          </a:prstGeom>
          <a:solidFill>
            <a:srgbClr val="FFCCFF"/>
          </a:solidFill>
          <a:ln w="9525" algn="ctr">
            <a:solidFill>
              <a:srgbClr val="000000"/>
            </a:solidFill>
            <a:miter lim="800000"/>
            <a:headEnd/>
            <a:tailEnd/>
          </a:ln>
        </p:spPr>
        <p:txBody>
          <a:bodyPr lIns="74295" tIns="8890" rIns="74295" bIns="8890" anchor="ctr">
            <a:sp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初めて通る道路</a:t>
            </a:r>
          </a:p>
        </p:txBody>
      </p:sp>
      <p:sp>
        <p:nvSpPr>
          <p:cNvPr id="11" name="Text Box 92"/>
          <p:cNvSpPr txBox="1">
            <a:spLocks noChangeArrowheads="1"/>
          </p:cNvSpPr>
          <p:nvPr/>
        </p:nvSpPr>
        <p:spPr bwMode="auto">
          <a:xfrm>
            <a:off x="3440344" y="3204795"/>
            <a:ext cx="1152000" cy="756617"/>
          </a:xfrm>
          <a:prstGeom prst="rect">
            <a:avLst/>
          </a:prstGeom>
          <a:solidFill>
            <a:srgbClr val="FFFF66"/>
          </a:solidFill>
          <a:ln w="9525" algn="ctr">
            <a:solidFill>
              <a:srgbClr val="000000"/>
            </a:solidFill>
            <a:miter lim="800000"/>
            <a:headEnd/>
            <a:tailEnd/>
          </a:ln>
        </p:spPr>
        <p:txBody>
          <a:bodyPr lIns="74295" tIns="8890" rIns="74295" bIns="8890" anchor="ctr">
            <a:sp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上司に</a:t>
            </a:r>
            <a:endParaRPr lang="en-US" altLang="ja-JP" sz="1600" dirty="0">
              <a:latin typeface="UD デジタル 教科書体 NK-R" panose="02020400000000000000" pitchFamily="18" charset="-128"/>
              <a:ea typeface="UD デジタル 教科書体 NK-R" panose="02020400000000000000" pitchFamily="18" charset="-128"/>
            </a:endParaRPr>
          </a:p>
          <a:p>
            <a:pPr algn="ctr"/>
            <a:r>
              <a:rPr lang="ja-JP" altLang="en-US" sz="1600" dirty="0">
                <a:latin typeface="UD デジタル 教科書体 NK-R" panose="02020400000000000000" pitchFamily="18" charset="-128"/>
                <a:ea typeface="UD デジタル 教科書体 NK-R" panose="02020400000000000000" pitchFamily="18" charset="-128"/>
              </a:rPr>
              <a:t>早く帰るよう言われた</a:t>
            </a:r>
          </a:p>
        </p:txBody>
      </p:sp>
      <p:sp>
        <p:nvSpPr>
          <p:cNvPr id="13" name="Text Box 94"/>
          <p:cNvSpPr txBox="1">
            <a:spLocks noChangeArrowheads="1"/>
          </p:cNvSpPr>
          <p:nvPr/>
        </p:nvSpPr>
        <p:spPr bwMode="auto">
          <a:xfrm>
            <a:off x="3620263" y="1213120"/>
            <a:ext cx="792162" cy="294953"/>
          </a:xfrm>
          <a:prstGeom prst="rect">
            <a:avLst/>
          </a:prstGeom>
          <a:solidFill>
            <a:srgbClr val="FFFFFF"/>
          </a:solidFill>
          <a:ln w="9525" algn="ctr">
            <a:noFill/>
            <a:miter lim="800000"/>
            <a:headEnd/>
            <a:tailEnd/>
          </a:ln>
        </p:spPr>
        <p:txBody>
          <a:bodyPr lIns="74295" tIns="8890" rIns="74295" bIns="8890">
            <a:spAutoFit/>
          </a:bodyPr>
          <a:lstStyle/>
          <a:p>
            <a:r>
              <a:rPr lang="ja-JP" altLang="en-US" dirty="0">
                <a:latin typeface="+mj-ea"/>
                <a:ea typeface="+mj-ea"/>
              </a:rPr>
              <a:t>なぜ２</a:t>
            </a:r>
          </a:p>
        </p:txBody>
      </p:sp>
      <p:sp>
        <p:nvSpPr>
          <p:cNvPr id="14" name="Text Box 95"/>
          <p:cNvSpPr txBox="1">
            <a:spLocks noChangeArrowheads="1"/>
          </p:cNvSpPr>
          <p:nvPr/>
        </p:nvSpPr>
        <p:spPr bwMode="auto">
          <a:xfrm>
            <a:off x="250825" y="1072465"/>
            <a:ext cx="1295400" cy="576262"/>
          </a:xfrm>
          <a:prstGeom prst="rect">
            <a:avLst/>
          </a:prstGeom>
          <a:solidFill>
            <a:srgbClr val="FFFFFF"/>
          </a:solidFill>
          <a:ln w="9525" algn="ctr">
            <a:noFill/>
            <a:miter lim="800000"/>
            <a:headEnd/>
            <a:tailEnd/>
          </a:ln>
        </p:spPr>
        <p:txBody>
          <a:bodyPr lIns="74295" tIns="8890" rIns="74295" bIns="8890"/>
          <a:lstStyle/>
          <a:p>
            <a:pPr algn="ctr"/>
            <a:r>
              <a:rPr lang="ja-JP" altLang="en-US" dirty="0">
                <a:latin typeface="+mj-ea"/>
                <a:ea typeface="+mj-ea"/>
              </a:rPr>
              <a:t>事故に関係したエラー</a:t>
            </a:r>
          </a:p>
        </p:txBody>
      </p:sp>
      <p:sp>
        <p:nvSpPr>
          <p:cNvPr id="15" name="AutoShape 97"/>
          <p:cNvSpPr>
            <a:spLocks noChangeArrowheads="1"/>
          </p:cNvSpPr>
          <p:nvPr/>
        </p:nvSpPr>
        <p:spPr bwMode="auto">
          <a:xfrm flipH="1">
            <a:off x="2129415" y="6145442"/>
            <a:ext cx="1225550" cy="503238"/>
          </a:xfrm>
          <a:prstGeom prst="wedgeRoundRectCallout">
            <a:avLst>
              <a:gd name="adj1" fmla="val -76167"/>
              <a:gd name="adj2" fmla="val 4259"/>
              <a:gd name="adj3" fmla="val 16667"/>
            </a:avLst>
          </a:prstGeom>
          <a:solidFill>
            <a:srgbClr val="66FFFF"/>
          </a:solidFill>
          <a:ln w="9525" algn="ctr">
            <a:solidFill>
              <a:srgbClr val="66FFFF"/>
            </a:solidFill>
            <a:miter lim="800000"/>
            <a:headEnd/>
            <a:tailEnd/>
          </a:ln>
        </p:spPr>
        <p:txBody>
          <a:bodyPr lIns="74295" tIns="8890" rIns="74295" bIns="8890" anchor="ctr" anchorCtr="0"/>
          <a:lstStyle/>
          <a:p>
            <a:pPr algn="ctr"/>
            <a:r>
              <a:rPr lang="ja-JP" altLang="en-US" sz="1600" b="1" dirty="0">
                <a:latin typeface="ＭＳ Ｐゴシック" pitchFamily="50" charset="-128"/>
              </a:rPr>
              <a:t>ハード面</a:t>
            </a:r>
            <a:endParaRPr lang="ja-JP" altLang="en-US" sz="1600" dirty="0">
              <a:ea typeface="HG丸ｺﾞｼｯｸM-PRO" pitchFamily="50" charset="-128"/>
            </a:endParaRPr>
          </a:p>
        </p:txBody>
      </p:sp>
      <p:sp>
        <p:nvSpPr>
          <p:cNvPr id="16" name="AutoShape 100"/>
          <p:cNvSpPr>
            <a:spLocks noChangeArrowheads="1"/>
          </p:cNvSpPr>
          <p:nvPr/>
        </p:nvSpPr>
        <p:spPr bwMode="auto">
          <a:xfrm>
            <a:off x="4773465" y="4283559"/>
            <a:ext cx="1225550" cy="431800"/>
          </a:xfrm>
          <a:prstGeom prst="wedgeRoundRectCallout">
            <a:avLst>
              <a:gd name="adj1" fmla="val -81736"/>
              <a:gd name="adj2" fmla="val 55148"/>
              <a:gd name="adj3" fmla="val 16667"/>
            </a:avLst>
          </a:prstGeom>
          <a:solidFill>
            <a:srgbClr val="CCFFCC"/>
          </a:solidFill>
          <a:ln w="9525" algn="ctr">
            <a:solidFill>
              <a:srgbClr val="CCFF99"/>
            </a:solidFill>
            <a:miter lim="800000"/>
            <a:headEnd/>
            <a:tailEnd/>
          </a:ln>
        </p:spPr>
        <p:txBody>
          <a:bodyPr lIns="74295" tIns="8890" rIns="74295" bIns="8890" anchor="ctr" anchorCtr="0"/>
          <a:lstStyle/>
          <a:p>
            <a:pPr algn="ctr"/>
            <a:r>
              <a:rPr lang="ja-JP" altLang="en-US" sz="1600" b="1" dirty="0">
                <a:latin typeface="ＭＳ Ｐゴシック" pitchFamily="50" charset="-128"/>
              </a:rPr>
              <a:t>環境要因</a:t>
            </a:r>
            <a:endParaRPr lang="ja-JP" altLang="en-US" sz="1600" dirty="0">
              <a:solidFill>
                <a:schemeClr val="bg2"/>
              </a:solidFill>
              <a:ea typeface="HG丸ｺﾞｼｯｸM-PRO" pitchFamily="50" charset="-128"/>
            </a:endParaRPr>
          </a:p>
        </p:txBody>
      </p:sp>
      <p:sp>
        <p:nvSpPr>
          <p:cNvPr id="20" name="Text Box 137"/>
          <p:cNvSpPr txBox="1">
            <a:spLocks noChangeArrowheads="1"/>
          </p:cNvSpPr>
          <p:nvPr/>
        </p:nvSpPr>
        <p:spPr bwMode="auto">
          <a:xfrm>
            <a:off x="4953377" y="3204795"/>
            <a:ext cx="1152000" cy="756617"/>
          </a:xfrm>
          <a:prstGeom prst="rect">
            <a:avLst/>
          </a:prstGeom>
          <a:solidFill>
            <a:srgbClr val="FFFF66"/>
          </a:solidFill>
          <a:ln w="9525" algn="ctr">
            <a:solidFill>
              <a:srgbClr val="000000"/>
            </a:solidFill>
            <a:miter lim="800000"/>
            <a:headEnd/>
            <a:tailEnd/>
          </a:ln>
        </p:spPr>
        <p:txBody>
          <a:bodyPr lIns="74295" tIns="8890" rIns="74295" bIns="8890" anchor="ctr">
            <a:sp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次の車両繰りが迫っていた</a:t>
            </a:r>
          </a:p>
        </p:txBody>
      </p:sp>
      <p:sp>
        <p:nvSpPr>
          <p:cNvPr id="21" name="AutoShape 96"/>
          <p:cNvSpPr>
            <a:spLocks noChangeArrowheads="1"/>
          </p:cNvSpPr>
          <p:nvPr/>
        </p:nvSpPr>
        <p:spPr bwMode="auto">
          <a:xfrm>
            <a:off x="7954681" y="2880945"/>
            <a:ext cx="1081088" cy="647700"/>
          </a:xfrm>
          <a:prstGeom prst="wedgeRoundRectCallout">
            <a:avLst>
              <a:gd name="adj1" fmla="val -81278"/>
              <a:gd name="adj2" fmla="val 22551"/>
              <a:gd name="adj3" fmla="val 16667"/>
            </a:avLst>
          </a:prstGeom>
          <a:solidFill>
            <a:srgbClr val="FFFF66"/>
          </a:solidFill>
          <a:ln w="9525" algn="ctr">
            <a:solidFill>
              <a:srgbClr val="FFFF00"/>
            </a:solidFill>
            <a:miter lim="800000"/>
            <a:headEnd/>
            <a:tailEnd/>
          </a:ln>
        </p:spPr>
        <p:txBody>
          <a:bodyPr lIns="74295" tIns="8890" rIns="74295" bIns="8890" anchor="ctr" anchorCtr="0"/>
          <a:lstStyle/>
          <a:p>
            <a:pPr algn="ctr"/>
            <a:r>
              <a:rPr lang="ja-JP" altLang="en-US" sz="1600" b="1" dirty="0">
                <a:latin typeface="ＭＳ Ｐゴシック" pitchFamily="50" charset="-128"/>
              </a:rPr>
              <a:t>管理上の</a:t>
            </a:r>
          </a:p>
          <a:p>
            <a:pPr algn="ctr"/>
            <a:r>
              <a:rPr lang="ja-JP" altLang="en-US" sz="1600" b="1" dirty="0">
                <a:latin typeface="ＭＳ Ｐゴシック" pitchFamily="50" charset="-128"/>
              </a:rPr>
              <a:t>要因</a:t>
            </a:r>
          </a:p>
        </p:txBody>
      </p:sp>
      <p:sp>
        <p:nvSpPr>
          <p:cNvPr id="32" name="Text Box 83"/>
          <p:cNvSpPr txBox="1">
            <a:spLocks noChangeArrowheads="1"/>
          </p:cNvSpPr>
          <p:nvPr/>
        </p:nvSpPr>
        <p:spPr bwMode="auto">
          <a:xfrm>
            <a:off x="1942990" y="4630030"/>
            <a:ext cx="1152000" cy="756617"/>
          </a:xfrm>
          <a:prstGeom prst="rect">
            <a:avLst/>
          </a:prstGeom>
          <a:solidFill>
            <a:srgbClr val="CCFFCC"/>
          </a:solidFill>
          <a:ln w="9525" algn="ctr">
            <a:solidFill>
              <a:srgbClr val="000000"/>
            </a:solidFill>
            <a:miter lim="800000"/>
            <a:headEnd/>
            <a:tailEnd/>
          </a:ln>
        </p:spPr>
        <p:txBody>
          <a:bodyPr lIns="74295" tIns="8890" rIns="74295" bIns="8890" anchor="ctr">
            <a:sp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自転車が見えなかった</a:t>
            </a:r>
          </a:p>
        </p:txBody>
      </p:sp>
      <p:sp>
        <p:nvSpPr>
          <p:cNvPr id="42" name="Text Box 80"/>
          <p:cNvSpPr txBox="1">
            <a:spLocks noChangeArrowheads="1"/>
          </p:cNvSpPr>
          <p:nvPr/>
        </p:nvSpPr>
        <p:spPr bwMode="auto">
          <a:xfrm>
            <a:off x="322525" y="1807369"/>
            <a:ext cx="1152000" cy="504825"/>
          </a:xfrm>
          <a:prstGeom prst="rect">
            <a:avLst/>
          </a:prstGeom>
          <a:solidFill>
            <a:srgbClr val="FFFFFF"/>
          </a:solidFill>
          <a:ln w="9525" algn="ctr">
            <a:solidFill>
              <a:srgbClr val="000000"/>
            </a:solidFill>
            <a:miter lim="800000"/>
            <a:headEnd/>
            <a:tailEnd/>
          </a:ln>
        </p:spPr>
        <p:txBody>
          <a:bodyPr lIns="74295" tIns="8890" rIns="74295" bIns="8890" anchor="ctr" anchorCtr="0"/>
          <a:lstStyle/>
          <a:p>
            <a:pPr algn="ctr"/>
            <a:r>
              <a:rPr lang="ja-JP" altLang="en-US" sz="1600" dirty="0">
                <a:latin typeface="UD デジタル 教科書体 NK-R" panose="02020400000000000000" pitchFamily="18" charset="-128"/>
                <a:ea typeface="UD デジタル 教科書体 NK-R" panose="02020400000000000000" pitchFamily="18" charset="-128"/>
              </a:rPr>
              <a:t>地図を見ながら運転</a:t>
            </a:r>
          </a:p>
        </p:txBody>
      </p:sp>
      <p:sp>
        <p:nvSpPr>
          <p:cNvPr id="43" name="Text Box 159"/>
          <p:cNvSpPr txBox="1">
            <a:spLocks noChangeArrowheads="1"/>
          </p:cNvSpPr>
          <p:nvPr/>
        </p:nvSpPr>
        <p:spPr bwMode="auto">
          <a:xfrm>
            <a:off x="6632476" y="1213120"/>
            <a:ext cx="792162" cy="294953"/>
          </a:xfrm>
          <a:prstGeom prst="rect">
            <a:avLst/>
          </a:prstGeom>
          <a:solidFill>
            <a:srgbClr val="FFFFFF"/>
          </a:solidFill>
          <a:ln w="9525" algn="ctr">
            <a:noFill/>
            <a:miter lim="800000"/>
            <a:headEnd/>
            <a:tailEnd/>
          </a:ln>
        </p:spPr>
        <p:txBody>
          <a:bodyPr lIns="74295" tIns="8890" rIns="74295" bIns="8890">
            <a:spAutoFit/>
          </a:bodyPr>
          <a:lstStyle/>
          <a:p>
            <a:r>
              <a:rPr lang="ja-JP" altLang="en-US" dirty="0">
                <a:latin typeface="+mj-ea"/>
                <a:ea typeface="+mj-ea"/>
              </a:rPr>
              <a:t>なぜ４</a:t>
            </a:r>
          </a:p>
        </p:txBody>
      </p:sp>
      <p:sp>
        <p:nvSpPr>
          <p:cNvPr id="44" name="Text Box 160"/>
          <p:cNvSpPr txBox="1">
            <a:spLocks noChangeArrowheads="1"/>
          </p:cNvSpPr>
          <p:nvPr/>
        </p:nvSpPr>
        <p:spPr bwMode="auto">
          <a:xfrm>
            <a:off x="5133296" y="1213120"/>
            <a:ext cx="792162" cy="294953"/>
          </a:xfrm>
          <a:prstGeom prst="rect">
            <a:avLst/>
          </a:prstGeom>
          <a:solidFill>
            <a:srgbClr val="FFFFFF"/>
          </a:solidFill>
          <a:ln w="9525" algn="ctr">
            <a:noFill/>
            <a:miter lim="800000"/>
            <a:headEnd/>
            <a:tailEnd/>
          </a:ln>
        </p:spPr>
        <p:txBody>
          <a:bodyPr lIns="74295" tIns="8890" rIns="74295" bIns="8890">
            <a:spAutoFit/>
          </a:bodyPr>
          <a:lstStyle/>
          <a:p>
            <a:r>
              <a:rPr lang="ja-JP" altLang="en-US" dirty="0">
                <a:latin typeface="+mj-ea"/>
                <a:ea typeface="+mj-ea"/>
              </a:rPr>
              <a:t>なぜ３</a:t>
            </a:r>
          </a:p>
        </p:txBody>
      </p:sp>
      <p:sp>
        <p:nvSpPr>
          <p:cNvPr id="45" name="Text Box 161"/>
          <p:cNvSpPr txBox="1">
            <a:spLocks noChangeArrowheads="1"/>
          </p:cNvSpPr>
          <p:nvPr/>
        </p:nvSpPr>
        <p:spPr bwMode="auto">
          <a:xfrm>
            <a:off x="2122909" y="1213120"/>
            <a:ext cx="792163" cy="294953"/>
          </a:xfrm>
          <a:prstGeom prst="rect">
            <a:avLst/>
          </a:prstGeom>
          <a:solidFill>
            <a:srgbClr val="FFFFFF"/>
          </a:solidFill>
          <a:ln w="9525" algn="ctr">
            <a:noFill/>
            <a:miter lim="800000"/>
            <a:headEnd/>
            <a:tailEnd/>
          </a:ln>
        </p:spPr>
        <p:txBody>
          <a:bodyPr lIns="74295" tIns="8890" rIns="74295" bIns="8890">
            <a:spAutoFit/>
          </a:bodyPr>
          <a:lstStyle/>
          <a:p>
            <a:r>
              <a:rPr lang="ja-JP" altLang="en-US" dirty="0">
                <a:latin typeface="+mj-ea"/>
                <a:ea typeface="+mj-ea"/>
              </a:rPr>
              <a:t>なぜ１</a:t>
            </a:r>
          </a:p>
        </p:txBody>
      </p:sp>
      <p:sp>
        <p:nvSpPr>
          <p:cNvPr id="53" name="Text Box 83"/>
          <p:cNvSpPr txBox="1">
            <a:spLocks noChangeArrowheads="1"/>
          </p:cNvSpPr>
          <p:nvPr/>
        </p:nvSpPr>
        <p:spPr bwMode="auto">
          <a:xfrm>
            <a:off x="322525" y="4124381"/>
            <a:ext cx="1152000" cy="622300"/>
          </a:xfrm>
          <a:prstGeom prst="rect">
            <a:avLst/>
          </a:prstGeom>
          <a:solidFill>
            <a:srgbClr val="FFFFFF"/>
          </a:solidFill>
          <a:ln w="9525" algn="ctr">
            <a:solidFill>
              <a:srgbClr val="000000"/>
            </a:solidFill>
            <a:miter lim="800000"/>
            <a:headEnd/>
            <a:tailEnd/>
          </a:ln>
        </p:spPr>
        <p:txBody>
          <a:bodyPr lIns="74295" tIns="8890" rIns="74295" bIns="8890" anchor="ctr"/>
          <a:lstStyle/>
          <a:p>
            <a:pPr algn="ctr"/>
            <a:r>
              <a:rPr lang="ja-JP" altLang="en-US" sz="1600" dirty="0">
                <a:latin typeface="UD デジタル 教科書体 NK-R" panose="02020400000000000000" pitchFamily="18" charset="-128"/>
                <a:ea typeface="UD デジタル 教科書体 NK-R" panose="02020400000000000000" pitchFamily="18" charset="-128"/>
              </a:rPr>
              <a:t>自転車を</a:t>
            </a:r>
            <a:endParaRPr lang="en-US" altLang="ja-JP" sz="1600" dirty="0">
              <a:latin typeface="UD デジタル 教科書体 NK-R" panose="02020400000000000000" pitchFamily="18" charset="-128"/>
              <a:ea typeface="UD デジタル 教科書体 NK-R" panose="02020400000000000000" pitchFamily="18" charset="-128"/>
            </a:endParaRPr>
          </a:p>
          <a:p>
            <a:pPr algn="ctr"/>
            <a:r>
              <a:rPr lang="ja-JP" altLang="en-US" sz="1600" dirty="0">
                <a:latin typeface="UD デジタル 教科書体 NK-R" panose="02020400000000000000" pitchFamily="18" charset="-128"/>
                <a:ea typeface="UD デジタル 教科書体 NK-R" panose="02020400000000000000" pitchFamily="18" charset="-128"/>
              </a:rPr>
              <a:t>発見できず</a:t>
            </a:r>
          </a:p>
        </p:txBody>
      </p:sp>
      <p:cxnSp>
        <p:nvCxnSpPr>
          <p:cNvPr id="55" name="直線矢印コネクタ 54"/>
          <p:cNvCxnSpPr>
            <a:stCxn id="9" idx="3"/>
            <a:endCxn id="10" idx="1"/>
          </p:cNvCxnSpPr>
          <p:nvPr/>
        </p:nvCxnSpPr>
        <p:spPr>
          <a:xfrm flipV="1">
            <a:off x="4592344" y="2059781"/>
            <a:ext cx="361033"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a:stCxn id="11" idx="3"/>
            <a:endCxn id="20" idx="1"/>
          </p:cNvCxnSpPr>
          <p:nvPr/>
        </p:nvCxnSpPr>
        <p:spPr>
          <a:xfrm>
            <a:off x="4592344" y="3583104"/>
            <a:ext cx="36103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 Box 85"/>
          <p:cNvSpPr txBox="1">
            <a:spLocks noChangeArrowheads="1"/>
          </p:cNvSpPr>
          <p:nvPr/>
        </p:nvSpPr>
        <p:spPr bwMode="auto">
          <a:xfrm>
            <a:off x="3440344" y="5096704"/>
            <a:ext cx="1152000" cy="576263"/>
          </a:xfrm>
          <a:prstGeom prst="rect">
            <a:avLst/>
          </a:prstGeom>
          <a:solidFill>
            <a:srgbClr val="CCFFCC"/>
          </a:solidFill>
          <a:ln w="9525" algn="ctr">
            <a:solidFill>
              <a:srgbClr val="000000"/>
            </a:solidFill>
            <a:miter lim="800000"/>
            <a:headEnd/>
            <a:tailEnd/>
          </a:ln>
        </p:spPr>
        <p:txBody>
          <a:bodyPr lIns="74295" tIns="8890" rIns="74295" bIns="8890" anchor="ctr"/>
          <a:lstStyle/>
          <a:p>
            <a:pPr algn="ctr"/>
            <a:r>
              <a:rPr lang="ja-JP" altLang="en-US" sz="1600" dirty="0">
                <a:latin typeface="UD デジタル 教科書体 NK-R" panose="02020400000000000000" pitchFamily="18" charset="-128"/>
                <a:ea typeface="UD デジタル 教科書体 NK-R" panose="02020400000000000000" pitchFamily="18" charset="-128"/>
              </a:rPr>
              <a:t>雨</a:t>
            </a:r>
          </a:p>
        </p:txBody>
      </p:sp>
      <p:cxnSp>
        <p:nvCxnSpPr>
          <p:cNvPr id="62" name="直線矢印コネクタ 61"/>
          <p:cNvCxnSpPr>
            <a:stCxn id="42" idx="3"/>
            <a:endCxn id="9" idx="1"/>
          </p:cNvCxnSpPr>
          <p:nvPr/>
        </p:nvCxnSpPr>
        <p:spPr>
          <a:xfrm>
            <a:off x="1474525" y="2059782"/>
            <a:ext cx="196581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カギ線コネクタ 64"/>
          <p:cNvCxnSpPr>
            <a:stCxn id="53" idx="3"/>
            <a:endCxn id="6" idx="1"/>
          </p:cNvCxnSpPr>
          <p:nvPr/>
        </p:nvCxnSpPr>
        <p:spPr>
          <a:xfrm flipV="1">
            <a:off x="1474525" y="3583104"/>
            <a:ext cx="468465" cy="852427"/>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カギ線コネクタ 68"/>
          <p:cNvCxnSpPr>
            <a:stCxn id="32" idx="3"/>
            <a:endCxn id="8" idx="1"/>
          </p:cNvCxnSpPr>
          <p:nvPr/>
        </p:nvCxnSpPr>
        <p:spPr>
          <a:xfrm flipV="1">
            <a:off x="3094990" y="4648941"/>
            <a:ext cx="345354" cy="359398"/>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カギ線コネクタ 70"/>
          <p:cNvCxnSpPr>
            <a:stCxn id="32" idx="3"/>
            <a:endCxn id="60" idx="1"/>
          </p:cNvCxnSpPr>
          <p:nvPr/>
        </p:nvCxnSpPr>
        <p:spPr>
          <a:xfrm>
            <a:off x="3094990" y="5008339"/>
            <a:ext cx="345354" cy="376497"/>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カギ線コネクタ 72"/>
          <p:cNvCxnSpPr>
            <a:stCxn id="32" idx="3"/>
            <a:endCxn id="7" idx="1"/>
          </p:cNvCxnSpPr>
          <p:nvPr/>
        </p:nvCxnSpPr>
        <p:spPr>
          <a:xfrm>
            <a:off x="3094990" y="5008339"/>
            <a:ext cx="345354" cy="1181553"/>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a:stCxn id="6" idx="3"/>
            <a:endCxn id="11" idx="1"/>
          </p:cNvCxnSpPr>
          <p:nvPr/>
        </p:nvCxnSpPr>
        <p:spPr>
          <a:xfrm>
            <a:off x="3094990" y="3583104"/>
            <a:ext cx="345354"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 Box 89"/>
          <p:cNvSpPr txBox="1">
            <a:spLocks noChangeArrowheads="1"/>
          </p:cNvSpPr>
          <p:nvPr/>
        </p:nvSpPr>
        <p:spPr bwMode="auto">
          <a:xfrm>
            <a:off x="1942990" y="2516387"/>
            <a:ext cx="1152000" cy="573087"/>
          </a:xfrm>
          <a:prstGeom prst="rect">
            <a:avLst/>
          </a:prstGeom>
          <a:solidFill>
            <a:srgbClr val="FFCCFF"/>
          </a:solidFill>
          <a:ln w="9525" algn="ctr">
            <a:solidFill>
              <a:srgbClr val="000000"/>
            </a:solidFill>
            <a:miter lim="800000"/>
            <a:headEnd/>
            <a:tailEnd/>
          </a:ln>
        </p:spPr>
        <p:txBody>
          <a:bodyPr lIns="74295" tIns="8890" rIns="74295" bIns="8890" anchor="ctr"/>
          <a:lstStyle/>
          <a:p>
            <a:pPr algn="ctr"/>
            <a:r>
              <a:rPr lang="ja-JP" altLang="en-US" sz="1600" dirty="0">
                <a:latin typeface="UD デジタル 教科書体 NK-R" panose="02020400000000000000" pitchFamily="18" charset="-128"/>
                <a:ea typeface="UD デジタル 教科書体 NK-R" panose="02020400000000000000" pitchFamily="18" charset="-128"/>
              </a:rPr>
              <a:t>地図に意識が集中</a:t>
            </a:r>
          </a:p>
        </p:txBody>
      </p:sp>
      <p:cxnSp>
        <p:nvCxnSpPr>
          <p:cNvPr id="80" name="カギ線コネクタ 79"/>
          <p:cNvCxnSpPr>
            <a:stCxn id="53" idx="3"/>
            <a:endCxn id="78" idx="1"/>
          </p:cNvCxnSpPr>
          <p:nvPr/>
        </p:nvCxnSpPr>
        <p:spPr>
          <a:xfrm flipV="1">
            <a:off x="1474525" y="2802931"/>
            <a:ext cx="468465" cy="1632600"/>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カギ線コネクタ 81"/>
          <p:cNvCxnSpPr>
            <a:stCxn id="78" idx="3"/>
            <a:endCxn id="9" idx="1"/>
          </p:cNvCxnSpPr>
          <p:nvPr/>
        </p:nvCxnSpPr>
        <p:spPr>
          <a:xfrm flipV="1">
            <a:off x="3094990" y="2059782"/>
            <a:ext cx="345354" cy="743149"/>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 Box 90"/>
          <p:cNvSpPr txBox="1">
            <a:spLocks noChangeArrowheads="1"/>
          </p:cNvSpPr>
          <p:nvPr/>
        </p:nvSpPr>
        <p:spPr bwMode="auto">
          <a:xfrm>
            <a:off x="6452557" y="1804583"/>
            <a:ext cx="1152000" cy="510396"/>
          </a:xfrm>
          <a:prstGeom prst="rect">
            <a:avLst/>
          </a:prstGeom>
          <a:solidFill>
            <a:srgbClr val="FFCCFF"/>
          </a:solidFill>
          <a:ln w="9525" algn="ctr">
            <a:solidFill>
              <a:srgbClr val="000000"/>
            </a:solidFill>
            <a:miter lim="800000"/>
            <a:headEnd/>
            <a:tailEnd/>
          </a:ln>
        </p:spPr>
        <p:txBody>
          <a:bodyPr lIns="74295" tIns="8890" rIns="74295" bIns="8890" anchor="ctr">
            <a:sp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新人ドライバー</a:t>
            </a:r>
          </a:p>
        </p:txBody>
      </p:sp>
      <p:cxnSp>
        <p:nvCxnSpPr>
          <p:cNvPr id="85" name="直線矢印コネクタ 84"/>
          <p:cNvCxnSpPr>
            <a:stCxn id="10" idx="3"/>
            <a:endCxn id="83" idx="1"/>
          </p:cNvCxnSpPr>
          <p:nvPr/>
        </p:nvCxnSpPr>
        <p:spPr>
          <a:xfrm>
            <a:off x="6105377" y="2059781"/>
            <a:ext cx="34718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AutoShape 102"/>
          <p:cNvSpPr>
            <a:spLocks noChangeArrowheads="1"/>
          </p:cNvSpPr>
          <p:nvPr/>
        </p:nvSpPr>
        <p:spPr bwMode="auto">
          <a:xfrm>
            <a:off x="7883244" y="1746812"/>
            <a:ext cx="1152525" cy="503237"/>
          </a:xfrm>
          <a:prstGeom prst="wedgeRoundRectCallout">
            <a:avLst>
              <a:gd name="adj1" fmla="val -86917"/>
              <a:gd name="adj2" fmla="val 29810"/>
              <a:gd name="adj3" fmla="val 16667"/>
            </a:avLst>
          </a:prstGeom>
          <a:solidFill>
            <a:srgbClr val="FFCCCC"/>
          </a:solidFill>
          <a:ln w="9525" algn="ctr">
            <a:solidFill>
              <a:srgbClr val="FFCCFF"/>
            </a:solidFill>
            <a:miter lim="800000"/>
            <a:headEnd/>
            <a:tailEnd/>
          </a:ln>
        </p:spPr>
        <p:txBody>
          <a:bodyPr lIns="74295" tIns="8890" rIns="74295" bIns="8890" anchor="ctr" anchorCtr="0"/>
          <a:lstStyle/>
          <a:p>
            <a:pPr algn="ctr"/>
            <a:r>
              <a:rPr lang="ja-JP" altLang="en-US" sz="1600" b="1" dirty="0">
                <a:latin typeface="ＭＳ Ｐゴシック" pitchFamily="50" charset="-128"/>
              </a:rPr>
              <a:t>ﾄﾞﾗｲﾊﾞｰの</a:t>
            </a:r>
          </a:p>
          <a:p>
            <a:pPr algn="ctr"/>
            <a:r>
              <a:rPr lang="ja-JP" altLang="en-US" sz="1600" b="1" dirty="0">
                <a:latin typeface="ＭＳ Ｐゴシック" pitchFamily="50" charset="-128"/>
              </a:rPr>
              <a:t>要因</a:t>
            </a:r>
          </a:p>
        </p:txBody>
      </p:sp>
      <p:sp>
        <p:nvSpPr>
          <p:cNvPr id="86" name="Text Box 137"/>
          <p:cNvSpPr txBox="1">
            <a:spLocks noChangeArrowheads="1"/>
          </p:cNvSpPr>
          <p:nvPr/>
        </p:nvSpPr>
        <p:spPr bwMode="auto">
          <a:xfrm>
            <a:off x="6452557" y="3204795"/>
            <a:ext cx="1152000" cy="756617"/>
          </a:xfrm>
          <a:prstGeom prst="rect">
            <a:avLst/>
          </a:prstGeom>
          <a:solidFill>
            <a:srgbClr val="FFFF66"/>
          </a:solidFill>
          <a:ln w="9525" algn="ctr">
            <a:solidFill>
              <a:srgbClr val="000000"/>
            </a:solidFill>
            <a:miter lim="800000"/>
            <a:headEnd/>
            <a:tailEnd/>
          </a:ln>
        </p:spPr>
        <p:txBody>
          <a:bodyPr lIns="74295" tIns="8890" rIns="74295" bIns="8890" anchor="ctr">
            <a:no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使える車両が少ない</a:t>
            </a:r>
          </a:p>
        </p:txBody>
      </p:sp>
      <p:cxnSp>
        <p:nvCxnSpPr>
          <p:cNvPr id="88" name="直線矢印コネクタ 87"/>
          <p:cNvCxnSpPr>
            <a:stCxn id="20" idx="3"/>
            <a:endCxn id="86" idx="1"/>
          </p:cNvCxnSpPr>
          <p:nvPr/>
        </p:nvCxnSpPr>
        <p:spPr>
          <a:xfrm>
            <a:off x="6105377" y="3583104"/>
            <a:ext cx="34718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ext Box 90"/>
          <p:cNvSpPr txBox="1">
            <a:spLocks noChangeArrowheads="1"/>
          </p:cNvSpPr>
          <p:nvPr/>
        </p:nvSpPr>
        <p:spPr bwMode="auto">
          <a:xfrm>
            <a:off x="4953377" y="5688472"/>
            <a:ext cx="1152000" cy="1002839"/>
          </a:xfrm>
          <a:prstGeom prst="rect">
            <a:avLst/>
          </a:prstGeom>
          <a:solidFill>
            <a:srgbClr val="FFCCFF"/>
          </a:solidFill>
          <a:ln w="9525" algn="ctr">
            <a:solidFill>
              <a:srgbClr val="000000"/>
            </a:solidFill>
            <a:miter lim="800000"/>
            <a:headEnd/>
            <a:tailEnd/>
          </a:ln>
        </p:spPr>
        <p:txBody>
          <a:bodyPr lIns="74295" tIns="8890" rIns="74295" bIns="8890" anchor="ctr">
            <a:sp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ミラーに死角があることを知らない</a:t>
            </a:r>
          </a:p>
        </p:txBody>
      </p:sp>
      <p:sp>
        <p:nvSpPr>
          <p:cNvPr id="90" name="Text Box 137"/>
          <p:cNvSpPr txBox="1">
            <a:spLocks noChangeArrowheads="1"/>
          </p:cNvSpPr>
          <p:nvPr/>
        </p:nvSpPr>
        <p:spPr bwMode="auto">
          <a:xfrm>
            <a:off x="6452557" y="5688472"/>
            <a:ext cx="1152000" cy="1002839"/>
          </a:xfrm>
          <a:prstGeom prst="rect">
            <a:avLst/>
          </a:prstGeom>
          <a:solidFill>
            <a:srgbClr val="FFFF66"/>
          </a:solidFill>
          <a:ln w="9525" algn="ctr">
            <a:solidFill>
              <a:srgbClr val="000000"/>
            </a:solidFill>
            <a:miter lim="800000"/>
            <a:headEnd/>
            <a:tailEnd/>
          </a:ln>
        </p:spPr>
        <p:txBody>
          <a:bodyPr lIns="74295" tIns="8890" rIns="74295" bIns="8890" anchor="ctr">
            <a:sp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ミラーに死角があることを教えていない</a:t>
            </a:r>
          </a:p>
        </p:txBody>
      </p:sp>
      <p:sp>
        <p:nvSpPr>
          <p:cNvPr id="91" name="Text Box 90"/>
          <p:cNvSpPr txBox="1">
            <a:spLocks noChangeArrowheads="1"/>
          </p:cNvSpPr>
          <p:nvPr/>
        </p:nvSpPr>
        <p:spPr bwMode="auto">
          <a:xfrm>
            <a:off x="6452557" y="4908090"/>
            <a:ext cx="1152000" cy="510396"/>
          </a:xfrm>
          <a:prstGeom prst="rect">
            <a:avLst/>
          </a:prstGeom>
          <a:solidFill>
            <a:srgbClr val="FFCCFF"/>
          </a:solidFill>
          <a:ln w="9525" algn="ctr">
            <a:solidFill>
              <a:srgbClr val="000000"/>
            </a:solidFill>
            <a:miter lim="800000"/>
            <a:headEnd/>
            <a:tailEnd/>
          </a:ln>
        </p:spPr>
        <p:txBody>
          <a:bodyPr lIns="74295" tIns="8890" rIns="74295" bIns="8890" anchor="ctr">
            <a:sp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新人ドライバー</a:t>
            </a:r>
          </a:p>
        </p:txBody>
      </p:sp>
      <p:cxnSp>
        <p:nvCxnSpPr>
          <p:cNvPr id="93" name="カギ線コネクタ 92"/>
          <p:cNvCxnSpPr>
            <a:stCxn id="89" idx="3"/>
            <a:endCxn id="91" idx="1"/>
          </p:cNvCxnSpPr>
          <p:nvPr/>
        </p:nvCxnSpPr>
        <p:spPr>
          <a:xfrm flipV="1">
            <a:off x="6105377" y="5163288"/>
            <a:ext cx="347180" cy="1026604"/>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矢印コネクタ 94"/>
          <p:cNvCxnSpPr>
            <a:stCxn id="89" idx="3"/>
            <a:endCxn id="90" idx="1"/>
          </p:cNvCxnSpPr>
          <p:nvPr/>
        </p:nvCxnSpPr>
        <p:spPr>
          <a:xfrm>
            <a:off x="6105377" y="6189892"/>
            <a:ext cx="34718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矢印コネクタ 96"/>
          <p:cNvCxnSpPr>
            <a:stCxn id="7" idx="3"/>
            <a:endCxn id="89" idx="1"/>
          </p:cNvCxnSpPr>
          <p:nvPr/>
        </p:nvCxnSpPr>
        <p:spPr>
          <a:xfrm>
            <a:off x="4592344" y="6189892"/>
            <a:ext cx="36103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カギ線コネクタ 98"/>
          <p:cNvCxnSpPr>
            <a:stCxn id="53" idx="3"/>
            <a:endCxn id="32" idx="1"/>
          </p:cNvCxnSpPr>
          <p:nvPr/>
        </p:nvCxnSpPr>
        <p:spPr>
          <a:xfrm>
            <a:off x="1474525" y="4435531"/>
            <a:ext cx="468465" cy="572808"/>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雲形吹き出し 45"/>
          <p:cNvSpPr/>
          <p:nvPr/>
        </p:nvSpPr>
        <p:spPr bwMode="auto">
          <a:xfrm>
            <a:off x="121557" y="2432028"/>
            <a:ext cx="1637836" cy="609064"/>
          </a:xfrm>
          <a:prstGeom prst="cloudCallout">
            <a:avLst>
              <a:gd name="adj1" fmla="val -16844"/>
              <a:gd name="adj2" fmla="val -87197"/>
            </a:avLst>
          </a:prstGeom>
          <a:solidFill>
            <a:schemeClr val="bg1"/>
          </a:solidFill>
          <a:ln w="9525">
            <a:solidFill>
              <a:schemeClr val="bg2"/>
            </a:solidFill>
            <a:round/>
            <a:headEnd/>
            <a:tailEnd/>
          </a:ln>
        </p:spPr>
        <p:txBody>
          <a:bodyPr wrap="none" rtlCol="0" anchor="ctr">
            <a:spAutoFit/>
          </a:bodyPr>
          <a:lstStyle/>
          <a:p>
            <a:pPr algn="ctr"/>
            <a:r>
              <a:rPr kumimoji="1" lang="ja-JP" altLang="en-US" sz="2000" dirty="0">
                <a:latin typeface="UD デジタル 教科書体 NK-B" panose="02020700000000000000" pitchFamily="18" charset="-128"/>
                <a:ea typeface="UD デジタル 教科書体 NK-B" panose="02020700000000000000" pitchFamily="18" charset="-128"/>
              </a:rPr>
              <a:t>エラー</a:t>
            </a:r>
            <a:r>
              <a:rPr kumimoji="1" lang="en-US" altLang="ja-JP" sz="2000" dirty="0">
                <a:latin typeface="UD デジタル 教科書体 NK-B" panose="02020700000000000000" pitchFamily="18" charset="-128"/>
                <a:ea typeface="UD デジタル 教科書体 NK-B" panose="02020700000000000000" pitchFamily="18" charset="-128"/>
              </a:rPr>
              <a:t>A</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47" name="雲形吹き出し 46"/>
          <p:cNvSpPr/>
          <p:nvPr/>
        </p:nvSpPr>
        <p:spPr bwMode="auto">
          <a:xfrm>
            <a:off x="117897" y="5147924"/>
            <a:ext cx="1645156" cy="609064"/>
          </a:xfrm>
          <a:prstGeom prst="cloudCallout">
            <a:avLst>
              <a:gd name="adj1" fmla="val -19107"/>
              <a:gd name="adj2" fmla="val -102847"/>
            </a:avLst>
          </a:prstGeom>
          <a:solidFill>
            <a:schemeClr val="bg1"/>
          </a:solidFill>
          <a:ln w="9525">
            <a:solidFill>
              <a:schemeClr val="bg2"/>
            </a:solidFill>
            <a:round/>
            <a:headEnd/>
            <a:tailEnd/>
          </a:ln>
        </p:spPr>
        <p:txBody>
          <a:bodyPr wrap="none" rtlCol="0" anchor="ctr">
            <a:spAutoFit/>
          </a:bodyPr>
          <a:lstStyle/>
          <a:p>
            <a:pPr algn="ctr"/>
            <a:r>
              <a:rPr kumimoji="1" lang="ja-JP" altLang="en-US" sz="2000" dirty="0">
                <a:latin typeface="UD デジタル 教科書体 NK-B" panose="02020700000000000000" pitchFamily="18" charset="-128"/>
                <a:ea typeface="UD デジタル 教科書体 NK-B" panose="02020700000000000000" pitchFamily="18" charset="-128"/>
              </a:rPr>
              <a:t>エラー</a:t>
            </a:r>
            <a:r>
              <a:rPr kumimoji="1" lang="en-US" altLang="ja-JP" sz="2000" dirty="0">
                <a:latin typeface="UD デジタル 教科書体 NK-B" panose="02020700000000000000" pitchFamily="18" charset="-128"/>
                <a:ea typeface="UD デジタル 教科書体 NK-B" panose="02020700000000000000" pitchFamily="18" charset="-128"/>
              </a:rPr>
              <a:t>B</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520733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分析例１：対策の検討</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8DEB9206-6B62-49F8-BC94-D9E684E3D2D0}" type="slidenum">
              <a:rPr lang="en-US" altLang="ja-JP" smtClean="0"/>
              <a:pPr>
                <a:defRPr/>
              </a:pPr>
              <a:t>55</a:t>
            </a:fld>
            <a:endParaRPr lang="en-US" altLang="ja-JP" dirty="0"/>
          </a:p>
        </p:txBody>
      </p:sp>
      <p:sp>
        <p:nvSpPr>
          <p:cNvPr id="6" name="Text Box 81"/>
          <p:cNvSpPr txBox="1">
            <a:spLocks noChangeArrowheads="1"/>
          </p:cNvSpPr>
          <p:nvPr/>
        </p:nvSpPr>
        <p:spPr bwMode="auto">
          <a:xfrm>
            <a:off x="2596797" y="4724087"/>
            <a:ext cx="1152000" cy="738153"/>
          </a:xfrm>
          <a:prstGeom prst="rect">
            <a:avLst/>
          </a:prstGeom>
          <a:solidFill>
            <a:srgbClr val="FFCCFF"/>
          </a:solidFill>
          <a:ln w="9525" algn="ctr">
            <a:solidFill>
              <a:srgbClr val="000000"/>
            </a:solidFill>
            <a:miter lim="800000"/>
            <a:headEnd/>
            <a:tailEnd/>
          </a:ln>
        </p:spPr>
        <p:txBody>
          <a:bodyPr lIns="74295" tIns="8890" rIns="74295" bIns="8890" anchor="ctr"/>
          <a:lstStyle/>
          <a:p>
            <a:pPr algn="ctr"/>
            <a:r>
              <a:rPr lang="ja-JP" altLang="en-US" sz="1600" dirty="0">
                <a:latin typeface="UD デジタル 教科書体 NK-R" panose="02020400000000000000" pitchFamily="18" charset="-128"/>
                <a:ea typeface="UD デジタル 教科書体 NK-R" panose="02020400000000000000" pitchFamily="18" charset="-128"/>
              </a:rPr>
              <a:t>焦っていた</a:t>
            </a:r>
          </a:p>
        </p:txBody>
      </p:sp>
      <p:sp>
        <p:nvSpPr>
          <p:cNvPr id="7" name="Text Box 84"/>
          <p:cNvSpPr txBox="1">
            <a:spLocks noChangeArrowheads="1"/>
          </p:cNvSpPr>
          <p:nvPr/>
        </p:nvSpPr>
        <p:spPr bwMode="auto">
          <a:xfrm>
            <a:off x="2605395" y="3554211"/>
            <a:ext cx="1152000" cy="1004400"/>
          </a:xfrm>
          <a:prstGeom prst="rect">
            <a:avLst/>
          </a:prstGeom>
          <a:solidFill>
            <a:srgbClr val="66FFFF"/>
          </a:solidFill>
          <a:ln w="9525" algn="ctr">
            <a:solidFill>
              <a:srgbClr val="000000"/>
            </a:solidFill>
            <a:miter lim="800000"/>
            <a:headEnd/>
            <a:tailEnd/>
          </a:ln>
        </p:spPr>
        <p:txBody>
          <a:bodyPr lIns="74295" tIns="8890" rIns="74295" bIns="8890" anchor="ctr"/>
          <a:lstStyle/>
          <a:p>
            <a:pPr algn="ctr"/>
            <a:r>
              <a:rPr lang="ja-JP" altLang="en-US" sz="1600" dirty="0">
                <a:latin typeface="UD デジタル 教科書体 NK-R" panose="02020400000000000000" pitchFamily="18" charset="-128"/>
                <a:ea typeface="UD デジタル 教科書体 NK-R" panose="02020400000000000000" pitchFamily="18" charset="-128"/>
              </a:rPr>
              <a:t>ミラーの死角に入った</a:t>
            </a:r>
          </a:p>
        </p:txBody>
      </p:sp>
      <p:sp>
        <p:nvSpPr>
          <p:cNvPr id="8" name="Text Box 85"/>
          <p:cNvSpPr txBox="1">
            <a:spLocks noChangeArrowheads="1"/>
          </p:cNvSpPr>
          <p:nvPr/>
        </p:nvSpPr>
        <p:spPr bwMode="auto">
          <a:xfrm>
            <a:off x="2621564" y="2675473"/>
            <a:ext cx="1152000" cy="576263"/>
          </a:xfrm>
          <a:prstGeom prst="rect">
            <a:avLst/>
          </a:prstGeom>
          <a:solidFill>
            <a:srgbClr val="CCFFCC"/>
          </a:solidFill>
          <a:ln w="9525" algn="ctr">
            <a:solidFill>
              <a:srgbClr val="000000"/>
            </a:solidFill>
            <a:miter lim="800000"/>
            <a:headEnd/>
            <a:tailEnd/>
          </a:ln>
        </p:spPr>
        <p:txBody>
          <a:bodyPr lIns="74295" tIns="8890" rIns="74295" bIns="8890" anchor="ctr"/>
          <a:lstStyle/>
          <a:p>
            <a:pPr algn="ctr"/>
            <a:r>
              <a:rPr lang="ja-JP" altLang="en-US" sz="1600" dirty="0">
                <a:latin typeface="UD デジタル 教科書体 NK-R" panose="02020400000000000000" pitchFamily="18" charset="-128"/>
                <a:ea typeface="UD デジタル 教科書体 NK-R" panose="02020400000000000000" pitchFamily="18" charset="-128"/>
              </a:rPr>
              <a:t>夜間</a:t>
            </a:r>
          </a:p>
        </p:txBody>
      </p:sp>
      <p:sp>
        <p:nvSpPr>
          <p:cNvPr id="9" name="Text Box 89"/>
          <p:cNvSpPr txBox="1">
            <a:spLocks noChangeArrowheads="1"/>
          </p:cNvSpPr>
          <p:nvPr/>
        </p:nvSpPr>
        <p:spPr bwMode="auto">
          <a:xfrm>
            <a:off x="1482781" y="1245895"/>
            <a:ext cx="1152000" cy="511200"/>
          </a:xfrm>
          <a:prstGeom prst="rect">
            <a:avLst/>
          </a:prstGeom>
          <a:solidFill>
            <a:srgbClr val="FFCCFF"/>
          </a:solidFill>
          <a:ln w="9525" algn="ctr">
            <a:solidFill>
              <a:srgbClr val="000000"/>
            </a:solidFill>
            <a:miter lim="800000"/>
            <a:headEnd/>
            <a:tailEnd/>
          </a:ln>
        </p:spPr>
        <p:txBody>
          <a:bodyPr lIns="74295" tIns="8890" rIns="74295" bIns="8890" anchor="ctr"/>
          <a:lstStyle/>
          <a:p>
            <a:pPr algn="ctr"/>
            <a:r>
              <a:rPr lang="ja-JP" altLang="en-US" sz="1600" dirty="0">
                <a:latin typeface="UD デジタル 教科書体 NK-R" panose="02020400000000000000" pitchFamily="18" charset="-128"/>
                <a:ea typeface="UD デジタル 教科書体 NK-R" panose="02020400000000000000" pitchFamily="18" charset="-128"/>
              </a:rPr>
              <a:t>道に不慣れ</a:t>
            </a:r>
          </a:p>
        </p:txBody>
      </p:sp>
      <p:sp>
        <p:nvSpPr>
          <p:cNvPr id="10" name="Text Box 90"/>
          <p:cNvSpPr txBox="1">
            <a:spLocks noChangeArrowheads="1"/>
          </p:cNvSpPr>
          <p:nvPr/>
        </p:nvSpPr>
        <p:spPr bwMode="auto">
          <a:xfrm>
            <a:off x="2643037" y="1245895"/>
            <a:ext cx="1152000" cy="511200"/>
          </a:xfrm>
          <a:prstGeom prst="rect">
            <a:avLst/>
          </a:prstGeom>
          <a:solidFill>
            <a:srgbClr val="FFCCFF"/>
          </a:solidFill>
          <a:ln w="9525" algn="ctr">
            <a:solidFill>
              <a:srgbClr val="000000"/>
            </a:solidFill>
            <a:miter lim="800000"/>
            <a:headEnd/>
            <a:tailEnd/>
          </a:ln>
        </p:spPr>
        <p:txBody>
          <a:bodyPr lIns="74295" tIns="8890" rIns="74295" bIns="8890" anchor="ctr">
            <a:sp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初めて通る道路</a:t>
            </a:r>
          </a:p>
        </p:txBody>
      </p:sp>
      <p:sp>
        <p:nvSpPr>
          <p:cNvPr id="11" name="Text Box 92"/>
          <p:cNvSpPr txBox="1">
            <a:spLocks noChangeArrowheads="1"/>
          </p:cNvSpPr>
          <p:nvPr/>
        </p:nvSpPr>
        <p:spPr bwMode="auto">
          <a:xfrm>
            <a:off x="3757053" y="4714855"/>
            <a:ext cx="1152000" cy="756617"/>
          </a:xfrm>
          <a:prstGeom prst="rect">
            <a:avLst/>
          </a:prstGeom>
          <a:solidFill>
            <a:srgbClr val="FFFF66"/>
          </a:solidFill>
          <a:ln w="9525" algn="ctr">
            <a:solidFill>
              <a:srgbClr val="000000"/>
            </a:solidFill>
            <a:miter lim="800000"/>
            <a:headEnd/>
            <a:tailEnd/>
          </a:ln>
        </p:spPr>
        <p:txBody>
          <a:bodyPr lIns="74295" tIns="8890" rIns="74295" bIns="8890" anchor="ctr">
            <a:sp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上司に</a:t>
            </a:r>
            <a:endParaRPr lang="en-US" altLang="ja-JP" sz="1600" dirty="0">
              <a:latin typeface="UD デジタル 教科書体 NK-R" panose="02020400000000000000" pitchFamily="18" charset="-128"/>
              <a:ea typeface="UD デジタル 教科書体 NK-R" panose="02020400000000000000" pitchFamily="18" charset="-128"/>
            </a:endParaRPr>
          </a:p>
          <a:p>
            <a:pPr algn="ctr"/>
            <a:r>
              <a:rPr lang="ja-JP" altLang="en-US" sz="1600" dirty="0">
                <a:latin typeface="UD デジタル 教科書体 NK-R" panose="02020400000000000000" pitchFamily="18" charset="-128"/>
                <a:ea typeface="UD デジタル 教科書体 NK-R" panose="02020400000000000000" pitchFamily="18" charset="-128"/>
              </a:rPr>
              <a:t>早く帰るよう言われた</a:t>
            </a:r>
          </a:p>
        </p:txBody>
      </p:sp>
      <p:sp>
        <p:nvSpPr>
          <p:cNvPr id="20" name="Text Box 137"/>
          <p:cNvSpPr txBox="1">
            <a:spLocks noChangeArrowheads="1"/>
          </p:cNvSpPr>
          <p:nvPr/>
        </p:nvSpPr>
        <p:spPr bwMode="auto">
          <a:xfrm>
            <a:off x="3757053" y="5466382"/>
            <a:ext cx="1152000" cy="756617"/>
          </a:xfrm>
          <a:prstGeom prst="rect">
            <a:avLst/>
          </a:prstGeom>
          <a:solidFill>
            <a:srgbClr val="FFFF66"/>
          </a:solidFill>
          <a:ln w="9525" algn="ctr">
            <a:solidFill>
              <a:srgbClr val="000000"/>
            </a:solidFill>
            <a:miter lim="800000"/>
            <a:headEnd/>
            <a:tailEnd/>
          </a:ln>
        </p:spPr>
        <p:txBody>
          <a:bodyPr lIns="74295" tIns="8890" rIns="74295" bIns="8890" anchor="ctr">
            <a:sp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次の車両繰りが迫っていた</a:t>
            </a:r>
          </a:p>
        </p:txBody>
      </p:sp>
      <p:sp>
        <p:nvSpPr>
          <p:cNvPr id="32" name="Text Box 83"/>
          <p:cNvSpPr txBox="1">
            <a:spLocks noChangeArrowheads="1"/>
          </p:cNvSpPr>
          <p:nvPr/>
        </p:nvSpPr>
        <p:spPr bwMode="auto">
          <a:xfrm>
            <a:off x="1456165" y="2004330"/>
            <a:ext cx="1152000" cy="4560899"/>
          </a:xfrm>
          <a:prstGeom prst="rect">
            <a:avLst/>
          </a:prstGeom>
          <a:solidFill>
            <a:srgbClr val="CCFFCC"/>
          </a:solidFill>
          <a:ln w="9525" algn="ctr">
            <a:solidFill>
              <a:srgbClr val="000000"/>
            </a:solidFill>
            <a:miter lim="800000"/>
            <a:headEnd/>
            <a:tailEnd/>
          </a:ln>
        </p:spPr>
        <p:txBody>
          <a:bodyPr lIns="74295" tIns="8890" rIns="74295" bIns="8890" anchor="ctr">
            <a:no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自転車が見えなかった</a:t>
            </a:r>
          </a:p>
        </p:txBody>
      </p:sp>
      <p:sp>
        <p:nvSpPr>
          <p:cNvPr id="42" name="Text Box 80"/>
          <p:cNvSpPr txBox="1">
            <a:spLocks noChangeArrowheads="1"/>
          </p:cNvSpPr>
          <p:nvPr/>
        </p:nvSpPr>
        <p:spPr bwMode="auto">
          <a:xfrm>
            <a:off x="322525" y="1245895"/>
            <a:ext cx="1152000" cy="511200"/>
          </a:xfrm>
          <a:prstGeom prst="rect">
            <a:avLst/>
          </a:prstGeom>
          <a:solidFill>
            <a:srgbClr val="FFFFFF"/>
          </a:solidFill>
          <a:ln w="9525" algn="ctr">
            <a:solidFill>
              <a:srgbClr val="000000"/>
            </a:solidFill>
            <a:miter lim="800000"/>
            <a:headEnd/>
            <a:tailEnd/>
          </a:ln>
        </p:spPr>
        <p:txBody>
          <a:bodyPr lIns="74295" tIns="8890" rIns="74295" bIns="8890" anchor="ctr" anchorCtr="0"/>
          <a:lstStyle/>
          <a:p>
            <a:pPr algn="ctr"/>
            <a:r>
              <a:rPr lang="ja-JP" altLang="en-US" sz="1600" dirty="0">
                <a:latin typeface="UD デジタル 教科書体 NK-R" panose="02020400000000000000" pitchFamily="18" charset="-128"/>
                <a:ea typeface="UD デジタル 教科書体 NK-R" panose="02020400000000000000" pitchFamily="18" charset="-128"/>
              </a:rPr>
              <a:t>地図を見ながら運転</a:t>
            </a:r>
          </a:p>
        </p:txBody>
      </p:sp>
      <p:sp>
        <p:nvSpPr>
          <p:cNvPr id="53" name="Text Box 83"/>
          <p:cNvSpPr txBox="1">
            <a:spLocks noChangeArrowheads="1"/>
          </p:cNvSpPr>
          <p:nvPr/>
        </p:nvSpPr>
        <p:spPr bwMode="auto">
          <a:xfrm>
            <a:off x="290766" y="2004330"/>
            <a:ext cx="1152000" cy="4561200"/>
          </a:xfrm>
          <a:prstGeom prst="rect">
            <a:avLst/>
          </a:prstGeom>
          <a:solidFill>
            <a:srgbClr val="FFFFFF"/>
          </a:solidFill>
          <a:ln w="9525" algn="ctr">
            <a:solidFill>
              <a:srgbClr val="000000"/>
            </a:solidFill>
            <a:miter lim="800000"/>
            <a:headEnd/>
            <a:tailEnd/>
          </a:ln>
        </p:spPr>
        <p:txBody>
          <a:bodyPr lIns="74295" tIns="8890" rIns="74295" bIns="8890" anchor="ctr"/>
          <a:lstStyle/>
          <a:p>
            <a:pPr algn="ctr"/>
            <a:r>
              <a:rPr lang="ja-JP" altLang="en-US" sz="1600" dirty="0">
                <a:latin typeface="UD デジタル 教科書体 NK-R" panose="02020400000000000000" pitchFamily="18" charset="-128"/>
                <a:ea typeface="UD デジタル 教科書体 NK-R" panose="02020400000000000000" pitchFamily="18" charset="-128"/>
              </a:rPr>
              <a:t>自転車を</a:t>
            </a:r>
            <a:endParaRPr lang="en-US" altLang="ja-JP" sz="1600" dirty="0">
              <a:latin typeface="UD デジタル 教科書体 NK-R" panose="02020400000000000000" pitchFamily="18" charset="-128"/>
              <a:ea typeface="UD デジタル 教科書体 NK-R" panose="02020400000000000000" pitchFamily="18" charset="-128"/>
            </a:endParaRPr>
          </a:p>
          <a:p>
            <a:pPr algn="ctr"/>
            <a:r>
              <a:rPr lang="ja-JP" altLang="en-US" sz="1600" dirty="0">
                <a:latin typeface="UD デジタル 教科書体 NK-R" panose="02020400000000000000" pitchFamily="18" charset="-128"/>
                <a:ea typeface="UD デジタル 教科書体 NK-R" panose="02020400000000000000" pitchFamily="18" charset="-128"/>
              </a:rPr>
              <a:t>発見できず</a:t>
            </a:r>
          </a:p>
        </p:txBody>
      </p:sp>
      <p:sp>
        <p:nvSpPr>
          <p:cNvPr id="60" name="Text Box 85"/>
          <p:cNvSpPr txBox="1">
            <a:spLocks noChangeArrowheads="1"/>
          </p:cNvSpPr>
          <p:nvPr/>
        </p:nvSpPr>
        <p:spPr bwMode="auto">
          <a:xfrm>
            <a:off x="3790198" y="2675473"/>
            <a:ext cx="1152000" cy="576263"/>
          </a:xfrm>
          <a:prstGeom prst="rect">
            <a:avLst/>
          </a:prstGeom>
          <a:solidFill>
            <a:srgbClr val="CCFFCC"/>
          </a:solidFill>
          <a:ln w="9525" algn="ctr">
            <a:solidFill>
              <a:srgbClr val="000000"/>
            </a:solidFill>
            <a:miter lim="800000"/>
            <a:headEnd/>
            <a:tailEnd/>
          </a:ln>
        </p:spPr>
        <p:txBody>
          <a:bodyPr lIns="74295" tIns="8890" rIns="74295" bIns="8890" anchor="ctr"/>
          <a:lstStyle/>
          <a:p>
            <a:pPr algn="ctr"/>
            <a:r>
              <a:rPr lang="ja-JP" altLang="en-US" sz="1600" dirty="0">
                <a:latin typeface="UD デジタル 教科書体 NK-R" panose="02020400000000000000" pitchFamily="18" charset="-128"/>
                <a:ea typeface="UD デジタル 教科書体 NK-R" panose="02020400000000000000" pitchFamily="18" charset="-128"/>
              </a:rPr>
              <a:t>雨</a:t>
            </a:r>
          </a:p>
        </p:txBody>
      </p:sp>
      <p:sp>
        <p:nvSpPr>
          <p:cNvPr id="78" name="Text Box 89"/>
          <p:cNvSpPr txBox="1">
            <a:spLocks noChangeArrowheads="1"/>
          </p:cNvSpPr>
          <p:nvPr/>
        </p:nvSpPr>
        <p:spPr bwMode="auto">
          <a:xfrm>
            <a:off x="2621564" y="2004330"/>
            <a:ext cx="1152000" cy="573087"/>
          </a:xfrm>
          <a:prstGeom prst="rect">
            <a:avLst/>
          </a:prstGeom>
          <a:solidFill>
            <a:srgbClr val="FFCCFF"/>
          </a:solidFill>
          <a:ln w="9525" algn="ctr">
            <a:solidFill>
              <a:srgbClr val="000000"/>
            </a:solidFill>
            <a:miter lim="800000"/>
            <a:headEnd/>
            <a:tailEnd/>
          </a:ln>
        </p:spPr>
        <p:txBody>
          <a:bodyPr lIns="74295" tIns="8890" rIns="74295" bIns="8890" anchor="ctr"/>
          <a:lstStyle/>
          <a:p>
            <a:pPr algn="ctr"/>
            <a:r>
              <a:rPr lang="ja-JP" altLang="en-US" sz="1600" dirty="0">
                <a:latin typeface="UD デジタル 教科書体 NK-R" panose="02020400000000000000" pitchFamily="18" charset="-128"/>
                <a:ea typeface="UD デジタル 教科書体 NK-R" panose="02020400000000000000" pitchFamily="18" charset="-128"/>
              </a:rPr>
              <a:t>地図に意識が集中</a:t>
            </a:r>
          </a:p>
        </p:txBody>
      </p:sp>
      <p:sp>
        <p:nvSpPr>
          <p:cNvPr id="83" name="Text Box 90"/>
          <p:cNvSpPr txBox="1">
            <a:spLocks noChangeArrowheads="1"/>
          </p:cNvSpPr>
          <p:nvPr/>
        </p:nvSpPr>
        <p:spPr bwMode="auto">
          <a:xfrm>
            <a:off x="3803292" y="1245895"/>
            <a:ext cx="1152000" cy="511200"/>
          </a:xfrm>
          <a:prstGeom prst="rect">
            <a:avLst/>
          </a:prstGeom>
          <a:solidFill>
            <a:srgbClr val="FFCCFF"/>
          </a:solidFill>
          <a:ln w="9525" algn="ctr">
            <a:solidFill>
              <a:srgbClr val="000000"/>
            </a:solidFill>
            <a:miter lim="800000"/>
            <a:headEnd/>
            <a:tailEnd/>
          </a:ln>
        </p:spPr>
        <p:txBody>
          <a:bodyPr lIns="74295" tIns="8890" rIns="74295" bIns="8890" anchor="ctr">
            <a:sp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新人ドライバー</a:t>
            </a:r>
          </a:p>
        </p:txBody>
      </p:sp>
      <p:sp>
        <p:nvSpPr>
          <p:cNvPr id="86" name="Text Box 137"/>
          <p:cNvSpPr txBox="1">
            <a:spLocks noChangeArrowheads="1"/>
          </p:cNvSpPr>
          <p:nvPr/>
        </p:nvSpPr>
        <p:spPr bwMode="auto">
          <a:xfrm>
            <a:off x="4925564" y="5464247"/>
            <a:ext cx="1152000" cy="756617"/>
          </a:xfrm>
          <a:prstGeom prst="rect">
            <a:avLst/>
          </a:prstGeom>
          <a:solidFill>
            <a:srgbClr val="FFFF66"/>
          </a:solidFill>
          <a:ln w="9525" algn="ctr">
            <a:solidFill>
              <a:srgbClr val="000000"/>
            </a:solidFill>
            <a:miter lim="800000"/>
            <a:headEnd/>
            <a:tailEnd/>
          </a:ln>
        </p:spPr>
        <p:txBody>
          <a:bodyPr lIns="74295" tIns="8890" rIns="74295" bIns="8890" anchor="ctr">
            <a:no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使える車両が少ない</a:t>
            </a:r>
          </a:p>
        </p:txBody>
      </p:sp>
      <p:sp>
        <p:nvSpPr>
          <p:cNvPr id="89" name="Text Box 90"/>
          <p:cNvSpPr txBox="1">
            <a:spLocks noChangeArrowheads="1"/>
          </p:cNvSpPr>
          <p:nvPr/>
        </p:nvSpPr>
        <p:spPr bwMode="auto">
          <a:xfrm>
            <a:off x="3773564" y="3559631"/>
            <a:ext cx="1152000" cy="1004400"/>
          </a:xfrm>
          <a:prstGeom prst="rect">
            <a:avLst/>
          </a:prstGeom>
          <a:solidFill>
            <a:srgbClr val="FFCCFF"/>
          </a:solidFill>
          <a:ln w="9525" algn="ctr">
            <a:solidFill>
              <a:srgbClr val="000000"/>
            </a:solidFill>
            <a:miter lim="800000"/>
            <a:headEnd/>
            <a:tailEnd/>
          </a:ln>
        </p:spPr>
        <p:txBody>
          <a:bodyPr lIns="74295" tIns="8890" rIns="74295" bIns="8890" anchor="ctr">
            <a:sp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ミラーに死角があることを知らない</a:t>
            </a:r>
          </a:p>
        </p:txBody>
      </p:sp>
      <p:sp>
        <p:nvSpPr>
          <p:cNvPr id="90" name="Text Box 137"/>
          <p:cNvSpPr txBox="1">
            <a:spLocks noChangeArrowheads="1"/>
          </p:cNvSpPr>
          <p:nvPr/>
        </p:nvSpPr>
        <p:spPr bwMode="auto">
          <a:xfrm>
            <a:off x="4925564" y="3559630"/>
            <a:ext cx="1152000" cy="1004400"/>
          </a:xfrm>
          <a:prstGeom prst="rect">
            <a:avLst/>
          </a:prstGeom>
          <a:solidFill>
            <a:srgbClr val="FFFF66"/>
          </a:solidFill>
          <a:ln w="9525" algn="ctr">
            <a:solidFill>
              <a:srgbClr val="000000"/>
            </a:solidFill>
            <a:miter lim="800000"/>
            <a:headEnd/>
            <a:tailEnd/>
          </a:ln>
        </p:spPr>
        <p:txBody>
          <a:bodyPr lIns="74295" tIns="8890" rIns="74295" bIns="8890" anchor="ctr">
            <a:sp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ミラーに死角があることを教えていない</a:t>
            </a:r>
          </a:p>
        </p:txBody>
      </p:sp>
      <p:sp>
        <p:nvSpPr>
          <p:cNvPr id="46" name="Text Box 89"/>
          <p:cNvSpPr txBox="1">
            <a:spLocks noChangeArrowheads="1"/>
          </p:cNvSpPr>
          <p:nvPr/>
        </p:nvSpPr>
        <p:spPr bwMode="auto">
          <a:xfrm>
            <a:off x="3786963" y="2004330"/>
            <a:ext cx="1152000" cy="573087"/>
          </a:xfrm>
          <a:prstGeom prst="rect">
            <a:avLst/>
          </a:prstGeom>
          <a:solidFill>
            <a:srgbClr val="FFCCFF"/>
          </a:solidFill>
          <a:ln w="9525" algn="ctr">
            <a:solidFill>
              <a:srgbClr val="000000"/>
            </a:solidFill>
            <a:miter lim="800000"/>
            <a:headEnd/>
            <a:tailEnd/>
          </a:ln>
        </p:spPr>
        <p:txBody>
          <a:bodyPr lIns="74295" tIns="8890" rIns="74295" bIns="8890" anchor="ctr"/>
          <a:lstStyle/>
          <a:p>
            <a:pPr algn="ctr"/>
            <a:r>
              <a:rPr lang="ja-JP" altLang="en-US" sz="1600" dirty="0">
                <a:latin typeface="UD デジタル 教科書体 NK-R" panose="02020400000000000000" pitchFamily="18" charset="-128"/>
                <a:ea typeface="UD デジタル 教科書体 NK-R" panose="02020400000000000000" pitchFamily="18" charset="-128"/>
              </a:rPr>
              <a:t>道に不慣れ</a:t>
            </a:r>
          </a:p>
        </p:txBody>
      </p:sp>
      <p:sp>
        <p:nvSpPr>
          <p:cNvPr id="47" name="Text Box 90"/>
          <p:cNvSpPr txBox="1">
            <a:spLocks noChangeArrowheads="1"/>
          </p:cNvSpPr>
          <p:nvPr/>
        </p:nvSpPr>
        <p:spPr bwMode="auto">
          <a:xfrm>
            <a:off x="4938963" y="2004330"/>
            <a:ext cx="1152000" cy="573087"/>
          </a:xfrm>
          <a:prstGeom prst="rect">
            <a:avLst/>
          </a:prstGeom>
          <a:solidFill>
            <a:srgbClr val="FFCCFF"/>
          </a:solidFill>
          <a:ln w="9525" algn="ctr">
            <a:solidFill>
              <a:srgbClr val="000000"/>
            </a:solidFill>
            <a:miter lim="800000"/>
            <a:headEnd/>
            <a:tailEnd/>
          </a:ln>
        </p:spPr>
        <p:txBody>
          <a:bodyPr lIns="74295" tIns="8890" rIns="74295" bIns="8890" anchor="ctr">
            <a:noAutofit/>
          </a:bodyPr>
          <a:lstStyle/>
          <a:p>
            <a:pPr algn="ctr"/>
            <a:r>
              <a:rPr lang="ja-JP" altLang="en-US" sz="1600" dirty="0">
                <a:latin typeface="UD デジタル 教科書体 NK-R" panose="02020400000000000000" pitchFamily="18" charset="-128"/>
                <a:ea typeface="UD デジタル 教科書体 NK-R" panose="02020400000000000000" pitchFamily="18" charset="-128"/>
              </a:rPr>
              <a:t>初めて通る道路</a:t>
            </a:r>
          </a:p>
        </p:txBody>
      </p:sp>
      <p:sp>
        <p:nvSpPr>
          <p:cNvPr id="3" name="正方形/長方形 2"/>
          <p:cNvSpPr/>
          <p:nvPr/>
        </p:nvSpPr>
        <p:spPr bwMode="auto">
          <a:xfrm>
            <a:off x="6553520" y="1335766"/>
            <a:ext cx="2427193" cy="914400"/>
          </a:xfrm>
          <a:prstGeom prst="rect">
            <a:avLst/>
          </a:prstGeom>
          <a:noFill/>
          <a:ln w="41275" cmpd="dbl">
            <a:solidFill>
              <a:schemeClr val="bg2"/>
            </a:solidFill>
            <a:round/>
            <a:headEnd/>
            <a:tailEnd/>
          </a:ln>
        </p:spPr>
        <p:txBody>
          <a:bodyPr wrap="square" rtlCol="0" anchor="ctr">
            <a:normAutofit/>
          </a:bodyPr>
          <a:lstStyle/>
          <a:p>
            <a:pPr algn="ctr"/>
            <a:r>
              <a:rPr kumimoji="1" lang="ja-JP" altLang="en-US" dirty="0">
                <a:latin typeface="UD デジタル 教科書体 NK-R" panose="02020400000000000000" pitchFamily="18" charset="-128"/>
                <a:ea typeface="UD デジタル 教科書体 NK-R" panose="02020400000000000000" pitchFamily="18" charset="-128"/>
              </a:rPr>
              <a:t>地図を見なくて良いようにカーナビを導入</a:t>
            </a:r>
          </a:p>
        </p:txBody>
      </p:sp>
      <p:cxnSp>
        <p:nvCxnSpPr>
          <p:cNvPr id="12" name="カギ線コネクタ 11"/>
          <p:cNvCxnSpPr>
            <a:stCxn id="83" idx="3"/>
            <a:endCxn id="3" idx="1"/>
          </p:cNvCxnSpPr>
          <p:nvPr/>
        </p:nvCxnSpPr>
        <p:spPr>
          <a:xfrm>
            <a:off x="4955292" y="1501495"/>
            <a:ext cx="1598228" cy="291471"/>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カギ線コネクタ 18"/>
          <p:cNvCxnSpPr>
            <a:stCxn id="47" idx="3"/>
            <a:endCxn id="3" idx="1"/>
          </p:cNvCxnSpPr>
          <p:nvPr/>
        </p:nvCxnSpPr>
        <p:spPr>
          <a:xfrm flipV="1">
            <a:off x="6090963" y="1792966"/>
            <a:ext cx="462557" cy="497908"/>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bwMode="auto">
          <a:xfrm>
            <a:off x="6553520" y="2508979"/>
            <a:ext cx="2427193" cy="914400"/>
          </a:xfrm>
          <a:prstGeom prst="rect">
            <a:avLst/>
          </a:prstGeom>
          <a:noFill/>
          <a:ln w="41275" cmpd="dbl">
            <a:solidFill>
              <a:schemeClr val="bg2"/>
            </a:solidFill>
            <a:round/>
            <a:headEnd/>
            <a:tailEnd/>
          </a:ln>
        </p:spPr>
        <p:txBody>
          <a:bodyPr wrap="square" rtlCol="0" anchor="ctr">
            <a:normAutofit/>
          </a:bodyPr>
          <a:lstStyle/>
          <a:p>
            <a:pPr algn="ctr"/>
            <a:r>
              <a:rPr kumimoji="1" lang="ja-JP" altLang="en-US" dirty="0">
                <a:latin typeface="UD デジタル 教科書体 NK-R" panose="02020400000000000000" pitchFamily="18" charset="-128"/>
                <a:ea typeface="UD デジタル 教科書体 NK-R" panose="02020400000000000000" pitchFamily="18" charset="-128"/>
              </a:rPr>
              <a:t>夜間や雨の時は後方確認しづらいことを周知</a:t>
            </a:r>
          </a:p>
        </p:txBody>
      </p:sp>
      <p:sp>
        <p:nvSpPr>
          <p:cNvPr id="56" name="正方形/長方形 55"/>
          <p:cNvSpPr/>
          <p:nvPr/>
        </p:nvSpPr>
        <p:spPr bwMode="auto">
          <a:xfrm>
            <a:off x="6556050" y="3608260"/>
            <a:ext cx="2427193" cy="914400"/>
          </a:xfrm>
          <a:prstGeom prst="rect">
            <a:avLst/>
          </a:prstGeom>
          <a:noFill/>
          <a:ln w="41275" cmpd="dbl">
            <a:solidFill>
              <a:schemeClr val="bg2"/>
            </a:solidFill>
            <a:round/>
            <a:headEnd/>
            <a:tailEnd/>
          </a:ln>
        </p:spPr>
        <p:txBody>
          <a:bodyPr wrap="square" rtlCol="0" anchor="ctr">
            <a:normAutofit/>
          </a:bodyPr>
          <a:lstStyle/>
          <a:p>
            <a:pPr algn="ctr"/>
            <a:r>
              <a:rPr kumimoji="1" lang="ja-JP" altLang="en-US" dirty="0">
                <a:latin typeface="UD デジタル 教科書体 NK-R" panose="02020400000000000000" pitchFamily="18" charset="-128"/>
                <a:ea typeface="UD デジタル 教科書体 NK-R" panose="02020400000000000000" pitchFamily="18" charset="-128"/>
              </a:rPr>
              <a:t>ミラーに死角があることを体験を通じて教育</a:t>
            </a:r>
          </a:p>
        </p:txBody>
      </p:sp>
      <p:cxnSp>
        <p:nvCxnSpPr>
          <p:cNvPr id="58" name="カギ線コネクタ 57"/>
          <p:cNvCxnSpPr>
            <a:stCxn id="90" idx="3"/>
            <a:endCxn id="56" idx="1"/>
          </p:cNvCxnSpPr>
          <p:nvPr/>
        </p:nvCxnSpPr>
        <p:spPr>
          <a:xfrm>
            <a:off x="6077564" y="4061830"/>
            <a:ext cx="478486" cy="3630"/>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正方形/長方形 58"/>
          <p:cNvSpPr/>
          <p:nvPr/>
        </p:nvSpPr>
        <p:spPr bwMode="auto">
          <a:xfrm>
            <a:off x="6553520" y="4635963"/>
            <a:ext cx="2427193" cy="914400"/>
          </a:xfrm>
          <a:prstGeom prst="rect">
            <a:avLst/>
          </a:prstGeom>
          <a:noFill/>
          <a:ln w="41275" cmpd="dbl">
            <a:solidFill>
              <a:schemeClr val="bg2"/>
            </a:solidFill>
            <a:round/>
            <a:headEnd/>
            <a:tailEnd/>
          </a:ln>
        </p:spPr>
        <p:txBody>
          <a:bodyPr wrap="square" rtlCol="0" anchor="ctr">
            <a:normAutofit/>
          </a:bodyPr>
          <a:lstStyle/>
          <a:p>
            <a:pPr algn="ctr"/>
            <a:r>
              <a:rPr kumimoji="1" lang="ja-JP" altLang="en-US" dirty="0">
                <a:latin typeface="UD デジタル 教科書体 NK-R" panose="02020400000000000000" pitchFamily="18" charset="-128"/>
                <a:ea typeface="UD デジタル 教科書体 NK-R" panose="02020400000000000000" pitchFamily="18" charset="-128"/>
              </a:rPr>
              <a:t>新人ドライバーが</a:t>
            </a:r>
            <a:endParaRPr kumimoji="1" lang="en-US" altLang="ja-JP" dirty="0">
              <a:latin typeface="UD デジタル 教科書体 NK-R" panose="02020400000000000000" pitchFamily="18" charset="-128"/>
              <a:ea typeface="UD デジタル 教科書体 NK-R" panose="02020400000000000000" pitchFamily="18" charset="-128"/>
            </a:endParaRPr>
          </a:p>
          <a:p>
            <a:pPr algn="ctr"/>
            <a:r>
              <a:rPr kumimoji="1" lang="ja-JP" altLang="en-US" dirty="0">
                <a:latin typeface="UD デジタル 教科書体 NK-R" panose="02020400000000000000" pitchFamily="18" charset="-128"/>
                <a:ea typeface="UD デジタル 教科書体 NK-R" panose="02020400000000000000" pitchFamily="18" charset="-128"/>
              </a:rPr>
              <a:t>プレッシャーに感じることを言わない</a:t>
            </a:r>
          </a:p>
        </p:txBody>
      </p:sp>
      <p:sp>
        <p:nvSpPr>
          <p:cNvPr id="63" name="正方形/長方形 62"/>
          <p:cNvSpPr/>
          <p:nvPr/>
        </p:nvSpPr>
        <p:spPr bwMode="auto">
          <a:xfrm>
            <a:off x="6558960" y="5653779"/>
            <a:ext cx="2427193" cy="914400"/>
          </a:xfrm>
          <a:prstGeom prst="rect">
            <a:avLst/>
          </a:prstGeom>
          <a:noFill/>
          <a:ln w="41275" cmpd="dbl">
            <a:solidFill>
              <a:schemeClr val="bg2"/>
            </a:solidFill>
            <a:round/>
            <a:headEnd/>
            <a:tailEnd/>
          </a:ln>
        </p:spPr>
        <p:txBody>
          <a:bodyPr wrap="square" rtlCol="0" anchor="ctr">
            <a:normAutofit/>
          </a:bodyPr>
          <a:lstStyle/>
          <a:p>
            <a:pPr algn="ctr"/>
            <a:r>
              <a:rPr kumimoji="1" lang="ja-JP" altLang="en-US" dirty="0">
                <a:latin typeface="UD デジタル 教科書体 NK-R" panose="02020400000000000000" pitchFamily="18" charset="-128"/>
                <a:ea typeface="UD デジタル 教科書体 NK-R" panose="02020400000000000000" pitchFamily="18" charset="-128"/>
              </a:rPr>
              <a:t>業務量、車両台数の適正化を図る</a:t>
            </a:r>
          </a:p>
        </p:txBody>
      </p:sp>
      <p:cxnSp>
        <p:nvCxnSpPr>
          <p:cNvPr id="28" name="カギ線コネクタ 27"/>
          <p:cNvCxnSpPr>
            <a:stCxn id="86" idx="3"/>
            <a:endCxn id="63" idx="1"/>
          </p:cNvCxnSpPr>
          <p:nvPr/>
        </p:nvCxnSpPr>
        <p:spPr>
          <a:xfrm>
            <a:off x="6077564" y="5842556"/>
            <a:ext cx="481396" cy="268423"/>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 Box 159"/>
          <p:cNvSpPr txBox="1">
            <a:spLocks noChangeArrowheads="1"/>
          </p:cNvSpPr>
          <p:nvPr/>
        </p:nvSpPr>
        <p:spPr bwMode="auto">
          <a:xfrm>
            <a:off x="7212759" y="1017178"/>
            <a:ext cx="1073371" cy="294953"/>
          </a:xfrm>
          <a:prstGeom prst="rect">
            <a:avLst/>
          </a:prstGeom>
          <a:noFill/>
          <a:ln w="9525" algn="ctr">
            <a:noFill/>
            <a:miter lim="800000"/>
            <a:headEnd/>
            <a:tailEnd/>
          </a:ln>
        </p:spPr>
        <p:txBody>
          <a:bodyPr wrap="none" lIns="74295" tIns="8890" rIns="74295" bIns="8890" anchor="ctr" anchorCtr="0">
            <a:spAutoFit/>
          </a:bodyPr>
          <a:lstStyle/>
          <a:p>
            <a:pPr algn="ctr"/>
            <a:r>
              <a:rPr lang="ja-JP" altLang="en-US" dirty="0">
                <a:latin typeface="+mj-ea"/>
                <a:ea typeface="+mj-ea"/>
              </a:rPr>
              <a:t>（対策案）</a:t>
            </a:r>
          </a:p>
        </p:txBody>
      </p:sp>
      <p:cxnSp>
        <p:nvCxnSpPr>
          <p:cNvPr id="13" name="直線矢印コネクタ 12"/>
          <p:cNvCxnSpPr>
            <a:stCxn id="60" idx="3"/>
            <a:endCxn id="54" idx="1"/>
          </p:cNvCxnSpPr>
          <p:nvPr/>
        </p:nvCxnSpPr>
        <p:spPr>
          <a:xfrm>
            <a:off x="4942198" y="2963605"/>
            <a:ext cx="1611322" cy="257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stCxn id="11" idx="3"/>
            <a:endCxn id="59" idx="1"/>
          </p:cNvCxnSpPr>
          <p:nvPr/>
        </p:nvCxnSpPr>
        <p:spPr>
          <a:xfrm flipV="1">
            <a:off x="4909053" y="5093163"/>
            <a:ext cx="1644467"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5556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4"/>
          <p:cNvPicPr>
            <a:picLocks noChangeAspect="1" noChangeArrowheads="1"/>
          </p:cNvPicPr>
          <p:nvPr/>
        </p:nvPicPr>
        <p:blipFill>
          <a:blip r:embed="rId3" cstate="print"/>
          <a:srcRect/>
          <a:stretch>
            <a:fillRect/>
          </a:stretch>
        </p:blipFill>
        <p:spPr bwMode="auto">
          <a:xfrm>
            <a:off x="1979613" y="1052513"/>
            <a:ext cx="6985000" cy="5226050"/>
          </a:xfrm>
          <a:prstGeom prst="rect">
            <a:avLst/>
          </a:prstGeom>
          <a:noFill/>
          <a:ln w="9525">
            <a:noFill/>
            <a:miter lim="800000"/>
            <a:headEnd/>
            <a:tailEnd/>
          </a:ln>
        </p:spPr>
      </p:pic>
      <p:sp>
        <p:nvSpPr>
          <p:cNvPr id="47110" name="Text Box 5"/>
          <p:cNvSpPr txBox="1">
            <a:spLocks noChangeArrowheads="1"/>
          </p:cNvSpPr>
          <p:nvPr/>
        </p:nvSpPr>
        <p:spPr bwMode="auto">
          <a:xfrm>
            <a:off x="71438" y="1376746"/>
            <a:ext cx="5400675" cy="5324535"/>
          </a:xfrm>
          <a:prstGeom prst="rect">
            <a:avLst/>
          </a:prstGeom>
          <a:noFill/>
          <a:ln w="9525" algn="ctr">
            <a:noFill/>
            <a:miter lim="800000"/>
            <a:headEnd/>
            <a:tailEnd/>
          </a:ln>
        </p:spPr>
        <p:txBody>
          <a:bodyPr>
            <a:spAutoFit/>
          </a:bodyPr>
          <a:lstStyle/>
          <a:p>
            <a:pPr algn="l"/>
            <a:r>
              <a:rPr lang="ja-JP" altLang="en-US" sz="2000" dirty="0">
                <a:latin typeface="UD デジタル 教科書体 NK-R" panose="02020400000000000000" pitchFamily="18" charset="-128"/>
                <a:ea typeface="UD デジタル 教科書体 NK-R" panose="02020400000000000000" pitchFamily="18" charset="-128"/>
              </a:rPr>
              <a:t>　運転士はバス停留所に停車し、乗客が乗車した。車内をミラーで見たところ、乗客が座席に座る動作をしたので発車した。</a:t>
            </a:r>
          </a:p>
          <a:p>
            <a:pPr algn="l"/>
            <a:r>
              <a:rPr lang="ja-JP" altLang="en-US" sz="2000" dirty="0">
                <a:latin typeface="UD デジタル 教科書体 NK-R" panose="02020400000000000000" pitchFamily="18" charset="-128"/>
                <a:ea typeface="UD デジタル 教科書体 NK-R" panose="02020400000000000000" pitchFamily="18" charset="-128"/>
              </a:rPr>
              <a:t>　そのとき、後ろから来た車がバスの前に割り込んできたので、強めにブレーキをかけた。このため、座ろうとしていた乗客が転倒し負傷した。</a:t>
            </a:r>
          </a:p>
          <a:p>
            <a:pPr algn="l"/>
            <a:endParaRPr lang="en-US" altLang="ja-JP" sz="2000" dirty="0">
              <a:latin typeface="UD デジタル 教科書体 NK-R" panose="02020400000000000000" pitchFamily="18" charset="-128"/>
              <a:ea typeface="UD デジタル 教科書体 NK-R" panose="02020400000000000000" pitchFamily="18" charset="-128"/>
            </a:endParaRPr>
          </a:p>
          <a:p>
            <a:pPr algn="l"/>
            <a:r>
              <a:rPr lang="ja-JP" altLang="en-US" sz="2000" dirty="0">
                <a:latin typeface="UD デジタル 教科書体 NK-R" panose="02020400000000000000" pitchFamily="18" charset="-128"/>
                <a:ea typeface="UD デジタル 教科書体 NK-R" panose="02020400000000000000" pitchFamily="18" charset="-128"/>
              </a:rPr>
              <a:t>（事故当時の状況）</a:t>
            </a:r>
          </a:p>
          <a:p>
            <a:pPr marL="342900" indent="-342900" algn="l">
              <a:buFont typeface="Arial" panose="020B0604020202020204" pitchFamily="34" charset="0"/>
              <a:buChar char="•"/>
            </a:pPr>
            <a:r>
              <a:rPr lang="ja-JP" altLang="en-US" sz="2000" dirty="0">
                <a:latin typeface="UD デジタル 教科書体 NK-R" panose="02020400000000000000" pitchFamily="18" charset="-128"/>
                <a:ea typeface="UD デジタル 教科書体 NK-R" panose="02020400000000000000" pitchFamily="18" charset="-128"/>
              </a:rPr>
              <a:t>転倒した乗客（</a:t>
            </a:r>
            <a:r>
              <a:rPr lang="en-US" altLang="ja-JP" sz="2000" dirty="0">
                <a:latin typeface="UD デジタル 教科書体 NK-R" panose="02020400000000000000" pitchFamily="18" charset="-128"/>
                <a:ea typeface="UD デジタル 教科書体 NK-R" panose="02020400000000000000" pitchFamily="18" charset="-128"/>
              </a:rPr>
              <a:t>75</a:t>
            </a:r>
            <a:r>
              <a:rPr lang="ja-JP" altLang="en-US" sz="2000" dirty="0">
                <a:latin typeface="UD デジタル 教科書体 NK-R" panose="02020400000000000000" pitchFamily="18" charset="-128"/>
                <a:ea typeface="UD デジタル 教科書体 NK-R" panose="02020400000000000000" pitchFamily="18" charset="-128"/>
              </a:rPr>
              <a:t>歳）は、発車時に着席して　いなかった。</a:t>
            </a:r>
          </a:p>
          <a:p>
            <a:pPr marL="342900" indent="-342900" algn="l">
              <a:buFont typeface="Arial" panose="020B0604020202020204" pitchFamily="34" charset="0"/>
              <a:buChar char="•"/>
            </a:pPr>
            <a:r>
              <a:rPr lang="ja-JP" altLang="en-US" sz="2000" dirty="0">
                <a:latin typeface="UD デジタル 教科書体 NK-R" panose="02020400000000000000" pitchFamily="18" charset="-128"/>
                <a:ea typeface="UD デジタル 教科書体 NK-R" panose="02020400000000000000" pitchFamily="18" charset="-128"/>
              </a:rPr>
              <a:t>乗客は小柄で、車内ミラーに全身が映らなかった。</a:t>
            </a:r>
            <a:endParaRPr lang="en-US" altLang="ja-JP" sz="2000" dirty="0">
              <a:latin typeface="UD デジタル 教科書体 NK-R" panose="02020400000000000000" pitchFamily="18" charset="-128"/>
              <a:ea typeface="UD デジタル 教科書体 NK-R" panose="02020400000000000000" pitchFamily="18" charset="-128"/>
            </a:endParaRPr>
          </a:p>
          <a:p>
            <a:pPr marL="342900" indent="-342900" algn="l">
              <a:buFont typeface="Arial" panose="020B0604020202020204" pitchFamily="34" charset="0"/>
              <a:buChar char="•"/>
            </a:pPr>
            <a:r>
              <a:rPr lang="ja-JP" altLang="en-US" sz="2000" dirty="0">
                <a:latin typeface="UD デジタル 教科書体 NK-R" panose="02020400000000000000" pitchFamily="18" charset="-128"/>
                <a:ea typeface="UD デジタル 教科書体 NK-R" panose="02020400000000000000" pitchFamily="18" charset="-128"/>
              </a:rPr>
              <a:t>事故当時、道路が渋滞しており、ダイヤが遅れていた。</a:t>
            </a:r>
            <a:endParaRPr lang="en-US" altLang="ja-JP" sz="2000" dirty="0">
              <a:latin typeface="UD デジタル 教科書体 NK-R" panose="02020400000000000000" pitchFamily="18" charset="-128"/>
              <a:ea typeface="UD デジタル 教科書体 NK-R" panose="02020400000000000000" pitchFamily="18" charset="-128"/>
            </a:endParaRPr>
          </a:p>
          <a:p>
            <a:pPr marL="342900" indent="-342900" algn="l">
              <a:buFont typeface="Arial" panose="020B0604020202020204" pitchFamily="34" charset="0"/>
              <a:buChar char="•"/>
            </a:pPr>
            <a:r>
              <a:rPr lang="ja-JP" altLang="en-US" sz="2000" dirty="0">
                <a:latin typeface="UD デジタル 教科書体 NK-R" panose="02020400000000000000" pitchFamily="18" charset="-128"/>
                <a:ea typeface="UD デジタル 教科書体 NK-R" panose="02020400000000000000" pitchFamily="18" charset="-128"/>
              </a:rPr>
              <a:t>Ａ社では、発進時に指差し呼称をするよう決めていたが、運転士は実施していなかった。</a:t>
            </a:r>
            <a:endParaRPr lang="en-US" altLang="ja-JP" sz="2000" dirty="0">
              <a:latin typeface="UD デジタル 教科書体 NK-R" panose="02020400000000000000" pitchFamily="18" charset="-128"/>
              <a:ea typeface="UD デジタル 教科書体 NK-R" panose="02020400000000000000" pitchFamily="18" charset="-128"/>
            </a:endParaRPr>
          </a:p>
          <a:p>
            <a:pPr marL="342900" indent="-342900" algn="l">
              <a:buFont typeface="Arial" panose="020B0604020202020204" pitchFamily="34" charset="0"/>
              <a:buChar char="•"/>
            </a:pPr>
            <a:r>
              <a:rPr lang="ja-JP" altLang="en-US" sz="2000" dirty="0">
                <a:latin typeface="UD デジタル 教科書体 NK-R" panose="02020400000000000000" pitchFamily="18" charset="-128"/>
                <a:ea typeface="UD デジタル 教科書体 NK-R" panose="02020400000000000000" pitchFamily="18" charset="-128"/>
              </a:rPr>
              <a:t>発車直前、運転士は乗客に道を聞かれた。</a:t>
            </a:r>
          </a:p>
        </p:txBody>
      </p:sp>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56</a:t>
            </a:fld>
            <a:endParaRPr lang="en-US" altLang="ja-JP" dirty="0"/>
          </a:p>
        </p:txBody>
      </p:sp>
      <p:sp>
        <p:nvSpPr>
          <p:cNvPr id="3" name="タイトル 2"/>
          <p:cNvSpPr>
            <a:spLocks noGrp="1"/>
          </p:cNvSpPr>
          <p:nvPr>
            <p:ph type="title"/>
          </p:nvPr>
        </p:nvSpPr>
        <p:spPr/>
        <p:txBody>
          <a:bodyPr/>
          <a:lstStyle/>
          <a:p>
            <a:r>
              <a:rPr kumimoji="1" lang="ja-JP" altLang="en-US" dirty="0"/>
              <a:t>分析例２：車内転倒</a:t>
            </a:r>
            <a:r>
              <a:rPr lang="ja-JP" altLang="en-US" dirty="0"/>
              <a:t>（事故概況）</a:t>
            </a:r>
            <a:endParaRPr kumimoji="1" lang="ja-JP" altLang="en-US" dirty="0"/>
          </a:p>
        </p:txBody>
      </p:sp>
    </p:spTree>
    <p:extLst>
      <p:ext uri="{BB962C8B-B14F-4D97-AF65-F5344CB8AC3E}">
        <p14:creationId xmlns:p14="http://schemas.microsoft.com/office/powerpoint/2010/main" val="2957607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分析例２：事故等の経緯とエラーの特定</a:t>
            </a:r>
          </a:p>
        </p:txBody>
      </p:sp>
      <p:sp>
        <p:nvSpPr>
          <p:cNvPr id="4" name="スライド番号プレースホルダー 3"/>
          <p:cNvSpPr>
            <a:spLocks noGrp="1"/>
          </p:cNvSpPr>
          <p:nvPr>
            <p:ph type="sldNum" sz="quarter" idx="12"/>
          </p:nvPr>
        </p:nvSpPr>
        <p:spPr/>
        <p:txBody>
          <a:bodyPr/>
          <a:lstStyle/>
          <a:p>
            <a:pPr>
              <a:defRPr/>
            </a:pPr>
            <a:fld id="{8DEB9206-6B62-49F8-BC94-D9E684E3D2D0}" type="slidenum">
              <a:rPr lang="en-US" altLang="ja-JP" smtClean="0"/>
              <a:pPr>
                <a:defRPr/>
              </a:pPr>
              <a:t>57</a:t>
            </a:fld>
            <a:endParaRPr lang="en-US" altLang="ja-JP" dirty="0"/>
          </a:p>
        </p:txBody>
      </p:sp>
      <p:cxnSp>
        <p:nvCxnSpPr>
          <p:cNvPr id="8" name="直線コネクタ 7"/>
          <p:cNvCxnSpPr/>
          <p:nvPr/>
        </p:nvCxnSpPr>
        <p:spPr>
          <a:xfrm>
            <a:off x="759278" y="1779813"/>
            <a:ext cx="7625443"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9" name="直線コネクタ 8"/>
          <p:cNvCxnSpPr/>
          <p:nvPr/>
        </p:nvCxnSpPr>
        <p:spPr>
          <a:xfrm>
            <a:off x="4572000" y="1295399"/>
            <a:ext cx="0" cy="5094048"/>
          </a:xfrm>
          <a:prstGeom prst="line">
            <a:avLst/>
          </a:prstGeom>
          <a:ln>
            <a:tailEnd type="none"/>
          </a:ln>
        </p:spPr>
        <p:style>
          <a:lnRef idx="1">
            <a:schemeClr val="dk1"/>
          </a:lnRef>
          <a:fillRef idx="0">
            <a:schemeClr val="dk1"/>
          </a:fillRef>
          <a:effectRef idx="0">
            <a:schemeClr val="dk1"/>
          </a:effectRef>
          <a:fontRef idx="minor">
            <a:schemeClr val="tx1"/>
          </a:fontRef>
        </p:style>
      </p:cxnSp>
      <p:sp>
        <p:nvSpPr>
          <p:cNvPr id="12" name="正方形/長方形 11"/>
          <p:cNvSpPr/>
          <p:nvPr/>
        </p:nvSpPr>
        <p:spPr bwMode="auto">
          <a:xfrm>
            <a:off x="963386" y="1885826"/>
            <a:ext cx="2925840" cy="604044"/>
          </a:xfrm>
          <a:prstGeom prst="rect">
            <a:avLst/>
          </a:prstGeom>
          <a:noFill/>
          <a:ln w="28575">
            <a:solidFill>
              <a:schemeClr val="tx1"/>
            </a:solidFill>
            <a:round/>
            <a:headEnd/>
            <a:tailEnd/>
          </a:ln>
        </p:spPr>
        <p:txBody>
          <a:bodyPr wrap="none" rtlCol="0" anchor="ctr"/>
          <a:lstStyle/>
          <a:p>
            <a:pPr algn="ctr"/>
            <a:r>
              <a:rPr kumimoji="1" lang="ja-JP" altLang="en-US" sz="2000" dirty="0">
                <a:latin typeface="UD デジタル 教科書体 NK-B" panose="02020700000000000000" pitchFamily="18" charset="-128"/>
                <a:ea typeface="UD デジタル 教科書体 NK-B" panose="02020700000000000000" pitchFamily="18" charset="-128"/>
              </a:rPr>
              <a:t>乗客が乗車</a:t>
            </a:r>
          </a:p>
        </p:txBody>
      </p:sp>
      <p:sp>
        <p:nvSpPr>
          <p:cNvPr id="13" name="正方形/長方形 12"/>
          <p:cNvSpPr/>
          <p:nvPr/>
        </p:nvSpPr>
        <p:spPr bwMode="auto">
          <a:xfrm>
            <a:off x="4856543" y="2124819"/>
            <a:ext cx="2925840" cy="767839"/>
          </a:xfrm>
          <a:prstGeom prst="rect">
            <a:avLst/>
          </a:prstGeom>
          <a:noFill/>
          <a:ln w="28575">
            <a:solidFill>
              <a:srgbClr val="FF0000"/>
            </a:solidFill>
            <a:round/>
            <a:headEnd/>
            <a:tailEnd/>
          </a:ln>
        </p:spPr>
        <p:txBody>
          <a:bodyPr wrap="square" rtlCol="0" anchor="ctr"/>
          <a:lstStyle/>
          <a:p>
            <a:pPr algn="ctr"/>
            <a:r>
              <a:rPr kumimoji="1" lang="ja-JP" altLang="en-US" sz="2000" dirty="0">
                <a:latin typeface="UD デジタル 教科書体 NK-B" panose="02020700000000000000" pitchFamily="18" charset="-128"/>
                <a:ea typeface="UD デジタル 教科書体 NK-B" panose="02020700000000000000" pitchFamily="18" charset="-128"/>
              </a:rPr>
              <a:t>乗客が座る動作を</a:t>
            </a:r>
            <a:endParaRPr kumimoji="1" lang="en-US" altLang="ja-JP" sz="20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000" dirty="0">
                <a:latin typeface="UD デジタル 教科書体 NK-B" panose="02020700000000000000" pitchFamily="18" charset="-128"/>
                <a:ea typeface="UD デジタル 教科書体 NK-B" panose="02020700000000000000" pitchFamily="18" charset="-128"/>
              </a:rPr>
              <a:t>確認</a:t>
            </a:r>
          </a:p>
        </p:txBody>
      </p:sp>
      <p:sp>
        <p:nvSpPr>
          <p:cNvPr id="14" name="正方形/長方形 13"/>
          <p:cNvSpPr/>
          <p:nvPr/>
        </p:nvSpPr>
        <p:spPr bwMode="auto">
          <a:xfrm>
            <a:off x="4856543" y="4903180"/>
            <a:ext cx="2925840" cy="632618"/>
          </a:xfrm>
          <a:prstGeom prst="rect">
            <a:avLst/>
          </a:prstGeom>
          <a:noFill/>
          <a:ln w="28575">
            <a:solidFill>
              <a:srgbClr val="FF0000"/>
            </a:solidFill>
            <a:round/>
            <a:headEnd/>
            <a:tailEnd/>
          </a:ln>
        </p:spPr>
        <p:txBody>
          <a:bodyPr wrap="none" rtlCol="0" anchor="ctr"/>
          <a:lstStyle/>
          <a:p>
            <a:pPr algn="ctr"/>
            <a:r>
              <a:rPr kumimoji="1" lang="ja-JP" altLang="en-US" sz="2000" dirty="0">
                <a:latin typeface="UD デジタル 教科書体 NK-B" panose="02020700000000000000" pitchFamily="18" charset="-128"/>
                <a:ea typeface="UD デジタル 教科書体 NK-B" panose="02020700000000000000" pitchFamily="18" charset="-128"/>
              </a:rPr>
              <a:t>強めのブレーキを</a:t>
            </a:r>
            <a:r>
              <a:rPr lang="ja-JP" altLang="en-US" sz="2000" dirty="0">
                <a:latin typeface="UD デジタル 教科書体 NK-B" panose="02020700000000000000" pitchFamily="18" charset="-128"/>
                <a:ea typeface="UD デジタル 教科書体 NK-B" panose="02020700000000000000" pitchFamily="18" charset="-128"/>
              </a:rPr>
              <a:t>踏む</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15" name="正方形/長方形 14"/>
          <p:cNvSpPr/>
          <p:nvPr/>
        </p:nvSpPr>
        <p:spPr bwMode="auto">
          <a:xfrm>
            <a:off x="4856543" y="5796639"/>
            <a:ext cx="2925840" cy="767839"/>
          </a:xfrm>
          <a:prstGeom prst="rect">
            <a:avLst/>
          </a:prstGeom>
          <a:noFill/>
          <a:ln w="28575">
            <a:solidFill>
              <a:schemeClr val="tx1"/>
            </a:solidFill>
            <a:round/>
            <a:headEnd/>
            <a:tailEnd/>
          </a:ln>
        </p:spPr>
        <p:txBody>
          <a:bodyPr wrap="square" rtlCol="0" anchor="ctr"/>
          <a:lstStyle/>
          <a:p>
            <a:pPr algn="ctr"/>
            <a:r>
              <a:rPr kumimoji="1" lang="ja-JP" altLang="en-US" sz="2000" dirty="0">
                <a:latin typeface="UD デジタル 教科書体 NK-B" panose="02020700000000000000" pitchFamily="18" charset="-128"/>
                <a:ea typeface="UD デジタル 教科書体 NK-B" panose="02020700000000000000" pitchFamily="18" charset="-128"/>
              </a:rPr>
              <a:t>座ろうとしていた</a:t>
            </a:r>
            <a:endParaRPr kumimoji="1" lang="en-US" altLang="ja-JP" sz="20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000" dirty="0">
                <a:latin typeface="UD デジタル 教科書体 NK-B" panose="02020700000000000000" pitchFamily="18" charset="-128"/>
                <a:ea typeface="UD デジタル 教科書体 NK-B" panose="02020700000000000000" pitchFamily="18" charset="-128"/>
              </a:rPr>
              <a:t>乗客が転倒し怪我</a:t>
            </a:r>
          </a:p>
        </p:txBody>
      </p:sp>
      <p:sp>
        <p:nvSpPr>
          <p:cNvPr id="16" name="正方形/長方形 15"/>
          <p:cNvSpPr/>
          <p:nvPr/>
        </p:nvSpPr>
        <p:spPr>
          <a:xfrm>
            <a:off x="1037040" y="1208941"/>
            <a:ext cx="2802370" cy="461665"/>
          </a:xfrm>
          <a:prstGeom prst="rect">
            <a:avLst/>
          </a:prstGeom>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通常の作業ステップ</a:t>
            </a:r>
          </a:p>
        </p:txBody>
      </p:sp>
      <p:sp>
        <p:nvSpPr>
          <p:cNvPr id="24" name="雲形吹き出し 23"/>
          <p:cNvSpPr/>
          <p:nvPr/>
        </p:nvSpPr>
        <p:spPr bwMode="auto">
          <a:xfrm>
            <a:off x="7328391" y="1779813"/>
            <a:ext cx="1908695" cy="702766"/>
          </a:xfrm>
          <a:prstGeom prst="cloudCallout">
            <a:avLst>
              <a:gd name="adj1" fmla="val -36439"/>
              <a:gd name="adj2" fmla="val 48559"/>
            </a:avLst>
          </a:prstGeom>
          <a:solidFill>
            <a:schemeClr val="bg1"/>
          </a:solidFill>
          <a:ln w="9525">
            <a:solidFill>
              <a:schemeClr val="bg2"/>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エラー</a:t>
            </a:r>
            <a:r>
              <a:rPr kumimoji="1" lang="en-US" altLang="ja-JP" sz="2400" dirty="0">
                <a:latin typeface="UD デジタル 教科書体 NK-B" panose="02020700000000000000" pitchFamily="18" charset="-128"/>
                <a:ea typeface="UD デジタル 教科書体 NK-B" panose="02020700000000000000" pitchFamily="18" charset="-128"/>
              </a:rPr>
              <a:t>A</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25" name="爆発 2 24"/>
          <p:cNvSpPr/>
          <p:nvPr/>
        </p:nvSpPr>
        <p:spPr bwMode="auto">
          <a:xfrm>
            <a:off x="7322661" y="5362409"/>
            <a:ext cx="1539617" cy="1021661"/>
          </a:xfrm>
          <a:prstGeom prst="irregularSeal2">
            <a:avLst/>
          </a:prstGeom>
          <a:solidFill>
            <a:srgbClr val="FF0000"/>
          </a:solidFill>
          <a:ln w="25400">
            <a:solidFill>
              <a:schemeClr val="tx1"/>
            </a:solidFill>
            <a:round/>
            <a:headEnd/>
            <a:tailEnd/>
          </a:ln>
        </p:spPr>
        <p:txBody>
          <a:bodyPr wrap="none" rtlCol="0" anchor="ctr"/>
          <a:lstStyle/>
          <a:p>
            <a:pPr algn="ctr"/>
            <a:r>
              <a:rPr kumimoji="1" lang="ja-JP" altLang="en-US" sz="2400" dirty="0">
                <a:solidFill>
                  <a:srgbClr val="FFFF00"/>
                </a:solidFill>
                <a:latin typeface="UD デジタル 教科書体 NK-B" panose="02020700000000000000" pitchFamily="18" charset="-128"/>
                <a:ea typeface="UD デジタル 教科書体 NK-B" panose="02020700000000000000" pitchFamily="18" charset="-128"/>
              </a:rPr>
              <a:t>事故</a:t>
            </a:r>
          </a:p>
        </p:txBody>
      </p:sp>
      <p:sp>
        <p:nvSpPr>
          <p:cNvPr id="26" name="雲形吹き出し 25"/>
          <p:cNvSpPr/>
          <p:nvPr/>
        </p:nvSpPr>
        <p:spPr bwMode="auto">
          <a:xfrm>
            <a:off x="2542366" y="5167778"/>
            <a:ext cx="1913575" cy="702766"/>
          </a:xfrm>
          <a:prstGeom prst="cloudCallout">
            <a:avLst>
              <a:gd name="adj1" fmla="val 75319"/>
              <a:gd name="adj2" fmla="val -20026"/>
            </a:avLst>
          </a:prstGeom>
          <a:noFill/>
          <a:ln w="9525">
            <a:solidFill>
              <a:schemeClr val="bg2"/>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エラー</a:t>
            </a:r>
            <a:r>
              <a:rPr kumimoji="1" lang="en-US" altLang="ja-JP" sz="2400" dirty="0">
                <a:latin typeface="UD デジタル 教科書体 NK-B" panose="02020700000000000000" pitchFamily="18" charset="-128"/>
                <a:ea typeface="UD デジタル 教科書体 NK-B" panose="02020700000000000000" pitchFamily="18" charset="-128"/>
              </a:rPr>
              <a:t>C</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8" name="正方形/長方形 17"/>
          <p:cNvSpPr/>
          <p:nvPr/>
        </p:nvSpPr>
        <p:spPr bwMode="auto">
          <a:xfrm>
            <a:off x="963386" y="2589088"/>
            <a:ext cx="2925840" cy="604044"/>
          </a:xfrm>
          <a:prstGeom prst="rect">
            <a:avLst/>
          </a:prstGeom>
          <a:noFill/>
          <a:ln w="28575">
            <a:solidFill>
              <a:schemeClr val="tx1"/>
            </a:solidFill>
            <a:round/>
            <a:headEnd/>
            <a:tailEnd/>
          </a:ln>
        </p:spPr>
        <p:txBody>
          <a:bodyPr wrap="none" rtlCol="0" anchor="ctr"/>
          <a:lstStyle/>
          <a:p>
            <a:pPr algn="ctr"/>
            <a:r>
              <a:rPr lang="ja-JP" altLang="en-US" sz="2000" dirty="0">
                <a:latin typeface="UD デジタル 教科書体 NK-B" panose="02020700000000000000" pitchFamily="18" charset="-128"/>
                <a:ea typeface="UD デジタル 教科書体 NK-B" panose="02020700000000000000" pitchFamily="18" charset="-128"/>
              </a:rPr>
              <a:t>ミラーで車内確認</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20" name="正方形/長方形 19"/>
          <p:cNvSpPr/>
          <p:nvPr/>
        </p:nvSpPr>
        <p:spPr bwMode="auto">
          <a:xfrm>
            <a:off x="4856543" y="3874498"/>
            <a:ext cx="2925840" cy="767839"/>
          </a:xfrm>
          <a:prstGeom prst="rect">
            <a:avLst/>
          </a:prstGeom>
          <a:noFill/>
          <a:ln w="28575">
            <a:solidFill>
              <a:schemeClr val="tx1"/>
            </a:solidFill>
            <a:round/>
            <a:headEnd/>
            <a:tailEnd/>
          </a:ln>
        </p:spPr>
        <p:txBody>
          <a:bodyPr wrap="none" rtlCol="0" anchor="ctr"/>
          <a:lstStyle/>
          <a:p>
            <a:pPr algn="ctr"/>
            <a:r>
              <a:rPr kumimoji="1" lang="ja-JP" altLang="en-US" sz="2000" dirty="0">
                <a:latin typeface="UD デジタル 教科書体 NK-B" panose="02020700000000000000" pitchFamily="18" charset="-128"/>
                <a:ea typeface="UD デジタル 教科書体 NK-B" panose="02020700000000000000" pitchFamily="18" charset="-128"/>
              </a:rPr>
              <a:t>後ろから来た車が</a:t>
            </a:r>
            <a:endParaRPr kumimoji="1" lang="en-US" altLang="ja-JP" sz="2000" dirty="0">
              <a:latin typeface="UD デジタル 教科書体 NK-B" panose="02020700000000000000" pitchFamily="18" charset="-128"/>
              <a:ea typeface="UD デジタル 教科書体 NK-B" panose="02020700000000000000" pitchFamily="18" charset="-128"/>
            </a:endParaRPr>
          </a:p>
          <a:p>
            <a:pPr algn="ctr"/>
            <a:r>
              <a:rPr lang="ja-JP" altLang="en-US" sz="2000" dirty="0">
                <a:latin typeface="UD デジタル 教科書体 NK-B" panose="02020700000000000000" pitchFamily="18" charset="-128"/>
                <a:ea typeface="UD デジタル 教科書体 NK-B" panose="02020700000000000000" pitchFamily="18" charset="-128"/>
              </a:rPr>
              <a:t>バスの前に割り込む</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cxnSp>
        <p:nvCxnSpPr>
          <p:cNvPr id="5" name="直線矢印コネクタ 4"/>
          <p:cNvCxnSpPr>
            <a:stCxn id="12" idx="2"/>
            <a:endCxn id="18" idx="0"/>
          </p:cNvCxnSpPr>
          <p:nvPr/>
        </p:nvCxnSpPr>
        <p:spPr>
          <a:xfrm>
            <a:off x="2426306" y="2489870"/>
            <a:ext cx="0" cy="9921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カギ線コネクタ 6"/>
          <p:cNvCxnSpPr>
            <a:stCxn id="18" idx="3"/>
            <a:endCxn id="13" idx="1"/>
          </p:cNvCxnSpPr>
          <p:nvPr/>
        </p:nvCxnSpPr>
        <p:spPr>
          <a:xfrm flipV="1">
            <a:off x="3889226" y="2508739"/>
            <a:ext cx="967317" cy="382371"/>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a:stCxn id="20" idx="2"/>
            <a:endCxn id="14" idx="0"/>
          </p:cNvCxnSpPr>
          <p:nvPr/>
        </p:nvCxnSpPr>
        <p:spPr>
          <a:xfrm>
            <a:off x="6319463" y="4642337"/>
            <a:ext cx="0" cy="2608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a:stCxn id="14" idx="2"/>
            <a:endCxn id="15" idx="0"/>
          </p:cNvCxnSpPr>
          <p:nvPr/>
        </p:nvCxnSpPr>
        <p:spPr>
          <a:xfrm>
            <a:off x="6319463" y="5535798"/>
            <a:ext cx="0" cy="26084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正方形/長方形 71"/>
          <p:cNvSpPr/>
          <p:nvPr/>
        </p:nvSpPr>
        <p:spPr bwMode="auto">
          <a:xfrm>
            <a:off x="4856543" y="3153501"/>
            <a:ext cx="2925840" cy="460154"/>
          </a:xfrm>
          <a:prstGeom prst="rect">
            <a:avLst/>
          </a:prstGeom>
          <a:noFill/>
          <a:ln w="28575">
            <a:solidFill>
              <a:srgbClr val="FF0000"/>
            </a:solidFill>
            <a:round/>
            <a:headEnd/>
            <a:tailEnd/>
          </a:ln>
        </p:spPr>
        <p:txBody>
          <a:bodyPr wrap="square" rtlCol="0" anchor="ctr"/>
          <a:lstStyle/>
          <a:p>
            <a:pPr algn="ctr"/>
            <a:r>
              <a:rPr kumimoji="1" lang="ja-JP" altLang="en-US" sz="2000" dirty="0">
                <a:latin typeface="UD デジタル 教科書体 NK-B" panose="02020700000000000000" pitchFamily="18" charset="-128"/>
                <a:ea typeface="UD デジタル 教科書体 NK-B" panose="02020700000000000000" pitchFamily="18" charset="-128"/>
              </a:rPr>
              <a:t>指差呼称しない</a:t>
            </a:r>
          </a:p>
        </p:txBody>
      </p:sp>
      <p:sp>
        <p:nvSpPr>
          <p:cNvPr id="74" name="雲形吹き出し 73"/>
          <p:cNvSpPr/>
          <p:nvPr/>
        </p:nvSpPr>
        <p:spPr bwMode="auto">
          <a:xfrm>
            <a:off x="7323510" y="2651393"/>
            <a:ext cx="1918455" cy="702766"/>
          </a:xfrm>
          <a:prstGeom prst="cloudCallout">
            <a:avLst>
              <a:gd name="adj1" fmla="val -36439"/>
              <a:gd name="adj2" fmla="val 48559"/>
            </a:avLst>
          </a:prstGeom>
          <a:solidFill>
            <a:schemeClr val="bg1"/>
          </a:solidFill>
          <a:ln w="9525">
            <a:solidFill>
              <a:schemeClr val="bg2"/>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エラー</a:t>
            </a:r>
            <a:r>
              <a:rPr kumimoji="1" lang="en-US" altLang="ja-JP" sz="2400" dirty="0">
                <a:latin typeface="UD デジタル 教科書体 NK-B" panose="02020700000000000000" pitchFamily="18" charset="-128"/>
                <a:ea typeface="UD デジタル 教科書体 NK-B" panose="02020700000000000000" pitchFamily="18" charset="-128"/>
              </a:rPr>
              <a:t>B</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cxnSp>
        <p:nvCxnSpPr>
          <p:cNvPr id="76" name="直線矢印コネクタ 75"/>
          <p:cNvCxnSpPr>
            <a:stCxn id="13" idx="2"/>
            <a:endCxn id="72" idx="0"/>
          </p:cNvCxnSpPr>
          <p:nvPr/>
        </p:nvCxnSpPr>
        <p:spPr>
          <a:xfrm>
            <a:off x="6319463" y="2892658"/>
            <a:ext cx="0" cy="2608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bwMode="auto">
          <a:xfrm>
            <a:off x="963386" y="3540401"/>
            <a:ext cx="2925840" cy="604044"/>
          </a:xfrm>
          <a:prstGeom prst="rect">
            <a:avLst/>
          </a:prstGeom>
          <a:noFill/>
          <a:ln w="28575">
            <a:solidFill>
              <a:schemeClr val="tx1"/>
            </a:solidFill>
            <a:round/>
            <a:headEnd/>
            <a:tailEnd/>
          </a:ln>
        </p:spPr>
        <p:txBody>
          <a:bodyPr wrap="none" rtlCol="0" anchor="ctr"/>
          <a:lstStyle/>
          <a:p>
            <a:pPr algn="ctr"/>
            <a:r>
              <a:rPr lang="ja-JP" altLang="en-US" sz="2000" dirty="0">
                <a:latin typeface="UD デジタル 教科書体 NK-B" panose="02020700000000000000" pitchFamily="18" charset="-128"/>
                <a:ea typeface="UD デジタル 教科書体 NK-B" panose="02020700000000000000" pitchFamily="18" charset="-128"/>
              </a:rPr>
              <a:t>発進</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cxnSp>
        <p:nvCxnSpPr>
          <p:cNvPr id="11" name="カギ線コネクタ 10"/>
          <p:cNvCxnSpPr>
            <a:stCxn id="72" idx="1"/>
            <a:endCxn id="27" idx="0"/>
          </p:cNvCxnSpPr>
          <p:nvPr/>
        </p:nvCxnSpPr>
        <p:spPr>
          <a:xfrm rot="10800000" flipV="1">
            <a:off x="2426307" y="3383577"/>
            <a:ext cx="2430237" cy="156823"/>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カギ線コネクタ 20"/>
          <p:cNvCxnSpPr>
            <a:stCxn id="27" idx="2"/>
            <a:endCxn id="20" idx="1"/>
          </p:cNvCxnSpPr>
          <p:nvPr/>
        </p:nvCxnSpPr>
        <p:spPr>
          <a:xfrm rot="16200000" flipH="1">
            <a:off x="3584438" y="2986312"/>
            <a:ext cx="113973" cy="2430237"/>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4604046" y="1208941"/>
            <a:ext cx="3815467" cy="461665"/>
          </a:xfrm>
          <a:prstGeom prst="rect">
            <a:avLst/>
          </a:prstGeom>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エラー</a:t>
            </a:r>
            <a:r>
              <a:rPr lang="en-US" altLang="ja-JP" sz="2400" dirty="0">
                <a:latin typeface="UD デジタル 教科書体 NK-B" panose="02020700000000000000" pitchFamily="18" charset="-128"/>
                <a:ea typeface="UD デジタル 教科書体 NK-B" panose="02020700000000000000" pitchFamily="18" charset="-128"/>
              </a:rPr>
              <a:t>/</a:t>
            </a:r>
            <a:r>
              <a:rPr lang="ja-JP" altLang="en-US" sz="2400" dirty="0">
                <a:latin typeface="UD デジタル 教科書体 NK-B" panose="02020700000000000000" pitchFamily="18" charset="-128"/>
                <a:ea typeface="UD デジタル 教科書体 NK-B" panose="02020700000000000000" pitchFamily="18" charset="-128"/>
              </a:rPr>
              <a:t>通常とは異なる事象</a:t>
            </a:r>
          </a:p>
        </p:txBody>
      </p:sp>
    </p:spTree>
    <p:extLst>
      <p:ext uri="{BB962C8B-B14F-4D97-AF65-F5344CB8AC3E}">
        <p14:creationId xmlns:p14="http://schemas.microsoft.com/office/powerpoint/2010/main" val="4240910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5" name="Text Box 6"/>
          <p:cNvSpPr txBox="1">
            <a:spLocks noChangeArrowheads="1"/>
          </p:cNvSpPr>
          <p:nvPr/>
        </p:nvSpPr>
        <p:spPr bwMode="auto">
          <a:xfrm>
            <a:off x="4389063" y="2554669"/>
            <a:ext cx="1620000" cy="411313"/>
          </a:xfrm>
          <a:prstGeom prst="rect">
            <a:avLst/>
          </a:prstGeom>
          <a:solidFill>
            <a:srgbClr val="CCFFCC"/>
          </a:solidFill>
          <a:ln w="9525">
            <a:solidFill>
              <a:srgbClr val="000000"/>
            </a:solidFill>
            <a:miter lim="800000"/>
            <a:headEnd/>
            <a:tailEnd/>
          </a:ln>
        </p:spPr>
        <p:txBody>
          <a:bodyPr lIns="74295" tIns="72000" rIns="74295" bIns="72000" anchor="ctr" anchorCtr="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遅れが発生</a:t>
            </a:r>
          </a:p>
        </p:txBody>
      </p:sp>
      <p:sp>
        <p:nvSpPr>
          <p:cNvPr id="48136" name="Text Box 7"/>
          <p:cNvSpPr txBox="1">
            <a:spLocks noChangeArrowheads="1"/>
          </p:cNvSpPr>
          <p:nvPr/>
        </p:nvSpPr>
        <p:spPr bwMode="auto">
          <a:xfrm>
            <a:off x="4326896" y="3512408"/>
            <a:ext cx="1620000" cy="870422"/>
          </a:xfrm>
          <a:prstGeom prst="rect">
            <a:avLst/>
          </a:prstGeom>
          <a:solidFill>
            <a:srgbClr val="00FFFF"/>
          </a:solidFill>
          <a:ln w="9525">
            <a:solidFill>
              <a:srgbClr val="000000"/>
            </a:solidFill>
            <a:miter lim="800000"/>
            <a:headEnd/>
            <a:tailEnd/>
          </a:ln>
        </p:spPr>
        <p:txBody>
          <a:bodyPr lIns="74295" tIns="36000" rIns="74295" bIns="36000" anchor="ctr" anchorCtr="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車内ミラーで乗客が</a:t>
            </a:r>
            <a:endParaRPr lang="en-US" altLang="ja-JP" dirty="0">
              <a:latin typeface="UD デジタル 教科書体 NK-R" panose="02020400000000000000" pitchFamily="18" charset="-128"/>
              <a:ea typeface="UD デジタル 教科書体 NK-R" panose="02020400000000000000" pitchFamily="18" charset="-128"/>
            </a:endParaRPr>
          </a:p>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見えにくい</a:t>
            </a:r>
          </a:p>
        </p:txBody>
      </p:sp>
      <p:sp>
        <p:nvSpPr>
          <p:cNvPr id="48138" name="Text Box 9"/>
          <p:cNvSpPr txBox="1">
            <a:spLocks noChangeArrowheads="1"/>
          </p:cNvSpPr>
          <p:nvPr/>
        </p:nvSpPr>
        <p:spPr bwMode="auto">
          <a:xfrm>
            <a:off x="137154" y="3401661"/>
            <a:ext cx="1620000" cy="677219"/>
          </a:xfrm>
          <a:prstGeom prst="rect">
            <a:avLst/>
          </a:prstGeom>
          <a:solidFill>
            <a:srgbClr val="FFFFFF"/>
          </a:solidFill>
          <a:ln w="9525">
            <a:solidFill>
              <a:srgbClr val="000000"/>
            </a:solidFill>
            <a:miter lim="800000"/>
            <a:headEnd/>
            <a:tailEnd/>
          </a:ln>
        </p:spPr>
        <p:txBody>
          <a:bodyPr lIns="74295" tIns="72000" rIns="74295" bIns="72000" anchor="ctr" anchorCtr="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乗客が座る</a:t>
            </a:r>
            <a:endParaRPr lang="en-US" altLang="ja-JP" dirty="0">
              <a:latin typeface="UD デジタル 教科書体 NK-R" panose="02020400000000000000" pitchFamily="18" charset="-128"/>
              <a:ea typeface="UD デジタル 教科書体 NK-R" panose="02020400000000000000" pitchFamily="18" charset="-128"/>
            </a:endParaRPr>
          </a:p>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動作を確認</a:t>
            </a:r>
          </a:p>
        </p:txBody>
      </p:sp>
      <p:sp>
        <p:nvSpPr>
          <p:cNvPr id="48145" name="Text Box 16"/>
          <p:cNvSpPr txBox="1">
            <a:spLocks noChangeArrowheads="1"/>
          </p:cNvSpPr>
          <p:nvPr/>
        </p:nvSpPr>
        <p:spPr bwMode="auto">
          <a:xfrm>
            <a:off x="1984375" y="2421716"/>
            <a:ext cx="1620000" cy="677219"/>
          </a:xfrm>
          <a:prstGeom prst="rect">
            <a:avLst/>
          </a:prstGeom>
          <a:solidFill>
            <a:srgbClr val="FFCCFF"/>
          </a:solidFill>
          <a:ln w="9525">
            <a:solidFill>
              <a:srgbClr val="000000"/>
            </a:solidFill>
            <a:miter lim="800000"/>
            <a:headEnd/>
            <a:tailEnd/>
          </a:ln>
        </p:spPr>
        <p:txBody>
          <a:bodyPr lIns="74295" tIns="72000" rIns="74295" bIns="72000" anchor="ctr" anchorCtr="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早く発車</a:t>
            </a:r>
            <a:endParaRPr lang="en-US" altLang="ja-JP" dirty="0">
              <a:latin typeface="UD デジタル 教科書体 NK-R" panose="02020400000000000000" pitchFamily="18" charset="-128"/>
              <a:ea typeface="UD デジタル 教科書体 NK-R" panose="02020400000000000000" pitchFamily="18" charset="-128"/>
            </a:endParaRPr>
          </a:p>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したいと思う</a:t>
            </a:r>
          </a:p>
        </p:txBody>
      </p:sp>
      <p:sp>
        <p:nvSpPr>
          <p:cNvPr id="48146" name="Text Box 17"/>
          <p:cNvSpPr txBox="1">
            <a:spLocks noChangeArrowheads="1"/>
          </p:cNvSpPr>
          <p:nvPr/>
        </p:nvSpPr>
        <p:spPr bwMode="auto">
          <a:xfrm>
            <a:off x="1984375" y="3545591"/>
            <a:ext cx="1620000" cy="804057"/>
          </a:xfrm>
          <a:prstGeom prst="rect">
            <a:avLst/>
          </a:prstGeom>
          <a:solidFill>
            <a:srgbClr val="FFCCFF"/>
          </a:solidFill>
          <a:ln w="9525">
            <a:solidFill>
              <a:srgbClr val="000000"/>
            </a:solidFill>
            <a:miter lim="800000"/>
            <a:headEnd/>
            <a:tailEnd/>
          </a:ln>
        </p:spPr>
        <p:txBody>
          <a:bodyPr lIns="74295" tIns="36000" rIns="74295" bIns="36000" anchor="ctr" anchorCtr="0">
            <a:spAutoFit/>
          </a:bodyPr>
          <a:lstStyle/>
          <a:p>
            <a:pPr algn="ctr">
              <a:lnSpc>
                <a:spcPct val="88000"/>
              </a:lnSpc>
            </a:pPr>
            <a:r>
              <a:rPr lang="ja-JP" altLang="en-US" dirty="0">
                <a:latin typeface="UD デジタル 教科書体 NK-R" panose="02020400000000000000" pitchFamily="18" charset="-128"/>
                <a:ea typeface="UD デジタル 教科書体 NK-R" panose="02020400000000000000" pitchFamily="18" charset="-128"/>
              </a:rPr>
              <a:t>当該運転手は</a:t>
            </a:r>
            <a:endParaRPr lang="en-US" altLang="ja-JP" dirty="0">
              <a:latin typeface="UD デジタル 教科書体 NK-R" panose="02020400000000000000" pitchFamily="18" charset="-128"/>
              <a:ea typeface="UD デジタル 教科書体 NK-R" panose="02020400000000000000" pitchFamily="18" charset="-128"/>
            </a:endParaRPr>
          </a:p>
          <a:p>
            <a:pPr algn="ctr">
              <a:lnSpc>
                <a:spcPct val="88000"/>
              </a:lnSpc>
            </a:pPr>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いつも</a:t>
            </a:r>
            <a:r>
              <a:rPr lang="ja-JP" altLang="en-US" dirty="0">
                <a:latin typeface="UD デジタル 教科書体 NK-R" panose="02020400000000000000" pitchFamily="18" charset="-128"/>
                <a:ea typeface="UD デジタル 教科書体 NK-R" panose="02020400000000000000" pitchFamily="18" charset="-128"/>
              </a:rPr>
              <a:t>着席動作のみを確認</a:t>
            </a:r>
          </a:p>
        </p:txBody>
      </p:sp>
      <p:sp>
        <p:nvSpPr>
          <p:cNvPr id="48147" name="Text Box 18"/>
          <p:cNvSpPr txBox="1">
            <a:spLocks noChangeArrowheads="1"/>
          </p:cNvSpPr>
          <p:nvPr/>
        </p:nvSpPr>
        <p:spPr bwMode="auto">
          <a:xfrm>
            <a:off x="4326896" y="4804236"/>
            <a:ext cx="1620000" cy="870422"/>
          </a:xfrm>
          <a:prstGeom prst="rect">
            <a:avLst/>
          </a:prstGeom>
          <a:solidFill>
            <a:srgbClr val="FFCCFF"/>
          </a:solidFill>
          <a:ln w="9525">
            <a:solidFill>
              <a:srgbClr val="000000"/>
            </a:solidFill>
            <a:miter lim="800000"/>
            <a:headEnd/>
            <a:tailEnd/>
          </a:ln>
        </p:spPr>
        <p:txBody>
          <a:bodyPr lIns="74295" tIns="36000" rIns="74295" bIns="36000" anchor="ctr" anchorCtr="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着席動作を見届ける必要性を感じていない</a:t>
            </a:r>
          </a:p>
        </p:txBody>
      </p:sp>
      <p:sp>
        <p:nvSpPr>
          <p:cNvPr id="48148" name="Text Box 19"/>
          <p:cNvSpPr txBox="1">
            <a:spLocks noChangeArrowheads="1"/>
          </p:cNvSpPr>
          <p:nvPr/>
        </p:nvSpPr>
        <p:spPr bwMode="auto">
          <a:xfrm>
            <a:off x="6720263" y="4661864"/>
            <a:ext cx="1620000" cy="906774"/>
          </a:xfrm>
          <a:prstGeom prst="rect">
            <a:avLst/>
          </a:prstGeom>
          <a:solidFill>
            <a:srgbClr val="FFCCFF"/>
          </a:solidFill>
          <a:ln w="9525">
            <a:solidFill>
              <a:srgbClr val="000000"/>
            </a:solidFill>
            <a:miter lim="800000"/>
            <a:headEnd/>
            <a:tailEnd/>
          </a:ln>
        </p:spPr>
        <p:txBody>
          <a:bodyPr lIns="74295" tIns="36000" rIns="74295" bIns="72000" anchor="ctr" anchorCtr="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自分の運転で事故が起こると思っていない</a:t>
            </a:r>
          </a:p>
        </p:txBody>
      </p:sp>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58</a:t>
            </a:fld>
            <a:endParaRPr lang="en-US" altLang="ja-JP" dirty="0"/>
          </a:p>
        </p:txBody>
      </p:sp>
      <p:sp>
        <p:nvSpPr>
          <p:cNvPr id="43" name="タイトル 1"/>
          <p:cNvSpPr>
            <a:spLocks noGrp="1"/>
          </p:cNvSpPr>
          <p:nvPr>
            <p:ph type="title"/>
          </p:nvPr>
        </p:nvSpPr>
        <p:spPr>
          <a:xfrm>
            <a:off x="19050" y="116115"/>
            <a:ext cx="7740352" cy="624114"/>
          </a:xfrm>
        </p:spPr>
        <p:txBody>
          <a:bodyPr/>
          <a:lstStyle/>
          <a:p>
            <a:r>
              <a:rPr lang="ja-JP" altLang="en-US" dirty="0"/>
              <a:t>分析例２：なぜなぜ分析</a:t>
            </a:r>
            <a:endParaRPr kumimoji="1" lang="ja-JP" altLang="en-US" dirty="0"/>
          </a:p>
        </p:txBody>
      </p:sp>
      <p:sp>
        <p:nvSpPr>
          <p:cNvPr id="41" name="Text Box 94"/>
          <p:cNvSpPr txBox="1">
            <a:spLocks noChangeArrowheads="1"/>
          </p:cNvSpPr>
          <p:nvPr/>
        </p:nvSpPr>
        <p:spPr bwMode="auto">
          <a:xfrm>
            <a:off x="4740815" y="1213120"/>
            <a:ext cx="792162" cy="294953"/>
          </a:xfrm>
          <a:prstGeom prst="rect">
            <a:avLst/>
          </a:prstGeom>
          <a:noFill/>
          <a:ln w="9525" algn="ctr">
            <a:noFill/>
            <a:miter lim="800000"/>
            <a:headEnd/>
            <a:tailEnd/>
          </a:ln>
        </p:spPr>
        <p:txBody>
          <a:bodyPr lIns="74295" tIns="8890" rIns="74295" bIns="8890">
            <a:spAutoFit/>
          </a:bodyPr>
          <a:lstStyle/>
          <a:p>
            <a:r>
              <a:rPr lang="ja-JP" altLang="en-US" dirty="0">
                <a:latin typeface="+mj-ea"/>
                <a:ea typeface="+mj-ea"/>
              </a:rPr>
              <a:t>なぜ２</a:t>
            </a:r>
          </a:p>
        </p:txBody>
      </p:sp>
      <p:sp>
        <p:nvSpPr>
          <p:cNvPr id="42" name="Text Box 95"/>
          <p:cNvSpPr txBox="1">
            <a:spLocks noChangeArrowheads="1"/>
          </p:cNvSpPr>
          <p:nvPr/>
        </p:nvSpPr>
        <p:spPr bwMode="auto">
          <a:xfrm>
            <a:off x="209454" y="1072465"/>
            <a:ext cx="1295400" cy="576262"/>
          </a:xfrm>
          <a:prstGeom prst="rect">
            <a:avLst/>
          </a:prstGeom>
          <a:noFill/>
          <a:ln w="9525" algn="ctr">
            <a:noFill/>
            <a:miter lim="800000"/>
            <a:headEnd/>
            <a:tailEnd/>
          </a:ln>
        </p:spPr>
        <p:txBody>
          <a:bodyPr lIns="74295" tIns="8890" rIns="74295" bIns="8890"/>
          <a:lstStyle/>
          <a:p>
            <a:pPr algn="ctr"/>
            <a:r>
              <a:rPr lang="ja-JP" altLang="en-US" dirty="0">
                <a:latin typeface="+mj-ea"/>
                <a:ea typeface="+mj-ea"/>
              </a:rPr>
              <a:t>事故に関係したエラー</a:t>
            </a:r>
          </a:p>
        </p:txBody>
      </p:sp>
      <p:sp>
        <p:nvSpPr>
          <p:cNvPr id="45" name="Text Box 160"/>
          <p:cNvSpPr txBox="1">
            <a:spLocks noChangeArrowheads="1"/>
          </p:cNvSpPr>
          <p:nvPr/>
        </p:nvSpPr>
        <p:spPr bwMode="auto">
          <a:xfrm>
            <a:off x="7134182" y="1213120"/>
            <a:ext cx="792162" cy="294953"/>
          </a:xfrm>
          <a:prstGeom prst="rect">
            <a:avLst/>
          </a:prstGeom>
          <a:noFill/>
          <a:ln w="9525" algn="ctr">
            <a:noFill/>
            <a:miter lim="800000"/>
            <a:headEnd/>
            <a:tailEnd/>
          </a:ln>
        </p:spPr>
        <p:txBody>
          <a:bodyPr lIns="74295" tIns="8890" rIns="74295" bIns="8890">
            <a:spAutoFit/>
          </a:bodyPr>
          <a:lstStyle/>
          <a:p>
            <a:r>
              <a:rPr lang="ja-JP" altLang="en-US" dirty="0">
                <a:latin typeface="+mj-ea"/>
                <a:ea typeface="+mj-ea"/>
              </a:rPr>
              <a:t>なぜ３</a:t>
            </a:r>
          </a:p>
        </p:txBody>
      </p:sp>
      <p:sp>
        <p:nvSpPr>
          <p:cNvPr id="46" name="Text Box 161"/>
          <p:cNvSpPr txBox="1">
            <a:spLocks noChangeArrowheads="1"/>
          </p:cNvSpPr>
          <p:nvPr/>
        </p:nvSpPr>
        <p:spPr bwMode="auto">
          <a:xfrm>
            <a:off x="2398294" y="1213120"/>
            <a:ext cx="792163" cy="294953"/>
          </a:xfrm>
          <a:prstGeom prst="rect">
            <a:avLst/>
          </a:prstGeom>
          <a:noFill/>
          <a:ln w="9525" algn="ctr">
            <a:noFill/>
            <a:miter lim="800000"/>
            <a:headEnd/>
            <a:tailEnd/>
          </a:ln>
        </p:spPr>
        <p:txBody>
          <a:bodyPr lIns="74295" tIns="8890" rIns="74295" bIns="8890">
            <a:spAutoFit/>
          </a:bodyPr>
          <a:lstStyle/>
          <a:p>
            <a:r>
              <a:rPr lang="ja-JP" altLang="en-US" dirty="0">
                <a:latin typeface="+mj-ea"/>
                <a:ea typeface="+mj-ea"/>
              </a:rPr>
              <a:t>なぜ１</a:t>
            </a:r>
          </a:p>
        </p:txBody>
      </p:sp>
      <p:sp>
        <p:nvSpPr>
          <p:cNvPr id="50" name="Text Box 19"/>
          <p:cNvSpPr txBox="1">
            <a:spLocks noChangeArrowheads="1"/>
          </p:cNvSpPr>
          <p:nvPr/>
        </p:nvSpPr>
        <p:spPr bwMode="auto">
          <a:xfrm>
            <a:off x="6720263" y="2554669"/>
            <a:ext cx="1620000" cy="411313"/>
          </a:xfrm>
          <a:prstGeom prst="rect">
            <a:avLst/>
          </a:prstGeom>
          <a:solidFill>
            <a:srgbClr val="CCFFCC"/>
          </a:solidFill>
          <a:ln w="9525">
            <a:solidFill>
              <a:srgbClr val="000000"/>
            </a:solidFill>
            <a:miter lim="800000"/>
            <a:headEnd/>
            <a:tailEnd/>
          </a:ln>
        </p:spPr>
        <p:txBody>
          <a:bodyPr lIns="74295" tIns="72000" rIns="74295" bIns="72000" anchor="ctr" anchorCtr="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道路が渋滞</a:t>
            </a:r>
          </a:p>
        </p:txBody>
      </p:sp>
      <p:sp>
        <p:nvSpPr>
          <p:cNvPr id="51" name="雲形吹き出し 50"/>
          <p:cNvSpPr/>
          <p:nvPr/>
        </p:nvSpPr>
        <p:spPr bwMode="auto">
          <a:xfrm>
            <a:off x="237628" y="1745344"/>
            <a:ext cx="1545110" cy="983873"/>
          </a:xfrm>
          <a:prstGeom prst="cloudCallout">
            <a:avLst>
              <a:gd name="adj1" fmla="val 51156"/>
              <a:gd name="adj2" fmla="val 36511"/>
            </a:avLst>
          </a:prstGeom>
          <a:solidFill>
            <a:schemeClr val="bg1"/>
          </a:solidFill>
          <a:ln w="9525">
            <a:solidFill>
              <a:schemeClr val="bg2"/>
            </a:solidFill>
            <a:round/>
            <a:headEnd/>
            <a:tailEnd/>
          </a:ln>
        </p:spPr>
        <p:txBody>
          <a:bodyPr wrap="none" rtlCol="0" anchor="ctr">
            <a:spAutoFit/>
          </a:bodyPr>
          <a:lstStyle/>
          <a:p>
            <a:pPr algn="ctr"/>
            <a:r>
              <a:rPr kumimoji="1" lang="ja-JP" altLang="en-US" dirty="0">
                <a:latin typeface="UD デジタル 教科書体 NK-B" panose="02020700000000000000" pitchFamily="18" charset="-128"/>
                <a:ea typeface="UD デジタル 教科書体 NK-B" panose="02020700000000000000" pitchFamily="18" charset="-128"/>
              </a:rPr>
              <a:t>このとき</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ctr"/>
            <a:r>
              <a:rPr kumimoji="1" lang="ja-JP" altLang="en-US" dirty="0">
                <a:latin typeface="UD デジタル 教科書体 NK-B" panose="02020700000000000000" pitchFamily="18" charset="-128"/>
                <a:ea typeface="UD デジタル 教科書体 NK-B" panose="02020700000000000000" pitchFamily="18" charset="-128"/>
              </a:rPr>
              <a:t>だけか？</a:t>
            </a:r>
          </a:p>
        </p:txBody>
      </p:sp>
      <p:sp>
        <p:nvSpPr>
          <p:cNvPr id="52" name="雲形吹き出し 51"/>
          <p:cNvSpPr/>
          <p:nvPr/>
        </p:nvSpPr>
        <p:spPr bwMode="auto">
          <a:xfrm>
            <a:off x="3356756" y="3064432"/>
            <a:ext cx="1518269" cy="562213"/>
          </a:xfrm>
          <a:prstGeom prst="cloudCallout">
            <a:avLst>
              <a:gd name="adj1" fmla="val -43847"/>
              <a:gd name="adj2" fmla="val 70470"/>
            </a:avLst>
          </a:prstGeom>
          <a:solidFill>
            <a:schemeClr val="bg1"/>
          </a:solidFill>
          <a:ln w="9525">
            <a:solidFill>
              <a:schemeClr val="bg2"/>
            </a:solidFill>
            <a:round/>
            <a:headEnd/>
            <a:tailEnd/>
          </a:ln>
        </p:spPr>
        <p:txBody>
          <a:bodyPr wrap="none" rtlCol="0" anchor="ctr">
            <a:spAutoFit/>
          </a:bodyPr>
          <a:lstStyle/>
          <a:p>
            <a:pPr algn="ctr"/>
            <a:r>
              <a:rPr kumimoji="1" lang="ja-JP" altLang="en-US" dirty="0">
                <a:latin typeface="UD デジタル 教科書体 NK-B" panose="02020700000000000000" pitchFamily="18" charset="-128"/>
                <a:ea typeface="UD デジタル 教科書体 NK-B" panose="02020700000000000000" pitchFamily="18" charset="-128"/>
              </a:rPr>
              <a:t>いつも？</a:t>
            </a:r>
          </a:p>
        </p:txBody>
      </p:sp>
      <p:cxnSp>
        <p:nvCxnSpPr>
          <p:cNvPr id="4" name="カギ線コネクタ 3"/>
          <p:cNvCxnSpPr>
            <a:stCxn id="48138" idx="3"/>
            <a:endCxn id="48145" idx="1"/>
          </p:cNvCxnSpPr>
          <p:nvPr/>
        </p:nvCxnSpPr>
        <p:spPr>
          <a:xfrm flipV="1">
            <a:off x="1757154" y="2760326"/>
            <a:ext cx="227221" cy="979945"/>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カギ線コネクタ 5"/>
          <p:cNvCxnSpPr>
            <a:stCxn id="48138" idx="3"/>
            <a:endCxn id="48146" idx="1"/>
          </p:cNvCxnSpPr>
          <p:nvPr/>
        </p:nvCxnSpPr>
        <p:spPr>
          <a:xfrm>
            <a:off x="1757154" y="3740271"/>
            <a:ext cx="227221" cy="207349"/>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 Box 19"/>
          <p:cNvSpPr txBox="1">
            <a:spLocks noChangeArrowheads="1"/>
          </p:cNvSpPr>
          <p:nvPr/>
        </p:nvSpPr>
        <p:spPr bwMode="auto">
          <a:xfrm>
            <a:off x="6720263" y="5728113"/>
            <a:ext cx="1620000" cy="870422"/>
          </a:xfrm>
          <a:prstGeom prst="rect">
            <a:avLst/>
          </a:prstGeom>
          <a:solidFill>
            <a:srgbClr val="FFC000"/>
          </a:solidFill>
          <a:ln w="9525">
            <a:solidFill>
              <a:srgbClr val="000000"/>
            </a:solidFill>
            <a:miter lim="800000"/>
            <a:headEnd/>
            <a:tailEnd/>
          </a:ln>
        </p:spPr>
        <p:txBody>
          <a:bodyPr lIns="74295" tIns="36000" rIns="74295" bIns="36000" anchor="ctr" anchorCtr="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未着席での発進の危険性を教えていない</a:t>
            </a:r>
          </a:p>
        </p:txBody>
      </p:sp>
      <p:sp>
        <p:nvSpPr>
          <p:cNvPr id="58" name="Text Box 7"/>
          <p:cNvSpPr txBox="1">
            <a:spLocks noChangeArrowheads="1"/>
          </p:cNvSpPr>
          <p:nvPr/>
        </p:nvSpPr>
        <p:spPr bwMode="auto">
          <a:xfrm>
            <a:off x="6690476" y="3320712"/>
            <a:ext cx="1620000" cy="338610"/>
          </a:xfrm>
          <a:prstGeom prst="rect">
            <a:avLst/>
          </a:prstGeom>
          <a:solidFill>
            <a:srgbClr val="00FFFF"/>
          </a:solidFill>
          <a:ln w="9525">
            <a:solidFill>
              <a:srgbClr val="000000"/>
            </a:solidFill>
            <a:miter lim="800000"/>
            <a:headEnd/>
            <a:tailEnd/>
          </a:ln>
        </p:spPr>
        <p:txBody>
          <a:bodyPr lIns="74295" tIns="36000" rIns="74295" bIns="36000" anchor="ctr" anchorCtr="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車内が暗い</a:t>
            </a:r>
          </a:p>
        </p:txBody>
      </p:sp>
      <p:sp>
        <p:nvSpPr>
          <p:cNvPr id="59" name="Text Box 7"/>
          <p:cNvSpPr txBox="1">
            <a:spLocks noChangeArrowheads="1"/>
          </p:cNvSpPr>
          <p:nvPr/>
        </p:nvSpPr>
        <p:spPr bwMode="auto">
          <a:xfrm>
            <a:off x="6709526" y="3759260"/>
            <a:ext cx="1620000" cy="604515"/>
          </a:xfrm>
          <a:prstGeom prst="rect">
            <a:avLst/>
          </a:prstGeom>
          <a:solidFill>
            <a:srgbClr val="00FFFF"/>
          </a:solidFill>
          <a:ln w="9525">
            <a:solidFill>
              <a:srgbClr val="000000"/>
            </a:solidFill>
            <a:miter lim="800000"/>
            <a:headEnd/>
            <a:tailEnd/>
          </a:ln>
        </p:spPr>
        <p:txBody>
          <a:bodyPr lIns="74295" tIns="36000" rIns="74295" bIns="36000" anchor="ctr" anchorCtr="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車内に死角がある</a:t>
            </a:r>
          </a:p>
        </p:txBody>
      </p:sp>
      <p:cxnSp>
        <p:nvCxnSpPr>
          <p:cNvPr id="8" name="直線矢印コネクタ 7"/>
          <p:cNvCxnSpPr>
            <a:stCxn id="48145" idx="3"/>
            <a:endCxn id="48135" idx="1"/>
          </p:cNvCxnSpPr>
          <p:nvPr/>
        </p:nvCxnSpPr>
        <p:spPr>
          <a:xfrm>
            <a:off x="3604375" y="2760326"/>
            <a:ext cx="784688"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stCxn id="48135" idx="3"/>
            <a:endCxn id="50" idx="1"/>
          </p:cNvCxnSpPr>
          <p:nvPr/>
        </p:nvCxnSpPr>
        <p:spPr>
          <a:xfrm>
            <a:off x="6009063" y="2760326"/>
            <a:ext cx="7112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stCxn id="48146" idx="3"/>
            <a:endCxn id="48136" idx="1"/>
          </p:cNvCxnSpPr>
          <p:nvPr/>
        </p:nvCxnSpPr>
        <p:spPr>
          <a:xfrm flipV="1">
            <a:off x="3604375" y="3947619"/>
            <a:ext cx="722521"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カギ線コネクタ 17"/>
          <p:cNvCxnSpPr>
            <a:stCxn id="48136" idx="3"/>
            <a:endCxn id="58" idx="1"/>
          </p:cNvCxnSpPr>
          <p:nvPr/>
        </p:nvCxnSpPr>
        <p:spPr>
          <a:xfrm flipV="1">
            <a:off x="5946896" y="3490017"/>
            <a:ext cx="743580" cy="457602"/>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カギ線コネクタ 19"/>
          <p:cNvCxnSpPr>
            <a:stCxn id="48136" idx="3"/>
            <a:endCxn id="59" idx="1"/>
          </p:cNvCxnSpPr>
          <p:nvPr/>
        </p:nvCxnSpPr>
        <p:spPr>
          <a:xfrm>
            <a:off x="5946896" y="3947619"/>
            <a:ext cx="762630" cy="113899"/>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カギ線コネクタ 21"/>
          <p:cNvCxnSpPr>
            <a:stCxn id="48146" idx="3"/>
            <a:endCxn id="48147" idx="1"/>
          </p:cNvCxnSpPr>
          <p:nvPr/>
        </p:nvCxnSpPr>
        <p:spPr>
          <a:xfrm>
            <a:off x="3604375" y="3947620"/>
            <a:ext cx="722521" cy="1291827"/>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カギ線コネクタ 23"/>
          <p:cNvCxnSpPr>
            <a:stCxn id="48147" idx="3"/>
            <a:endCxn id="48148" idx="1"/>
          </p:cNvCxnSpPr>
          <p:nvPr/>
        </p:nvCxnSpPr>
        <p:spPr>
          <a:xfrm flipV="1">
            <a:off x="5946896" y="5115251"/>
            <a:ext cx="773367" cy="124196"/>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カギ線コネクタ 25"/>
          <p:cNvCxnSpPr>
            <a:stCxn id="48147" idx="3"/>
            <a:endCxn id="56" idx="1"/>
          </p:cNvCxnSpPr>
          <p:nvPr/>
        </p:nvCxnSpPr>
        <p:spPr>
          <a:xfrm>
            <a:off x="5946896" y="5239447"/>
            <a:ext cx="773367" cy="923877"/>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19050" y="3001220"/>
            <a:ext cx="986167"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エラー</a:t>
            </a:r>
            <a:r>
              <a:rPr lang="en-US" altLang="ja-JP" dirty="0">
                <a:latin typeface="UD デジタル 教科書体 NK-B" panose="02020700000000000000" pitchFamily="18" charset="-128"/>
                <a:ea typeface="UD デジタル 教科書体 NK-B" panose="02020700000000000000" pitchFamily="18" charset="-128"/>
              </a:rPr>
              <a:t>A</a:t>
            </a:r>
            <a:endParaRPr lang="ja-JP" altLang="en-US" dirty="0"/>
          </a:p>
        </p:txBody>
      </p:sp>
      <p:sp>
        <p:nvSpPr>
          <p:cNvPr id="82" name="Text Box 17"/>
          <p:cNvSpPr txBox="1">
            <a:spLocks noChangeArrowheads="1"/>
          </p:cNvSpPr>
          <p:nvPr/>
        </p:nvSpPr>
        <p:spPr bwMode="auto">
          <a:xfrm>
            <a:off x="2398294" y="5701385"/>
            <a:ext cx="1620000" cy="804057"/>
          </a:xfrm>
          <a:prstGeom prst="rect">
            <a:avLst/>
          </a:prstGeom>
          <a:solidFill>
            <a:srgbClr val="FFCCFF"/>
          </a:solidFill>
          <a:ln w="9525">
            <a:solidFill>
              <a:srgbClr val="000000"/>
            </a:solidFill>
            <a:miter lim="800000"/>
            <a:headEnd/>
            <a:tailEnd/>
          </a:ln>
        </p:spPr>
        <p:txBody>
          <a:bodyPr lIns="74295" tIns="36000" rIns="74295" bIns="36000" anchor="ctr" anchorCtr="0">
            <a:spAutoFit/>
          </a:bodyPr>
          <a:lstStyle/>
          <a:p>
            <a:pPr algn="ctr">
              <a:lnSpc>
                <a:spcPct val="88000"/>
              </a:lnSpc>
            </a:pPr>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職場の運転手は皆</a:t>
            </a:r>
            <a:r>
              <a:rPr lang="ja-JP" altLang="en-US" dirty="0">
                <a:latin typeface="UD デジタル 教科書体 NK-R" panose="02020400000000000000" pitchFamily="18" charset="-128"/>
                <a:ea typeface="UD デジタル 教科書体 NK-R" panose="02020400000000000000" pitchFamily="18" charset="-128"/>
              </a:rPr>
              <a:t>、着席動作のみを確認</a:t>
            </a:r>
          </a:p>
        </p:txBody>
      </p:sp>
      <p:cxnSp>
        <p:nvCxnSpPr>
          <p:cNvPr id="48170" name="直線矢印コネクタ 48169"/>
          <p:cNvCxnSpPr>
            <a:stCxn id="48146" idx="2"/>
            <a:endCxn id="82" idx="0"/>
          </p:cNvCxnSpPr>
          <p:nvPr/>
        </p:nvCxnSpPr>
        <p:spPr>
          <a:xfrm>
            <a:off x="2794375" y="4349648"/>
            <a:ext cx="413919" cy="135173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172" name="カギ線コネクタ 48171"/>
          <p:cNvCxnSpPr>
            <a:stCxn id="82" idx="3"/>
            <a:endCxn id="48147" idx="2"/>
          </p:cNvCxnSpPr>
          <p:nvPr/>
        </p:nvCxnSpPr>
        <p:spPr>
          <a:xfrm flipV="1">
            <a:off x="4018294" y="5674658"/>
            <a:ext cx="1118602" cy="428756"/>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雲形吹き出し 89"/>
          <p:cNvSpPr/>
          <p:nvPr/>
        </p:nvSpPr>
        <p:spPr bwMode="auto">
          <a:xfrm>
            <a:off x="420874" y="4355565"/>
            <a:ext cx="1545110" cy="983873"/>
          </a:xfrm>
          <a:prstGeom prst="cloudCallout">
            <a:avLst>
              <a:gd name="adj1" fmla="val 51156"/>
              <a:gd name="adj2" fmla="val -54492"/>
            </a:avLst>
          </a:prstGeom>
          <a:solidFill>
            <a:schemeClr val="bg1"/>
          </a:solidFill>
          <a:ln w="9525">
            <a:solidFill>
              <a:schemeClr val="bg2"/>
            </a:solidFill>
            <a:round/>
            <a:headEnd/>
            <a:tailEnd/>
          </a:ln>
        </p:spPr>
        <p:txBody>
          <a:bodyPr wrap="none" rtlCol="0" anchor="ctr">
            <a:spAutoFit/>
          </a:bodyPr>
          <a:lstStyle/>
          <a:p>
            <a:pPr algn="ctr"/>
            <a:r>
              <a:rPr kumimoji="1" lang="ja-JP" altLang="en-US" dirty="0">
                <a:latin typeface="UD デジタル 教科書体 NK-B" panose="02020700000000000000" pitchFamily="18" charset="-128"/>
                <a:ea typeface="UD デジタル 教科書体 NK-B" panose="02020700000000000000" pitchFamily="18" charset="-128"/>
              </a:rPr>
              <a:t>この人</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ctr"/>
            <a:r>
              <a:rPr kumimoji="1" lang="ja-JP" altLang="en-US" dirty="0">
                <a:latin typeface="UD デジタル 教科書体 NK-B" panose="02020700000000000000" pitchFamily="18" charset="-128"/>
                <a:ea typeface="UD デジタル 教科書体 NK-B" panose="02020700000000000000" pitchFamily="18" charset="-128"/>
              </a:rPr>
              <a:t>だけか？</a:t>
            </a:r>
          </a:p>
        </p:txBody>
      </p:sp>
      <p:sp>
        <p:nvSpPr>
          <p:cNvPr id="91" name="雲形吹き出し 90"/>
          <p:cNvSpPr/>
          <p:nvPr/>
        </p:nvSpPr>
        <p:spPr bwMode="auto">
          <a:xfrm>
            <a:off x="671665" y="5239447"/>
            <a:ext cx="1674438" cy="983873"/>
          </a:xfrm>
          <a:prstGeom prst="cloudCallout">
            <a:avLst>
              <a:gd name="adj1" fmla="val 59787"/>
              <a:gd name="adj2" fmla="val 26830"/>
            </a:avLst>
          </a:prstGeom>
          <a:solidFill>
            <a:schemeClr val="bg1"/>
          </a:solidFill>
          <a:ln w="9525">
            <a:solidFill>
              <a:schemeClr val="bg2"/>
            </a:solidFill>
            <a:round/>
            <a:headEnd/>
            <a:tailEnd/>
          </a:ln>
        </p:spPr>
        <p:txBody>
          <a:bodyPr wrap="none" rtlCol="0" anchor="ctr">
            <a:spAutoFit/>
          </a:bodyPr>
          <a:lstStyle/>
          <a:p>
            <a:pPr algn="ctr"/>
            <a:r>
              <a:rPr kumimoji="1" lang="ja-JP" altLang="en-US" dirty="0">
                <a:latin typeface="UD デジタル 教科書体 NK-B" panose="02020700000000000000" pitchFamily="18" charset="-128"/>
                <a:ea typeface="UD デジタル 教科書体 NK-B" panose="02020700000000000000" pitchFamily="18" charset="-128"/>
              </a:rPr>
              <a:t>職場の人</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ctr"/>
            <a:r>
              <a:rPr kumimoji="1" lang="ja-JP" altLang="en-US" dirty="0">
                <a:latin typeface="UD デジタル 教科書体 NK-B" panose="02020700000000000000" pitchFamily="18" charset="-128"/>
                <a:ea typeface="UD デジタル 教科書体 NK-B" panose="02020700000000000000" pitchFamily="18" charset="-128"/>
              </a:rPr>
              <a:t>もか？</a:t>
            </a:r>
          </a:p>
        </p:txBody>
      </p:sp>
    </p:spTree>
    <p:extLst>
      <p:ext uri="{BB962C8B-B14F-4D97-AF65-F5344CB8AC3E}">
        <p14:creationId xmlns:p14="http://schemas.microsoft.com/office/powerpoint/2010/main" val="42580956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59</a:t>
            </a:fld>
            <a:endParaRPr lang="en-US" altLang="ja-JP" dirty="0"/>
          </a:p>
        </p:txBody>
      </p:sp>
      <p:sp>
        <p:nvSpPr>
          <p:cNvPr id="37" name="タイトル 1"/>
          <p:cNvSpPr>
            <a:spLocks noGrp="1"/>
          </p:cNvSpPr>
          <p:nvPr>
            <p:ph type="title"/>
          </p:nvPr>
        </p:nvSpPr>
        <p:spPr/>
        <p:txBody>
          <a:bodyPr/>
          <a:lstStyle/>
          <a:p>
            <a:r>
              <a:rPr lang="ja-JP" altLang="en-US" dirty="0"/>
              <a:t>分析例２：なぜなぜ分析（演習）</a:t>
            </a:r>
            <a:endParaRPr kumimoji="1" lang="ja-JP" altLang="en-US" dirty="0"/>
          </a:p>
        </p:txBody>
      </p:sp>
      <p:sp>
        <p:nvSpPr>
          <p:cNvPr id="36" name="正方形/長方形 35"/>
          <p:cNvSpPr/>
          <p:nvPr/>
        </p:nvSpPr>
        <p:spPr bwMode="auto">
          <a:xfrm>
            <a:off x="794042" y="3125904"/>
            <a:ext cx="2929007" cy="584775"/>
          </a:xfrm>
          <a:prstGeom prst="rect">
            <a:avLst/>
          </a:prstGeom>
          <a:noFill/>
          <a:ln w="28575">
            <a:solidFill>
              <a:srgbClr val="FF0000"/>
            </a:solidFill>
            <a:round/>
            <a:headEnd/>
            <a:tailEnd/>
          </a:ln>
        </p:spPr>
        <p:txBody>
          <a:bodyPr wrap="none" rtlCol="0" anchor="ctr">
            <a:spAutoFit/>
          </a:bodyPr>
          <a:lstStyle/>
          <a:p>
            <a:pPr algn="ctr"/>
            <a:r>
              <a:rPr kumimoji="1" lang="ja-JP" altLang="en-US" sz="3200" dirty="0">
                <a:latin typeface="UD デジタル 教科書体 NK-B" panose="02020700000000000000" pitchFamily="18" charset="-128"/>
                <a:ea typeface="UD デジタル 教科書体 NK-B" panose="02020700000000000000" pitchFamily="18" charset="-128"/>
              </a:rPr>
              <a:t>指差呼称しない</a:t>
            </a:r>
          </a:p>
        </p:txBody>
      </p:sp>
      <p:sp>
        <p:nvSpPr>
          <p:cNvPr id="38" name="雲形吹き出し 37"/>
          <p:cNvSpPr/>
          <p:nvPr/>
        </p:nvSpPr>
        <p:spPr bwMode="auto">
          <a:xfrm>
            <a:off x="2762237" y="2238472"/>
            <a:ext cx="1918455" cy="702766"/>
          </a:xfrm>
          <a:prstGeom prst="cloudCallout">
            <a:avLst>
              <a:gd name="adj1" fmla="val -6022"/>
              <a:gd name="adj2" fmla="val 83940"/>
            </a:avLst>
          </a:prstGeom>
          <a:solidFill>
            <a:schemeClr val="bg1"/>
          </a:solidFill>
          <a:ln w="9525">
            <a:solidFill>
              <a:schemeClr val="bg2"/>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エラー</a:t>
            </a:r>
            <a:r>
              <a:rPr kumimoji="1" lang="en-US" altLang="ja-JP" sz="2400" dirty="0">
                <a:latin typeface="UD デジタル 教科書体 NK-B" panose="02020700000000000000" pitchFamily="18" charset="-128"/>
                <a:ea typeface="UD デジタル 教科書体 NK-B" panose="02020700000000000000" pitchFamily="18" charset="-128"/>
              </a:rPr>
              <a:t>B</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3" name="正方形/長方形 2"/>
          <p:cNvSpPr/>
          <p:nvPr/>
        </p:nvSpPr>
        <p:spPr>
          <a:xfrm>
            <a:off x="3721465" y="3125904"/>
            <a:ext cx="5346335" cy="584775"/>
          </a:xfrm>
          <a:prstGeom prst="rect">
            <a:avLst/>
          </a:prstGeom>
        </p:spPr>
        <p:txBody>
          <a:bodyPr wrap="none">
            <a:spAutoFit/>
          </a:bodyPr>
          <a:lstStyle/>
          <a:p>
            <a:r>
              <a:rPr lang="ja-JP" altLang="en-US" sz="3200" dirty="0">
                <a:latin typeface="UD デジタル 教科書体 NK-B" panose="02020700000000000000" pitchFamily="18" charset="-128"/>
                <a:ea typeface="UD デジタル 教科書体 NK-B" panose="02020700000000000000" pitchFamily="18" charset="-128"/>
              </a:rPr>
              <a:t>の要因を掘り下げてみましょう</a:t>
            </a:r>
          </a:p>
        </p:txBody>
      </p:sp>
      <p:sp>
        <p:nvSpPr>
          <p:cNvPr id="4" name="正方形/長方形 3"/>
          <p:cNvSpPr/>
          <p:nvPr/>
        </p:nvSpPr>
        <p:spPr>
          <a:xfrm>
            <a:off x="7010722" y="4082534"/>
            <a:ext cx="1511952" cy="523220"/>
          </a:xfrm>
          <a:prstGeom prst="rect">
            <a:avLst/>
          </a:prstGeom>
        </p:spPr>
        <p:txBody>
          <a:bodyPr wrap="none">
            <a:spAutoFit/>
          </a:bodyPr>
          <a:lstStyle/>
          <a:p>
            <a:r>
              <a:rPr lang="ja-JP" altLang="en-US" sz="2800" dirty="0">
                <a:latin typeface="UD デジタル 教科書体 NK-B" panose="02020700000000000000" pitchFamily="18" charset="-128"/>
                <a:ea typeface="UD デジタル 教科書体 NK-B" panose="02020700000000000000" pitchFamily="18" charset="-128"/>
              </a:rPr>
              <a:t>（１０分）</a:t>
            </a:r>
            <a:endParaRPr lang="ja-JP" altLang="en-US" sz="2800" dirty="0"/>
          </a:p>
        </p:txBody>
      </p:sp>
      <p:sp>
        <p:nvSpPr>
          <p:cNvPr id="5" name="正方形/長方形 4"/>
          <p:cNvSpPr/>
          <p:nvPr/>
        </p:nvSpPr>
        <p:spPr>
          <a:xfrm>
            <a:off x="601201" y="2756572"/>
            <a:ext cx="1556837" cy="369332"/>
          </a:xfrm>
          <a:prstGeom prst="rect">
            <a:avLst/>
          </a:prstGeom>
        </p:spPr>
        <p:txBody>
          <a:bodyPr wrap="none">
            <a:spAutoFit/>
          </a:bodyPr>
          <a:lstStyle/>
          <a:p>
            <a:pPr algn="ctr"/>
            <a:r>
              <a:rPr lang="ja-JP" altLang="en-US" dirty="0">
                <a:latin typeface="UD デジタル 教科書体 NK-B" panose="02020700000000000000" pitchFamily="18" charset="-128"/>
                <a:ea typeface="UD デジタル 教科書体 NK-B" panose="02020700000000000000" pitchFamily="18" charset="-128"/>
              </a:rPr>
              <a:t>当該運転手は</a:t>
            </a:r>
          </a:p>
        </p:txBody>
      </p:sp>
    </p:spTree>
    <p:extLst>
      <p:ext uri="{BB962C8B-B14F-4D97-AF65-F5344CB8AC3E}">
        <p14:creationId xmlns:p14="http://schemas.microsoft.com/office/powerpoint/2010/main" val="1205925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pPr eaLnBrk="1" hangingPunct="1">
              <a:buFont typeface="Wingdings" pitchFamily="2" charset="2"/>
              <a:buNone/>
            </a:pPr>
            <a:r>
              <a:rPr lang="ja-JP" altLang="en-US" b="0" dirty="0"/>
              <a:t>０．はじめに</a:t>
            </a:r>
            <a:endParaRPr kumimoji="1" lang="ja-JP" altLang="en-US" b="0" dirty="0"/>
          </a:p>
        </p:txBody>
      </p:sp>
      <p:sp>
        <p:nvSpPr>
          <p:cNvPr id="2" name="スライド番号プレースホルダー 1"/>
          <p:cNvSpPr>
            <a:spLocks noGrp="1"/>
          </p:cNvSpPr>
          <p:nvPr>
            <p:ph type="sldNum" sz="quarter" idx="12"/>
          </p:nvPr>
        </p:nvSpPr>
        <p:spPr/>
        <p:txBody>
          <a:bodyPr/>
          <a:lstStyle/>
          <a:p>
            <a:pPr>
              <a:defRPr/>
            </a:pPr>
            <a:fld id="{F2DB792D-D871-4CCA-A78C-78C247134512}" type="slidenum">
              <a:rPr lang="en-US" altLang="ja-JP" smtClean="0"/>
              <a:pPr>
                <a:defRPr/>
              </a:pPr>
              <a:t>6</a:t>
            </a:fld>
            <a:endParaRPr lang="en-US" altLang="ja-JP" dirty="0"/>
          </a:p>
        </p:txBody>
      </p:sp>
    </p:spTree>
    <p:extLst>
      <p:ext uri="{BB962C8B-B14F-4D97-AF65-F5344CB8AC3E}">
        <p14:creationId xmlns:p14="http://schemas.microsoft.com/office/powerpoint/2010/main" val="2100731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60</a:t>
            </a:fld>
            <a:endParaRPr lang="en-US" altLang="ja-JP" dirty="0"/>
          </a:p>
        </p:txBody>
      </p:sp>
      <p:sp>
        <p:nvSpPr>
          <p:cNvPr id="37" name="タイトル 1"/>
          <p:cNvSpPr>
            <a:spLocks noGrp="1"/>
          </p:cNvSpPr>
          <p:nvPr>
            <p:ph type="title"/>
          </p:nvPr>
        </p:nvSpPr>
        <p:spPr/>
        <p:txBody>
          <a:bodyPr/>
          <a:lstStyle/>
          <a:p>
            <a:r>
              <a:rPr lang="ja-JP" altLang="en-US" dirty="0"/>
              <a:t>なぜなぜ分析をやってみよう（演習）</a:t>
            </a:r>
            <a:endParaRPr kumimoji="1" lang="ja-JP" altLang="en-US" dirty="0"/>
          </a:p>
        </p:txBody>
      </p:sp>
      <p:sp>
        <p:nvSpPr>
          <p:cNvPr id="4" name="Text Box 9"/>
          <p:cNvSpPr txBox="1">
            <a:spLocks noChangeArrowheads="1"/>
          </p:cNvSpPr>
          <p:nvPr/>
        </p:nvSpPr>
        <p:spPr bwMode="auto">
          <a:xfrm>
            <a:off x="217365" y="3053878"/>
            <a:ext cx="1620000" cy="677219"/>
          </a:xfrm>
          <a:prstGeom prst="rect">
            <a:avLst/>
          </a:prstGeom>
          <a:solidFill>
            <a:srgbClr val="FFFFFF"/>
          </a:solidFill>
          <a:ln w="9525">
            <a:solidFill>
              <a:srgbClr val="000000"/>
            </a:solidFill>
            <a:miter lim="800000"/>
            <a:headEnd/>
            <a:tailEnd/>
          </a:ln>
        </p:spPr>
        <p:txBody>
          <a:bodyPr lIns="74295" tIns="72000" rIns="74295" bIns="72000" anchor="ctr" anchorCtr="0">
            <a:spAutoFit/>
          </a:bodyPr>
          <a:lstStyle/>
          <a:p>
            <a:pPr algn="ctr">
              <a:lnSpc>
                <a:spcPct val="96000"/>
              </a:lnSpc>
            </a:pPr>
            <a:endParaRPr lang="en-US" altLang="ja-JP" dirty="0">
              <a:latin typeface="UD デジタル 教科書体 NK-R" panose="02020400000000000000" pitchFamily="18" charset="-128"/>
              <a:ea typeface="UD デジタル 教科書体 NK-R" panose="02020400000000000000" pitchFamily="18" charset="-128"/>
            </a:endParaRPr>
          </a:p>
          <a:p>
            <a:pPr algn="ctr">
              <a:lnSpc>
                <a:spcPct val="96000"/>
              </a:lnSpc>
            </a:pPr>
            <a:endParaRPr lang="ja-JP" altLang="en-US"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2526762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Text Box 5"/>
          <p:cNvSpPr txBox="1">
            <a:spLocks noChangeArrowheads="1"/>
          </p:cNvSpPr>
          <p:nvPr/>
        </p:nvSpPr>
        <p:spPr bwMode="auto">
          <a:xfrm>
            <a:off x="446088" y="3924300"/>
            <a:ext cx="1325562" cy="677219"/>
          </a:xfrm>
          <a:prstGeom prst="rect">
            <a:avLst/>
          </a:prstGeom>
          <a:solidFill>
            <a:srgbClr val="FFFFFF"/>
          </a:solidFill>
          <a:ln w="38100" cmpd="dbl">
            <a:solidFill>
              <a:srgbClr val="000000"/>
            </a:solidFill>
            <a:miter lim="800000"/>
            <a:headEnd/>
            <a:tailEnd/>
          </a:ln>
        </p:spPr>
        <p:txBody>
          <a:bodyPr lIns="74295" tIns="72000" rIns="74295" bIns="7200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指差呼称をしない</a:t>
            </a:r>
          </a:p>
        </p:txBody>
      </p:sp>
      <p:sp>
        <p:nvSpPr>
          <p:cNvPr id="49159" name="Text Box 6"/>
          <p:cNvSpPr txBox="1">
            <a:spLocks noChangeArrowheads="1"/>
          </p:cNvSpPr>
          <p:nvPr/>
        </p:nvSpPr>
        <p:spPr bwMode="auto">
          <a:xfrm>
            <a:off x="2184400" y="2568575"/>
            <a:ext cx="1325563" cy="943125"/>
          </a:xfrm>
          <a:prstGeom prst="rect">
            <a:avLst/>
          </a:prstGeom>
          <a:solidFill>
            <a:srgbClr val="FFCCFF"/>
          </a:solidFill>
          <a:ln w="9525">
            <a:solidFill>
              <a:srgbClr val="000000"/>
            </a:solidFill>
            <a:miter lim="800000"/>
            <a:headEnd/>
            <a:tailEnd/>
          </a:ln>
        </p:spPr>
        <p:txBody>
          <a:bodyPr lIns="74295" tIns="72000" rIns="74295" bIns="7200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運転手が</a:t>
            </a:r>
            <a:endParaRPr lang="en-US" altLang="ja-JP" dirty="0">
              <a:latin typeface="UD デジタル 教科書体 NK-R" panose="02020400000000000000" pitchFamily="18" charset="-128"/>
              <a:ea typeface="UD デジタル 教科書体 NK-R" panose="02020400000000000000" pitchFamily="18" charset="-128"/>
            </a:endParaRPr>
          </a:p>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指差呼称を</a:t>
            </a:r>
            <a:endParaRPr lang="en-US" altLang="ja-JP" dirty="0">
              <a:latin typeface="UD デジタル 教科書体 NK-R" panose="02020400000000000000" pitchFamily="18" charset="-128"/>
              <a:ea typeface="UD デジタル 教科書体 NK-R" panose="02020400000000000000" pitchFamily="18" charset="-128"/>
            </a:endParaRPr>
          </a:p>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忘れる</a:t>
            </a:r>
          </a:p>
        </p:txBody>
      </p:sp>
      <p:sp>
        <p:nvSpPr>
          <p:cNvPr id="49160" name="Text Box 7"/>
          <p:cNvSpPr txBox="1">
            <a:spLocks noChangeArrowheads="1"/>
          </p:cNvSpPr>
          <p:nvPr/>
        </p:nvSpPr>
        <p:spPr bwMode="auto">
          <a:xfrm>
            <a:off x="3843339" y="2568575"/>
            <a:ext cx="1328737" cy="943125"/>
          </a:xfrm>
          <a:prstGeom prst="rect">
            <a:avLst/>
          </a:prstGeom>
          <a:solidFill>
            <a:srgbClr val="CCFFCC"/>
          </a:solidFill>
          <a:ln w="9525">
            <a:solidFill>
              <a:srgbClr val="000000"/>
            </a:solidFill>
            <a:miter lim="800000"/>
            <a:headEnd/>
            <a:tailEnd/>
          </a:ln>
        </p:spPr>
        <p:txBody>
          <a:bodyPr lIns="74295" tIns="72000" rIns="74295" bIns="72000" anchor="ctr" anchorCtr="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発車の時の手順が中断した</a:t>
            </a:r>
          </a:p>
        </p:txBody>
      </p:sp>
      <p:sp>
        <p:nvSpPr>
          <p:cNvPr id="49162" name="Text Box 9"/>
          <p:cNvSpPr txBox="1">
            <a:spLocks noChangeArrowheads="1"/>
          </p:cNvSpPr>
          <p:nvPr/>
        </p:nvSpPr>
        <p:spPr bwMode="auto">
          <a:xfrm>
            <a:off x="2184400" y="5700541"/>
            <a:ext cx="1325563" cy="943125"/>
          </a:xfrm>
          <a:prstGeom prst="rect">
            <a:avLst/>
          </a:prstGeom>
          <a:solidFill>
            <a:srgbClr val="FFCCFF"/>
          </a:solidFill>
          <a:ln w="9525">
            <a:solidFill>
              <a:srgbClr val="000000"/>
            </a:solidFill>
            <a:miter lim="800000"/>
            <a:headEnd/>
            <a:tailEnd/>
          </a:ln>
        </p:spPr>
        <p:txBody>
          <a:bodyPr lIns="74295" tIns="72000" rIns="74295" bIns="7200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運転手が</a:t>
            </a:r>
            <a:endParaRPr lang="en-US" altLang="ja-JP" dirty="0">
              <a:latin typeface="UD デジタル 教科書体 NK-R" panose="02020400000000000000" pitchFamily="18" charset="-128"/>
              <a:ea typeface="UD デジタル 教科書体 NK-R" panose="02020400000000000000" pitchFamily="18" charset="-128"/>
            </a:endParaRPr>
          </a:p>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指差呼称を省略</a:t>
            </a:r>
          </a:p>
        </p:txBody>
      </p:sp>
      <p:sp>
        <p:nvSpPr>
          <p:cNvPr id="49163" name="Text Box 10"/>
          <p:cNvSpPr txBox="1">
            <a:spLocks noChangeArrowheads="1"/>
          </p:cNvSpPr>
          <p:nvPr/>
        </p:nvSpPr>
        <p:spPr bwMode="auto">
          <a:xfrm>
            <a:off x="3846513" y="4455716"/>
            <a:ext cx="1328737" cy="677219"/>
          </a:xfrm>
          <a:prstGeom prst="rect">
            <a:avLst/>
          </a:prstGeom>
          <a:solidFill>
            <a:srgbClr val="FFCCFF"/>
          </a:solidFill>
          <a:ln w="9525">
            <a:solidFill>
              <a:srgbClr val="000000"/>
            </a:solidFill>
            <a:miter lim="800000"/>
            <a:headEnd/>
            <a:tailEnd/>
          </a:ln>
        </p:spPr>
        <p:txBody>
          <a:bodyPr lIns="74295" tIns="72000" rIns="74295" bIns="72000" anchor="ctr" anchorCtr="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ダイヤ遅れて焦る</a:t>
            </a:r>
          </a:p>
        </p:txBody>
      </p:sp>
      <p:sp>
        <p:nvSpPr>
          <p:cNvPr id="49164" name="Text Box 11"/>
          <p:cNvSpPr txBox="1">
            <a:spLocks noChangeArrowheads="1"/>
          </p:cNvSpPr>
          <p:nvPr/>
        </p:nvSpPr>
        <p:spPr bwMode="auto">
          <a:xfrm>
            <a:off x="5545138" y="2435621"/>
            <a:ext cx="1327150" cy="1209031"/>
          </a:xfrm>
          <a:prstGeom prst="rect">
            <a:avLst/>
          </a:prstGeom>
          <a:solidFill>
            <a:srgbClr val="CCFFCC"/>
          </a:solidFill>
          <a:ln w="9525">
            <a:solidFill>
              <a:srgbClr val="000000"/>
            </a:solidFill>
            <a:miter lim="800000"/>
            <a:headEnd/>
            <a:tailEnd/>
          </a:ln>
        </p:spPr>
        <p:txBody>
          <a:bodyPr lIns="74295" tIns="72000" rIns="74295" bIns="72000" anchor="ctr" anchorCtr="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発車する</a:t>
            </a:r>
          </a:p>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とき乗客に</a:t>
            </a:r>
          </a:p>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声をかけられた</a:t>
            </a:r>
          </a:p>
        </p:txBody>
      </p:sp>
      <p:sp>
        <p:nvSpPr>
          <p:cNvPr id="49166" name="Text Box 13"/>
          <p:cNvSpPr txBox="1">
            <a:spLocks noChangeArrowheads="1"/>
          </p:cNvSpPr>
          <p:nvPr/>
        </p:nvSpPr>
        <p:spPr bwMode="auto">
          <a:xfrm>
            <a:off x="5545138" y="4457303"/>
            <a:ext cx="1327150" cy="677219"/>
          </a:xfrm>
          <a:prstGeom prst="rect">
            <a:avLst/>
          </a:prstGeom>
          <a:solidFill>
            <a:srgbClr val="FFCCFF"/>
          </a:solidFill>
          <a:ln w="9525">
            <a:solidFill>
              <a:srgbClr val="000000"/>
            </a:solidFill>
            <a:miter lim="800000"/>
            <a:headEnd/>
            <a:tailEnd/>
          </a:ln>
        </p:spPr>
        <p:txBody>
          <a:bodyPr lIns="74295" tIns="72000" rIns="74295" bIns="72000" anchor="ctr" anchorCtr="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遅れを取り戻そうと思う</a:t>
            </a:r>
          </a:p>
        </p:txBody>
      </p:sp>
      <p:cxnSp>
        <p:nvCxnSpPr>
          <p:cNvPr id="49173" name="AutoShape 20"/>
          <p:cNvCxnSpPr>
            <a:cxnSpLocks noChangeShapeType="1"/>
            <a:stCxn id="49158" idx="3"/>
            <a:endCxn id="49159" idx="1"/>
          </p:cNvCxnSpPr>
          <p:nvPr/>
        </p:nvCxnSpPr>
        <p:spPr bwMode="auto">
          <a:xfrm flipV="1">
            <a:off x="1771650" y="3040138"/>
            <a:ext cx="412750" cy="1222772"/>
          </a:xfrm>
          <a:prstGeom prst="bentConnector3">
            <a:avLst>
              <a:gd name="adj1" fmla="val 50000"/>
            </a:avLst>
          </a:prstGeom>
          <a:noFill/>
          <a:ln w="9525">
            <a:solidFill>
              <a:srgbClr val="000000"/>
            </a:solidFill>
            <a:miter lim="800000"/>
            <a:headEnd/>
            <a:tailEnd/>
          </a:ln>
        </p:spPr>
      </p:cxnSp>
      <p:cxnSp>
        <p:nvCxnSpPr>
          <p:cNvPr id="49174" name="AutoShape 21"/>
          <p:cNvCxnSpPr>
            <a:cxnSpLocks noChangeShapeType="1"/>
            <a:stCxn id="49158" idx="3"/>
            <a:endCxn id="49162" idx="1"/>
          </p:cNvCxnSpPr>
          <p:nvPr/>
        </p:nvCxnSpPr>
        <p:spPr bwMode="auto">
          <a:xfrm>
            <a:off x="1771650" y="4262910"/>
            <a:ext cx="412750" cy="1909194"/>
          </a:xfrm>
          <a:prstGeom prst="bentConnector3">
            <a:avLst>
              <a:gd name="adj1" fmla="val 50000"/>
            </a:avLst>
          </a:prstGeom>
          <a:noFill/>
          <a:ln w="9525">
            <a:solidFill>
              <a:srgbClr val="000000"/>
            </a:solidFill>
            <a:miter lim="800000"/>
            <a:headEnd/>
            <a:tailEnd/>
          </a:ln>
        </p:spPr>
      </p:cxnSp>
      <p:sp>
        <p:nvSpPr>
          <p:cNvPr id="2" name="スライド番号プレースホルダー 1"/>
          <p:cNvSpPr>
            <a:spLocks noGrp="1"/>
          </p:cNvSpPr>
          <p:nvPr>
            <p:ph type="sldNum" sz="quarter" idx="4294967295"/>
          </p:nvPr>
        </p:nvSpPr>
        <p:spPr>
          <a:xfrm>
            <a:off x="7010400" y="6248400"/>
            <a:ext cx="2133600" cy="457200"/>
          </a:xfrm>
        </p:spPr>
        <p:txBody>
          <a:bodyPr/>
          <a:lstStyle/>
          <a:p>
            <a:pPr>
              <a:defRPr/>
            </a:pPr>
            <a:fld id="{8DEB9206-6B62-49F8-BC94-D9E684E3D2D0}" type="slidenum">
              <a:rPr lang="en-US" altLang="ja-JP" smtClean="0"/>
              <a:pPr>
                <a:defRPr/>
              </a:pPr>
              <a:t>61</a:t>
            </a:fld>
            <a:endParaRPr lang="en-US" altLang="ja-JP" dirty="0"/>
          </a:p>
        </p:txBody>
      </p:sp>
      <p:sp>
        <p:nvSpPr>
          <p:cNvPr id="37" name="タイトル 1"/>
          <p:cNvSpPr>
            <a:spLocks noGrp="1"/>
          </p:cNvSpPr>
          <p:nvPr>
            <p:ph type="title"/>
          </p:nvPr>
        </p:nvSpPr>
        <p:spPr>
          <a:xfrm>
            <a:off x="19050" y="116115"/>
            <a:ext cx="7740352" cy="624114"/>
          </a:xfrm>
        </p:spPr>
        <p:txBody>
          <a:bodyPr/>
          <a:lstStyle/>
          <a:p>
            <a:r>
              <a:rPr lang="ja-JP" altLang="en-US" dirty="0"/>
              <a:t>分析例２：なぜなぜ分析</a:t>
            </a:r>
            <a:endParaRPr kumimoji="1" lang="ja-JP" altLang="en-US" dirty="0"/>
          </a:p>
        </p:txBody>
      </p:sp>
      <p:sp>
        <p:nvSpPr>
          <p:cNvPr id="36" name="Text Box 94"/>
          <p:cNvSpPr txBox="1">
            <a:spLocks noChangeArrowheads="1"/>
          </p:cNvSpPr>
          <p:nvPr/>
        </p:nvSpPr>
        <p:spPr bwMode="auto">
          <a:xfrm>
            <a:off x="4153663" y="1213120"/>
            <a:ext cx="792162" cy="294953"/>
          </a:xfrm>
          <a:prstGeom prst="rect">
            <a:avLst/>
          </a:prstGeom>
          <a:solidFill>
            <a:srgbClr val="FFFFFF"/>
          </a:solidFill>
          <a:ln w="9525" algn="ctr">
            <a:noFill/>
            <a:miter lim="800000"/>
            <a:headEnd/>
            <a:tailEnd/>
          </a:ln>
        </p:spPr>
        <p:txBody>
          <a:bodyPr lIns="74295" tIns="8890" rIns="74295" bIns="8890">
            <a:spAutoFit/>
          </a:bodyPr>
          <a:lstStyle/>
          <a:p>
            <a:r>
              <a:rPr lang="ja-JP" altLang="en-US" dirty="0">
                <a:latin typeface="+mj-ea"/>
                <a:ea typeface="+mj-ea"/>
              </a:rPr>
              <a:t>なぜ２</a:t>
            </a:r>
          </a:p>
        </p:txBody>
      </p:sp>
      <p:sp>
        <p:nvSpPr>
          <p:cNvPr id="38" name="Text Box 95"/>
          <p:cNvSpPr txBox="1">
            <a:spLocks noChangeArrowheads="1"/>
          </p:cNvSpPr>
          <p:nvPr/>
        </p:nvSpPr>
        <p:spPr bwMode="auto">
          <a:xfrm>
            <a:off x="250825" y="1072465"/>
            <a:ext cx="1295400" cy="576262"/>
          </a:xfrm>
          <a:prstGeom prst="rect">
            <a:avLst/>
          </a:prstGeom>
          <a:solidFill>
            <a:srgbClr val="FFFFFF"/>
          </a:solidFill>
          <a:ln w="9525" algn="ctr">
            <a:noFill/>
            <a:miter lim="800000"/>
            <a:headEnd/>
            <a:tailEnd/>
          </a:ln>
        </p:spPr>
        <p:txBody>
          <a:bodyPr lIns="74295" tIns="8890" rIns="74295" bIns="8890"/>
          <a:lstStyle/>
          <a:p>
            <a:pPr algn="ctr"/>
            <a:r>
              <a:rPr lang="ja-JP" altLang="en-US" dirty="0">
                <a:latin typeface="+mj-ea"/>
                <a:ea typeface="+mj-ea"/>
              </a:rPr>
              <a:t>事故に関係したエラー</a:t>
            </a:r>
          </a:p>
        </p:txBody>
      </p:sp>
      <p:sp>
        <p:nvSpPr>
          <p:cNvPr id="39" name="Text Box 159"/>
          <p:cNvSpPr txBox="1">
            <a:spLocks noChangeArrowheads="1"/>
          </p:cNvSpPr>
          <p:nvPr/>
        </p:nvSpPr>
        <p:spPr bwMode="auto">
          <a:xfrm>
            <a:off x="7318276" y="1213120"/>
            <a:ext cx="792162" cy="294953"/>
          </a:xfrm>
          <a:prstGeom prst="rect">
            <a:avLst/>
          </a:prstGeom>
          <a:solidFill>
            <a:srgbClr val="FFFFFF"/>
          </a:solidFill>
          <a:ln w="9525" algn="ctr">
            <a:noFill/>
            <a:miter lim="800000"/>
            <a:headEnd/>
            <a:tailEnd/>
          </a:ln>
        </p:spPr>
        <p:txBody>
          <a:bodyPr lIns="74295" tIns="8890" rIns="74295" bIns="8890">
            <a:spAutoFit/>
          </a:bodyPr>
          <a:lstStyle/>
          <a:p>
            <a:r>
              <a:rPr lang="ja-JP" altLang="en-US" dirty="0">
                <a:latin typeface="+mj-ea"/>
                <a:ea typeface="+mj-ea"/>
              </a:rPr>
              <a:t>なぜ４</a:t>
            </a:r>
          </a:p>
        </p:txBody>
      </p:sp>
      <p:sp>
        <p:nvSpPr>
          <p:cNvPr id="40" name="Text Box 160"/>
          <p:cNvSpPr txBox="1">
            <a:spLocks noChangeArrowheads="1"/>
          </p:cNvSpPr>
          <p:nvPr/>
        </p:nvSpPr>
        <p:spPr bwMode="auto">
          <a:xfrm>
            <a:off x="5819096" y="1213120"/>
            <a:ext cx="792162" cy="294953"/>
          </a:xfrm>
          <a:prstGeom prst="rect">
            <a:avLst/>
          </a:prstGeom>
          <a:solidFill>
            <a:srgbClr val="FFFFFF"/>
          </a:solidFill>
          <a:ln w="9525" algn="ctr">
            <a:noFill/>
            <a:miter lim="800000"/>
            <a:headEnd/>
            <a:tailEnd/>
          </a:ln>
        </p:spPr>
        <p:txBody>
          <a:bodyPr lIns="74295" tIns="8890" rIns="74295" bIns="8890">
            <a:spAutoFit/>
          </a:bodyPr>
          <a:lstStyle/>
          <a:p>
            <a:r>
              <a:rPr lang="ja-JP" altLang="en-US" dirty="0">
                <a:latin typeface="+mj-ea"/>
                <a:ea typeface="+mj-ea"/>
              </a:rPr>
              <a:t>なぜ３</a:t>
            </a:r>
          </a:p>
        </p:txBody>
      </p:sp>
      <p:sp>
        <p:nvSpPr>
          <p:cNvPr id="41" name="Text Box 161"/>
          <p:cNvSpPr txBox="1">
            <a:spLocks noChangeArrowheads="1"/>
          </p:cNvSpPr>
          <p:nvPr/>
        </p:nvSpPr>
        <p:spPr bwMode="auto">
          <a:xfrm>
            <a:off x="2389609" y="1213120"/>
            <a:ext cx="792163" cy="294953"/>
          </a:xfrm>
          <a:prstGeom prst="rect">
            <a:avLst/>
          </a:prstGeom>
          <a:solidFill>
            <a:srgbClr val="FFFFFF"/>
          </a:solidFill>
          <a:ln w="9525" algn="ctr">
            <a:noFill/>
            <a:miter lim="800000"/>
            <a:headEnd/>
            <a:tailEnd/>
          </a:ln>
        </p:spPr>
        <p:txBody>
          <a:bodyPr lIns="74295" tIns="8890" rIns="74295" bIns="8890">
            <a:spAutoFit/>
          </a:bodyPr>
          <a:lstStyle/>
          <a:p>
            <a:r>
              <a:rPr lang="ja-JP" altLang="en-US" dirty="0">
                <a:latin typeface="+mj-ea"/>
                <a:ea typeface="+mj-ea"/>
              </a:rPr>
              <a:t>なぜ１</a:t>
            </a:r>
          </a:p>
        </p:txBody>
      </p:sp>
      <p:sp>
        <p:nvSpPr>
          <p:cNvPr id="42" name="Text Box 9"/>
          <p:cNvSpPr txBox="1">
            <a:spLocks noChangeArrowheads="1"/>
          </p:cNvSpPr>
          <p:nvPr/>
        </p:nvSpPr>
        <p:spPr bwMode="auto">
          <a:xfrm>
            <a:off x="3846513" y="5567588"/>
            <a:ext cx="1325563" cy="1209031"/>
          </a:xfrm>
          <a:prstGeom prst="rect">
            <a:avLst/>
          </a:prstGeom>
          <a:solidFill>
            <a:srgbClr val="FFCCFF"/>
          </a:solidFill>
          <a:ln w="9525">
            <a:solidFill>
              <a:srgbClr val="000000"/>
            </a:solidFill>
            <a:miter lim="800000"/>
            <a:headEnd/>
            <a:tailEnd/>
          </a:ln>
        </p:spPr>
        <p:txBody>
          <a:bodyPr lIns="74295" tIns="72000" rIns="74295" bIns="7200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職場の多くの運転手が指差呼称を省略</a:t>
            </a:r>
          </a:p>
        </p:txBody>
      </p:sp>
      <p:sp>
        <p:nvSpPr>
          <p:cNvPr id="43" name="雲形吹き出し 42"/>
          <p:cNvSpPr/>
          <p:nvPr/>
        </p:nvSpPr>
        <p:spPr bwMode="auto">
          <a:xfrm>
            <a:off x="0" y="1628353"/>
            <a:ext cx="2543137" cy="983873"/>
          </a:xfrm>
          <a:prstGeom prst="cloudCallout">
            <a:avLst>
              <a:gd name="adj1" fmla="val 36924"/>
              <a:gd name="adj2" fmla="val 48128"/>
            </a:avLst>
          </a:prstGeom>
          <a:solidFill>
            <a:schemeClr val="bg1"/>
          </a:solidFill>
          <a:ln w="9525">
            <a:solidFill>
              <a:schemeClr val="bg2"/>
            </a:solidFill>
            <a:round/>
            <a:headEnd/>
            <a:tailEnd/>
          </a:ln>
        </p:spPr>
        <p:txBody>
          <a:bodyPr wrap="none" rtlCol="0" anchor="ctr">
            <a:spAutoFit/>
          </a:bodyPr>
          <a:lstStyle/>
          <a:p>
            <a:pPr algn="ctr"/>
            <a:r>
              <a:rPr kumimoji="1" lang="ja-JP" altLang="en-US" dirty="0">
                <a:latin typeface="UD デジタル 教科書体 NK-B" panose="02020700000000000000" pitchFamily="18" charset="-128"/>
                <a:ea typeface="UD デジタル 教科書体 NK-B" panose="02020700000000000000" pitchFamily="18" charset="-128"/>
              </a:rPr>
              <a:t>意図と関係なく</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ctr"/>
            <a:r>
              <a:rPr lang="ja-JP" altLang="en-US" dirty="0">
                <a:latin typeface="UD デジタル 教科書体 NK-B" panose="02020700000000000000" pitchFamily="18" charset="-128"/>
                <a:ea typeface="UD デジタル 教科書体 NK-B" panose="02020700000000000000" pitchFamily="18" charset="-128"/>
              </a:rPr>
              <a:t>抜けた？</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44" name="雲形吹き出し 43"/>
          <p:cNvSpPr/>
          <p:nvPr/>
        </p:nvSpPr>
        <p:spPr bwMode="auto">
          <a:xfrm>
            <a:off x="724930" y="4710901"/>
            <a:ext cx="1664679" cy="983873"/>
          </a:xfrm>
          <a:prstGeom prst="cloudCallout">
            <a:avLst>
              <a:gd name="adj1" fmla="val 36924"/>
              <a:gd name="adj2" fmla="val 48128"/>
            </a:avLst>
          </a:prstGeom>
          <a:solidFill>
            <a:schemeClr val="bg1"/>
          </a:solidFill>
          <a:ln w="9525">
            <a:solidFill>
              <a:schemeClr val="bg2"/>
            </a:solidFill>
            <a:round/>
            <a:headEnd/>
            <a:tailEnd/>
          </a:ln>
        </p:spPr>
        <p:txBody>
          <a:bodyPr wrap="none" rtlCol="0" anchor="ctr">
            <a:spAutoFit/>
          </a:bodyPr>
          <a:lstStyle/>
          <a:p>
            <a:pPr algn="ctr"/>
            <a:r>
              <a:rPr kumimoji="1" lang="ja-JP" altLang="en-US" dirty="0">
                <a:latin typeface="UD デジタル 教科書体 NK-B" panose="02020700000000000000" pitchFamily="18" charset="-128"/>
                <a:ea typeface="UD デジタル 教科書体 NK-B" panose="02020700000000000000" pitchFamily="18" charset="-128"/>
              </a:rPr>
              <a:t>意図的に</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ctr"/>
            <a:r>
              <a:rPr kumimoji="1" lang="ja-JP" altLang="en-US" dirty="0">
                <a:latin typeface="UD デジタル 教科書体 NK-B" panose="02020700000000000000" pitchFamily="18" charset="-128"/>
                <a:ea typeface="UD デジタル 教科書体 NK-B" panose="02020700000000000000" pitchFamily="18" charset="-128"/>
              </a:rPr>
              <a:t>抜いた</a:t>
            </a:r>
            <a:r>
              <a:rPr lang="ja-JP" altLang="en-US" dirty="0">
                <a:latin typeface="UD デジタル 教科書体 NK-B" panose="02020700000000000000" pitchFamily="18" charset="-128"/>
                <a:ea typeface="UD デジタル 教科書体 NK-B" panose="02020700000000000000" pitchFamily="18" charset="-128"/>
              </a:rPr>
              <a:t>？</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45" name="Text Box 13"/>
          <p:cNvSpPr txBox="1">
            <a:spLocks noChangeArrowheads="1"/>
          </p:cNvSpPr>
          <p:nvPr/>
        </p:nvSpPr>
        <p:spPr bwMode="auto">
          <a:xfrm>
            <a:off x="5551602" y="5700541"/>
            <a:ext cx="1327150" cy="943125"/>
          </a:xfrm>
          <a:prstGeom prst="rect">
            <a:avLst/>
          </a:prstGeom>
          <a:solidFill>
            <a:srgbClr val="FFCCFF"/>
          </a:solidFill>
          <a:ln w="9525">
            <a:solidFill>
              <a:srgbClr val="000000"/>
            </a:solidFill>
            <a:miter lim="800000"/>
            <a:headEnd/>
            <a:tailEnd/>
          </a:ln>
        </p:spPr>
        <p:txBody>
          <a:bodyPr lIns="74295" tIns="72000" rIns="74295" bIns="72000" anchor="ctr" anchorCtr="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指差呼称の重要性理解に乏しい</a:t>
            </a:r>
          </a:p>
        </p:txBody>
      </p:sp>
      <p:cxnSp>
        <p:nvCxnSpPr>
          <p:cNvPr id="4" name="カギ線コネクタ 3"/>
          <p:cNvCxnSpPr>
            <a:stCxn id="49162" idx="3"/>
            <a:endCxn id="49163" idx="1"/>
          </p:cNvCxnSpPr>
          <p:nvPr/>
        </p:nvCxnSpPr>
        <p:spPr>
          <a:xfrm flipV="1">
            <a:off x="3509963" y="4794326"/>
            <a:ext cx="336550" cy="1377778"/>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a:stCxn id="49162" idx="3"/>
            <a:endCxn id="42" idx="1"/>
          </p:cNvCxnSpPr>
          <p:nvPr/>
        </p:nvCxnSpPr>
        <p:spPr>
          <a:xfrm>
            <a:off x="3509963" y="6172104"/>
            <a:ext cx="33655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a:stCxn id="42" idx="3"/>
            <a:endCxn id="45" idx="1"/>
          </p:cNvCxnSpPr>
          <p:nvPr/>
        </p:nvCxnSpPr>
        <p:spPr>
          <a:xfrm>
            <a:off x="5172076" y="6172104"/>
            <a:ext cx="379526"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a:stCxn id="49163" idx="3"/>
            <a:endCxn id="49166" idx="1"/>
          </p:cNvCxnSpPr>
          <p:nvPr/>
        </p:nvCxnSpPr>
        <p:spPr>
          <a:xfrm>
            <a:off x="5175250" y="4794326"/>
            <a:ext cx="369888" cy="158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 Box 13"/>
          <p:cNvSpPr txBox="1">
            <a:spLocks noChangeArrowheads="1"/>
          </p:cNvSpPr>
          <p:nvPr/>
        </p:nvSpPr>
        <p:spPr bwMode="auto">
          <a:xfrm>
            <a:off x="7258278" y="5700541"/>
            <a:ext cx="1327150" cy="943125"/>
          </a:xfrm>
          <a:prstGeom prst="rect">
            <a:avLst/>
          </a:prstGeom>
          <a:solidFill>
            <a:srgbClr val="FF9900"/>
          </a:solidFill>
          <a:ln w="9525">
            <a:solidFill>
              <a:srgbClr val="000000"/>
            </a:solidFill>
            <a:miter lim="800000"/>
            <a:headEnd/>
            <a:tailEnd/>
          </a:ln>
        </p:spPr>
        <p:txBody>
          <a:bodyPr lIns="74295" tIns="72000" rIns="74295" bIns="72000" anchor="ctr" anchorCtr="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指差呼称の重要性を伝達してない</a:t>
            </a:r>
          </a:p>
        </p:txBody>
      </p:sp>
      <p:cxnSp>
        <p:nvCxnSpPr>
          <p:cNvPr id="13" name="直線矢印コネクタ 12"/>
          <p:cNvCxnSpPr>
            <a:stCxn id="45" idx="3"/>
            <a:endCxn id="54" idx="1"/>
          </p:cNvCxnSpPr>
          <p:nvPr/>
        </p:nvCxnSpPr>
        <p:spPr>
          <a:xfrm>
            <a:off x="6878752" y="6172104"/>
            <a:ext cx="379526"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stCxn id="49159" idx="3"/>
            <a:endCxn id="49160" idx="1"/>
          </p:cNvCxnSpPr>
          <p:nvPr/>
        </p:nvCxnSpPr>
        <p:spPr>
          <a:xfrm>
            <a:off x="3509963" y="3040138"/>
            <a:ext cx="333376"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stCxn id="49160" idx="3"/>
            <a:endCxn id="49164" idx="1"/>
          </p:cNvCxnSpPr>
          <p:nvPr/>
        </p:nvCxnSpPr>
        <p:spPr>
          <a:xfrm flipV="1">
            <a:off x="5172076" y="3040137"/>
            <a:ext cx="373062"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7289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5"/>
          <p:cNvSpPr txBox="1">
            <a:spLocks noChangeArrowheads="1"/>
          </p:cNvSpPr>
          <p:nvPr/>
        </p:nvSpPr>
        <p:spPr bwMode="auto">
          <a:xfrm>
            <a:off x="357017" y="1372961"/>
            <a:ext cx="8502991" cy="2677656"/>
          </a:xfrm>
          <a:prstGeom prst="rect">
            <a:avLst/>
          </a:prstGeom>
          <a:noFill/>
          <a:ln w="9525" algn="ctr">
            <a:noFill/>
            <a:miter lim="800000"/>
            <a:headEnd/>
            <a:tailEnd/>
          </a:ln>
        </p:spPr>
        <p:txBody>
          <a:bodyPr wrap="square">
            <a:spAutoFit/>
          </a:bodyPr>
          <a:lstStyle/>
          <a:p>
            <a:pPr algn="l"/>
            <a:r>
              <a:rPr lang="ja-JP" altLang="en-US" sz="2400" dirty="0">
                <a:latin typeface="UD デジタル 教科書体 NK-R" panose="02020400000000000000" pitchFamily="18" charset="-128"/>
                <a:ea typeface="UD デジタル 教科書体 NK-R" panose="02020400000000000000" pitchFamily="18" charset="-128"/>
              </a:rPr>
              <a:t>　令和</a:t>
            </a:r>
            <a:r>
              <a:rPr lang="en-US" altLang="ja-JP" sz="2400" dirty="0">
                <a:latin typeface="UD デジタル 教科書体 NK-R" panose="02020400000000000000" pitchFamily="18" charset="-128"/>
                <a:ea typeface="UD デジタル 教科書体 NK-R" panose="02020400000000000000" pitchFamily="18" charset="-128"/>
              </a:rPr>
              <a:t>3</a:t>
            </a:r>
            <a:r>
              <a:rPr lang="ja-JP" altLang="en-US" sz="2400" dirty="0">
                <a:latin typeface="UD デジタル 教科書体 NK-R" panose="02020400000000000000" pitchFamily="18" charset="-128"/>
                <a:ea typeface="UD デジタル 教科書体 NK-R" panose="02020400000000000000" pitchFamily="18" charset="-128"/>
              </a:rPr>
              <a:t>年</a:t>
            </a:r>
            <a:r>
              <a:rPr lang="en-US" altLang="ja-JP" sz="2400" dirty="0">
                <a:latin typeface="UD デジタル 教科書体 NK-R" panose="02020400000000000000" pitchFamily="18" charset="-128"/>
                <a:ea typeface="UD デジタル 教科書体 NK-R" panose="02020400000000000000" pitchFamily="18" charset="-128"/>
              </a:rPr>
              <a:t>10</a:t>
            </a:r>
            <a:r>
              <a:rPr lang="ja-JP" altLang="en-US" sz="2400" dirty="0">
                <a:latin typeface="UD デジタル 教科書体 NK-R" panose="02020400000000000000" pitchFamily="18" charset="-128"/>
                <a:ea typeface="UD デジタル 教科書体 NK-R" panose="02020400000000000000" pitchFamily="18" charset="-128"/>
              </a:rPr>
              <a:t>月</a:t>
            </a:r>
            <a:r>
              <a:rPr lang="en-US" altLang="ja-JP" sz="2400" dirty="0">
                <a:latin typeface="UD デジタル 教科書体 NK-R" panose="02020400000000000000" pitchFamily="18" charset="-128"/>
                <a:ea typeface="UD デジタル 教科書体 NK-R" panose="02020400000000000000" pitchFamily="18" charset="-128"/>
              </a:rPr>
              <a:t>17</a:t>
            </a:r>
            <a:r>
              <a:rPr lang="ja-JP" altLang="en-US" sz="2400" dirty="0">
                <a:latin typeface="UD デジタル 教科書体 NK-R" panose="02020400000000000000" pitchFamily="18" charset="-128"/>
                <a:ea typeface="UD デジタル 教科書体 NK-R" panose="02020400000000000000" pitchFamily="18" charset="-128"/>
              </a:rPr>
              <a:t>日浦安線千鳥駅において、運転士が停車駅であることを失念していたため、車掌が非常停止措置を取り、約</a:t>
            </a:r>
            <a:r>
              <a:rPr lang="en-US" altLang="ja-JP" sz="2400" dirty="0">
                <a:latin typeface="UD デジタル 教科書体 NK-R" panose="02020400000000000000" pitchFamily="18" charset="-128"/>
                <a:ea typeface="UD デジタル 教科書体 NK-R" panose="02020400000000000000" pitchFamily="18" charset="-128"/>
              </a:rPr>
              <a:t>200m</a:t>
            </a:r>
            <a:r>
              <a:rPr lang="ja-JP" altLang="en-US" sz="2400" dirty="0">
                <a:latin typeface="UD デジタル 教科書体 NK-R" panose="02020400000000000000" pitchFamily="18" charset="-128"/>
                <a:ea typeface="UD デジタル 教科書体 NK-R" panose="02020400000000000000" pitchFamily="18" charset="-128"/>
              </a:rPr>
              <a:t>ホームを行き過ぎて停車した。</a:t>
            </a:r>
            <a:endParaRPr lang="en-US" altLang="ja-JP" sz="2400" dirty="0">
              <a:latin typeface="UD デジタル 教科書体 NK-R" panose="02020400000000000000" pitchFamily="18" charset="-128"/>
              <a:ea typeface="UD デジタル 教科書体 NK-R" panose="02020400000000000000" pitchFamily="18" charset="-128"/>
            </a:endParaRPr>
          </a:p>
          <a:p>
            <a:pPr algn="l"/>
            <a:r>
              <a:rPr lang="ja-JP" altLang="en-US" sz="2400" dirty="0">
                <a:latin typeface="UD デジタル 教科書体 NK-R" panose="02020400000000000000" pitchFamily="18" charset="-128"/>
                <a:ea typeface="UD デジタル 教科書体 NK-R" panose="02020400000000000000" pitchFamily="18" charset="-128"/>
              </a:rPr>
              <a:t>　運転士は、指令に連絡後、所定の位置まで後退。</a:t>
            </a:r>
            <a:endParaRPr lang="en-US" altLang="ja-JP" sz="2400" dirty="0">
              <a:latin typeface="UD デジタル 教科書体 NK-R" panose="02020400000000000000" pitchFamily="18" charset="-128"/>
              <a:ea typeface="UD デジタル 教科書体 NK-R" panose="02020400000000000000" pitchFamily="18" charset="-128"/>
            </a:endParaRPr>
          </a:p>
          <a:p>
            <a:pPr algn="l"/>
            <a:r>
              <a:rPr lang="ja-JP" altLang="en-US" sz="2400" dirty="0">
                <a:latin typeface="UD デジタル 教科書体 NK-R" panose="02020400000000000000" pitchFamily="18" charset="-128"/>
                <a:ea typeface="UD デジタル 教科書体 NK-R" panose="02020400000000000000" pitchFamily="18" charset="-128"/>
              </a:rPr>
              <a:t>　乗客にけが人が発生したため、安全確認等を行い、けが人の応急処置を行った。</a:t>
            </a:r>
            <a:endParaRPr lang="en-US" altLang="ja-JP" sz="2400" dirty="0">
              <a:latin typeface="UD デジタル 教科書体 NK-R" panose="02020400000000000000" pitchFamily="18" charset="-128"/>
              <a:ea typeface="UD デジタル 教科書体 NK-R" panose="02020400000000000000" pitchFamily="18" charset="-128"/>
            </a:endParaRPr>
          </a:p>
          <a:p>
            <a:pPr algn="l"/>
            <a:r>
              <a:rPr lang="ja-JP" altLang="en-US" sz="2400" dirty="0">
                <a:latin typeface="UD デジタル 教科書体 NK-R" panose="02020400000000000000" pitchFamily="18" charset="-128"/>
                <a:ea typeface="UD デジタル 教科書体 NK-R" panose="02020400000000000000" pitchFamily="18" charset="-128"/>
              </a:rPr>
              <a:t>　このため、後続の列車</a:t>
            </a:r>
            <a:r>
              <a:rPr lang="en-US" altLang="ja-JP" sz="2400" dirty="0">
                <a:latin typeface="UD デジタル 教科書体 NK-R" panose="02020400000000000000" pitchFamily="18" charset="-128"/>
                <a:ea typeface="UD デジタル 教科書体 NK-R" panose="02020400000000000000" pitchFamily="18" charset="-128"/>
              </a:rPr>
              <a:t>10</a:t>
            </a:r>
            <a:r>
              <a:rPr lang="ja-JP" altLang="en-US" sz="2400" dirty="0">
                <a:latin typeface="UD デジタル 教科書体 NK-R" panose="02020400000000000000" pitchFamily="18" charset="-128"/>
                <a:ea typeface="UD デジタル 教科書体 NK-R" panose="02020400000000000000" pitchFamily="18" charset="-128"/>
              </a:rPr>
              <a:t>本を含め最大１時間の遅れが生じた。</a:t>
            </a:r>
          </a:p>
        </p:txBody>
      </p:sp>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62</a:t>
            </a:fld>
            <a:endParaRPr lang="en-US" altLang="ja-JP" dirty="0"/>
          </a:p>
        </p:txBody>
      </p:sp>
      <p:sp>
        <p:nvSpPr>
          <p:cNvPr id="3" name="タイトル 2"/>
          <p:cNvSpPr>
            <a:spLocks noGrp="1"/>
          </p:cNvSpPr>
          <p:nvPr>
            <p:ph type="title"/>
          </p:nvPr>
        </p:nvSpPr>
        <p:spPr/>
        <p:txBody>
          <a:bodyPr/>
          <a:lstStyle/>
          <a:p>
            <a:r>
              <a:rPr kumimoji="1" lang="ja-JP" altLang="en-US" dirty="0"/>
              <a:t>分析例３：停車駅通過（事故概況）</a:t>
            </a:r>
          </a:p>
        </p:txBody>
      </p:sp>
    </p:spTree>
    <p:extLst>
      <p:ext uri="{BB962C8B-B14F-4D97-AF65-F5344CB8AC3E}">
        <p14:creationId xmlns:p14="http://schemas.microsoft.com/office/powerpoint/2010/main" val="25799526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事故等の経緯とエラーの特定</a:t>
            </a:r>
          </a:p>
        </p:txBody>
      </p:sp>
      <p:sp>
        <p:nvSpPr>
          <p:cNvPr id="4" name="スライド番号プレースホルダー 3"/>
          <p:cNvSpPr>
            <a:spLocks noGrp="1"/>
          </p:cNvSpPr>
          <p:nvPr>
            <p:ph type="sldNum" sz="quarter" idx="12"/>
          </p:nvPr>
        </p:nvSpPr>
        <p:spPr/>
        <p:txBody>
          <a:bodyPr/>
          <a:lstStyle/>
          <a:p>
            <a:pPr>
              <a:defRPr/>
            </a:pPr>
            <a:fld id="{8DEB9206-6B62-49F8-BC94-D9E684E3D2D0}" type="slidenum">
              <a:rPr lang="en-US" altLang="ja-JP" smtClean="0"/>
              <a:pPr>
                <a:defRPr/>
              </a:pPr>
              <a:t>63</a:t>
            </a:fld>
            <a:endParaRPr lang="en-US" altLang="ja-JP" dirty="0"/>
          </a:p>
        </p:txBody>
      </p:sp>
      <p:cxnSp>
        <p:nvCxnSpPr>
          <p:cNvPr id="8" name="直線コネクタ 7"/>
          <p:cNvCxnSpPr/>
          <p:nvPr/>
        </p:nvCxnSpPr>
        <p:spPr>
          <a:xfrm>
            <a:off x="759278" y="1943102"/>
            <a:ext cx="7625443"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9" name="直線コネクタ 8"/>
          <p:cNvCxnSpPr/>
          <p:nvPr/>
        </p:nvCxnSpPr>
        <p:spPr>
          <a:xfrm>
            <a:off x="4572000" y="1458688"/>
            <a:ext cx="0" cy="5094048"/>
          </a:xfrm>
          <a:prstGeom prst="line">
            <a:avLst/>
          </a:prstGeom>
          <a:ln>
            <a:tailEnd type="none"/>
          </a:ln>
        </p:spPr>
        <p:style>
          <a:lnRef idx="1">
            <a:schemeClr val="dk1"/>
          </a:lnRef>
          <a:fillRef idx="0">
            <a:schemeClr val="dk1"/>
          </a:fillRef>
          <a:effectRef idx="0">
            <a:schemeClr val="dk1"/>
          </a:effectRef>
          <a:fontRef idx="minor">
            <a:schemeClr val="tx1"/>
          </a:fontRef>
        </p:style>
      </p:cxnSp>
      <p:sp>
        <p:nvSpPr>
          <p:cNvPr id="13" name="正方形/長方形 12"/>
          <p:cNvSpPr/>
          <p:nvPr/>
        </p:nvSpPr>
        <p:spPr bwMode="auto">
          <a:xfrm>
            <a:off x="4879524" y="3601049"/>
            <a:ext cx="2925840" cy="1110576"/>
          </a:xfrm>
          <a:prstGeom prst="rect">
            <a:avLst/>
          </a:prstGeom>
          <a:noFill/>
          <a:ln w="28575">
            <a:solidFill>
              <a:srgbClr val="FF0000"/>
            </a:solidFill>
            <a:round/>
            <a:headEnd/>
            <a:tailEnd/>
          </a:ln>
        </p:spPr>
        <p:txBody>
          <a:bodyPr wrap="none" rtlCol="0" anchor="ct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運転士が</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ブレーキを扱わない</a:t>
            </a:r>
          </a:p>
        </p:txBody>
      </p:sp>
      <p:sp>
        <p:nvSpPr>
          <p:cNvPr id="14" name="正方形/長方形 13"/>
          <p:cNvSpPr/>
          <p:nvPr/>
        </p:nvSpPr>
        <p:spPr bwMode="auto">
          <a:xfrm>
            <a:off x="975305" y="4464574"/>
            <a:ext cx="2925840" cy="1110576"/>
          </a:xfrm>
          <a:prstGeom prst="rect">
            <a:avLst/>
          </a:prstGeom>
          <a:noFill/>
          <a:ln w="28575">
            <a:solidFill>
              <a:schemeClr val="tx1"/>
            </a:solidFill>
            <a:round/>
            <a:headEnd/>
            <a:tailEnd/>
          </a:ln>
        </p:spPr>
        <p:txBody>
          <a:bodyPr wrap="none" rtlCol="0" anchor="ct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車掌が非常停止</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措置をとる</a:t>
            </a:r>
          </a:p>
        </p:txBody>
      </p:sp>
      <p:sp>
        <p:nvSpPr>
          <p:cNvPr id="15" name="正方形/長方形 14"/>
          <p:cNvSpPr/>
          <p:nvPr/>
        </p:nvSpPr>
        <p:spPr bwMode="auto">
          <a:xfrm>
            <a:off x="4879524" y="5480498"/>
            <a:ext cx="2925840" cy="1110576"/>
          </a:xfrm>
          <a:prstGeom prst="rect">
            <a:avLst/>
          </a:prstGeom>
          <a:noFill/>
          <a:ln w="28575">
            <a:solidFill>
              <a:schemeClr val="tx1"/>
            </a:solidFill>
            <a:round/>
            <a:headEnd/>
            <a:tailEnd/>
          </a:ln>
        </p:spPr>
        <p:txBody>
          <a:bodyPr wrap="none" rtlCol="0" anchor="ct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列車が約</a:t>
            </a:r>
            <a:r>
              <a:rPr kumimoji="1" lang="en-US" altLang="ja-JP" sz="2400" dirty="0">
                <a:latin typeface="UD デジタル 教科書体 NK-B" panose="02020700000000000000" pitchFamily="18" charset="-128"/>
                <a:ea typeface="UD デジタル 教科書体 NK-B" panose="02020700000000000000" pitchFamily="18" charset="-128"/>
              </a:rPr>
              <a:t>200m</a:t>
            </a:r>
          </a:p>
          <a:p>
            <a:pPr algn="ctr"/>
            <a:r>
              <a:rPr kumimoji="1" lang="ja-JP" altLang="en-US" sz="2400" dirty="0">
                <a:latin typeface="UD デジタル 教科書体 NK-B" panose="02020700000000000000" pitchFamily="18" charset="-128"/>
                <a:ea typeface="UD デジタル 教科書体 NK-B" panose="02020700000000000000" pitchFamily="18" charset="-128"/>
              </a:rPr>
              <a:t>ホームを行き過ぎて</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停止</a:t>
            </a:r>
          </a:p>
        </p:txBody>
      </p:sp>
      <p:sp>
        <p:nvSpPr>
          <p:cNvPr id="16" name="正方形/長方形 15"/>
          <p:cNvSpPr/>
          <p:nvPr/>
        </p:nvSpPr>
        <p:spPr>
          <a:xfrm>
            <a:off x="1037040" y="1375251"/>
            <a:ext cx="2802370" cy="461665"/>
          </a:xfrm>
          <a:prstGeom prst="rect">
            <a:avLst/>
          </a:prstGeom>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通常の作業ステップ</a:t>
            </a:r>
          </a:p>
        </p:txBody>
      </p:sp>
      <p:cxnSp>
        <p:nvCxnSpPr>
          <p:cNvPr id="21" name="カギ線コネクタ 20"/>
          <p:cNvCxnSpPr>
            <a:stCxn id="13" idx="1"/>
            <a:endCxn id="14" idx="0"/>
          </p:cNvCxnSpPr>
          <p:nvPr/>
        </p:nvCxnSpPr>
        <p:spPr>
          <a:xfrm rot="10800000" flipV="1">
            <a:off x="2438226" y="4156336"/>
            <a:ext cx="2441299" cy="308237"/>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カギ線コネクタ 22"/>
          <p:cNvCxnSpPr>
            <a:stCxn id="14" idx="3"/>
            <a:endCxn id="15" idx="0"/>
          </p:cNvCxnSpPr>
          <p:nvPr/>
        </p:nvCxnSpPr>
        <p:spPr>
          <a:xfrm>
            <a:off x="3901145" y="5019862"/>
            <a:ext cx="2441299" cy="460636"/>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爆発 2 24"/>
          <p:cNvSpPr/>
          <p:nvPr/>
        </p:nvSpPr>
        <p:spPr bwMode="auto">
          <a:xfrm>
            <a:off x="7441097" y="4856624"/>
            <a:ext cx="1539617" cy="1021661"/>
          </a:xfrm>
          <a:prstGeom prst="irregularSeal2">
            <a:avLst/>
          </a:prstGeom>
          <a:solidFill>
            <a:srgbClr val="FF0000"/>
          </a:solidFill>
          <a:ln w="25400">
            <a:solidFill>
              <a:schemeClr val="tx1"/>
            </a:solidFill>
            <a:round/>
            <a:headEnd/>
            <a:tailEnd/>
          </a:ln>
        </p:spPr>
        <p:txBody>
          <a:bodyPr wrap="none" rtlCol="0" anchor="ctr"/>
          <a:lstStyle/>
          <a:p>
            <a:pPr algn="ctr"/>
            <a:r>
              <a:rPr kumimoji="1" lang="ja-JP" altLang="en-US" sz="2400" dirty="0">
                <a:solidFill>
                  <a:srgbClr val="FFFF00"/>
                </a:solidFill>
                <a:latin typeface="UD デジタル 教科書体 NK-B" panose="02020700000000000000" pitchFamily="18" charset="-128"/>
                <a:ea typeface="UD デジタル 教科書体 NK-B" panose="02020700000000000000" pitchFamily="18" charset="-128"/>
              </a:rPr>
              <a:t>事故</a:t>
            </a:r>
          </a:p>
        </p:txBody>
      </p:sp>
      <p:sp>
        <p:nvSpPr>
          <p:cNvPr id="18" name="正方形/長方形 17"/>
          <p:cNvSpPr/>
          <p:nvPr/>
        </p:nvSpPr>
        <p:spPr bwMode="auto">
          <a:xfrm>
            <a:off x="4879524" y="2077049"/>
            <a:ext cx="2925840" cy="1110576"/>
          </a:xfrm>
          <a:prstGeom prst="rect">
            <a:avLst/>
          </a:prstGeom>
          <a:noFill/>
          <a:ln w="28575">
            <a:solidFill>
              <a:srgbClr val="FF0000"/>
            </a:solidFill>
            <a:round/>
            <a:headEnd/>
            <a:tailEnd/>
          </a:ln>
        </p:spPr>
        <p:txBody>
          <a:bodyPr wrap="none" rtlCol="0" anchor="ct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携帯ダイヤを</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確認しない</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cxnSp>
        <p:nvCxnSpPr>
          <p:cNvPr id="5" name="直線矢印コネクタ 4"/>
          <p:cNvCxnSpPr>
            <a:stCxn id="18" idx="2"/>
            <a:endCxn id="13" idx="0"/>
          </p:cNvCxnSpPr>
          <p:nvPr/>
        </p:nvCxnSpPr>
        <p:spPr>
          <a:xfrm>
            <a:off x="6342444" y="3187625"/>
            <a:ext cx="0" cy="41342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雲形吹き出し 21"/>
          <p:cNvSpPr/>
          <p:nvPr/>
        </p:nvSpPr>
        <p:spPr bwMode="auto">
          <a:xfrm>
            <a:off x="7328391" y="1779813"/>
            <a:ext cx="1908695" cy="702766"/>
          </a:xfrm>
          <a:prstGeom prst="cloudCallout">
            <a:avLst>
              <a:gd name="adj1" fmla="val -36439"/>
              <a:gd name="adj2" fmla="val 48559"/>
            </a:avLst>
          </a:prstGeom>
          <a:solidFill>
            <a:schemeClr val="bg1"/>
          </a:solidFill>
          <a:ln w="9525">
            <a:solidFill>
              <a:schemeClr val="bg2"/>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エラー</a:t>
            </a:r>
            <a:r>
              <a:rPr kumimoji="1" lang="en-US" altLang="ja-JP" sz="2400" dirty="0">
                <a:latin typeface="UD デジタル 教科書体 NK-B" panose="02020700000000000000" pitchFamily="18" charset="-128"/>
                <a:ea typeface="UD デジタル 教科書体 NK-B" panose="02020700000000000000" pitchFamily="18" charset="-128"/>
              </a:rPr>
              <a:t>A</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27" name="雲形吹き出し 26"/>
          <p:cNvSpPr/>
          <p:nvPr/>
        </p:nvSpPr>
        <p:spPr bwMode="auto">
          <a:xfrm>
            <a:off x="7171438" y="3338899"/>
            <a:ext cx="1918455" cy="702766"/>
          </a:xfrm>
          <a:prstGeom prst="cloudCallout">
            <a:avLst>
              <a:gd name="adj1" fmla="val -36439"/>
              <a:gd name="adj2" fmla="val 48559"/>
            </a:avLst>
          </a:prstGeom>
          <a:solidFill>
            <a:schemeClr val="bg1"/>
          </a:solidFill>
          <a:ln w="9525">
            <a:solidFill>
              <a:schemeClr val="bg2"/>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エラー</a:t>
            </a:r>
            <a:r>
              <a:rPr kumimoji="1" lang="en-US" altLang="ja-JP" sz="2400" dirty="0">
                <a:latin typeface="UD デジタル 教科書体 NK-B" panose="02020700000000000000" pitchFamily="18" charset="-128"/>
                <a:ea typeface="UD デジタル 教科書体 NK-B" panose="02020700000000000000" pitchFamily="18" charset="-128"/>
              </a:rPr>
              <a:t>B</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20" name="正方形/長方形 19"/>
          <p:cNvSpPr/>
          <p:nvPr/>
        </p:nvSpPr>
        <p:spPr>
          <a:xfrm>
            <a:off x="4604046" y="1375251"/>
            <a:ext cx="3815467" cy="461665"/>
          </a:xfrm>
          <a:prstGeom prst="rect">
            <a:avLst/>
          </a:prstGeom>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エラー</a:t>
            </a:r>
            <a:r>
              <a:rPr lang="en-US" altLang="ja-JP" sz="2400" dirty="0">
                <a:latin typeface="UD デジタル 教科書体 NK-B" panose="02020700000000000000" pitchFamily="18" charset="-128"/>
                <a:ea typeface="UD デジタル 教科書体 NK-B" panose="02020700000000000000" pitchFamily="18" charset="-128"/>
              </a:rPr>
              <a:t>/</a:t>
            </a:r>
            <a:r>
              <a:rPr lang="ja-JP" altLang="en-US" sz="2400" dirty="0">
                <a:latin typeface="UD デジタル 教科書体 NK-B" panose="02020700000000000000" pitchFamily="18" charset="-128"/>
                <a:ea typeface="UD デジタル 教科書体 NK-B" panose="02020700000000000000" pitchFamily="18" charset="-128"/>
              </a:rPr>
              <a:t>通常とは異なる事象</a:t>
            </a:r>
          </a:p>
        </p:txBody>
      </p:sp>
    </p:spTree>
    <p:extLst>
      <p:ext uri="{BB962C8B-B14F-4D97-AF65-F5344CB8AC3E}">
        <p14:creationId xmlns:p14="http://schemas.microsoft.com/office/powerpoint/2010/main" val="15443269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分析例３：なぜなぜ分析</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8DEB9206-6B62-49F8-BC94-D9E684E3D2D0}" type="slidenum">
              <a:rPr lang="en-US" altLang="ja-JP" smtClean="0"/>
              <a:pPr>
                <a:defRPr/>
              </a:pPr>
              <a:t>64</a:t>
            </a:fld>
            <a:endParaRPr lang="en-US" altLang="ja-JP" dirty="0"/>
          </a:p>
        </p:txBody>
      </p:sp>
      <p:sp>
        <p:nvSpPr>
          <p:cNvPr id="5" name="Text Box 94"/>
          <p:cNvSpPr txBox="1">
            <a:spLocks noChangeArrowheads="1"/>
          </p:cNvSpPr>
          <p:nvPr/>
        </p:nvSpPr>
        <p:spPr bwMode="auto">
          <a:xfrm>
            <a:off x="4153663" y="1213120"/>
            <a:ext cx="792162" cy="294953"/>
          </a:xfrm>
          <a:prstGeom prst="rect">
            <a:avLst/>
          </a:prstGeom>
          <a:solidFill>
            <a:srgbClr val="FFFFFF"/>
          </a:solidFill>
          <a:ln w="9525" algn="ctr">
            <a:noFill/>
            <a:miter lim="800000"/>
            <a:headEnd/>
            <a:tailEnd/>
          </a:ln>
        </p:spPr>
        <p:txBody>
          <a:bodyPr lIns="74295" tIns="8890" rIns="74295" bIns="8890">
            <a:spAutoFit/>
          </a:bodyPr>
          <a:lstStyle/>
          <a:p>
            <a:r>
              <a:rPr lang="ja-JP" altLang="en-US" dirty="0">
                <a:latin typeface="+mj-ea"/>
                <a:ea typeface="+mj-ea"/>
              </a:rPr>
              <a:t>なぜ２</a:t>
            </a:r>
          </a:p>
        </p:txBody>
      </p:sp>
      <p:sp>
        <p:nvSpPr>
          <p:cNvPr id="6" name="Text Box 95"/>
          <p:cNvSpPr txBox="1">
            <a:spLocks noChangeArrowheads="1"/>
          </p:cNvSpPr>
          <p:nvPr/>
        </p:nvSpPr>
        <p:spPr bwMode="auto">
          <a:xfrm>
            <a:off x="250825" y="1072465"/>
            <a:ext cx="1295400" cy="576262"/>
          </a:xfrm>
          <a:prstGeom prst="rect">
            <a:avLst/>
          </a:prstGeom>
          <a:solidFill>
            <a:srgbClr val="FFFFFF"/>
          </a:solidFill>
          <a:ln w="9525" algn="ctr">
            <a:noFill/>
            <a:miter lim="800000"/>
            <a:headEnd/>
            <a:tailEnd/>
          </a:ln>
        </p:spPr>
        <p:txBody>
          <a:bodyPr lIns="74295" tIns="8890" rIns="74295" bIns="8890"/>
          <a:lstStyle/>
          <a:p>
            <a:pPr algn="ctr"/>
            <a:r>
              <a:rPr lang="ja-JP" altLang="en-US" dirty="0">
                <a:latin typeface="+mj-ea"/>
                <a:ea typeface="+mj-ea"/>
              </a:rPr>
              <a:t>事故に関係したエラー</a:t>
            </a:r>
          </a:p>
        </p:txBody>
      </p:sp>
      <p:sp>
        <p:nvSpPr>
          <p:cNvPr id="7" name="Text Box 159"/>
          <p:cNvSpPr txBox="1">
            <a:spLocks noChangeArrowheads="1"/>
          </p:cNvSpPr>
          <p:nvPr/>
        </p:nvSpPr>
        <p:spPr bwMode="auto">
          <a:xfrm>
            <a:off x="7318276" y="1213120"/>
            <a:ext cx="792162" cy="294953"/>
          </a:xfrm>
          <a:prstGeom prst="rect">
            <a:avLst/>
          </a:prstGeom>
          <a:solidFill>
            <a:srgbClr val="FFFFFF"/>
          </a:solidFill>
          <a:ln w="9525" algn="ctr">
            <a:noFill/>
            <a:miter lim="800000"/>
            <a:headEnd/>
            <a:tailEnd/>
          </a:ln>
        </p:spPr>
        <p:txBody>
          <a:bodyPr lIns="74295" tIns="8890" rIns="74295" bIns="8890">
            <a:spAutoFit/>
          </a:bodyPr>
          <a:lstStyle/>
          <a:p>
            <a:r>
              <a:rPr lang="ja-JP" altLang="en-US" dirty="0">
                <a:latin typeface="+mj-ea"/>
                <a:ea typeface="+mj-ea"/>
              </a:rPr>
              <a:t>なぜ４</a:t>
            </a:r>
          </a:p>
        </p:txBody>
      </p:sp>
      <p:sp>
        <p:nvSpPr>
          <p:cNvPr id="8" name="Text Box 160"/>
          <p:cNvSpPr txBox="1">
            <a:spLocks noChangeArrowheads="1"/>
          </p:cNvSpPr>
          <p:nvPr/>
        </p:nvSpPr>
        <p:spPr bwMode="auto">
          <a:xfrm>
            <a:off x="5819096" y="1213120"/>
            <a:ext cx="792162" cy="294953"/>
          </a:xfrm>
          <a:prstGeom prst="rect">
            <a:avLst/>
          </a:prstGeom>
          <a:solidFill>
            <a:srgbClr val="FFFFFF"/>
          </a:solidFill>
          <a:ln w="9525" algn="ctr">
            <a:noFill/>
            <a:miter lim="800000"/>
            <a:headEnd/>
            <a:tailEnd/>
          </a:ln>
        </p:spPr>
        <p:txBody>
          <a:bodyPr lIns="74295" tIns="8890" rIns="74295" bIns="8890">
            <a:spAutoFit/>
          </a:bodyPr>
          <a:lstStyle/>
          <a:p>
            <a:r>
              <a:rPr lang="ja-JP" altLang="en-US" dirty="0">
                <a:latin typeface="+mj-ea"/>
                <a:ea typeface="+mj-ea"/>
              </a:rPr>
              <a:t>なぜ３</a:t>
            </a:r>
          </a:p>
        </p:txBody>
      </p:sp>
      <p:sp>
        <p:nvSpPr>
          <p:cNvPr id="9" name="Text Box 161"/>
          <p:cNvSpPr txBox="1">
            <a:spLocks noChangeArrowheads="1"/>
          </p:cNvSpPr>
          <p:nvPr/>
        </p:nvSpPr>
        <p:spPr bwMode="auto">
          <a:xfrm>
            <a:off x="2389609" y="1213120"/>
            <a:ext cx="792163" cy="294953"/>
          </a:xfrm>
          <a:prstGeom prst="rect">
            <a:avLst/>
          </a:prstGeom>
          <a:solidFill>
            <a:srgbClr val="FFFFFF"/>
          </a:solidFill>
          <a:ln w="9525" algn="ctr">
            <a:noFill/>
            <a:miter lim="800000"/>
            <a:headEnd/>
            <a:tailEnd/>
          </a:ln>
        </p:spPr>
        <p:txBody>
          <a:bodyPr lIns="74295" tIns="8890" rIns="74295" bIns="8890">
            <a:spAutoFit/>
          </a:bodyPr>
          <a:lstStyle/>
          <a:p>
            <a:r>
              <a:rPr lang="ja-JP" altLang="en-US" dirty="0">
                <a:latin typeface="+mj-ea"/>
                <a:ea typeface="+mj-ea"/>
              </a:rPr>
              <a:t>なぜ１</a:t>
            </a:r>
          </a:p>
        </p:txBody>
      </p:sp>
      <p:sp>
        <p:nvSpPr>
          <p:cNvPr id="10" name="Text Box 5"/>
          <p:cNvSpPr txBox="1">
            <a:spLocks noChangeArrowheads="1"/>
          </p:cNvSpPr>
          <p:nvPr/>
        </p:nvSpPr>
        <p:spPr bwMode="auto">
          <a:xfrm>
            <a:off x="250825" y="2047709"/>
            <a:ext cx="1325562" cy="976403"/>
          </a:xfrm>
          <a:prstGeom prst="rect">
            <a:avLst/>
          </a:prstGeom>
          <a:solidFill>
            <a:srgbClr val="FFFFFF"/>
          </a:solidFill>
          <a:ln w="38100" cmpd="dbl">
            <a:solidFill>
              <a:srgbClr val="000000"/>
            </a:solidFill>
            <a:miter lim="800000"/>
            <a:headEnd/>
            <a:tailEnd/>
          </a:ln>
        </p:spPr>
        <p:txBody>
          <a:bodyPr lIns="74295" tIns="72000" rIns="74295" bIns="72000">
            <a:spAutoFit/>
          </a:bodyPr>
          <a:lstStyle/>
          <a:p>
            <a:pPr algn="ctr"/>
            <a:r>
              <a:rPr lang="ja-JP" altLang="en-US" dirty="0">
                <a:latin typeface="UD デジタル 教科書体 NK-R" panose="02020400000000000000" pitchFamily="18" charset="-128"/>
                <a:ea typeface="UD デジタル 教科書体 NK-R" panose="02020400000000000000" pitchFamily="18" charset="-128"/>
              </a:rPr>
              <a:t>運転士が</a:t>
            </a:r>
            <a:endParaRPr lang="en-US" altLang="ja-JP" dirty="0">
              <a:latin typeface="UD デジタル 教科書体 NK-R" panose="02020400000000000000" pitchFamily="18" charset="-128"/>
              <a:ea typeface="UD デジタル 教科書体 NK-R" panose="02020400000000000000" pitchFamily="18" charset="-128"/>
            </a:endParaRPr>
          </a:p>
          <a:p>
            <a:pPr algn="ctr"/>
            <a:r>
              <a:rPr lang="ja-JP" altLang="en-US" dirty="0">
                <a:latin typeface="UD デジタル 教科書体 NK-R" panose="02020400000000000000" pitchFamily="18" charset="-128"/>
                <a:ea typeface="UD デジタル 教科書体 NK-R" panose="02020400000000000000" pitchFamily="18" charset="-128"/>
              </a:rPr>
              <a:t>ブレーキを扱わない</a:t>
            </a:r>
          </a:p>
        </p:txBody>
      </p:sp>
      <p:sp>
        <p:nvSpPr>
          <p:cNvPr id="11" name="Text Box 6"/>
          <p:cNvSpPr txBox="1">
            <a:spLocks noChangeArrowheads="1"/>
          </p:cNvSpPr>
          <p:nvPr/>
        </p:nvSpPr>
        <p:spPr bwMode="auto">
          <a:xfrm>
            <a:off x="2122908" y="2197301"/>
            <a:ext cx="1325563" cy="677219"/>
          </a:xfrm>
          <a:prstGeom prst="rect">
            <a:avLst/>
          </a:prstGeom>
          <a:solidFill>
            <a:srgbClr val="FFCCFF"/>
          </a:solidFill>
          <a:ln w="9525">
            <a:solidFill>
              <a:srgbClr val="000000"/>
            </a:solidFill>
            <a:miter lim="800000"/>
            <a:headEnd/>
            <a:tailEnd/>
          </a:ln>
        </p:spPr>
        <p:txBody>
          <a:bodyPr lIns="74295" tIns="72000" rIns="74295" bIns="7200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停車駅との</a:t>
            </a:r>
            <a:endParaRPr lang="en-US" altLang="ja-JP" dirty="0">
              <a:latin typeface="UD デジタル 教科書体 NK-R" panose="02020400000000000000" pitchFamily="18" charset="-128"/>
              <a:ea typeface="UD デジタル 教科書体 NK-R" panose="02020400000000000000" pitchFamily="18" charset="-128"/>
            </a:endParaRPr>
          </a:p>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認識がない</a:t>
            </a:r>
          </a:p>
        </p:txBody>
      </p:sp>
      <p:sp>
        <p:nvSpPr>
          <p:cNvPr id="13" name="Text Box 5"/>
          <p:cNvSpPr txBox="1">
            <a:spLocks noChangeArrowheads="1"/>
          </p:cNvSpPr>
          <p:nvPr/>
        </p:nvSpPr>
        <p:spPr bwMode="auto">
          <a:xfrm>
            <a:off x="3945732" y="2047709"/>
            <a:ext cx="1325562" cy="976403"/>
          </a:xfrm>
          <a:prstGeom prst="rect">
            <a:avLst/>
          </a:prstGeom>
          <a:solidFill>
            <a:srgbClr val="FFFFFF"/>
          </a:solidFill>
          <a:ln w="38100" cmpd="dbl">
            <a:solidFill>
              <a:srgbClr val="000000"/>
            </a:solidFill>
            <a:miter lim="800000"/>
            <a:headEnd/>
            <a:tailEnd/>
          </a:ln>
        </p:spPr>
        <p:txBody>
          <a:bodyPr lIns="74295" tIns="72000" rIns="74295" bIns="72000">
            <a:spAutoFit/>
          </a:bodyPr>
          <a:lstStyle/>
          <a:p>
            <a:pPr algn="ctr"/>
            <a:r>
              <a:rPr lang="ja-JP" altLang="en-US" dirty="0">
                <a:latin typeface="UD デジタル 教科書体 NK-R" panose="02020400000000000000" pitchFamily="18" charset="-128"/>
                <a:ea typeface="UD デジタル 教科書体 NK-R" panose="02020400000000000000" pitchFamily="18" charset="-128"/>
              </a:rPr>
              <a:t>携帯ダイヤを確認していない</a:t>
            </a:r>
          </a:p>
        </p:txBody>
      </p:sp>
      <p:sp>
        <p:nvSpPr>
          <p:cNvPr id="14" name="正方形/長方形 13"/>
          <p:cNvSpPr/>
          <p:nvPr/>
        </p:nvSpPr>
        <p:spPr>
          <a:xfrm>
            <a:off x="19050" y="1707413"/>
            <a:ext cx="990977"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エラー</a:t>
            </a:r>
            <a:r>
              <a:rPr lang="en-US" altLang="ja-JP" dirty="0">
                <a:latin typeface="UD デジタル 教科書体 NK-B" panose="02020700000000000000" pitchFamily="18" charset="-128"/>
                <a:ea typeface="UD デジタル 教科書体 NK-B" panose="02020700000000000000" pitchFamily="18" charset="-128"/>
              </a:rPr>
              <a:t>B</a:t>
            </a:r>
            <a:endParaRPr lang="ja-JP" altLang="en-US" dirty="0"/>
          </a:p>
        </p:txBody>
      </p:sp>
      <p:sp>
        <p:nvSpPr>
          <p:cNvPr id="15" name="正方形/長方形 14"/>
          <p:cNvSpPr/>
          <p:nvPr/>
        </p:nvSpPr>
        <p:spPr>
          <a:xfrm>
            <a:off x="3801458" y="1707413"/>
            <a:ext cx="986167"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エラー</a:t>
            </a:r>
            <a:r>
              <a:rPr lang="en-US" altLang="ja-JP" dirty="0">
                <a:latin typeface="UD デジタル 教科書体 NK-B" panose="02020700000000000000" pitchFamily="18" charset="-128"/>
                <a:ea typeface="UD デジタル 教科書体 NK-B" panose="02020700000000000000" pitchFamily="18" charset="-128"/>
              </a:rPr>
              <a:t>A</a:t>
            </a:r>
            <a:endParaRPr lang="ja-JP" altLang="en-US" dirty="0"/>
          </a:p>
        </p:txBody>
      </p:sp>
      <p:cxnSp>
        <p:nvCxnSpPr>
          <p:cNvPr id="17" name="直線矢印コネクタ 16"/>
          <p:cNvCxnSpPr>
            <a:stCxn id="10" idx="3"/>
            <a:endCxn id="11" idx="1"/>
          </p:cNvCxnSpPr>
          <p:nvPr/>
        </p:nvCxnSpPr>
        <p:spPr>
          <a:xfrm>
            <a:off x="1576387" y="2535911"/>
            <a:ext cx="546521"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stCxn id="11" idx="3"/>
            <a:endCxn id="13" idx="1"/>
          </p:cNvCxnSpPr>
          <p:nvPr/>
        </p:nvCxnSpPr>
        <p:spPr>
          <a:xfrm>
            <a:off x="3448471" y="2535911"/>
            <a:ext cx="497261"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 Box 6"/>
          <p:cNvSpPr txBox="1">
            <a:spLocks noChangeArrowheads="1"/>
          </p:cNvSpPr>
          <p:nvPr/>
        </p:nvSpPr>
        <p:spPr bwMode="auto">
          <a:xfrm>
            <a:off x="5761945" y="3876669"/>
            <a:ext cx="1325563" cy="943125"/>
          </a:xfrm>
          <a:prstGeom prst="rect">
            <a:avLst/>
          </a:prstGeom>
          <a:solidFill>
            <a:srgbClr val="CCFFCC"/>
          </a:solidFill>
          <a:ln w="9525">
            <a:solidFill>
              <a:srgbClr val="000000"/>
            </a:solidFill>
            <a:miter lim="800000"/>
            <a:headEnd/>
            <a:tailEnd/>
          </a:ln>
        </p:spPr>
        <p:txBody>
          <a:bodyPr lIns="74295" tIns="72000" rIns="74295" bIns="7200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前行路では通過駅</a:t>
            </a:r>
            <a:endParaRPr lang="en-US" altLang="ja-JP" dirty="0">
              <a:latin typeface="UD デジタル 教科書体 NK-R" panose="02020400000000000000" pitchFamily="18" charset="-128"/>
              <a:ea typeface="UD デジタル 教科書体 NK-R" panose="02020400000000000000" pitchFamily="18" charset="-128"/>
            </a:endParaRPr>
          </a:p>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だった</a:t>
            </a:r>
          </a:p>
        </p:txBody>
      </p:sp>
      <p:sp>
        <p:nvSpPr>
          <p:cNvPr id="22" name="Text Box 6"/>
          <p:cNvSpPr txBox="1">
            <a:spLocks noChangeArrowheads="1"/>
          </p:cNvSpPr>
          <p:nvPr/>
        </p:nvSpPr>
        <p:spPr bwMode="auto">
          <a:xfrm>
            <a:off x="3945732" y="3876669"/>
            <a:ext cx="1325563" cy="943125"/>
          </a:xfrm>
          <a:prstGeom prst="rect">
            <a:avLst/>
          </a:prstGeom>
          <a:solidFill>
            <a:srgbClr val="FFCCFF"/>
          </a:solidFill>
          <a:ln w="9525">
            <a:solidFill>
              <a:srgbClr val="000000"/>
            </a:solidFill>
            <a:miter lim="800000"/>
            <a:headEnd/>
            <a:tailEnd/>
          </a:ln>
        </p:spPr>
        <p:txBody>
          <a:bodyPr lIns="74295" tIns="72000" rIns="74295" bIns="7200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停車駅と思っていなかった</a:t>
            </a:r>
          </a:p>
        </p:txBody>
      </p:sp>
      <p:sp>
        <p:nvSpPr>
          <p:cNvPr id="23" name="雲形吹き出し 22"/>
          <p:cNvSpPr/>
          <p:nvPr/>
        </p:nvSpPr>
        <p:spPr bwMode="auto">
          <a:xfrm>
            <a:off x="5768555" y="2278687"/>
            <a:ext cx="1545110" cy="983873"/>
          </a:xfrm>
          <a:prstGeom prst="cloudCallout">
            <a:avLst>
              <a:gd name="adj1" fmla="val -70903"/>
              <a:gd name="adj2" fmla="val -4150"/>
            </a:avLst>
          </a:prstGeom>
          <a:solidFill>
            <a:schemeClr val="bg1"/>
          </a:solidFill>
          <a:ln w="9525">
            <a:solidFill>
              <a:schemeClr val="bg2"/>
            </a:solidFill>
            <a:round/>
            <a:headEnd/>
            <a:tailEnd/>
          </a:ln>
        </p:spPr>
        <p:txBody>
          <a:bodyPr wrap="none" rtlCol="0" anchor="ctr">
            <a:spAutoFit/>
          </a:bodyPr>
          <a:lstStyle/>
          <a:p>
            <a:pPr algn="ctr"/>
            <a:r>
              <a:rPr kumimoji="1" lang="ja-JP" altLang="en-US" dirty="0">
                <a:latin typeface="UD デジタル 教科書体 NK-B" panose="02020700000000000000" pitchFamily="18" charset="-128"/>
                <a:ea typeface="UD デジタル 教科書体 NK-B" panose="02020700000000000000" pitchFamily="18" charset="-128"/>
              </a:rPr>
              <a:t>このとき</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ctr"/>
            <a:r>
              <a:rPr kumimoji="1" lang="ja-JP" altLang="en-US" dirty="0">
                <a:latin typeface="UD デジタル 教科書体 NK-B" panose="02020700000000000000" pitchFamily="18" charset="-128"/>
                <a:ea typeface="UD デジタル 教科書体 NK-B" panose="02020700000000000000" pitchFamily="18" charset="-128"/>
              </a:rPr>
              <a:t>だけか？</a:t>
            </a:r>
          </a:p>
        </p:txBody>
      </p:sp>
      <p:sp>
        <p:nvSpPr>
          <p:cNvPr id="24" name="雲形吹き出し 23"/>
          <p:cNvSpPr/>
          <p:nvPr/>
        </p:nvSpPr>
        <p:spPr bwMode="auto">
          <a:xfrm>
            <a:off x="5307807" y="1610972"/>
            <a:ext cx="1518269" cy="562213"/>
          </a:xfrm>
          <a:prstGeom prst="cloudCallout">
            <a:avLst>
              <a:gd name="adj1" fmla="val -43847"/>
              <a:gd name="adj2" fmla="val 70470"/>
            </a:avLst>
          </a:prstGeom>
          <a:solidFill>
            <a:schemeClr val="bg1"/>
          </a:solidFill>
          <a:ln w="9525">
            <a:solidFill>
              <a:schemeClr val="bg2"/>
            </a:solidFill>
            <a:round/>
            <a:headEnd/>
            <a:tailEnd/>
          </a:ln>
        </p:spPr>
        <p:txBody>
          <a:bodyPr wrap="none" rtlCol="0" anchor="ctr">
            <a:spAutoFit/>
          </a:bodyPr>
          <a:lstStyle/>
          <a:p>
            <a:pPr algn="ctr"/>
            <a:r>
              <a:rPr kumimoji="1" lang="ja-JP" altLang="en-US" dirty="0">
                <a:latin typeface="UD デジタル 教科書体 NK-B" panose="02020700000000000000" pitchFamily="18" charset="-128"/>
                <a:ea typeface="UD デジタル 教科書体 NK-B" panose="02020700000000000000" pitchFamily="18" charset="-128"/>
              </a:rPr>
              <a:t>いつも？</a:t>
            </a:r>
          </a:p>
        </p:txBody>
      </p:sp>
      <p:sp>
        <p:nvSpPr>
          <p:cNvPr id="25" name="Text Box 6"/>
          <p:cNvSpPr txBox="1">
            <a:spLocks noChangeArrowheads="1"/>
          </p:cNvSpPr>
          <p:nvPr/>
        </p:nvSpPr>
        <p:spPr bwMode="auto">
          <a:xfrm>
            <a:off x="7414740" y="3610762"/>
            <a:ext cx="1325563" cy="1474937"/>
          </a:xfrm>
          <a:prstGeom prst="rect">
            <a:avLst/>
          </a:prstGeom>
          <a:solidFill>
            <a:srgbClr val="FFCCFF"/>
          </a:solidFill>
          <a:ln w="9525">
            <a:solidFill>
              <a:srgbClr val="000000"/>
            </a:solidFill>
            <a:miter lim="800000"/>
            <a:headEnd/>
            <a:tailEnd/>
          </a:ln>
        </p:spPr>
        <p:txBody>
          <a:bodyPr lIns="74295" tIns="72000" rIns="74295" bIns="7200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行路が変わった時のリスクを認識していない</a:t>
            </a:r>
          </a:p>
        </p:txBody>
      </p:sp>
      <p:cxnSp>
        <p:nvCxnSpPr>
          <p:cNvPr id="27" name="カギ線コネクタ 26"/>
          <p:cNvCxnSpPr>
            <a:stCxn id="11" idx="2"/>
            <a:endCxn id="22" idx="1"/>
          </p:cNvCxnSpPr>
          <p:nvPr/>
        </p:nvCxnSpPr>
        <p:spPr>
          <a:xfrm rot="16200000" flipH="1">
            <a:off x="2628855" y="3031355"/>
            <a:ext cx="1473712" cy="1160042"/>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22" idx="3"/>
            <a:endCxn id="21" idx="1"/>
          </p:cNvCxnSpPr>
          <p:nvPr/>
        </p:nvCxnSpPr>
        <p:spPr>
          <a:xfrm>
            <a:off x="5271295" y="4348232"/>
            <a:ext cx="49065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21" idx="3"/>
            <a:endCxn id="25" idx="1"/>
          </p:cNvCxnSpPr>
          <p:nvPr/>
        </p:nvCxnSpPr>
        <p:spPr>
          <a:xfrm flipV="1">
            <a:off x="7087508" y="4348231"/>
            <a:ext cx="327232"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25" idx="3"/>
          </p:cNvCxnSpPr>
          <p:nvPr/>
        </p:nvCxnSpPr>
        <p:spPr>
          <a:xfrm flipV="1">
            <a:off x="8740303" y="4348230"/>
            <a:ext cx="327232" cy="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 Box 6"/>
          <p:cNvSpPr txBox="1">
            <a:spLocks noChangeArrowheads="1"/>
          </p:cNvSpPr>
          <p:nvPr/>
        </p:nvSpPr>
        <p:spPr bwMode="auto">
          <a:xfrm>
            <a:off x="5761945" y="5233101"/>
            <a:ext cx="1325563" cy="677219"/>
          </a:xfrm>
          <a:prstGeom prst="rect">
            <a:avLst/>
          </a:prstGeom>
          <a:solidFill>
            <a:srgbClr val="CCFFCC"/>
          </a:solidFill>
          <a:ln w="9525">
            <a:solidFill>
              <a:srgbClr val="000000"/>
            </a:solidFill>
            <a:miter lim="800000"/>
            <a:headEnd/>
            <a:tailEnd/>
          </a:ln>
        </p:spPr>
        <p:txBody>
          <a:bodyPr lIns="74295" tIns="72000" rIns="74295" bIns="72000">
            <a:spAutoFit/>
          </a:bodyPr>
          <a:lstStyle/>
          <a:p>
            <a:pPr algn="ctr">
              <a:lnSpc>
                <a:spcPct val="96000"/>
              </a:lnSpc>
            </a:pPr>
            <a:r>
              <a:rPr lang="ja-JP" altLang="en-US" dirty="0">
                <a:latin typeface="UD デジタル 教科書体 NK-R" panose="02020400000000000000" pitchFamily="18" charset="-128"/>
                <a:ea typeface="UD デジタル 教科書体 NK-R" panose="02020400000000000000" pitchFamily="18" charset="-128"/>
              </a:rPr>
              <a:t>前行路では特急を運転</a:t>
            </a:r>
          </a:p>
        </p:txBody>
      </p:sp>
      <p:cxnSp>
        <p:nvCxnSpPr>
          <p:cNvPr id="39" name="カギ線コネクタ 38"/>
          <p:cNvCxnSpPr>
            <a:stCxn id="22" idx="3"/>
            <a:endCxn id="37" idx="1"/>
          </p:cNvCxnSpPr>
          <p:nvPr/>
        </p:nvCxnSpPr>
        <p:spPr>
          <a:xfrm>
            <a:off x="5271295" y="4348232"/>
            <a:ext cx="490650" cy="1223479"/>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カギ線コネクタ 40"/>
          <p:cNvCxnSpPr>
            <a:stCxn id="37" idx="3"/>
            <a:endCxn id="25" idx="1"/>
          </p:cNvCxnSpPr>
          <p:nvPr/>
        </p:nvCxnSpPr>
        <p:spPr>
          <a:xfrm flipV="1">
            <a:off x="7087508" y="4348231"/>
            <a:ext cx="327232" cy="1223480"/>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3176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8DEB9206-6B62-49F8-BC94-D9E684E3D2D0}" type="slidenum">
              <a:rPr lang="en-US" altLang="ja-JP" smtClean="0"/>
              <a:pPr>
                <a:defRPr/>
              </a:pPr>
              <a:t>65</a:t>
            </a:fld>
            <a:endParaRPr lang="en-US" altLang="ja-JP" dirty="0"/>
          </a:p>
        </p:txBody>
      </p:sp>
      <p:sp>
        <p:nvSpPr>
          <p:cNvPr id="5" name="タイトル 4"/>
          <p:cNvSpPr>
            <a:spLocks noGrp="1"/>
          </p:cNvSpPr>
          <p:nvPr>
            <p:ph type="title"/>
          </p:nvPr>
        </p:nvSpPr>
        <p:spPr/>
        <p:txBody>
          <a:bodyPr/>
          <a:lstStyle/>
          <a:p>
            <a:r>
              <a:rPr kumimoji="1" lang="ja-JP" altLang="en-US" dirty="0"/>
              <a:t>要因抽出の視点②</a:t>
            </a:r>
          </a:p>
        </p:txBody>
      </p:sp>
      <p:sp>
        <p:nvSpPr>
          <p:cNvPr id="50179" name="Rectangle 8"/>
          <p:cNvSpPr>
            <a:spLocks noGrp="1" noChangeArrowheads="1"/>
          </p:cNvSpPr>
          <p:nvPr>
            <p:ph idx="4294967295"/>
          </p:nvPr>
        </p:nvSpPr>
        <p:spPr>
          <a:xfrm>
            <a:off x="272716" y="1651789"/>
            <a:ext cx="8550442" cy="4868863"/>
          </a:xfrm>
          <a:solidFill>
            <a:schemeClr val="bg1"/>
          </a:solidFill>
        </p:spPr>
        <p:txBody>
          <a:bodyPr/>
          <a:lstStyle/>
          <a:p>
            <a:pPr marL="0" indent="0" eaLnBrk="1" hangingPunct="1">
              <a:buNone/>
            </a:pPr>
            <a:r>
              <a:rPr lang="en-US" altLang="ja-JP" sz="2800" dirty="0"/>
              <a:t>(1)</a:t>
            </a:r>
            <a:r>
              <a:rPr lang="ja-JP" altLang="en-US" sz="2800" dirty="0">
                <a:solidFill>
                  <a:srgbClr val="0000FF"/>
                </a:solidFill>
              </a:rPr>
              <a:t>４</a:t>
            </a:r>
            <a:r>
              <a:rPr lang="en-US" altLang="ja-JP" sz="2800" dirty="0">
                <a:solidFill>
                  <a:srgbClr val="0000FF"/>
                </a:solidFill>
              </a:rPr>
              <a:t>M</a:t>
            </a:r>
            <a:r>
              <a:rPr lang="ja-JP" altLang="en-US" sz="2800" dirty="0"/>
              <a:t>の視点</a:t>
            </a:r>
            <a:endParaRPr lang="en-US" altLang="ja-JP" sz="2800" dirty="0"/>
          </a:p>
          <a:p>
            <a:pPr lvl="1" indent="-342900">
              <a:buFont typeface="Wingdings" panose="05000000000000000000" pitchFamily="2" charset="2"/>
              <a:buChar char="l"/>
            </a:pPr>
            <a:r>
              <a:rPr lang="en-US" altLang="ja-JP" sz="2400" dirty="0"/>
              <a:t>Man</a:t>
            </a:r>
            <a:r>
              <a:rPr lang="ja-JP" altLang="en-US" sz="2400" dirty="0"/>
              <a:t>：本人、相手　</a:t>
            </a:r>
          </a:p>
          <a:p>
            <a:pPr lvl="1" indent="-342900">
              <a:buFont typeface="Wingdings" panose="05000000000000000000" pitchFamily="2" charset="2"/>
              <a:buChar char="l"/>
            </a:pPr>
            <a:r>
              <a:rPr lang="en-US" altLang="ja-JP" sz="2400" dirty="0"/>
              <a:t>Machine</a:t>
            </a:r>
            <a:r>
              <a:rPr lang="ja-JP" altLang="en-US" sz="2400" dirty="0"/>
              <a:t> ：ハード面（道具や機械等）　</a:t>
            </a:r>
            <a:endParaRPr lang="en-US" altLang="ja-JP" sz="2400" dirty="0"/>
          </a:p>
          <a:p>
            <a:pPr lvl="1" indent="-342900">
              <a:buFont typeface="Wingdings" panose="05000000000000000000" pitchFamily="2" charset="2"/>
              <a:buChar char="l"/>
            </a:pPr>
            <a:r>
              <a:rPr lang="en-US" altLang="ja-JP" sz="2400" dirty="0"/>
              <a:t>Media</a:t>
            </a:r>
            <a:r>
              <a:rPr lang="ja-JP" altLang="en-US" sz="2400" dirty="0"/>
              <a:t> ：周囲の物理環境、手順、人間関係　　  </a:t>
            </a:r>
          </a:p>
          <a:p>
            <a:pPr lvl="1" indent="-342900">
              <a:buFont typeface="Wingdings" panose="05000000000000000000" pitchFamily="2" charset="2"/>
              <a:buChar char="l"/>
            </a:pPr>
            <a:r>
              <a:rPr lang="en-US" altLang="ja-JP" sz="2400" dirty="0"/>
              <a:t>Management</a:t>
            </a:r>
            <a:r>
              <a:rPr lang="ja-JP" altLang="en-US" sz="2400" dirty="0"/>
              <a:t>：安全管理</a:t>
            </a:r>
            <a:endParaRPr lang="en-US" altLang="ja-JP" sz="2400" dirty="0"/>
          </a:p>
          <a:p>
            <a:pPr marL="0" indent="0">
              <a:buNone/>
            </a:pPr>
            <a:r>
              <a:rPr lang="en-US" altLang="ja-JP" sz="2800" dirty="0"/>
              <a:t>(2)</a:t>
            </a:r>
            <a:r>
              <a:rPr lang="en-US" altLang="ja-JP" sz="2800" dirty="0">
                <a:solidFill>
                  <a:srgbClr val="0000FF"/>
                </a:solidFill>
              </a:rPr>
              <a:t>M-SHEL</a:t>
            </a:r>
            <a:r>
              <a:rPr lang="ja-JP" altLang="en-US" sz="2800" dirty="0"/>
              <a:t>の視点</a:t>
            </a:r>
            <a:endParaRPr lang="en-US" altLang="ja-JP" sz="2800" dirty="0"/>
          </a:p>
          <a:p>
            <a:pPr lvl="1" indent="-342900">
              <a:buFont typeface="Wingdings" panose="05000000000000000000" pitchFamily="2" charset="2"/>
              <a:buChar char="l"/>
            </a:pPr>
            <a:r>
              <a:rPr lang="en-US" altLang="ja-JP" sz="2400" dirty="0"/>
              <a:t>Management</a:t>
            </a:r>
            <a:r>
              <a:rPr lang="ja-JP" altLang="en-US" sz="2400" dirty="0"/>
              <a:t>：管理（組織、管理体制、風土等）</a:t>
            </a:r>
            <a:endParaRPr lang="en-US" altLang="ja-JP" sz="2400" dirty="0"/>
          </a:p>
          <a:p>
            <a:pPr lvl="1" indent="-342900">
              <a:buFont typeface="Wingdings" panose="05000000000000000000" pitchFamily="2" charset="2"/>
              <a:buChar char="l"/>
            </a:pPr>
            <a:r>
              <a:rPr lang="en-US" altLang="ja-JP" sz="2400" dirty="0"/>
              <a:t>Software</a:t>
            </a:r>
            <a:r>
              <a:rPr lang="ja-JP" altLang="en-US" sz="2400" dirty="0"/>
              <a:t>：ソフトウェア（マニュアル、教育・訓練等）</a:t>
            </a:r>
            <a:endParaRPr lang="en-US" altLang="ja-JP" sz="2400" dirty="0"/>
          </a:p>
          <a:p>
            <a:pPr lvl="1" indent="-342900">
              <a:buFont typeface="Wingdings" panose="05000000000000000000" pitchFamily="2" charset="2"/>
              <a:buChar char="l"/>
            </a:pPr>
            <a:r>
              <a:rPr lang="en-US" altLang="ja-JP" sz="2400" dirty="0"/>
              <a:t>Hardware</a:t>
            </a:r>
            <a:r>
              <a:rPr lang="ja-JP" altLang="en-US" sz="2400" dirty="0"/>
              <a:t>：ハードウェア（機械、器具、配置等）</a:t>
            </a:r>
            <a:endParaRPr lang="en-US" altLang="ja-JP" sz="2400" dirty="0"/>
          </a:p>
          <a:p>
            <a:pPr lvl="1" indent="-342900">
              <a:buFont typeface="Wingdings" panose="05000000000000000000" pitchFamily="2" charset="2"/>
              <a:buChar char="l"/>
            </a:pPr>
            <a:r>
              <a:rPr lang="en-US" altLang="ja-JP" sz="2400" dirty="0"/>
              <a:t>Environment</a:t>
            </a:r>
            <a:r>
              <a:rPr lang="ja-JP" altLang="en-US" sz="2400" dirty="0"/>
              <a:t>：環境（作業環境、作業特性等）</a:t>
            </a:r>
            <a:endParaRPr lang="en-US" altLang="ja-JP" sz="2400" dirty="0"/>
          </a:p>
          <a:p>
            <a:pPr lvl="1" indent="-342900">
              <a:buFont typeface="Wingdings" panose="05000000000000000000" pitchFamily="2" charset="2"/>
              <a:buChar char="l"/>
            </a:pPr>
            <a:r>
              <a:rPr lang="en-US" altLang="ja-JP" sz="2400" dirty="0"/>
              <a:t>Liveware</a:t>
            </a:r>
            <a:r>
              <a:rPr lang="ja-JP" altLang="en-US" sz="2400" dirty="0"/>
              <a:t>：ライブウェア（本人、周囲の人、人間関係）</a:t>
            </a:r>
          </a:p>
          <a:p>
            <a:pPr marL="0" indent="0" eaLnBrk="1" hangingPunct="1">
              <a:buNone/>
            </a:pPr>
            <a:endParaRPr lang="ja-JP" altLang="en-US" sz="1400" dirty="0"/>
          </a:p>
        </p:txBody>
      </p:sp>
      <p:sp>
        <p:nvSpPr>
          <p:cNvPr id="9" name="正方形/長方形 8"/>
          <p:cNvSpPr/>
          <p:nvPr/>
        </p:nvSpPr>
        <p:spPr>
          <a:xfrm>
            <a:off x="85004" y="1164891"/>
            <a:ext cx="6236001" cy="461665"/>
          </a:xfrm>
          <a:prstGeom prst="rect">
            <a:avLst/>
          </a:prstGeom>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背景要因の分類方法（モデル）を参考に考える</a:t>
            </a:r>
          </a:p>
        </p:txBody>
      </p:sp>
      <p:pic>
        <p:nvPicPr>
          <p:cNvPr id="2" name="図 1"/>
          <p:cNvPicPr>
            <a:picLocks noChangeAspect="1"/>
          </p:cNvPicPr>
          <p:nvPr/>
        </p:nvPicPr>
        <p:blipFill>
          <a:blip r:embed="rId3"/>
          <a:stretch>
            <a:fillRect/>
          </a:stretch>
        </p:blipFill>
        <p:spPr>
          <a:xfrm>
            <a:off x="6814937" y="1664278"/>
            <a:ext cx="2329385" cy="2166870"/>
          </a:xfrm>
          <a:prstGeom prst="rect">
            <a:avLst/>
          </a:prstGeom>
        </p:spPr>
      </p:pic>
      <p:sp>
        <p:nvSpPr>
          <p:cNvPr id="3" name="正方形/長方形 2"/>
          <p:cNvSpPr/>
          <p:nvPr/>
        </p:nvSpPr>
        <p:spPr>
          <a:xfrm>
            <a:off x="5227559" y="3474413"/>
            <a:ext cx="3852337" cy="923330"/>
          </a:xfrm>
          <a:prstGeom prst="rect">
            <a:avLst/>
          </a:prstGeom>
        </p:spPr>
        <p:txBody>
          <a:bodyPr wrap="none">
            <a:spAutoFit/>
          </a:bodyPr>
          <a:lstStyle/>
          <a:p>
            <a:r>
              <a:rPr lang="en-US" altLang="ja-JP" dirty="0"/>
              <a:t>m-SHEL </a:t>
            </a:r>
            <a:r>
              <a:rPr lang="ja-JP" altLang="en-US" dirty="0"/>
              <a:t>モデル</a:t>
            </a:r>
            <a:endParaRPr lang="en-US" altLang="ja-JP" dirty="0"/>
          </a:p>
          <a:p>
            <a:r>
              <a:rPr lang="ja-JP" altLang="en-US" dirty="0"/>
              <a:t>東京電力ヒューマンファクター研究室：</a:t>
            </a:r>
            <a:endParaRPr lang="en-US" altLang="ja-JP" dirty="0"/>
          </a:p>
          <a:p>
            <a:r>
              <a:rPr lang="en-US" altLang="ja-JP" dirty="0"/>
              <a:t>Human Factor TOPICS(1994)</a:t>
            </a:r>
            <a:endParaRPr lang="ja-JP" altLang="en-US" dirty="0"/>
          </a:p>
        </p:txBody>
      </p:sp>
    </p:spTree>
    <p:extLst>
      <p:ext uri="{BB962C8B-B14F-4D97-AF65-F5344CB8AC3E}">
        <p14:creationId xmlns:p14="http://schemas.microsoft.com/office/powerpoint/2010/main" val="15030803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66</a:t>
            </a:fld>
            <a:endParaRPr lang="en-US" altLang="ja-JP" dirty="0"/>
          </a:p>
        </p:txBody>
      </p:sp>
      <p:sp>
        <p:nvSpPr>
          <p:cNvPr id="3" name="タイトル 2"/>
          <p:cNvSpPr>
            <a:spLocks noGrp="1"/>
          </p:cNvSpPr>
          <p:nvPr>
            <p:ph type="title"/>
          </p:nvPr>
        </p:nvSpPr>
        <p:spPr/>
        <p:txBody>
          <a:bodyPr/>
          <a:lstStyle/>
          <a:p>
            <a:r>
              <a:rPr lang="ja-JP" altLang="en-US" dirty="0"/>
              <a:t>ガイドラインの視点とモデルとの関係</a:t>
            </a:r>
            <a:endParaRPr kumimoji="1" lang="ja-JP" altLang="en-US" dirty="0"/>
          </a:p>
        </p:txBody>
      </p:sp>
      <p:sp>
        <p:nvSpPr>
          <p:cNvPr id="4" name="正方形/長方形 3"/>
          <p:cNvSpPr/>
          <p:nvPr/>
        </p:nvSpPr>
        <p:spPr>
          <a:xfrm>
            <a:off x="2318657" y="1337081"/>
            <a:ext cx="5234126" cy="461665"/>
          </a:xfrm>
          <a:prstGeom prst="rect">
            <a:avLst/>
          </a:prstGeom>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ガイドラインで提示している５つの視点</a:t>
            </a:r>
          </a:p>
        </p:txBody>
      </p:sp>
      <p:sp>
        <p:nvSpPr>
          <p:cNvPr id="5" name="Rectangle 8"/>
          <p:cNvSpPr txBox="1">
            <a:spLocks noChangeArrowheads="1"/>
          </p:cNvSpPr>
          <p:nvPr/>
        </p:nvSpPr>
        <p:spPr bwMode="auto">
          <a:xfrm>
            <a:off x="2523106" y="1798746"/>
            <a:ext cx="6620894"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a:buFont typeface="+mj-lt"/>
              <a:buAutoNum type="arabicPeriod"/>
            </a:pPr>
            <a:r>
              <a:rPr lang="ja-JP" altLang="en-US" sz="2800" kern="0" dirty="0">
                <a:latin typeface="UD デジタル 教科書体 NK-R" panose="02020400000000000000" pitchFamily="18" charset="-128"/>
                <a:ea typeface="UD デジタル 教科書体 NK-R" panose="02020400000000000000" pitchFamily="18" charset="-128"/>
              </a:rPr>
              <a:t>事故の直接的原因となった者に関する</a:t>
            </a:r>
            <a:br>
              <a:rPr lang="en-US" altLang="ja-JP" sz="2800" kern="0" dirty="0">
                <a:latin typeface="UD デジタル 教科書体 NK-R" panose="02020400000000000000" pitchFamily="18" charset="-128"/>
                <a:ea typeface="UD デジタル 教科書体 NK-R" panose="02020400000000000000" pitchFamily="18" charset="-128"/>
              </a:rPr>
            </a:br>
            <a:r>
              <a:rPr lang="ja-JP" altLang="en-US" sz="2800" kern="0" dirty="0">
                <a:latin typeface="UD デジタル 教科書体 NK-R" panose="02020400000000000000" pitchFamily="18" charset="-128"/>
                <a:ea typeface="UD デジタル 教科書体 NK-R" panose="02020400000000000000" pitchFamily="18" charset="-128"/>
              </a:rPr>
              <a:t>要因</a:t>
            </a:r>
          </a:p>
          <a:p>
            <a:pPr>
              <a:buFont typeface="+mj-lt"/>
              <a:buAutoNum type="arabicPeriod"/>
            </a:pPr>
            <a:r>
              <a:rPr lang="ja-JP" altLang="en-US" sz="2800" kern="0" dirty="0">
                <a:latin typeface="UD デジタル 教科書体 NK-R" panose="02020400000000000000" pitchFamily="18" charset="-128"/>
                <a:ea typeface="UD デジタル 教科書体 NK-R" panose="02020400000000000000" pitchFamily="18" charset="-128"/>
              </a:rPr>
              <a:t>事故の関係者、業務上の関係者に関する要因</a:t>
            </a:r>
          </a:p>
          <a:p>
            <a:pPr>
              <a:buFont typeface="+mj-lt"/>
              <a:buAutoNum type="arabicPeriod"/>
            </a:pPr>
            <a:r>
              <a:rPr lang="ja-JP" altLang="en-US" sz="2800" kern="0" dirty="0">
                <a:latin typeface="UD デジタル 教科書体 NK-R" panose="02020400000000000000" pitchFamily="18" charset="-128"/>
                <a:ea typeface="UD デジタル 教科書体 NK-R" panose="02020400000000000000" pitchFamily="18" charset="-128"/>
              </a:rPr>
              <a:t>ハード面に関する要因</a:t>
            </a:r>
            <a:br>
              <a:rPr lang="en-US" altLang="ja-JP" sz="2800" kern="0" dirty="0">
                <a:latin typeface="UD デジタル 教科書体 NK-R" panose="02020400000000000000" pitchFamily="18" charset="-128"/>
                <a:ea typeface="UD デジタル 教科書体 NK-R" panose="02020400000000000000" pitchFamily="18" charset="-128"/>
              </a:rPr>
            </a:br>
            <a:r>
              <a:rPr lang="ja-JP" altLang="en-US" sz="2000" kern="0" dirty="0">
                <a:latin typeface="UD デジタル 教科書体 NK-R" panose="02020400000000000000" pitchFamily="18" charset="-128"/>
                <a:ea typeface="UD デジタル 教科書体 NK-R" panose="02020400000000000000" pitchFamily="18" charset="-128"/>
              </a:rPr>
              <a:t>（設備、機器の故障等）</a:t>
            </a:r>
          </a:p>
          <a:p>
            <a:pPr>
              <a:buFont typeface="+mj-lt"/>
              <a:buAutoNum type="arabicPeriod"/>
            </a:pPr>
            <a:r>
              <a:rPr lang="ja-JP" altLang="en-US" sz="2800" kern="0" dirty="0">
                <a:latin typeface="UD デジタル 教科書体 NK-R" panose="02020400000000000000" pitchFamily="18" charset="-128"/>
                <a:ea typeface="UD デジタル 教科書体 NK-R" panose="02020400000000000000" pitchFamily="18" charset="-128"/>
              </a:rPr>
              <a:t>周囲の環境に関する要因</a:t>
            </a:r>
            <a:br>
              <a:rPr lang="en-US" altLang="ja-JP" sz="2800" kern="0" dirty="0">
                <a:latin typeface="UD デジタル 教科書体 NK-R" panose="02020400000000000000" pitchFamily="18" charset="-128"/>
                <a:ea typeface="UD デジタル 教科書体 NK-R" panose="02020400000000000000" pitchFamily="18" charset="-128"/>
              </a:rPr>
            </a:br>
            <a:r>
              <a:rPr lang="ja-JP" altLang="en-US" sz="2000" kern="0" dirty="0">
                <a:latin typeface="UD デジタル 教科書体 NK-R" panose="02020400000000000000" pitchFamily="18" charset="-128"/>
                <a:ea typeface="UD デジタル 教科書体 NK-R" panose="02020400000000000000" pitchFamily="18" charset="-128"/>
              </a:rPr>
              <a:t>（運行環境、作業環境、天候等）</a:t>
            </a:r>
            <a:endParaRPr lang="ja-JP" altLang="en-US" sz="2800" kern="0" dirty="0">
              <a:latin typeface="UD デジタル 教科書体 NK-R" panose="02020400000000000000" pitchFamily="18" charset="-128"/>
              <a:ea typeface="UD デジタル 教科書体 NK-R" panose="02020400000000000000" pitchFamily="18" charset="-128"/>
            </a:endParaRPr>
          </a:p>
          <a:p>
            <a:pPr>
              <a:buFont typeface="+mj-lt"/>
              <a:buAutoNum type="arabicPeriod"/>
            </a:pPr>
            <a:r>
              <a:rPr lang="ja-JP" altLang="en-US" sz="2800" kern="0" dirty="0">
                <a:latin typeface="UD デジタル 教科書体 NK-R" panose="02020400000000000000" pitchFamily="18" charset="-128"/>
                <a:ea typeface="UD デジタル 教科書体 NK-R" panose="02020400000000000000" pitchFamily="18" charset="-128"/>
              </a:rPr>
              <a:t>安全管理・運行管理上の要因</a:t>
            </a:r>
            <a:br>
              <a:rPr lang="en-US" altLang="ja-JP" sz="2800" kern="0" dirty="0">
                <a:latin typeface="UD デジタル 教科書体 NK-R" panose="02020400000000000000" pitchFamily="18" charset="-128"/>
                <a:ea typeface="UD デジタル 教科書体 NK-R" panose="02020400000000000000" pitchFamily="18" charset="-128"/>
              </a:rPr>
            </a:br>
            <a:r>
              <a:rPr lang="ja-JP" altLang="en-US" sz="2000" kern="0" dirty="0">
                <a:latin typeface="UD デジタル 教科書体 NK-R" panose="02020400000000000000" pitchFamily="18" charset="-128"/>
                <a:ea typeface="UD デジタル 教科書体 NK-R" panose="02020400000000000000" pitchFamily="18" charset="-128"/>
              </a:rPr>
              <a:t>（運転計画、作業計画、教育・訓練等）</a:t>
            </a:r>
            <a:endParaRPr lang="ja-JP" altLang="en-US" sz="2800" kern="0" dirty="0">
              <a:latin typeface="UD デジタル 教科書体 NK-R" panose="02020400000000000000" pitchFamily="18" charset="-128"/>
              <a:ea typeface="UD デジタル 教科書体 NK-R" panose="02020400000000000000" pitchFamily="18" charset="-128"/>
            </a:endParaRPr>
          </a:p>
          <a:p>
            <a:pPr>
              <a:buFont typeface="+mj-lt"/>
              <a:buAutoNum type="arabicPeriod"/>
            </a:pPr>
            <a:endParaRPr lang="ja-JP" altLang="en-US" sz="2800" kern="0" dirty="0">
              <a:latin typeface="UD デジタル 教科書体 NK-R" panose="02020400000000000000" pitchFamily="18" charset="-128"/>
              <a:ea typeface="UD デジタル 教科書体 NK-R" panose="02020400000000000000" pitchFamily="18" charset="-128"/>
            </a:endParaRPr>
          </a:p>
        </p:txBody>
      </p:sp>
      <p:sp>
        <p:nvSpPr>
          <p:cNvPr id="6" name="正方形/長方形 5"/>
          <p:cNvSpPr/>
          <p:nvPr/>
        </p:nvSpPr>
        <p:spPr>
          <a:xfrm>
            <a:off x="1685150" y="1866552"/>
            <a:ext cx="633507" cy="369332"/>
          </a:xfrm>
          <a:prstGeom prst="rect">
            <a:avLst/>
          </a:prstGeom>
          <a:ln w="19050">
            <a:solidFill>
              <a:srgbClr val="000000"/>
            </a:solidFill>
          </a:ln>
        </p:spPr>
        <p:txBody>
          <a:bodyPr wrap="none">
            <a:spAutoFit/>
          </a:bodyPr>
          <a:lstStyle/>
          <a:p>
            <a:r>
              <a:rPr lang="en-US" altLang="ja-JP" dirty="0"/>
              <a:t>Man</a:t>
            </a:r>
            <a:endParaRPr lang="ja-JP" altLang="en-US" dirty="0"/>
          </a:p>
        </p:txBody>
      </p:sp>
      <p:sp>
        <p:nvSpPr>
          <p:cNvPr id="7" name="正方形/長方形 6"/>
          <p:cNvSpPr/>
          <p:nvPr/>
        </p:nvSpPr>
        <p:spPr>
          <a:xfrm>
            <a:off x="1690592" y="2802726"/>
            <a:ext cx="633507" cy="369332"/>
          </a:xfrm>
          <a:prstGeom prst="rect">
            <a:avLst/>
          </a:prstGeom>
          <a:ln w="19050">
            <a:solidFill>
              <a:srgbClr val="000000"/>
            </a:solidFill>
          </a:ln>
        </p:spPr>
        <p:txBody>
          <a:bodyPr wrap="none">
            <a:spAutoFit/>
          </a:bodyPr>
          <a:lstStyle/>
          <a:p>
            <a:r>
              <a:rPr lang="en-US" altLang="ja-JP" dirty="0"/>
              <a:t>Man</a:t>
            </a:r>
            <a:endParaRPr lang="ja-JP" altLang="en-US" dirty="0"/>
          </a:p>
        </p:txBody>
      </p:sp>
      <p:sp>
        <p:nvSpPr>
          <p:cNvPr id="8" name="正方形/長方形 7"/>
          <p:cNvSpPr/>
          <p:nvPr/>
        </p:nvSpPr>
        <p:spPr>
          <a:xfrm>
            <a:off x="1261957" y="3738900"/>
            <a:ext cx="1056700" cy="369332"/>
          </a:xfrm>
          <a:prstGeom prst="rect">
            <a:avLst/>
          </a:prstGeom>
          <a:ln w="19050">
            <a:solidFill>
              <a:srgbClr val="000000"/>
            </a:solidFill>
          </a:ln>
        </p:spPr>
        <p:txBody>
          <a:bodyPr wrap="none">
            <a:spAutoFit/>
          </a:bodyPr>
          <a:lstStyle/>
          <a:p>
            <a:r>
              <a:rPr lang="en-US" altLang="ja-JP" dirty="0"/>
              <a:t>Machine</a:t>
            </a:r>
            <a:endParaRPr lang="ja-JP" altLang="en-US" dirty="0"/>
          </a:p>
        </p:txBody>
      </p:sp>
      <p:sp>
        <p:nvSpPr>
          <p:cNvPr id="9" name="正方形/長方形 8"/>
          <p:cNvSpPr/>
          <p:nvPr/>
        </p:nvSpPr>
        <p:spPr>
          <a:xfrm>
            <a:off x="1505614" y="4555327"/>
            <a:ext cx="813043" cy="369332"/>
          </a:xfrm>
          <a:prstGeom prst="rect">
            <a:avLst/>
          </a:prstGeom>
          <a:ln w="19050">
            <a:solidFill>
              <a:srgbClr val="000000"/>
            </a:solidFill>
          </a:ln>
        </p:spPr>
        <p:txBody>
          <a:bodyPr wrap="none">
            <a:spAutoFit/>
          </a:bodyPr>
          <a:lstStyle/>
          <a:p>
            <a:r>
              <a:rPr lang="en-US" altLang="ja-JP" dirty="0"/>
              <a:t>Media</a:t>
            </a:r>
            <a:endParaRPr lang="ja-JP" altLang="en-US" dirty="0"/>
          </a:p>
        </p:txBody>
      </p:sp>
      <p:sp>
        <p:nvSpPr>
          <p:cNvPr id="10" name="正方形/長方形 9"/>
          <p:cNvSpPr/>
          <p:nvPr/>
        </p:nvSpPr>
        <p:spPr>
          <a:xfrm>
            <a:off x="787469" y="5415300"/>
            <a:ext cx="1531188" cy="369332"/>
          </a:xfrm>
          <a:prstGeom prst="rect">
            <a:avLst/>
          </a:prstGeom>
          <a:ln w="19050">
            <a:solidFill>
              <a:srgbClr val="000000"/>
            </a:solidFill>
          </a:ln>
        </p:spPr>
        <p:txBody>
          <a:bodyPr wrap="none">
            <a:spAutoFit/>
          </a:bodyPr>
          <a:lstStyle/>
          <a:p>
            <a:r>
              <a:rPr lang="en-US" altLang="ja-JP" dirty="0"/>
              <a:t>Management</a:t>
            </a:r>
            <a:endParaRPr lang="ja-JP" altLang="en-US" dirty="0"/>
          </a:p>
        </p:txBody>
      </p:sp>
      <p:sp>
        <p:nvSpPr>
          <p:cNvPr id="11" name="正方形/長方形 10"/>
          <p:cNvSpPr/>
          <p:nvPr/>
        </p:nvSpPr>
        <p:spPr>
          <a:xfrm>
            <a:off x="273536" y="1866552"/>
            <a:ext cx="312906" cy="369332"/>
          </a:xfrm>
          <a:prstGeom prst="rect">
            <a:avLst/>
          </a:prstGeom>
          <a:ln w="19050">
            <a:solidFill>
              <a:srgbClr val="000000"/>
            </a:solidFill>
          </a:ln>
        </p:spPr>
        <p:txBody>
          <a:bodyPr wrap="none">
            <a:spAutoFit/>
          </a:bodyPr>
          <a:lstStyle/>
          <a:p>
            <a:r>
              <a:rPr lang="en-US" altLang="ja-JP" dirty="0"/>
              <a:t>L</a:t>
            </a:r>
            <a:endParaRPr lang="ja-JP" altLang="en-US" dirty="0"/>
          </a:p>
        </p:txBody>
      </p:sp>
      <p:sp>
        <p:nvSpPr>
          <p:cNvPr id="12" name="正方形/長方形 11"/>
          <p:cNvSpPr/>
          <p:nvPr/>
        </p:nvSpPr>
        <p:spPr>
          <a:xfrm>
            <a:off x="273536" y="4555327"/>
            <a:ext cx="312906" cy="369332"/>
          </a:xfrm>
          <a:prstGeom prst="rect">
            <a:avLst/>
          </a:prstGeom>
          <a:ln w="19050">
            <a:solidFill>
              <a:srgbClr val="000000"/>
            </a:solidFill>
          </a:ln>
        </p:spPr>
        <p:txBody>
          <a:bodyPr wrap="none">
            <a:spAutoFit/>
          </a:bodyPr>
          <a:lstStyle/>
          <a:p>
            <a:r>
              <a:rPr lang="en-US" altLang="ja-JP" dirty="0"/>
              <a:t>L</a:t>
            </a:r>
            <a:endParaRPr lang="ja-JP" altLang="en-US" dirty="0"/>
          </a:p>
        </p:txBody>
      </p:sp>
      <p:sp>
        <p:nvSpPr>
          <p:cNvPr id="13" name="正方形/長方形 12"/>
          <p:cNvSpPr/>
          <p:nvPr/>
        </p:nvSpPr>
        <p:spPr>
          <a:xfrm>
            <a:off x="273536" y="2802726"/>
            <a:ext cx="312906" cy="369332"/>
          </a:xfrm>
          <a:prstGeom prst="rect">
            <a:avLst/>
          </a:prstGeom>
          <a:ln w="19050">
            <a:solidFill>
              <a:srgbClr val="000000"/>
            </a:solidFill>
          </a:ln>
        </p:spPr>
        <p:txBody>
          <a:bodyPr wrap="none">
            <a:spAutoFit/>
          </a:bodyPr>
          <a:lstStyle/>
          <a:p>
            <a:r>
              <a:rPr lang="en-US" altLang="ja-JP" dirty="0"/>
              <a:t>L</a:t>
            </a:r>
            <a:endParaRPr lang="ja-JP" altLang="en-US" dirty="0"/>
          </a:p>
        </p:txBody>
      </p:sp>
      <p:sp>
        <p:nvSpPr>
          <p:cNvPr id="14" name="正方形/長方形 13"/>
          <p:cNvSpPr/>
          <p:nvPr/>
        </p:nvSpPr>
        <p:spPr>
          <a:xfrm>
            <a:off x="273536" y="3738900"/>
            <a:ext cx="351378" cy="369332"/>
          </a:xfrm>
          <a:prstGeom prst="rect">
            <a:avLst/>
          </a:prstGeom>
          <a:ln w="19050">
            <a:solidFill>
              <a:srgbClr val="000000"/>
            </a:solidFill>
          </a:ln>
        </p:spPr>
        <p:txBody>
          <a:bodyPr wrap="none">
            <a:spAutoFit/>
          </a:bodyPr>
          <a:lstStyle/>
          <a:p>
            <a:r>
              <a:rPr lang="en-US" altLang="ja-JP" dirty="0"/>
              <a:t>H</a:t>
            </a:r>
            <a:endParaRPr lang="ja-JP" altLang="en-US" dirty="0"/>
          </a:p>
        </p:txBody>
      </p:sp>
      <p:sp>
        <p:nvSpPr>
          <p:cNvPr id="15" name="正方形/長方形 14"/>
          <p:cNvSpPr/>
          <p:nvPr/>
        </p:nvSpPr>
        <p:spPr>
          <a:xfrm>
            <a:off x="592425" y="4555327"/>
            <a:ext cx="351378" cy="369332"/>
          </a:xfrm>
          <a:prstGeom prst="rect">
            <a:avLst/>
          </a:prstGeom>
          <a:ln w="19050">
            <a:solidFill>
              <a:srgbClr val="000000"/>
            </a:solidFill>
          </a:ln>
        </p:spPr>
        <p:txBody>
          <a:bodyPr wrap="none">
            <a:spAutoFit/>
          </a:bodyPr>
          <a:lstStyle/>
          <a:p>
            <a:r>
              <a:rPr lang="en-US" altLang="ja-JP" dirty="0"/>
              <a:t>S</a:t>
            </a:r>
            <a:endParaRPr lang="ja-JP" altLang="en-US" dirty="0"/>
          </a:p>
        </p:txBody>
      </p:sp>
      <p:sp>
        <p:nvSpPr>
          <p:cNvPr id="16" name="正方形/長方形 15"/>
          <p:cNvSpPr/>
          <p:nvPr/>
        </p:nvSpPr>
        <p:spPr>
          <a:xfrm>
            <a:off x="949786" y="4555327"/>
            <a:ext cx="351378" cy="369332"/>
          </a:xfrm>
          <a:prstGeom prst="rect">
            <a:avLst/>
          </a:prstGeom>
          <a:ln w="19050">
            <a:solidFill>
              <a:srgbClr val="000000"/>
            </a:solidFill>
          </a:ln>
        </p:spPr>
        <p:txBody>
          <a:bodyPr wrap="none">
            <a:spAutoFit/>
          </a:bodyPr>
          <a:lstStyle/>
          <a:p>
            <a:r>
              <a:rPr lang="en-US" altLang="ja-JP" dirty="0"/>
              <a:t>E</a:t>
            </a:r>
            <a:endParaRPr lang="ja-JP" altLang="en-US" dirty="0"/>
          </a:p>
        </p:txBody>
      </p:sp>
      <p:sp>
        <p:nvSpPr>
          <p:cNvPr id="17" name="正方形/長方形 16"/>
          <p:cNvSpPr/>
          <p:nvPr/>
        </p:nvSpPr>
        <p:spPr>
          <a:xfrm>
            <a:off x="269426" y="5420741"/>
            <a:ext cx="377026" cy="369332"/>
          </a:xfrm>
          <a:prstGeom prst="rect">
            <a:avLst/>
          </a:prstGeom>
          <a:ln w="19050">
            <a:solidFill>
              <a:srgbClr val="000000"/>
            </a:solidFill>
          </a:ln>
        </p:spPr>
        <p:txBody>
          <a:bodyPr wrap="none">
            <a:spAutoFit/>
          </a:bodyPr>
          <a:lstStyle/>
          <a:p>
            <a:r>
              <a:rPr lang="en-US" altLang="ja-JP" dirty="0"/>
              <a:t>M</a:t>
            </a:r>
            <a:endParaRPr lang="ja-JP" altLang="en-US" dirty="0"/>
          </a:p>
        </p:txBody>
      </p:sp>
      <p:sp>
        <p:nvSpPr>
          <p:cNvPr id="18" name="正方形/長方形 17"/>
          <p:cNvSpPr/>
          <p:nvPr/>
        </p:nvSpPr>
        <p:spPr>
          <a:xfrm>
            <a:off x="1672326" y="1383247"/>
            <a:ext cx="543739" cy="369332"/>
          </a:xfrm>
          <a:prstGeom prst="rect">
            <a:avLst/>
          </a:prstGeom>
        </p:spPr>
        <p:txBody>
          <a:bodyPr wrap="none">
            <a:spAutoFit/>
          </a:bodyPr>
          <a:lstStyle/>
          <a:p>
            <a:r>
              <a:rPr lang="ja-JP" altLang="en-US" kern="0" dirty="0">
                <a:latin typeface="UD デジタル 教科書体 NK-R" panose="02020400000000000000" pitchFamily="18" charset="-128"/>
                <a:ea typeface="UD デジタル 教科書体 NK-R" panose="02020400000000000000" pitchFamily="18" charset="-128"/>
              </a:rPr>
              <a:t>４</a:t>
            </a:r>
            <a:r>
              <a:rPr lang="en-US" altLang="ja-JP" kern="0" dirty="0">
                <a:latin typeface="UD デジタル 教科書体 NK-R" panose="02020400000000000000" pitchFamily="18" charset="-128"/>
                <a:ea typeface="UD デジタル 教科書体 NK-R" panose="02020400000000000000" pitchFamily="18" charset="-128"/>
              </a:rPr>
              <a:t>M</a:t>
            </a:r>
            <a:endParaRPr lang="ja-JP" altLang="en-US" dirty="0"/>
          </a:p>
        </p:txBody>
      </p:sp>
      <p:sp>
        <p:nvSpPr>
          <p:cNvPr id="19" name="正方形/長方形 18"/>
          <p:cNvSpPr/>
          <p:nvPr/>
        </p:nvSpPr>
        <p:spPr>
          <a:xfrm>
            <a:off x="12254" y="1388686"/>
            <a:ext cx="1133644" cy="369332"/>
          </a:xfrm>
          <a:prstGeom prst="rect">
            <a:avLst/>
          </a:prstGeom>
        </p:spPr>
        <p:txBody>
          <a:bodyPr wrap="none">
            <a:spAutoFit/>
          </a:bodyPr>
          <a:lstStyle/>
          <a:p>
            <a:r>
              <a:rPr lang="en-US" altLang="ja-JP" kern="0" dirty="0">
                <a:latin typeface="UD デジタル 教科書体 NK-R" panose="02020400000000000000" pitchFamily="18" charset="-128"/>
                <a:ea typeface="UD デジタル 教科書体 NK-R" panose="02020400000000000000" pitchFamily="18" charset="-128"/>
              </a:rPr>
              <a:t>M-SHEL</a:t>
            </a:r>
            <a:endParaRPr lang="ja-JP" altLang="en-US" dirty="0"/>
          </a:p>
        </p:txBody>
      </p:sp>
    </p:spTree>
    <p:extLst>
      <p:ext uri="{BB962C8B-B14F-4D97-AF65-F5344CB8AC3E}">
        <p14:creationId xmlns:p14="http://schemas.microsoft.com/office/powerpoint/2010/main" val="19684869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なぜなぜ分析の留意点</a:t>
            </a:r>
          </a:p>
        </p:txBody>
      </p:sp>
      <p:sp>
        <p:nvSpPr>
          <p:cNvPr id="4" name="スライド番号プレースホルダー 3"/>
          <p:cNvSpPr>
            <a:spLocks noGrp="1"/>
          </p:cNvSpPr>
          <p:nvPr>
            <p:ph type="sldNum" sz="quarter" idx="12"/>
          </p:nvPr>
        </p:nvSpPr>
        <p:spPr/>
        <p:txBody>
          <a:bodyPr/>
          <a:lstStyle/>
          <a:p>
            <a:pPr>
              <a:defRPr/>
            </a:pPr>
            <a:fld id="{8DEB9206-6B62-49F8-BC94-D9E684E3D2D0}" type="slidenum">
              <a:rPr lang="en-US" altLang="ja-JP" smtClean="0"/>
              <a:pPr>
                <a:defRPr/>
              </a:pPr>
              <a:t>67</a:t>
            </a:fld>
            <a:endParaRPr lang="en-US" altLang="ja-JP" dirty="0"/>
          </a:p>
        </p:txBody>
      </p:sp>
      <p:sp>
        <p:nvSpPr>
          <p:cNvPr id="6" name="AutoShape 39"/>
          <p:cNvSpPr>
            <a:spLocks noChangeArrowheads="1"/>
          </p:cNvSpPr>
          <p:nvPr/>
        </p:nvSpPr>
        <p:spPr bwMode="auto">
          <a:xfrm>
            <a:off x="555248" y="6105867"/>
            <a:ext cx="8092806" cy="648348"/>
          </a:xfrm>
          <a:prstGeom prst="roundRect">
            <a:avLst>
              <a:gd name="adj" fmla="val 16667"/>
            </a:avLst>
          </a:prstGeom>
          <a:noFill/>
          <a:ln w="9525" algn="ctr">
            <a:solidFill>
              <a:schemeClr val="tx1"/>
            </a:solidFill>
            <a:round/>
            <a:headEnd/>
            <a:tailEnd/>
          </a:ln>
        </p:spPr>
        <p:txBody>
          <a:bodyPr anchor="b" anchorCtr="0">
            <a:noAutofit/>
          </a:bodyPr>
          <a:lstStyle/>
          <a:p>
            <a:r>
              <a:rPr lang="ja-JP" altLang="en-US" sz="2400" dirty="0">
                <a:latin typeface="UD デジタル 教科書体 NK-B" panose="02020700000000000000" pitchFamily="18" charset="-128"/>
                <a:ea typeface="UD デジタル 教科書体 NK-B" panose="02020700000000000000" pitchFamily="18" charset="-128"/>
              </a:rPr>
              <a:t>後ろの「なぜ」と前の「なぜ」が、「</a:t>
            </a:r>
            <a:r>
              <a:rPr lang="ja-JP" altLang="en-US" sz="2400" b="1" dirty="0">
                <a:solidFill>
                  <a:srgbClr val="FF3300"/>
                </a:solidFill>
                <a:latin typeface="UD デジタル 教科書体 NK-B" panose="02020700000000000000" pitchFamily="18" charset="-128"/>
                <a:ea typeface="UD デジタル 教科書体 NK-B" panose="02020700000000000000" pitchFamily="18" charset="-128"/>
              </a:rPr>
              <a:t>～だから</a:t>
            </a:r>
            <a:r>
              <a:rPr lang="ja-JP" altLang="en-US" sz="2400" dirty="0">
                <a:latin typeface="UD デジタル 教科書体 NK-B" panose="02020700000000000000" pitchFamily="18" charset="-128"/>
                <a:ea typeface="UD デジタル 教科書体 NK-B" panose="02020700000000000000" pitchFamily="18" charset="-128"/>
              </a:rPr>
              <a:t>」でつながるか？</a:t>
            </a:r>
          </a:p>
        </p:txBody>
      </p:sp>
      <p:sp>
        <p:nvSpPr>
          <p:cNvPr id="7" name="Text Box 40"/>
          <p:cNvSpPr txBox="1">
            <a:spLocks noChangeArrowheads="1"/>
          </p:cNvSpPr>
          <p:nvPr/>
        </p:nvSpPr>
        <p:spPr bwMode="auto">
          <a:xfrm>
            <a:off x="780594" y="5822063"/>
            <a:ext cx="2232025" cy="490537"/>
          </a:xfrm>
          <a:prstGeom prst="rect">
            <a:avLst/>
          </a:prstGeom>
          <a:solidFill>
            <a:srgbClr val="FFFFFF"/>
          </a:solidFill>
          <a:ln w="9525" algn="ctr">
            <a:noFill/>
            <a:miter lim="800000"/>
            <a:headEnd/>
            <a:tailEnd/>
          </a:ln>
        </p:spPr>
        <p:txBody>
          <a:bodyPr lIns="74295" tIns="8890" rIns="74295" bIns="8890"/>
          <a:lstStyle/>
          <a:p>
            <a:r>
              <a:rPr lang="ja-JP" altLang="en-US" sz="2400" b="1" dirty="0">
                <a:solidFill>
                  <a:srgbClr val="0000FF"/>
                </a:solidFill>
                <a:latin typeface="+mj-ea"/>
                <a:ea typeface="+mj-ea"/>
              </a:rPr>
              <a:t>最後に</a:t>
            </a:r>
            <a:r>
              <a:rPr lang="ja-JP" altLang="en-US" sz="2400" dirty="0">
                <a:solidFill>
                  <a:srgbClr val="0000FF"/>
                </a:solidFill>
                <a:latin typeface="+mj-ea"/>
                <a:ea typeface="+mj-ea"/>
              </a:rPr>
              <a:t>チェック</a:t>
            </a:r>
          </a:p>
        </p:txBody>
      </p:sp>
      <p:sp>
        <p:nvSpPr>
          <p:cNvPr id="8" name="AutoShape 30"/>
          <p:cNvSpPr>
            <a:spLocks noChangeArrowheads="1"/>
          </p:cNvSpPr>
          <p:nvPr/>
        </p:nvSpPr>
        <p:spPr bwMode="auto">
          <a:xfrm>
            <a:off x="468313" y="3458691"/>
            <a:ext cx="8077200" cy="2095254"/>
          </a:xfrm>
          <a:prstGeom prst="roundRect">
            <a:avLst>
              <a:gd name="adj" fmla="val 16667"/>
            </a:avLst>
          </a:prstGeom>
          <a:noFill/>
          <a:ln w="9525" algn="ctr">
            <a:solidFill>
              <a:schemeClr val="tx1"/>
            </a:solidFill>
            <a:round/>
            <a:headEnd/>
            <a:tailEnd/>
          </a:ln>
        </p:spPr>
        <p:txBody>
          <a:bodyPr anchor="ctr">
            <a:noAutofit/>
          </a:bodyPr>
          <a:lstStyle/>
          <a:p>
            <a:pPr algn="l"/>
            <a:endParaRPr lang="en-US" altLang="ja-JP" sz="2000" dirty="0"/>
          </a:p>
          <a:p>
            <a:pPr algn="l"/>
            <a:endParaRPr lang="en-US" altLang="ja-JP" sz="2000" dirty="0"/>
          </a:p>
          <a:p>
            <a:pPr algn="l"/>
            <a:endParaRPr lang="en-US" altLang="ja-JP" sz="2000" dirty="0"/>
          </a:p>
        </p:txBody>
      </p:sp>
      <p:sp>
        <p:nvSpPr>
          <p:cNvPr id="11" name="正方形/長方形 13"/>
          <p:cNvSpPr>
            <a:spLocks noChangeArrowheads="1"/>
          </p:cNvSpPr>
          <p:nvPr/>
        </p:nvSpPr>
        <p:spPr bwMode="auto">
          <a:xfrm>
            <a:off x="762000" y="3659529"/>
            <a:ext cx="7489825" cy="461665"/>
          </a:xfrm>
          <a:prstGeom prst="rect">
            <a:avLst/>
          </a:prstGeom>
          <a:noFill/>
          <a:ln w="9525">
            <a:noFill/>
            <a:miter lim="800000"/>
            <a:headEnd/>
            <a:tailEnd/>
          </a:ln>
        </p:spPr>
        <p:txBody>
          <a:bodyPr>
            <a:spAutoFit/>
          </a:bodyPr>
          <a:lstStyle/>
          <a:p>
            <a:pPr algn="l"/>
            <a:r>
              <a:rPr lang="ja-JP" altLang="en-US" sz="2400" dirty="0">
                <a:latin typeface="UD デジタル 教科書体 NK-B" panose="02020700000000000000" pitchFamily="18" charset="-128"/>
                <a:ea typeface="UD デジタル 教科書体 NK-B" panose="02020700000000000000" pitchFamily="18" charset="-128"/>
              </a:rPr>
              <a:t>・分析の視点（４</a:t>
            </a:r>
            <a:r>
              <a:rPr lang="en-US" altLang="ja-JP" sz="2400" dirty="0">
                <a:latin typeface="UD デジタル 教科書体 NK-B" panose="02020700000000000000" pitchFamily="18" charset="-128"/>
                <a:ea typeface="UD デジタル 教科書体 NK-B" panose="02020700000000000000" pitchFamily="18" charset="-128"/>
              </a:rPr>
              <a:t>M</a:t>
            </a:r>
            <a:r>
              <a:rPr lang="ja-JP" altLang="en-US" sz="2400" dirty="0">
                <a:latin typeface="UD デジタル 教科書体 NK-B" panose="02020700000000000000" pitchFamily="18" charset="-128"/>
                <a:ea typeface="UD デジタル 教科書体 NK-B" panose="02020700000000000000" pitchFamily="18" charset="-128"/>
              </a:rPr>
              <a:t>や</a:t>
            </a:r>
            <a:r>
              <a:rPr lang="en-US" altLang="ja-JP" sz="2400" dirty="0">
                <a:latin typeface="UD デジタル 教科書体 NK-B" panose="02020700000000000000" pitchFamily="18" charset="-128"/>
                <a:ea typeface="UD デジタル 教科書体 NK-B" panose="02020700000000000000" pitchFamily="18" charset="-128"/>
              </a:rPr>
              <a:t>M-SHEL</a:t>
            </a:r>
            <a:r>
              <a:rPr lang="ja-JP" altLang="en-US" sz="2400" dirty="0">
                <a:latin typeface="UD デジタル 教科書体 NK-B" panose="02020700000000000000" pitchFamily="18" charset="-128"/>
                <a:ea typeface="UD デジタル 教科書体 NK-B" panose="02020700000000000000" pitchFamily="18" charset="-128"/>
              </a:rPr>
              <a:t>など）</a:t>
            </a:r>
          </a:p>
        </p:txBody>
      </p:sp>
      <p:sp>
        <p:nvSpPr>
          <p:cNvPr id="13" name="Text Box 40"/>
          <p:cNvSpPr txBox="1">
            <a:spLocks noChangeArrowheads="1"/>
          </p:cNvSpPr>
          <p:nvPr/>
        </p:nvSpPr>
        <p:spPr bwMode="auto">
          <a:xfrm>
            <a:off x="780594" y="3181986"/>
            <a:ext cx="3453831" cy="387286"/>
          </a:xfrm>
          <a:prstGeom prst="rect">
            <a:avLst/>
          </a:prstGeom>
          <a:solidFill>
            <a:srgbClr val="FFFFFF"/>
          </a:solidFill>
          <a:ln w="9525" algn="ctr">
            <a:noFill/>
            <a:miter lim="800000"/>
            <a:headEnd/>
            <a:tailEnd/>
          </a:ln>
        </p:spPr>
        <p:txBody>
          <a:bodyPr wrap="none" lIns="74295" tIns="8890" rIns="74295" bIns="8890">
            <a:spAutoFit/>
          </a:bodyPr>
          <a:lstStyle/>
          <a:p>
            <a:r>
              <a:rPr lang="ja-JP" altLang="en-US" sz="2400" dirty="0">
                <a:solidFill>
                  <a:srgbClr val="0000FF"/>
                </a:solidFill>
                <a:latin typeface="+mj-ea"/>
                <a:ea typeface="+mj-ea"/>
              </a:rPr>
              <a:t>要因は多視点で具体的に</a:t>
            </a:r>
          </a:p>
        </p:txBody>
      </p:sp>
      <p:sp>
        <p:nvSpPr>
          <p:cNvPr id="14" name="AutoShape 30"/>
          <p:cNvSpPr>
            <a:spLocks noChangeArrowheads="1"/>
          </p:cNvSpPr>
          <p:nvPr/>
        </p:nvSpPr>
        <p:spPr bwMode="auto">
          <a:xfrm>
            <a:off x="493255" y="1336933"/>
            <a:ext cx="8077200" cy="1632019"/>
          </a:xfrm>
          <a:prstGeom prst="roundRect">
            <a:avLst>
              <a:gd name="adj" fmla="val 16667"/>
            </a:avLst>
          </a:prstGeom>
          <a:noFill/>
          <a:ln w="9525" algn="ctr">
            <a:solidFill>
              <a:schemeClr val="tx1"/>
            </a:solidFill>
            <a:round/>
            <a:headEnd/>
            <a:tailEnd/>
          </a:ln>
        </p:spPr>
        <p:txBody>
          <a:bodyPr anchor="ctr">
            <a:noAutofit/>
          </a:bodyPr>
          <a:lstStyle/>
          <a:p>
            <a:pPr algn="l"/>
            <a:endParaRPr lang="en-US" altLang="ja-JP" sz="2000" dirty="0"/>
          </a:p>
          <a:p>
            <a:pPr algn="l"/>
            <a:endParaRPr lang="en-US" altLang="ja-JP" sz="2000" dirty="0"/>
          </a:p>
          <a:p>
            <a:pPr algn="l"/>
            <a:endParaRPr lang="en-US" altLang="ja-JP" sz="2000" dirty="0"/>
          </a:p>
        </p:txBody>
      </p:sp>
      <p:sp>
        <p:nvSpPr>
          <p:cNvPr id="15" name="Text Box 40"/>
          <p:cNvSpPr txBox="1">
            <a:spLocks noChangeArrowheads="1"/>
          </p:cNvSpPr>
          <p:nvPr/>
        </p:nvSpPr>
        <p:spPr bwMode="auto">
          <a:xfrm>
            <a:off x="780594" y="1096796"/>
            <a:ext cx="3945952" cy="387286"/>
          </a:xfrm>
          <a:prstGeom prst="rect">
            <a:avLst/>
          </a:prstGeom>
          <a:solidFill>
            <a:srgbClr val="FFFFFF"/>
          </a:solidFill>
          <a:ln w="9525" algn="ctr">
            <a:noFill/>
            <a:miter lim="800000"/>
            <a:headEnd/>
            <a:tailEnd/>
          </a:ln>
        </p:spPr>
        <p:txBody>
          <a:bodyPr wrap="none" lIns="74295" tIns="8890" rIns="74295" bIns="8890">
            <a:spAutoFit/>
          </a:bodyPr>
          <a:lstStyle/>
          <a:p>
            <a:r>
              <a:rPr lang="ja-JP" altLang="en-US" sz="2400" dirty="0">
                <a:solidFill>
                  <a:srgbClr val="0000FF"/>
                </a:solidFill>
                <a:latin typeface="+mj-ea"/>
                <a:ea typeface="+mj-ea"/>
              </a:rPr>
              <a:t>スタートはエラーなど問題行動</a:t>
            </a:r>
          </a:p>
        </p:txBody>
      </p:sp>
      <p:sp>
        <p:nvSpPr>
          <p:cNvPr id="16" name="正方形/長方形 15"/>
          <p:cNvSpPr/>
          <p:nvPr/>
        </p:nvSpPr>
        <p:spPr>
          <a:xfrm>
            <a:off x="857237" y="1557813"/>
            <a:ext cx="7394588" cy="830997"/>
          </a:xfrm>
          <a:prstGeom prst="rect">
            <a:avLst/>
          </a:prstGeom>
        </p:spPr>
        <p:txBody>
          <a:bodyPr wrap="square">
            <a:spAutoFit/>
          </a:bodyPr>
          <a:lstStyle/>
          <a:p>
            <a:pPr marL="457200" indent="-457200">
              <a:buFont typeface="+mj-ea"/>
              <a:buAutoNum type="circleNumDbPlain"/>
            </a:pPr>
            <a:r>
              <a:rPr lang="ja-JP" altLang="en-US" sz="2400" dirty="0">
                <a:latin typeface="UD デジタル 教科書体 NK-B" panose="02020700000000000000" pitchFamily="18" charset="-128"/>
                <a:ea typeface="UD デジタル 教科書体 NK-B" panose="02020700000000000000" pitchFamily="18" charset="-128"/>
              </a:rPr>
              <a:t>事故等に至った経緯を把握し、ヒューマンエラーなどの問題行動を特定</a:t>
            </a:r>
            <a:endParaRPr lang="ja-JP" altLang="en-US" sz="2400" dirty="0"/>
          </a:p>
        </p:txBody>
      </p:sp>
      <p:sp>
        <p:nvSpPr>
          <p:cNvPr id="17" name="正方形/長方形 16"/>
          <p:cNvSpPr/>
          <p:nvPr/>
        </p:nvSpPr>
        <p:spPr>
          <a:xfrm>
            <a:off x="857237" y="2406991"/>
            <a:ext cx="7005497" cy="461665"/>
          </a:xfrm>
          <a:prstGeom prst="rect">
            <a:avLst/>
          </a:prstGeom>
        </p:spPr>
        <p:txBody>
          <a:bodyPr wrap="square">
            <a:spAutoFit/>
          </a:bodyPr>
          <a:lstStyle/>
          <a:p>
            <a:pPr marL="457200" indent="-457200">
              <a:buFont typeface="+mj-ea"/>
              <a:buAutoNum type="circleNumDbPlain" startAt="2"/>
            </a:pPr>
            <a:r>
              <a:rPr lang="ja-JP" altLang="en-US" sz="2400" dirty="0">
                <a:latin typeface="UD デジタル 教科書体 NK-B" panose="02020700000000000000" pitchFamily="18" charset="-128"/>
                <a:ea typeface="UD デジタル 教科書体 NK-B" panose="02020700000000000000" pitchFamily="18" charset="-128"/>
              </a:rPr>
              <a:t>特定した問題行動の原因・要因を深掘り</a:t>
            </a:r>
            <a:endParaRPr lang="ja-JP" altLang="en-US" sz="2400" dirty="0"/>
          </a:p>
        </p:txBody>
      </p:sp>
      <p:sp>
        <p:nvSpPr>
          <p:cNvPr id="18" name="正方形/長方形 17"/>
          <p:cNvSpPr/>
          <p:nvPr/>
        </p:nvSpPr>
        <p:spPr>
          <a:xfrm>
            <a:off x="982307" y="4105696"/>
            <a:ext cx="5474576"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①本人、②相手、③ハード、④周囲の環境、⑤</a:t>
            </a:r>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安全管理</a:t>
            </a:r>
          </a:p>
        </p:txBody>
      </p:sp>
      <p:sp>
        <p:nvSpPr>
          <p:cNvPr id="19" name="正方形/長方形 13"/>
          <p:cNvSpPr>
            <a:spLocks noChangeArrowheads="1"/>
          </p:cNvSpPr>
          <p:nvPr/>
        </p:nvSpPr>
        <p:spPr bwMode="auto">
          <a:xfrm>
            <a:off x="774917" y="4540346"/>
            <a:ext cx="7489825" cy="461665"/>
          </a:xfrm>
          <a:prstGeom prst="rect">
            <a:avLst/>
          </a:prstGeom>
          <a:noFill/>
          <a:ln w="9525">
            <a:noFill/>
            <a:miter lim="800000"/>
            <a:headEnd/>
            <a:tailEnd/>
          </a:ln>
        </p:spPr>
        <p:txBody>
          <a:bodyPr>
            <a:spAutoFit/>
          </a:bodyPr>
          <a:lstStyle/>
          <a:p>
            <a:pPr algn="l"/>
            <a:r>
              <a:rPr lang="ja-JP" altLang="en-US" sz="2400" dirty="0">
                <a:latin typeface="UD デジタル 教科書体 NK-B" panose="02020700000000000000" pitchFamily="18" charset="-128"/>
                <a:ea typeface="UD デジタル 教科書体 NK-B" panose="02020700000000000000" pitchFamily="18" charset="-128"/>
              </a:rPr>
              <a:t>・主語を明確に </a:t>
            </a:r>
            <a:r>
              <a:rPr lang="en-US" altLang="ja-JP" sz="2400" dirty="0">
                <a:latin typeface="UD デジタル 教科書体 NK-B" panose="02020700000000000000" pitchFamily="18" charset="-128"/>
                <a:ea typeface="UD デジタル 教科書体 NK-B" panose="02020700000000000000" pitchFamily="18" charset="-128"/>
              </a:rPr>
              <a:t>&amp; </a:t>
            </a:r>
            <a:r>
              <a:rPr lang="ja-JP" altLang="en-US" sz="2400" dirty="0">
                <a:latin typeface="UD デジタル 教科書体 NK-B" panose="02020700000000000000" pitchFamily="18" charset="-128"/>
                <a:ea typeface="UD デジタル 教科書体 NK-B" panose="02020700000000000000" pitchFamily="18" charset="-128"/>
              </a:rPr>
              <a:t>なるべく具体的な表現で</a:t>
            </a:r>
          </a:p>
        </p:txBody>
      </p:sp>
      <p:sp>
        <p:nvSpPr>
          <p:cNvPr id="21" name="正方形/長方形 20"/>
          <p:cNvSpPr/>
          <p:nvPr/>
        </p:nvSpPr>
        <p:spPr>
          <a:xfrm>
            <a:off x="979724" y="5079507"/>
            <a:ext cx="3918060"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例）</a:t>
            </a:r>
            <a:r>
              <a:rPr lang="ja-JP" altLang="en-US" u="sng" dirty="0">
                <a:latin typeface="UD デジタル 教科書体 NK-B" panose="02020700000000000000" pitchFamily="18" charset="-128"/>
                <a:ea typeface="UD デジタル 教科書体 NK-B" panose="02020700000000000000" pitchFamily="18" charset="-128"/>
              </a:rPr>
              <a:t>教育</a:t>
            </a:r>
            <a:r>
              <a:rPr lang="ja-JP" altLang="en-US" dirty="0">
                <a:latin typeface="UD デジタル 教科書体 NK-B" panose="02020700000000000000" pitchFamily="18" charset="-128"/>
                <a:ea typeface="UD デジタル 教科書体 NK-B" panose="02020700000000000000" pitchFamily="18" charset="-128"/>
              </a:rPr>
              <a:t>が不足←どんな教育が不足？</a:t>
            </a:r>
          </a:p>
        </p:txBody>
      </p:sp>
      <p:sp>
        <p:nvSpPr>
          <p:cNvPr id="3" name="正方形/長方形 2"/>
          <p:cNvSpPr/>
          <p:nvPr/>
        </p:nvSpPr>
        <p:spPr>
          <a:xfrm rot="768649">
            <a:off x="6484836" y="3335503"/>
            <a:ext cx="2513830" cy="830997"/>
          </a:xfrm>
          <a:prstGeom prst="rect">
            <a:avLst/>
          </a:prstGeom>
          <a:ln/>
        </p:spPr>
        <p:style>
          <a:lnRef idx="0">
            <a:schemeClr val="accent4"/>
          </a:lnRef>
          <a:fillRef idx="3">
            <a:schemeClr val="accent4"/>
          </a:fillRef>
          <a:effectRef idx="3">
            <a:schemeClr val="accent4"/>
          </a:effectRef>
          <a:fontRef idx="minor">
            <a:schemeClr val="lt1"/>
          </a:fontRef>
        </p:style>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言い訳歓迎！</a:t>
            </a:r>
            <a:endParaRPr lang="en-US" altLang="ja-JP" sz="2400" dirty="0">
              <a:latin typeface="UD デジタル 教科書体 NK-B" panose="02020700000000000000" pitchFamily="18" charset="-128"/>
              <a:ea typeface="UD デジタル 教科書体 NK-B" panose="02020700000000000000" pitchFamily="18" charset="-128"/>
            </a:endParaRPr>
          </a:p>
          <a:p>
            <a:r>
              <a:rPr lang="ja-JP" altLang="en-US" sz="2400" dirty="0">
                <a:latin typeface="UD デジタル 教科書体 NK-B" panose="02020700000000000000" pitchFamily="18" charset="-128"/>
                <a:ea typeface="UD デジタル 教科書体 NK-B" panose="02020700000000000000" pitchFamily="18" charset="-128"/>
              </a:rPr>
              <a:t>追及ではなく追求</a:t>
            </a:r>
          </a:p>
        </p:txBody>
      </p:sp>
    </p:spTree>
    <p:extLst>
      <p:ext uri="{BB962C8B-B14F-4D97-AF65-F5344CB8AC3E}">
        <p14:creationId xmlns:p14="http://schemas.microsoft.com/office/powerpoint/2010/main" val="1310218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pPr eaLnBrk="1" hangingPunct="1">
              <a:buFont typeface="Wingdings" pitchFamily="2" charset="2"/>
              <a:buNone/>
            </a:pPr>
            <a:r>
              <a:rPr lang="en-US" altLang="ja-JP" dirty="0"/>
              <a:t>5</a:t>
            </a:r>
            <a:r>
              <a:rPr lang="ja-JP" altLang="en-US" dirty="0" err="1"/>
              <a:t>．</a:t>
            </a:r>
            <a:r>
              <a:rPr lang="ja-JP" altLang="en-US" dirty="0"/>
              <a:t>事故・エラーの予兆を管理する</a:t>
            </a:r>
            <a:endParaRPr kumimoji="1" lang="ja-JP" altLang="en-US" dirty="0"/>
          </a:p>
        </p:txBody>
      </p:sp>
      <p:sp>
        <p:nvSpPr>
          <p:cNvPr id="2" name="スライド番号プレースホルダー 1"/>
          <p:cNvSpPr>
            <a:spLocks noGrp="1"/>
          </p:cNvSpPr>
          <p:nvPr>
            <p:ph type="sldNum" sz="quarter" idx="12"/>
          </p:nvPr>
        </p:nvSpPr>
        <p:spPr/>
        <p:txBody>
          <a:bodyPr/>
          <a:lstStyle/>
          <a:p>
            <a:pPr>
              <a:defRPr/>
            </a:pPr>
            <a:fld id="{F2DB792D-D871-4CCA-A78C-78C247134512}" type="slidenum">
              <a:rPr lang="en-US" altLang="ja-JP" smtClean="0"/>
              <a:pPr>
                <a:defRPr/>
              </a:pPr>
              <a:t>68</a:t>
            </a:fld>
            <a:endParaRPr lang="en-US" altLang="ja-JP" dirty="0"/>
          </a:p>
        </p:txBody>
      </p:sp>
      <p:sp>
        <p:nvSpPr>
          <p:cNvPr id="6" name="タイトル 1"/>
          <p:cNvSpPr txBox="1">
            <a:spLocks/>
          </p:cNvSpPr>
          <p:nvPr/>
        </p:nvSpPr>
        <p:spPr bwMode="auto">
          <a:xfrm>
            <a:off x="4202045" y="3373066"/>
            <a:ext cx="48461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kumimoji="1" sz="4000">
                <a:solidFill>
                  <a:srgbClr val="4087C8"/>
                </a:solidFill>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lgn="r"/>
            <a:r>
              <a:rPr lang="ja-JP" altLang="en-US" sz="2800" kern="0" dirty="0">
                <a:solidFill>
                  <a:srgbClr val="3333FF"/>
                </a:solidFill>
              </a:rPr>
              <a:t>～潜在的な危険の掘り起こし～</a:t>
            </a:r>
          </a:p>
        </p:txBody>
      </p:sp>
    </p:spTree>
    <p:extLst>
      <p:ext uri="{BB962C8B-B14F-4D97-AF65-F5344CB8AC3E}">
        <p14:creationId xmlns:p14="http://schemas.microsoft.com/office/powerpoint/2010/main" val="3056663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リスク情報の活用目的</a:t>
            </a:r>
            <a:endParaRPr kumimoji="1" lang="ja-JP" altLang="en-US" dirty="0"/>
          </a:p>
        </p:txBody>
      </p:sp>
      <p:sp>
        <p:nvSpPr>
          <p:cNvPr id="2" name="スライド番号プレースホルダー 1"/>
          <p:cNvSpPr>
            <a:spLocks noGrp="1"/>
          </p:cNvSpPr>
          <p:nvPr>
            <p:ph type="sldNum" sz="quarter" idx="4294967295"/>
          </p:nvPr>
        </p:nvSpPr>
        <p:spPr>
          <a:xfrm>
            <a:off x="7010400" y="6553200"/>
            <a:ext cx="2133600" cy="476250"/>
          </a:xfrm>
        </p:spPr>
        <p:txBody>
          <a:bodyPr/>
          <a:lstStyle/>
          <a:p>
            <a:pPr>
              <a:defRPr/>
            </a:pPr>
            <a:fld id="{CB437A40-9B03-4AC5-A981-4A10656EEB52}" type="slidenum">
              <a:rPr lang="en-US" altLang="ja-JP" smtClean="0"/>
              <a:pPr>
                <a:defRPr/>
              </a:pPr>
              <a:t>69</a:t>
            </a:fld>
            <a:endParaRPr lang="en-US" altLang="ja-JP" dirty="0"/>
          </a:p>
        </p:txBody>
      </p:sp>
      <p:sp>
        <p:nvSpPr>
          <p:cNvPr id="3" name="正方形/長方形 2"/>
          <p:cNvSpPr/>
          <p:nvPr/>
        </p:nvSpPr>
        <p:spPr>
          <a:xfrm>
            <a:off x="323913" y="1549962"/>
            <a:ext cx="8536311" cy="1384995"/>
          </a:xfrm>
          <a:prstGeom prst="rect">
            <a:avLst/>
          </a:prstGeom>
        </p:spPr>
        <p:txBody>
          <a:bodyPr wrap="none">
            <a:spAutoFit/>
          </a:bodyPr>
          <a:lstStyle/>
          <a:p>
            <a:pPr marL="514350" indent="-514350">
              <a:buFont typeface="+mj-lt"/>
              <a:buAutoNum type="arabicPeriod"/>
            </a:pPr>
            <a:r>
              <a:rPr lang="ja-JP" altLang="en-US" sz="2800" dirty="0">
                <a:latin typeface="UD デジタル 教科書体 NK-B" panose="02020700000000000000" pitchFamily="18" charset="-128"/>
                <a:ea typeface="UD デジタル 教科書体 NK-B" panose="02020700000000000000" pitchFamily="18" charset="-128"/>
              </a:rPr>
              <a:t>職場の現状を把握する</a:t>
            </a:r>
            <a:r>
              <a:rPr lang="ja-JP" altLang="en-US" sz="2000" dirty="0">
                <a:latin typeface="UD デジタル 教科書体 NK-R" panose="02020400000000000000" pitchFamily="18" charset="-128"/>
                <a:ea typeface="UD デジタル 教科書体 NK-R" panose="02020400000000000000" pitchFamily="18" charset="-128"/>
              </a:rPr>
              <a:t>（収集した情報の分類・整理・傾向把握）</a:t>
            </a:r>
            <a:endParaRPr lang="en-US" altLang="ja-JP" sz="2000" dirty="0">
              <a:latin typeface="UD デジタル 教科書体 NK-R" panose="02020400000000000000" pitchFamily="18" charset="-128"/>
              <a:ea typeface="UD デジタル 教科書体 NK-R" panose="02020400000000000000" pitchFamily="18" charset="-128"/>
            </a:endParaRPr>
          </a:p>
          <a:p>
            <a:pPr marL="514350" indent="-514350">
              <a:buFont typeface="+mj-lt"/>
              <a:buAutoNum type="arabicPeriod"/>
            </a:pPr>
            <a:r>
              <a:rPr lang="ja-JP" altLang="en-US" sz="2800" dirty="0">
                <a:latin typeface="UD デジタル 教科書体 NK-B" panose="02020700000000000000" pitchFamily="18" charset="-128"/>
                <a:ea typeface="UD デジタル 教科書体 NK-B" panose="02020700000000000000" pitchFamily="18" charset="-128"/>
              </a:rPr>
              <a:t>事故・エラーの真因を特定する</a:t>
            </a:r>
            <a:r>
              <a:rPr lang="ja-JP" altLang="en-US" sz="2000" dirty="0">
                <a:latin typeface="UD デジタル 教科書体 NK-R" panose="02020400000000000000" pitchFamily="18" charset="-128"/>
                <a:ea typeface="UD デジタル 教科書体 NK-R" panose="02020400000000000000" pitchFamily="18" charset="-128"/>
              </a:rPr>
              <a:t>（根本的な原因の分析）</a:t>
            </a:r>
            <a:endParaRPr lang="en-US" altLang="ja-JP" sz="2000" dirty="0">
              <a:latin typeface="UD デジタル 教科書体 NK-R" panose="02020400000000000000" pitchFamily="18" charset="-128"/>
              <a:ea typeface="UD デジタル 教科書体 NK-R" panose="02020400000000000000" pitchFamily="18" charset="-128"/>
            </a:endParaRPr>
          </a:p>
          <a:p>
            <a:pPr marL="514350" indent="-514350">
              <a:buFont typeface="+mj-lt"/>
              <a:buAutoNum type="arabicPeriod"/>
            </a:pP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事故・エラーの予兆を管理する</a:t>
            </a:r>
            <a:r>
              <a:rPr lang="ja-JP" altLang="en-US" sz="2000" dirty="0">
                <a:solidFill>
                  <a:srgbClr val="0000FF"/>
                </a:solidFill>
                <a:latin typeface="UD デジタル 教科書体 NK-R" panose="02020400000000000000" pitchFamily="18" charset="-128"/>
                <a:ea typeface="UD デジタル 教科書体 NK-R" panose="02020400000000000000" pitchFamily="18" charset="-128"/>
              </a:rPr>
              <a:t>（潜在的な危険の掘り起こし）</a:t>
            </a:r>
            <a:endParaRPr lang="en-US" altLang="ja-JP" sz="2000" dirty="0">
              <a:solidFill>
                <a:srgbClr val="0000FF"/>
              </a:solidFill>
              <a:latin typeface="UD デジタル 教科書体 NK-R" panose="02020400000000000000" pitchFamily="18" charset="-128"/>
              <a:ea typeface="UD デジタル 教科書体 NK-R" panose="02020400000000000000" pitchFamily="18" charset="-128"/>
            </a:endParaRPr>
          </a:p>
        </p:txBody>
      </p:sp>
      <p:pic>
        <p:nvPicPr>
          <p:cNvPr id="5" name="図 4"/>
          <p:cNvPicPr>
            <a:picLocks noChangeAspect="1"/>
          </p:cNvPicPr>
          <p:nvPr/>
        </p:nvPicPr>
        <p:blipFill rotWithShape="1">
          <a:blip r:embed="rId3"/>
          <a:srcRect l="12505" r="12860"/>
          <a:stretch/>
        </p:blipFill>
        <p:spPr>
          <a:xfrm>
            <a:off x="4751974" y="3113361"/>
            <a:ext cx="3813592" cy="3439839"/>
          </a:xfrm>
          <a:prstGeom prst="rect">
            <a:avLst/>
          </a:prstGeom>
        </p:spPr>
      </p:pic>
    </p:spTree>
    <p:extLst>
      <p:ext uri="{BB962C8B-B14F-4D97-AF65-F5344CB8AC3E}">
        <p14:creationId xmlns:p14="http://schemas.microsoft.com/office/powerpoint/2010/main" val="2437447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4"/>
          <p:cNvSpPr>
            <a:spLocks noChangeArrowheads="1"/>
          </p:cNvSpPr>
          <p:nvPr/>
        </p:nvSpPr>
        <p:spPr bwMode="auto">
          <a:xfrm>
            <a:off x="3242896" y="1052860"/>
            <a:ext cx="2924908" cy="4718538"/>
          </a:xfrm>
          <a:prstGeom prst="rect">
            <a:avLst/>
          </a:prstGeom>
          <a:solidFill>
            <a:srgbClr val="BBE0E3">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4389" tIns="42194" rIns="84389" bIns="42194" anchor="ctr"/>
          <a:lstStyle>
            <a:lvl1pPr defTabSz="911225">
              <a:defRPr kumimoji="1">
                <a:solidFill>
                  <a:schemeClr val="tx1"/>
                </a:solidFill>
                <a:latin typeface="Arial" panose="020B0604020202020204" pitchFamily="34" charset="0"/>
                <a:ea typeface="ＭＳ Ｐゴシック" panose="020B0600070205080204" pitchFamily="50" charset="-128"/>
              </a:defRPr>
            </a:lvl1pPr>
            <a:lvl2pPr defTabSz="911225">
              <a:defRPr kumimoji="1">
                <a:solidFill>
                  <a:schemeClr val="tx1"/>
                </a:solidFill>
                <a:latin typeface="Arial" panose="020B0604020202020204" pitchFamily="34" charset="0"/>
                <a:ea typeface="ＭＳ Ｐゴシック" panose="020B0600070205080204" pitchFamily="50" charset="-128"/>
              </a:defRPr>
            </a:lvl2pPr>
            <a:lvl3pPr defTabSz="911225">
              <a:defRPr kumimoji="1">
                <a:solidFill>
                  <a:schemeClr val="tx1"/>
                </a:solidFill>
                <a:latin typeface="Arial" panose="020B0604020202020204" pitchFamily="34" charset="0"/>
                <a:ea typeface="ＭＳ Ｐゴシック" panose="020B0600070205080204" pitchFamily="50" charset="-128"/>
              </a:defRPr>
            </a:lvl3pPr>
            <a:lvl4pPr defTabSz="911225">
              <a:defRPr kumimoji="1">
                <a:solidFill>
                  <a:schemeClr val="tx1"/>
                </a:solidFill>
                <a:latin typeface="Arial" panose="020B0604020202020204" pitchFamily="34" charset="0"/>
                <a:ea typeface="ＭＳ Ｐゴシック" panose="020B0600070205080204" pitchFamily="50" charset="-128"/>
              </a:defRPr>
            </a:lvl4pPr>
            <a:lvl5pPr defTabSz="911225">
              <a:defRPr kumimoji="1">
                <a:solidFill>
                  <a:schemeClr val="tx1"/>
                </a:solidFill>
                <a:latin typeface="Arial" panose="020B0604020202020204" pitchFamily="34" charset="0"/>
                <a:ea typeface="ＭＳ Ｐゴシック" panose="020B0600070205080204" pitchFamily="50" charset="-128"/>
              </a:defRPr>
            </a:lvl5pPr>
            <a:lvl6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endParaRPr lang="ja-JP" altLang="ja-JP" dirty="0">
              <a:solidFill>
                <a:srgbClr val="000000"/>
              </a:solidFill>
            </a:endParaRPr>
          </a:p>
        </p:txBody>
      </p:sp>
      <p:grpSp>
        <p:nvGrpSpPr>
          <p:cNvPr id="224259" name="グループ化 5"/>
          <p:cNvGrpSpPr>
            <a:grpSpLocks/>
          </p:cNvGrpSpPr>
          <p:nvPr/>
        </p:nvGrpSpPr>
        <p:grpSpPr bwMode="auto">
          <a:xfrm>
            <a:off x="6233746" y="985425"/>
            <a:ext cx="2796689" cy="4720032"/>
            <a:chOff x="6753356" y="764549"/>
            <a:chExt cx="3029748" cy="5114517"/>
          </a:xfrm>
        </p:grpSpPr>
        <p:sp>
          <p:nvSpPr>
            <p:cNvPr id="224285" name="Rectangle 4"/>
            <p:cNvSpPr>
              <a:spLocks noChangeArrowheads="1"/>
            </p:cNvSpPr>
            <p:nvPr/>
          </p:nvSpPr>
          <p:spPr bwMode="auto">
            <a:xfrm>
              <a:off x="6753356" y="838544"/>
              <a:ext cx="2895600" cy="5040522"/>
            </a:xfrm>
            <a:prstGeom prst="rect">
              <a:avLst/>
            </a:prstGeom>
            <a:solidFill>
              <a:srgbClr val="BBE0E3">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4389" tIns="42194" rIns="84389" bIns="42194" anchor="ctr"/>
            <a:lstStyle>
              <a:lvl1pPr defTabSz="911225">
                <a:defRPr kumimoji="1">
                  <a:solidFill>
                    <a:schemeClr val="tx1"/>
                  </a:solidFill>
                  <a:latin typeface="Arial" panose="020B0604020202020204" pitchFamily="34" charset="0"/>
                  <a:ea typeface="ＭＳ Ｐゴシック" panose="020B0600070205080204" pitchFamily="50" charset="-128"/>
                </a:defRPr>
              </a:lvl1pPr>
              <a:lvl2pPr defTabSz="911225">
                <a:defRPr kumimoji="1">
                  <a:solidFill>
                    <a:schemeClr val="tx1"/>
                  </a:solidFill>
                  <a:latin typeface="Arial" panose="020B0604020202020204" pitchFamily="34" charset="0"/>
                  <a:ea typeface="ＭＳ Ｐゴシック" panose="020B0600070205080204" pitchFamily="50" charset="-128"/>
                </a:defRPr>
              </a:lvl2pPr>
              <a:lvl3pPr defTabSz="911225">
                <a:defRPr kumimoji="1">
                  <a:solidFill>
                    <a:schemeClr val="tx1"/>
                  </a:solidFill>
                  <a:latin typeface="Arial" panose="020B0604020202020204" pitchFamily="34" charset="0"/>
                  <a:ea typeface="ＭＳ Ｐゴシック" panose="020B0600070205080204" pitchFamily="50" charset="-128"/>
                </a:defRPr>
              </a:lvl3pPr>
              <a:lvl4pPr defTabSz="911225">
                <a:defRPr kumimoji="1">
                  <a:solidFill>
                    <a:schemeClr val="tx1"/>
                  </a:solidFill>
                  <a:latin typeface="Arial" panose="020B0604020202020204" pitchFamily="34" charset="0"/>
                  <a:ea typeface="ＭＳ Ｐゴシック" panose="020B0600070205080204" pitchFamily="50" charset="-128"/>
                </a:defRPr>
              </a:lvl4pPr>
              <a:lvl5pPr defTabSz="911225">
                <a:defRPr kumimoji="1">
                  <a:solidFill>
                    <a:schemeClr val="tx1"/>
                  </a:solidFill>
                  <a:latin typeface="Arial" panose="020B0604020202020204" pitchFamily="34" charset="0"/>
                  <a:ea typeface="ＭＳ Ｐゴシック" panose="020B0600070205080204" pitchFamily="50" charset="-128"/>
                </a:defRPr>
              </a:lvl5pPr>
              <a:lvl6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endParaRPr lang="ja-JP" altLang="ja-JP" dirty="0">
                <a:solidFill>
                  <a:srgbClr val="000000"/>
                </a:solidFill>
              </a:endParaRPr>
            </a:p>
          </p:txBody>
        </p:sp>
        <p:sp>
          <p:nvSpPr>
            <p:cNvPr id="224286" name="Oval 11"/>
            <p:cNvSpPr>
              <a:spLocks noChangeArrowheads="1"/>
            </p:cNvSpPr>
            <p:nvPr/>
          </p:nvSpPr>
          <p:spPr bwMode="auto">
            <a:xfrm>
              <a:off x="8337550" y="764549"/>
              <a:ext cx="1320800" cy="476189"/>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lIns="84389" tIns="42194" rIns="84389" bIns="42194" anchor="ctr">
              <a:spAutoFit/>
            </a:bodyPr>
            <a:lstStyle>
              <a:lvl1pPr defTabSz="911225">
                <a:defRPr kumimoji="1">
                  <a:solidFill>
                    <a:schemeClr val="tx1"/>
                  </a:solidFill>
                  <a:latin typeface="Arial" panose="020B0604020202020204" pitchFamily="34" charset="0"/>
                  <a:ea typeface="ＭＳ Ｐゴシック" panose="020B0600070205080204" pitchFamily="50" charset="-128"/>
                </a:defRPr>
              </a:lvl1pPr>
              <a:lvl2pPr defTabSz="911225">
                <a:defRPr kumimoji="1">
                  <a:solidFill>
                    <a:schemeClr val="tx1"/>
                  </a:solidFill>
                  <a:latin typeface="Arial" panose="020B0604020202020204" pitchFamily="34" charset="0"/>
                  <a:ea typeface="ＭＳ Ｐゴシック" panose="020B0600070205080204" pitchFamily="50" charset="-128"/>
                </a:defRPr>
              </a:lvl2pPr>
              <a:lvl3pPr defTabSz="911225">
                <a:defRPr kumimoji="1">
                  <a:solidFill>
                    <a:schemeClr val="tx1"/>
                  </a:solidFill>
                  <a:latin typeface="Arial" panose="020B0604020202020204" pitchFamily="34" charset="0"/>
                  <a:ea typeface="ＭＳ Ｐゴシック" panose="020B0600070205080204" pitchFamily="50" charset="-128"/>
                </a:defRPr>
              </a:lvl3pPr>
              <a:lvl4pPr defTabSz="911225">
                <a:defRPr kumimoji="1">
                  <a:solidFill>
                    <a:schemeClr val="tx1"/>
                  </a:solidFill>
                  <a:latin typeface="Arial" panose="020B0604020202020204" pitchFamily="34" charset="0"/>
                  <a:ea typeface="ＭＳ Ｐゴシック" panose="020B0600070205080204" pitchFamily="50" charset="-128"/>
                </a:defRPr>
              </a:lvl4pPr>
              <a:lvl5pPr defTabSz="911225">
                <a:defRPr kumimoji="1">
                  <a:solidFill>
                    <a:schemeClr val="tx1"/>
                  </a:solidFill>
                  <a:latin typeface="Arial" panose="020B0604020202020204" pitchFamily="34" charset="0"/>
                  <a:ea typeface="ＭＳ Ｐゴシック" panose="020B0600070205080204" pitchFamily="50" charset="-128"/>
                </a:defRPr>
              </a:lvl5pPr>
              <a:lvl6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477" b="1" dirty="0"/>
                <a:t>海運</a:t>
              </a:r>
            </a:p>
          </p:txBody>
        </p:sp>
        <p:sp>
          <p:nvSpPr>
            <p:cNvPr id="224287" name="Oval 12"/>
            <p:cNvSpPr>
              <a:spLocks noChangeArrowheads="1"/>
            </p:cNvSpPr>
            <p:nvPr/>
          </p:nvSpPr>
          <p:spPr bwMode="auto">
            <a:xfrm>
              <a:off x="8337550" y="3214256"/>
              <a:ext cx="1296988" cy="476189"/>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lIns="84389" tIns="42194" rIns="84389" bIns="42194" anchor="ctr">
              <a:spAutoFit/>
            </a:bodyPr>
            <a:lstStyle>
              <a:lvl1pPr defTabSz="911225">
                <a:defRPr kumimoji="1">
                  <a:solidFill>
                    <a:schemeClr val="tx1"/>
                  </a:solidFill>
                  <a:latin typeface="Arial" panose="020B0604020202020204" pitchFamily="34" charset="0"/>
                  <a:ea typeface="ＭＳ Ｐゴシック" panose="020B0600070205080204" pitchFamily="50" charset="-128"/>
                </a:defRPr>
              </a:lvl1pPr>
              <a:lvl2pPr defTabSz="911225">
                <a:defRPr kumimoji="1">
                  <a:solidFill>
                    <a:schemeClr val="tx1"/>
                  </a:solidFill>
                  <a:latin typeface="Arial" panose="020B0604020202020204" pitchFamily="34" charset="0"/>
                  <a:ea typeface="ＭＳ Ｐゴシック" panose="020B0600070205080204" pitchFamily="50" charset="-128"/>
                </a:defRPr>
              </a:lvl2pPr>
              <a:lvl3pPr defTabSz="911225">
                <a:defRPr kumimoji="1">
                  <a:solidFill>
                    <a:schemeClr val="tx1"/>
                  </a:solidFill>
                  <a:latin typeface="Arial" panose="020B0604020202020204" pitchFamily="34" charset="0"/>
                  <a:ea typeface="ＭＳ Ｐゴシック" panose="020B0600070205080204" pitchFamily="50" charset="-128"/>
                </a:defRPr>
              </a:lvl3pPr>
              <a:lvl4pPr defTabSz="911225">
                <a:defRPr kumimoji="1">
                  <a:solidFill>
                    <a:schemeClr val="tx1"/>
                  </a:solidFill>
                  <a:latin typeface="Arial" panose="020B0604020202020204" pitchFamily="34" charset="0"/>
                  <a:ea typeface="ＭＳ Ｐゴシック" panose="020B0600070205080204" pitchFamily="50" charset="-128"/>
                </a:defRPr>
              </a:lvl4pPr>
              <a:lvl5pPr defTabSz="911225">
                <a:defRPr kumimoji="1">
                  <a:solidFill>
                    <a:schemeClr val="tx1"/>
                  </a:solidFill>
                  <a:latin typeface="Arial" panose="020B0604020202020204" pitchFamily="34" charset="0"/>
                  <a:ea typeface="ＭＳ Ｐゴシック" panose="020B0600070205080204" pitchFamily="50" charset="-128"/>
                </a:defRPr>
              </a:lvl5pPr>
              <a:lvl6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477" b="1" dirty="0"/>
                <a:t>航空</a:t>
              </a:r>
            </a:p>
          </p:txBody>
        </p:sp>
        <p:sp>
          <p:nvSpPr>
            <p:cNvPr id="224288" name="Text Box 14"/>
            <p:cNvSpPr txBox="1">
              <a:spLocks noChangeArrowheads="1"/>
            </p:cNvSpPr>
            <p:nvPr/>
          </p:nvSpPr>
          <p:spPr bwMode="auto">
            <a:xfrm>
              <a:off x="6825208" y="836600"/>
              <a:ext cx="1728192" cy="43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89" tIns="42194" rIns="84389" bIns="42194"/>
            <a:lstStyle>
              <a:lvl1pPr defTabSz="911225">
                <a:defRPr kumimoji="1">
                  <a:solidFill>
                    <a:schemeClr val="tx1"/>
                  </a:solidFill>
                  <a:latin typeface="Arial" panose="020B0604020202020204" pitchFamily="34" charset="0"/>
                  <a:ea typeface="ＭＳ Ｐゴシック" panose="020B0600070205080204" pitchFamily="50" charset="-128"/>
                </a:defRPr>
              </a:lvl1pPr>
              <a:lvl2pPr defTabSz="911225">
                <a:defRPr kumimoji="1">
                  <a:solidFill>
                    <a:schemeClr val="tx1"/>
                  </a:solidFill>
                  <a:latin typeface="Arial" panose="020B0604020202020204" pitchFamily="34" charset="0"/>
                  <a:ea typeface="ＭＳ Ｐゴシック" panose="020B0600070205080204" pitchFamily="50" charset="-128"/>
                </a:defRPr>
              </a:lvl2pPr>
              <a:lvl3pPr defTabSz="911225">
                <a:defRPr kumimoji="1">
                  <a:solidFill>
                    <a:schemeClr val="tx1"/>
                  </a:solidFill>
                  <a:latin typeface="Arial" panose="020B0604020202020204" pitchFamily="34" charset="0"/>
                  <a:ea typeface="ＭＳ Ｐゴシック" panose="020B0600070205080204" pitchFamily="50" charset="-128"/>
                </a:defRPr>
              </a:lvl3pPr>
              <a:lvl4pPr defTabSz="911225">
                <a:defRPr kumimoji="1">
                  <a:solidFill>
                    <a:schemeClr val="tx1"/>
                  </a:solidFill>
                  <a:latin typeface="Arial" panose="020B0604020202020204" pitchFamily="34" charset="0"/>
                  <a:ea typeface="ＭＳ Ｐゴシック" panose="020B0600070205080204" pitchFamily="50" charset="-128"/>
                </a:defRPr>
              </a:lvl4pPr>
              <a:lvl5pPr defTabSz="911225">
                <a:defRPr kumimoji="1">
                  <a:solidFill>
                    <a:schemeClr val="tx1"/>
                  </a:solidFill>
                  <a:latin typeface="Arial" panose="020B0604020202020204" pitchFamily="34" charset="0"/>
                  <a:ea typeface="ＭＳ Ｐゴシック" panose="020B0600070205080204" pitchFamily="50" charset="-128"/>
                </a:defRPr>
              </a:lvl5pPr>
              <a:lvl6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35000"/>
                </a:spcBef>
              </a:pPr>
              <a:r>
                <a:rPr lang="en-US" altLang="ja-JP" sz="1477" dirty="0">
                  <a:solidFill>
                    <a:srgbClr val="000000"/>
                  </a:solidFill>
                </a:rPr>
                <a:t>●</a:t>
              </a:r>
              <a:r>
                <a:rPr lang="ja-JP" altLang="en-US" sz="1477" dirty="0">
                  <a:solidFill>
                    <a:srgbClr val="000000"/>
                  </a:solidFill>
                </a:rPr>
                <a:t>平成１７年５月</a:t>
              </a:r>
            </a:p>
          </p:txBody>
        </p:sp>
        <p:sp>
          <p:nvSpPr>
            <p:cNvPr id="224289" name="Text Box 15"/>
            <p:cNvSpPr txBox="1">
              <a:spLocks noChangeArrowheads="1"/>
            </p:cNvSpPr>
            <p:nvPr/>
          </p:nvSpPr>
          <p:spPr bwMode="auto">
            <a:xfrm>
              <a:off x="6825208" y="5546413"/>
              <a:ext cx="26955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389" tIns="42194" rIns="84389" bIns="42194"/>
            <a:lstStyle>
              <a:lvl1pPr defTabSz="911225">
                <a:defRPr kumimoji="1">
                  <a:solidFill>
                    <a:schemeClr val="tx1"/>
                  </a:solidFill>
                  <a:latin typeface="Arial" panose="020B0604020202020204" pitchFamily="34" charset="0"/>
                  <a:ea typeface="ＭＳ Ｐゴシック" panose="020B0600070205080204" pitchFamily="50" charset="-128"/>
                </a:defRPr>
              </a:lvl1pPr>
              <a:lvl2pPr defTabSz="911225">
                <a:defRPr kumimoji="1">
                  <a:solidFill>
                    <a:schemeClr val="tx1"/>
                  </a:solidFill>
                  <a:latin typeface="Arial" panose="020B0604020202020204" pitchFamily="34" charset="0"/>
                  <a:ea typeface="ＭＳ Ｐゴシック" panose="020B0600070205080204" pitchFamily="50" charset="-128"/>
                </a:defRPr>
              </a:lvl2pPr>
              <a:lvl3pPr defTabSz="911225">
                <a:defRPr kumimoji="1">
                  <a:solidFill>
                    <a:schemeClr val="tx1"/>
                  </a:solidFill>
                  <a:latin typeface="Arial" panose="020B0604020202020204" pitchFamily="34" charset="0"/>
                  <a:ea typeface="ＭＳ Ｐゴシック" panose="020B0600070205080204" pitchFamily="50" charset="-128"/>
                </a:defRPr>
              </a:lvl3pPr>
              <a:lvl4pPr defTabSz="911225">
                <a:defRPr kumimoji="1">
                  <a:solidFill>
                    <a:schemeClr val="tx1"/>
                  </a:solidFill>
                  <a:latin typeface="Arial" panose="020B0604020202020204" pitchFamily="34" charset="0"/>
                  <a:ea typeface="ＭＳ Ｐゴシック" panose="020B0600070205080204" pitchFamily="50" charset="-128"/>
                </a:defRPr>
              </a:lvl4pPr>
              <a:lvl5pPr defTabSz="911225">
                <a:defRPr kumimoji="1">
                  <a:solidFill>
                    <a:schemeClr val="tx1"/>
                  </a:solidFill>
                  <a:latin typeface="Arial" panose="020B0604020202020204" pitchFamily="34" charset="0"/>
                  <a:ea typeface="ＭＳ Ｐゴシック" panose="020B0600070205080204" pitchFamily="50" charset="-128"/>
                </a:defRPr>
              </a:lvl5pPr>
              <a:lvl6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30000"/>
                </a:spcBef>
              </a:pPr>
              <a:r>
                <a:rPr lang="ja-JP" altLang="en-US" sz="1292" dirty="0">
                  <a:solidFill>
                    <a:srgbClr val="000000"/>
                  </a:solidFill>
                </a:rPr>
                <a:t>客室乗務員の非常口扉の操作忘れ</a:t>
              </a:r>
            </a:p>
          </p:txBody>
        </p:sp>
        <p:pic>
          <p:nvPicPr>
            <p:cNvPr id="224290"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9125" y="1410561"/>
              <a:ext cx="2576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91" name="Picture 19" descr="客室ドア１"/>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125" y="3718434"/>
              <a:ext cx="2601913"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92" name="Text Box 27"/>
            <p:cNvSpPr txBox="1">
              <a:spLocks noChangeArrowheads="1"/>
            </p:cNvSpPr>
            <p:nvPr/>
          </p:nvSpPr>
          <p:spPr bwMode="auto">
            <a:xfrm>
              <a:off x="6908705" y="2782161"/>
              <a:ext cx="2874399" cy="29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90000"/>
                </a:lnSpc>
                <a:spcBef>
                  <a:spcPct val="35000"/>
                </a:spcBef>
                <a:buFont typeface="Wingdings" panose="05000000000000000000" pitchFamily="2" charset="2"/>
                <a:buNone/>
              </a:pPr>
              <a:r>
                <a:rPr lang="ja-JP" altLang="en-US" sz="1292" dirty="0">
                  <a:solidFill>
                    <a:srgbClr val="000000"/>
                  </a:solidFill>
                  <a:latin typeface="ＭＳ Ｐゴシック" panose="020B0600070205080204" pitchFamily="50" charset="-128"/>
                </a:rPr>
                <a:t>フェリー防波堤衝突</a:t>
              </a:r>
              <a:r>
                <a:rPr lang="en-US" altLang="ja-JP" sz="1292" dirty="0">
                  <a:solidFill>
                    <a:srgbClr val="000000"/>
                  </a:solidFill>
                  <a:latin typeface="ＭＳ Ｐゴシック" panose="020B0600070205080204" pitchFamily="50" charset="-128"/>
                </a:rPr>
                <a:t>《</a:t>
              </a:r>
              <a:r>
                <a:rPr lang="ja-JP" altLang="en-US" sz="1292" dirty="0">
                  <a:solidFill>
                    <a:srgbClr val="000000"/>
                  </a:solidFill>
                  <a:latin typeface="ＭＳ Ｐゴシック" panose="020B0600070205080204" pitchFamily="50" charset="-128"/>
                </a:rPr>
                <a:t>負傷者</a:t>
              </a:r>
              <a:r>
                <a:rPr lang="en-US" altLang="ja-JP" sz="1292" dirty="0">
                  <a:solidFill>
                    <a:srgbClr val="000000"/>
                  </a:solidFill>
                  <a:latin typeface="ＭＳ Ｐゴシック" panose="020B0600070205080204" pitchFamily="50" charset="-128"/>
                </a:rPr>
                <a:t>23</a:t>
              </a:r>
              <a:r>
                <a:rPr lang="ja-JP" altLang="en-US" sz="1292" dirty="0">
                  <a:solidFill>
                    <a:srgbClr val="000000"/>
                  </a:solidFill>
                  <a:latin typeface="ＭＳ Ｐゴシック" panose="020B0600070205080204" pitchFamily="50" charset="-128"/>
                </a:rPr>
                <a:t>名</a:t>
              </a:r>
              <a:r>
                <a:rPr lang="en-US" altLang="ja-JP" sz="1292" dirty="0">
                  <a:solidFill>
                    <a:srgbClr val="000000"/>
                  </a:solidFill>
                  <a:latin typeface="ＭＳ Ｐゴシック" panose="020B0600070205080204" pitchFamily="50" charset="-128"/>
                </a:rPr>
                <a:t>》</a:t>
              </a:r>
              <a:r>
                <a:rPr lang="ja-JP" altLang="en-US" sz="1292" dirty="0">
                  <a:solidFill>
                    <a:srgbClr val="000000"/>
                  </a:solidFill>
                  <a:latin typeface="ＭＳ Ｐゴシック" panose="020B0600070205080204" pitchFamily="50" charset="-128"/>
                </a:rPr>
                <a:t>　</a:t>
              </a:r>
            </a:p>
          </p:txBody>
        </p:sp>
        <p:sp>
          <p:nvSpPr>
            <p:cNvPr id="224293" name="Text Box 32"/>
            <p:cNvSpPr txBox="1">
              <a:spLocks noChangeArrowheads="1"/>
            </p:cNvSpPr>
            <p:nvPr/>
          </p:nvSpPr>
          <p:spPr bwMode="auto">
            <a:xfrm>
              <a:off x="6769177" y="3286308"/>
              <a:ext cx="1646633" cy="34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77" dirty="0">
                  <a:solidFill>
                    <a:srgbClr val="000000"/>
                  </a:solidFill>
                </a:rPr>
                <a:t>●</a:t>
              </a:r>
              <a:r>
                <a:rPr lang="ja-JP" altLang="en-US" sz="1477" dirty="0">
                  <a:solidFill>
                    <a:srgbClr val="000000"/>
                  </a:solidFill>
                </a:rPr>
                <a:t>平成１７年３月</a:t>
              </a:r>
            </a:p>
          </p:txBody>
        </p:sp>
      </p:grpSp>
      <p:grpSp>
        <p:nvGrpSpPr>
          <p:cNvPr id="224262" name="グループ化 7"/>
          <p:cNvGrpSpPr>
            <a:grpSpLocks/>
          </p:cNvGrpSpPr>
          <p:nvPr/>
        </p:nvGrpSpPr>
        <p:grpSpPr bwMode="auto">
          <a:xfrm>
            <a:off x="3216520" y="966369"/>
            <a:ext cx="3083169" cy="4687794"/>
            <a:chOff x="3484689" y="825915"/>
            <a:chExt cx="3340522" cy="5078802"/>
          </a:xfrm>
        </p:grpSpPr>
        <p:sp>
          <p:nvSpPr>
            <p:cNvPr id="224277" name="Text Box 13"/>
            <p:cNvSpPr txBox="1">
              <a:spLocks noChangeArrowheads="1"/>
            </p:cNvSpPr>
            <p:nvPr/>
          </p:nvSpPr>
          <p:spPr bwMode="auto">
            <a:xfrm>
              <a:off x="3657600" y="5618510"/>
              <a:ext cx="3141663" cy="28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89" tIns="42194" rIns="84389" bIns="42194">
              <a:spAutoFit/>
            </a:bodyPr>
            <a:lstStyle>
              <a:lvl1pPr defTabSz="911225">
                <a:defRPr kumimoji="1">
                  <a:solidFill>
                    <a:schemeClr val="tx1"/>
                  </a:solidFill>
                  <a:latin typeface="Arial" panose="020B0604020202020204" pitchFamily="34" charset="0"/>
                  <a:ea typeface="ＭＳ Ｐゴシック" panose="020B0600070205080204" pitchFamily="50" charset="-128"/>
                </a:defRPr>
              </a:lvl1pPr>
              <a:lvl2pPr defTabSz="911225">
                <a:defRPr kumimoji="1">
                  <a:solidFill>
                    <a:schemeClr val="tx1"/>
                  </a:solidFill>
                  <a:latin typeface="Arial" panose="020B0604020202020204" pitchFamily="34" charset="0"/>
                  <a:ea typeface="ＭＳ Ｐゴシック" panose="020B0600070205080204" pitchFamily="50" charset="-128"/>
                </a:defRPr>
              </a:lvl2pPr>
              <a:lvl3pPr defTabSz="911225">
                <a:defRPr kumimoji="1">
                  <a:solidFill>
                    <a:schemeClr val="tx1"/>
                  </a:solidFill>
                  <a:latin typeface="Arial" panose="020B0604020202020204" pitchFamily="34" charset="0"/>
                  <a:ea typeface="ＭＳ Ｐゴシック" panose="020B0600070205080204" pitchFamily="50" charset="-128"/>
                </a:defRPr>
              </a:lvl3pPr>
              <a:lvl4pPr defTabSz="911225">
                <a:defRPr kumimoji="1">
                  <a:solidFill>
                    <a:schemeClr val="tx1"/>
                  </a:solidFill>
                  <a:latin typeface="Arial" panose="020B0604020202020204" pitchFamily="34" charset="0"/>
                  <a:ea typeface="ＭＳ Ｐゴシック" panose="020B0600070205080204" pitchFamily="50" charset="-128"/>
                </a:defRPr>
              </a:lvl4pPr>
              <a:lvl5pPr defTabSz="911225">
                <a:defRPr kumimoji="1">
                  <a:solidFill>
                    <a:schemeClr val="tx1"/>
                  </a:solidFill>
                  <a:latin typeface="Arial" panose="020B0604020202020204" pitchFamily="34" charset="0"/>
                  <a:ea typeface="ＭＳ Ｐゴシック" panose="020B0600070205080204" pitchFamily="50" charset="-128"/>
                </a:defRPr>
              </a:lvl5pPr>
              <a:lvl6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35000"/>
                </a:spcBef>
                <a:buFont typeface="Wingdings" panose="05000000000000000000" pitchFamily="2" charset="2"/>
                <a:buNone/>
              </a:pPr>
              <a:r>
                <a:rPr lang="ja-JP" altLang="en-US" sz="1108" dirty="0">
                  <a:solidFill>
                    <a:srgbClr val="000000"/>
                  </a:solidFill>
                </a:rPr>
                <a:t>　</a:t>
              </a:r>
              <a:r>
                <a:rPr lang="ja-JP" altLang="en-US" sz="1292" dirty="0">
                  <a:solidFill>
                    <a:srgbClr val="000000"/>
                  </a:solidFill>
                  <a:latin typeface="ＭＳ Ｐゴシック" panose="020B0600070205080204" pitchFamily="50" charset="-128"/>
                </a:rPr>
                <a:t>トラック踏切衝突事故　</a:t>
              </a:r>
              <a:r>
                <a:rPr lang="en-US" altLang="ja-JP" sz="1292" dirty="0">
                  <a:solidFill>
                    <a:srgbClr val="000000"/>
                  </a:solidFill>
                  <a:latin typeface="ＭＳ Ｐゴシック" panose="020B0600070205080204" pitchFamily="50" charset="-128"/>
                </a:rPr>
                <a:t>《</a:t>
              </a:r>
              <a:r>
                <a:rPr lang="ja-JP" altLang="en-US" sz="1292" dirty="0">
                  <a:solidFill>
                    <a:srgbClr val="000000"/>
                  </a:solidFill>
                  <a:latin typeface="ＭＳ Ｐゴシック" panose="020B0600070205080204" pitchFamily="50" charset="-128"/>
                </a:rPr>
                <a:t>飲酒運転</a:t>
              </a:r>
              <a:r>
                <a:rPr lang="en-US" altLang="ja-JP" sz="1292" dirty="0">
                  <a:solidFill>
                    <a:srgbClr val="000000"/>
                  </a:solidFill>
                  <a:latin typeface="ＭＳ Ｐゴシック" panose="020B0600070205080204" pitchFamily="50" charset="-128"/>
                </a:rPr>
                <a:t>》</a:t>
              </a:r>
              <a:r>
                <a:rPr lang="en-US" altLang="ja-JP" sz="1292" b="1" dirty="0">
                  <a:solidFill>
                    <a:srgbClr val="000000"/>
                  </a:solidFill>
                  <a:latin typeface="ＭＳ Ｐゴシック" panose="020B0600070205080204" pitchFamily="50" charset="-128"/>
                </a:rPr>
                <a:t> </a:t>
              </a:r>
              <a:r>
                <a:rPr lang="ja-JP" altLang="en-US" sz="1292" dirty="0">
                  <a:solidFill>
                    <a:srgbClr val="000000"/>
                  </a:solidFill>
                  <a:latin typeface="ＭＳ Ｐゴシック" panose="020B0600070205080204" pitchFamily="50" charset="-128"/>
                </a:rPr>
                <a:t>　</a:t>
              </a:r>
            </a:p>
          </p:txBody>
        </p:sp>
        <p:sp>
          <p:nvSpPr>
            <p:cNvPr id="224278" name="Text Box 26"/>
            <p:cNvSpPr txBox="1">
              <a:spLocks noChangeArrowheads="1"/>
            </p:cNvSpPr>
            <p:nvPr/>
          </p:nvSpPr>
          <p:spPr bwMode="auto">
            <a:xfrm>
              <a:off x="3578045" y="938560"/>
              <a:ext cx="1646840" cy="32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35000"/>
                </a:spcBef>
              </a:pPr>
              <a:r>
                <a:rPr lang="en-US" altLang="ja-JP" sz="1477" dirty="0">
                  <a:solidFill>
                    <a:srgbClr val="000000"/>
                  </a:solidFill>
                </a:rPr>
                <a:t>●</a:t>
              </a:r>
              <a:r>
                <a:rPr lang="ja-JP" altLang="en-US" sz="1477" dirty="0">
                  <a:solidFill>
                    <a:srgbClr val="000000"/>
                  </a:solidFill>
                </a:rPr>
                <a:t>平成１７年４月</a:t>
              </a:r>
            </a:p>
          </p:txBody>
        </p:sp>
        <p:sp>
          <p:nvSpPr>
            <p:cNvPr id="224279" name="Text Box 28"/>
            <p:cNvSpPr txBox="1">
              <a:spLocks noChangeArrowheads="1"/>
            </p:cNvSpPr>
            <p:nvPr/>
          </p:nvSpPr>
          <p:spPr bwMode="auto">
            <a:xfrm>
              <a:off x="3484689" y="2883247"/>
              <a:ext cx="3340522" cy="29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spcBef>
                  <a:spcPct val="35000"/>
                </a:spcBef>
                <a:buFont typeface="Wingdings" panose="05000000000000000000" pitchFamily="2" charset="2"/>
                <a:buNone/>
              </a:pPr>
              <a:r>
                <a:rPr lang="ja-JP" altLang="en-US" sz="1292" dirty="0">
                  <a:solidFill>
                    <a:srgbClr val="000000"/>
                  </a:solidFill>
                  <a:latin typeface="ＭＳ Ｐゴシック" panose="020B0600070205080204" pitchFamily="50" charset="-128"/>
                </a:rPr>
                <a:t>バス転覆事故　</a:t>
              </a:r>
              <a:r>
                <a:rPr lang="en-US" altLang="ja-JP" sz="1292" dirty="0">
                  <a:solidFill>
                    <a:srgbClr val="000000"/>
                  </a:solidFill>
                  <a:latin typeface="ＭＳ Ｐゴシック" panose="020B0600070205080204" pitchFamily="50" charset="-128"/>
                </a:rPr>
                <a:t>《</a:t>
              </a:r>
              <a:r>
                <a:rPr lang="ja-JP" altLang="en-US" sz="1292" dirty="0">
                  <a:solidFill>
                    <a:srgbClr val="000000"/>
                  </a:solidFill>
                  <a:latin typeface="ＭＳ Ｐゴシック" panose="020B0600070205080204" pitchFamily="50" charset="-128"/>
                </a:rPr>
                <a:t>死者</a:t>
              </a:r>
              <a:r>
                <a:rPr lang="en-US" altLang="ja-JP" sz="1292" dirty="0">
                  <a:solidFill>
                    <a:srgbClr val="000000"/>
                  </a:solidFill>
                  <a:latin typeface="ＭＳ Ｐゴシック" panose="020B0600070205080204" pitchFamily="50" charset="-128"/>
                </a:rPr>
                <a:t>3</a:t>
              </a:r>
              <a:r>
                <a:rPr lang="ja-JP" altLang="en-US" sz="1292" dirty="0">
                  <a:solidFill>
                    <a:srgbClr val="000000"/>
                  </a:solidFill>
                  <a:latin typeface="ＭＳ Ｐゴシック" panose="020B0600070205080204" pitchFamily="50" charset="-128"/>
                </a:rPr>
                <a:t>名、負傷者</a:t>
              </a:r>
              <a:r>
                <a:rPr lang="en-US" altLang="ja-JP" sz="1292" dirty="0">
                  <a:solidFill>
                    <a:srgbClr val="000000"/>
                  </a:solidFill>
                  <a:latin typeface="ＭＳ Ｐゴシック" panose="020B0600070205080204" pitchFamily="50" charset="-128"/>
                </a:rPr>
                <a:t>20</a:t>
              </a:r>
              <a:r>
                <a:rPr lang="ja-JP" altLang="en-US" sz="1292" dirty="0">
                  <a:solidFill>
                    <a:srgbClr val="000000"/>
                  </a:solidFill>
                  <a:latin typeface="ＭＳ Ｐゴシック" panose="020B0600070205080204" pitchFamily="50" charset="-128"/>
                </a:rPr>
                <a:t>名</a:t>
              </a:r>
              <a:r>
                <a:rPr lang="en-US" altLang="ja-JP" sz="1292" dirty="0">
                  <a:solidFill>
                    <a:srgbClr val="000000"/>
                  </a:solidFill>
                  <a:latin typeface="ＭＳ Ｐゴシック" panose="020B0600070205080204" pitchFamily="50" charset="-128"/>
                </a:rPr>
                <a:t>》</a:t>
              </a:r>
              <a:r>
                <a:rPr lang="ja-JP" altLang="en-US" sz="1108" dirty="0">
                  <a:solidFill>
                    <a:srgbClr val="000000"/>
                  </a:solidFill>
                  <a:latin typeface="ＭＳ Ｐゴシック" panose="020B0600070205080204" pitchFamily="50" charset="-128"/>
                </a:rPr>
                <a:t>　</a:t>
              </a:r>
            </a:p>
          </p:txBody>
        </p:sp>
        <p:sp>
          <p:nvSpPr>
            <p:cNvPr id="224280" name="Oval 10"/>
            <p:cNvSpPr>
              <a:spLocks noChangeArrowheads="1"/>
            </p:cNvSpPr>
            <p:nvPr/>
          </p:nvSpPr>
          <p:spPr bwMode="auto">
            <a:xfrm>
              <a:off x="5240338" y="3295713"/>
              <a:ext cx="1376362" cy="47611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lIns="84389" tIns="42194" rIns="84389" bIns="42194" anchor="ctr">
              <a:spAutoFit/>
            </a:bodyPr>
            <a:lstStyle>
              <a:lvl1pPr defTabSz="911225">
                <a:defRPr kumimoji="1">
                  <a:solidFill>
                    <a:schemeClr val="tx1"/>
                  </a:solidFill>
                  <a:latin typeface="Arial" panose="020B0604020202020204" pitchFamily="34" charset="0"/>
                  <a:ea typeface="ＭＳ Ｐゴシック" panose="020B0600070205080204" pitchFamily="50" charset="-128"/>
                </a:defRPr>
              </a:lvl1pPr>
              <a:lvl2pPr defTabSz="911225">
                <a:defRPr kumimoji="1">
                  <a:solidFill>
                    <a:schemeClr val="tx1"/>
                  </a:solidFill>
                  <a:latin typeface="Arial" panose="020B0604020202020204" pitchFamily="34" charset="0"/>
                  <a:ea typeface="ＭＳ Ｐゴシック" panose="020B0600070205080204" pitchFamily="50" charset="-128"/>
                </a:defRPr>
              </a:lvl2pPr>
              <a:lvl3pPr defTabSz="911225">
                <a:defRPr kumimoji="1">
                  <a:solidFill>
                    <a:schemeClr val="tx1"/>
                  </a:solidFill>
                  <a:latin typeface="Arial" panose="020B0604020202020204" pitchFamily="34" charset="0"/>
                  <a:ea typeface="ＭＳ Ｐゴシック" panose="020B0600070205080204" pitchFamily="50" charset="-128"/>
                </a:defRPr>
              </a:lvl3pPr>
              <a:lvl4pPr defTabSz="911225">
                <a:defRPr kumimoji="1">
                  <a:solidFill>
                    <a:schemeClr val="tx1"/>
                  </a:solidFill>
                  <a:latin typeface="Arial" panose="020B0604020202020204" pitchFamily="34" charset="0"/>
                  <a:ea typeface="ＭＳ Ｐゴシック" panose="020B0600070205080204" pitchFamily="50" charset="-128"/>
                </a:defRPr>
              </a:lvl4pPr>
              <a:lvl5pPr defTabSz="911225">
                <a:defRPr kumimoji="1">
                  <a:solidFill>
                    <a:schemeClr val="tx1"/>
                  </a:solidFill>
                  <a:latin typeface="Arial" panose="020B0604020202020204" pitchFamily="34" charset="0"/>
                  <a:ea typeface="ＭＳ Ｐゴシック" panose="020B0600070205080204" pitchFamily="50" charset="-128"/>
                </a:defRPr>
              </a:lvl5pPr>
              <a:lvl6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477" b="1" dirty="0"/>
                <a:t>自動車</a:t>
              </a:r>
            </a:p>
          </p:txBody>
        </p:sp>
        <p:sp>
          <p:nvSpPr>
            <p:cNvPr id="224281" name="Text Box 26"/>
            <p:cNvSpPr txBox="1">
              <a:spLocks noChangeArrowheads="1"/>
            </p:cNvSpPr>
            <p:nvPr/>
          </p:nvSpPr>
          <p:spPr bwMode="auto">
            <a:xfrm>
              <a:off x="3587454" y="3383943"/>
              <a:ext cx="1646840" cy="32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35000"/>
                </a:spcBef>
              </a:pPr>
              <a:r>
                <a:rPr lang="en-US" altLang="ja-JP" sz="1477" dirty="0">
                  <a:solidFill>
                    <a:srgbClr val="000000"/>
                  </a:solidFill>
                </a:rPr>
                <a:t>●</a:t>
              </a:r>
              <a:r>
                <a:rPr lang="ja-JP" altLang="en-US" sz="1477" dirty="0">
                  <a:solidFill>
                    <a:srgbClr val="000000"/>
                  </a:solidFill>
                </a:rPr>
                <a:t>平成１７年４月</a:t>
              </a:r>
            </a:p>
          </p:txBody>
        </p:sp>
        <p:pic>
          <p:nvPicPr>
            <p:cNvPr id="224282"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004" y="1227485"/>
              <a:ext cx="2943225"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83"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4576" y="3748436"/>
              <a:ext cx="3025130" cy="173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84" name="Oval 10"/>
            <p:cNvSpPr>
              <a:spLocks noChangeArrowheads="1"/>
            </p:cNvSpPr>
            <p:nvPr/>
          </p:nvSpPr>
          <p:spPr bwMode="auto">
            <a:xfrm>
              <a:off x="5313363" y="825915"/>
              <a:ext cx="1376362" cy="47611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lIns="84389" tIns="42194" rIns="84389" bIns="42194" anchor="ctr">
              <a:spAutoFit/>
            </a:bodyPr>
            <a:lstStyle>
              <a:lvl1pPr defTabSz="911225">
                <a:defRPr kumimoji="1">
                  <a:solidFill>
                    <a:schemeClr val="tx1"/>
                  </a:solidFill>
                  <a:latin typeface="Arial" panose="020B0604020202020204" pitchFamily="34" charset="0"/>
                  <a:ea typeface="ＭＳ Ｐゴシック" panose="020B0600070205080204" pitchFamily="50" charset="-128"/>
                </a:defRPr>
              </a:lvl1pPr>
              <a:lvl2pPr defTabSz="911225">
                <a:defRPr kumimoji="1">
                  <a:solidFill>
                    <a:schemeClr val="tx1"/>
                  </a:solidFill>
                  <a:latin typeface="Arial" panose="020B0604020202020204" pitchFamily="34" charset="0"/>
                  <a:ea typeface="ＭＳ Ｐゴシック" panose="020B0600070205080204" pitchFamily="50" charset="-128"/>
                </a:defRPr>
              </a:lvl2pPr>
              <a:lvl3pPr defTabSz="911225">
                <a:defRPr kumimoji="1">
                  <a:solidFill>
                    <a:schemeClr val="tx1"/>
                  </a:solidFill>
                  <a:latin typeface="Arial" panose="020B0604020202020204" pitchFamily="34" charset="0"/>
                  <a:ea typeface="ＭＳ Ｐゴシック" panose="020B0600070205080204" pitchFamily="50" charset="-128"/>
                </a:defRPr>
              </a:lvl3pPr>
              <a:lvl4pPr defTabSz="911225">
                <a:defRPr kumimoji="1">
                  <a:solidFill>
                    <a:schemeClr val="tx1"/>
                  </a:solidFill>
                  <a:latin typeface="Arial" panose="020B0604020202020204" pitchFamily="34" charset="0"/>
                  <a:ea typeface="ＭＳ Ｐゴシック" panose="020B0600070205080204" pitchFamily="50" charset="-128"/>
                </a:defRPr>
              </a:lvl4pPr>
              <a:lvl5pPr defTabSz="911225">
                <a:defRPr kumimoji="1">
                  <a:solidFill>
                    <a:schemeClr val="tx1"/>
                  </a:solidFill>
                  <a:latin typeface="Arial" panose="020B0604020202020204" pitchFamily="34" charset="0"/>
                  <a:ea typeface="ＭＳ Ｐゴシック" panose="020B0600070205080204" pitchFamily="50" charset="-128"/>
                </a:defRPr>
              </a:lvl5pPr>
              <a:lvl6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477" b="1" dirty="0"/>
                <a:t>自動車</a:t>
              </a:r>
            </a:p>
          </p:txBody>
        </p:sp>
      </p:grpSp>
      <p:sp>
        <p:nvSpPr>
          <p:cNvPr id="224264" name="Rectangle 4"/>
          <p:cNvSpPr>
            <a:spLocks noChangeArrowheads="1"/>
          </p:cNvSpPr>
          <p:nvPr/>
        </p:nvSpPr>
        <p:spPr bwMode="auto">
          <a:xfrm>
            <a:off x="140677" y="1052860"/>
            <a:ext cx="3034812" cy="5250473"/>
          </a:xfrm>
          <a:prstGeom prst="rect">
            <a:avLst/>
          </a:prstGeom>
          <a:solidFill>
            <a:srgbClr val="BBE0E3">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4389" tIns="42194" rIns="84389" bIns="42194" anchor="ctr"/>
          <a:lstStyle>
            <a:lvl1pPr defTabSz="911225">
              <a:defRPr kumimoji="1">
                <a:solidFill>
                  <a:schemeClr val="tx1"/>
                </a:solidFill>
                <a:latin typeface="Arial" panose="020B0604020202020204" pitchFamily="34" charset="0"/>
                <a:ea typeface="ＭＳ Ｐゴシック" panose="020B0600070205080204" pitchFamily="50" charset="-128"/>
              </a:defRPr>
            </a:lvl1pPr>
            <a:lvl2pPr defTabSz="911225">
              <a:defRPr kumimoji="1">
                <a:solidFill>
                  <a:schemeClr val="tx1"/>
                </a:solidFill>
                <a:latin typeface="Arial" panose="020B0604020202020204" pitchFamily="34" charset="0"/>
                <a:ea typeface="ＭＳ Ｐゴシック" panose="020B0600070205080204" pitchFamily="50" charset="-128"/>
              </a:defRPr>
            </a:lvl2pPr>
            <a:lvl3pPr defTabSz="911225">
              <a:defRPr kumimoji="1">
                <a:solidFill>
                  <a:schemeClr val="tx1"/>
                </a:solidFill>
                <a:latin typeface="Arial" panose="020B0604020202020204" pitchFamily="34" charset="0"/>
                <a:ea typeface="ＭＳ Ｐゴシック" panose="020B0600070205080204" pitchFamily="50" charset="-128"/>
              </a:defRPr>
            </a:lvl3pPr>
            <a:lvl4pPr defTabSz="911225">
              <a:defRPr kumimoji="1">
                <a:solidFill>
                  <a:schemeClr val="tx1"/>
                </a:solidFill>
                <a:latin typeface="Arial" panose="020B0604020202020204" pitchFamily="34" charset="0"/>
                <a:ea typeface="ＭＳ Ｐゴシック" panose="020B0600070205080204" pitchFamily="50" charset="-128"/>
              </a:defRPr>
            </a:lvl4pPr>
            <a:lvl5pPr defTabSz="911225">
              <a:defRPr kumimoji="1">
                <a:solidFill>
                  <a:schemeClr val="tx1"/>
                </a:solidFill>
                <a:latin typeface="Arial" panose="020B0604020202020204" pitchFamily="34" charset="0"/>
                <a:ea typeface="ＭＳ Ｐゴシック" panose="020B0600070205080204" pitchFamily="50" charset="-128"/>
              </a:defRPr>
            </a:lvl5pPr>
            <a:lvl6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endParaRPr lang="ja-JP" altLang="ja-JP" dirty="0">
              <a:solidFill>
                <a:srgbClr val="000000"/>
              </a:solidFill>
            </a:endParaRPr>
          </a:p>
        </p:txBody>
      </p:sp>
      <p:grpSp>
        <p:nvGrpSpPr>
          <p:cNvPr id="224267" name="グループ化 2"/>
          <p:cNvGrpSpPr>
            <a:grpSpLocks/>
          </p:cNvGrpSpPr>
          <p:nvPr/>
        </p:nvGrpSpPr>
        <p:grpSpPr bwMode="auto">
          <a:xfrm>
            <a:off x="178708" y="983971"/>
            <a:ext cx="3064189" cy="5253420"/>
            <a:chOff x="193600" y="546782"/>
            <a:chExt cx="3319538" cy="5691127"/>
          </a:xfrm>
        </p:grpSpPr>
        <p:pic>
          <p:nvPicPr>
            <p:cNvPr id="224269"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050" y="948333"/>
              <a:ext cx="2951163"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70" name="Text Box 25"/>
            <p:cNvSpPr txBox="1">
              <a:spLocks noChangeArrowheads="1"/>
            </p:cNvSpPr>
            <p:nvPr/>
          </p:nvSpPr>
          <p:spPr bwMode="auto">
            <a:xfrm>
              <a:off x="193600" y="660995"/>
              <a:ext cx="1646632" cy="34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77" dirty="0">
                  <a:solidFill>
                    <a:srgbClr val="000000"/>
                  </a:solidFill>
                </a:rPr>
                <a:t>●</a:t>
              </a:r>
              <a:r>
                <a:rPr lang="ja-JP" altLang="en-US" sz="1477" dirty="0">
                  <a:solidFill>
                    <a:srgbClr val="000000"/>
                  </a:solidFill>
                </a:rPr>
                <a:t>平成１７年３月</a:t>
              </a:r>
            </a:p>
          </p:txBody>
        </p:sp>
        <p:sp>
          <p:nvSpPr>
            <p:cNvPr id="224271" name="Text Box 29"/>
            <p:cNvSpPr txBox="1">
              <a:spLocks noChangeArrowheads="1"/>
            </p:cNvSpPr>
            <p:nvPr/>
          </p:nvSpPr>
          <p:spPr bwMode="auto">
            <a:xfrm>
              <a:off x="200025" y="2532658"/>
              <a:ext cx="3146425" cy="5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1292" dirty="0">
                  <a:solidFill>
                    <a:srgbClr val="000000"/>
                  </a:solidFill>
                  <a:latin typeface="ＭＳ Ｐゴシック" panose="020B0600070205080204" pitchFamily="50" charset="-128"/>
                </a:rPr>
                <a:t>踏切障害事故</a:t>
              </a:r>
              <a:endParaRPr lang="en-US" altLang="ja-JP" sz="1292" dirty="0">
                <a:solidFill>
                  <a:srgbClr val="000000"/>
                </a:solidFill>
                <a:latin typeface="ＭＳ Ｐゴシック" panose="020B0600070205080204" pitchFamily="50" charset="-128"/>
              </a:endParaRPr>
            </a:p>
            <a:p>
              <a:pPr algn="ctr"/>
              <a:r>
                <a:rPr lang="ja-JP" altLang="en-US" sz="1292" dirty="0">
                  <a:solidFill>
                    <a:srgbClr val="000000"/>
                  </a:solidFill>
                  <a:latin typeface="ＭＳ Ｐゴシック" panose="020B0600070205080204" pitchFamily="50" charset="-128"/>
                </a:rPr>
                <a:t>　</a:t>
              </a:r>
              <a:r>
                <a:rPr lang="en-US" altLang="ja-JP" sz="1292" dirty="0">
                  <a:solidFill>
                    <a:srgbClr val="000000"/>
                  </a:solidFill>
                  <a:latin typeface="ＭＳ Ｐゴシック" panose="020B0600070205080204" pitchFamily="50" charset="-128"/>
                </a:rPr>
                <a:t>《</a:t>
              </a:r>
              <a:r>
                <a:rPr lang="ja-JP" altLang="en-US" sz="1292" dirty="0">
                  <a:solidFill>
                    <a:srgbClr val="000000"/>
                  </a:solidFill>
                  <a:latin typeface="ＭＳ Ｐゴシック" panose="020B0600070205080204" pitchFamily="50" charset="-128"/>
                </a:rPr>
                <a:t>死者</a:t>
              </a:r>
              <a:r>
                <a:rPr lang="en-US" altLang="ja-JP" sz="1292" dirty="0">
                  <a:solidFill>
                    <a:srgbClr val="000000"/>
                  </a:solidFill>
                  <a:latin typeface="ＭＳ Ｐゴシック" panose="020B0600070205080204" pitchFamily="50" charset="-128"/>
                </a:rPr>
                <a:t>2</a:t>
              </a:r>
              <a:r>
                <a:rPr lang="ja-JP" altLang="en-US" sz="1292" dirty="0">
                  <a:solidFill>
                    <a:srgbClr val="000000"/>
                  </a:solidFill>
                  <a:latin typeface="ＭＳ Ｐゴシック" panose="020B0600070205080204" pitchFamily="50" charset="-128"/>
                </a:rPr>
                <a:t>名、負傷者</a:t>
              </a:r>
              <a:r>
                <a:rPr lang="en-US" altLang="ja-JP" sz="1292" dirty="0">
                  <a:solidFill>
                    <a:srgbClr val="000000"/>
                  </a:solidFill>
                  <a:latin typeface="ＭＳ Ｐゴシック" panose="020B0600070205080204" pitchFamily="50" charset="-128"/>
                </a:rPr>
                <a:t>2</a:t>
              </a:r>
              <a:r>
                <a:rPr lang="ja-JP" altLang="en-US" sz="1292" dirty="0">
                  <a:solidFill>
                    <a:srgbClr val="000000"/>
                  </a:solidFill>
                  <a:latin typeface="ＭＳ Ｐゴシック" panose="020B0600070205080204" pitchFamily="50" charset="-128"/>
                </a:rPr>
                <a:t>名</a:t>
              </a:r>
              <a:r>
                <a:rPr lang="en-US" altLang="ja-JP" sz="1292" dirty="0">
                  <a:solidFill>
                    <a:srgbClr val="000000"/>
                  </a:solidFill>
                  <a:latin typeface="ＭＳ Ｐゴシック" panose="020B0600070205080204" pitchFamily="50" charset="-128"/>
                </a:rPr>
                <a:t>》</a:t>
              </a:r>
            </a:p>
          </p:txBody>
        </p:sp>
        <p:sp>
          <p:nvSpPr>
            <p:cNvPr id="224272" name="Text Box 30"/>
            <p:cNvSpPr txBox="1">
              <a:spLocks noChangeArrowheads="1"/>
            </p:cNvSpPr>
            <p:nvPr/>
          </p:nvSpPr>
          <p:spPr bwMode="auto">
            <a:xfrm>
              <a:off x="216389" y="3069555"/>
              <a:ext cx="1646632" cy="34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77" dirty="0">
                  <a:solidFill>
                    <a:srgbClr val="000000"/>
                  </a:solidFill>
                </a:rPr>
                <a:t>●</a:t>
              </a:r>
              <a:r>
                <a:rPr lang="ja-JP" altLang="en-US" sz="1477" dirty="0">
                  <a:solidFill>
                    <a:srgbClr val="000000"/>
                  </a:solidFill>
                </a:rPr>
                <a:t>平成１７年４月</a:t>
              </a:r>
            </a:p>
          </p:txBody>
        </p:sp>
        <p:sp>
          <p:nvSpPr>
            <p:cNvPr id="224273" name="Oval 5"/>
            <p:cNvSpPr>
              <a:spLocks noChangeArrowheads="1"/>
            </p:cNvSpPr>
            <p:nvPr/>
          </p:nvSpPr>
          <p:spPr bwMode="auto">
            <a:xfrm>
              <a:off x="1856947" y="2994708"/>
              <a:ext cx="1439862" cy="4760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lIns="84389" tIns="42194" rIns="84389" bIns="42194" anchor="ctr">
              <a:spAutoFit/>
            </a:bodyPr>
            <a:lstStyle>
              <a:lvl1pPr defTabSz="911225">
                <a:defRPr kumimoji="1">
                  <a:solidFill>
                    <a:schemeClr val="tx1"/>
                  </a:solidFill>
                  <a:latin typeface="Arial" panose="020B0604020202020204" pitchFamily="34" charset="0"/>
                  <a:ea typeface="ＭＳ Ｐゴシック" panose="020B0600070205080204" pitchFamily="50" charset="-128"/>
                </a:defRPr>
              </a:lvl1pPr>
              <a:lvl2pPr defTabSz="911225">
                <a:defRPr kumimoji="1">
                  <a:solidFill>
                    <a:schemeClr val="tx1"/>
                  </a:solidFill>
                  <a:latin typeface="Arial" panose="020B0604020202020204" pitchFamily="34" charset="0"/>
                  <a:ea typeface="ＭＳ Ｐゴシック" panose="020B0600070205080204" pitchFamily="50" charset="-128"/>
                </a:defRPr>
              </a:lvl2pPr>
              <a:lvl3pPr defTabSz="911225">
                <a:defRPr kumimoji="1">
                  <a:solidFill>
                    <a:schemeClr val="tx1"/>
                  </a:solidFill>
                  <a:latin typeface="Arial" panose="020B0604020202020204" pitchFamily="34" charset="0"/>
                  <a:ea typeface="ＭＳ Ｐゴシック" panose="020B0600070205080204" pitchFamily="50" charset="-128"/>
                </a:defRPr>
              </a:lvl3pPr>
              <a:lvl4pPr defTabSz="911225">
                <a:defRPr kumimoji="1">
                  <a:solidFill>
                    <a:schemeClr val="tx1"/>
                  </a:solidFill>
                  <a:latin typeface="Arial" panose="020B0604020202020204" pitchFamily="34" charset="0"/>
                  <a:ea typeface="ＭＳ Ｐゴシック" panose="020B0600070205080204" pitchFamily="50" charset="-128"/>
                </a:defRPr>
              </a:lvl4pPr>
              <a:lvl5pPr defTabSz="911225">
                <a:defRPr kumimoji="1">
                  <a:solidFill>
                    <a:schemeClr val="tx1"/>
                  </a:solidFill>
                  <a:latin typeface="Arial" panose="020B0604020202020204" pitchFamily="34" charset="0"/>
                  <a:ea typeface="ＭＳ Ｐゴシック" panose="020B0600070205080204" pitchFamily="50" charset="-128"/>
                </a:defRPr>
              </a:lvl5pPr>
              <a:lvl6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477" b="1" dirty="0"/>
                <a:t>鉄道</a:t>
              </a:r>
            </a:p>
          </p:txBody>
        </p:sp>
        <p:sp>
          <p:nvSpPr>
            <p:cNvPr id="224274" name="Oval 5"/>
            <p:cNvSpPr>
              <a:spLocks noChangeArrowheads="1"/>
            </p:cNvSpPr>
            <p:nvPr/>
          </p:nvSpPr>
          <p:spPr bwMode="auto">
            <a:xfrm>
              <a:off x="1857375" y="546782"/>
              <a:ext cx="1439863" cy="476075"/>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lIns="84389" tIns="42194" rIns="84389" bIns="42194" anchor="ctr">
              <a:spAutoFit/>
            </a:bodyPr>
            <a:lstStyle>
              <a:lvl1pPr defTabSz="911225">
                <a:defRPr kumimoji="1">
                  <a:solidFill>
                    <a:schemeClr val="tx1"/>
                  </a:solidFill>
                  <a:latin typeface="Arial" panose="020B0604020202020204" pitchFamily="34" charset="0"/>
                  <a:ea typeface="ＭＳ Ｐゴシック" panose="020B0600070205080204" pitchFamily="50" charset="-128"/>
                </a:defRPr>
              </a:lvl1pPr>
              <a:lvl2pPr defTabSz="911225">
                <a:defRPr kumimoji="1">
                  <a:solidFill>
                    <a:schemeClr val="tx1"/>
                  </a:solidFill>
                  <a:latin typeface="Arial" panose="020B0604020202020204" pitchFamily="34" charset="0"/>
                  <a:ea typeface="ＭＳ Ｐゴシック" panose="020B0600070205080204" pitchFamily="50" charset="-128"/>
                </a:defRPr>
              </a:lvl2pPr>
              <a:lvl3pPr defTabSz="911225">
                <a:defRPr kumimoji="1">
                  <a:solidFill>
                    <a:schemeClr val="tx1"/>
                  </a:solidFill>
                  <a:latin typeface="Arial" panose="020B0604020202020204" pitchFamily="34" charset="0"/>
                  <a:ea typeface="ＭＳ Ｐゴシック" panose="020B0600070205080204" pitchFamily="50" charset="-128"/>
                </a:defRPr>
              </a:lvl3pPr>
              <a:lvl4pPr defTabSz="911225">
                <a:defRPr kumimoji="1">
                  <a:solidFill>
                    <a:schemeClr val="tx1"/>
                  </a:solidFill>
                  <a:latin typeface="Arial" panose="020B0604020202020204" pitchFamily="34" charset="0"/>
                  <a:ea typeface="ＭＳ Ｐゴシック" panose="020B0600070205080204" pitchFamily="50" charset="-128"/>
                </a:defRPr>
              </a:lvl4pPr>
              <a:lvl5pPr defTabSz="911225">
                <a:defRPr kumimoji="1">
                  <a:solidFill>
                    <a:schemeClr val="tx1"/>
                  </a:solidFill>
                  <a:latin typeface="Arial" panose="020B0604020202020204" pitchFamily="34" charset="0"/>
                  <a:ea typeface="ＭＳ Ｐゴシック" panose="020B0600070205080204" pitchFamily="50" charset="-128"/>
                </a:defRPr>
              </a:lvl5pPr>
              <a:lvl6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477" b="1" dirty="0"/>
                <a:t>鉄道</a:t>
              </a:r>
            </a:p>
          </p:txBody>
        </p:sp>
        <p:pic>
          <p:nvPicPr>
            <p:cNvPr id="224275" name="図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517" y="3467722"/>
              <a:ext cx="1689100"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76" name="Text Box 6"/>
            <p:cNvSpPr txBox="1">
              <a:spLocks noChangeArrowheads="1"/>
            </p:cNvSpPr>
            <p:nvPr/>
          </p:nvSpPr>
          <p:spPr bwMode="auto">
            <a:xfrm>
              <a:off x="1919288" y="4322763"/>
              <a:ext cx="1593850" cy="82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89" tIns="42194" rIns="84389" bIns="42194">
              <a:spAutoFit/>
            </a:bodyPr>
            <a:lstStyle>
              <a:lvl1pPr defTabSz="911225">
                <a:defRPr kumimoji="1">
                  <a:solidFill>
                    <a:schemeClr val="tx1"/>
                  </a:solidFill>
                  <a:latin typeface="Arial" panose="020B0604020202020204" pitchFamily="34" charset="0"/>
                  <a:ea typeface="ＭＳ Ｐゴシック" panose="020B0600070205080204" pitchFamily="50" charset="-128"/>
                </a:defRPr>
              </a:lvl1pPr>
              <a:lvl2pPr defTabSz="911225">
                <a:defRPr kumimoji="1">
                  <a:solidFill>
                    <a:schemeClr val="tx1"/>
                  </a:solidFill>
                  <a:latin typeface="Arial" panose="020B0604020202020204" pitchFamily="34" charset="0"/>
                  <a:ea typeface="ＭＳ Ｐゴシック" panose="020B0600070205080204" pitchFamily="50" charset="-128"/>
                </a:defRPr>
              </a:lvl2pPr>
              <a:lvl3pPr defTabSz="911225">
                <a:defRPr kumimoji="1">
                  <a:solidFill>
                    <a:schemeClr val="tx1"/>
                  </a:solidFill>
                  <a:latin typeface="Arial" panose="020B0604020202020204" pitchFamily="34" charset="0"/>
                  <a:ea typeface="ＭＳ Ｐゴシック" panose="020B0600070205080204" pitchFamily="50" charset="-128"/>
                </a:defRPr>
              </a:lvl3pPr>
              <a:lvl4pPr defTabSz="911225">
                <a:defRPr kumimoji="1">
                  <a:solidFill>
                    <a:schemeClr val="tx1"/>
                  </a:solidFill>
                  <a:latin typeface="Arial" panose="020B0604020202020204" pitchFamily="34" charset="0"/>
                  <a:ea typeface="ＭＳ Ｐゴシック" panose="020B0600070205080204" pitchFamily="50" charset="-128"/>
                </a:defRPr>
              </a:lvl4pPr>
              <a:lvl5pPr defTabSz="911225">
                <a:defRPr kumimoji="1">
                  <a:solidFill>
                    <a:schemeClr val="tx1"/>
                  </a:solidFill>
                  <a:latin typeface="Arial" panose="020B0604020202020204" pitchFamily="34" charset="0"/>
                  <a:ea typeface="ＭＳ Ｐゴシック" panose="020B0600070205080204" pitchFamily="50" charset="-128"/>
                </a:defRPr>
              </a:lvl5pPr>
              <a:lvl6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defTabSz="9112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35000"/>
                </a:spcBef>
                <a:buFont typeface="Wingdings" panose="05000000000000000000" pitchFamily="2" charset="2"/>
                <a:buNone/>
              </a:pPr>
              <a:r>
                <a:rPr lang="ja-JP" altLang="en-US" sz="1292" dirty="0">
                  <a:solidFill>
                    <a:srgbClr val="000000"/>
                  </a:solidFill>
                  <a:latin typeface="ＭＳ Ｐゴシック" panose="020B0600070205080204" pitchFamily="50" charset="-128"/>
                </a:rPr>
                <a:t>列車脱線事故</a:t>
              </a:r>
            </a:p>
            <a:p>
              <a:pPr algn="ctr">
                <a:lnSpc>
                  <a:spcPct val="90000"/>
                </a:lnSpc>
                <a:spcBef>
                  <a:spcPct val="35000"/>
                </a:spcBef>
                <a:buFont typeface="Wingdings" panose="05000000000000000000" pitchFamily="2" charset="2"/>
                <a:buNone/>
              </a:pPr>
              <a:r>
                <a:rPr lang="en-US" altLang="ja-JP" sz="1292" dirty="0">
                  <a:solidFill>
                    <a:srgbClr val="000000"/>
                  </a:solidFill>
                  <a:latin typeface="ＭＳ Ｐゴシック" panose="020B0600070205080204" pitchFamily="50" charset="-128"/>
                </a:rPr>
                <a:t>《</a:t>
              </a:r>
              <a:r>
                <a:rPr lang="ja-JP" altLang="en-US" sz="1292" dirty="0">
                  <a:solidFill>
                    <a:srgbClr val="000000"/>
                  </a:solidFill>
                  <a:latin typeface="ＭＳ Ｐゴシック" panose="020B0600070205080204" pitchFamily="50" charset="-128"/>
                </a:rPr>
                <a:t>死者</a:t>
              </a:r>
              <a:r>
                <a:rPr lang="en-US" altLang="ja-JP" sz="1292" dirty="0">
                  <a:solidFill>
                    <a:srgbClr val="000000"/>
                  </a:solidFill>
                  <a:latin typeface="ＭＳ Ｐゴシック" panose="020B0600070205080204" pitchFamily="50" charset="-128"/>
                </a:rPr>
                <a:t>107</a:t>
              </a:r>
              <a:r>
                <a:rPr lang="ja-JP" altLang="en-US" sz="1292" dirty="0">
                  <a:solidFill>
                    <a:srgbClr val="000000"/>
                  </a:solidFill>
                  <a:latin typeface="ＭＳ Ｐゴシック" panose="020B0600070205080204" pitchFamily="50" charset="-128"/>
                </a:rPr>
                <a:t>名、</a:t>
              </a:r>
              <a:endParaRPr lang="en-US" altLang="ja-JP" sz="1292" dirty="0">
                <a:solidFill>
                  <a:srgbClr val="000000"/>
                </a:solidFill>
                <a:latin typeface="ＭＳ Ｐゴシック" panose="020B0600070205080204" pitchFamily="50" charset="-128"/>
              </a:endParaRPr>
            </a:p>
            <a:p>
              <a:pPr algn="ctr">
                <a:lnSpc>
                  <a:spcPct val="90000"/>
                </a:lnSpc>
                <a:spcBef>
                  <a:spcPct val="35000"/>
                </a:spcBef>
                <a:buFont typeface="Wingdings" panose="05000000000000000000" pitchFamily="2" charset="2"/>
                <a:buNone/>
              </a:pPr>
              <a:r>
                <a:rPr lang="ja-JP" altLang="en-US" sz="1292" dirty="0">
                  <a:solidFill>
                    <a:srgbClr val="000000"/>
                  </a:solidFill>
                  <a:latin typeface="ＭＳ Ｐゴシック" panose="020B0600070205080204" pitchFamily="50" charset="-128"/>
                </a:rPr>
                <a:t>負傷者</a:t>
              </a:r>
              <a:r>
                <a:rPr lang="en-US" altLang="ja-JP" sz="1292" dirty="0">
                  <a:solidFill>
                    <a:srgbClr val="000000"/>
                  </a:solidFill>
                  <a:latin typeface="ＭＳ Ｐゴシック" panose="020B0600070205080204" pitchFamily="50" charset="-128"/>
                </a:rPr>
                <a:t>562</a:t>
              </a:r>
              <a:r>
                <a:rPr lang="ja-JP" altLang="en-US" sz="1292" dirty="0">
                  <a:solidFill>
                    <a:srgbClr val="000000"/>
                  </a:solidFill>
                  <a:latin typeface="ＭＳ Ｐゴシック" panose="020B0600070205080204" pitchFamily="50" charset="-128"/>
                </a:rPr>
                <a:t>名</a:t>
              </a:r>
              <a:r>
                <a:rPr lang="en-US" altLang="ja-JP" sz="1292" dirty="0">
                  <a:solidFill>
                    <a:srgbClr val="000000"/>
                  </a:solidFill>
                  <a:latin typeface="ＭＳ Ｐゴシック" panose="020B0600070205080204" pitchFamily="50" charset="-128"/>
                </a:rPr>
                <a:t>》</a:t>
              </a:r>
            </a:p>
          </p:txBody>
        </p:sp>
      </p:grpSp>
      <p:sp>
        <p:nvSpPr>
          <p:cNvPr id="224268" name="スライド番号プレースホルダー 2"/>
          <p:cNvSpPr>
            <a:spLocks noGrp="1" noChangeArrowheads="1"/>
          </p:cNvSpPr>
          <p:nvPr>
            <p:ph type="sldNum" sz="quarter" idx="12"/>
          </p:nvPr>
        </p:nvSpPr>
        <p:spPr/>
        <p:txBody>
          <a:bodyPr/>
          <a:lstStyle/>
          <a:p>
            <a:pPr eaLnBrk="1" hangingPunct="1"/>
            <a:fld id="{05FCBD7B-5BD5-4DFC-9085-D5E26B14B95A}" type="slidenum">
              <a:rPr lang="en-US" altLang="ja-JP"/>
              <a:pPr eaLnBrk="1" hangingPunct="1"/>
              <a:t>7</a:t>
            </a:fld>
            <a:endParaRPr lang="en-US" altLang="ja-JP" dirty="0"/>
          </a:p>
        </p:txBody>
      </p:sp>
      <p:sp>
        <p:nvSpPr>
          <p:cNvPr id="2" name="タイトル 1"/>
          <p:cNvSpPr>
            <a:spLocks noGrp="1"/>
          </p:cNvSpPr>
          <p:nvPr>
            <p:ph type="title"/>
          </p:nvPr>
        </p:nvSpPr>
        <p:spPr>
          <a:xfrm>
            <a:off x="19050" y="182615"/>
            <a:ext cx="7740352" cy="624114"/>
          </a:xfrm>
        </p:spPr>
        <p:txBody>
          <a:bodyPr/>
          <a:lstStyle/>
          <a:p>
            <a:r>
              <a:rPr lang="ja-JP" altLang="en-US" dirty="0"/>
              <a:t>ヒューマンエラーに起因する事故・トラブル</a:t>
            </a:r>
            <a:endParaRPr kumimoji="1" lang="ja-JP" altLang="en-US" dirty="0"/>
          </a:p>
        </p:txBody>
      </p:sp>
      <p:sp>
        <p:nvSpPr>
          <p:cNvPr id="34" name="Rectangle 15"/>
          <p:cNvSpPr>
            <a:spLocks noChangeArrowheads="1"/>
          </p:cNvSpPr>
          <p:nvPr/>
        </p:nvSpPr>
        <p:spPr bwMode="auto">
          <a:xfrm>
            <a:off x="2376590" y="5831325"/>
            <a:ext cx="6325771" cy="830997"/>
          </a:xfrm>
          <a:prstGeom prst="rect">
            <a:avLst/>
          </a:prstGeom>
          <a:noFill/>
          <a:ln w="254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ja-JP" altLang="en-US" sz="2400" dirty="0">
                <a:latin typeface="+mj-ea"/>
                <a:ea typeface="+mj-ea"/>
              </a:rPr>
              <a:t>平成</a:t>
            </a:r>
            <a:r>
              <a:rPr lang="en-US" altLang="ja-JP" sz="2400" dirty="0">
                <a:latin typeface="+mj-ea"/>
                <a:ea typeface="+mj-ea"/>
              </a:rPr>
              <a:t>17</a:t>
            </a:r>
            <a:r>
              <a:rPr lang="ja-JP" altLang="en-US" sz="2400" dirty="0">
                <a:latin typeface="+mj-ea"/>
                <a:ea typeface="+mj-ea"/>
              </a:rPr>
              <a:t>年　</a:t>
            </a:r>
            <a:endParaRPr lang="en-US" altLang="ja-JP" sz="2400" dirty="0">
              <a:latin typeface="+mj-ea"/>
              <a:ea typeface="+mj-ea"/>
            </a:endParaRPr>
          </a:p>
          <a:p>
            <a:r>
              <a:rPr lang="ja-JP" altLang="en-US" sz="2400" dirty="0">
                <a:solidFill>
                  <a:srgbClr val="FF0000"/>
                </a:solidFill>
                <a:latin typeface="+mj-ea"/>
                <a:ea typeface="+mj-ea"/>
              </a:rPr>
              <a:t>ヒューマンエラーに起因</a:t>
            </a:r>
            <a:r>
              <a:rPr lang="ja-JP" altLang="en-US" sz="2400" dirty="0">
                <a:latin typeface="+mj-ea"/>
                <a:ea typeface="+mj-ea"/>
              </a:rPr>
              <a:t>する事故・トラブルが多発</a:t>
            </a:r>
          </a:p>
        </p:txBody>
      </p:sp>
    </p:spTree>
    <p:extLst>
      <p:ext uri="{BB962C8B-B14F-4D97-AF65-F5344CB8AC3E}">
        <p14:creationId xmlns:p14="http://schemas.microsoft.com/office/powerpoint/2010/main" val="27439264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二等辺三角形 7"/>
          <p:cNvSpPr/>
          <p:nvPr/>
        </p:nvSpPr>
        <p:spPr bwMode="auto">
          <a:xfrm>
            <a:off x="332774" y="3426011"/>
            <a:ext cx="3641651" cy="3147237"/>
          </a:xfrm>
          <a:prstGeom prst="triangl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5" name="台形 4"/>
          <p:cNvSpPr/>
          <p:nvPr/>
        </p:nvSpPr>
        <p:spPr bwMode="auto">
          <a:xfrm>
            <a:off x="335199" y="4832290"/>
            <a:ext cx="3641650" cy="1740962"/>
          </a:xfrm>
          <a:prstGeom prst="trapezoid">
            <a:avLst>
              <a:gd name="adj" fmla="val 57884"/>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6" name="台形 5"/>
          <p:cNvSpPr/>
          <p:nvPr/>
        </p:nvSpPr>
        <p:spPr bwMode="auto">
          <a:xfrm>
            <a:off x="1341638" y="3920474"/>
            <a:ext cx="1625646" cy="911816"/>
          </a:xfrm>
          <a:prstGeom prst="trapezoid">
            <a:avLst>
              <a:gd name="adj" fmla="val 57803"/>
            </a:avLst>
          </a:prstGeom>
          <a:solidFill>
            <a:srgbClr val="FF99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7" name="台形 6"/>
          <p:cNvSpPr/>
          <p:nvPr/>
        </p:nvSpPr>
        <p:spPr bwMode="auto">
          <a:xfrm>
            <a:off x="1872703" y="3426011"/>
            <a:ext cx="566867" cy="494463"/>
          </a:xfrm>
          <a:prstGeom prst="trapezoid">
            <a:avLst>
              <a:gd name="adj" fmla="val 16642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10" name="テキスト ボックス 9"/>
          <p:cNvSpPr txBox="1"/>
          <p:nvPr/>
        </p:nvSpPr>
        <p:spPr>
          <a:xfrm>
            <a:off x="211016" y="1184551"/>
            <a:ext cx="3855490" cy="5489351"/>
          </a:xfrm>
          <a:prstGeom prst="rect">
            <a:avLst/>
          </a:prstGeom>
          <a:noFill/>
          <a:ln w="28575">
            <a:solidFill>
              <a:srgbClr val="92D050"/>
            </a:solidFill>
          </a:ln>
        </p:spPr>
        <p:txBody>
          <a:bodyPr wrap="square" rtlCol="0">
            <a:noAutofit/>
          </a:bodyPr>
          <a:lstStyle/>
          <a:p>
            <a:r>
              <a:rPr lang="ja-JP" altLang="en-US" sz="2400" u="sng" dirty="0">
                <a:latin typeface="+mj-ea"/>
                <a:ea typeface="+mj-ea"/>
              </a:rPr>
              <a:t>ハインリッヒの法則</a:t>
            </a:r>
            <a:endParaRPr lang="en-US" altLang="ja-JP" sz="2400" u="sng" dirty="0">
              <a:latin typeface="+mj-ea"/>
              <a:ea typeface="+mj-ea"/>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en-US" altLang="ja-JP" sz="2400" dirty="0">
                <a:latin typeface="UD デジタル 教科書体 NK-R" panose="02020400000000000000" pitchFamily="18" charset="-128"/>
                <a:ea typeface="UD デジタル 教科書体 NK-R" panose="02020400000000000000" pitchFamily="18" charset="-128"/>
              </a:rPr>
              <a:t>1</a:t>
            </a:r>
            <a:r>
              <a:rPr lang="ja-JP" altLang="en-US" sz="2400" dirty="0">
                <a:latin typeface="UD デジタル 教科書体 NK-R" panose="02020400000000000000" pitchFamily="18" charset="-128"/>
                <a:ea typeface="UD デジタル 教科書体 NK-R" panose="02020400000000000000" pitchFamily="18" charset="-128"/>
              </a:rPr>
              <a:t>つの事故の背後には</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en-US" altLang="ja-JP" sz="2400" dirty="0">
                <a:latin typeface="UD デジタル 教科書体 NK-R" panose="02020400000000000000" pitchFamily="18" charset="-128"/>
                <a:ea typeface="UD デジタル 教科書体 NK-R" panose="02020400000000000000" pitchFamily="18" charset="-128"/>
              </a:rPr>
              <a:t>29</a:t>
            </a:r>
            <a:r>
              <a:rPr lang="ja-JP" altLang="en-US" sz="2400" dirty="0">
                <a:latin typeface="UD デジタル 教科書体 NK-R" panose="02020400000000000000" pitchFamily="18" charset="-128"/>
                <a:ea typeface="UD デジタル 教科書体 NK-R" panose="02020400000000000000" pitchFamily="18" charset="-128"/>
              </a:rPr>
              <a:t>の軽微な事象があり、</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その背景には</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en-US" altLang="ja-JP" sz="2400" dirty="0">
                <a:latin typeface="UD デジタル 教科書体 NK-R" panose="02020400000000000000" pitchFamily="18" charset="-128"/>
                <a:ea typeface="UD デジタル 教科書体 NK-R" panose="02020400000000000000" pitchFamily="18" charset="-128"/>
              </a:rPr>
              <a:t>300</a:t>
            </a:r>
            <a:r>
              <a:rPr lang="ja-JP" altLang="en-US" sz="2400" dirty="0">
                <a:latin typeface="UD デジタル 教科書体 NK-R" panose="02020400000000000000" pitchFamily="18" charset="-128"/>
                <a:ea typeface="UD デジタル 教科書体 NK-R" panose="02020400000000000000" pitchFamily="18" charset="-128"/>
              </a:rPr>
              <a:t>のヒヤリ・ハットがある。</a:t>
            </a:r>
            <a:endParaRPr kumimoji="1" lang="ja-JP" altLang="en-US" sz="2400" dirty="0">
              <a:latin typeface="UD デジタル 教科書体 NK-R" panose="02020400000000000000" pitchFamily="18" charset="-128"/>
              <a:ea typeface="UD デジタル 教科書体 NK-R" panose="02020400000000000000" pitchFamily="18" charset="-128"/>
            </a:endParaRPr>
          </a:p>
        </p:txBody>
      </p:sp>
      <p:sp>
        <p:nvSpPr>
          <p:cNvPr id="12" name="テキスト ボックス 11"/>
          <p:cNvSpPr txBox="1"/>
          <p:nvPr/>
        </p:nvSpPr>
        <p:spPr>
          <a:xfrm>
            <a:off x="4771130" y="1184551"/>
            <a:ext cx="4058301" cy="5489351"/>
          </a:xfrm>
          <a:prstGeom prst="rect">
            <a:avLst/>
          </a:prstGeom>
          <a:noFill/>
          <a:ln w="28575">
            <a:solidFill>
              <a:srgbClr val="92D050"/>
            </a:solidFill>
          </a:ln>
        </p:spPr>
        <p:txBody>
          <a:bodyPr wrap="square" rtlCol="0">
            <a:noAutofit/>
          </a:bodyPr>
          <a:lstStyle/>
          <a:p>
            <a:r>
              <a:rPr lang="ja-JP" altLang="en-US" sz="2400" u="sng" dirty="0">
                <a:latin typeface="+mj-ea"/>
                <a:ea typeface="+mj-ea"/>
              </a:rPr>
              <a:t>予兆管理の意義</a:t>
            </a:r>
            <a:endParaRPr lang="en-US" altLang="ja-JP" sz="2400" u="sng" dirty="0">
              <a:latin typeface="+mj-ea"/>
              <a:ea typeface="+mj-ea"/>
            </a:endParaRPr>
          </a:p>
          <a:p>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事故の発生要因になりうる</a:t>
            </a:r>
            <a:br>
              <a:rPr lang="en-US" altLang="ja-JP" sz="2400" dirty="0">
                <a:latin typeface="UD デジタル 教科書体 NK-R" panose="02020400000000000000" pitchFamily="18" charset="-128"/>
                <a:ea typeface="UD デジタル 教科書体 NK-R" panose="02020400000000000000" pitchFamily="18" charset="-128"/>
              </a:rPr>
            </a:br>
            <a:r>
              <a:rPr lang="ja-JP" altLang="en-US" sz="2400" u="sng" dirty="0">
                <a:latin typeface="UD デジタル 教科書体 NK-R" panose="02020400000000000000" pitchFamily="18" charset="-128"/>
                <a:ea typeface="UD デジタル 教科書体 NK-R" panose="02020400000000000000" pitchFamily="18" charset="-128"/>
              </a:rPr>
              <a:t>気がかり等の予兆</a:t>
            </a:r>
            <a:r>
              <a:rPr lang="ja-JP" altLang="en-US" sz="2400" dirty="0">
                <a:latin typeface="UD デジタル 教科書体 NK-R" panose="02020400000000000000" pitchFamily="18" charset="-128"/>
                <a:ea typeface="UD デジタル 教科書体 NK-R" panose="02020400000000000000" pitchFamily="18" charset="-128"/>
              </a:rPr>
              <a:t>を収集し、傾向を把握することで、</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①事故等の</a:t>
            </a:r>
            <a:r>
              <a:rPr lang="ja-JP" altLang="en-US" sz="2400" dirty="0">
                <a:solidFill>
                  <a:srgbClr val="0000FF"/>
                </a:solidFill>
                <a:latin typeface="UD デジタル 教科書体 NK-R" panose="02020400000000000000" pitchFamily="18" charset="-128"/>
                <a:ea typeface="UD デジタル 教科書体 NK-R" panose="02020400000000000000" pitchFamily="18" charset="-128"/>
              </a:rPr>
              <a:t>未然防止策</a:t>
            </a:r>
            <a:r>
              <a:rPr lang="ja-JP" altLang="en-US" sz="2400" dirty="0">
                <a:latin typeface="UD デジタル 教科書体 NK-R" panose="02020400000000000000" pitchFamily="18" charset="-128"/>
                <a:ea typeface="UD デジタル 教科書体 NK-R" panose="02020400000000000000" pitchFamily="18" charset="-128"/>
              </a:rPr>
              <a:t>を</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　　見出す。</a:t>
            </a:r>
            <a:endParaRPr lang="en-US" altLang="ja-JP" sz="2400" dirty="0">
              <a:latin typeface="UD デジタル 教科書体 NK-R" panose="02020400000000000000" pitchFamily="18" charset="-128"/>
              <a:ea typeface="UD デジタル 教科書体 NK-R" panose="02020400000000000000" pitchFamily="18" charset="-128"/>
            </a:endParaRPr>
          </a:p>
          <a:p>
            <a:r>
              <a:rPr kumimoji="1" lang="ja-JP" altLang="en-US" sz="2400" dirty="0">
                <a:latin typeface="UD デジタル 教科書体 NK-R" panose="02020400000000000000" pitchFamily="18" charset="-128"/>
                <a:ea typeface="UD デジタル 教科書体 NK-R" panose="02020400000000000000" pitchFamily="18" charset="-128"/>
              </a:rPr>
              <a:t>②</a:t>
            </a:r>
            <a:r>
              <a:rPr kumimoji="1" lang="ja-JP" altLang="en-US" sz="2400" dirty="0">
                <a:solidFill>
                  <a:srgbClr val="0000FF"/>
                </a:solidFill>
                <a:latin typeface="UD デジタル 教科書体 NK-R" panose="02020400000000000000" pitchFamily="18" charset="-128"/>
                <a:ea typeface="UD デジタル 教科書体 NK-R" panose="02020400000000000000" pitchFamily="18" charset="-128"/>
              </a:rPr>
              <a:t>安全重点施策</a:t>
            </a:r>
            <a:r>
              <a:rPr kumimoji="1" lang="ja-JP" altLang="en-US" sz="2400" dirty="0">
                <a:latin typeface="UD デジタル 教科書体 NK-R" panose="02020400000000000000" pitchFamily="18" charset="-128"/>
                <a:ea typeface="UD デジタル 教科書体 NK-R" panose="02020400000000000000" pitchFamily="18" charset="-128"/>
              </a:rPr>
              <a:t>を策定する。</a:t>
            </a:r>
          </a:p>
        </p:txBody>
      </p:sp>
      <p:sp>
        <p:nvSpPr>
          <p:cNvPr id="13" name="Text Box 17"/>
          <p:cNvSpPr txBox="1">
            <a:spLocks noChangeArrowheads="1"/>
          </p:cNvSpPr>
          <p:nvPr/>
        </p:nvSpPr>
        <p:spPr bwMode="auto">
          <a:xfrm>
            <a:off x="2010140" y="3546714"/>
            <a:ext cx="285655" cy="400110"/>
          </a:xfrm>
          <a:prstGeom prst="rect">
            <a:avLst/>
          </a:prstGeom>
          <a:noFill/>
          <a:ln w="9525" algn="ctr">
            <a:noFill/>
            <a:miter lim="800000"/>
            <a:headEnd/>
            <a:tailEnd/>
          </a:ln>
        </p:spPr>
        <p:txBody>
          <a:bodyPr wrap="none">
            <a:spAutoFit/>
          </a:bodyPr>
          <a:lstStyle/>
          <a:p>
            <a:r>
              <a:rPr lang="ja-JP" altLang="en-US" sz="2000" b="1" dirty="0">
                <a:solidFill>
                  <a:schemeClr val="bg1"/>
                </a:solidFill>
                <a:latin typeface="AR P丸ゴシック体M" panose="020F0600000000000000" pitchFamily="50" charset="-128"/>
                <a:ea typeface="AR P丸ゴシック体M" panose="020F0600000000000000" pitchFamily="50" charset="-128"/>
              </a:rPr>
              <a:t>１</a:t>
            </a:r>
          </a:p>
        </p:txBody>
      </p:sp>
      <p:sp>
        <p:nvSpPr>
          <p:cNvPr id="14" name="Text Box 18"/>
          <p:cNvSpPr txBox="1">
            <a:spLocks noChangeArrowheads="1"/>
          </p:cNvSpPr>
          <p:nvPr/>
        </p:nvSpPr>
        <p:spPr bwMode="auto">
          <a:xfrm>
            <a:off x="1721167" y="4177944"/>
            <a:ext cx="863600" cy="396875"/>
          </a:xfrm>
          <a:prstGeom prst="rect">
            <a:avLst/>
          </a:prstGeom>
          <a:noFill/>
          <a:ln w="9525" algn="ctr">
            <a:noFill/>
            <a:miter lim="800000"/>
            <a:headEnd/>
            <a:tailEnd/>
          </a:ln>
        </p:spPr>
        <p:txBody>
          <a:bodyPr>
            <a:spAutoFit/>
          </a:bodyPr>
          <a:lstStyle/>
          <a:p>
            <a:pPr algn="ctr"/>
            <a:r>
              <a:rPr lang="ja-JP" altLang="en-US" sz="2000" b="1" dirty="0">
                <a:latin typeface="AR P丸ゴシック体M" panose="020F0600000000000000" pitchFamily="50" charset="-128"/>
                <a:ea typeface="AR P丸ゴシック体M" panose="020F0600000000000000" pitchFamily="50" charset="-128"/>
              </a:rPr>
              <a:t>２９</a:t>
            </a:r>
          </a:p>
        </p:txBody>
      </p:sp>
      <p:sp>
        <p:nvSpPr>
          <p:cNvPr id="15" name="Text Box 19"/>
          <p:cNvSpPr txBox="1">
            <a:spLocks noChangeArrowheads="1"/>
          </p:cNvSpPr>
          <p:nvPr/>
        </p:nvSpPr>
        <p:spPr bwMode="auto">
          <a:xfrm>
            <a:off x="1815374" y="5504333"/>
            <a:ext cx="675185" cy="400110"/>
          </a:xfrm>
          <a:prstGeom prst="rect">
            <a:avLst/>
          </a:prstGeom>
          <a:noFill/>
          <a:ln w="9525" algn="ctr">
            <a:noFill/>
            <a:miter lim="800000"/>
            <a:headEnd/>
            <a:tailEnd/>
          </a:ln>
        </p:spPr>
        <p:txBody>
          <a:bodyPr wrap="none">
            <a:spAutoFit/>
          </a:bodyPr>
          <a:lstStyle/>
          <a:p>
            <a:pPr algn="ctr"/>
            <a:r>
              <a:rPr lang="ja-JP" altLang="en-US" sz="2000" b="1" dirty="0">
                <a:latin typeface="AR P丸ゴシック体M" panose="020F0600000000000000" pitchFamily="50" charset="-128"/>
                <a:ea typeface="AR P丸ゴシック体M" panose="020F0600000000000000" pitchFamily="50" charset="-128"/>
              </a:rPr>
              <a:t>３００</a:t>
            </a:r>
          </a:p>
        </p:txBody>
      </p:sp>
      <p:sp>
        <p:nvSpPr>
          <p:cNvPr id="19" name="台形 18"/>
          <p:cNvSpPr/>
          <p:nvPr/>
        </p:nvSpPr>
        <p:spPr bwMode="auto">
          <a:xfrm>
            <a:off x="5660177" y="5257100"/>
            <a:ext cx="2346572" cy="1121824"/>
          </a:xfrm>
          <a:prstGeom prst="trapezoid">
            <a:avLst>
              <a:gd name="adj" fmla="val 57884"/>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20" name="台形 19"/>
          <p:cNvSpPr/>
          <p:nvPr/>
        </p:nvSpPr>
        <p:spPr bwMode="auto">
          <a:xfrm>
            <a:off x="6308697" y="4669552"/>
            <a:ext cx="1047518" cy="587547"/>
          </a:xfrm>
          <a:prstGeom prst="trapezoid">
            <a:avLst>
              <a:gd name="adj" fmla="val 57803"/>
            </a:avLst>
          </a:prstGeom>
          <a:solidFill>
            <a:srgbClr val="FF99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21" name="台形 20"/>
          <p:cNvSpPr/>
          <p:nvPr/>
        </p:nvSpPr>
        <p:spPr bwMode="auto">
          <a:xfrm>
            <a:off x="6650899" y="4350935"/>
            <a:ext cx="365272" cy="318617"/>
          </a:xfrm>
          <a:prstGeom prst="trapezoid">
            <a:avLst>
              <a:gd name="adj" fmla="val 16642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3" name="右矢印 2"/>
          <p:cNvSpPr/>
          <p:nvPr/>
        </p:nvSpPr>
        <p:spPr bwMode="auto">
          <a:xfrm>
            <a:off x="4066506" y="2748214"/>
            <a:ext cx="734176" cy="360557"/>
          </a:xfrm>
          <a:prstGeom prst="rightArrow">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26" name="右カーブ矢印 25"/>
          <p:cNvSpPr/>
          <p:nvPr/>
        </p:nvSpPr>
        <p:spPr bwMode="auto">
          <a:xfrm rot="1726348" flipV="1">
            <a:off x="5591311" y="4786465"/>
            <a:ext cx="476250" cy="1264944"/>
          </a:xfrm>
          <a:prstGeom prst="curved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27" name="右カーブ矢印 26"/>
          <p:cNvSpPr/>
          <p:nvPr/>
        </p:nvSpPr>
        <p:spPr bwMode="auto">
          <a:xfrm rot="19432588" flipH="1" flipV="1">
            <a:off x="7165779" y="4160648"/>
            <a:ext cx="476250" cy="933450"/>
          </a:xfrm>
          <a:prstGeom prst="curved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28" name="Text Box 19"/>
          <p:cNvSpPr txBox="1">
            <a:spLocks noChangeArrowheads="1"/>
          </p:cNvSpPr>
          <p:nvPr/>
        </p:nvSpPr>
        <p:spPr bwMode="auto">
          <a:xfrm>
            <a:off x="6212820" y="5407394"/>
            <a:ext cx="1290738" cy="923330"/>
          </a:xfrm>
          <a:prstGeom prst="rect">
            <a:avLst/>
          </a:prstGeom>
          <a:noFill/>
          <a:ln w="9525" algn="ctr">
            <a:noFill/>
            <a:miter lim="800000"/>
            <a:headEnd/>
            <a:tailEnd/>
          </a:ln>
        </p:spPr>
        <p:txBody>
          <a:bodyPr wrap="none">
            <a:spAutoFit/>
          </a:bodyPr>
          <a:lstStyle/>
          <a:p>
            <a:pPr algn="ctr"/>
            <a:r>
              <a:rPr lang="ja-JP" altLang="en-US" b="1" dirty="0">
                <a:latin typeface="AR P丸ゴシック体M" panose="020F0600000000000000" pitchFamily="50" charset="-128"/>
                <a:ea typeface="AR P丸ゴシック体M" panose="020F0600000000000000" pitchFamily="50" charset="-128"/>
              </a:rPr>
              <a:t>気がかり等</a:t>
            </a:r>
            <a:endParaRPr lang="en-US" altLang="ja-JP" b="1" dirty="0">
              <a:latin typeface="AR P丸ゴシック体M" panose="020F0600000000000000" pitchFamily="50" charset="-128"/>
              <a:ea typeface="AR P丸ゴシック体M" panose="020F0600000000000000" pitchFamily="50" charset="-128"/>
            </a:endParaRPr>
          </a:p>
          <a:p>
            <a:pPr algn="ctr"/>
            <a:r>
              <a:rPr lang="ja-JP" altLang="en-US" b="1" dirty="0">
                <a:latin typeface="AR P丸ゴシック体M" panose="020F0600000000000000" pitchFamily="50" charset="-128"/>
                <a:ea typeface="AR P丸ゴシック体M" panose="020F0600000000000000" pitchFamily="50" charset="-128"/>
              </a:rPr>
              <a:t>の収集</a:t>
            </a:r>
            <a:r>
              <a:rPr lang="en-US" altLang="ja-JP" b="1" dirty="0">
                <a:latin typeface="AR P丸ゴシック体M" panose="020F0600000000000000" pitchFamily="50" charset="-128"/>
                <a:ea typeface="AR P丸ゴシック体M" panose="020F0600000000000000" pitchFamily="50" charset="-128"/>
              </a:rPr>
              <a:t>/</a:t>
            </a:r>
          </a:p>
          <a:p>
            <a:pPr algn="ctr"/>
            <a:r>
              <a:rPr lang="ja-JP" altLang="en-US" b="1" dirty="0">
                <a:latin typeface="AR P丸ゴシック体M" panose="020F0600000000000000" pitchFamily="50" charset="-128"/>
                <a:ea typeface="AR P丸ゴシック体M" panose="020F0600000000000000" pitchFamily="50" charset="-128"/>
              </a:rPr>
              <a:t>傾向把握</a:t>
            </a:r>
          </a:p>
        </p:txBody>
      </p:sp>
      <p:sp>
        <p:nvSpPr>
          <p:cNvPr id="29" name="Text Box 19"/>
          <p:cNvSpPr txBox="1">
            <a:spLocks noChangeArrowheads="1"/>
          </p:cNvSpPr>
          <p:nvPr/>
        </p:nvSpPr>
        <p:spPr bwMode="auto">
          <a:xfrm>
            <a:off x="4771129" y="4710816"/>
            <a:ext cx="1114408" cy="646331"/>
          </a:xfrm>
          <a:prstGeom prst="rect">
            <a:avLst/>
          </a:prstGeom>
          <a:noFill/>
          <a:ln w="9525" algn="ctr">
            <a:noFill/>
            <a:miter lim="800000"/>
            <a:headEnd/>
            <a:tailEnd/>
          </a:ln>
        </p:spPr>
        <p:txBody>
          <a:bodyPr wrap="none">
            <a:spAutoFit/>
          </a:bodyPr>
          <a:lstStyle/>
          <a:p>
            <a:r>
              <a:rPr lang="ja-JP" altLang="en-US" b="1" dirty="0">
                <a:latin typeface="AR P丸ゴシック体M" panose="020F0600000000000000" pitchFamily="50" charset="-128"/>
                <a:ea typeface="AR P丸ゴシック体M" panose="020F0600000000000000" pitchFamily="50" charset="-128"/>
              </a:rPr>
              <a:t>未然防止</a:t>
            </a:r>
            <a:br>
              <a:rPr lang="en-US" altLang="ja-JP" b="1" dirty="0">
                <a:latin typeface="AR P丸ゴシック体M" panose="020F0600000000000000" pitchFamily="50" charset="-128"/>
                <a:ea typeface="AR P丸ゴシック体M" panose="020F0600000000000000" pitchFamily="50" charset="-128"/>
              </a:rPr>
            </a:br>
            <a:r>
              <a:rPr lang="ja-JP" altLang="en-US" b="1" dirty="0">
                <a:latin typeface="AR P丸ゴシック体M" panose="020F0600000000000000" pitchFamily="50" charset="-128"/>
                <a:ea typeface="AR P丸ゴシック体M" panose="020F0600000000000000" pitchFamily="50" charset="-128"/>
              </a:rPr>
              <a:t>展開</a:t>
            </a:r>
          </a:p>
        </p:txBody>
      </p:sp>
      <p:sp>
        <p:nvSpPr>
          <p:cNvPr id="30" name="Text Box 19"/>
          <p:cNvSpPr txBox="1">
            <a:spLocks noChangeArrowheads="1"/>
          </p:cNvSpPr>
          <p:nvPr/>
        </p:nvSpPr>
        <p:spPr bwMode="auto">
          <a:xfrm>
            <a:off x="7635604" y="4426538"/>
            <a:ext cx="1114408" cy="646331"/>
          </a:xfrm>
          <a:prstGeom prst="rect">
            <a:avLst/>
          </a:prstGeom>
          <a:noFill/>
          <a:ln w="9525" algn="ctr">
            <a:noFill/>
            <a:miter lim="800000"/>
            <a:headEnd/>
            <a:tailEnd/>
          </a:ln>
        </p:spPr>
        <p:txBody>
          <a:bodyPr wrap="none">
            <a:spAutoFit/>
          </a:bodyPr>
          <a:lstStyle/>
          <a:p>
            <a:r>
              <a:rPr lang="ja-JP" altLang="en-US" b="1" dirty="0">
                <a:latin typeface="AR P丸ゴシック体M" panose="020F0600000000000000" pitchFamily="50" charset="-128"/>
                <a:ea typeface="AR P丸ゴシック体M" panose="020F0600000000000000" pitchFamily="50" charset="-128"/>
              </a:rPr>
              <a:t>未然防止</a:t>
            </a:r>
            <a:br>
              <a:rPr lang="en-US" altLang="ja-JP" b="1" dirty="0">
                <a:latin typeface="AR P丸ゴシック体M" panose="020F0600000000000000" pitchFamily="50" charset="-128"/>
                <a:ea typeface="AR P丸ゴシック体M" panose="020F0600000000000000" pitchFamily="50" charset="-128"/>
              </a:rPr>
            </a:br>
            <a:r>
              <a:rPr lang="ja-JP" altLang="en-US" b="1" dirty="0">
                <a:latin typeface="AR P丸ゴシック体M" panose="020F0600000000000000" pitchFamily="50" charset="-128"/>
                <a:ea typeface="AR P丸ゴシック体M" panose="020F0600000000000000" pitchFamily="50" charset="-128"/>
              </a:rPr>
              <a:t>展開</a:t>
            </a:r>
          </a:p>
        </p:txBody>
      </p:sp>
      <p:sp>
        <p:nvSpPr>
          <p:cNvPr id="4" name="タイトル 3"/>
          <p:cNvSpPr>
            <a:spLocks noGrp="1"/>
          </p:cNvSpPr>
          <p:nvPr>
            <p:ph type="title"/>
          </p:nvPr>
        </p:nvSpPr>
        <p:spPr/>
        <p:txBody>
          <a:bodyPr/>
          <a:lstStyle/>
          <a:p>
            <a:r>
              <a:rPr kumimoji="1" lang="ja-JP" altLang="en-US" dirty="0"/>
              <a:t>予兆管理の意義</a:t>
            </a:r>
          </a:p>
        </p:txBody>
      </p:sp>
      <p:sp>
        <p:nvSpPr>
          <p:cNvPr id="2" name="スライド番号プレースホルダー 1"/>
          <p:cNvSpPr>
            <a:spLocks noGrp="1"/>
          </p:cNvSpPr>
          <p:nvPr>
            <p:ph type="sldNum" sz="quarter" idx="4294967295"/>
          </p:nvPr>
        </p:nvSpPr>
        <p:spPr>
          <a:xfrm>
            <a:off x="7010400" y="6553200"/>
            <a:ext cx="2133600" cy="476250"/>
          </a:xfrm>
        </p:spPr>
        <p:txBody>
          <a:bodyPr/>
          <a:lstStyle/>
          <a:p>
            <a:pPr>
              <a:defRPr/>
            </a:pPr>
            <a:fld id="{CB437A40-9B03-4AC5-A981-4A10656EEB52}" type="slidenum">
              <a:rPr lang="en-US" altLang="ja-JP" smtClean="0"/>
              <a:pPr>
                <a:defRPr/>
              </a:pPr>
              <a:t>70</a:t>
            </a:fld>
            <a:endParaRPr lang="en-US" altLang="ja-JP" dirty="0"/>
          </a:p>
        </p:txBody>
      </p:sp>
    </p:spTree>
    <p:extLst>
      <p:ext uri="{BB962C8B-B14F-4D97-AF65-F5344CB8AC3E}">
        <p14:creationId xmlns:p14="http://schemas.microsoft.com/office/powerpoint/2010/main" val="16592190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21"/>
          <p:cNvSpPr>
            <a:spLocks noChangeArrowheads="1"/>
          </p:cNvSpPr>
          <p:nvPr/>
        </p:nvSpPr>
        <p:spPr bwMode="auto">
          <a:xfrm rot="12387326">
            <a:off x="1070826" y="3588051"/>
            <a:ext cx="1296987" cy="503237"/>
          </a:xfrm>
          <a:prstGeom prst="ellipse">
            <a:avLst/>
          </a:prstGeom>
          <a:solidFill>
            <a:srgbClr val="92D050"/>
          </a:solidFill>
          <a:ln w="9525" algn="ctr">
            <a:noFill/>
            <a:round/>
            <a:headEnd/>
            <a:tailEnd/>
          </a:ln>
        </p:spPr>
        <p:txBody>
          <a:bodyPr anchor="ctr">
            <a:spAutoFit/>
          </a:bodyPr>
          <a:lstStyle/>
          <a:p>
            <a:endParaRPr lang="ja-JP" altLang="en-US" dirty="0"/>
          </a:p>
        </p:txBody>
      </p:sp>
      <p:sp>
        <p:nvSpPr>
          <p:cNvPr id="36" name="Line 24"/>
          <p:cNvSpPr>
            <a:spLocks noChangeShapeType="1"/>
          </p:cNvSpPr>
          <p:nvPr/>
        </p:nvSpPr>
        <p:spPr bwMode="auto">
          <a:xfrm rot="13014775" flipV="1">
            <a:off x="1143851" y="3732513"/>
            <a:ext cx="1150937" cy="215900"/>
          </a:xfrm>
          <a:prstGeom prst="line">
            <a:avLst/>
          </a:prstGeom>
          <a:noFill/>
          <a:ln w="9525">
            <a:solidFill>
              <a:srgbClr val="009900"/>
            </a:solidFill>
            <a:round/>
            <a:headEnd/>
            <a:tailEnd/>
          </a:ln>
        </p:spPr>
        <p:txBody>
          <a:bodyPr wrap="none">
            <a:spAutoFit/>
          </a:bodyPr>
          <a:lstStyle/>
          <a:p>
            <a:endParaRPr lang="ja-JP" altLang="en-US" dirty="0"/>
          </a:p>
        </p:txBody>
      </p:sp>
      <p:sp>
        <p:nvSpPr>
          <p:cNvPr id="37" name="Line 25"/>
          <p:cNvSpPr>
            <a:spLocks noChangeShapeType="1"/>
          </p:cNvSpPr>
          <p:nvPr/>
        </p:nvSpPr>
        <p:spPr bwMode="auto">
          <a:xfrm rot="13014775" flipV="1">
            <a:off x="1431188" y="3659488"/>
            <a:ext cx="144463" cy="215900"/>
          </a:xfrm>
          <a:prstGeom prst="line">
            <a:avLst/>
          </a:prstGeom>
          <a:noFill/>
          <a:ln w="9525">
            <a:solidFill>
              <a:srgbClr val="009900"/>
            </a:solidFill>
            <a:round/>
            <a:headEnd/>
            <a:tailEnd/>
          </a:ln>
        </p:spPr>
        <p:txBody>
          <a:bodyPr wrap="none">
            <a:spAutoFit/>
          </a:bodyPr>
          <a:lstStyle/>
          <a:p>
            <a:endParaRPr lang="ja-JP" altLang="en-US" dirty="0"/>
          </a:p>
        </p:txBody>
      </p:sp>
      <p:sp>
        <p:nvSpPr>
          <p:cNvPr id="38" name="Line 26"/>
          <p:cNvSpPr>
            <a:spLocks noChangeShapeType="1"/>
          </p:cNvSpPr>
          <p:nvPr/>
        </p:nvSpPr>
        <p:spPr bwMode="auto">
          <a:xfrm rot="13014775">
            <a:off x="1791551" y="3803951"/>
            <a:ext cx="360362" cy="144462"/>
          </a:xfrm>
          <a:prstGeom prst="line">
            <a:avLst/>
          </a:prstGeom>
          <a:noFill/>
          <a:ln w="9525">
            <a:solidFill>
              <a:srgbClr val="009900"/>
            </a:solidFill>
            <a:round/>
            <a:headEnd/>
            <a:tailEnd/>
          </a:ln>
        </p:spPr>
        <p:txBody>
          <a:bodyPr wrap="none">
            <a:spAutoFit/>
          </a:bodyPr>
          <a:lstStyle/>
          <a:p>
            <a:endParaRPr lang="ja-JP" altLang="en-US" dirty="0"/>
          </a:p>
        </p:txBody>
      </p:sp>
      <p:sp>
        <p:nvSpPr>
          <p:cNvPr id="70660" name="AutoShape 5"/>
          <p:cNvSpPr>
            <a:spLocks noChangeArrowheads="1"/>
          </p:cNvSpPr>
          <p:nvPr/>
        </p:nvSpPr>
        <p:spPr bwMode="auto">
          <a:xfrm>
            <a:off x="1916113" y="1439863"/>
            <a:ext cx="977900" cy="6540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tx1"/>
          </a:solidFill>
          <a:ln w="9525" algn="ctr">
            <a:noFill/>
            <a:miter lim="800000"/>
            <a:headEnd/>
            <a:tailEnd/>
          </a:ln>
        </p:spPr>
        <p:txBody>
          <a:bodyPr anchor="ctr">
            <a:spAutoFit/>
          </a:bodyPr>
          <a:lstStyle/>
          <a:p>
            <a:endParaRPr lang="ja-JP" altLang="en-US" dirty="0"/>
          </a:p>
        </p:txBody>
      </p:sp>
      <p:sp>
        <p:nvSpPr>
          <p:cNvPr id="70661" name="Rectangle 6"/>
          <p:cNvSpPr>
            <a:spLocks noChangeArrowheads="1"/>
          </p:cNvSpPr>
          <p:nvPr/>
        </p:nvSpPr>
        <p:spPr bwMode="auto">
          <a:xfrm>
            <a:off x="539750" y="4724400"/>
            <a:ext cx="8064500" cy="1657350"/>
          </a:xfrm>
          <a:prstGeom prst="rect">
            <a:avLst/>
          </a:prstGeom>
          <a:gradFill rotWithShape="1">
            <a:gsLst>
              <a:gs pos="0">
                <a:srgbClr val="CC6600"/>
              </a:gs>
              <a:gs pos="100000">
                <a:schemeClr val="bg1"/>
              </a:gs>
            </a:gsLst>
            <a:lin ang="5400000" scaled="1"/>
          </a:gradFill>
          <a:ln w="9525" algn="ctr">
            <a:noFill/>
            <a:miter lim="800000"/>
            <a:headEnd/>
            <a:tailEnd/>
          </a:ln>
        </p:spPr>
        <p:txBody>
          <a:bodyPr anchor="ctr">
            <a:spAutoFit/>
          </a:bodyPr>
          <a:lstStyle/>
          <a:p>
            <a:endParaRPr lang="ja-JP" altLang="en-US" dirty="0"/>
          </a:p>
        </p:txBody>
      </p:sp>
      <p:sp>
        <p:nvSpPr>
          <p:cNvPr id="70662" name="AutoShape 7"/>
          <p:cNvSpPr>
            <a:spLocks noChangeArrowheads="1"/>
          </p:cNvSpPr>
          <p:nvPr/>
        </p:nvSpPr>
        <p:spPr bwMode="auto">
          <a:xfrm rot="5400000">
            <a:off x="2327275" y="1793876"/>
            <a:ext cx="898525" cy="711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bg1">
              <a:lumMod val="50000"/>
            </a:schemeClr>
          </a:solidFill>
          <a:ln w="9525" algn="ctr">
            <a:noFill/>
            <a:miter lim="800000"/>
            <a:headEnd/>
            <a:tailEnd/>
          </a:ln>
        </p:spPr>
        <p:txBody>
          <a:bodyPr anchor="ctr">
            <a:spAutoFit/>
          </a:bodyPr>
          <a:lstStyle/>
          <a:p>
            <a:endParaRPr lang="ja-JP" altLang="en-US" dirty="0"/>
          </a:p>
        </p:txBody>
      </p:sp>
      <p:sp>
        <p:nvSpPr>
          <p:cNvPr id="70663" name="AutoShape 8"/>
          <p:cNvSpPr>
            <a:spLocks noChangeArrowheads="1"/>
          </p:cNvSpPr>
          <p:nvPr/>
        </p:nvSpPr>
        <p:spPr bwMode="auto">
          <a:xfrm rot="-5400000">
            <a:off x="1535112" y="1793876"/>
            <a:ext cx="898525" cy="711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bg1">
              <a:lumMod val="50000"/>
            </a:schemeClr>
          </a:solidFill>
          <a:ln w="9525" algn="ctr">
            <a:noFill/>
            <a:miter lim="800000"/>
            <a:headEnd/>
            <a:tailEnd/>
          </a:ln>
        </p:spPr>
        <p:txBody>
          <a:bodyPr anchor="ctr">
            <a:spAutoFit/>
          </a:bodyPr>
          <a:lstStyle/>
          <a:p>
            <a:endParaRPr lang="ja-JP" altLang="en-US" dirty="0"/>
          </a:p>
        </p:txBody>
      </p:sp>
      <p:sp>
        <p:nvSpPr>
          <p:cNvPr id="70664" name="AutoShape 9"/>
          <p:cNvSpPr>
            <a:spLocks noChangeArrowheads="1"/>
          </p:cNvSpPr>
          <p:nvPr/>
        </p:nvSpPr>
        <p:spPr bwMode="auto">
          <a:xfrm rot="10800000">
            <a:off x="1916113" y="2232025"/>
            <a:ext cx="977900" cy="6540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tx1"/>
          </a:solidFill>
          <a:ln w="9525" algn="ctr">
            <a:noFill/>
            <a:miter lim="800000"/>
            <a:headEnd/>
            <a:tailEnd/>
          </a:ln>
        </p:spPr>
        <p:txBody>
          <a:bodyPr anchor="ctr">
            <a:spAutoFit/>
          </a:bodyPr>
          <a:lstStyle/>
          <a:p>
            <a:endParaRPr lang="ja-JP" altLang="en-US" dirty="0"/>
          </a:p>
        </p:txBody>
      </p:sp>
      <p:sp>
        <p:nvSpPr>
          <p:cNvPr id="70665" name="Rectangle 13"/>
          <p:cNvSpPr>
            <a:spLocks noChangeArrowheads="1"/>
          </p:cNvSpPr>
          <p:nvPr/>
        </p:nvSpPr>
        <p:spPr bwMode="auto">
          <a:xfrm>
            <a:off x="2332038" y="2852738"/>
            <a:ext cx="73025" cy="2089150"/>
          </a:xfrm>
          <a:prstGeom prst="rect">
            <a:avLst/>
          </a:prstGeom>
          <a:solidFill>
            <a:srgbClr val="009900"/>
          </a:solidFill>
          <a:ln w="9525" algn="ctr">
            <a:noFill/>
            <a:miter lim="800000"/>
            <a:headEnd/>
            <a:tailEnd/>
          </a:ln>
        </p:spPr>
        <p:txBody>
          <a:bodyPr anchor="ctr">
            <a:spAutoFit/>
          </a:bodyPr>
          <a:lstStyle/>
          <a:p>
            <a:endParaRPr lang="ja-JP" altLang="en-US" dirty="0"/>
          </a:p>
        </p:txBody>
      </p:sp>
      <p:sp>
        <p:nvSpPr>
          <p:cNvPr id="70666" name="AutoShape 16"/>
          <p:cNvSpPr>
            <a:spLocks noChangeArrowheads="1"/>
          </p:cNvSpPr>
          <p:nvPr/>
        </p:nvSpPr>
        <p:spPr bwMode="auto">
          <a:xfrm>
            <a:off x="1828800" y="5084763"/>
            <a:ext cx="1079500" cy="754062"/>
          </a:xfrm>
          <a:prstGeom prst="wedgeEllipseCallout">
            <a:avLst>
              <a:gd name="adj1" fmla="val -1028"/>
              <a:gd name="adj2" fmla="val -92736"/>
            </a:avLst>
          </a:prstGeom>
          <a:gradFill rotWithShape="1">
            <a:gsLst>
              <a:gs pos="0">
                <a:srgbClr val="3B0000"/>
              </a:gs>
              <a:gs pos="50000">
                <a:srgbClr val="800000"/>
              </a:gs>
              <a:gs pos="100000">
                <a:srgbClr val="3B0000"/>
              </a:gs>
            </a:gsLst>
            <a:lin ang="0" scaled="1"/>
          </a:gradFill>
          <a:ln w="9525" algn="ctr">
            <a:noFill/>
            <a:miter lim="800000"/>
            <a:headEnd/>
            <a:tailEnd/>
          </a:ln>
        </p:spPr>
        <p:txBody>
          <a:bodyPr/>
          <a:lstStyle/>
          <a:p>
            <a:endParaRPr lang="ja-JP" altLang="ja-JP" sz="2000" dirty="0"/>
          </a:p>
        </p:txBody>
      </p:sp>
      <p:sp>
        <p:nvSpPr>
          <p:cNvPr id="70667" name="AutoShape 18"/>
          <p:cNvSpPr>
            <a:spLocks noChangeArrowheads="1"/>
          </p:cNvSpPr>
          <p:nvPr/>
        </p:nvSpPr>
        <p:spPr bwMode="auto">
          <a:xfrm>
            <a:off x="6659563" y="5084763"/>
            <a:ext cx="1079500" cy="754062"/>
          </a:xfrm>
          <a:prstGeom prst="wedgeEllipseCallout">
            <a:avLst>
              <a:gd name="adj1" fmla="val -1616"/>
              <a:gd name="adj2" fmla="val -75894"/>
            </a:avLst>
          </a:prstGeom>
          <a:gradFill rotWithShape="1">
            <a:gsLst>
              <a:gs pos="0">
                <a:srgbClr val="3B0000"/>
              </a:gs>
              <a:gs pos="50000">
                <a:srgbClr val="800000"/>
              </a:gs>
              <a:gs pos="100000">
                <a:srgbClr val="3B0000"/>
              </a:gs>
            </a:gsLst>
            <a:lin ang="0" scaled="1"/>
          </a:gradFill>
          <a:ln w="9525" algn="ctr">
            <a:noFill/>
            <a:miter lim="800000"/>
            <a:headEnd/>
            <a:tailEnd/>
          </a:ln>
        </p:spPr>
        <p:txBody>
          <a:bodyPr/>
          <a:lstStyle/>
          <a:p>
            <a:endParaRPr lang="ja-JP" altLang="ja-JP" sz="2000" dirty="0"/>
          </a:p>
        </p:txBody>
      </p:sp>
      <p:sp>
        <p:nvSpPr>
          <p:cNvPr id="70668" name="Oval 21"/>
          <p:cNvSpPr>
            <a:spLocks noChangeArrowheads="1"/>
          </p:cNvSpPr>
          <p:nvPr/>
        </p:nvSpPr>
        <p:spPr bwMode="auto">
          <a:xfrm rot="-627449">
            <a:off x="2332038" y="3949783"/>
            <a:ext cx="1296987" cy="503237"/>
          </a:xfrm>
          <a:prstGeom prst="ellipse">
            <a:avLst/>
          </a:prstGeom>
          <a:solidFill>
            <a:srgbClr val="92D050"/>
          </a:solidFill>
          <a:ln w="9525" algn="ctr">
            <a:noFill/>
            <a:round/>
            <a:headEnd/>
            <a:tailEnd/>
          </a:ln>
        </p:spPr>
        <p:txBody>
          <a:bodyPr anchor="ctr">
            <a:spAutoFit/>
          </a:bodyPr>
          <a:lstStyle/>
          <a:p>
            <a:endParaRPr lang="ja-JP" altLang="en-US" dirty="0"/>
          </a:p>
        </p:txBody>
      </p:sp>
      <p:sp>
        <p:nvSpPr>
          <p:cNvPr id="70670" name="Oval 23"/>
          <p:cNvSpPr>
            <a:spLocks noChangeArrowheads="1"/>
          </p:cNvSpPr>
          <p:nvPr/>
        </p:nvSpPr>
        <p:spPr bwMode="auto">
          <a:xfrm>
            <a:off x="2116138" y="1933575"/>
            <a:ext cx="474662" cy="414338"/>
          </a:xfrm>
          <a:prstGeom prst="ellipse">
            <a:avLst/>
          </a:prstGeom>
          <a:solidFill>
            <a:srgbClr val="FFFF00"/>
          </a:solidFill>
          <a:ln w="9525" algn="ctr">
            <a:noFill/>
            <a:round/>
            <a:headEnd/>
            <a:tailEnd/>
          </a:ln>
        </p:spPr>
        <p:txBody>
          <a:bodyPr anchor="ctr">
            <a:spAutoFit/>
          </a:bodyPr>
          <a:lstStyle/>
          <a:p>
            <a:endParaRPr lang="ja-JP" altLang="en-US" dirty="0"/>
          </a:p>
        </p:txBody>
      </p:sp>
      <p:sp>
        <p:nvSpPr>
          <p:cNvPr id="70671" name="Line 24"/>
          <p:cNvSpPr>
            <a:spLocks noChangeShapeType="1"/>
          </p:cNvSpPr>
          <p:nvPr/>
        </p:nvSpPr>
        <p:spPr bwMode="auto">
          <a:xfrm flipV="1">
            <a:off x="2405063" y="4094245"/>
            <a:ext cx="1150937" cy="215900"/>
          </a:xfrm>
          <a:prstGeom prst="line">
            <a:avLst/>
          </a:prstGeom>
          <a:noFill/>
          <a:ln w="9525">
            <a:solidFill>
              <a:srgbClr val="009900"/>
            </a:solidFill>
            <a:round/>
            <a:headEnd/>
            <a:tailEnd/>
          </a:ln>
        </p:spPr>
        <p:txBody>
          <a:bodyPr wrap="none">
            <a:spAutoFit/>
          </a:bodyPr>
          <a:lstStyle/>
          <a:p>
            <a:endParaRPr lang="ja-JP" altLang="en-US" dirty="0"/>
          </a:p>
        </p:txBody>
      </p:sp>
      <p:sp>
        <p:nvSpPr>
          <p:cNvPr id="70672" name="Line 25"/>
          <p:cNvSpPr>
            <a:spLocks noChangeShapeType="1"/>
          </p:cNvSpPr>
          <p:nvPr/>
        </p:nvSpPr>
        <p:spPr bwMode="auto">
          <a:xfrm flipV="1">
            <a:off x="2692400" y="4021220"/>
            <a:ext cx="144463" cy="215900"/>
          </a:xfrm>
          <a:prstGeom prst="line">
            <a:avLst/>
          </a:prstGeom>
          <a:noFill/>
          <a:ln w="9525">
            <a:solidFill>
              <a:srgbClr val="009900"/>
            </a:solidFill>
            <a:round/>
            <a:headEnd/>
            <a:tailEnd/>
          </a:ln>
        </p:spPr>
        <p:txBody>
          <a:bodyPr wrap="none">
            <a:spAutoFit/>
          </a:bodyPr>
          <a:lstStyle/>
          <a:p>
            <a:endParaRPr lang="ja-JP" altLang="en-US" dirty="0"/>
          </a:p>
        </p:txBody>
      </p:sp>
      <p:sp>
        <p:nvSpPr>
          <p:cNvPr id="70673" name="Line 26"/>
          <p:cNvSpPr>
            <a:spLocks noChangeShapeType="1"/>
          </p:cNvSpPr>
          <p:nvPr/>
        </p:nvSpPr>
        <p:spPr bwMode="auto">
          <a:xfrm>
            <a:off x="3052763" y="4165683"/>
            <a:ext cx="360362" cy="144462"/>
          </a:xfrm>
          <a:prstGeom prst="line">
            <a:avLst/>
          </a:prstGeom>
          <a:noFill/>
          <a:ln w="9525">
            <a:solidFill>
              <a:srgbClr val="009900"/>
            </a:solidFill>
            <a:round/>
            <a:headEnd/>
            <a:tailEnd/>
          </a:ln>
        </p:spPr>
        <p:txBody>
          <a:bodyPr wrap="none">
            <a:spAutoFit/>
          </a:bodyPr>
          <a:lstStyle/>
          <a:p>
            <a:endParaRPr lang="ja-JP" altLang="en-US" dirty="0"/>
          </a:p>
        </p:txBody>
      </p:sp>
      <p:sp>
        <p:nvSpPr>
          <p:cNvPr id="70676" name="Rectangle 29"/>
          <p:cNvSpPr>
            <a:spLocks noChangeArrowheads="1"/>
          </p:cNvSpPr>
          <p:nvPr/>
        </p:nvSpPr>
        <p:spPr bwMode="auto">
          <a:xfrm>
            <a:off x="4946650" y="4492625"/>
            <a:ext cx="88900" cy="576263"/>
          </a:xfrm>
          <a:prstGeom prst="rect">
            <a:avLst/>
          </a:prstGeom>
          <a:solidFill>
            <a:srgbClr val="009900"/>
          </a:solidFill>
          <a:ln w="9525" algn="ctr">
            <a:solidFill>
              <a:srgbClr val="009900"/>
            </a:solidFill>
            <a:miter lim="800000"/>
            <a:headEnd/>
            <a:tailEnd/>
          </a:ln>
        </p:spPr>
        <p:txBody>
          <a:bodyPr anchor="ctr">
            <a:spAutoFit/>
          </a:bodyPr>
          <a:lstStyle/>
          <a:p>
            <a:endParaRPr lang="ja-JP" altLang="en-US" dirty="0"/>
          </a:p>
        </p:txBody>
      </p:sp>
      <p:sp>
        <p:nvSpPr>
          <p:cNvPr id="70677" name="AutoShape 17"/>
          <p:cNvSpPr>
            <a:spLocks noChangeArrowheads="1"/>
          </p:cNvSpPr>
          <p:nvPr/>
        </p:nvSpPr>
        <p:spPr bwMode="auto">
          <a:xfrm>
            <a:off x="4427538" y="5084763"/>
            <a:ext cx="1079500" cy="754062"/>
          </a:xfrm>
          <a:prstGeom prst="wedgeEllipseCallout">
            <a:avLst>
              <a:gd name="adj1" fmla="val 1472"/>
              <a:gd name="adj2" fmla="val -82000"/>
            </a:avLst>
          </a:prstGeom>
          <a:gradFill rotWithShape="1">
            <a:gsLst>
              <a:gs pos="0">
                <a:srgbClr val="3B0000"/>
              </a:gs>
              <a:gs pos="50000">
                <a:srgbClr val="800000"/>
              </a:gs>
              <a:gs pos="100000">
                <a:srgbClr val="3B0000"/>
              </a:gs>
            </a:gsLst>
            <a:lin ang="0" scaled="1"/>
          </a:gradFill>
          <a:ln w="9525" algn="ctr">
            <a:noFill/>
            <a:miter lim="800000"/>
            <a:headEnd/>
            <a:tailEnd/>
          </a:ln>
        </p:spPr>
        <p:txBody>
          <a:bodyPr/>
          <a:lstStyle/>
          <a:p>
            <a:endParaRPr lang="ja-JP" altLang="ja-JP" sz="2000" dirty="0"/>
          </a:p>
        </p:txBody>
      </p:sp>
      <p:sp>
        <p:nvSpPr>
          <p:cNvPr id="70678" name="Oval 30"/>
          <p:cNvSpPr>
            <a:spLocks noChangeArrowheads="1"/>
          </p:cNvSpPr>
          <p:nvPr/>
        </p:nvSpPr>
        <p:spPr bwMode="auto">
          <a:xfrm rot="-878513">
            <a:off x="4994275" y="4300538"/>
            <a:ext cx="587375" cy="249237"/>
          </a:xfrm>
          <a:prstGeom prst="ellipse">
            <a:avLst/>
          </a:prstGeom>
          <a:solidFill>
            <a:srgbClr val="92D050"/>
          </a:solidFill>
          <a:ln w="9525" algn="ctr">
            <a:noFill/>
            <a:round/>
            <a:headEnd/>
            <a:tailEnd/>
          </a:ln>
        </p:spPr>
        <p:txBody>
          <a:bodyPr anchor="ctr">
            <a:spAutoFit/>
          </a:bodyPr>
          <a:lstStyle/>
          <a:p>
            <a:endParaRPr lang="ja-JP" altLang="en-US" dirty="0"/>
          </a:p>
        </p:txBody>
      </p:sp>
      <p:sp>
        <p:nvSpPr>
          <p:cNvPr id="70679" name="Oval 31"/>
          <p:cNvSpPr>
            <a:spLocks noChangeArrowheads="1"/>
          </p:cNvSpPr>
          <p:nvPr/>
        </p:nvSpPr>
        <p:spPr bwMode="auto">
          <a:xfrm rot="879311">
            <a:off x="4424363" y="4302125"/>
            <a:ext cx="588962" cy="239713"/>
          </a:xfrm>
          <a:prstGeom prst="ellipse">
            <a:avLst/>
          </a:prstGeom>
          <a:solidFill>
            <a:srgbClr val="92D050"/>
          </a:solidFill>
          <a:ln w="9525" algn="ctr">
            <a:noFill/>
            <a:round/>
            <a:headEnd/>
            <a:tailEnd/>
          </a:ln>
        </p:spPr>
        <p:txBody>
          <a:bodyPr anchor="ctr">
            <a:spAutoFit/>
          </a:bodyPr>
          <a:lstStyle/>
          <a:p>
            <a:endParaRPr lang="ja-JP" altLang="en-US" dirty="0"/>
          </a:p>
        </p:txBody>
      </p:sp>
      <p:sp>
        <p:nvSpPr>
          <p:cNvPr id="70680" name="Line 32"/>
          <p:cNvSpPr>
            <a:spLocks noChangeShapeType="1"/>
          </p:cNvSpPr>
          <p:nvPr/>
        </p:nvSpPr>
        <p:spPr bwMode="auto">
          <a:xfrm>
            <a:off x="6084888" y="1125538"/>
            <a:ext cx="0" cy="5040312"/>
          </a:xfrm>
          <a:prstGeom prst="line">
            <a:avLst/>
          </a:prstGeom>
          <a:noFill/>
          <a:ln w="25400">
            <a:solidFill>
              <a:srgbClr val="FF0000"/>
            </a:solidFill>
            <a:prstDash val="dash"/>
            <a:round/>
            <a:headEnd/>
            <a:tailEnd/>
          </a:ln>
        </p:spPr>
        <p:txBody>
          <a:bodyPr>
            <a:spAutoFit/>
          </a:bodyPr>
          <a:lstStyle/>
          <a:p>
            <a:endParaRPr lang="ja-JP" altLang="en-US" dirty="0"/>
          </a:p>
        </p:txBody>
      </p:sp>
      <p:sp>
        <p:nvSpPr>
          <p:cNvPr id="2" name="テキスト ボックス 1"/>
          <p:cNvSpPr txBox="1"/>
          <p:nvPr/>
        </p:nvSpPr>
        <p:spPr>
          <a:xfrm>
            <a:off x="3613412" y="1427614"/>
            <a:ext cx="2470398" cy="707886"/>
          </a:xfrm>
          <a:prstGeom prst="rect">
            <a:avLst/>
          </a:prstGeom>
          <a:noFill/>
        </p:spPr>
        <p:txBody>
          <a:bodyPr wrap="square" rtlCol="0">
            <a:spAutoFit/>
          </a:bodyPr>
          <a:lstStyle/>
          <a:p>
            <a:pPr algn="r"/>
            <a:r>
              <a:rPr lang="ja-JP" altLang="en-US" sz="2000" dirty="0">
                <a:latin typeface="UD デジタル 教科書体 NK-B" panose="02020700000000000000" pitchFamily="18" charset="-128"/>
                <a:ea typeface="UD デジタル 教科書体 NK-B" panose="02020700000000000000" pitchFamily="18" charset="-128"/>
              </a:rPr>
              <a:t>顕在化した</a:t>
            </a:r>
            <a:br>
              <a:rPr lang="en-US" altLang="ja-JP" sz="2000" dirty="0">
                <a:latin typeface="UD デジタル 教科書体 NK-B" panose="02020700000000000000" pitchFamily="18" charset="-128"/>
                <a:ea typeface="UD デジタル 教科書体 NK-B" panose="02020700000000000000" pitchFamily="18" charset="-128"/>
              </a:rPr>
            </a:br>
            <a:r>
              <a:rPr lang="ja-JP" altLang="en-US" sz="2000" dirty="0">
                <a:latin typeface="UD デジタル 教科書体 NK-B" panose="02020700000000000000" pitchFamily="18" charset="-128"/>
                <a:ea typeface="UD デジタル 教科書体 NK-B" panose="02020700000000000000" pitchFamily="18" charset="-128"/>
              </a:rPr>
              <a:t>（目に見える）危険</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27" name="テキスト ボックス 26"/>
          <p:cNvSpPr txBox="1"/>
          <p:nvPr/>
        </p:nvSpPr>
        <p:spPr>
          <a:xfrm>
            <a:off x="6083810" y="1427614"/>
            <a:ext cx="2553362" cy="707886"/>
          </a:xfrm>
          <a:prstGeom prst="rect">
            <a:avLst/>
          </a:prstGeom>
          <a:noFill/>
        </p:spPr>
        <p:txBody>
          <a:bodyPr wrap="square" rtlCol="0">
            <a:spAutoFit/>
          </a:bodyPr>
          <a:lstStyle/>
          <a:p>
            <a:r>
              <a:rPr lang="ja-JP" altLang="en-US" sz="2000" b="1" dirty="0">
                <a:solidFill>
                  <a:srgbClr val="FF0000"/>
                </a:solidFill>
                <a:latin typeface="UD デジタル 教科書体 NK-B" panose="02020700000000000000" pitchFamily="18" charset="-128"/>
                <a:ea typeface="UD デジタル 教科書体 NK-B" panose="02020700000000000000" pitchFamily="18" charset="-128"/>
              </a:rPr>
              <a:t>潜在する</a:t>
            </a:r>
            <a:br>
              <a:rPr lang="en-US" altLang="ja-JP" sz="2000" b="1" dirty="0">
                <a:solidFill>
                  <a:srgbClr val="FF0000"/>
                </a:solidFill>
                <a:latin typeface="UD デジタル 教科書体 NK-B" panose="02020700000000000000" pitchFamily="18" charset="-128"/>
                <a:ea typeface="UD デジタル 教科書体 NK-B" panose="02020700000000000000" pitchFamily="18" charset="-128"/>
              </a:rPr>
            </a:br>
            <a:r>
              <a:rPr lang="ja-JP" altLang="en-US" sz="2000" b="1" dirty="0">
                <a:solidFill>
                  <a:srgbClr val="FF0000"/>
                </a:solidFill>
                <a:latin typeface="UD デジタル 教科書体 NK-B" panose="02020700000000000000" pitchFamily="18" charset="-128"/>
                <a:ea typeface="UD デジタル 教科書体 NK-B" panose="02020700000000000000" pitchFamily="18" charset="-128"/>
              </a:rPr>
              <a:t>（目に見えない）危険</a:t>
            </a:r>
            <a:endParaRPr kumimoji="1" lang="ja-JP" altLang="en-US" sz="2000" b="1" dirty="0">
              <a:solidFill>
                <a:srgbClr val="FF0000"/>
              </a:solidFill>
              <a:latin typeface="UD デジタル 教科書体 NK-B" panose="02020700000000000000" pitchFamily="18" charset="-128"/>
              <a:ea typeface="UD デジタル 教科書体 NK-B" panose="02020700000000000000" pitchFamily="18" charset="-128"/>
            </a:endParaRPr>
          </a:p>
        </p:txBody>
      </p:sp>
      <p:pic>
        <p:nvPicPr>
          <p:cNvPr id="28" name="Picture 14"/>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 name="スライド番号プレースホルダー 2"/>
          <p:cNvSpPr>
            <a:spLocks noGrp="1"/>
          </p:cNvSpPr>
          <p:nvPr>
            <p:ph type="sldNum" sz="quarter" idx="12"/>
          </p:nvPr>
        </p:nvSpPr>
        <p:spPr/>
        <p:txBody>
          <a:bodyPr/>
          <a:lstStyle/>
          <a:p>
            <a:pPr>
              <a:defRPr/>
            </a:pPr>
            <a:fld id="{8DEB9206-6B62-49F8-BC94-D9E684E3D2D0}" type="slidenum">
              <a:rPr lang="en-US" altLang="ja-JP" smtClean="0"/>
              <a:pPr>
                <a:defRPr/>
              </a:pPr>
              <a:t>71</a:t>
            </a:fld>
            <a:endParaRPr lang="en-US" altLang="ja-JP" dirty="0"/>
          </a:p>
        </p:txBody>
      </p:sp>
      <p:sp>
        <p:nvSpPr>
          <p:cNvPr id="4" name="タイトル 3"/>
          <p:cNvSpPr>
            <a:spLocks noGrp="1"/>
          </p:cNvSpPr>
          <p:nvPr>
            <p:ph type="title"/>
          </p:nvPr>
        </p:nvSpPr>
        <p:spPr/>
        <p:txBody>
          <a:bodyPr/>
          <a:lstStyle/>
          <a:p>
            <a:r>
              <a:rPr lang="ja-JP" altLang="en-US" dirty="0"/>
              <a:t>潜在する危険の掘り起こし：イメージ</a:t>
            </a:r>
            <a:endParaRPr kumimoji="1" lang="ja-JP" altLang="en-US" dirty="0"/>
          </a:p>
        </p:txBody>
      </p:sp>
      <p:sp>
        <p:nvSpPr>
          <p:cNvPr id="29" name="テキスト ボックス 28"/>
          <p:cNvSpPr txBox="1"/>
          <p:nvPr/>
        </p:nvSpPr>
        <p:spPr>
          <a:xfrm>
            <a:off x="7569154" y="5737680"/>
            <a:ext cx="1422184" cy="461665"/>
          </a:xfrm>
          <a:prstGeom prst="rect">
            <a:avLst/>
          </a:prstGeom>
          <a:noFill/>
        </p:spPr>
        <p:txBody>
          <a:bodyPr wrap="none" rtlCol="0">
            <a:spAutoFit/>
          </a:bodyPr>
          <a:lstStyle/>
          <a:p>
            <a:r>
              <a:rPr kumimoji="1"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事故の種</a:t>
            </a:r>
          </a:p>
        </p:txBody>
      </p:sp>
      <p:sp>
        <p:nvSpPr>
          <p:cNvPr id="30" name="テキスト ボックス 29"/>
          <p:cNvSpPr txBox="1"/>
          <p:nvPr/>
        </p:nvSpPr>
        <p:spPr>
          <a:xfrm>
            <a:off x="4549941" y="3792190"/>
            <a:ext cx="1415772" cy="461665"/>
          </a:xfrm>
          <a:prstGeom prst="rect">
            <a:avLst/>
          </a:prstGeom>
          <a:noFill/>
        </p:spPr>
        <p:txBody>
          <a:bodyPr wrap="none" rtlCol="0">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事故の芽</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31" name="テキスト ボックス 30"/>
          <p:cNvSpPr txBox="1"/>
          <p:nvPr/>
        </p:nvSpPr>
        <p:spPr>
          <a:xfrm>
            <a:off x="370959" y="1312984"/>
            <a:ext cx="1415772" cy="461665"/>
          </a:xfrm>
          <a:prstGeom prst="rect">
            <a:avLst/>
          </a:prstGeom>
          <a:noFill/>
        </p:spPr>
        <p:txBody>
          <a:bodyPr wrap="none" rtlCol="0">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事故の花</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32" name="Oval 22"/>
          <p:cNvSpPr>
            <a:spLocks noChangeArrowheads="1"/>
          </p:cNvSpPr>
          <p:nvPr/>
        </p:nvSpPr>
        <p:spPr bwMode="auto">
          <a:xfrm rot="8445879">
            <a:off x="2282087" y="3111897"/>
            <a:ext cx="1081087" cy="503237"/>
          </a:xfrm>
          <a:prstGeom prst="ellipse">
            <a:avLst/>
          </a:prstGeom>
          <a:solidFill>
            <a:srgbClr val="92D050"/>
          </a:solidFill>
          <a:ln w="9525" algn="ctr">
            <a:noFill/>
            <a:round/>
            <a:headEnd/>
            <a:tailEnd/>
          </a:ln>
        </p:spPr>
        <p:txBody>
          <a:bodyPr anchor="ctr">
            <a:spAutoFit/>
          </a:bodyPr>
          <a:lstStyle/>
          <a:p>
            <a:endParaRPr lang="ja-JP" altLang="en-US" dirty="0"/>
          </a:p>
        </p:txBody>
      </p:sp>
      <p:sp>
        <p:nvSpPr>
          <p:cNvPr id="33" name="Line 27"/>
          <p:cNvSpPr>
            <a:spLocks noChangeShapeType="1"/>
          </p:cNvSpPr>
          <p:nvPr/>
        </p:nvSpPr>
        <p:spPr bwMode="auto">
          <a:xfrm rot="7312634">
            <a:off x="2432899" y="3221434"/>
            <a:ext cx="863600" cy="287338"/>
          </a:xfrm>
          <a:prstGeom prst="line">
            <a:avLst/>
          </a:prstGeom>
          <a:noFill/>
          <a:ln w="9525">
            <a:solidFill>
              <a:srgbClr val="009900"/>
            </a:solidFill>
            <a:round/>
            <a:headEnd/>
            <a:tailEnd/>
          </a:ln>
        </p:spPr>
        <p:txBody>
          <a:bodyPr wrap="none">
            <a:spAutoFit/>
          </a:bodyPr>
          <a:lstStyle/>
          <a:p>
            <a:endParaRPr lang="ja-JP" altLang="en-US" dirty="0"/>
          </a:p>
        </p:txBody>
      </p:sp>
      <p:sp>
        <p:nvSpPr>
          <p:cNvPr id="34" name="Line 28"/>
          <p:cNvSpPr>
            <a:spLocks noChangeShapeType="1"/>
          </p:cNvSpPr>
          <p:nvPr/>
        </p:nvSpPr>
        <p:spPr bwMode="auto">
          <a:xfrm rot="7312634" flipH="1">
            <a:off x="2720237" y="3437334"/>
            <a:ext cx="287337" cy="71438"/>
          </a:xfrm>
          <a:prstGeom prst="line">
            <a:avLst/>
          </a:prstGeom>
          <a:noFill/>
          <a:ln w="9525">
            <a:solidFill>
              <a:srgbClr val="009900"/>
            </a:solidFill>
            <a:round/>
            <a:headEnd/>
            <a:tailEnd/>
          </a:ln>
        </p:spPr>
        <p:txBody>
          <a:bodyPr wrap="none">
            <a:spAutoFit/>
          </a:bodyPr>
          <a:lstStyle/>
          <a:p>
            <a:endParaRPr lang="ja-JP" altLang="en-US" dirty="0"/>
          </a:p>
        </p:txBody>
      </p:sp>
      <p:sp>
        <p:nvSpPr>
          <p:cNvPr id="70669" name="Oval 22"/>
          <p:cNvSpPr>
            <a:spLocks noChangeArrowheads="1"/>
          </p:cNvSpPr>
          <p:nvPr/>
        </p:nvSpPr>
        <p:spPr bwMode="auto">
          <a:xfrm rot="1133245">
            <a:off x="1246188" y="2959185"/>
            <a:ext cx="1081087" cy="503237"/>
          </a:xfrm>
          <a:prstGeom prst="ellipse">
            <a:avLst/>
          </a:prstGeom>
          <a:solidFill>
            <a:srgbClr val="92D050"/>
          </a:solidFill>
          <a:ln w="9525" algn="ctr">
            <a:noFill/>
            <a:round/>
            <a:headEnd/>
            <a:tailEnd/>
          </a:ln>
        </p:spPr>
        <p:txBody>
          <a:bodyPr anchor="ctr">
            <a:spAutoFit/>
          </a:bodyPr>
          <a:lstStyle/>
          <a:p>
            <a:endParaRPr lang="ja-JP" altLang="en-US" dirty="0"/>
          </a:p>
        </p:txBody>
      </p:sp>
      <p:sp>
        <p:nvSpPr>
          <p:cNvPr id="70674" name="Line 27"/>
          <p:cNvSpPr>
            <a:spLocks noChangeShapeType="1"/>
          </p:cNvSpPr>
          <p:nvPr/>
        </p:nvSpPr>
        <p:spPr bwMode="auto">
          <a:xfrm>
            <a:off x="1397000" y="3068722"/>
            <a:ext cx="863600" cy="287338"/>
          </a:xfrm>
          <a:prstGeom prst="line">
            <a:avLst/>
          </a:prstGeom>
          <a:noFill/>
          <a:ln w="9525">
            <a:solidFill>
              <a:srgbClr val="009900"/>
            </a:solidFill>
            <a:round/>
            <a:headEnd/>
            <a:tailEnd/>
          </a:ln>
        </p:spPr>
        <p:txBody>
          <a:bodyPr wrap="none">
            <a:spAutoFit/>
          </a:bodyPr>
          <a:lstStyle/>
          <a:p>
            <a:endParaRPr lang="ja-JP" altLang="en-US" dirty="0"/>
          </a:p>
        </p:txBody>
      </p:sp>
      <p:sp>
        <p:nvSpPr>
          <p:cNvPr id="70675" name="Line 28"/>
          <p:cNvSpPr>
            <a:spLocks noChangeShapeType="1"/>
          </p:cNvSpPr>
          <p:nvPr/>
        </p:nvSpPr>
        <p:spPr bwMode="auto">
          <a:xfrm flipH="1">
            <a:off x="1684338" y="3284622"/>
            <a:ext cx="287337" cy="71438"/>
          </a:xfrm>
          <a:prstGeom prst="line">
            <a:avLst/>
          </a:prstGeom>
          <a:noFill/>
          <a:ln w="9525">
            <a:solidFill>
              <a:srgbClr val="009900"/>
            </a:solidFill>
            <a:round/>
            <a:headEnd/>
            <a:tailEnd/>
          </a:ln>
        </p:spPr>
        <p:txBody>
          <a:bodyPr wrap="none">
            <a:spAutoFit/>
          </a:bodyPr>
          <a:lstStyle/>
          <a:p>
            <a:endParaRPr lang="ja-JP" altLang="en-US" dirty="0"/>
          </a:p>
        </p:txBody>
      </p:sp>
      <p:sp>
        <p:nvSpPr>
          <p:cNvPr id="39" name="テキスト ボックス 38"/>
          <p:cNvSpPr txBox="1"/>
          <p:nvPr/>
        </p:nvSpPr>
        <p:spPr>
          <a:xfrm>
            <a:off x="4016848" y="5938201"/>
            <a:ext cx="1955985" cy="707886"/>
          </a:xfrm>
          <a:prstGeom prst="rect">
            <a:avLst/>
          </a:prstGeom>
          <a:noFill/>
        </p:spPr>
        <p:txBody>
          <a:bodyPr wrap="none" rtlCol="0">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ヒヤリ・ハット</a:t>
            </a:r>
            <a:endParaRPr lang="en-US" altLang="ja-JP" sz="2000" dirty="0">
              <a:latin typeface="UD デジタル 教科書体 NK-R" panose="02020400000000000000" pitchFamily="18" charset="-128"/>
              <a:ea typeface="UD デジタル 教科書体 NK-R" panose="02020400000000000000" pitchFamily="18" charset="-128"/>
            </a:endParaRPr>
          </a:p>
          <a:p>
            <a:r>
              <a:rPr kumimoji="1" lang="ja-JP" altLang="en-US" sz="2000" dirty="0">
                <a:latin typeface="UD デジタル 教科書体 NK-R" panose="02020400000000000000" pitchFamily="18" charset="-128"/>
                <a:ea typeface="UD デジタル 教科書体 NK-R" panose="02020400000000000000" pitchFamily="18" charset="-128"/>
              </a:rPr>
              <a:t>ヒューマンエラー</a:t>
            </a:r>
          </a:p>
        </p:txBody>
      </p:sp>
      <p:sp>
        <p:nvSpPr>
          <p:cNvPr id="40" name="テキスト ボックス 39"/>
          <p:cNvSpPr txBox="1"/>
          <p:nvPr/>
        </p:nvSpPr>
        <p:spPr>
          <a:xfrm>
            <a:off x="1618551" y="5930181"/>
            <a:ext cx="1447832" cy="707886"/>
          </a:xfrm>
          <a:prstGeom prst="rect">
            <a:avLst/>
          </a:prstGeom>
          <a:noFill/>
        </p:spPr>
        <p:txBody>
          <a:bodyPr wrap="none" rtlCol="0">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事故</a:t>
            </a:r>
            <a:endParaRPr lang="en-US" altLang="ja-JP" sz="2000" dirty="0">
              <a:latin typeface="UD デジタル 教科書体 NK-R" panose="02020400000000000000" pitchFamily="18" charset="-128"/>
              <a:ea typeface="UD デジタル 教科書体 NK-R" panose="02020400000000000000" pitchFamily="18" charset="-128"/>
            </a:endParaRPr>
          </a:p>
          <a:p>
            <a:r>
              <a:rPr kumimoji="1" lang="ja-JP" altLang="en-US" sz="2000" dirty="0">
                <a:latin typeface="UD デジタル 教科書体 NK-R" panose="02020400000000000000" pitchFamily="18" charset="-128"/>
                <a:ea typeface="UD デジタル 教科書体 NK-R" panose="02020400000000000000" pitchFamily="18" charset="-128"/>
              </a:rPr>
              <a:t>インシデント</a:t>
            </a:r>
          </a:p>
        </p:txBody>
      </p:sp>
      <p:sp>
        <p:nvSpPr>
          <p:cNvPr id="5" name="正方形/長方形 4"/>
          <p:cNvSpPr/>
          <p:nvPr/>
        </p:nvSpPr>
        <p:spPr bwMode="auto">
          <a:xfrm>
            <a:off x="6179769" y="2157167"/>
            <a:ext cx="2550695" cy="936709"/>
          </a:xfrm>
          <a:prstGeom prst="rect">
            <a:avLst/>
          </a:prstGeom>
          <a:noFill/>
          <a:ln w="9525">
            <a:solidFill>
              <a:schemeClr val="bg2"/>
            </a:solidFill>
            <a:round/>
            <a:headEnd/>
            <a:tailEnd/>
          </a:ln>
        </p:spPr>
        <p:txBody>
          <a:bodyPr wrap="none" rtlCol="0" anchor="ctr"/>
          <a:lstStyle/>
          <a:p>
            <a:pPr algn="ctr"/>
            <a:r>
              <a:rPr kumimoji="1" lang="ja-JP" altLang="en-US" sz="2000" dirty="0">
                <a:latin typeface="UD デジタル 教科書体 NK-B" panose="02020700000000000000" pitchFamily="18" charset="-128"/>
                <a:ea typeface="UD デジタル 教科書体 NK-B" panose="02020700000000000000" pitchFamily="18" charset="-128"/>
              </a:rPr>
              <a:t>種を取り除けば</a:t>
            </a:r>
            <a:endParaRPr kumimoji="1" lang="en-US" altLang="ja-JP" sz="2000" dirty="0">
              <a:latin typeface="UD デジタル 教科書体 NK-B" panose="02020700000000000000" pitchFamily="18" charset="-128"/>
              <a:ea typeface="UD デジタル 教科書体 NK-B" panose="02020700000000000000" pitchFamily="18" charset="-128"/>
            </a:endParaRPr>
          </a:p>
          <a:p>
            <a:pPr algn="ctr"/>
            <a:r>
              <a:rPr lang="ja-JP" altLang="en-US" sz="2000" dirty="0">
                <a:latin typeface="UD デジタル 教科書体 NK-B" panose="02020700000000000000" pitchFamily="18" charset="-128"/>
                <a:ea typeface="UD デジタル 教科書体 NK-B" panose="02020700000000000000" pitchFamily="18" charset="-128"/>
              </a:rPr>
              <a:t>予防</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43" name="正方形/長方形 42"/>
          <p:cNvSpPr/>
          <p:nvPr/>
        </p:nvSpPr>
        <p:spPr bwMode="auto">
          <a:xfrm>
            <a:off x="3660551" y="2162494"/>
            <a:ext cx="2364750" cy="1015663"/>
          </a:xfrm>
          <a:prstGeom prst="rect">
            <a:avLst/>
          </a:prstGeom>
          <a:noFill/>
          <a:ln w="9525">
            <a:solidFill>
              <a:schemeClr val="bg2"/>
            </a:solidFill>
            <a:round/>
            <a:headEnd/>
            <a:tailEnd/>
          </a:ln>
        </p:spPr>
        <p:txBody>
          <a:bodyPr wrap="none" rtlCol="0" anchor="ctr">
            <a:spAutoFit/>
          </a:bodyPr>
          <a:lstStyle/>
          <a:p>
            <a:pPr algn="ctr"/>
            <a:r>
              <a:rPr kumimoji="1" lang="ja-JP" altLang="en-US" sz="2000" dirty="0">
                <a:latin typeface="UD デジタル 教科書体 NK-B" panose="02020700000000000000" pitchFamily="18" charset="-128"/>
                <a:ea typeface="UD デジタル 教科書体 NK-B" panose="02020700000000000000" pitchFamily="18" charset="-128"/>
              </a:rPr>
              <a:t>放置すればするほど</a:t>
            </a:r>
            <a:endParaRPr kumimoji="1" lang="en-US" altLang="ja-JP" sz="20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000" dirty="0">
                <a:latin typeface="UD デジタル 教科書体 NK-B" panose="02020700000000000000" pitchFamily="18" charset="-128"/>
                <a:ea typeface="UD デジタル 教科書体 NK-B" panose="02020700000000000000" pitchFamily="18" charset="-128"/>
              </a:rPr>
              <a:t>対策すべき要因</a:t>
            </a:r>
            <a:endParaRPr kumimoji="1" lang="en-US" altLang="ja-JP" sz="20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000" dirty="0">
                <a:latin typeface="UD デジタル 教科書体 NK-B" panose="02020700000000000000" pitchFamily="18" charset="-128"/>
                <a:ea typeface="UD デジタル 教科書体 NK-B" panose="02020700000000000000" pitchFamily="18" charset="-128"/>
              </a:rPr>
              <a:t>（葉っぱ）が増える</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二等辺三角形 4"/>
          <p:cNvSpPr/>
          <p:nvPr/>
        </p:nvSpPr>
        <p:spPr bwMode="auto">
          <a:xfrm>
            <a:off x="485977" y="1045029"/>
            <a:ext cx="1520306" cy="5742322"/>
          </a:xfrm>
          <a:prstGeom prst="triangle">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72</a:t>
            </a:fld>
            <a:endParaRPr lang="en-US" altLang="ja-JP" dirty="0"/>
          </a:p>
        </p:txBody>
      </p:sp>
      <p:sp>
        <p:nvSpPr>
          <p:cNvPr id="3" name="タイトル 2"/>
          <p:cNvSpPr>
            <a:spLocks noGrp="1"/>
          </p:cNvSpPr>
          <p:nvPr>
            <p:ph type="title"/>
          </p:nvPr>
        </p:nvSpPr>
        <p:spPr/>
        <p:txBody>
          <a:bodyPr/>
          <a:lstStyle/>
          <a:p>
            <a:r>
              <a:rPr kumimoji="1" lang="ja-JP" altLang="en-US" dirty="0"/>
              <a:t>リスク情報</a:t>
            </a:r>
          </a:p>
        </p:txBody>
      </p:sp>
      <p:sp>
        <p:nvSpPr>
          <p:cNvPr id="24581" name="Text Box 12"/>
          <p:cNvSpPr txBox="1">
            <a:spLocks noChangeArrowheads="1"/>
          </p:cNvSpPr>
          <p:nvPr/>
        </p:nvSpPr>
        <p:spPr bwMode="auto">
          <a:xfrm>
            <a:off x="534219" y="1426575"/>
            <a:ext cx="1415772" cy="461665"/>
          </a:xfrm>
          <a:prstGeom prst="rect">
            <a:avLst/>
          </a:prstGeom>
          <a:noFill/>
          <a:ln w="9525" algn="ctr">
            <a:noFill/>
            <a:miter lim="800000"/>
            <a:headEnd/>
            <a:tailEnd/>
          </a:ln>
        </p:spPr>
        <p:txBody>
          <a:bodyPr wrap="none">
            <a:spAutoFit/>
          </a:bodyPr>
          <a:lstStyle/>
          <a:p>
            <a:pPr algn="l"/>
            <a:r>
              <a:rPr lang="ja-JP" altLang="en-US" sz="2400" dirty="0">
                <a:latin typeface="UD デジタル 教科書体 NK-B" panose="02020700000000000000" pitchFamily="18" charset="-128"/>
                <a:ea typeface="UD デジタル 教科書体 NK-B" panose="02020700000000000000" pitchFamily="18" charset="-128"/>
              </a:rPr>
              <a:t>事故情報</a:t>
            </a:r>
          </a:p>
        </p:txBody>
      </p:sp>
      <p:sp>
        <p:nvSpPr>
          <p:cNvPr id="24582" name="Text Box 13"/>
          <p:cNvSpPr txBox="1">
            <a:spLocks noChangeArrowheads="1"/>
          </p:cNvSpPr>
          <p:nvPr/>
        </p:nvSpPr>
        <p:spPr bwMode="auto">
          <a:xfrm>
            <a:off x="364301" y="2332941"/>
            <a:ext cx="1755609" cy="830997"/>
          </a:xfrm>
          <a:prstGeom prst="rect">
            <a:avLst/>
          </a:prstGeom>
          <a:noFill/>
          <a:ln w="9525" algn="ctr">
            <a:noFill/>
            <a:miter lim="800000"/>
            <a:headEnd/>
            <a:tailEnd/>
          </a:ln>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インシデント</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情報</a:t>
            </a:r>
          </a:p>
        </p:txBody>
      </p:sp>
      <p:sp>
        <p:nvSpPr>
          <p:cNvPr id="24583" name="Text Box 14"/>
          <p:cNvSpPr txBox="1">
            <a:spLocks noChangeArrowheads="1"/>
          </p:cNvSpPr>
          <p:nvPr/>
        </p:nvSpPr>
        <p:spPr bwMode="auto">
          <a:xfrm>
            <a:off x="13243" y="5679355"/>
            <a:ext cx="2457724" cy="1200329"/>
          </a:xfrm>
          <a:prstGeom prst="rect">
            <a:avLst/>
          </a:prstGeom>
          <a:noFill/>
          <a:ln w="9525" algn="ctr">
            <a:noFill/>
            <a:miter lim="800000"/>
            <a:headEnd/>
            <a:tailEnd/>
          </a:ln>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日常業務の中の</a:t>
            </a:r>
          </a:p>
          <a:p>
            <a:pPr algn="ctr"/>
            <a:r>
              <a:rPr lang="ja-JP" altLang="en-US" sz="2400" dirty="0">
                <a:latin typeface="UD デジタル 教科書体 NK-B" panose="02020700000000000000" pitchFamily="18" charset="-128"/>
                <a:ea typeface="UD デジタル 教科書体 NK-B" panose="02020700000000000000" pitchFamily="18" charset="-128"/>
              </a:rPr>
              <a:t>危険情報</a:t>
            </a:r>
          </a:p>
          <a:p>
            <a:pPr algn="ctr"/>
            <a:r>
              <a:rPr lang="ja-JP" altLang="en-US" sz="2400" dirty="0">
                <a:latin typeface="UD デジタル 教科書体 NK-B" panose="02020700000000000000" pitchFamily="18" charset="-128"/>
                <a:ea typeface="UD デジタル 教科書体 NK-B" panose="02020700000000000000" pitchFamily="18" charset="-128"/>
              </a:rPr>
              <a:t>（潜在的リスク）</a:t>
            </a:r>
          </a:p>
        </p:txBody>
      </p:sp>
      <p:sp>
        <p:nvSpPr>
          <p:cNvPr id="24584" name="Text Box 15"/>
          <p:cNvSpPr txBox="1">
            <a:spLocks noChangeArrowheads="1"/>
          </p:cNvSpPr>
          <p:nvPr/>
        </p:nvSpPr>
        <p:spPr bwMode="auto">
          <a:xfrm>
            <a:off x="298577" y="4348153"/>
            <a:ext cx="1887056" cy="830997"/>
          </a:xfrm>
          <a:prstGeom prst="rect">
            <a:avLst/>
          </a:prstGeom>
          <a:noFill/>
          <a:ln w="9525" algn="ctr">
            <a:noFill/>
            <a:miter lim="800000"/>
            <a:headEnd/>
            <a:tailEnd/>
          </a:ln>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ヒヤリ・ハット</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情報</a:t>
            </a:r>
          </a:p>
        </p:txBody>
      </p:sp>
      <p:sp>
        <p:nvSpPr>
          <p:cNvPr id="158736" name="Text Box 16"/>
          <p:cNvSpPr txBox="1">
            <a:spLocks noChangeArrowheads="1"/>
          </p:cNvSpPr>
          <p:nvPr/>
        </p:nvSpPr>
        <p:spPr bwMode="auto">
          <a:xfrm>
            <a:off x="2489835" y="1303464"/>
            <a:ext cx="2842445" cy="707886"/>
          </a:xfrm>
          <a:prstGeom prst="rect">
            <a:avLst/>
          </a:prstGeom>
          <a:noFill/>
          <a:ln w="9525" algn="ctr">
            <a:noFill/>
            <a:miter lim="800000"/>
            <a:headEnd/>
            <a:tailEnd/>
          </a:ln>
        </p:spPr>
        <p:txBody>
          <a:bodyPr wrap="none">
            <a:spAutoFit/>
          </a:bodyPr>
          <a:lstStyle/>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人の死傷、重大な物損が</a:t>
            </a:r>
          </a:p>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発生</a:t>
            </a:r>
          </a:p>
        </p:txBody>
      </p:sp>
      <p:sp>
        <p:nvSpPr>
          <p:cNvPr id="158737" name="Text Box 17"/>
          <p:cNvSpPr txBox="1">
            <a:spLocks noChangeArrowheads="1"/>
          </p:cNvSpPr>
          <p:nvPr/>
        </p:nvSpPr>
        <p:spPr bwMode="auto">
          <a:xfrm>
            <a:off x="2489835" y="2394496"/>
            <a:ext cx="3260829" cy="707886"/>
          </a:xfrm>
          <a:prstGeom prst="rect">
            <a:avLst/>
          </a:prstGeom>
          <a:noFill/>
          <a:ln w="9525" algn="ctr">
            <a:noFill/>
            <a:miter lim="800000"/>
            <a:headEnd/>
            <a:tailEnd/>
          </a:ln>
        </p:spPr>
        <p:txBody>
          <a:bodyPr wrap="none">
            <a:spAutoFit/>
          </a:bodyPr>
          <a:lstStyle/>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もう少しで事故に結びついた</a:t>
            </a:r>
          </a:p>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かもしれない事象</a:t>
            </a:r>
          </a:p>
        </p:txBody>
      </p:sp>
      <p:sp>
        <p:nvSpPr>
          <p:cNvPr id="158738" name="Text Box 18"/>
          <p:cNvSpPr txBox="1">
            <a:spLocks noChangeArrowheads="1"/>
          </p:cNvSpPr>
          <p:nvPr/>
        </p:nvSpPr>
        <p:spPr bwMode="auto">
          <a:xfrm>
            <a:off x="2489835" y="4409708"/>
            <a:ext cx="3825086" cy="707886"/>
          </a:xfrm>
          <a:prstGeom prst="rect">
            <a:avLst/>
          </a:prstGeom>
          <a:noFill/>
          <a:ln w="9525" algn="ctr">
            <a:noFill/>
            <a:miter lim="800000"/>
            <a:headEnd/>
            <a:tailEnd/>
          </a:ln>
        </p:spPr>
        <p:txBody>
          <a:bodyPr wrap="none">
            <a:spAutoFit/>
          </a:bodyPr>
          <a:lstStyle/>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事故等が起きるかもしれないと</a:t>
            </a:r>
            <a:endParaRPr lang="en-US" altLang="ja-JP"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endParaRPr>
          </a:p>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思ってヒヤッとした、ハッとした事象</a:t>
            </a:r>
          </a:p>
        </p:txBody>
      </p:sp>
      <p:sp>
        <p:nvSpPr>
          <p:cNvPr id="158739" name="Text Box 19"/>
          <p:cNvSpPr txBox="1">
            <a:spLocks noChangeArrowheads="1"/>
          </p:cNvSpPr>
          <p:nvPr/>
        </p:nvSpPr>
        <p:spPr bwMode="auto">
          <a:xfrm>
            <a:off x="2489835" y="5771688"/>
            <a:ext cx="3400290" cy="1015663"/>
          </a:xfrm>
          <a:prstGeom prst="rect">
            <a:avLst/>
          </a:prstGeom>
          <a:noFill/>
          <a:ln w="9525" algn="ctr">
            <a:noFill/>
            <a:miter lim="800000"/>
            <a:headEnd/>
            <a:tailEnd/>
          </a:ln>
        </p:spPr>
        <p:txBody>
          <a:bodyPr wrap="none">
            <a:spAutoFit/>
          </a:bodyPr>
          <a:lstStyle/>
          <a:p>
            <a:pPr algn="l"/>
            <a:r>
              <a:rPr lang="ja-JP" altLang="en-US" sz="2000" dirty="0">
                <a:latin typeface="UD デジタル 教科書体 NK-R" panose="02020400000000000000" pitchFamily="18" charset="-128"/>
                <a:ea typeface="UD デジタル 教科書体 NK-R" panose="02020400000000000000" pitchFamily="18" charset="-128"/>
              </a:rPr>
              <a:t>日常業務の中で、好ましくない</a:t>
            </a:r>
          </a:p>
          <a:p>
            <a:pPr algn="l"/>
            <a:r>
              <a:rPr lang="ja-JP" altLang="en-US" sz="2000" dirty="0">
                <a:latin typeface="UD デジタル 教科書体 NK-R" panose="02020400000000000000" pitchFamily="18" charset="-128"/>
                <a:ea typeface="UD デジタル 教科書体 NK-R" panose="02020400000000000000" pitchFamily="18" charset="-128"/>
              </a:rPr>
              <a:t>ことが起こるかもしれないと</a:t>
            </a:r>
          </a:p>
          <a:p>
            <a:pPr algn="l"/>
            <a:r>
              <a:rPr lang="ja-JP" altLang="en-US" sz="2000" dirty="0">
                <a:latin typeface="UD デジタル 教科書体 NK-R" panose="02020400000000000000" pitchFamily="18" charset="-128"/>
                <a:ea typeface="UD デジタル 教科書体 NK-R" panose="02020400000000000000" pitchFamily="18" charset="-128"/>
              </a:rPr>
              <a:t>思った事がら</a:t>
            </a:r>
          </a:p>
        </p:txBody>
      </p:sp>
      <p:grpSp>
        <p:nvGrpSpPr>
          <p:cNvPr id="48" name="グループ化 47"/>
          <p:cNvGrpSpPr/>
          <p:nvPr/>
        </p:nvGrpSpPr>
        <p:grpSpPr>
          <a:xfrm>
            <a:off x="6156325" y="4220726"/>
            <a:ext cx="2513013" cy="1085850"/>
            <a:chOff x="6156325" y="3862388"/>
            <a:chExt cx="2513013" cy="1085850"/>
          </a:xfrm>
        </p:grpSpPr>
        <p:pic>
          <p:nvPicPr>
            <p:cNvPr id="24595" name="Picture 49"/>
            <p:cNvPicPr>
              <a:picLocks noChangeAspect="1" noChangeArrowheads="1"/>
            </p:cNvPicPr>
            <p:nvPr/>
          </p:nvPicPr>
          <p:blipFill>
            <a:blip r:embed="rId3" cstate="print"/>
            <a:srcRect/>
            <a:stretch>
              <a:fillRect/>
            </a:stretch>
          </p:blipFill>
          <p:spPr bwMode="auto">
            <a:xfrm>
              <a:off x="6156325" y="3933825"/>
              <a:ext cx="896938" cy="935038"/>
            </a:xfrm>
            <a:prstGeom prst="rect">
              <a:avLst/>
            </a:prstGeom>
            <a:noFill/>
            <a:ln w="9525" algn="ctr">
              <a:noFill/>
              <a:miter lim="800000"/>
              <a:headEnd/>
              <a:tailEnd/>
            </a:ln>
          </p:spPr>
        </p:pic>
        <p:pic>
          <p:nvPicPr>
            <p:cNvPr id="24596" name="Picture 50"/>
            <p:cNvPicPr>
              <a:picLocks noChangeAspect="1" noChangeArrowheads="1"/>
            </p:cNvPicPr>
            <p:nvPr/>
          </p:nvPicPr>
          <p:blipFill>
            <a:blip r:embed="rId4" cstate="print"/>
            <a:srcRect/>
            <a:stretch>
              <a:fillRect/>
            </a:stretch>
          </p:blipFill>
          <p:spPr bwMode="auto">
            <a:xfrm rot="-1192852">
              <a:off x="7607300" y="3862388"/>
              <a:ext cx="328613" cy="1009650"/>
            </a:xfrm>
            <a:prstGeom prst="rect">
              <a:avLst/>
            </a:prstGeom>
            <a:noFill/>
            <a:ln w="9525" algn="ctr">
              <a:noFill/>
              <a:miter lim="800000"/>
              <a:headEnd/>
              <a:tailEnd/>
            </a:ln>
          </p:spPr>
        </p:pic>
        <p:sp>
          <p:nvSpPr>
            <p:cNvPr id="24597" name="Text Box 52"/>
            <p:cNvSpPr txBox="1">
              <a:spLocks noChangeArrowheads="1"/>
            </p:cNvSpPr>
            <p:nvPr/>
          </p:nvSpPr>
          <p:spPr bwMode="auto">
            <a:xfrm>
              <a:off x="8027988" y="4508500"/>
              <a:ext cx="641350" cy="366713"/>
            </a:xfrm>
            <a:prstGeom prst="rect">
              <a:avLst/>
            </a:prstGeom>
            <a:noFill/>
            <a:ln w="9525" algn="ctr">
              <a:noFill/>
              <a:miter lim="800000"/>
              <a:headEnd/>
              <a:tailEnd/>
            </a:ln>
          </p:spPr>
          <p:txBody>
            <a:bodyPr wrap="none">
              <a:spAutoFit/>
            </a:bodyPr>
            <a:lstStyle/>
            <a:p>
              <a:pPr algn="l"/>
              <a:r>
                <a:rPr lang="ja-JP" altLang="en-US" dirty="0">
                  <a:ea typeface="HG丸ｺﾞｼｯｸM-PRO" pitchFamily="50" charset="-128"/>
                </a:rPr>
                <a:t>））</a:t>
              </a:r>
            </a:p>
          </p:txBody>
        </p:sp>
        <p:sp>
          <p:nvSpPr>
            <p:cNvPr id="24598" name="Text Box 53"/>
            <p:cNvSpPr txBox="1">
              <a:spLocks noChangeArrowheads="1"/>
            </p:cNvSpPr>
            <p:nvPr/>
          </p:nvSpPr>
          <p:spPr bwMode="auto">
            <a:xfrm>
              <a:off x="7308850" y="4581525"/>
              <a:ext cx="412750" cy="366713"/>
            </a:xfrm>
            <a:prstGeom prst="rect">
              <a:avLst/>
            </a:prstGeom>
            <a:noFill/>
            <a:ln w="9525" algn="ctr">
              <a:noFill/>
              <a:miter lim="800000"/>
              <a:headEnd/>
              <a:tailEnd/>
            </a:ln>
          </p:spPr>
          <p:txBody>
            <a:bodyPr wrap="none">
              <a:spAutoFit/>
            </a:bodyPr>
            <a:lstStyle/>
            <a:p>
              <a:pPr algn="l"/>
              <a:r>
                <a:rPr lang="ja-JP" altLang="en-US" dirty="0">
                  <a:ea typeface="HG丸ｺﾞｼｯｸM-PRO" pitchFamily="50" charset="-128"/>
                </a:rPr>
                <a:t>（</a:t>
              </a:r>
            </a:p>
          </p:txBody>
        </p:sp>
      </p:grpSp>
      <p:grpSp>
        <p:nvGrpSpPr>
          <p:cNvPr id="46" name="グループ化 45"/>
          <p:cNvGrpSpPr/>
          <p:nvPr/>
        </p:nvGrpSpPr>
        <p:grpSpPr>
          <a:xfrm>
            <a:off x="5929313" y="1189889"/>
            <a:ext cx="2892425" cy="935037"/>
            <a:chOff x="5929313" y="1268413"/>
            <a:chExt cx="2892425" cy="935037"/>
          </a:xfrm>
        </p:grpSpPr>
        <p:grpSp>
          <p:nvGrpSpPr>
            <p:cNvPr id="24589" name="Group 37"/>
            <p:cNvGrpSpPr>
              <a:grpSpLocks/>
            </p:cNvGrpSpPr>
            <p:nvPr/>
          </p:nvGrpSpPr>
          <p:grpSpPr bwMode="auto">
            <a:xfrm flipH="1">
              <a:off x="7019925" y="1484313"/>
              <a:ext cx="1152525" cy="647700"/>
              <a:chOff x="3833" y="1842"/>
              <a:chExt cx="1406" cy="862"/>
            </a:xfrm>
          </p:grpSpPr>
          <p:sp>
            <p:nvSpPr>
              <p:cNvPr id="24610" name="Oval 27"/>
              <p:cNvSpPr>
                <a:spLocks noChangeArrowheads="1"/>
              </p:cNvSpPr>
              <p:nvPr/>
            </p:nvSpPr>
            <p:spPr bwMode="auto">
              <a:xfrm>
                <a:off x="4105" y="1842"/>
                <a:ext cx="952" cy="636"/>
              </a:xfrm>
              <a:prstGeom prst="ellipse">
                <a:avLst/>
              </a:prstGeom>
              <a:solidFill>
                <a:srgbClr val="CCFFFF"/>
              </a:solidFill>
              <a:ln w="9525" algn="ctr">
                <a:solidFill>
                  <a:schemeClr val="tx1"/>
                </a:solidFill>
                <a:round/>
                <a:headEnd/>
                <a:tailEnd/>
              </a:ln>
            </p:spPr>
            <p:txBody>
              <a:bodyPr anchor="ctr">
                <a:spAutoFit/>
              </a:bodyPr>
              <a:lstStyle/>
              <a:p>
                <a:endParaRPr lang="ja-JP" altLang="en-US" dirty="0"/>
              </a:p>
            </p:txBody>
          </p:sp>
          <p:sp>
            <p:nvSpPr>
              <p:cNvPr id="24611" name="Oval 28"/>
              <p:cNvSpPr>
                <a:spLocks noChangeArrowheads="1"/>
              </p:cNvSpPr>
              <p:nvPr/>
            </p:nvSpPr>
            <p:spPr bwMode="auto">
              <a:xfrm>
                <a:off x="3969" y="1979"/>
                <a:ext cx="771" cy="576"/>
              </a:xfrm>
              <a:prstGeom prst="ellipse">
                <a:avLst/>
              </a:prstGeom>
              <a:solidFill>
                <a:schemeClr val="bg1"/>
              </a:solidFill>
              <a:ln w="9525" algn="ctr">
                <a:solidFill>
                  <a:schemeClr val="tx1"/>
                </a:solidFill>
                <a:round/>
                <a:headEnd/>
                <a:tailEnd/>
              </a:ln>
            </p:spPr>
            <p:txBody>
              <a:bodyPr anchor="ctr">
                <a:spAutoFit/>
              </a:bodyPr>
              <a:lstStyle/>
              <a:p>
                <a:endParaRPr lang="ja-JP" altLang="en-US" dirty="0"/>
              </a:p>
            </p:txBody>
          </p:sp>
          <p:sp>
            <p:nvSpPr>
              <p:cNvPr id="24612" name="AutoShape 30"/>
              <p:cNvSpPr>
                <a:spLocks noChangeArrowheads="1"/>
              </p:cNvSpPr>
              <p:nvPr/>
            </p:nvSpPr>
            <p:spPr bwMode="auto">
              <a:xfrm rot="-5950120">
                <a:off x="4750" y="2159"/>
                <a:ext cx="353" cy="353"/>
              </a:xfrm>
              <a:prstGeom prst="moon">
                <a:avLst>
                  <a:gd name="adj" fmla="val 50000"/>
                </a:avLst>
              </a:prstGeom>
              <a:solidFill>
                <a:schemeClr val="bg1"/>
              </a:solidFill>
              <a:ln w="9525" algn="ctr">
                <a:solidFill>
                  <a:schemeClr val="tx1"/>
                </a:solidFill>
                <a:miter lim="800000"/>
                <a:headEnd/>
                <a:tailEnd/>
              </a:ln>
            </p:spPr>
            <p:txBody>
              <a:bodyPr anchor="ctr">
                <a:spAutoFit/>
              </a:bodyPr>
              <a:lstStyle/>
              <a:p>
                <a:endParaRPr lang="ja-JP" altLang="en-US" dirty="0"/>
              </a:p>
            </p:txBody>
          </p:sp>
          <p:sp>
            <p:nvSpPr>
              <p:cNvPr id="24613" name="Rectangle 31"/>
              <p:cNvSpPr>
                <a:spLocks noChangeArrowheads="1"/>
              </p:cNvSpPr>
              <p:nvPr/>
            </p:nvSpPr>
            <p:spPr bwMode="auto">
              <a:xfrm>
                <a:off x="3833" y="2024"/>
                <a:ext cx="680" cy="590"/>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14" name="Rectangle 32"/>
              <p:cNvSpPr>
                <a:spLocks noChangeArrowheads="1"/>
              </p:cNvSpPr>
              <p:nvPr/>
            </p:nvSpPr>
            <p:spPr bwMode="auto">
              <a:xfrm>
                <a:off x="4459" y="2205"/>
                <a:ext cx="272"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15" name="Rectangle 33"/>
              <p:cNvSpPr>
                <a:spLocks noChangeArrowheads="1"/>
              </p:cNvSpPr>
              <p:nvPr/>
            </p:nvSpPr>
            <p:spPr bwMode="auto">
              <a:xfrm>
                <a:off x="4649" y="2341"/>
                <a:ext cx="545"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16" name="Rectangle 34"/>
              <p:cNvSpPr>
                <a:spLocks noChangeArrowheads="1"/>
              </p:cNvSpPr>
              <p:nvPr/>
            </p:nvSpPr>
            <p:spPr bwMode="auto">
              <a:xfrm>
                <a:off x="5067" y="2069"/>
                <a:ext cx="172"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24617" name="Rectangle 35"/>
              <p:cNvSpPr>
                <a:spLocks noChangeArrowheads="1"/>
              </p:cNvSpPr>
              <p:nvPr/>
            </p:nvSpPr>
            <p:spPr bwMode="auto">
              <a:xfrm rot="-1524283">
                <a:off x="4431" y="2187"/>
                <a:ext cx="354" cy="363"/>
              </a:xfrm>
              <a:prstGeom prst="rect">
                <a:avLst/>
              </a:prstGeom>
              <a:solidFill>
                <a:schemeClr val="bg1"/>
              </a:solidFill>
              <a:ln w="9525" algn="ctr">
                <a:noFill/>
                <a:miter lim="800000"/>
                <a:headEnd/>
                <a:tailEnd/>
              </a:ln>
            </p:spPr>
            <p:txBody>
              <a:bodyPr anchor="ctr">
                <a:spAutoFit/>
              </a:bodyPr>
              <a:lstStyle/>
              <a:p>
                <a:endParaRPr lang="ja-JP" altLang="en-US" dirty="0"/>
              </a:p>
            </p:txBody>
          </p:sp>
        </p:grpSp>
        <p:pic>
          <p:nvPicPr>
            <p:cNvPr id="24590" name="Picture 25"/>
            <p:cNvPicPr>
              <a:picLocks noChangeAspect="1" noChangeArrowheads="1"/>
            </p:cNvPicPr>
            <p:nvPr/>
          </p:nvPicPr>
          <p:blipFill>
            <a:blip r:embed="rId4" cstate="print"/>
            <a:srcRect/>
            <a:stretch>
              <a:fillRect/>
            </a:stretch>
          </p:blipFill>
          <p:spPr bwMode="auto">
            <a:xfrm rot="-3814572">
              <a:off x="8247856" y="1337469"/>
              <a:ext cx="282575" cy="865188"/>
            </a:xfrm>
            <a:prstGeom prst="rect">
              <a:avLst/>
            </a:prstGeom>
            <a:noFill/>
            <a:ln w="9525" algn="ctr">
              <a:noFill/>
              <a:miter lim="800000"/>
              <a:headEnd/>
              <a:tailEnd/>
            </a:ln>
          </p:spPr>
        </p:pic>
        <p:pic>
          <p:nvPicPr>
            <p:cNvPr id="24591" name="Picture 21"/>
            <p:cNvPicPr>
              <a:picLocks noChangeAspect="1" noChangeArrowheads="1"/>
            </p:cNvPicPr>
            <p:nvPr/>
          </p:nvPicPr>
          <p:blipFill>
            <a:blip r:embed="rId3" cstate="print"/>
            <a:srcRect/>
            <a:stretch>
              <a:fillRect/>
            </a:stretch>
          </p:blipFill>
          <p:spPr bwMode="auto">
            <a:xfrm>
              <a:off x="6300788" y="1268413"/>
              <a:ext cx="896937" cy="935037"/>
            </a:xfrm>
            <a:prstGeom prst="rect">
              <a:avLst/>
            </a:prstGeom>
            <a:noFill/>
            <a:ln w="9525" algn="ctr">
              <a:noFill/>
              <a:miter lim="800000"/>
              <a:headEnd/>
              <a:tailEnd/>
            </a:ln>
          </p:spPr>
        </p:pic>
        <p:sp>
          <p:nvSpPr>
            <p:cNvPr id="24601" name="爆発 1 50"/>
            <p:cNvSpPr>
              <a:spLocks noChangeArrowheads="1"/>
            </p:cNvSpPr>
            <p:nvPr/>
          </p:nvSpPr>
          <p:spPr bwMode="auto">
            <a:xfrm>
              <a:off x="5929313" y="1285875"/>
              <a:ext cx="914400" cy="914400"/>
            </a:xfrm>
            <a:prstGeom prst="irregularSeal1">
              <a:avLst/>
            </a:prstGeom>
            <a:solidFill>
              <a:srgbClr val="FF0000"/>
            </a:solidFill>
            <a:ln w="9525" algn="ctr">
              <a:noFill/>
              <a:round/>
              <a:headEnd/>
              <a:tailEnd/>
            </a:ln>
          </p:spPr>
          <p:txBody>
            <a:bodyPr wrap="none">
              <a:spAutoFit/>
            </a:bodyPr>
            <a:lstStyle/>
            <a:p>
              <a:endParaRPr lang="ja-JP" altLang="en-US" dirty="0"/>
            </a:p>
          </p:txBody>
        </p:sp>
      </p:grpSp>
      <p:sp>
        <p:nvSpPr>
          <p:cNvPr id="49" name="Text Box 13"/>
          <p:cNvSpPr txBox="1">
            <a:spLocks noChangeArrowheads="1"/>
          </p:cNvSpPr>
          <p:nvPr/>
        </p:nvSpPr>
        <p:spPr bwMode="auto">
          <a:xfrm>
            <a:off x="6837656" y="5397433"/>
            <a:ext cx="954107" cy="400110"/>
          </a:xfrm>
          <a:prstGeom prst="rect">
            <a:avLst/>
          </a:prstGeom>
          <a:solidFill>
            <a:schemeClr val="bg1"/>
          </a:solidFill>
          <a:ln w="9525" algn="ctr">
            <a:noFill/>
            <a:miter lim="800000"/>
            <a:headEnd/>
            <a:tailEnd/>
          </a:ln>
        </p:spPr>
        <p:txBody>
          <a:bodyPr wrap="none">
            <a:spAutoFit/>
          </a:bodyPr>
          <a:lstStyle/>
          <a:p>
            <a:pPr algn="l"/>
            <a:r>
              <a:rPr lang="ja-JP" altLang="en-US" sz="2000" dirty="0">
                <a:latin typeface="UD デジタル 教科書体 NK-B" panose="02020700000000000000" pitchFamily="18" charset="-128"/>
                <a:ea typeface="UD デジタル 教科書体 NK-B" panose="02020700000000000000" pitchFamily="18" charset="-128"/>
              </a:rPr>
              <a:t>危険源</a:t>
            </a:r>
          </a:p>
        </p:txBody>
      </p:sp>
      <p:sp>
        <p:nvSpPr>
          <p:cNvPr id="4" name="正方形/長方形 3"/>
          <p:cNvSpPr/>
          <p:nvPr/>
        </p:nvSpPr>
        <p:spPr>
          <a:xfrm>
            <a:off x="6981825" y="5742092"/>
            <a:ext cx="2169449" cy="923330"/>
          </a:xfrm>
          <a:prstGeom prst="rect">
            <a:avLst/>
          </a:prstGeom>
        </p:spPr>
        <p:txBody>
          <a:bodyPr wrap="square">
            <a:spAutoFit/>
          </a:bodyPr>
          <a:lstStyle/>
          <a:p>
            <a:r>
              <a:rPr lang="ja-JP" altLang="en-US" dirty="0"/>
              <a:t>リスクを生じさせる力を潜在的にもっている要素</a:t>
            </a:r>
          </a:p>
        </p:txBody>
      </p:sp>
      <p:sp>
        <p:nvSpPr>
          <p:cNvPr id="50" name="Text Box 15"/>
          <p:cNvSpPr txBox="1">
            <a:spLocks noChangeArrowheads="1"/>
          </p:cNvSpPr>
          <p:nvPr/>
        </p:nvSpPr>
        <p:spPr bwMode="auto">
          <a:xfrm>
            <a:off x="55723" y="3390585"/>
            <a:ext cx="2372765" cy="830997"/>
          </a:xfrm>
          <a:prstGeom prst="rect">
            <a:avLst/>
          </a:prstGeom>
          <a:noFill/>
          <a:ln w="9525" algn="ctr">
            <a:noFill/>
            <a:miter lim="800000"/>
            <a:headEnd/>
            <a:tailEnd/>
          </a:ln>
        </p:spPr>
        <p:txBody>
          <a:bodyPr wrap="none">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ヒューマンエラー</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情報</a:t>
            </a:r>
          </a:p>
        </p:txBody>
      </p:sp>
      <p:sp>
        <p:nvSpPr>
          <p:cNvPr id="51" name="Text Box 18"/>
          <p:cNvSpPr txBox="1">
            <a:spLocks noChangeArrowheads="1"/>
          </p:cNvSpPr>
          <p:nvPr/>
        </p:nvSpPr>
        <p:spPr bwMode="auto">
          <a:xfrm>
            <a:off x="2489835" y="3452140"/>
            <a:ext cx="5609228" cy="707886"/>
          </a:xfrm>
          <a:prstGeom prst="rect">
            <a:avLst/>
          </a:prstGeom>
          <a:noFill/>
          <a:ln w="9525" algn="ctr">
            <a:noFill/>
            <a:miter lim="800000"/>
            <a:headEnd/>
            <a:tailEnd/>
          </a:ln>
        </p:spPr>
        <p:txBody>
          <a:bodyPr wrap="none">
            <a:spAutoFit/>
          </a:bodyPr>
          <a:lstStyle/>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定められた業務手順通りに実施できなかった事象、</a:t>
            </a:r>
            <a:endParaRPr lang="en-US" altLang="ja-JP"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endParaRPr>
          </a:p>
          <a:p>
            <a:pPr algn="l"/>
            <a:r>
              <a:rPr lang="ja-JP" altLang="en-US" sz="2000" dirty="0">
                <a:solidFill>
                  <a:schemeClr val="bg1">
                    <a:lumMod val="65000"/>
                  </a:schemeClr>
                </a:solidFill>
                <a:latin typeface="UD デジタル 教科書体 NK-R" panose="02020400000000000000" pitchFamily="18" charset="-128"/>
                <a:ea typeface="UD デジタル 教科書体 NK-R" panose="02020400000000000000" pitchFamily="18" charset="-128"/>
              </a:rPr>
              <a:t>実施が困難だった状況</a:t>
            </a:r>
          </a:p>
        </p:txBody>
      </p:sp>
      <p:sp>
        <p:nvSpPr>
          <p:cNvPr id="6" name="正方形/長方形 5"/>
          <p:cNvSpPr/>
          <p:nvPr/>
        </p:nvSpPr>
        <p:spPr bwMode="auto">
          <a:xfrm>
            <a:off x="0" y="5344747"/>
            <a:ext cx="9010650" cy="1464770"/>
          </a:xfrm>
          <a:prstGeom prst="rect">
            <a:avLst/>
          </a:prstGeom>
          <a:noFill/>
          <a:ln w="31750">
            <a:solidFill>
              <a:srgbClr val="FF0000"/>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grpSp>
        <p:nvGrpSpPr>
          <p:cNvPr id="52" name="グループ化 51"/>
          <p:cNvGrpSpPr/>
          <p:nvPr/>
        </p:nvGrpSpPr>
        <p:grpSpPr>
          <a:xfrm>
            <a:off x="6084888" y="2280920"/>
            <a:ext cx="2829449" cy="935038"/>
            <a:chOff x="6084888" y="2280920"/>
            <a:chExt cx="2829449" cy="935038"/>
          </a:xfrm>
        </p:grpSpPr>
        <p:pic>
          <p:nvPicPr>
            <p:cNvPr id="53" name="Picture 38"/>
            <p:cNvPicPr>
              <a:picLocks noChangeAspect="1" noChangeArrowheads="1"/>
            </p:cNvPicPr>
            <p:nvPr/>
          </p:nvPicPr>
          <p:blipFill>
            <a:blip r:embed="rId3" cstate="print"/>
            <a:srcRect/>
            <a:stretch>
              <a:fillRect/>
            </a:stretch>
          </p:blipFill>
          <p:spPr bwMode="auto">
            <a:xfrm>
              <a:off x="6084888" y="2280920"/>
              <a:ext cx="896937" cy="935038"/>
            </a:xfrm>
            <a:prstGeom prst="rect">
              <a:avLst/>
            </a:prstGeom>
            <a:noFill/>
            <a:ln w="9525" algn="ctr">
              <a:noFill/>
              <a:miter lim="800000"/>
              <a:headEnd/>
              <a:tailEnd/>
            </a:ln>
          </p:spPr>
        </p:pic>
        <p:grpSp>
          <p:nvGrpSpPr>
            <p:cNvPr id="54" name="グループ化 53"/>
            <p:cNvGrpSpPr/>
            <p:nvPr/>
          </p:nvGrpSpPr>
          <p:grpSpPr>
            <a:xfrm flipH="1">
              <a:off x="7114112" y="2423795"/>
              <a:ext cx="1800225" cy="647700"/>
              <a:chOff x="6877050" y="2423795"/>
              <a:chExt cx="1800225" cy="647700"/>
            </a:xfrm>
          </p:grpSpPr>
          <p:grpSp>
            <p:nvGrpSpPr>
              <p:cNvPr id="55" name="Group 40"/>
              <p:cNvGrpSpPr>
                <a:grpSpLocks/>
              </p:cNvGrpSpPr>
              <p:nvPr/>
            </p:nvGrpSpPr>
            <p:grpSpPr bwMode="auto">
              <a:xfrm flipH="1">
                <a:off x="6877050" y="2423795"/>
                <a:ext cx="1152525" cy="647700"/>
                <a:chOff x="3833" y="1842"/>
                <a:chExt cx="1406" cy="862"/>
              </a:xfrm>
            </p:grpSpPr>
            <p:sp>
              <p:nvSpPr>
                <p:cNvPr id="57" name="Oval 41"/>
                <p:cNvSpPr>
                  <a:spLocks noChangeArrowheads="1"/>
                </p:cNvSpPr>
                <p:nvPr/>
              </p:nvSpPr>
              <p:spPr bwMode="auto">
                <a:xfrm>
                  <a:off x="4105" y="1842"/>
                  <a:ext cx="952" cy="636"/>
                </a:xfrm>
                <a:prstGeom prst="ellipse">
                  <a:avLst/>
                </a:prstGeom>
                <a:solidFill>
                  <a:srgbClr val="CCFFFF"/>
                </a:solidFill>
                <a:ln w="9525" algn="ctr">
                  <a:solidFill>
                    <a:schemeClr val="tx1"/>
                  </a:solidFill>
                  <a:round/>
                  <a:headEnd/>
                  <a:tailEnd/>
                </a:ln>
              </p:spPr>
              <p:txBody>
                <a:bodyPr anchor="ctr">
                  <a:spAutoFit/>
                </a:bodyPr>
                <a:lstStyle/>
                <a:p>
                  <a:endParaRPr lang="ja-JP" altLang="en-US" dirty="0"/>
                </a:p>
              </p:txBody>
            </p:sp>
            <p:sp>
              <p:nvSpPr>
                <p:cNvPr id="58" name="Oval 42"/>
                <p:cNvSpPr>
                  <a:spLocks noChangeArrowheads="1"/>
                </p:cNvSpPr>
                <p:nvPr/>
              </p:nvSpPr>
              <p:spPr bwMode="auto">
                <a:xfrm>
                  <a:off x="3969" y="1979"/>
                  <a:ext cx="771" cy="576"/>
                </a:xfrm>
                <a:prstGeom prst="ellipse">
                  <a:avLst/>
                </a:prstGeom>
                <a:solidFill>
                  <a:schemeClr val="bg1"/>
                </a:solidFill>
                <a:ln w="9525" algn="ctr">
                  <a:solidFill>
                    <a:schemeClr val="tx1"/>
                  </a:solidFill>
                  <a:round/>
                  <a:headEnd/>
                  <a:tailEnd/>
                </a:ln>
              </p:spPr>
              <p:txBody>
                <a:bodyPr anchor="ctr">
                  <a:spAutoFit/>
                </a:bodyPr>
                <a:lstStyle/>
                <a:p>
                  <a:endParaRPr lang="ja-JP" altLang="en-US" dirty="0"/>
                </a:p>
              </p:txBody>
            </p:sp>
            <p:sp>
              <p:nvSpPr>
                <p:cNvPr id="59" name="AutoShape 43"/>
                <p:cNvSpPr>
                  <a:spLocks noChangeArrowheads="1"/>
                </p:cNvSpPr>
                <p:nvPr/>
              </p:nvSpPr>
              <p:spPr bwMode="auto">
                <a:xfrm rot="-5950120">
                  <a:off x="4750" y="2159"/>
                  <a:ext cx="353" cy="353"/>
                </a:xfrm>
                <a:prstGeom prst="moon">
                  <a:avLst>
                    <a:gd name="adj" fmla="val 50000"/>
                  </a:avLst>
                </a:prstGeom>
                <a:solidFill>
                  <a:schemeClr val="bg1"/>
                </a:solidFill>
                <a:ln w="9525" algn="ctr">
                  <a:solidFill>
                    <a:schemeClr val="tx1"/>
                  </a:solidFill>
                  <a:miter lim="800000"/>
                  <a:headEnd/>
                  <a:tailEnd/>
                </a:ln>
              </p:spPr>
              <p:txBody>
                <a:bodyPr anchor="ctr">
                  <a:spAutoFit/>
                </a:bodyPr>
                <a:lstStyle/>
                <a:p>
                  <a:endParaRPr lang="ja-JP" altLang="en-US" dirty="0"/>
                </a:p>
              </p:txBody>
            </p:sp>
            <p:sp>
              <p:nvSpPr>
                <p:cNvPr id="60" name="Rectangle 44"/>
                <p:cNvSpPr>
                  <a:spLocks noChangeArrowheads="1"/>
                </p:cNvSpPr>
                <p:nvPr/>
              </p:nvSpPr>
              <p:spPr bwMode="auto">
                <a:xfrm>
                  <a:off x="3833" y="2024"/>
                  <a:ext cx="680" cy="590"/>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61" name="Rectangle 45"/>
                <p:cNvSpPr>
                  <a:spLocks noChangeArrowheads="1"/>
                </p:cNvSpPr>
                <p:nvPr/>
              </p:nvSpPr>
              <p:spPr bwMode="auto">
                <a:xfrm>
                  <a:off x="4459" y="2205"/>
                  <a:ext cx="272"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62" name="Rectangle 46"/>
                <p:cNvSpPr>
                  <a:spLocks noChangeArrowheads="1"/>
                </p:cNvSpPr>
                <p:nvPr/>
              </p:nvSpPr>
              <p:spPr bwMode="auto">
                <a:xfrm>
                  <a:off x="4649" y="2341"/>
                  <a:ext cx="545"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63" name="Rectangle 47"/>
                <p:cNvSpPr>
                  <a:spLocks noChangeArrowheads="1"/>
                </p:cNvSpPr>
                <p:nvPr/>
              </p:nvSpPr>
              <p:spPr bwMode="auto">
                <a:xfrm>
                  <a:off x="5067" y="2069"/>
                  <a:ext cx="172" cy="363"/>
                </a:xfrm>
                <a:prstGeom prst="rect">
                  <a:avLst/>
                </a:prstGeom>
                <a:solidFill>
                  <a:schemeClr val="bg1"/>
                </a:solidFill>
                <a:ln w="9525" algn="ctr">
                  <a:noFill/>
                  <a:miter lim="800000"/>
                  <a:headEnd/>
                  <a:tailEnd/>
                </a:ln>
              </p:spPr>
              <p:txBody>
                <a:bodyPr anchor="ctr">
                  <a:spAutoFit/>
                </a:bodyPr>
                <a:lstStyle/>
                <a:p>
                  <a:endParaRPr lang="ja-JP" altLang="en-US" dirty="0"/>
                </a:p>
              </p:txBody>
            </p:sp>
            <p:sp>
              <p:nvSpPr>
                <p:cNvPr id="64" name="Rectangle 48"/>
                <p:cNvSpPr>
                  <a:spLocks noChangeArrowheads="1"/>
                </p:cNvSpPr>
                <p:nvPr/>
              </p:nvSpPr>
              <p:spPr bwMode="auto">
                <a:xfrm rot="-1524283">
                  <a:off x="4431" y="2187"/>
                  <a:ext cx="354" cy="363"/>
                </a:xfrm>
                <a:prstGeom prst="rect">
                  <a:avLst/>
                </a:prstGeom>
                <a:solidFill>
                  <a:schemeClr val="bg1"/>
                </a:solidFill>
                <a:ln w="9525" algn="ctr">
                  <a:noFill/>
                  <a:miter lim="800000"/>
                  <a:headEnd/>
                  <a:tailEnd/>
                </a:ln>
              </p:spPr>
              <p:txBody>
                <a:bodyPr anchor="ctr">
                  <a:spAutoFit/>
                </a:bodyPr>
                <a:lstStyle/>
                <a:p>
                  <a:endParaRPr lang="ja-JP" altLang="en-US" dirty="0"/>
                </a:p>
              </p:txBody>
            </p:sp>
          </p:grpSp>
          <p:pic>
            <p:nvPicPr>
              <p:cNvPr id="56" name="Picture 39"/>
              <p:cNvPicPr>
                <a:picLocks noChangeAspect="1" noChangeArrowheads="1"/>
              </p:cNvPicPr>
              <p:nvPr/>
            </p:nvPicPr>
            <p:blipFill>
              <a:blip r:embed="rId4" cstate="print"/>
              <a:srcRect/>
              <a:stretch>
                <a:fillRect/>
              </a:stretch>
            </p:blipFill>
            <p:spPr bwMode="auto">
              <a:xfrm rot="17785428">
                <a:off x="8103394" y="2276952"/>
                <a:ext cx="282575" cy="865187"/>
              </a:xfrm>
              <a:prstGeom prst="rect">
                <a:avLst/>
              </a:prstGeom>
              <a:noFill/>
              <a:ln w="9525" algn="ctr">
                <a:noFill/>
                <a:miter lim="800000"/>
                <a:headEnd/>
                <a:tailEnd/>
              </a:ln>
            </p:spPr>
          </p:pic>
        </p:grpSp>
      </p:grpSp>
    </p:spTree>
    <p:extLst>
      <p:ext uri="{BB962C8B-B14F-4D97-AF65-F5344CB8AC3E}">
        <p14:creationId xmlns:p14="http://schemas.microsoft.com/office/powerpoint/2010/main" val="16745840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73</a:t>
            </a:fld>
            <a:endParaRPr lang="en-US" altLang="ja-JP" dirty="0"/>
          </a:p>
        </p:txBody>
      </p:sp>
      <p:sp>
        <p:nvSpPr>
          <p:cNvPr id="3" name="タイトル 2"/>
          <p:cNvSpPr>
            <a:spLocks noGrp="1"/>
          </p:cNvSpPr>
          <p:nvPr>
            <p:ph type="title"/>
          </p:nvPr>
        </p:nvSpPr>
        <p:spPr/>
        <p:txBody>
          <a:bodyPr/>
          <a:lstStyle/>
          <a:p>
            <a:r>
              <a:rPr lang="ja-JP" altLang="en-US" dirty="0"/>
              <a:t>潜在する危険の掘り起こしの方法</a:t>
            </a:r>
            <a:endParaRPr kumimoji="1" lang="ja-JP" altLang="en-US" dirty="0"/>
          </a:p>
        </p:txBody>
      </p:sp>
      <p:sp>
        <p:nvSpPr>
          <p:cNvPr id="4" name="Rectangle 3"/>
          <p:cNvSpPr txBox="1">
            <a:spLocks noChangeArrowheads="1"/>
          </p:cNvSpPr>
          <p:nvPr/>
        </p:nvSpPr>
        <p:spPr bwMode="auto">
          <a:xfrm>
            <a:off x="649222" y="3485305"/>
            <a:ext cx="7883073"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eaLnBrk="1" hangingPunct="1">
              <a:buFont typeface="Wingdings" pitchFamily="2" charset="2"/>
              <a:buNone/>
            </a:pPr>
            <a:r>
              <a:rPr lang="ja-JP" altLang="en-US" sz="3600" kern="0" dirty="0">
                <a:latin typeface="UD デジタル 教科書体 NK-B" panose="02020700000000000000" pitchFamily="18" charset="-128"/>
                <a:ea typeface="UD デジタル 教科書体 NK-B" panose="02020700000000000000" pitchFamily="18" charset="-128"/>
              </a:rPr>
              <a:t>③ハザードマップ</a:t>
            </a:r>
            <a:endParaRPr lang="ja-JP" altLang="en-US" sz="3600" b="1" u="sng" kern="0" dirty="0">
              <a:latin typeface="UD デジタル 教科書体 NK-B" panose="02020700000000000000" pitchFamily="18" charset="-128"/>
              <a:ea typeface="UD デジタル 教科書体 NK-B" panose="02020700000000000000" pitchFamily="18" charset="-128"/>
            </a:endParaRPr>
          </a:p>
        </p:txBody>
      </p:sp>
      <p:sp>
        <p:nvSpPr>
          <p:cNvPr id="5" name="Rectangle 3"/>
          <p:cNvSpPr txBox="1">
            <a:spLocks noChangeArrowheads="1"/>
          </p:cNvSpPr>
          <p:nvPr/>
        </p:nvSpPr>
        <p:spPr bwMode="auto">
          <a:xfrm>
            <a:off x="649222" y="1592171"/>
            <a:ext cx="7883073"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eaLnBrk="1" hangingPunct="1">
              <a:buFont typeface="Wingdings" pitchFamily="2" charset="2"/>
              <a:buNone/>
            </a:pPr>
            <a:r>
              <a:rPr lang="ja-JP" altLang="en-US" sz="3600" kern="0" dirty="0">
                <a:latin typeface="UD デジタル 教科書体 NK-B" panose="02020700000000000000" pitchFamily="18" charset="-128"/>
                <a:ea typeface="UD デジタル 教科書体 NK-B" panose="02020700000000000000" pitchFamily="18" charset="-128"/>
              </a:rPr>
              <a:t>①書面による報告</a:t>
            </a:r>
            <a:endParaRPr lang="ja-JP" altLang="en-US" sz="3600" b="1" u="sng" kern="0" dirty="0">
              <a:latin typeface="UD デジタル 教科書体 NK-B" panose="02020700000000000000" pitchFamily="18" charset="-128"/>
              <a:ea typeface="UD デジタル 教科書体 NK-B" panose="02020700000000000000" pitchFamily="18" charset="-128"/>
            </a:endParaRPr>
          </a:p>
        </p:txBody>
      </p:sp>
      <p:sp>
        <p:nvSpPr>
          <p:cNvPr id="6" name="Rectangle 3"/>
          <p:cNvSpPr txBox="1">
            <a:spLocks noChangeArrowheads="1"/>
          </p:cNvSpPr>
          <p:nvPr/>
        </p:nvSpPr>
        <p:spPr bwMode="auto">
          <a:xfrm>
            <a:off x="649222" y="5378440"/>
            <a:ext cx="7883073"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eaLnBrk="1" hangingPunct="1">
              <a:buFont typeface="Wingdings" pitchFamily="2" charset="2"/>
              <a:buNone/>
            </a:pPr>
            <a:r>
              <a:rPr lang="ja-JP" altLang="en-US" sz="3600" kern="0" dirty="0">
                <a:latin typeface="UD デジタル 教科書体 NK-B" panose="02020700000000000000" pitchFamily="18" charset="-128"/>
                <a:ea typeface="UD デジタル 教科書体 NK-B" panose="02020700000000000000" pitchFamily="18" charset="-128"/>
              </a:rPr>
              <a:t>⑤</a:t>
            </a:r>
            <a:r>
              <a:rPr lang="en-US" altLang="ja-JP" sz="3600" kern="0" dirty="0">
                <a:latin typeface="UD デジタル 教科書体 NK-B" panose="02020700000000000000" pitchFamily="18" charset="-128"/>
                <a:ea typeface="UD デジタル 教科書体 NK-B" panose="02020700000000000000" pitchFamily="18" charset="-128"/>
              </a:rPr>
              <a:t>FMEA</a:t>
            </a:r>
            <a:r>
              <a:rPr lang="ja-JP" altLang="en-US" sz="1800" kern="0" dirty="0">
                <a:latin typeface="UD デジタル 教科書体 NK-B" panose="02020700000000000000" pitchFamily="18" charset="-128"/>
                <a:ea typeface="UD デジタル 教科書体 NK-B" panose="02020700000000000000" pitchFamily="18" charset="-128"/>
              </a:rPr>
              <a:t>（</a:t>
            </a:r>
            <a:r>
              <a:rPr lang="en-US" altLang="ja-JP" sz="1800" kern="0" dirty="0">
                <a:solidFill>
                  <a:srgbClr val="FF0000"/>
                </a:solidFill>
                <a:latin typeface="UD デジタル 教科書体 NK-B" panose="02020700000000000000" pitchFamily="18" charset="-128"/>
                <a:ea typeface="UD デジタル 教科書体 NK-B" panose="02020700000000000000" pitchFamily="18" charset="-128"/>
              </a:rPr>
              <a:t>F</a:t>
            </a:r>
            <a:r>
              <a:rPr lang="en-US" altLang="ja-JP" sz="1800" kern="0" dirty="0">
                <a:latin typeface="UD デジタル 教科書体 NK-B" panose="02020700000000000000" pitchFamily="18" charset="-128"/>
                <a:ea typeface="UD デジタル 教科書体 NK-B" panose="02020700000000000000" pitchFamily="18" charset="-128"/>
              </a:rPr>
              <a:t>ailure </a:t>
            </a:r>
            <a:r>
              <a:rPr lang="en-US" altLang="ja-JP" sz="1800" kern="0" dirty="0">
                <a:solidFill>
                  <a:srgbClr val="FF0000"/>
                </a:solidFill>
                <a:latin typeface="UD デジタル 教科書体 NK-B" panose="02020700000000000000" pitchFamily="18" charset="-128"/>
                <a:ea typeface="UD デジタル 教科書体 NK-B" panose="02020700000000000000" pitchFamily="18" charset="-128"/>
              </a:rPr>
              <a:t>M</a:t>
            </a:r>
            <a:r>
              <a:rPr lang="en-US" altLang="ja-JP" sz="1800" kern="0" dirty="0">
                <a:latin typeface="UD デジタル 教科書体 NK-B" panose="02020700000000000000" pitchFamily="18" charset="-128"/>
                <a:ea typeface="UD デジタル 教科書体 NK-B" panose="02020700000000000000" pitchFamily="18" charset="-128"/>
              </a:rPr>
              <a:t>ode and </a:t>
            </a:r>
            <a:r>
              <a:rPr lang="en-US" altLang="ja-JP" sz="1800" kern="0" dirty="0">
                <a:solidFill>
                  <a:srgbClr val="FF0000"/>
                </a:solidFill>
                <a:latin typeface="UD デジタル 教科書体 NK-B" panose="02020700000000000000" pitchFamily="18" charset="-128"/>
                <a:ea typeface="UD デジタル 教科書体 NK-B" panose="02020700000000000000" pitchFamily="18" charset="-128"/>
              </a:rPr>
              <a:t>E</a:t>
            </a:r>
            <a:r>
              <a:rPr lang="en-US" altLang="ja-JP" sz="1800" kern="0" dirty="0">
                <a:latin typeface="UD デジタル 教科書体 NK-B" panose="02020700000000000000" pitchFamily="18" charset="-128"/>
                <a:ea typeface="UD デジタル 教科書体 NK-B" panose="02020700000000000000" pitchFamily="18" charset="-128"/>
              </a:rPr>
              <a:t>ffect </a:t>
            </a:r>
            <a:r>
              <a:rPr lang="en-US" altLang="ja-JP" sz="1800" kern="0" dirty="0">
                <a:solidFill>
                  <a:srgbClr val="FF0000"/>
                </a:solidFill>
                <a:latin typeface="UD デジタル 教科書体 NK-B" panose="02020700000000000000" pitchFamily="18" charset="-128"/>
                <a:ea typeface="UD デジタル 教科書体 NK-B" panose="02020700000000000000" pitchFamily="18" charset="-128"/>
              </a:rPr>
              <a:t>A</a:t>
            </a:r>
            <a:r>
              <a:rPr lang="en-US" altLang="ja-JP" sz="1800" kern="0" dirty="0">
                <a:latin typeface="UD デジタル 教科書体 NK-B" panose="02020700000000000000" pitchFamily="18" charset="-128"/>
                <a:ea typeface="UD デジタル 教科書体 NK-B" panose="02020700000000000000" pitchFamily="18" charset="-128"/>
              </a:rPr>
              <a:t>nalysis</a:t>
            </a:r>
            <a:r>
              <a:rPr lang="ja-JP" altLang="en-US" sz="1800" kern="0" dirty="0">
                <a:latin typeface="UD デジタル 教科書体 NK-B" panose="02020700000000000000" pitchFamily="18" charset="-128"/>
                <a:ea typeface="UD デジタル 教科書体 NK-B" panose="02020700000000000000" pitchFamily="18" charset="-128"/>
              </a:rPr>
              <a:t>）</a:t>
            </a:r>
            <a:endParaRPr lang="ja-JP" altLang="en-US" sz="3600" b="1" u="sng" kern="0" dirty="0">
              <a:latin typeface="UD デジタル 教科書体 NK-B" panose="02020700000000000000" pitchFamily="18" charset="-128"/>
              <a:ea typeface="UD デジタル 教科書体 NK-B" panose="02020700000000000000" pitchFamily="18" charset="-128"/>
            </a:endParaRPr>
          </a:p>
        </p:txBody>
      </p:sp>
      <p:sp>
        <p:nvSpPr>
          <p:cNvPr id="7" name="Rectangle 3"/>
          <p:cNvSpPr txBox="1">
            <a:spLocks noChangeArrowheads="1"/>
          </p:cNvSpPr>
          <p:nvPr/>
        </p:nvSpPr>
        <p:spPr bwMode="auto">
          <a:xfrm>
            <a:off x="649222" y="4431872"/>
            <a:ext cx="7883073"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eaLnBrk="1" hangingPunct="1">
              <a:buFont typeface="Wingdings" pitchFamily="2" charset="2"/>
              <a:buNone/>
            </a:pPr>
            <a:r>
              <a:rPr lang="ja-JP" altLang="en-US" sz="3600" kern="0" dirty="0">
                <a:latin typeface="UD デジタル 教科書体 NK-B" panose="02020700000000000000" pitchFamily="18" charset="-128"/>
                <a:ea typeface="UD デジタル 教科書体 NK-B" panose="02020700000000000000" pitchFamily="18" charset="-128"/>
              </a:rPr>
              <a:t>④危険感受性向上訓練</a:t>
            </a:r>
            <a:endParaRPr lang="ja-JP" altLang="en-US" sz="3600" b="1" u="sng" kern="0" dirty="0">
              <a:latin typeface="UD デジタル 教科書体 NK-B" panose="02020700000000000000" pitchFamily="18" charset="-128"/>
              <a:ea typeface="UD デジタル 教科書体 NK-B" panose="02020700000000000000" pitchFamily="18" charset="-128"/>
            </a:endParaRPr>
          </a:p>
        </p:txBody>
      </p:sp>
      <p:sp>
        <p:nvSpPr>
          <p:cNvPr id="8" name="Rectangle 3"/>
          <p:cNvSpPr txBox="1">
            <a:spLocks noChangeArrowheads="1"/>
          </p:cNvSpPr>
          <p:nvPr/>
        </p:nvSpPr>
        <p:spPr bwMode="auto">
          <a:xfrm>
            <a:off x="649222" y="2538738"/>
            <a:ext cx="7883073"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eaLnBrk="1" hangingPunct="1">
              <a:buFont typeface="Wingdings" pitchFamily="2" charset="2"/>
              <a:buNone/>
            </a:pPr>
            <a:r>
              <a:rPr lang="ja-JP" altLang="en-US" sz="3600" kern="0" dirty="0">
                <a:latin typeface="UD デジタル 教科書体 NK-B" panose="02020700000000000000" pitchFamily="18" charset="-128"/>
                <a:ea typeface="UD デジタル 教科書体 NK-B" panose="02020700000000000000" pitchFamily="18" charset="-128"/>
              </a:rPr>
              <a:t>②危険予知訓練（</a:t>
            </a:r>
            <a:r>
              <a:rPr lang="en-US" altLang="ja-JP" sz="3600" kern="0" dirty="0">
                <a:latin typeface="UD デジタル 教科書体 NK-B" panose="02020700000000000000" pitchFamily="18" charset="-128"/>
                <a:ea typeface="UD デジタル 教科書体 NK-B" panose="02020700000000000000" pitchFamily="18" charset="-128"/>
              </a:rPr>
              <a:t>KYT</a:t>
            </a:r>
            <a:r>
              <a:rPr lang="ja-JP" altLang="en-US" sz="3600" kern="0" dirty="0">
                <a:latin typeface="UD デジタル 教科書体 NK-B" panose="02020700000000000000" pitchFamily="18" charset="-128"/>
                <a:ea typeface="UD デジタル 教科書体 NK-B" panose="02020700000000000000" pitchFamily="18" charset="-128"/>
              </a:rPr>
              <a:t>）</a:t>
            </a:r>
            <a:endParaRPr lang="ja-JP" altLang="en-US" sz="3600" b="1" u="sng" kern="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1974569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3"/>
          <a:stretch>
            <a:fillRect/>
          </a:stretch>
        </p:blipFill>
        <p:spPr>
          <a:xfrm>
            <a:off x="-74236" y="1073264"/>
            <a:ext cx="3050574" cy="2848910"/>
          </a:xfrm>
          <a:prstGeom prst="rect">
            <a:avLst/>
          </a:prstGeom>
        </p:spPr>
      </p:pic>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74</a:t>
            </a:fld>
            <a:endParaRPr lang="en-US" altLang="ja-JP" dirty="0"/>
          </a:p>
        </p:txBody>
      </p:sp>
      <p:sp>
        <p:nvSpPr>
          <p:cNvPr id="3" name="タイトル 2"/>
          <p:cNvSpPr>
            <a:spLocks noGrp="1"/>
          </p:cNvSpPr>
          <p:nvPr>
            <p:ph type="title"/>
          </p:nvPr>
        </p:nvSpPr>
        <p:spPr/>
        <p:txBody>
          <a:bodyPr/>
          <a:lstStyle/>
          <a:p>
            <a:r>
              <a:rPr lang="ja-JP" altLang="en-US" dirty="0"/>
              <a:t>①書面による報告</a:t>
            </a:r>
            <a:endParaRPr kumimoji="1" lang="ja-JP" altLang="en-US" dirty="0"/>
          </a:p>
        </p:txBody>
      </p:sp>
      <p:sp>
        <p:nvSpPr>
          <p:cNvPr id="6" name="正方形/長方形 5"/>
          <p:cNvSpPr/>
          <p:nvPr/>
        </p:nvSpPr>
        <p:spPr>
          <a:xfrm>
            <a:off x="4675232" y="1392541"/>
            <a:ext cx="3953326" cy="830997"/>
          </a:xfrm>
          <a:prstGeom prst="rect">
            <a:avLst/>
          </a:prstGeom>
          <a:ln>
            <a:noFill/>
          </a:ln>
        </p:spPr>
        <p:txBody>
          <a:bodyPr wrap="none">
            <a:spAutoFit/>
          </a:bodyPr>
          <a:lstStyle/>
          <a:p>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○発生するかもしれない事態</a:t>
            </a:r>
            <a:br>
              <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br>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　　（事故、エラー、故障等）</a:t>
            </a:r>
            <a:endPar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12" name="上矢印吹き出し 11"/>
          <p:cNvSpPr/>
          <p:nvPr/>
        </p:nvSpPr>
        <p:spPr bwMode="auto">
          <a:xfrm>
            <a:off x="3030598" y="3440614"/>
            <a:ext cx="1494164" cy="914400"/>
          </a:xfrm>
          <a:prstGeom prst="upArrowCallout">
            <a:avLst/>
          </a:prstGeom>
          <a:solidFill>
            <a:srgbClr val="FFFF99"/>
          </a:solidFill>
          <a:ln w="9525">
            <a:solidFill>
              <a:schemeClr val="bg2"/>
            </a:solidFill>
            <a:round/>
            <a:headEnd/>
            <a:tailEnd/>
          </a:ln>
        </p:spPr>
        <p:txBody>
          <a:bodyPr wrap="square" rtlCol="0" anchor="b" anchorCtr="0">
            <a:no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気がかり</a:t>
            </a:r>
          </a:p>
        </p:txBody>
      </p:sp>
      <p:sp>
        <p:nvSpPr>
          <p:cNvPr id="13" name="上矢印吹き出し 12"/>
          <p:cNvSpPr/>
          <p:nvPr/>
        </p:nvSpPr>
        <p:spPr bwMode="auto">
          <a:xfrm>
            <a:off x="3038620" y="2341734"/>
            <a:ext cx="1494164" cy="914400"/>
          </a:xfrm>
          <a:prstGeom prst="upArrowCallout">
            <a:avLst/>
          </a:prstGeom>
          <a:noFill/>
          <a:ln w="9525">
            <a:solidFill>
              <a:schemeClr val="bg2"/>
            </a:solidFill>
            <a:round/>
            <a:headEnd/>
            <a:tailEnd/>
          </a:ln>
        </p:spPr>
        <p:txBody>
          <a:bodyPr wrap="none" rtlCol="0" anchor="ct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トリガー</a:t>
            </a:r>
          </a:p>
        </p:txBody>
      </p:sp>
      <p:sp>
        <p:nvSpPr>
          <p:cNvPr id="15" name="正方形/長方形 14"/>
          <p:cNvSpPr/>
          <p:nvPr/>
        </p:nvSpPr>
        <p:spPr bwMode="auto">
          <a:xfrm>
            <a:off x="3030598" y="1339106"/>
            <a:ext cx="1494164" cy="914400"/>
          </a:xfrm>
          <a:prstGeom prst="rect">
            <a:avLst/>
          </a:prstGeom>
          <a:noFill/>
          <a:ln w="9525">
            <a:solidFill>
              <a:schemeClr val="bg2"/>
            </a:solidFill>
            <a:round/>
            <a:headEnd/>
            <a:tailEnd/>
          </a:ln>
        </p:spPr>
        <p:txBody>
          <a:bodyPr wrap="none" rtlCol="0" anchor="ct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事故等</a:t>
            </a:r>
          </a:p>
        </p:txBody>
      </p:sp>
      <p:sp>
        <p:nvSpPr>
          <p:cNvPr id="16" name="正方形/長方形 15"/>
          <p:cNvSpPr/>
          <p:nvPr/>
        </p:nvSpPr>
        <p:spPr>
          <a:xfrm>
            <a:off x="4675232" y="2742176"/>
            <a:ext cx="2930610" cy="461665"/>
          </a:xfrm>
          <a:prstGeom prst="rect">
            <a:avLst/>
          </a:prstGeom>
          <a:ln>
            <a:noFill/>
          </a:ln>
        </p:spPr>
        <p:txBody>
          <a:bodyPr wrap="none">
            <a:spAutoFit/>
          </a:bodyPr>
          <a:lstStyle/>
          <a:p>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○作業や心理の状態</a:t>
            </a:r>
            <a:endPar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22" name="正方形/長方形 21"/>
          <p:cNvSpPr/>
          <p:nvPr/>
        </p:nvSpPr>
        <p:spPr>
          <a:xfrm>
            <a:off x="51015" y="4772298"/>
            <a:ext cx="8739893" cy="584775"/>
          </a:xfrm>
          <a:prstGeom prst="rect">
            <a:avLst/>
          </a:prstGeom>
          <a:ln>
            <a:noFill/>
          </a:ln>
        </p:spPr>
        <p:txBody>
          <a:bodyPr wrap="none">
            <a:spAutoFit/>
          </a:bodyPr>
          <a:lstStyle/>
          <a:p>
            <a:r>
              <a:rPr lang="ja-JP" altLang="en-US" sz="32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（高温）</a:t>
            </a:r>
            <a:r>
              <a:rPr lang="ja-JP" altLang="en-US"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ノタメニ、</a:t>
            </a:r>
            <a:r>
              <a:rPr lang="ja-JP" altLang="en-US" sz="32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（熱中症）</a:t>
            </a:r>
            <a:r>
              <a:rPr lang="ja-JP" altLang="en-US"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トナリ、</a:t>
            </a:r>
            <a:r>
              <a:rPr lang="ja-JP" altLang="en-US" sz="32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（作業ができなく）</a:t>
            </a:r>
            <a:r>
              <a:rPr lang="ja-JP" altLang="en-US"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ナル</a:t>
            </a:r>
            <a:endPar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5" name="正方形/長方形 4"/>
          <p:cNvSpPr/>
          <p:nvPr/>
        </p:nvSpPr>
        <p:spPr>
          <a:xfrm>
            <a:off x="3993210" y="3324544"/>
            <a:ext cx="946093" cy="369332"/>
          </a:xfrm>
          <a:prstGeom prst="rect">
            <a:avLst/>
          </a:prstGeom>
        </p:spPr>
        <p:txBody>
          <a:bodyPr wrap="none">
            <a:spAutoFit/>
          </a:bodyPr>
          <a:lstStyle/>
          <a:p>
            <a:r>
              <a:rPr lang="ja-JP" altLang="en-US"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ノタメニ</a:t>
            </a:r>
            <a:endParaRPr lang="ja-JP" altLang="en-US" dirty="0"/>
          </a:p>
        </p:txBody>
      </p:sp>
      <p:sp>
        <p:nvSpPr>
          <p:cNvPr id="23" name="正方形/長方形 22"/>
          <p:cNvSpPr/>
          <p:nvPr/>
        </p:nvSpPr>
        <p:spPr>
          <a:xfrm>
            <a:off x="3993210" y="2273788"/>
            <a:ext cx="731290" cy="369332"/>
          </a:xfrm>
          <a:prstGeom prst="rect">
            <a:avLst/>
          </a:prstGeom>
        </p:spPr>
        <p:txBody>
          <a:bodyPr wrap="none">
            <a:spAutoFit/>
          </a:bodyPr>
          <a:lstStyle/>
          <a:p>
            <a:r>
              <a:rPr lang="ja-JP" altLang="en-US"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トナリ</a:t>
            </a:r>
            <a:endParaRPr lang="en-US" altLang="ja-JP"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24" name="正方形/長方形 23"/>
          <p:cNvSpPr/>
          <p:nvPr/>
        </p:nvSpPr>
        <p:spPr>
          <a:xfrm>
            <a:off x="3993210" y="1046568"/>
            <a:ext cx="795411" cy="369332"/>
          </a:xfrm>
          <a:prstGeom prst="rect">
            <a:avLst/>
          </a:prstGeom>
        </p:spPr>
        <p:txBody>
          <a:bodyPr wrap="none">
            <a:spAutoFit/>
          </a:bodyPr>
          <a:lstStyle/>
          <a:p>
            <a:r>
              <a:rPr lang="ja-JP" altLang="en-US"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ヲスル</a:t>
            </a:r>
            <a:endParaRPr lang="en-US" altLang="ja-JP"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25" name="正方形/長方形 24"/>
          <p:cNvSpPr/>
          <p:nvPr/>
        </p:nvSpPr>
        <p:spPr>
          <a:xfrm>
            <a:off x="55183" y="5690108"/>
            <a:ext cx="9010800" cy="584775"/>
          </a:xfrm>
          <a:prstGeom prst="rect">
            <a:avLst/>
          </a:prstGeom>
          <a:ln>
            <a:noFill/>
          </a:ln>
        </p:spPr>
        <p:txBody>
          <a:bodyPr wrap="none">
            <a:spAutoFit/>
          </a:bodyPr>
          <a:lstStyle/>
          <a:p>
            <a:r>
              <a:rPr lang="ja-JP" altLang="en-US" sz="32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　　　　　　　）</a:t>
            </a:r>
            <a:r>
              <a:rPr lang="ja-JP" altLang="en-US"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ノタメニ、</a:t>
            </a:r>
            <a:r>
              <a:rPr lang="ja-JP" altLang="en-US" sz="32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　　　　　　  　）</a:t>
            </a:r>
            <a:r>
              <a:rPr lang="ja-JP" altLang="en-US"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トナリ、</a:t>
            </a:r>
            <a:r>
              <a:rPr lang="ja-JP" altLang="en-US" sz="32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              ）</a:t>
            </a:r>
            <a:r>
              <a:rPr lang="ja-JP" altLang="en-US"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ナル</a:t>
            </a:r>
            <a:endPar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7" name="正方形/長方形 6"/>
          <p:cNvSpPr/>
          <p:nvPr/>
        </p:nvSpPr>
        <p:spPr>
          <a:xfrm>
            <a:off x="348582" y="5551170"/>
            <a:ext cx="1720343" cy="830997"/>
          </a:xfrm>
          <a:prstGeom prst="rect">
            <a:avLst/>
          </a:prstGeom>
        </p:spPr>
        <p:txBody>
          <a:bodyPr wrap="none">
            <a:spAutoFit/>
          </a:bodyPr>
          <a:lstStyle/>
          <a:p>
            <a:pPr algn="ctr"/>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文書管理が</a:t>
            </a:r>
            <a:endPar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algn="ctr"/>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不十分</a:t>
            </a:r>
            <a:endPar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26" name="正方形/長方形 25"/>
          <p:cNvSpPr/>
          <p:nvPr/>
        </p:nvSpPr>
        <p:spPr>
          <a:xfrm>
            <a:off x="3419740" y="5551170"/>
            <a:ext cx="1786065" cy="830997"/>
          </a:xfrm>
          <a:prstGeom prst="rect">
            <a:avLst/>
          </a:prstGeom>
        </p:spPr>
        <p:txBody>
          <a:bodyPr wrap="none">
            <a:spAutoFit/>
          </a:bodyPr>
          <a:lstStyle/>
          <a:p>
            <a:pPr algn="ctr"/>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最新情報が</a:t>
            </a:r>
            <a:endPar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algn="ctr"/>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わからなく</a:t>
            </a:r>
            <a:endParaRPr lang="en-US" altLang="ja-JP" sz="28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27" name="正方形/長方形 26"/>
          <p:cNvSpPr/>
          <p:nvPr/>
        </p:nvSpPr>
        <p:spPr>
          <a:xfrm>
            <a:off x="6320212" y="5551170"/>
            <a:ext cx="1936748" cy="830997"/>
          </a:xfrm>
          <a:prstGeom prst="rect">
            <a:avLst/>
          </a:prstGeom>
        </p:spPr>
        <p:txBody>
          <a:bodyPr wrap="none">
            <a:spAutoFit/>
          </a:bodyPr>
          <a:lstStyle/>
          <a:p>
            <a:pPr algn="ctr"/>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異なる部品を</a:t>
            </a:r>
            <a:endPar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algn="ctr"/>
            <a:r>
              <a:rPr lang="ja-JP" altLang="en-US"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取り付ける</a:t>
            </a:r>
            <a:endParaRPr lang="en-US" altLang="ja-JP" sz="2400" kern="1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11" name="正方形/長方形 10"/>
          <p:cNvSpPr/>
          <p:nvPr/>
        </p:nvSpPr>
        <p:spPr>
          <a:xfrm>
            <a:off x="134035" y="4378990"/>
            <a:ext cx="604653" cy="400110"/>
          </a:xfrm>
          <a:prstGeom prst="rect">
            <a:avLst/>
          </a:prstGeom>
        </p:spPr>
        <p:txBody>
          <a:bodyPr wrap="none">
            <a:spAutoFit/>
          </a:bodyPr>
          <a:lstStyle/>
          <a:p>
            <a:r>
              <a:rPr lang="ja-JP" altLang="en-US" sz="2000" dirty="0">
                <a:latin typeface="UD デジタル 教科書体 NK-B" panose="02020700000000000000" pitchFamily="18" charset="-128"/>
                <a:ea typeface="UD デジタル 教科書体 NK-B" panose="02020700000000000000" pitchFamily="18" charset="-128"/>
              </a:rPr>
              <a:t>例）</a:t>
            </a:r>
          </a:p>
        </p:txBody>
      </p:sp>
    </p:spTree>
    <p:extLst>
      <p:ext uri="{BB962C8B-B14F-4D97-AF65-F5344CB8AC3E}">
        <p14:creationId xmlns:p14="http://schemas.microsoft.com/office/powerpoint/2010/main" val="6806581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75</a:t>
            </a:fld>
            <a:endParaRPr lang="en-US" altLang="ja-JP" dirty="0"/>
          </a:p>
        </p:txBody>
      </p:sp>
      <p:sp>
        <p:nvSpPr>
          <p:cNvPr id="3" name="タイトル 2"/>
          <p:cNvSpPr>
            <a:spLocks noGrp="1"/>
          </p:cNvSpPr>
          <p:nvPr>
            <p:ph type="title"/>
          </p:nvPr>
        </p:nvSpPr>
        <p:spPr/>
        <p:txBody>
          <a:bodyPr/>
          <a:lstStyle/>
          <a:p>
            <a:r>
              <a:rPr kumimoji="1" lang="ja-JP" altLang="en-US" dirty="0"/>
              <a:t>②危険予知訓練：</a:t>
            </a:r>
            <a:r>
              <a:rPr kumimoji="1" lang="en-US" altLang="ja-JP" dirty="0"/>
              <a:t>KYT</a:t>
            </a:r>
            <a:r>
              <a:rPr kumimoji="1" lang="ja-JP" altLang="en-US" dirty="0"/>
              <a:t>（１）</a:t>
            </a:r>
          </a:p>
        </p:txBody>
      </p:sp>
      <p:pic>
        <p:nvPicPr>
          <p:cNvPr id="6" name="図 5"/>
          <p:cNvPicPr>
            <a:picLocks noChangeAspect="1"/>
          </p:cNvPicPr>
          <p:nvPr/>
        </p:nvPicPr>
        <p:blipFill rotWithShape="1">
          <a:blip r:embed="rId3"/>
          <a:srcRect t="42081"/>
          <a:stretch/>
        </p:blipFill>
        <p:spPr>
          <a:xfrm>
            <a:off x="598762" y="1027491"/>
            <a:ext cx="8019501" cy="4464530"/>
          </a:xfrm>
          <a:prstGeom prst="rect">
            <a:avLst/>
          </a:prstGeom>
        </p:spPr>
      </p:pic>
      <p:sp>
        <p:nvSpPr>
          <p:cNvPr id="8" name="AutoShape 114"/>
          <p:cNvSpPr>
            <a:spLocks noChangeArrowheads="1"/>
          </p:cNvSpPr>
          <p:nvPr/>
        </p:nvSpPr>
        <p:spPr bwMode="auto">
          <a:xfrm>
            <a:off x="4024083" y="5352529"/>
            <a:ext cx="4544735" cy="1464231"/>
          </a:xfrm>
          <a:prstGeom prst="roundRect">
            <a:avLst>
              <a:gd name="adj" fmla="val 16667"/>
            </a:avLst>
          </a:prstGeom>
          <a:solidFill>
            <a:srgbClr val="FFFF99"/>
          </a:solidFill>
          <a:ln w="9525" algn="ctr">
            <a:solidFill>
              <a:schemeClr val="tx1"/>
            </a:solidFill>
            <a:round/>
            <a:headEnd/>
            <a:tailEnd/>
          </a:ln>
        </p:spPr>
        <p:txBody>
          <a:bodyPr wrap="none" anchor="ctr">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制限速度は時速５０キロ</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天候は晴れで、路面は乾燥</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乗客は１０名</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運転者の年齢は３８歳で運転経験１０年</a:t>
            </a:r>
          </a:p>
        </p:txBody>
      </p:sp>
      <p:sp>
        <p:nvSpPr>
          <p:cNvPr id="4" name="正方形/長方形 3"/>
          <p:cNvSpPr/>
          <p:nvPr/>
        </p:nvSpPr>
        <p:spPr>
          <a:xfrm>
            <a:off x="388016" y="5602455"/>
            <a:ext cx="3629520" cy="1015663"/>
          </a:xfrm>
          <a:prstGeom prst="rect">
            <a:avLst/>
          </a:prstGeom>
        </p:spPr>
        <p:txBody>
          <a:bodyPr wrap="none">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バス停から出発する場面（バス）</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・どんな危険が潜んでいるか？</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・どんな運転が必要か？</a:t>
            </a:r>
            <a:endParaRPr lang="en-US" altLang="ja-JP" sz="2000" dirty="0">
              <a:latin typeface="UD デジタル 教科書体 NK-R" panose="02020400000000000000" pitchFamily="18" charset="-128"/>
              <a:ea typeface="UD デジタル 教科書体 NK-R" panose="02020400000000000000" pitchFamily="18" charset="-128"/>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76</a:t>
            </a:fld>
            <a:endParaRPr lang="en-US" altLang="ja-JP" dirty="0"/>
          </a:p>
        </p:txBody>
      </p:sp>
      <p:sp>
        <p:nvSpPr>
          <p:cNvPr id="3" name="タイトル 2"/>
          <p:cNvSpPr>
            <a:spLocks noGrp="1"/>
          </p:cNvSpPr>
          <p:nvPr>
            <p:ph type="title"/>
          </p:nvPr>
        </p:nvSpPr>
        <p:spPr/>
        <p:txBody>
          <a:bodyPr/>
          <a:lstStyle/>
          <a:p>
            <a:r>
              <a:rPr kumimoji="1" lang="ja-JP" altLang="en-US" dirty="0"/>
              <a:t>②危険予知訓練：</a:t>
            </a:r>
            <a:r>
              <a:rPr kumimoji="1" lang="en-US" altLang="ja-JP" dirty="0"/>
              <a:t>KYT</a:t>
            </a:r>
            <a:r>
              <a:rPr kumimoji="1" lang="ja-JP" altLang="en-US" dirty="0"/>
              <a:t>（１）</a:t>
            </a:r>
          </a:p>
        </p:txBody>
      </p:sp>
      <p:pic>
        <p:nvPicPr>
          <p:cNvPr id="6" name="図 5"/>
          <p:cNvPicPr>
            <a:picLocks noChangeAspect="1"/>
          </p:cNvPicPr>
          <p:nvPr/>
        </p:nvPicPr>
        <p:blipFill rotWithShape="1">
          <a:blip r:embed="rId3"/>
          <a:srcRect t="42081"/>
          <a:stretch/>
        </p:blipFill>
        <p:spPr>
          <a:xfrm>
            <a:off x="598762" y="1027491"/>
            <a:ext cx="8019501" cy="4464530"/>
          </a:xfrm>
          <a:prstGeom prst="rect">
            <a:avLst/>
          </a:prstGeom>
        </p:spPr>
      </p:pic>
      <p:sp>
        <p:nvSpPr>
          <p:cNvPr id="8" name="AutoShape 114"/>
          <p:cNvSpPr>
            <a:spLocks noChangeArrowheads="1"/>
          </p:cNvSpPr>
          <p:nvPr/>
        </p:nvSpPr>
        <p:spPr bwMode="auto">
          <a:xfrm>
            <a:off x="4024083" y="5352529"/>
            <a:ext cx="4544735" cy="1464231"/>
          </a:xfrm>
          <a:prstGeom prst="roundRect">
            <a:avLst>
              <a:gd name="adj" fmla="val 16667"/>
            </a:avLst>
          </a:prstGeom>
          <a:solidFill>
            <a:srgbClr val="FFFF99"/>
          </a:solidFill>
          <a:ln w="9525" algn="ctr">
            <a:solidFill>
              <a:schemeClr val="tx1"/>
            </a:solidFill>
            <a:round/>
            <a:headEnd/>
            <a:tailEnd/>
          </a:ln>
        </p:spPr>
        <p:txBody>
          <a:bodyPr wrap="none" anchor="ctr">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制限速度は時速５０キロ</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天候は晴れで、路面は乾燥</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乗客は１０名</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運転者の年齢は３８歳で運転経験１０年</a:t>
            </a:r>
          </a:p>
        </p:txBody>
      </p:sp>
      <p:sp>
        <p:nvSpPr>
          <p:cNvPr id="4" name="正方形/長方形 3"/>
          <p:cNvSpPr/>
          <p:nvPr/>
        </p:nvSpPr>
        <p:spPr>
          <a:xfrm>
            <a:off x="388016" y="5602455"/>
            <a:ext cx="3629520" cy="1015663"/>
          </a:xfrm>
          <a:prstGeom prst="rect">
            <a:avLst/>
          </a:prstGeom>
        </p:spPr>
        <p:txBody>
          <a:bodyPr wrap="none">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バス停から出発する場面（バス）</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・どんな危険が潜んでいるか？</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・どんな運転が必要か？</a:t>
            </a:r>
            <a:endParaRPr lang="en-US" altLang="ja-JP" sz="2000" dirty="0">
              <a:latin typeface="UD デジタル 教科書体 NK-R" panose="02020400000000000000" pitchFamily="18" charset="-128"/>
              <a:ea typeface="UD デジタル 教科書体 NK-R" panose="02020400000000000000" pitchFamily="18" charset="-128"/>
            </a:endParaRPr>
          </a:p>
        </p:txBody>
      </p:sp>
      <p:sp>
        <p:nvSpPr>
          <p:cNvPr id="7" name="楕円 6"/>
          <p:cNvSpPr/>
          <p:nvPr/>
        </p:nvSpPr>
        <p:spPr bwMode="auto">
          <a:xfrm>
            <a:off x="7759402" y="2466708"/>
            <a:ext cx="991892" cy="1313050"/>
          </a:xfrm>
          <a:prstGeom prst="ellipse">
            <a:avLst/>
          </a:prstGeom>
          <a:noFill/>
          <a:ln w="69850">
            <a:solidFill>
              <a:srgbClr val="FF0000"/>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9" name="角丸四角形吹き出し 8"/>
          <p:cNvSpPr/>
          <p:nvPr/>
        </p:nvSpPr>
        <p:spPr bwMode="auto">
          <a:xfrm>
            <a:off x="5157556" y="3770462"/>
            <a:ext cx="2919966" cy="919401"/>
          </a:xfrm>
          <a:prstGeom prst="wedgeRoundRectCallout">
            <a:avLst>
              <a:gd name="adj1" fmla="val 53981"/>
              <a:gd name="adj2" fmla="val -85366"/>
              <a:gd name="adj3" fmla="val 16667"/>
            </a:avLst>
          </a:prstGeom>
          <a:solidFill>
            <a:schemeClr val="bg1"/>
          </a:solidFill>
          <a:ln w="25400">
            <a:solidFill>
              <a:srgbClr val="FF0000"/>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後続車が追い越しを</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かけると</a:t>
            </a:r>
            <a:r>
              <a:rPr kumimoji="1" lang="ja-JP" altLang="en-US" sz="2400" dirty="0">
                <a:latin typeface="UD デジタル 教科書体 NK-B" panose="02020700000000000000" pitchFamily="18" charset="-128"/>
                <a:ea typeface="UD デジタル 教科書体 NK-B" panose="02020700000000000000" pitchFamily="18" charset="-128"/>
              </a:rPr>
              <a:t>接触</a:t>
            </a:r>
          </a:p>
        </p:txBody>
      </p:sp>
      <p:sp>
        <p:nvSpPr>
          <p:cNvPr id="10" name="楕円 9"/>
          <p:cNvSpPr/>
          <p:nvPr/>
        </p:nvSpPr>
        <p:spPr bwMode="auto">
          <a:xfrm>
            <a:off x="6018830" y="1800944"/>
            <a:ext cx="991892" cy="1503336"/>
          </a:xfrm>
          <a:prstGeom prst="ellipse">
            <a:avLst/>
          </a:prstGeom>
          <a:noFill/>
          <a:ln w="69850">
            <a:solidFill>
              <a:srgbClr val="FF0000"/>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1" name="角丸四角形吹き出し 10"/>
          <p:cNvSpPr/>
          <p:nvPr/>
        </p:nvSpPr>
        <p:spPr bwMode="auto">
          <a:xfrm>
            <a:off x="6018830" y="665030"/>
            <a:ext cx="2333019" cy="919401"/>
          </a:xfrm>
          <a:prstGeom prst="wedgeRoundRectCallout">
            <a:avLst>
              <a:gd name="adj1" fmla="val -35069"/>
              <a:gd name="adj2" fmla="val 82944"/>
              <a:gd name="adj3" fmla="val 16667"/>
            </a:avLst>
          </a:prstGeom>
          <a:solidFill>
            <a:schemeClr val="bg1"/>
          </a:solidFill>
          <a:ln w="25400">
            <a:solidFill>
              <a:srgbClr val="FF0000"/>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脇道に入るため</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右折すると衝突</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12" name="楕円 11"/>
          <p:cNvSpPr/>
          <p:nvPr/>
        </p:nvSpPr>
        <p:spPr bwMode="auto">
          <a:xfrm>
            <a:off x="3616621" y="2004144"/>
            <a:ext cx="1294046" cy="1145456"/>
          </a:xfrm>
          <a:prstGeom prst="ellipse">
            <a:avLst/>
          </a:prstGeom>
          <a:noFill/>
          <a:ln w="69850">
            <a:solidFill>
              <a:srgbClr val="FF0000"/>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3" name="角丸四角形吹き出し 12"/>
          <p:cNvSpPr/>
          <p:nvPr/>
        </p:nvSpPr>
        <p:spPr bwMode="auto">
          <a:xfrm>
            <a:off x="1421091" y="3206852"/>
            <a:ext cx="2603259" cy="919401"/>
          </a:xfrm>
          <a:prstGeom prst="wedgeRoundRectCallout">
            <a:avLst>
              <a:gd name="adj1" fmla="val 51303"/>
              <a:gd name="adj2" fmla="val -73607"/>
              <a:gd name="adj3" fmla="val 16667"/>
            </a:avLst>
          </a:prstGeom>
          <a:solidFill>
            <a:schemeClr val="bg1"/>
          </a:solidFill>
          <a:ln w="25400">
            <a:solidFill>
              <a:srgbClr val="FF0000"/>
            </a:solidFill>
            <a:round/>
            <a:headEnd/>
            <a:tailEnd/>
          </a:ln>
        </p:spPr>
        <p:txBody>
          <a:bodyPr wrap="none" rtlCol="0" anchor="ctr">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車道に飛び出すと</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はねる</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5" name="角丸四角形 4"/>
          <p:cNvSpPr/>
          <p:nvPr/>
        </p:nvSpPr>
        <p:spPr bwMode="auto">
          <a:xfrm>
            <a:off x="5865595" y="4636057"/>
            <a:ext cx="3233348" cy="914400"/>
          </a:xfrm>
          <a:prstGeom prst="roundRect">
            <a:avLst/>
          </a:prstGeom>
          <a:solidFill>
            <a:schemeClr val="bg1"/>
          </a:solidFill>
          <a:ln w="28575">
            <a:solidFill>
              <a:srgbClr val="0000FF"/>
            </a:solidFill>
            <a:round/>
            <a:headEnd/>
            <a:tailEnd/>
          </a:ln>
        </p:spPr>
        <p:txBody>
          <a:bodyPr wrap="none" rtlCol="0" anchor="ct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後続車の動向確認</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先に行かせてから発進</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4" name="角丸四角形 13"/>
          <p:cNvSpPr/>
          <p:nvPr/>
        </p:nvSpPr>
        <p:spPr bwMode="auto">
          <a:xfrm>
            <a:off x="7130563" y="1479575"/>
            <a:ext cx="1968380" cy="919401"/>
          </a:xfrm>
          <a:prstGeom prst="roundRect">
            <a:avLst/>
          </a:prstGeom>
          <a:solidFill>
            <a:schemeClr val="bg1"/>
          </a:solidFill>
          <a:ln w="28575">
            <a:solidFill>
              <a:srgbClr val="0000FF"/>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右折を待って</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発進</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5" name="角丸四角形 14"/>
          <p:cNvSpPr/>
          <p:nvPr/>
        </p:nvSpPr>
        <p:spPr bwMode="auto">
          <a:xfrm>
            <a:off x="184309" y="4029013"/>
            <a:ext cx="2939760" cy="919401"/>
          </a:xfrm>
          <a:prstGeom prst="roundRect">
            <a:avLst/>
          </a:prstGeom>
          <a:solidFill>
            <a:schemeClr val="bg1"/>
          </a:solidFill>
          <a:ln w="28575">
            <a:solidFill>
              <a:srgbClr val="0000FF"/>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いつでも停止可能な</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速度で徐行して進行</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42614088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77</a:t>
            </a:fld>
            <a:endParaRPr lang="en-US" altLang="ja-JP" dirty="0"/>
          </a:p>
        </p:txBody>
      </p:sp>
      <p:sp>
        <p:nvSpPr>
          <p:cNvPr id="3" name="タイトル 2"/>
          <p:cNvSpPr>
            <a:spLocks noGrp="1"/>
          </p:cNvSpPr>
          <p:nvPr>
            <p:ph type="title"/>
          </p:nvPr>
        </p:nvSpPr>
        <p:spPr/>
        <p:txBody>
          <a:bodyPr/>
          <a:lstStyle/>
          <a:p>
            <a:r>
              <a:rPr kumimoji="1" lang="ja-JP" altLang="en-US" dirty="0"/>
              <a:t>②危険予知訓練：</a:t>
            </a:r>
            <a:r>
              <a:rPr kumimoji="1" lang="en-US" altLang="ja-JP" dirty="0"/>
              <a:t>KYT</a:t>
            </a:r>
            <a:r>
              <a:rPr kumimoji="1" lang="ja-JP" altLang="en-US" dirty="0"/>
              <a:t>（１）</a:t>
            </a:r>
          </a:p>
        </p:txBody>
      </p:sp>
      <p:pic>
        <p:nvPicPr>
          <p:cNvPr id="6" name="図 5"/>
          <p:cNvPicPr>
            <a:picLocks noChangeAspect="1"/>
          </p:cNvPicPr>
          <p:nvPr/>
        </p:nvPicPr>
        <p:blipFill rotWithShape="1">
          <a:blip r:embed="rId3"/>
          <a:srcRect t="42081"/>
          <a:stretch/>
        </p:blipFill>
        <p:spPr>
          <a:xfrm>
            <a:off x="598762" y="1027491"/>
            <a:ext cx="8019501" cy="4464530"/>
          </a:xfrm>
          <a:prstGeom prst="rect">
            <a:avLst/>
          </a:prstGeom>
        </p:spPr>
      </p:pic>
      <p:sp>
        <p:nvSpPr>
          <p:cNvPr id="8" name="AutoShape 114"/>
          <p:cNvSpPr>
            <a:spLocks noChangeArrowheads="1"/>
          </p:cNvSpPr>
          <p:nvPr/>
        </p:nvSpPr>
        <p:spPr bwMode="auto">
          <a:xfrm>
            <a:off x="4024083" y="5352529"/>
            <a:ext cx="4544735" cy="1464231"/>
          </a:xfrm>
          <a:prstGeom prst="roundRect">
            <a:avLst>
              <a:gd name="adj" fmla="val 16667"/>
            </a:avLst>
          </a:prstGeom>
          <a:solidFill>
            <a:srgbClr val="FFFF99"/>
          </a:solidFill>
          <a:ln w="9525" algn="ctr">
            <a:solidFill>
              <a:schemeClr val="tx1"/>
            </a:solidFill>
            <a:round/>
            <a:headEnd/>
            <a:tailEnd/>
          </a:ln>
        </p:spPr>
        <p:txBody>
          <a:bodyPr wrap="none" anchor="ctr">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制限速度は時速５０キロ</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天候は晴れで、路面は乾燥</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乗客は１０名</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運転者の年齢は３８歳で運転経験１０年</a:t>
            </a:r>
          </a:p>
        </p:txBody>
      </p:sp>
      <p:sp>
        <p:nvSpPr>
          <p:cNvPr id="4" name="正方形/長方形 3"/>
          <p:cNvSpPr/>
          <p:nvPr/>
        </p:nvSpPr>
        <p:spPr>
          <a:xfrm>
            <a:off x="388016" y="5602455"/>
            <a:ext cx="3629520" cy="1015663"/>
          </a:xfrm>
          <a:prstGeom prst="rect">
            <a:avLst/>
          </a:prstGeom>
        </p:spPr>
        <p:txBody>
          <a:bodyPr wrap="none">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バス停から出発する場面（バス）</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・どんな危険が潜んでいるか？</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・どんな運転が必要か？</a:t>
            </a:r>
            <a:endParaRPr lang="en-US" altLang="ja-JP" sz="2000" dirty="0">
              <a:latin typeface="UD デジタル 教科書体 NK-R" panose="02020400000000000000" pitchFamily="18" charset="-128"/>
              <a:ea typeface="UD デジタル 教科書体 NK-R" panose="02020400000000000000" pitchFamily="18" charset="-128"/>
            </a:endParaRPr>
          </a:p>
        </p:txBody>
      </p:sp>
      <p:sp>
        <p:nvSpPr>
          <p:cNvPr id="16" name="角丸四角形吹き出し 15"/>
          <p:cNvSpPr/>
          <p:nvPr/>
        </p:nvSpPr>
        <p:spPr bwMode="auto">
          <a:xfrm>
            <a:off x="1724993" y="692587"/>
            <a:ext cx="1995453" cy="510778"/>
          </a:xfrm>
          <a:prstGeom prst="wedgeRoundRectCallout">
            <a:avLst>
              <a:gd name="adj1" fmla="val 55288"/>
              <a:gd name="adj2" fmla="val 91048"/>
              <a:gd name="adj3" fmla="val 16667"/>
            </a:avLst>
          </a:prstGeom>
          <a:solidFill>
            <a:schemeClr val="bg1"/>
          </a:solidFill>
          <a:ln w="25400">
            <a:solidFill>
              <a:srgbClr val="FF0000"/>
            </a:solidFill>
            <a:prstDash val="dash"/>
            <a:round/>
            <a:headEnd/>
            <a:tailEnd/>
          </a:ln>
        </p:spPr>
        <p:txBody>
          <a:bodyPr wrap="none" rtlCol="0" anchor="ctr">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急に立つかも</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17" name="角丸四角形吹き出し 16"/>
          <p:cNvSpPr/>
          <p:nvPr/>
        </p:nvSpPr>
        <p:spPr bwMode="auto">
          <a:xfrm>
            <a:off x="345868" y="1232143"/>
            <a:ext cx="2121561" cy="919401"/>
          </a:xfrm>
          <a:prstGeom prst="wedgeRoundRectCallout">
            <a:avLst>
              <a:gd name="adj1" fmla="val -6215"/>
              <a:gd name="adj2" fmla="val 68211"/>
              <a:gd name="adj3" fmla="val 16667"/>
            </a:avLst>
          </a:prstGeom>
          <a:solidFill>
            <a:schemeClr val="bg1"/>
          </a:solidFill>
          <a:ln w="25400">
            <a:solidFill>
              <a:srgbClr val="FF0000"/>
            </a:solidFill>
            <a:prstDash val="dash"/>
            <a:round/>
            <a:headEnd/>
            <a:tailEnd/>
          </a:ln>
        </p:spPr>
        <p:txBody>
          <a:bodyPr wrap="none" rtlCol="0" anchor="ctr">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お客さんが</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走ってくるかも</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18" name="角丸四角形吹き出し 17"/>
          <p:cNvSpPr/>
          <p:nvPr/>
        </p:nvSpPr>
        <p:spPr bwMode="auto">
          <a:xfrm>
            <a:off x="2723899" y="3411322"/>
            <a:ext cx="2457876" cy="510778"/>
          </a:xfrm>
          <a:prstGeom prst="wedgeRoundRectCallout">
            <a:avLst>
              <a:gd name="adj1" fmla="val -31755"/>
              <a:gd name="adj2" fmla="val -75448"/>
              <a:gd name="adj3" fmla="val 16667"/>
            </a:avLst>
          </a:prstGeom>
          <a:solidFill>
            <a:schemeClr val="bg1"/>
          </a:solidFill>
          <a:ln w="25400">
            <a:solidFill>
              <a:srgbClr val="FF0000"/>
            </a:solidFill>
            <a:prstDash val="dash"/>
            <a:round/>
            <a:headEnd/>
            <a:tailEnd/>
          </a:ln>
        </p:spPr>
        <p:txBody>
          <a:bodyPr wrap="none" rtlCol="0" anchor="ctr">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何か出てくるかも</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19" name="爆発 2 18"/>
          <p:cNvSpPr/>
          <p:nvPr/>
        </p:nvSpPr>
        <p:spPr bwMode="auto">
          <a:xfrm>
            <a:off x="4543627" y="2664588"/>
            <a:ext cx="1565329" cy="526943"/>
          </a:xfrm>
          <a:prstGeom prst="irregularSeal2">
            <a:avLst/>
          </a:prstGeom>
          <a:solidFill>
            <a:schemeClr val="bg1">
              <a:lumMod val="65000"/>
            </a:schemeClr>
          </a:solidFill>
          <a:ln w="9525">
            <a:solidFill>
              <a:schemeClr val="tx1"/>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20" name="角丸四角形吹き出し 19"/>
          <p:cNvSpPr/>
          <p:nvPr/>
        </p:nvSpPr>
        <p:spPr bwMode="auto">
          <a:xfrm>
            <a:off x="6108956" y="2420152"/>
            <a:ext cx="1803531" cy="919401"/>
          </a:xfrm>
          <a:prstGeom prst="wedgeRoundRectCallout">
            <a:avLst>
              <a:gd name="adj1" fmla="val -62845"/>
              <a:gd name="adj2" fmla="val 11281"/>
              <a:gd name="adj3" fmla="val 16667"/>
            </a:avLst>
          </a:prstGeom>
          <a:solidFill>
            <a:schemeClr val="bg1"/>
          </a:solidFill>
          <a:ln w="25400">
            <a:solidFill>
              <a:srgbClr val="FF0000"/>
            </a:solidFill>
            <a:prstDash val="dash"/>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道路が陥没</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するかも</a:t>
            </a:r>
          </a:p>
        </p:txBody>
      </p:sp>
    </p:spTree>
    <p:extLst>
      <p:ext uri="{BB962C8B-B14F-4D97-AF65-F5344CB8AC3E}">
        <p14:creationId xmlns:p14="http://schemas.microsoft.com/office/powerpoint/2010/main" val="370760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78</a:t>
            </a:fld>
            <a:endParaRPr lang="en-US" altLang="ja-JP" dirty="0"/>
          </a:p>
        </p:txBody>
      </p:sp>
      <p:sp>
        <p:nvSpPr>
          <p:cNvPr id="3" name="タイトル 2"/>
          <p:cNvSpPr>
            <a:spLocks noGrp="1"/>
          </p:cNvSpPr>
          <p:nvPr>
            <p:ph type="title"/>
          </p:nvPr>
        </p:nvSpPr>
        <p:spPr/>
        <p:txBody>
          <a:bodyPr/>
          <a:lstStyle/>
          <a:p>
            <a:r>
              <a:rPr kumimoji="1" lang="ja-JP" altLang="en-US" dirty="0"/>
              <a:t>②危険予知</a:t>
            </a:r>
            <a:r>
              <a:rPr lang="ja-JP" altLang="en-US" dirty="0"/>
              <a:t>訓練：</a:t>
            </a:r>
            <a:r>
              <a:rPr lang="en-US" altLang="ja-JP" dirty="0"/>
              <a:t>KYT </a:t>
            </a:r>
            <a:r>
              <a:rPr kumimoji="1" lang="ja-JP" altLang="en-US" dirty="0"/>
              <a:t>（２）</a:t>
            </a:r>
          </a:p>
        </p:txBody>
      </p:sp>
      <p:pic>
        <p:nvPicPr>
          <p:cNvPr id="6" name="図 5"/>
          <p:cNvPicPr>
            <a:picLocks noChangeAspect="1"/>
          </p:cNvPicPr>
          <p:nvPr/>
        </p:nvPicPr>
        <p:blipFill rotWithShape="1">
          <a:blip r:embed="rId3"/>
          <a:srcRect t="43839"/>
          <a:stretch/>
        </p:blipFill>
        <p:spPr>
          <a:xfrm>
            <a:off x="584526" y="1078097"/>
            <a:ext cx="8020800" cy="4279829"/>
          </a:xfrm>
          <a:prstGeom prst="rect">
            <a:avLst/>
          </a:prstGeom>
        </p:spPr>
      </p:pic>
      <p:sp>
        <p:nvSpPr>
          <p:cNvPr id="9" name="AutoShape 114"/>
          <p:cNvSpPr>
            <a:spLocks noChangeArrowheads="1"/>
          </p:cNvSpPr>
          <p:nvPr/>
        </p:nvSpPr>
        <p:spPr bwMode="auto">
          <a:xfrm>
            <a:off x="4112571" y="5337781"/>
            <a:ext cx="4369886" cy="1464231"/>
          </a:xfrm>
          <a:prstGeom prst="roundRect">
            <a:avLst>
              <a:gd name="adj" fmla="val 16667"/>
            </a:avLst>
          </a:prstGeom>
          <a:solidFill>
            <a:srgbClr val="FFFF99"/>
          </a:solidFill>
          <a:ln w="9525" algn="ctr">
            <a:solidFill>
              <a:schemeClr val="tx1"/>
            </a:solidFill>
            <a:round/>
            <a:headEnd/>
            <a:tailEnd/>
          </a:ln>
        </p:spPr>
        <p:txBody>
          <a:bodyPr wrap="none" anchor="ctr">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制限速度は時速</a:t>
            </a:r>
            <a:r>
              <a:rPr lang="en-US" altLang="ja-JP" sz="2000" dirty="0">
                <a:latin typeface="UD デジタル 教科書体 NK-R" panose="02020400000000000000" pitchFamily="18" charset="-128"/>
                <a:ea typeface="UD デジタル 教科書体 NK-R" panose="02020400000000000000" pitchFamily="18" charset="-128"/>
              </a:rPr>
              <a:t>4</a:t>
            </a:r>
            <a:r>
              <a:rPr lang="ja-JP" altLang="en-US" sz="2000" dirty="0">
                <a:latin typeface="UD デジタル 教科書体 NK-R" panose="02020400000000000000" pitchFamily="18" charset="-128"/>
                <a:ea typeface="UD デジタル 教科書体 NK-R" panose="02020400000000000000" pitchFamily="18" charset="-128"/>
              </a:rPr>
              <a:t>０キロ</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天候は晴れで、路面は乾燥</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運転者の年齢は３</a:t>
            </a:r>
            <a:r>
              <a:rPr lang="en-US" altLang="ja-JP" sz="2000" dirty="0">
                <a:latin typeface="UD デジタル 教科書体 NK-R" panose="02020400000000000000" pitchFamily="18" charset="-128"/>
                <a:ea typeface="UD デジタル 教科書体 NK-R" panose="02020400000000000000" pitchFamily="18" charset="-128"/>
              </a:rPr>
              <a:t>3</a:t>
            </a:r>
            <a:r>
              <a:rPr lang="ja-JP" altLang="en-US" sz="2000" dirty="0">
                <a:latin typeface="UD デジタル 教科書体 NK-R" panose="02020400000000000000" pitchFamily="18" charset="-128"/>
                <a:ea typeface="UD デジタル 教科書体 NK-R" panose="02020400000000000000" pitchFamily="18" charset="-128"/>
              </a:rPr>
              <a:t>歳で運転経験</a:t>
            </a:r>
            <a:r>
              <a:rPr lang="en-US" altLang="ja-JP" sz="2000" dirty="0">
                <a:latin typeface="UD デジタル 教科書体 NK-R" panose="02020400000000000000" pitchFamily="18" charset="-128"/>
                <a:ea typeface="UD デジタル 教科書体 NK-R" panose="02020400000000000000" pitchFamily="18" charset="-128"/>
              </a:rPr>
              <a:t>8</a:t>
            </a:r>
            <a:r>
              <a:rPr lang="ja-JP" altLang="en-US" sz="2000" dirty="0">
                <a:latin typeface="UD デジタル 教科書体 NK-R" panose="02020400000000000000" pitchFamily="18" charset="-128"/>
                <a:ea typeface="UD デジタル 教科書体 NK-R" panose="02020400000000000000" pitchFamily="18" charset="-128"/>
              </a:rPr>
              <a:t>年</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２トン車を運転中</a:t>
            </a:r>
          </a:p>
        </p:txBody>
      </p:sp>
      <p:sp>
        <p:nvSpPr>
          <p:cNvPr id="7" name="正方形/長方形 6"/>
          <p:cNvSpPr/>
          <p:nvPr/>
        </p:nvSpPr>
        <p:spPr>
          <a:xfrm>
            <a:off x="388016" y="5602455"/>
            <a:ext cx="3724096" cy="1015663"/>
          </a:xfrm>
          <a:prstGeom prst="rect">
            <a:avLst/>
          </a:prstGeom>
        </p:spPr>
        <p:txBody>
          <a:bodyPr wrap="none">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住宅街を走行する場面（トラック）</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・どんな危険が潜んでいるか？</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・どんな運転が必要か？</a:t>
            </a:r>
            <a:endParaRPr lang="en-US" altLang="ja-JP" sz="2000" dirty="0">
              <a:latin typeface="UD デジタル 教科書体 NK-R" panose="02020400000000000000" pitchFamily="18" charset="-128"/>
              <a:ea typeface="UD デジタル 教科書体 NK-R" panose="02020400000000000000" pitchFamily="18" charset="-128"/>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79</a:t>
            </a:fld>
            <a:endParaRPr lang="en-US" altLang="ja-JP" dirty="0"/>
          </a:p>
        </p:txBody>
      </p:sp>
      <p:sp>
        <p:nvSpPr>
          <p:cNvPr id="3" name="タイトル 2"/>
          <p:cNvSpPr>
            <a:spLocks noGrp="1"/>
          </p:cNvSpPr>
          <p:nvPr>
            <p:ph type="title"/>
          </p:nvPr>
        </p:nvSpPr>
        <p:spPr/>
        <p:txBody>
          <a:bodyPr/>
          <a:lstStyle/>
          <a:p>
            <a:r>
              <a:rPr kumimoji="1" lang="ja-JP" altLang="en-US" dirty="0"/>
              <a:t>②危険予知</a:t>
            </a:r>
            <a:r>
              <a:rPr lang="ja-JP" altLang="en-US" dirty="0"/>
              <a:t>訓練：</a:t>
            </a:r>
            <a:r>
              <a:rPr lang="en-US" altLang="ja-JP" dirty="0"/>
              <a:t>KYT </a:t>
            </a:r>
            <a:r>
              <a:rPr kumimoji="1" lang="ja-JP" altLang="en-US" dirty="0"/>
              <a:t>（２）</a:t>
            </a:r>
          </a:p>
        </p:txBody>
      </p:sp>
      <p:pic>
        <p:nvPicPr>
          <p:cNvPr id="6" name="図 5"/>
          <p:cNvPicPr>
            <a:picLocks noChangeAspect="1"/>
          </p:cNvPicPr>
          <p:nvPr/>
        </p:nvPicPr>
        <p:blipFill rotWithShape="1">
          <a:blip r:embed="rId3"/>
          <a:srcRect t="43839"/>
          <a:stretch/>
        </p:blipFill>
        <p:spPr>
          <a:xfrm>
            <a:off x="584526" y="1078097"/>
            <a:ext cx="8020800" cy="4279829"/>
          </a:xfrm>
          <a:prstGeom prst="rect">
            <a:avLst/>
          </a:prstGeom>
        </p:spPr>
      </p:pic>
      <p:sp>
        <p:nvSpPr>
          <p:cNvPr id="9" name="AutoShape 114"/>
          <p:cNvSpPr>
            <a:spLocks noChangeArrowheads="1"/>
          </p:cNvSpPr>
          <p:nvPr/>
        </p:nvSpPr>
        <p:spPr bwMode="auto">
          <a:xfrm>
            <a:off x="4112571" y="5337781"/>
            <a:ext cx="4369886" cy="1464231"/>
          </a:xfrm>
          <a:prstGeom prst="roundRect">
            <a:avLst>
              <a:gd name="adj" fmla="val 16667"/>
            </a:avLst>
          </a:prstGeom>
          <a:solidFill>
            <a:srgbClr val="FFFF99"/>
          </a:solidFill>
          <a:ln w="9525" algn="ctr">
            <a:solidFill>
              <a:schemeClr val="tx1"/>
            </a:solidFill>
            <a:round/>
            <a:headEnd/>
            <a:tailEnd/>
          </a:ln>
        </p:spPr>
        <p:txBody>
          <a:bodyPr wrap="none" anchor="ctr">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制限速度は時速</a:t>
            </a:r>
            <a:r>
              <a:rPr lang="en-US" altLang="ja-JP" sz="2000" dirty="0">
                <a:latin typeface="UD デジタル 教科書体 NK-R" panose="02020400000000000000" pitchFamily="18" charset="-128"/>
                <a:ea typeface="UD デジタル 教科書体 NK-R" panose="02020400000000000000" pitchFamily="18" charset="-128"/>
              </a:rPr>
              <a:t>4</a:t>
            </a:r>
            <a:r>
              <a:rPr lang="ja-JP" altLang="en-US" sz="2000" dirty="0">
                <a:latin typeface="UD デジタル 教科書体 NK-R" panose="02020400000000000000" pitchFamily="18" charset="-128"/>
                <a:ea typeface="UD デジタル 教科書体 NK-R" panose="02020400000000000000" pitchFamily="18" charset="-128"/>
              </a:rPr>
              <a:t>０キロ</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天候は晴れで、路面は乾燥</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運転者の年齢は３</a:t>
            </a:r>
            <a:r>
              <a:rPr lang="en-US" altLang="ja-JP" sz="2000" dirty="0">
                <a:latin typeface="UD デジタル 教科書体 NK-R" panose="02020400000000000000" pitchFamily="18" charset="-128"/>
                <a:ea typeface="UD デジタル 教科書体 NK-R" panose="02020400000000000000" pitchFamily="18" charset="-128"/>
              </a:rPr>
              <a:t>3</a:t>
            </a:r>
            <a:r>
              <a:rPr lang="ja-JP" altLang="en-US" sz="2000" dirty="0">
                <a:latin typeface="UD デジタル 教科書体 NK-R" panose="02020400000000000000" pitchFamily="18" charset="-128"/>
                <a:ea typeface="UD デジタル 教科書体 NK-R" panose="02020400000000000000" pitchFamily="18" charset="-128"/>
              </a:rPr>
              <a:t>歳で運転経験</a:t>
            </a:r>
            <a:r>
              <a:rPr lang="en-US" altLang="ja-JP" sz="2000" dirty="0">
                <a:latin typeface="UD デジタル 教科書体 NK-R" panose="02020400000000000000" pitchFamily="18" charset="-128"/>
                <a:ea typeface="UD デジタル 教科書体 NK-R" panose="02020400000000000000" pitchFamily="18" charset="-128"/>
              </a:rPr>
              <a:t>8</a:t>
            </a:r>
            <a:r>
              <a:rPr lang="ja-JP" altLang="en-US" sz="2000" dirty="0">
                <a:latin typeface="UD デジタル 教科書体 NK-R" panose="02020400000000000000" pitchFamily="18" charset="-128"/>
                <a:ea typeface="UD デジタル 教科書体 NK-R" panose="02020400000000000000" pitchFamily="18" charset="-128"/>
              </a:rPr>
              <a:t>年</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２トン車を運転中</a:t>
            </a:r>
          </a:p>
        </p:txBody>
      </p:sp>
      <p:sp>
        <p:nvSpPr>
          <p:cNvPr id="7" name="正方形/長方形 6"/>
          <p:cNvSpPr/>
          <p:nvPr/>
        </p:nvSpPr>
        <p:spPr>
          <a:xfrm>
            <a:off x="388016" y="5602455"/>
            <a:ext cx="3724096" cy="1015663"/>
          </a:xfrm>
          <a:prstGeom prst="rect">
            <a:avLst/>
          </a:prstGeom>
        </p:spPr>
        <p:txBody>
          <a:bodyPr wrap="none">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住宅街を走行する場面（トラック）</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・どんな危険が潜んでいるか？</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・どんな運転が必要か？</a:t>
            </a:r>
            <a:endParaRPr lang="en-US" altLang="ja-JP" sz="2000" dirty="0">
              <a:latin typeface="UD デジタル 教科書体 NK-R" panose="02020400000000000000" pitchFamily="18" charset="-128"/>
              <a:ea typeface="UD デジタル 教科書体 NK-R" panose="02020400000000000000" pitchFamily="18" charset="-128"/>
            </a:endParaRPr>
          </a:p>
        </p:txBody>
      </p:sp>
      <p:sp>
        <p:nvSpPr>
          <p:cNvPr id="8" name="楕円 7"/>
          <p:cNvSpPr/>
          <p:nvPr/>
        </p:nvSpPr>
        <p:spPr bwMode="auto">
          <a:xfrm>
            <a:off x="3616621" y="1845733"/>
            <a:ext cx="991892" cy="1244646"/>
          </a:xfrm>
          <a:prstGeom prst="ellipse">
            <a:avLst/>
          </a:prstGeom>
          <a:noFill/>
          <a:ln w="69850">
            <a:solidFill>
              <a:srgbClr val="FF0000"/>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0" name="角丸四角形吹き出し 9"/>
          <p:cNvSpPr/>
          <p:nvPr/>
        </p:nvSpPr>
        <p:spPr bwMode="auto">
          <a:xfrm>
            <a:off x="3567318" y="3195364"/>
            <a:ext cx="1953395" cy="919401"/>
          </a:xfrm>
          <a:prstGeom prst="wedgeRoundRectCallout">
            <a:avLst>
              <a:gd name="adj1" fmla="val -22066"/>
              <a:gd name="adj2" fmla="val -69924"/>
              <a:gd name="adj3" fmla="val 16667"/>
            </a:avLst>
          </a:prstGeom>
          <a:solidFill>
            <a:schemeClr val="bg1"/>
          </a:solidFill>
          <a:ln w="25400">
            <a:solidFill>
              <a:srgbClr val="FF0000"/>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駐車車両の</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向こうに人影</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11" name="楕円 10"/>
          <p:cNvSpPr/>
          <p:nvPr/>
        </p:nvSpPr>
        <p:spPr bwMode="auto">
          <a:xfrm>
            <a:off x="2414354" y="2180720"/>
            <a:ext cx="991892" cy="1832480"/>
          </a:xfrm>
          <a:prstGeom prst="ellipse">
            <a:avLst/>
          </a:prstGeom>
          <a:noFill/>
          <a:ln w="69850">
            <a:solidFill>
              <a:srgbClr val="FF0000"/>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2" name="角丸四角形吹き出し 11"/>
          <p:cNvSpPr/>
          <p:nvPr/>
        </p:nvSpPr>
        <p:spPr bwMode="auto">
          <a:xfrm>
            <a:off x="1690101" y="1063564"/>
            <a:ext cx="1716145" cy="919401"/>
          </a:xfrm>
          <a:prstGeom prst="wedgeRoundRectCallout">
            <a:avLst>
              <a:gd name="adj1" fmla="val 14266"/>
              <a:gd name="adj2" fmla="val 90311"/>
              <a:gd name="adj3" fmla="val 16667"/>
            </a:avLst>
          </a:prstGeom>
          <a:solidFill>
            <a:schemeClr val="bg1"/>
          </a:solidFill>
          <a:ln w="25400">
            <a:solidFill>
              <a:srgbClr val="FF0000"/>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追い越しで</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右側へ</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15" name="楕円 14"/>
          <p:cNvSpPr/>
          <p:nvPr/>
        </p:nvSpPr>
        <p:spPr bwMode="auto">
          <a:xfrm>
            <a:off x="5801568" y="1859293"/>
            <a:ext cx="991892" cy="1244646"/>
          </a:xfrm>
          <a:prstGeom prst="ellipse">
            <a:avLst/>
          </a:prstGeom>
          <a:noFill/>
          <a:ln w="69850">
            <a:solidFill>
              <a:srgbClr val="FF0000"/>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6" name="角丸四角形吹き出し 15"/>
          <p:cNvSpPr/>
          <p:nvPr/>
        </p:nvSpPr>
        <p:spPr bwMode="auto">
          <a:xfrm>
            <a:off x="5940272" y="932625"/>
            <a:ext cx="2875429" cy="919401"/>
          </a:xfrm>
          <a:prstGeom prst="wedgeRoundRectCallout">
            <a:avLst>
              <a:gd name="adj1" fmla="val -35069"/>
              <a:gd name="adj2" fmla="val 82944"/>
              <a:gd name="adj3" fmla="val 16667"/>
            </a:avLst>
          </a:prstGeom>
          <a:solidFill>
            <a:schemeClr val="bg1"/>
          </a:solidFill>
          <a:ln w="25400">
            <a:solidFill>
              <a:srgbClr val="FF0000"/>
            </a:solidFill>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左折車両の</a:t>
            </a:r>
            <a:r>
              <a:rPr lang="ja-JP" altLang="en-US" sz="2400" dirty="0">
                <a:latin typeface="UD デジタル 教科書体 NK-B" panose="02020700000000000000" pitchFamily="18" charset="-128"/>
                <a:ea typeface="UD デジタル 教科書体 NK-B" panose="02020700000000000000" pitchFamily="18" charset="-128"/>
              </a:rPr>
              <a:t>向こうに</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自転車の影</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17" name="角丸四角形 16"/>
          <p:cNvSpPr/>
          <p:nvPr/>
        </p:nvSpPr>
        <p:spPr bwMode="auto">
          <a:xfrm>
            <a:off x="2131496" y="4009758"/>
            <a:ext cx="2254379" cy="1328023"/>
          </a:xfrm>
          <a:prstGeom prst="roundRect">
            <a:avLst/>
          </a:prstGeom>
          <a:solidFill>
            <a:schemeClr val="bg1"/>
          </a:solidFill>
          <a:ln w="28575">
            <a:solidFill>
              <a:srgbClr val="0000FF"/>
            </a:solidFill>
            <a:round/>
            <a:headEnd/>
            <a:tailEnd/>
          </a:ln>
        </p:spPr>
        <p:txBody>
          <a:bodyPr wrap="squar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いつでも停止可能な</a:t>
            </a:r>
            <a:r>
              <a:rPr lang="ja-JP" altLang="en-US" sz="2400" dirty="0">
                <a:latin typeface="UD デジタル 教科書体 NK-B" panose="02020700000000000000" pitchFamily="18" charset="-128"/>
                <a:ea typeface="UD デジタル 教科書体 NK-B" panose="02020700000000000000" pitchFamily="18" charset="-128"/>
              </a:rPr>
              <a:t>速度で徐行して進行</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8" name="角丸四角形 17"/>
          <p:cNvSpPr/>
          <p:nvPr/>
        </p:nvSpPr>
        <p:spPr bwMode="auto">
          <a:xfrm>
            <a:off x="135016" y="1859293"/>
            <a:ext cx="2279338" cy="736402"/>
          </a:xfrm>
          <a:prstGeom prst="roundRect">
            <a:avLst/>
          </a:prstGeom>
          <a:solidFill>
            <a:schemeClr val="bg1"/>
          </a:solidFill>
          <a:ln w="28575">
            <a:solidFill>
              <a:srgbClr val="0000FF"/>
            </a:solidFill>
            <a:round/>
            <a:headEnd/>
            <a:tailEnd/>
          </a:ln>
        </p:spPr>
        <p:txBody>
          <a:bodyPr wrap="none" rtlCol="0" anchor="ctr"/>
          <a:lstStyle/>
          <a:p>
            <a:pPr algn="ctr"/>
            <a:r>
              <a:rPr lang="ja-JP" altLang="en-US" sz="2400" dirty="0">
                <a:latin typeface="UD デジタル 教科書体 NK-B" panose="02020700000000000000" pitchFamily="18" charset="-128"/>
                <a:ea typeface="UD デジタル 教科書体 NK-B" panose="02020700000000000000" pitchFamily="18" charset="-128"/>
              </a:rPr>
              <a:t>先に行かせる</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9" name="角丸四角形 18"/>
          <p:cNvSpPr/>
          <p:nvPr/>
        </p:nvSpPr>
        <p:spPr bwMode="auto">
          <a:xfrm>
            <a:off x="6811037" y="1795716"/>
            <a:ext cx="2279338" cy="736402"/>
          </a:xfrm>
          <a:prstGeom prst="roundRect">
            <a:avLst/>
          </a:prstGeom>
          <a:solidFill>
            <a:schemeClr val="bg1"/>
          </a:solidFill>
          <a:ln w="28575">
            <a:solidFill>
              <a:srgbClr val="0000FF"/>
            </a:solidFill>
            <a:round/>
            <a:headEnd/>
            <a:tailEnd/>
          </a:ln>
        </p:spPr>
        <p:txBody>
          <a:bodyPr wrap="none" rtlCol="0" anchor="ctr"/>
          <a:lstStyle/>
          <a:p>
            <a:pPr algn="ctr"/>
            <a:r>
              <a:rPr lang="ja-JP" altLang="en-US" sz="2400" dirty="0">
                <a:latin typeface="UD デジタル 教科書体 NK-B" panose="02020700000000000000" pitchFamily="18" charset="-128"/>
                <a:ea typeface="UD デジタル 教科書体 NK-B" panose="02020700000000000000" pitchFamily="18" charset="-128"/>
              </a:rPr>
              <a:t>先に行かせる</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20" name="角丸四角形 19"/>
          <p:cNvSpPr/>
          <p:nvPr/>
        </p:nvSpPr>
        <p:spPr bwMode="auto">
          <a:xfrm>
            <a:off x="6811037" y="2542429"/>
            <a:ext cx="2279338" cy="736402"/>
          </a:xfrm>
          <a:prstGeom prst="roundRect">
            <a:avLst/>
          </a:prstGeom>
          <a:solidFill>
            <a:schemeClr val="bg1"/>
          </a:solidFill>
          <a:ln w="28575">
            <a:solidFill>
              <a:srgbClr val="0000FF"/>
            </a:solidFill>
            <a:round/>
            <a:headEnd/>
            <a:tailEnd/>
          </a:ln>
        </p:spPr>
        <p:txBody>
          <a:bodyPr wrap="none" rtlCol="0" anchor="ctr"/>
          <a:lstStyle/>
          <a:p>
            <a:pPr algn="ctr"/>
            <a:r>
              <a:rPr lang="ja-JP" altLang="en-US" sz="2400" dirty="0">
                <a:latin typeface="UD デジタル 教科書体 NK-B" panose="02020700000000000000" pitchFamily="18" charset="-128"/>
                <a:ea typeface="UD デジタル 教科書体 NK-B" panose="02020700000000000000" pitchFamily="18" charset="-128"/>
              </a:rPr>
              <a:t>速度を落とす</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517082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p:cNvSpPr>
            <a:spLocks noGrp="1" noChangeArrowheads="1"/>
          </p:cNvSpPr>
          <p:nvPr>
            <p:ph idx="4294967295"/>
          </p:nvPr>
        </p:nvSpPr>
        <p:spPr>
          <a:xfrm>
            <a:off x="161031" y="1560526"/>
            <a:ext cx="8712642" cy="2923877"/>
          </a:xfrm>
        </p:spPr>
        <p:txBody>
          <a:bodyPr wrap="none">
            <a:spAutoFit/>
          </a:bodyPr>
          <a:lstStyle/>
          <a:p>
            <a:pPr eaLnBrk="1" hangingPunct="1">
              <a:buFont typeface="Wingdings" pitchFamily="2" charset="2"/>
              <a:buNone/>
            </a:pPr>
            <a:r>
              <a:rPr lang="ja-JP" altLang="en-US" sz="4000" dirty="0">
                <a:latin typeface="UD デジタル 教科書体 NP-B" panose="02020700000000000000" pitchFamily="18" charset="-128"/>
                <a:ea typeface="UD デジタル 教科書体 NP-B" panose="02020700000000000000" pitchFamily="18" charset="-128"/>
              </a:rPr>
              <a:t>　ある仕事の中で、</a:t>
            </a:r>
            <a:endParaRPr lang="en-US" altLang="ja-JP" sz="4000" dirty="0">
              <a:latin typeface="UD デジタル 教科書体 NP-B" panose="02020700000000000000" pitchFamily="18" charset="-128"/>
              <a:ea typeface="UD デジタル 教科書体 NP-B" panose="02020700000000000000" pitchFamily="18" charset="-128"/>
            </a:endParaRPr>
          </a:p>
          <a:p>
            <a:pPr eaLnBrk="1" hangingPunct="1">
              <a:buFont typeface="Wingdings" pitchFamily="2" charset="2"/>
              <a:buNone/>
            </a:pPr>
            <a:r>
              <a:rPr lang="ja-JP" altLang="en-US" sz="4000" dirty="0">
                <a:latin typeface="UD デジタル 教科書体 NP-B" panose="02020700000000000000" pitchFamily="18" charset="-128"/>
                <a:ea typeface="UD デジタル 教科書体 NP-B" panose="02020700000000000000" pitchFamily="18" charset="-128"/>
              </a:rPr>
              <a:t>　　</a:t>
            </a:r>
            <a:r>
              <a:rPr lang="ja-JP" altLang="en-US" sz="4000" u="sng" dirty="0">
                <a:solidFill>
                  <a:srgbClr val="0000FF"/>
                </a:solidFill>
                <a:latin typeface="UD デジタル 教科書体 NP-B" panose="02020700000000000000" pitchFamily="18" charset="-128"/>
                <a:ea typeface="UD デジタル 教科書体 NP-B" panose="02020700000000000000" pitchFamily="18" charset="-128"/>
              </a:rPr>
              <a:t>人 </a:t>
            </a:r>
            <a:r>
              <a:rPr lang="ja-JP" altLang="en-US" sz="4000" dirty="0">
                <a:latin typeface="UD デジタル 教科書体 NP-B" panose="02020700000000000000" pitchFamily="18" charset="-128"/>
                <a:ea typeface="UD デジタル 教科書体 NP-B" panose="02020700000000000000" pitchFamily="18" charset="-128"/>
              </a:rPr>
              <a:t>が、</a:t>
            </a:r>
            <a:endParaRPr lang="en-US" altLang="ja-JP" sz="4000" dirty="0">
              <a:latin typeface="UD デジタル 教科書体 NP-B" panose="02020700000000000000" pitchFamily="18" charset="-128"/>
              <a:ea typeface="UD デジタル 教科書体 NP-B" panose="02020700000000000000" pitchFamily="18" charset="-128"/>
            </a:endParaRPr>
          </a:p>
          <a:p>
            <a:pPr eaLnBrk="1" hangingPunct="1">
              <a:buFont typeface="Wingdings" pitchFamily="2" charset="2"/>
              <a:buNone/>
            </a:pPr>
            <a:r>
              <a:rPr lang="ja-JP" altLang="en-US" sz="4000" dirty="0">
                <a:latin typeface="UD デジタル 教科書体 NP-B" panose="02020700000000000000" pitchFamily="18" charset="-128"/>
                <a:ea typeface="UD デジタル 教科書体 NP-B" panose="02020700000000000000" pitchFamily="18" charset="-128"/>
              </a:rPr>
              <a:t>　　</a:t>
            </a:r>
            <a:r>
              <a:rPr lang="ja-JP" altLang="en-US" sz="4000" u="sng" dirty="0">
                <a:solidFill>
                  <a:srgbClr val="0000FF"/>
                </a:solidFill>
                <a:latin typeface="UD デジタル 教科書体 NP-B" panose="02020700000000000000" pitchFamily="18" charset="-128"/>
                <a:ea typeface="UD デジタル 教科書体 NP-B" panose="02020700000000000000" pitchFamily="18" charset="-128"/>
              </a:rPr>
              <a:t>与えられた役割 </a:t>
            </a:r>
            <a:r>
              <a:rPr lang="ja-JP" altLang="en-US" sz="4000" dirty="0">
                <a:latin typeface="UD デジタル 教科書体 NP-B" panose="02020700000000000000" pitchFamily="18" charset="-128"/>
                <a:ea typeface="UD デジタル 教科書体 NP-B" panose="02020700000000000000" pitchFamily="18" charset="-128"/>
              </a:rPr>
              <a:t>を </a:t>
            </a:r>
            <a:r>
              <a:rPr lang="ja-JP" altLang="en-US" sz="4000" u="sng" dirty="0">
                <a:solidFill>
                  <a:srgbClr val="0000FF"/>
                </a:solidFill>
                <a:latin typeface="UD デジタル 教科書体 NP-B" panose="02020700000000000000" pitchFamily="18" charset="-128"/>
                <a:ea typeface="UD デジタル 教科書体 NP-B" panose="02020700000000000000" pitchFamily="18" charset="-128"/>
              </a:rPr>
              <a:t>果たすこと</a:t>
            </a:r>
            <a:r>
              <a:rPr lang="ja-JP" altLang="en-US" sz="4000" dirty="0">
                <a:latin typeface="UD デジタル 教科書体 NP-B" panose="02020700000000000000" pitchFamily="18" charset="-128"/>
                <a:ea typeface="UD デジタル 教科書体 NP-B" panose="02020700000000000000" pitchFamily="18" charset="-128"/>
              </a:rPr>
              <a:t>に</a:t>
            </a:r>
            <a:endParaRPr lang="en-US" altLang="ja-JP" sz="4000" dirty="0">
              <a:latin typeface="UD デジタル 教科書体 NP-B" panose="02020700000000000000" pitchFamily="18" charset="-128"/>
              <a:ea typeface="UD デジタル 教科書体 NP-B" panose="02020700000000000000" pitchFamily="18" charset="-128"/>
            </a:endParaRPr>
          </a:p>
          <a:p>
            <a:pPr eaLnBrk="1" hangingPunct="1">
              <a:buFont typeface="Wingdings" pitchFamily="2" charset="2"/>
              <a:buNone/>
            </a:pPr>
            <a:r>
              <a:rPr lang="ja-JP" altLang="en-US" sz="4000" dirty="0">
                <a:latin typeface="UD デジタル 教科書体 NP-B" panose="02020700000000000000" pitchFamily="18" charset="-128"/>
                <a:ea typeface="UD デジタル 教科書体 NP-B" panose="02020700000000000000" pitchFamily="18" charset="-128"/>
              </a:rPr>
              <a:t>　　</a:t>
            </a:r>
            <a:r>
              <a:rPr lang="ja-JP" altLang="en-US" sz="4000" u="sng" dirty="0">
                <a:solidFill>
                  <a:srgbClr val="0000FF"/>
                </a:solidFill>
                <a:latin typeface="UD デジタル 教科書体 NP-B" panose="02020700000000000000" pitchFamily="18" charset="-128"/>
                <a:ea typeface="UD デジタル 教科書体 NP-B" panose="02020700000000000000" pitchFamily="18" charset="-128"/>
              </a:rPr>
              <a:t>失敗</a:t>
            </a:r>
            <a:r>
              <a:rPr lang="ja-JP" altLang="en-US" sz="4000" dirty="0">
                <a:solidFill>
                  <a:srgbClr val="0000FF"/>
                </a:solidFill>
                <a:latin typeface="UD デジタル 教科書体 NP-B" panose="02020700000000000000" pitchFamily="18" charset="-128"/>
                <a:ea typeface="UD デジタル 教科書体 NP-B" panose="02020700000000000000" pitchFamily="18" charset="-128"/>
              </a:rPr>
              <a:t> </a:t>
            </a:r>
            <a:r>
              <a:rPr lang="ja-JP" altLang="en-US" sz="4000" dirty="0">
                <a:latin typeface="UD デジタル 教科書体 NP-B" panose="02020700000000000000" pitchFamily="18" charset="-128"/>
                <a:ea typeface="UD デジタル 教科書体 NP-B" panose="02020700000000000000" pitchFamily="18" charset="-128"/>
              </a:rPr>
              <a:t>すること</a:t>
            </a:r>
          </a:p>
        </p:txBody>
      </p:sp>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8</a:t>
            </a:fld>
            <a:endParaRPr lang="en-US" altLang="ja-JP" dirty="0"/>
          </a:p>
        </p:txBody>
      </p:sp>
      <p:sp>
        <p:nvSpPr>
          <p:cNvPr id="3" name="タイトル 2"/>
          <p:cNvSpPr>
            <a:spLocks noGrp="1"/>
          </p:cNvSpPr>
          <p:nvPr>
            <p:ph type="title"/>
          </p:nvPr>
        </p:nvSpPr>
        <p:spPr/>
        <p:txBody>
          <a:bodyPr/>
          <a:lstStyle/>
          <a:p>
            <a:r>
              <a:rPr lang="ja-JP" altLang="en-US" dirty="0"/>
              <a:t>ヒューマンエラーとは？</a:t>
            </a:r>
            <a:endParaRPr kumimoji="1" lang="ja-JP" altLang="en-US" dirty="0"/>
          </a:p>
        </p:txBody>
      </p:sp>
      <p:sp>
        <p:nvSpPr>
          <p:cNvPr id="4" name="雲形吹き出し 3"/>
          <p:cNvSpPr/>
          <p:nvPr/>
        </p:nvSpPr>
        <p:spPr>
          <a:xfrm>
            <a:off x="4883836" y="1487247"/>
            <a:ext cx="3469124" cy="1148703"/>
          </a:xfrm>
          <a:prstGeom prst="cloudCallout">
            <a:avLst>
              <a:gd name="adj1" fmla="val -66206"/>
              <a:gd name="adj2" fmla="val 71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mj-ea"/>
                <a:ea typeface="+mj-ea"/>
              </a:rPr>
              <a:t>どんな役割？</a:t>
            </a:r>
            <a:endParaRPr kumimoji="1" lang="en-US" altLang="ja-JP" sz="2800" dirty="0">
              <a:solidFill>
                <a:schemeClr val="tx1"/>
              </a:solidFill>
              <a:latin typeface="+mj-ea"/>
              <a:ea typeface="+mj-ea"/>
            </a:endParaRPr>
          </a:p>
          <a:p>
            <a:pPr algn="ctr"/>
            <a:r>
              <a:rPr kumimoji="1" lang="ja-JP" altLang="en-US" sz="2800" dirty="0">
                <a:solidFill>
                  <a:schemeClr val="tx1"/>
                </a:solidFill>
                <a:latin typeface="+mj-ea"/>
                <a:ea typeface="+mj-ea"/>
              </a:rPr>
              <a:t>（ルール等）</a:t>
            </a:r>
          </a:p>
        </p:txBody>
      </p:sp>
      <p:sp>
        <p:nvSpPr>
          <p:cNvPr id="8" name="雲形吹き出し 7"/>
          <p:cNvSpPr/>
          <p:nvPr/>
        </p:nvSpPr>
        <p:spPr>
          <a:xfrm>
            <a:off x="6173615" y="4074069"/>
            <a:ext cx="2887609" cy="1148703"/>
          </a:xfrm>
          <a:prstGeom prst="cloudCallout">
            <a:avLst>
              <a:gd name="adj1" fmla="val -51822"/>
              <a:gd name="adj2" fmla="val -761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mj-ea"/>
                <a:ea typeface="+mj-ea"/>
              </a:rPr>
              <a:t>何をした？</a:t>
            </a:r>
            <a:endParaRPr kumimoji="1" lang="en-US" altLang="ja-JP" sz="2800" dirty="0">
              <a:solidFill>
                <a:schemeClr val="tx1"/>
              </a:solidFill>
              <a:latin typeface="+mj-ea"/>
              <a:ea typeface="+mj-ea"/>
            </a:endParaRPr>
          </a:p>
          <a:p>
            <a:pPr algn="ctr"/>
            <a:r>
              <a:rPr kumimoji="1" lang="ja-JP" altLang="en-US" sz="2800" dirty="0">
                <a:solidFill>
                  <a:schemeClr val="tx1"/>
                </a:solidFill>
                <a:latin typeface="+mj-ea"/>
                <a:ea typeface="+mj-ea"/>
              </a:rPr>
              <a:t>（実際）</a:t>
            </a:r>
          </a:p>
        </p:txBody>
      </p:sp>
      <p:sp>
        <p:nvSpPr>
          <p:cNvPr id="9" name="雲形吹き出し 8"/>
          <p:cNvSpPr/>
          <p:nvPr/>
        </p:nvSpPr>
        <p:spPr>
          <a:xfrm>
            <a:off x="2589800" y="4594231"/>
            <a:ext cx="2887609" cy="1257082"/>
          </a:xfrm>
          <a:prstGeom prst="cloudCallout">
            <a:avLst>
              <a:gd name="adj1" fmla="val -63903"/>
              <a:gd name="adj2" fmla="val -60873"/>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mj-ea"/>
                <a:ea typeface="+mj-ea"/>
              </a:rPr>
              <a:t>ルール等と</a:t>
            </a:r>
            <a:endParaRPr kumimoji="1" lang="en-US" altLang="ja-JP" sz="2800" dirty="0">
              <a:solidFill>
                <a:schemeClr val="tx1"/>
              </a:solidFill>
              <a:latin typeface="+mj-ea"/>
              <a:ea typeface="+mj-ea"/>
            </a:endParaRPr>
          </a:p>
          <a:p>
            <a:pPr algn="ctr"/>
            <a:r>
              <a:rPr kumimoji="1" lang="ja-JP" altLang="en-US" sz="2800" dirty="0">
                <a:solidFill>
                  <a:schemeClr val="tx1"/>
                </a:solidFill>
                <a:latin typeface="+mj-ea"/>
                <a:ea typeface="+mj-ea"/>
              </a:rPr>
              <a:t>実際とのギャップ</a:t>
            </a:r>
          </a:p>
        </p:txBody>
      </p:sp>
    </p:spTree>
    <p:extLst>
      <p:ext uri="{BB962C8B-B14F-4D97-AF65-F5344CB8AC3E}">
        <p14:creationId xmlns:p14="http://schemas.microsoft.com/office/powerpoint/2010/main" val="5943842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80</a:t>
            </a:fld>
            <a:endParaRPr lang="en-US" altLang="ja-JP" dirty="0"/>
          </a:p>
        </p:txBody>
      </p:sp>
      <p:sp>
        <p:nvSpPr>
          <p:cNvPr id="3" name="タイトル 2"/>
          <p:cNvSpPr>
            <a:spLocks noGrp="1"/>
          </p:cNvSpPr>
          <p:nvPr>
            <p:ph type="title"/>
          </p:nvPr>
        </p:nvSpPr>
        <p:spPr/>
        <p:txBody>
          <a:bodyPr/>
          <a:lstStyle/>
          <a:p>
            <a:r>
              <a:rPr kumimoji="1" lang="ja-JP" altLang="en-US" dirty="0"/>
              <a:t>②危険予知</a:t>
            </a:r>
            <a:r>
              <a:rPr lang="ja-JP" altLang="en-US" dirty="0"/>
              <a:t>訓練：</a:t>
            </a:r>
            <a:r>
              <a:rPr lang="en-US" altLang="ja-JP" dirty="0"/>
              <a:t>KYT </a:t>
            </a:r>
            <a:r>
              <a:rPr kumimoji="1" lang="ja-JP" altLang="en-US" dirty="0"/>
              <a:t>（２）</a:t>
            </a:r>
          </a:p>
        </p:txBody>
      </p:sp>
      <p:pic>
        <p:nvPicPr>
          <p:cNvPr id="6" name="図 5"/>
          <p:cNvPicPr>
            <a:picLocks noChangeAspect="1"/>
          </p:cNvPicPr>
          <p:nvPr/>
        </p:nvPicPr>
        <p:blipFill rotWithShape="1">
          <a:blip r:embed="rId3"/>
          <a:srcRect t="43839"/>
          <a:stretch/>
        </p:blipFill>
        <p:spPr>
          <a:xfrm>
            <a:off x="584526" y="1078097"/>
            <a:ext cx="8020800" cy="4279829"/>
          </a:xfrm>
          <a:prstGeom prst="rect">
            <a:avLst/>
          </a:prstGeom>
        </p:spPr>
      </p:pic>
      <p:sp>
        <p:nvSpPr>
          <p:cNvPr id="9" name="AutoShape 114"/>
          <p:cNvSpPr>
            <a:spLocks noChangeArrowheads="1"/>
          </p:cNvSpPr>
          <p:nvPr/>
        </p:nvSpPr>
        <p:spPr bwMode="auto">
          <a:xfrm>
            <a:off x="4112571" y="5337781"/>
            <a:ext cx="4369886" cy="1464231"/>
          </a:xfrm>
          <a:prstGeom prst="roundRect">
            <a:avLst>
              <a:gd name="adj" fmla="val 16667"/>
            </a:avLst>
          </a:prstGeom>
          <a:solidFill>
            <a:srgbClr val="FFFF99"/>
          </a:solidFill>
          <a:ln w="9525" algn="ctr">
            <a:solidFill>
              <a:schemeClr val="tx1"/>
            </a:solidFill>
            <a:round/>
            <a:headEnd/>
            <a:tailEnd/>
          </a:ln>
        </p:spPr>
        <p:txBody>
          <a:bodyPr wrap="none" anchor="ctr">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制限速度は時速</a:t>
            </a:r>
            <a:r>
              <a:rPr lang="en-US" altLang="ja-JP" sz="2000" dirty="0">
                <a:latin typeface="UD デジタル 教科書体 NK-R" panose="02020400000000000000" pitchFamily="18" charset="-128"/>
                <a:ea typeface="UD デジタル 教科書体 NK-R" panose="02020400000000000000" pitchFamily="18" charset="-128"/>
              </a:rPr>
              <a:t>4</a:t>
            </a:r>
            <a:r>
              <a:rPr lang="ja-JP" altLang="en-US" sz="2000" dirty="0">
                <a:latin typeface="UD デジタル 教科書体 NK-R" panose="02020400000000000000" pitchFamily="18" charset="-128"/>
                <a:ea typeface="UD デジタル 教科書体 NK-R" panose="02020400000000000000" pitchFamily="18" charset="-128"/>
              </a:rPr>
              <a:t>０キロ</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天候は晴れで、路面は乾燥</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運転者の年齢は３</a:t>
            </a:r>
            <a:r>
              <a:rPr lang="en-US" altLang="ja-JP" sz="2000" dirty="0">
                <a:latin typeface="UD デジタル 教科書体 NK-R" panose="02020400000000000000" pitchFamily="18" charset="-128"/>
                <a:ea typeface="UD デジタル 教科書体 NK-R" panose="02020400000000000000" pitchFamily="18" charset="-128"/>
              </a:rPr>
              <a:t>3</a:t>
            </a:r>
            <a:r>
              <a:rPr lang="ja-JP" altLang="en-US" sz="2000" dirty="0">
                <a:latin typeface="UD デジタル 教科書体 NK-R" panose="02020400000000000000" pitchFamily="18" charset="-128"/>
                <a:ea typeface="UD デジタル 教科書体 NK-R" panose="02020400000000000000" pitchFamily="18" charset="-128"/>
              </a:rPr>
              <a:t>歳で運転経験</a:t>
            </a:r>
            <a:r>
              <a:rPr lang="en-US" altLang="ja-JP" sz="2000" dirty="0">
                <a:latin typeface="UD デジタル 教科書体 NK-R" panose="02020400000000000000" pitchFamily="18" charset="-128"/>
                <a:ea typeface="UD デジタル 教科書体 NK-R" panose="02020400000000000000" pitchFamily="18" charset="-128"/>
              </a:rPr>
              <a:t>8</a:t>
            </a:r>
            <a:r>
              <a:rPr lang="ja-JP" altLang="en-US" sz="2000" dirty="0">
                <a:latin typeface="UD デジタル 教科書体 NK-R" panose="02020400000000000000" pitchFamily="18" charset="-128"/>
                <a:ea typeface="UD デジタル 教科書体 NK-R" panose="02020400000000000000" pitchFamily="18" charset="-128"/>
              </a:rPr>
              <a:t>年</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２トン車を運転中</a:t>
            </a:r>
          </a:p>
        </p:txBody>
      </p:sp>
      <p:sp>
        <p:nvSpPr>
          <p:cNvPr id="7" name="正方形/長方形 6"/>
          <p:cNvSpPr/>
          <p:nvPr/>
        </p:nvSpPr>
        <p:spPr>
          <a:xfrm>
            <a:off x="388016" y="5602455"/>
            <a:ext cx="3724096" cy="1015663"/>
          </a:xfrm>
          <a:prstGeom prst="rect">
            <a:avLst/>
          </a:prstGeom>
        </p:spPr>
        <p:txBody>
          <a:bodyPr wrap="none">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住宅街を走行する場面（トラック）</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・どんな危険が潜んでいるか？</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・どんな運転が必要か？</a:t>
            </a:r>
            <a:endParaRPr lang="en-US" altLang="ja-JP" sz="2000" dirty="0">
              <a:latin typeface="UD デジタル 教科書体 NK-R" panose="02020400000000000000" pitchFamily="18" charset="-128"/>
              <a:ea typeface="UD デジタル 教科書体 NK-R" panose="02020400000000000000" pitchFamily="18" charset="-128"/>
            </a:endParaRPr>
          </a:p>
        </p:txBody>
      </p:sp>
      <p:sp>
        <p:nvSpPr>
          <p:cNvPr id="8" name="角丸四角形吹き出し 7"/>
          <p:cNvSpPr/>
          <p:nvPr/>
        </p:nvSpPr>
        <p:spPr bwMode="auto">
          <a:xfrm>
            <a:off x="5115154" y="76217"/>
            <a:ext cx="2677401" cy="1328023"/>
          </a:xfrm>
          <a:prstGeom prst="wedgeRoundRectCallout">
            <a:avLst>
              <a:gd name="adj1" fmla="val -64828"/>
              <a:gd name="adj2" fmla="val 41575"/>
              <a:gd name="adj3" fmla="val 16667"/>
            </a:avLst>
          </a:prstGeom>
          <a:solidFill>
            <a:schemeClr val="bg1"/>
          </a:solidFill>
          <a:ln w="25400">
            <a:solidFill>
              <a:srgbClr val="FF0000"/>
            </a:solidFill>
            <a:prstDash val="dash"/>
            <a:round/>
            <a:headEnd/>
            <a:tailEnd/>
          </a:ln>
        </p:spPr>
        <p:txBody>
          <a:bodyPr wrap="none" rtlCol="0" anchor="ctr">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前方注視する間に</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後続車が接近</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しているかも</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10" name="爆発 2 9"/>
          <p:cNvSpPr/>
          <p:nvPr/>
        </p:nvSpPr>
        <p:spPr bwMode="auto">
          <a:xfrm>
            <a:off x="4112112" y="2792157"/>
            <a:ext cx="1565329" cy="526943"/>
          </a:xfrm>
          <a:prstGeom prst="irregularSeal2">
            <a:avLst/>
          </a:prstGeom>
          <a:solidFill>
            <a:schemeClr val="bg1">
              <a:lumMod val="65000"/>
            </a:schemeClr>
          </a:solidFill>
          <a:ln w="9525">
            <a:solidFill>
              <a:schemeClr val="tx1"/>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1" name="角丸四角形吹き出し 10"/>
          <p:cNvSpPr/>
          <p:nvPr/>
        </p:nvSpPr>
        <p:spPr bwMode="auto">
          <a:xfrm>
            <a:off x="5677441" y="2547721"/>
            <a:ext cx="1803531" cy="919401"/>
          </a:xfrm>
          <a:prstGeom prst="wedgeRoundRectCallout">
            <a:avLst>
              <a:gd name="adj1" fmla="val -62845"/>
              <a:gd name="adj2" fmla="val 11281"/>
              <a:gd name="adj3" fmla="val 16667"/>
            </a:avLst>
          </a:prstGeom>
          <a:solidFill>
            <a:schemeClr val="bg1"/>
          </a:solidFill>
          <a:ln w="25400">
            <a:solidFill>
              <a:srgbClr val="FF0000"/>
            </a:solidFill>
            <a:prstDash val="dash"/>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道路が陥没</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するかも</a:t>
            </a:r>
          </a:p>
        </p:txBody>
      </p:sp>
      <p:sp>
        <p:nvSpPr>
          <p:cNvPr id="12" name="角丸四角形吹き出し 11"/>
          <p:cNvSpPr/>
          <p:nvPr/>
        </p:nvSpPr>
        <p:spPr bwMode="auto">
          <a:xfrm>
            <a:off x="2627733" y="1128896"/>
            <a:ext cx="1637161" cy="919401"/>
          </a:xfrm>
          <a:prstGeom prst="wedgeRoundRectCallout">
            <a:avLst>
              <a:gd name="adj1" fmla="val 41674"/>
              <a:gd name="adj2" fmla="val 64527"/>
              <a:gd name="adj3" fmla="val 16667"/>
            </a:avLst>
          </a:prstGeom>
          <a:solidFill>
            <a:schemeClr val="bg1"/>
          </a:solidFill>
          <a:ln w="25400">
            <a:solidFill>
              <a:srgbClr val="FF0000"/>
            </a:solidFill>
            <a:prstDash val="dash"/>
            <a:round/>
            <a:headEnd/>
            <a:tailEnd/>
          </a:ln>
        </p:spPr>
        <p:txBody>
          <a:bodyPr wrap="none" rtlCol="0" anchor="ctr">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人だけじゃ</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ないかも</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13" name="角丸四角形 12"/>
          <p:cNvSpPr/>
          <p:nvPr/>
        </p:nvSpPr>
        <p:spPr bwMode="auto">
          <a:xfrm>
            <a:off x="1784327" y="4219620"/>
            <a:ext cx="2406279" cy="919401"/>
          </a:xfrm>
          <a:prstGeom prst="roundRect">
            <a:avLst/>
          </a:prstGeom>
          <a:solidFill>
            <a:schemeClr val="bg1"/>
          </a:solidFill>
          <a:ln w="25400">
            <a:solidFill>
              <a:srgbClr val="FF0000"/>
            </a:solidFill>
            <a:prstDash val="dash"/>
            <a:round/>
            <a:headEnd/>
            <a:tailEnd/>
          </a:ln>
        </p:spPr>
        <p:txBody>
          <a:bodyPr wrap="none" rtlCol="0" anchor="ctr">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急に携帯電話が</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lang="ja-JP" altLang="en-US" sz="2400" dirty="0">
                <a:latin typeface="UD デジタル 教科書体 NK-B" panose="02020700000000000000" pitchFamily="18" charset="-128"/>
                <a:ea typeface="UD デジタル 教科書体 NK-B" panose="02020700000000000000" pitchFamily="18" charset="-128"/>
              </a:rPr>
              <a:t>鳴るかも</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4460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81</a:t>
            </a:fld>
            <a:endParaRPr lang="en-US" altLang="ja-JP" dirty="0"/>
          </a:p>
        </p:txBody>
      </p:sp>
      <p:sp>
        <p:nvSpPr>
          <p:cNvPr id="5" name="タイトル 4"/>
          <p:cNvSpPr>
            <a:spLocks noGrp="1"/>
          </p:cNvSpPr>
          <p:nvPr>
            <p:ph type="title"/>
          </p:nvPr>
        </p:nvSpPr>
        <p:spPr/>
        <p:txBody>
          <a:bodyPr/>
          <a:lstStyle/>
          <a:p>
            <a:r>
              <a:rPr kumimoji="1" lang="ja-JP" altLang="en-US" dirty="0"/>
              <a:t>③ハザードマップ</a:t>
            </a:r>
          </a:p>
        </p:txBody>
      </p:sp>
      <p:sp>
        <p:nvSpPr>
          <p:cNvPr id="71686" name="AutoShape 61"/>
          <p:cNvSpPr>
            <a:spLocks noChangeAspect="1" noChangeArrowheads="1"/>
          </p:cNvSpPr>
          <p:nvPr/>
        </p:nvSpPr>
        <p:spPr bwMode="auto">
          <a:xfrm>
            <a:off x="1258888" y="2262579"/>
            <a:ext cx="6264275" cy="3538538"/>
          </a:xfrm>
          <a:prstGeom prst="rect">
            <a:avLst/>
          </a:prstGeom>
          <a:noFill/>
          <a:ln w="9525">
            <a:noFill/>
            <a:miter lim="800000"/>
            <a:headEnd/>
            <a:tailEnd/>
          </a:ln>
        </p:spPr>
        <p:txBody>
          <a:bodyPr/>
          <a:lstStyle/>
          <a:p>
            <a:endParaRPr lang="ja-JP" altLang="en-US" dirty="0"/>
          </a:p>
        </p:txBody>
      </p:sp>
      <p:sp>
        <p:nvSpPr>
          <p:cNvPr id="71687" name="Rectangle 62"/>
          <p:cNvSpPr>
            <a:spLocks noChangeArrowheads="1"/>
          </p:cNvSpPr>
          <p:nvPr/>
        </p:nvSpPr>
        <p:spPr bwMode="auto">
          <a:xfrm>
            <a:off x="5281613" y="3273817"/>
            <a:ext cx="384175" cy="1011237"/>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dirty="0"/>
          </a:p>
        </p:txBody>
      </p:sp>
      <p:sp>
        <p:nvSpPr>
          <p:cNvPr id="71688" name="Rectangle 63"/>
          <p:cNvSpPr>
            <a:spLocks noChangeArrowheads="1"/>
          </p:cNvSpPr>
          <p:nvPr/>
        </p:nvSpPr>
        <p:spPr bwMode="auto">
          <a:xfrm>
            <a:off x="5021263" y="2262579"/>
            <a:ext cx="212725" cy="3538538"/>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dirty="0"/>
          </a:p>
        </p:txBody>
      </p:sp>
      <p:sp>
        <p:nvSpPr>
          <p:cNvPr id="71689" name="Rectangle 64"/>
          <p:cNvSpPr>
            <a:spLocks noChangeArrowheads="1"/>
          </p:cNvSpPr>
          <p:nvPr/>
        </p:nvSpPr>
        <p:spPr bwMode="auto">
          <a:xfrm>
            <a:off x="3729038" y="4137417"/>
            <a:ext cx="88900" cy="1663700"/>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dirty="0"/>
          </a:p>
        </p:txBody>
      </p:sp>
      <p:sp>
        <p:nvSpPr>
          <p:cNvPr id="71690" name="Rectangle 65"/>
          <p:cNvSpPr>
            <a:spLocks noChangeArrowheads="1"/>
          </p:cNvSpPr>
          <p:nvPr/>
        </p:nvSpPr>
        <p:spPr bwMode="auto">
          <a:xfrm rot="-2884615">
            <a:off x="4283076" y="1956191"/>
            <a:ext cx="127000" cy="2168525"/>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dirty="0"/>
          </a:p>
        </p:txBody>
      </p:sp>
      <p:sp>
        <p:nvSpPr>
          <p:cNvPr id="71691" name="Rectangle 66"/>
          <p:cNvSpPr>
            <a:spLocks noChangeArrowheads="1"/>
          </p:cNvSpPr>
          <p:nvPr/>
        </p:nvSpPr>
        <p:spPr bwMode="auto">
          <a:xfrm>
            <a:off x="5670550" y="3526229"/>
            <a:ext cx="352425" cy="506413"/>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dirty="0"/>
          </a:p>
        </p:txBody>
      </p:sp>
      <p:sp>
        <p:nvSpPr>
          <p:cNvPr id="71692" name="Rectangle 67"/>
          <p:cNvSpPr>
            <a:spLocks noChangeArrowheads="1"/>
          </p:cNvSpPr>
          <p:nvPr/>
        </p:nvSpPr>
        <p:spPr bwMode="auto">
          <a:xfrm>
            <a:off x="5670550" y="3419867"/>
            <a:ext cx="1852613" cy="101600"/>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dirty="0"/>
          </a:p>
        </p:txBody>
      </p:sp>
      <p:sp>
        <p:nvSpPr>
          <p:cNvPr id="71693" name="Rectangle 68"/>
          <p:cNvSpPr>
            <a:spLocks noChangeArrowheads="1"/>
          </p:cNvSpPr>
          <p:nvPr/>
        </p:nvSpPr>
        <p:spPr bwMode="auto">
          <a:xfrm>
            <a:off x="6640513" y="2262579"/>
            <a:ext cx="88900" cy="1243013"/>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dirty="0"/>
          </a:p>
        </p:txBody>
      </p:sp>
      <p:sp>
        <p:nvSpPr>
          <p:cNvPr id="71694" name="Rectangle 69"/>
          <p:cNvSpPr>
            <a:spLocks noChangeArrowheads="1"/>
          </p:cNvSpPr>
          <p:nvPr/>
        </p:nvSpPr>
        <p:spPr bwMode="auto">
          <a:xfrm>
            <a:off x="6994525" y="3526229"/>
            <a:ext cx="87313" cy="2274888"/>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dirty="0"/>
          </a:p>
        </p:txBody>
      </p:sp>
      <p:sp>
        <p:nvSpPr>
          <p:cNvPr id="71695" name="Rectangle 70"/>
          <p:cNvSpPr>
            <a:spLocks noChangeArrowheads="1"/>
          </p:cNvSpPr>
          <p:nvPr/>
        </p:nvSpPr>
        <p:spPr bwMode="auto">
          <a:xfrm>
            <a:off x="5140325" y="4789879"/>
            <a:ext cx="1854200" cy="152400"/>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dirty="0"/>
          </a:p>
        </p:txBody>
      </p:sp>
      <p:sp>
        <p:nvSpPr>
          <p:cNvPr id="71696" name="Rectangle 71"/>
          <p:cNvSpPr>
            <a:spLocks noChangeArrowheads="1"/>
          </p:cNvSpPr>
          <p:nvPr/>
        </p:nvSpPr>
        <p:spPr bwMode="auto">
          <a:xfrm>
            <a:off x="2493963" y="2262579"/>
            <a:ext cx="106362" cy="2022475"/>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dirty="0"/>
          </a:p>
        </p:txBody>
      </p:sp>
      <p:grpSp>
        <p:nvGrpSpPr>
          <p:cNvPr id="71697" name="Group 72"/>
          <p:cNvGrpSpPr>
            <a:grpSpLocks/>
          </p:cNvGrpSpPr>
          <p:nvPr/>
        </p:nvGrpSpPr>
        <p:grpSpPr bwMode="auto">
          <a:xfrm>
            <a:off x="1922463" y="3273817"/>
            <a:ext cx="441325" cy="504825"/>
            <a:chOff x="2487" y="9462"/>
            <a:chExt cx="630" cy="722"/>
          </a:xfrm>
        </p:grpSpPr>
        <p:sp>
          <p:nvSpPr>
            <p:cNvPr id="71735" name="Rectangle 73"/>
            <p:cNvSpPr>
              <a:spLocks noChangeArrowheads="1"/>
            </p:cNvSpPr>
            <p:nvPr/>
          </p:nvSpPr>
          <p:spPr bwMode="auto">
            <a:xfrm>
              <a:off x="2487" y="9462"/>
              <a:ext cx="630" cy="722"/>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dirty="0"/>
            </a:p>
          </p:txBody>
        </p:sp>
        <p:sp>
          <p:nvSpPr>
            <p:cNvPr id="71736" name="Rectangle 74"/>
            <p:cNvSpPr>
              <a:spLocks noChangeArrowheads="1"/>
            </p:cNvSpPr>
            <p:nvPr/>
          </p:nvSpPr>
          <p:spPr bwMode="auto">
            <a:xfrm>
              <a:off x="2553" y="9913"/>
              <a:ext cx="126" cy="180"/>
            </a:xfrm>
            <a:prstGeom prst="rect">
              <a:avLst/>
            </a:prstGeom>
            <a:solidFill>
              <a:srgbClr val="808080"/>
            </a:solidFill>
            <a:ln w="9525" algn="ctr">
              <a:noFill/>
              <a:miter lim="800000"/>
              <a:headEnd/>
              <a:tailEnd/>
            </a:ln>
          </p:spPr>
          <p:txBody>
            <a:bodyPr lIns="74295" tIns="8890" rIns="74295" bIns="8890"/>
            <a:lstStyle/>
            <a:p>
              <a:endParaRPr lang="ja-JP" altLang="en-US" dirty="0"/>
            </a:p>
          </p:txBody>
        </p:sp>
        <p:sp>
          <p:nvSpPr>
            <p:cNvPr id="71737" name="Rectangle 75"/>
            <p:cNvSpPr>
              <a:spLocks noChangeArrowheads="1"/>
            </p:cNvSpPr>
            <p:nvPr/>
          </p:nvSpPr>
          <p:spPr bwMode="auto">
            <a:xfrm>
              <a:off x="2748" y="9913"/>
              <a:ext cx="126" cy="180"/>
            </a:xfrm>
            <a:prstGeom prst="rect">
              <a:avLst/>
            </a:prstGeom>
            <a:solidFill>
              <a:srgbClr val="808080"/>
            </a:solidFill>
            <a:ln w="9525" algn="ctr">
              <a:noFill/>
              <a:miter lim="800000"/>
              <a:headEnd/>
              <a:tailEnd/>
            </a:ln>
          </p:spPr>
          <p:txBody>
            <a:bodyPr lIns="74295" tIns="8890" rIns="74295" bIns="8890"/>
            <a:lstStyle/>
            <a:p>
              <a:endParaRPr lang="ja-JP" altLang="en-US" dirty="0"/>
            </a:p>
          </p:txBody>
        </p:sp>
        <p:grpSp>
          <p:nvGrpSpPr>
            <p:cNvPr id="71738" name="Group 76"/>
            <p:cNvGrpSpPr>
              <a:grpSpLocks/>
            </p:cNvGrpSpPr>
            <p:nvPr/>
          </p:nvGrpSpPr>
          <p:grpSpPr bwMode="auto">
            <a:xfrm>
              <a:off x="2688" y="9492"/>
              <a:ext cx="212" cy="212"/>
              <a:chOff x="3747" y="9718"/>
              <a:chExt cx="353" cy="353"/>
            </a:xfrm>
          </p:grpSpPr>
          <p:sp>
            <p:nvSpPr>
              <p:cNvPr id="71739" name="Rectangle 77"/>
              <p:cNvSpPr>
                <a:spLocks noChangeArrowheads="1"/>
              </p:cNvSpPr>
              <p:nvPr/>
            </p:nvSpPr>
            <p:spPr bwMode="auto">
              <a:xfrm>
                <a:off x="3747" y="9823"/>
                <a:ext cx="353" cy="144"/>
              </a:xfrm>
              <a:prstGeom prst="rect">
                <a:avLst/>
              </a:prstGeom>
              <a:solidFill>
                <a:srgbClr val="333333"/>
              </a:solidFill>
              <a:ln w="9525" algn="ctr">
                <a:noFill/>
                <a:miter lim="800000"/>
                <a:headEnd/>
                <a:tailEnd/>
              </a:ln>
            </p:spPr>
            <p:txBody>
              <a:bodyPr lIns="74295" tIns="8890" rIns="74295" bIns="8890"/>
              <a:lstStyle/>
              <a:p>
                <a:endParaRPr lang="ja-JP" altLang="en-US" dirty="0"/>
              </a:p>
            </p:txBody>
          </p:sp>
          <p:sp>
            <p:nvSpPr>
              <p:cNvPr id="71740" name="Rectangle 78"/>
              <p:cNvSpPr>
                <a:spLocks noChangeArrowheads="1"/>
              </p:cNvSpPr>
              <p:nvPr/>
            </p:nvSpPr>
            <p:spPr bwMode="auto">
              <a:xfrm rot="-5400000">
                <a:off x="3746" y="9815"/>
                <a:ext cx="353" cy="159"/>
              </a:xfrm>
              <a:prstGeom prst="rect">
                <a:avLst/>
              </a:prstGeom>
              <a:solidFill>
                <a:srgbClr val="333333"/>
              </a:solidFill>
              <a:ln w="9525" algn="ctr">
                <a:noFill/>
                <a:miter lim="800000"/>
                <a:headEnd/>
                <a:tailEnd/>
              </a:ln>
            </p:spPr>
            <p:txBody>
              <a:bodyPr lIns="74295" tIns="8890" rIns="74295" bIns="8890"/>
              <a:lstStyle/>
              <a:p>
                <a:endParaRPr lang="ja-JP" altLang="en-US" dirty="0"/>
              </a:p>
            </p:txBody>
          </p:sp>
        </p:grpSp>
      </p:grpSp>
      <p:grpSp>
        <p:nvGrpSpPr>
          <p:cNvPr id="71698" name="Group 79"/>
          <p:cNvGrpSpPr>
            <a:grpSpLocks/>
          </p:cNvGrpSpPr>
          <p:nvPr/>
        </p:nvGrpSpPr>
        <p:grpSpPr bwMode="auto">
          <a:xfrm>
            <a:off x="6496050" y="5453454"/>
            <a:ext cx="147638" cy="147638"/>
            <a:chOff x="3747" y="9718"/>
            <a:chExt cx="353" cy="353"/>
          </a:xfrm>
        </p:grpSpPr>
        <p:sp>
          <p:nvSpPr>
            <p:cNvPr id="71733" name="Rectangle 80"/>
            <p:cNvSpPr>
              <a:spLocks noChangeArrowheads="1"/>
            </p:cNvSpPr>
            <p:nvPr/>
          </p:nvSpPr>
          <p:spPr bwMode="auto">
            <a:xfrm>
              <a:off x="3747" y="9823"/>
              <a:ext cx="353" cy="144"/>
            </a:xfrm>
            <a:prstGeom prst="rect">
              <a:avLst/>
            </a:prstGeom>
            <a:solidFill>
              <a:srgbClr val="333333"/>
            </a:solidFill>
            <a:ln w="9525" algn="ctr">
              <a:noFill/>
              <a:miter lim="800000"/>
              <a:headEnd/>
              <a:tailEnd/>
            </a:ln>
          </p:spPr>
          <p:txBody>
            <a:bodyPr lIns="74295" tIns="8890" rIns="74295" bIns="8890"/>
            <a:lstStyle/>
            <a:p>
              <a:endParaRPr lang="ja-JP" altLang="en-US" dirty="0"/>
            </a:p>
          </p:txBody>
        </p:sp>
        <p:sp>
          <p:nvSpPr>
            <p:cNvPr id="71734" name="Rectangle 81"/>
            <p:cNvSpPr>
              <a:spLocks noChangeArrowheads="1"/>
            </p:cNvSpPr>
            <p:nvPr/>
          </p:nvSpPr>
          <p:spPr bwMode="auto">
            <a:xfrm rot="-5400000">
              <a:off x="3746" y="9815"/>
              <a:ext cx="353" cy="159"/>
            </a:xfrm>
            <a:prstGeom prst="rect">
              <a:avLst/>
            </a:prstGeom>
            <a:solidFill>
              <a:srgbClr val="333333"/>
            </a:solidFill>
            <a:ln w="9525" algn="ctr">
              <a:noFill/>
              <a:miter lim="800000"/>
              <a:headEnd/>
              <a:tailEnd/>
            </a:ln>
          </p:spPr>
          <p:txBody>
            <a:bodyPr lIns="74295" tIns="8890" rIns="74295" bIns="8890"/>
            <a:lstStyle/>
            <a:p>
              <a:endParaRPr lang="ja-JP" altLang="en-US" dirty="0"/>
            </a:p>
          </p:txBody>
        </p:sp>
      </p:grpSp>
      <p:sp>
        <p:nvSpPr>
          <p:cNvPr id="71699" name="Rectangle 82"/>
          <p:cNvSpPr>
            <a:spLocks noChangeArrowheads="1"/>
          </p:cNvSpPr>
          <p:nvPr/>
        </p:nvSpPr>
        <p:spPr bwMode="auto">
          <a:xfrm>
            <a:off x="6308725" y="5664592"/>
            <a:ext cx="71438" cy="100012"/>
          </a:xfrm>
          <a:prstGeom prst="rect">
            <a:avLst/>
          </a:prstGeom>
          <a:solidFill>
            <a:srgbClr val="808080"/>
          </a:solidFill>
          <a:ln w="9525" algn="ctr">
            <a:noFill/>
            <a:miter lim="800000"/>
            <a:headEnd/>
            <a:tailEnd/>
          </a:ln>
        </p:spPr>
        <p:txBody>
          <a:bodyPr lIns="74295" tIns="8890" rIns="74295" bIns="8890"/>
          <a:lstStyle/>
          <a:p>
            <a:endParaRPr lang="ja-JP" altLang="en-US" dirty="0"/>
          </a:p>
        </p:txBody>
      </p:sp>
      <p:sp>
        <p:nvSpPr>
          <p:cNvPr id="71700" name="Rectangle 83"/>
          <p:cNvSpPr>
            <a:spLocks noChangeArrowheads="1"/>
          </p:cNvSpPr>
          <p:nvPr/>
        </p:nvSpPr>
        <p:spPr bwMode="auto">
          <a:xfrm>
            <a:off x="6464300" y="5664592"/>
            <a:ext cx="71438" cy="100012"/>
          </a:xfrm>
          <a:prstGeom prst="rect">
            <a:avLst/>
          </a:prstGeom>
          <a:solidFill>
            <a:srgbClr val="808080"/>
          </a:solidFill>
          <a:ln w="9525" algn="ctr">
            <a:noFill/>
            <a:miter lim="800000"/>
            <a:headEnd/>
            <a:tailEnd/>
          </a:ln>
        </p:spPr>
        <p:txBody>
          <a:bodyPr lIns="74295" tIns="8890" rIns="74295" bIns="8890"/>
          <a:lstStyle/>
          <a:p>
            <a:endParaRPr lang="ja-JP" altLang="en-US" dirty="0"/>
          </a:p>
        </p:txBody>
      </p:sp>
      <p:sp>
        <p:nvSpPr>
          <p:cNvPr id="71701" name="Rectangle 84"/>
          <p:cNvSpPr>
            <a:spLocks noChangeArrowheads="1"/>
          </p:cNvSpPr>
          <p:nvPr/>
        </p:nvSpPr>
        <p:spPr bwMode="auto">
          <a:xfrm>
            <a:off x="6621463" y="5658242"/>
            <a:ext cx="71437" cy="101600"/>
          </a:xfrm>
          <a:prstGeom prst="rect">
            <a:avLst/>
          </a:prstGeom>
          <a:solidFill>
            <a:srgbClr val="808080"/>
          </a:solidFill>
          <a:ln w="9525" algn="ctr">
            <a:noFill/>
            <a:miter lim="800000"/>
            <a:headEnd/>
            <a:tailEnd/>
          </a:ln>
        </p:spPr>
        <p:txBody>
          <a:bodyPr lIns="74295" tIns="8890" rIns="74295" bIns="8890"/>
          <a:lstStyle/>
          <a:p>
            <a:endParaRPr lang="ja-JP" altLang="en-US" dirty="0"/>
          </a:p>
        </p:txBody>
      </p:sp>
      <p:sp>
        <p:nvSpPr>
          <p:cNvPr id="71702" name="Text Box 85"/>
          <p:cNvSpPr txBox="1">
            <a:spLocks noChangeArrowheads="1"/>
          </p:cNvSpPr>
          <p:nvPr/>
        </p:nvSpPr>
        <p:spPr bwMode="auto">
          <a:xfrm>
            <a:off x="5281613" y="3526229"/>
            <a:ext cx="352425" cy="506413"/>
          </a:xfrm>
          <a:prstGeom prst="rect">
            <a:avLst/>
          </a:prstGeom>
          <a:noFill/>
          <a:ln w="9525" algn="ctr">
            <a:noFill/>
            <a:miter lim="800000"/>
            <a:headEnd/>
            <a:tailEnd/>
          </a:ln>
        </p:spPr>
        <p:txBody>
          <a:bodyPr lIns="74295" tIns="8890" rIns="74295" bIns="8890"/>
          <a:lstStyle/>
          <a:p>
            <a:pPr algn="just"/>
            <a:r>
              <a:rPr lang="ja-JP" altLang="en-US" sz="1400" dirty="0">
                <a:latin typeface="Century" pitchFamily="18" charset="0"/>
                <a:ea typeface="ＭＳ 明朝" pitchFamily="17" charset="-128"/>
              </a:rPr>
              <a:t>駅</a:t>
            </a:r>
            <a:endParaRPr lang="ja-JP" altLang="en-US" dirty="0"/>
          </a:p>
        </p:txBody>
      </p:sp>
      <p:sp>
        <p:nvSpPr>
          <p:cNvPr id="71703" name="Oval 86"/>
          <p:cNvSpPr>
            <a:spLocks noChangeArrowheads="1"/>
          </p:cNvSpPr>
          <p:nvPr/>
        </p:nvSpPr>
        <p:spPr bwMode="auto">
          <a:xfrm>
            <a:off x="2406650" y="3273817"/>
            <a:ext cx="263525" cy="758825"/>
          </a:xfrm>
          <a:prstGeom prst="ellipse">
            <a:avLst/>
          </a:prstGeom>
          <a:noFill/>
          <a:ln w="19050" algn="ctr">
            <a:solidFill>
              <a:srgbClr val="FF0000"/>
            </a:solidFill>
            <a:round/>
            <a:headEnd/>
            <a:tailEnd/>
          </a:ln>
        </p:spPr>
        <p:txBody>
          <a:bodyPr lIns="74295" tIns="8890" rIns="74295" bIns="8890"/>
          <a:lstStyle/>
          <a:p>
            <a:endParaRPr lang="ja-JP" altLang="en-US" dirty="0"/>
          </a:p>
        </p:txBody>
      </p:sp>
      <p:sp>
        <p:nvSpPr>
          <p:cNvPr id="71704" name="Rectangle 87"/>
          <p:cNvSpPr>
            <a:spLocks noChangeArrowheads="1"/>
          </p:cNvSpPr>
          <p:nvPr/>
        </p:nvSpPr>
        <p:spPr bwMode="auto">
          <a:xfrm flipV="1">
            <a:off x="1347788" y="5189929"/>
            <a:ext cx="2381250" cy="125413"/>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dirty="0"/>
          </a:p>
        </p:txBody>
      </p:sp>
      <p:sp>
        <p:nvSpPr>
          <p:cNvPr id="71705" name="Text Box 88"/>
          <p:cNvSpPr txBox="1">
            <a:spLocks noChangeArrowheads="1"/>
          </p:cNvSpPr>
          <p:nvPr/>
        </p:nvSpPr>
        <p:spPr bwMode="auto">
          <a:xfrm>
            <a:off x="2935288" y="5296292"/>
            <a:ext cx="528637" cy="504825"/>
          </a:xfrm>
          <a:prstGeom prst="rect">
            <a:avLst/>
          </a:prstGeom>
          <a:noFill/>
          <a:ln w="9525" algn="ctr">
            <a:noFill/>
            <a:miter lim="800000"/>
            <a:headEnd/>
            <a:tailEnd/>
          </a:ln>
        </p:spPr>
        <p:txBody>
          <a:bodyPr lIns="74295" tIns="8890" rIns="74295" bIns="8890"/>
          <a:lstStyle/>
          <a:p>
            <a:pPr algn="just"/>
            <a:endParaRPr lang="ja-JP" altLang="en-US" dirty="0"/>
          </a:p>
        </p:txBody>
      </p:sp>
      <p:sp>
        <p:nvSpPr>
          <p:cNvPr id="71706" name="Oval 89"/>
          <p:cNvSpPr>
            <a:spLocks noChangeArrowheads="1"/>
          </p:cNvSpPr>
          <p:nvPr/>
        </p:nvSpPr>
        <p:spPr bwMode="auto">
          <a:xfrm>
            <a:off x="6905625" y="5042292"/>
            <a:ext cx="265113" cy="758825"/>
          </a:xfrm>
          <a:prstGeom prst="ellipse">
            <a:avLst/>
          </a:prstGeom>
          <a:noFill/>
          <a:ln w="22225" algn="ctr">
            <a:solidFill>
              <a:srgbClr val="FF0000"/>
            </a:solidFill>
            <a:prstDash val="dash"/>
            <a:round/>
            <a:headEnd/>
            <a:tailEnd/>
          </a:ln>
        </p:spPr>
        <p:txBody>
          <a:bodyPr lIns="74295" tIns="8890" rIns="74295" bIns="8890"/>
          <a:lstStyle/>
          <a:p>
            <a:endParaRPr lang="ja-JP" altLang="en-US" dirty="0"/>
          </a:p>
        </p:txBody>
      </p:sp>
      <p:sp>
        <p:nvSpPr>
          <p:cNvPr id="71707" name="Oval 90"/>
          <p:cNvSpPr>
            <a:spLocks noChangeArrowheads="1"/>
          </p:cNvSpPr>
          <p:nvPr/>
        </p:nvSpPr>
        <p:spPr bwMode="auto">
          <a:xfrm rot="-5400000">
            <a:off x="3072606" y="4847823"/>
            <a:ext cx="265113" cy="758825"/>
          </a:xfrm>
          <a:prstGeom prst="ellipse">
            <a:avLst/>
          </a:prstGeom>
          <a:noFill/>
          <a:ln w="22225" algn="ctr">
            <a:solidFill>
              <a:srgbClr val="FF0000"/>
            </a:solidFill>
            <a:prstDash val="dash"/>
            <a:round/>
            <a:headEnd/>
            <a:tailEnd/>
          </a:ln>
        </p:spPr>
        <p:txBody>
          <a:bodyPr lIns="74295" tIns="8890" rIns="74295" bIns="8890"/>
          <a:lstStyle/>
          <a:p>
            <a:endParaRPr lang="ja-JP" altLang="en-US" dirty="0"/>
          </a:p>
        </p:txBody>
      </p:sp>
      <p:grpSp>
        <p:nvGrpSpPr>
          <p:cNvPr id="71708" name="Group 91"/>
          <p:cNvGrpSpPr>
            <a:grpSpLocks/>
          </p:cNvGrpSpPr>
          <p:nvPr/>
        </p:nvGrpSpPr>
        <p:grpSpPr bwMode="auto">
          <a:xfrm>
            <a:off x="6091238" y="3569092"/>
            <a:ext cx="582612" cy="252412"/>
            <a:chOff x="8379" y="9883"/>
            <a:chExt cx="834" cy="362"/>
          </a:xfrm>
        </p:grpSpPr>
        <p:sp>
          <p:nvSpPr>
            <p:cNvPr id="71730" name="Rectangle 92"/>
            <p:cNvSpPr>
              <a:spLocks noChangeArrowheads="1"/>
            </p:cNvSpPr>
            <p:nvPr/>
          </p:nvSpPr>
          <p:spPr bwMode="auto">
            <a:xfrm>
              <a:off x="8379" y="9884"/>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dirty="0"/>
            </a:p>
          </p:txBody>
        </p:sp>
        <p:sp>
          <p:nvSpPr>
            <p:cNvPr id="71731" name="Rectangle 93"/>
            <p:cNvSpPr>
              <a:spLocks noChangeArrowheads="1"/>
            </p:cNvSpPr>
            <p:nvPr/>
          </p:nvSpPr>
          <p:spPr bwMode="auto">
            <a:xfrm>
              <a:off x="8661" y="988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dirty="0"/>
            </a:p>
          </p:txBody>
        </p:sp>
        <p:sp>
          <p:nvSpPr>
            <p:cNvPr id="71732" name="Rectangle 94"/>
            <p:cNvSpPr>
              <a:spLocks noChangeArrowheads="1"/>
            </p:cNvSpPr>
            <p:nvPr/>
          </p:nvSpPr>
          <p:spPr bwMode="auto">
            <a:xfrm>
              <a:off x="8931" y="988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dirty="0"/>
            </a:p>
          </p:txBody>
        </p:sp>
      </p:grpSp>
      <p:grpSp>
        <p:nvGrpSpPr>
          <p:cNvPr id="71709" name="Group 95"/>
          <p:cNvGrpSpPr>
            <a:grpSpLocks/>
          </p:cNvGrpSpPr>
          <p:nvPr/>
        </p:nvGrpSpPr>
        <p:grpSpPr bwMode="auto">
          <a:xfrm rot="2694759">
            <a:off x="4081463" y="3273817"/>
            <a:ext cx="584200" cy="254000"/>
            <a:chOff x="8619" y="10123"/>
            <a:chExt cx="834" cy="362"/>
          </a:xfrm>
        </p:grpSpPr>
        <p:sp>
          <p:nvSpPr>
            <p:cNvPr id="71727" name="Rectangle 96"/>
            <p:cNvSpPr>
              <a:spLocks noChangeArrowheads="1"/>
            </p:cNvSpPr>
            <p:nvPr/>
          </p:nvSpPr>
          <p:spPr bwMode="auto">
            <a:xfrm>
              <a:off x="8619" y="10124"/>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dirty="0"/>
            </a:p>
          </p:txBody>
        </p:sp>
        <p:sp>
          <p:nvSpPr>
            <p:cNvPr id="71728" name="Rectangle 97"/>
            <p:cNvSpPr>
              <a:spLocks noChangeArrowheads="1"/>
            </p:cNvSpPr>
            <p:nvPr/>
          </p:nvSpPr>
          <p:spPr bwMode="auto">
            <a:xfrm>
              <a:off x="8901" y="1012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dirty="0"/>
            </a:p>
          </p:txBody>
        </p:sp>
        <p:sp>
          <p:nvSpPr>
            <p:cNvPr id="71729" name="Rectangle 98"/>
            <p:cNvSpPr>
              <a:spLocks noChangeArrowheads="1"/>
            </p:cNvSpPr>
            <p:nvPr/>
          </p:nvSpPr>
          <p:spPr bwMode="auto">
            <a:xfrm>
              <a:off x="9171" y="1012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dirty="0"/>
            </a:p>
          </p:txBody>
        </p:sp>
      </p:grpSp>
      <p:grpSp>
        <p:nvGrpSpPr>
          <p:cNvPr id="71710" name="Group 99"/>
          <p:cNvGrpSpPr>
            <a:grpSpLocks/>
          </p:cNvGrpSpPr>
          <p:nvPr/>
        </p:nvGrpSpPr>
        <p:grpSpPr bwMode="auto">
          <a:xfrm rot="2694759">
            <a:off x="4424363" y="2903929"/>
            <a:ext cx="584200" cy="254000"/>
            <a:chOff x="8619" y="10123"/>
            <a:chExt cx="834" cy="362"/>
          </a:xfrm>
        </p:grpSpPr>
        <p:sp>
          <p:nvSpPr>
            <p:cNvPr id="71724" name="Rectangle 100"/>
            <p:cNvSpPr>
              <a:spLocks noChangeArrowheads="1"/>
            </p:cNvSpPr>
            <p:nvPr/>
          </p:nvSpPr>
          <p:spPr bwMode="auto">
            <a:xfrm>
              <a:off x="8619" y="10124"/>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dirty="0"/>
            </a:p>
          </p:txBody>
        </p:sp>
        <p:sp>
          <p:nvSpPr>
            <p:cNvPr id="71725" name="Rectangle 101"/>
            <p:cNvSpPr>
              <a:spLocks noChangeArrowheads="1"/>
            </p:cNvSpPr>
            <p:nvPr/>
          </p:nvSpPr>
          <p:spPr bwMode="auto">
            <a:xfrm>
              <a:off x="8901" y="1012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dirty="0"/>
            </a:p>
          </p:txBody>
        </p:sp>
        <p:sp>
          <p:nvSpPr>
            <p:cNvPr id="71726" name="Rectangle 102"/>
            <p:cNvSpPr>
              <a:spLocks noChangeArrowheads="1"/>
            </p:cNvSpPr>
            <p:nvPr/>
          </p:nvSpPr>
          <p:spPr bwMode="auto">
            <a:xfrm>
              <a:off x="9171" y="1012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dirty="0"/>
            </a:p>
          </p:txBody>
        </p:sp>
      </p:grpSp>
      <p:sp>
        <p:nvSpPr>
          <p:cNvPr id="71711" name="Oval 103"/>
          <p:cNvSpPr>
            <a:spLocks noChangeArrowheads="1"/>
          </p:cNvSpPr>
          <p:nvPr/>
        </p:nvSpPr>
        <p:spPr bwMode="auto">
          <a:xfrm rot="-3194138">
            <a:off x="4419600" y="2799155"/>
            <a:ext cx="395287" cy="989012"/>
          </a:xfrm>
          <a:prstGeom prst="ellipse">
            <a:avLst/>
          </a:prstGeom>
          <a:noFill/>
          <a:ln w="19050" algn="ctr">
            <a:solidFill>
              <a:srgbClr val="FF0000"/>
            </a:solidFill>
            <a:round/>
            <a:headEnd/>
            <a:tailEnd/>
          </a:ln>
        </p:spPr>
        <p:txBody>
          <a:bodyPr lIns="74295" tIns="8890" rIns="74295" bIns="8890"/>
          <a:lstStyle/>
          <a:p>
            <a:endParaRPr lang="ja-JP" altLang="en-US" dirty="0"/>
          </a:p>
        </p:txBody>
      </p:sp>
      <p:grpSp>
        <p:nvGrpSpPr>
          <p:cNvPr id="71712" name="Group 104"/>
          <p:cNvGrpSpPr>
            <a:grpSpLocks/>
          </p:cNvGrpSpPr>
          <p:nvPr/>
        </p:nvGrpSpPr>
        <p:grpSpPr bwMode="auto">
          <a:xfrm>
            <a:off x="6022975" y="3115067"/>
            <a:ext cx="395288" cy="254000"/>
            <a:chOff x="8283" y="9236"/>
            <a:chExt cx="564" cy="362"/>
          </a:xfrm>
        </p:grpSpPr>
        <p:sp>
          <p:nvSpPr>
            <p:cNvPr id="71722" name="Rectangle 105"/>
            <p:cNvSpPr>
              <a:spLocks noChangeArrowheads="1"/>
            </p:cNvSpPr>
            <p:nvPr/>
          </p:nvSpPr>
          <p:spPr bwMode="auto">
            <a:xfrm>
              <a:off x="8283" y="9236"/>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dirty="0"/>
            </a:p>
          </p:txBody>
        </p:sp>
        <p:sp>
          <p:nvSpPr>
            <p:cNvPr id="71723" name="Rectangle 106"/>
            <p:cNvSpPr>
              <a:spLocks noChangeArrowheads="1"/>
            </p:cNvSpPr>
            <p:nvPr/>
          </p:nvSpPr>
          <p:spPr bwMode="auto">
            <a:xfrm>
              <a:off x="8565" y="9237"/>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dirty="0"/>
            </a:p>
          </p:txBody>
        </p:sp>
      </p:grpSp>
      <p:sp>
        <p:nvSpPr>
          <p:cNvPr id="71713" name="Oval 107"/>
          <p:cNvSpPr>
            <a:spLocks noChangeArrowheads="1"/>
          </p:cNvSpPr>
          <p:nvPr/>
        </p:nvSpPr>
        <p:spPr bwMode="auto">
          <a:xfrm rot="-5400000">
            <a:off x="6149975" y="3080142"/>
            <a:ext cx="265113" cy="757237"/>
          </a:xfrm>
          <a:prstGeom prst="ellipse">
            <a:avLst/>
          </a:prstGeom>
          <a:noFill/>
          <a:ln w="22225" algn="ctr">
            <a:solidFill>
              <a:srgbClr val="FF0000"/>
            </a:solidFill>
            <a:prstDash val="dash"/>
            <a:round/>
            <a:headEnd/>
            <a:tailEnd/>
          </a:ln>
        </p:spPr>
        <p:txBody>
          <a:bodyPr lIns="74295" tIns="8890" rIns="74295" bIns="8890"/>
          <a:lstStyle/>
          <a:p>
            <a:endParaRPr lang="ja-JP" altLang="en-US" dirty="0"/>
          </a:p>
        </p:txBody>
      </p:sp>
      <p:sp>
        <p:nvSpPr>
          <p:cNvPr id="71714" name="Rectangle 110"/>
          <p:cNvSpPr>
            <a:spLocks noChangeArrowheads="1"/>
          </p:cNvSpPr>
          <p:nvPr/>
        </p:nvSpPr>
        <p:spPr bwMode="auto">
          <a:xfrm rot="-593478">
            <a:off x="1331913" y="4158054"/>
            <a:ext cx="3744912" cy="144463"/>
          </a:xfrm>
          <a:prstGeom prst="rect">
            <a:avLst/>
          </a:prstGeom>
          <a:solidFill>
            <a:srgbClr val="969696"/>
          </a:solidFill>
          <a:ln w="9525" algn="ctr">
            <a:noFill/>
            <a:miter lim="800000"/>
            <a:headEnd/>
            <a:tailEnd/>
          </a:ln>
        </p:spPr>
        <p:txBody>
          <a:bodyPr anchor="ctr">
            <a:spAutoFit/>
          </a:bodyPr>
          <a:lstStyle/>
          <a:p>
            <a:endParaRPr lang="ja-JP" altLang="en-US" dirty="0"/>
          </a:p>
        </p:txBody>
      </p:sp>
      <p:sp>
        <p:nvSpPr>
          <p:cNvPr id="71715" name="Rectangle 111"/>
          <p:cNvSpPr>
            <a:spLocks noChangeArrowheads="1"/>
          </p:cNvSpPr>
          <p:nvPr/>
        </p:nvSpPr>
        <p:spPr bwMode="auto">
          <a:xfrm>
            <a:off x="6227763" y="5429642"/>
            <a:ext cx="503237" cy="431800"/>
          </a:xfrm>
          <a:prstGeom prst="rect">
            <a:avLst/>
          </a:prstGeom>
          <a:noFill/>
          <a:ln w="9525" algn="ctr">
            <a:solidFill>
              <a:schemeClr val="tx1"/>
            </a:solidFill>
            <a:miter lim="800000"/>
            <a:headEnd/>
            <a:tailEnd/>
          </a:ln>
        </p:spPr>
        <p:txBody>
          <a:bodyPr anchor="ctr">
            <a:spAutoFit/>
          </a:bodyPr>
          <a:lstStyle/>
          <a:p>
            <a:endParaRPr lang="ja-JP" altLang="en-US" dirty="0"/>
          </a:p>
        </p:txBody>
      </p:sp>
      <p:sp>
        <p:nvSpPr>
          <p:cNvPr id="71716" name="Rectangle 112"/>
          <p:cNvSpPr>
            <a:spLocks noChangeArrowheads="1"/>
          </p:cNvSpPr>
          <p:nvPr/>
        </p:nvSpPr>
        <p:spPr bwMode="auto">
          <a:xfrm>
            <a:off x="2843213" y="1641242"/>
            <a:ext cx="2377574" cy="1015663"/>
          </a:xfrm>
          <a:prstGeom prst="rect">
            <a:avLst/>
          </a:prstGeom>
          <a:solidFill>
            <a:srgbClr val="FFCC99"/>
          </a:solidFill>
          <a:ln w="9525" algn="ctr">
            <a:solidFill>
              <a:schemeClr val="tx1"/>
            </a:solidFill>
            <a:miter lim="800000"/>
            <a:headEnd/>
            <a:tailEnd/>
          </a:ln>
        </p:spPr>
        <p:txBody>
          <a:bodyPr wrap="none" anchor="ctr">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事故発生場所</a:t>
            </a:r>
          </a:p>
          <a:p>
            <a:r>
              <a:rPr lang="ja-JP" altLang="en-US" sz="2000" dirty="0">
                <a:latin typeface="UD デジタル 教科書体 NK-R" panose="02020400000000000000" pitchFamily="18" charset="-128"/>
                <a:ea typeface="UD デジタル 教科書体 NK-R" panose="02020400000000000000" pitchFamily="18" charset="-128"/>
              </a:rPr>
              <a:t>（商店街で歩行者の</a:t>
            </a:r>
          </a:p>
          <a:p>
            <a:r>
              <a:rPr lang="ja-JP" altLang="en-US" sz="2000" dirty="0">
                <a:latin typeface="UD デジタル 教科書体 NK-R" panose="02020400000000000000" pitchFamily="18" charset="-128"/>
                <a:ea typeface="UD デジタル 教科書体 NK-R" panose="02020400000000000000" pitchFamily="18" charset="-128"/>
              </a:rPr>
              <a:t>乱横断が多い）</a:t>
            </a:r>
          </a:p>
        </p:txBody>
      </p:sp>
      <p:sp>
        <p:nvSpPr>
          <p:cNvPr id="71717" name="Rectangle 113"/>
          <p:cNvSpPr>
            <a:spLocks noChangeArrowheads="1"/>
          </p:cNvSpPr>
          <p:nvPr/>
        </p:nvSpPr>
        <p:spPr bwMode="auto">
          <a:xfrm>
            <a:off x="147268" y="2095793"/>
            <a:ext cx="2565126" cy="1015663"/>
          </a:xfrm>
          <a:prstGeom prst="rect">
            <a:avLst/>
          </a:prstGeom>
          <a:solidFill>
            <a:srgbClr val="FFCC99"/>
          </a:solidFill>
          <a:ln w="9525" algn="ctr">
            <a:solidFill>
              <a:schemeClr val="tx1"/>
            </a:solidFill>
            <a:miter lim="800000"/>
            <a:headEnd/>
            <a:tailEnd/>
          </a:ln>
        </p:spPr>
        <p:txBody>
          <a:bodyPr wrap="none" anchor="ctr">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ヒヤリ・ハット発生場所</a:t>
            </a:r>
          </a:p>
          <a:p>
            <a:r>
              <a:rPr lang="ja-JP" altLang="en-US" sz="2000" dirty="0">
                <a:latin typeface="UD デジタル 教科書体 NK-R" panose="02020400000000000000" pitchFamily="18" charset="-128"/>
                <a:ea typeface="UD デジタル 教科書体 NK-R" panose="02020400000000000000" pitchFamily="18" charset="-128"/>
              </a:rPr>
              <a:t>（病院前で高齢者の</a:t>
            </a:r>
          </a:p>
          <a:p>
            <a:r>
              <a:rPr lang="ja-JP" altLang="en-US" sz="2000" dirty="0">
                <a:latin typeface="UD デジタル 教科書体 NK-R" panose="02020400000000000000" pitchFamily="18" charset="-128"/>
                <a:ea typeface="UD デジタル 教科書体 NK-R" panose="02020400000000000000" pitchFamily="18" charset="-128"/>
              </a:rPr>
              <a:t>通行が多い）</a:t>
            </a:r>
          </a:p>
        </p:txBody>
      </p:sp>
      <p:sp>
        <p:nvSpPr>
          <p:cNvPr id="71718" name="AutoShape 114"/>
          <p:cNvSpPr>
            <a:spLocks noChangeArrowheads="1"/>
          </p:cNvSpPr>
          <p:nvPr/>
        </p:nvSpPr>
        <p:spPr bwMode="auto">
          <a:xfrm>
            <a:off x="1979955" y="5670267"/>
            <a:ext cx="2571116" cy="1123712"/>
          </a:xfrm>
          <a:prstGeom prst="roundRect">
            <a:avLst>
              <a:gd name="adj" fmla="val 16667"/>
            </a:avLst>
          </a:prstGeom>
          <a:solidFill>
            <a:srgbClr val="FFFF99"/>
          </a:solidFill>
          <a:ln w="9525" algn="ctr">
            <a:solidFill>
              <a:schemeClr val="tx1"/>
            </a:solidFill>
            <a:round/>
            <a:headEnd/>
            <a:tailEnd/>
          </a:ln>
        </p:spPr>
        <p:txBody>
          <a:bodyPr wrap="none" anchor="ctr">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掘り起こし</a:t>
            </a:r>
          </a:p>
          <a:p>
            <a:r>
              <a:rPr lang="ja-JP" altLang="en-US" sz="2000" dirty="0">
                <a:latin typeface="UD デジタル 教科書体 NK-R" panose="02020400000000000000" pitchFamily="18" charset="-128"/>
                <a:ea typeface="UD デジタル 教科書体 NK-R" panose="02020400000000000000" pitchFamily="18" charset="-128"/>
              </a:rPr>
              <a:t>（高齢者が多く集まる</a:t>
            </a:r>
          </a:p>
          <a:p>
            <a:r>
              <a:rPr lang="ja-JP" altLang="en-US" sz="2000" dirty="0">
                <a:latin typeface="UD デジタル 教科書体 NK-R" panose="02020400000000000000" pitchFamily="18" charset="-128"/>
                <a:ea typeface="UD デジタル 教科書体 NK-R" panose="02020400000000000000" pitchFamily="18" charset="-128"/>
              </a:rPr>
              <a:t>施設（公民館等））</a:t>
            </a:r>
          </a:p>
        </p:txBody>
      </p:sp>
      <p:sp>
        <p:nvSpPr>
          <p:cNvPr id="71719" name="AutoShape 115"/>
          <p:cNvSpPr>
            <a:spLocks noChangeArrowheads="1"/>
          </p:cNvSpPr>
          <p:nvPr/>
        </p:nvSpPr>
        <p:spPr bwMode="auto">
          <a:xfrm>
            <a:off x="7209100" y="4853895"/>
            <a:ext cx="1829266" cy="1464231"/>
          </a:xfrm>
          <a:prstGeom prst="roundRect">
            <a:avLst>
              <a:gd name="adj" fmla="val 16667"/>
            </a:avLst>
          </a:prstGeom>
          <a:solidFill>
            <a:srgbClr val="FFFF99"/>
          </a:solidFill>
          <a:ln w="9525" algn="ctr">
            <a:solidFill>
              <a:schemeClr val="tx1"/>
            </a:solidFill>
            <a:round/>
            <a:headEnd/>
            <a:tailEnd/>
          </a:ln>
        </p:spPr>
        <p:txBody>
          <a:bodyPr wrap="none" anchor="ctr">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掘り起こし</a:t>
            </a:r>
          </a:p>
          <a:p>
            <a:r>
              <a:rPr lang="ja-JP" altLang="en-US" sz="2000" dirty="0">
                <a:latin typeface="UD デジタル 教科書体 NK-R" panose="02020400000000000000" pitchFamily="18" charset="-128"/>
                <a:ea typeface="UD デジタル 教科書体 NK-R" panose="02020400000000000000" pitchFamily="18" charset="-128"/>
              </a:rPr>
              <a:t>（ヒヤリ・ハット</a:t>
            </a:r>
          </a:p>
          <a:p>
            <a:r>
              <a:rPr lang="ja-JP" altLang="en-US" sz="2000" dirty="0">
                <a:latin typeface="UD デジタル 教科書体 NK-R" panose="02020400000000000000" pitchFamily="18" charset="-128"/>
                <a:ea typeface="UD デジタル 教科書体 NK-R" panose="02020400000000000000" pitchFamily="18" charset="-128"/>
              </a:rPr>
              <a:t>発生場所と</a:t>
            </a:r>
          </a:p>
          <a:p>
            <a:r>
              <a:rPr lang="ja-JP" altLang="en-US" sz="2000" dirty="0">
                <a:latin typeface="UD デジタル 教科書体 NK-R" panose="02020400000000000000" pitchFamily="18" charset="-128"/>
                <a:ea typeface="UD デジタル 教科書体 NK-R" panose="02020400000000000000" pitchFamily="18" charset="-128"/>
              </a:rPr>
              <a:t>同じ状況）</a:t>
            </a:r>
          </a:p>
        </p:txBody>
      </p:sp>
      <p:sp>
        <p:nvSpPr>
          <p:cNvPr id="71720" name="AutoShape 116"/>
          <p:cNvSpPr>
            <a:spLocks noChangeArrowheads="1"/>
          </p:cNvSpPr>
          <p:nvPr/>
        </p:nvSpPr>
        <p:spPr bwMode="auto">
          <a:xfrm>
            <a:off x="6804025" y="2207930"/>
            <a:ext cx="2179967" cy="1123712"/>
          </a:xfrm>
          <a:prstGeom prst="roundRect">
            <a:avLst>
              <a:gd name="adj" fmla="val 16667"/>
            </a:avLst>
          </a:prstGeom>
          <a:solidFill>
            <a:srgbClr val="FFFF99"/>
          </a:solidFill>
          <a:ln w="9525" algn="ctr">
            <a:solidFill>
              <a:schemeClr val="tx1"/>
            </a:solidFill>
            <a:round/>
            <a:headEnd/>
            <a:tailEnd/>
          </a:ln>
        </p:spPr>
        <p:txBody>
          <a:bodyPr wrap="none" anchor="ctr">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掘り起こし</a:t>
            </a:r>
          </a:p>
          <a:p>
            <a:r>
              <a:rPr lang="ja-JP" altLang="en-US" sz="2000" dirty="0">
                <a:latin typeface="UD デジタル 教科書体 NK-R" panose="02020400000000000000" pitchFamily="18" charset="-128"/>
                <a:ea typeface="UD デジタル 教科書体 NK-R" panose="02020400000000000000" pitchFamily="18" charset="-128"/>
              </a:rPr>
              <a:t>（事故発生場所と</a:t>
            </a:r>
          </a:p>
          <a:p>
            <a:r>
              <a:rPr lang="ja-JP" altLang="en-US" sz="2000" dirty="0">
                <a:latin typeface="UD デジタル 教科書体 NK-R" panose="02020400000000000000" pitchFamily="18" charset="-128"/>
                <a:ea typeface="UD デジタル 教科書体 NK-R" panose="02020400000000000000" pitchFamily="18" charset="-128"/>
              </a:rPr>
              <a:t>同じ状況）</a:t>
            </a:r>
          </a:p>
        </p:txBody>
      </p:sp>
      <p:sp>
        <p:nvSpPr>
          <p:cNvPr id="71721" name="Line 117"/>
          <p:cNvSpPr>
            <a:spLocks noChangeShapeType="1"/>
          </p:cNvSpPr>
          <p:nvPr/>
        </p:nvSpPr>
        <p:spPr bwMode="auto">
          <a:xfrm flipH="1">
            <a:off x="6732588" y="3126179"/>
            <a:ext cx="215900" cy="215900"/>
          </a:xfrm>
          <a:prstGeom prst="line">
            <a:avLst/>
          </a:prstGeom>
          <a:noFill/>
          <a:ln w="9525">
            <a:solidFill>
              <a:schemeClr val="tx1"/>
            </a:solidFill>
            <a:round/>
            <a:headEnd/>
            <a:tailEnd type="triangle" w="med" len="med"/>
          </a:ln>
        </p:spPr>
        <p:txBody>
          <a:bodyPr wrap="none">
            <a:spAutoFit/>
          </a:bodyPr>
          <a:lstStyle/>
          <a:p>
            <a:endParaRPr lang="ja-JP" altLang="en-US" dirty="0"/>
          </a:p>
        </p:txBody>
      </p:sp>
      <p:sp>
        <p:nvSpPr>
          <p:cNvPr id="65" name="Rectangle 82"/>
          <p:cNvSpPr>
            <a:spLocks noChangeArrowheads="1"/>
          </p:cNvSpPr>
          <p:nvPr/>
        </p:nvSpPr>
        <p:spPr bwMode="auto">
          <a:xfrm>
            <a:off x="2997994" y="5491980"/>
            <a:ext cx="71438" cy="100012"/>
          </a:xfrm>
          <a:prstGeom prst="rect">
            <a:avLst/>
          </a:prstGeom>
          <a:solidFill>
            <a:srgbClr val="808080"/>
          </a:solidFill>
          <a:ln w="9525" algn="ctr">
            <a:noFill/>
            <a:miter lim="800000"/>
            <a:headEnd/>
            <a:tailEnd/>
          </a:ln>
        </p:spPr>
        <p:txBody>
          <a:bodyPr lIns="74295" tIns="8890" rIns="74295" bIns="8890"/>
          <a:lstStyle/>
          <a:p>
            <a:endParaRPr lang="ja-JP" altLang="en-US" dirty="0"/>
          </a:p>
        </p:txBody>
      </p:sp>
      <p:sp>
        <p:nvSpPr>
          <p:cNvPr id="66" name="Rectangle 83"/>
          <p:cNvSpPr>
            <a:spLocks noChangeArrowheads="1"/>
          </p:cNvSpPr>
          <p:nvPr/>
        </p:nvSpPr>
        <p:spPr bwMode="auto">
          <a:xfrm>
            <a:off x="3153569" y="5491980"/>
            <a:ext cx="71438" cy="100012"/>
          </a:xfrm>
          <a:prstGeom prst="rect">
            <a:avLst/>
          </a:prstGeom>
          <a:solidFill>
            <a:srgbClr val="808080"/>
          </a:solidFill>
          <a:ln w="9525" algn="ctr">
            <a:noFill/>
            <a:miter lim="800000"/>
            <a:headEnd/>
            <a:tailEnd/>
          </a:ln>
        </p:spPr>
        <p:txBody>
          <a:bodyPr lIns="74295" tIns="8890" rIns="74295" bIns="8890"/>
          <a:lstStyle/>
          <a:p>
            <a:endParaRPr lang="ja-JP" altLang="en-US" dirty="0"/>
          </a:p>
        </p:txBody>
      </p:sp>
      <p:sp>
        <p:nvSpPr>
          <p:cNvPr id="67" name="Rectangle 84"/>
          <p:cNvSpPr>
            <a:spLocks noChangeArrowheads="1"/>
          </p:cNvSpPr>
          <p:nvPr/>
        </p:nvSpPr>
        <p:spPr bwMode="auto">
          <a:xfrm>
            <a:off x="3310732" y="5485630"/>
            <a:ext cx="71437" cy="101600"/>
          </a:xfrm>
          <a:prstGeom prst="rect">
            <a:avLst/>
          </a:prstGeom>
          <a:solidFill>
            <a:srgbClr val="808080"/>
          </a:solidFill>
          <a:ln w="9525" algn="ctr">
            <a:noFill/>
            <a:miter lim="800000"/>
            <a:headEnd/>
            <a:tailEnd/>
          </a:ln>
        </p:spPr>
        <p:txBody>
          <a:bodyPr lIns="74295" tIns="8890" rIns="74295" bIns="8890"/>
          <a:lstStyle/>
          <a:p>
            <a:endParaRPr lang="ja-JP" altLang="en-US" dirty="0"/>
          </a:p>
        </p:txBody>
      </p:sp>
      <p:sp>
        <p:nvSpPr>
          <p:cNvPr id="68" name="Rectangle 111"/>
          <p:cNvSpPr>
            <a:spLocks noChangeArrowheads="1"/>
          </p:cNvSpPr>
          <p:nvPr/>
        </p:nvSpPr>
        <p:spPr bwMode="auto">
          <a:xfrm>
            <a:off x="2917032" y="5257030"/>
            <a:ext cx="503237" cy="431800"/>
          </a:xfrm>
          <a:prstGeom prst="rect">
            <a:avLst/>
          </a:prstGeom>
          <a:noFill/>
          <a:ln w="9525" algn="ctr">
            <a:solidFill>
              <a:schemeClr val="tx1"/>
            </a:solidFill>
            <a:miter lim="800000"/>
            <a:headEnd/>
            <a:tailEnd/>
          </a:ln>
        </p:spPr>
        <p:txBody>
          <a:bodyPr anchor="ctr">
            <a:spAutoFit/>
          </a:bodyPr>
          <a:lstStyle/>
          <a:p>
            <a:endParaRPr lang="ja-JP" altLang="en-US" dirty="0"/>
          </a:p>
        </p:txBody>
      </p:sp>
      <p:sp>
        <p:nvSpPr>
          <p:cNvPr id="69" name="Rectangle 3"/>
          <p:cNvSpPr txBox="1">
            <a:spLocks noChangeArrowheads="1"/>
          </p:cNvSpPr>
          <p:nvPr/>
        </p:nvSpPr>
        <p:spPr bwMode="auto">
          <a:xfrm>
            <a:off x="147268" y="1086851"/>
            <a:ext cx="8385028"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eaLnBrk="1" hangingPunct="1">
              <a:buFont typeface="Wingdings" pitchFamily="2" charset="2"/>
              <a:buNone/>
            </a:pPr>
            <a:r>
              <a:rPr lang="ja-JP" altLang="en-US" sz="2800" kern="0" dirty="0">
                <a:latin typeface="UD デジタル 教科書体 NK-B" panose="02020700000000000000" pitchFamily="18" charset="-128"/>
                <a:ea typeface="UD デジタル 教科書体 NK-B" panose="02020700000000000000" pitchFamily="18" charset="-128"/>
              </a:rPr>
              <a:t>ドライブレコーダーの情報を活用した掘り起こしも有効</a:t>
            </a:r>
            <a:endParaRPr lang="ja-JP" altLang="en-US" sz="2800" b="1" u="sng" kern="0" dirty="0">
              <a:latin typeface="UD デジタル 教科書体 NK-B" panose="02020700000000000000" pitchFamily="18" charset="-128"/>
              <a:ea typeface="UD デジタル 教科書体 NK-B" panose="02020700000000000000" pitchFamily="18" charset="-128"/>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④危険感受性向上訓練</a:t>
            </a:r>
          </a:p>
        </p:txBody>
      </p:sp>
      <p:pic>
        <p:nvPicPr>
          <p:cNvPr id="4" name="図 3"/>
          <p:cNvPicPr>
            <a:picLocks noChangeAspect="1"/>
          </p:cNvPicPr>
          <p:nvPr/>
        </p:nvPicPr>
        <p:blipFill>
          <a:blip r:embed="rId3"/>
          <a:stretch>
            <a:fillRect/>
          </a:stretch>
        </p:blipFill>
        <p:spPr>
          <a:xfrm>
            <a:off x="136399" y="2975962"/>
            <a:ext cx="5523838" cy="3137731"/>
          </a:xfrm>
          <a:prstGeom prst="rect">
            <a:avLst/>
          </a:prstGeom>
        </p:spPr>
      </p:pic>
      <p:pic>
        <p:nvPicPr>
          <p:cNvPr id="5" name="図 4"/>
          <p:cNvPicPr>
            <a:picLocks noChangeAspect="1"/>
          </p:cNvPicPr>
          <p:nvPr/>
        </p:nvPicPr>
        <p:blipFill>
          <a:blip r:embed="rId4"/>
          <a:stretch>
            <a:fillRect/>
          </a:stretch>
        </p:blipFill>
        <p:spPr>
          <a:xfrm>
            <a:off x="5702527" y="1786236"/>
            <a:ext cx="3332774" cy="2513352"/>
          </a:xfrm>
          <a:prstGeom prst="rect">
            <a:avLst/>
          </a:prstGeom>
        </p:spPr>
      </p:pic>
      <p:sp>
        <p:nvSpPr>
          <p:cNvPr id="6" name="正方形/長方形 5"/>
          <p:cNvSpPr/>
          <p:nvPr/>
        </p:nvSpPr>
        <p:spPr>
          <a:xfrm>
            <a:off x="76925" y="6274317"/>
            <a:ext cx="5211683" cy="523220"/>
          </a:xfrm>
          <a:prstGeom prst="rect">
            <a:avLst/>
          </a:prstGeom>
        </p:spPr>
        <p:txBody>
          <a:bodyPr wrap="none">
            <a:spAutoFit/>
          </a:bodyPr>
          <a:lstStyle/>
          <a:p>
            <a:r>
              <a:rPr lang="ja-JP" altLang="en-US" sz="1400" dirty="0">
                <a:latin typeface="メイリオ" panose="020B0604030504040204" pitchFamily="50" charset="-128"/>
                <a:ea typeface="メイリオ" panose="020B0604030504040204" pitchFamily="50" charset="-128"/>
              </a:rPr>
              <a:t>増田ら：運転士を対象とした危険感受性向上訓練課題の開発、</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鉄道総研報告、</a:t>
            </a:r>
            <a:r>
              <a:rPr lang="en-US" altLang="ja-JP" sz="1400" dirty="0">
                <a:latin typeface="メイリオ" panose="020B0604030504040204" pitchFamily="50" charset="-128"/>
                <a:ea typeface="メイリオ" panose="020B0604030504040204" pitchFamily="50" charset="-128"/>
              </a:rPr>
              <a:t>Vol.35</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No.2</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pp.5-10</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2021</a:t>
            </a:r>
            <a:endParaRPr lang="ja-JP" altLang="en-US" sz="1400" dirty="0">
              <a:latin typeface="メイリオ" panose="020B0604030504040204" pitchFamily="50" charset="-128"/>
              <a:ea typeface="メイリオ" panose="020B0604030504040204" pitchFamily="50" charset="-128"/>
            </a:endParaRPr>
          </a:p>
        </p:txBody>
      </p:sp>
      <p:pic>
        <p:nvPicPr>
          <p:cNvPr id="9" name="図 8"/>
          <p:cNvPicPr>
            <a:picLocks noChangeAspect="1"/>
          </p:cNvPicPr>
          <p:nvPr/>
        </p:nvPicPr>
        <p:blipFill>
          <a:blip r:embed="rId5"/>
          <a:stretch>
            <a:fillRect/>
          </a:stretch>
        </p:blipFill>
        <p:spPr>
          <a:xfrm>
            <a:off x="5702527" y="5003901"/>
            <a:ext cx="3415831" cy="1756123"/>
          </a:xfrm>
          <a:prstGeom prst="rect">
            <a:avLst/>
          </a:prstGeom>
        </p:spPr>
      </p:pic>
      <p:sp>
        <p:nvSpPr>
          <p:cNvPr id="10" name="正方形/長方形 9"/>
          <p:cNvSpPr/>
          <p:nvPr/>
        </p:nvSpPr>
        <p:spPr>
          <a:xfrm>
            <a:off x="5428916" y="1219744"/>
            <a:ext cx="3416320" cy="646331"/>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作業の記憶を活性化させる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基本フェーズ（図下段黒字</a:t>
            </a:r>
            <a:r>
              <a:rPr lang="en-US" altLang="ja-JP" dirty="0">
                <a:latin typeface="メイリオ" panose="020B0604030504040204" pitchFamily="50" charset="-128"/>
                <a:ea typeface="メイリオ" panose="020B0604030504040204" pitchFamily="50" charset="-128"/>
              </a:rPr>
              <a:t>】</a:t>
            </a:r>
            <a:endParaRPr lang="ja-JP" altLang="en-US" dirty="0"/>
          </a:p>
        </p:txBody>
      </p:sp>
      <p:sp>
        <p:nvSpPr>
          <p:cNvPr id="11" name="正方形/長方形 10"/>
          <p:cNvSpPr/>
          <p:nvPr/>
        </p:nvSpPr>
        <p:spPr>
          <a:xfrm>
            <a:off x="5428916" y="4368564"/>
            <a:ext cx="3647152" cy="646331"/>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視点を広げて危険源を想定する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応用フェーズ（図上段赤字）</a:t>
            </a:r>
            <a:r>
              <a:rPr lang="en-US" altLang="ja-JP" dirty="0">
                <a:latin typeface="メイリオ" panose="020B0604030504040204" pitchFamily="50" charset="-128"/>
                <a:ea typeface="メイリオ" panose="020B0604030504040204" pitchFamily="50" charset="-128"/>
              </a:rPr>
              <a:t>】</a:t>
            </a:r>
            <a:endParaRPr lang="ja-JP" altLang="en-US" dirty="0"/>
          </a:p>
        </p:txBody>
      </p:sp>
      <p:sp>
        <p:nvSpPr>
          <p:cNvPr id="12" name="正方形/長方形 11"/>
          <p:cNvSpPr/>
          <p:nvPr/>
        </p:nvSpPr>
        <p:spPr>
          <a:xfrm>
            <a:off x="76925" y="1158189"/>
            <a:ext cx="5517227" cy="707886"/>
          </a:xfrm>
          <a:prstGeom prst="rect">
            <a:avLst/>
          </a:prstGeom>
        </p:spPr>
        <p:txBody>
          <a:bodyPr wrap="square">
            <a:spAutoFit/>
          </a:bodyPr>
          <a:lstStyle/>
          <a:p>
            <a:r>
              <a:rPr lang="ja-JP" altLang="en-US" sz="2000" dirty="0">
                <a:latin typeface="UD デジタル 教科書体 NK-B" panose="02020700000000000000" pitchFamily="18" charset="-128"/>
                <a:ea typeface="UD デジタル 教科書体 NK-B" panose="02020700000000000000" pitchFamily="18" charset="-128"/>
              </a:rPr>
              <a:t>危険源についての知識を事前に持っておくことが、作業現場で危険源に気づき、事故防止につながる</a:t>
            </a:r>
            <a:endParaRPr lang="en-US" altLang="ja-JP" sz="2000" dirty="0">
              <a:latin typeface="UD デジタル 教科書体 NK-B" panose="02020700000000000000" pitchFamily="18" charset="-128"/>
              <a:ea typeface="UD デジタル 教科書体 NK-B" panose="02020700000000000000" pitchFamily="18" charset="-128"/>
            </a:endParaRPr>
          </a:p>
        </p:txBody>
      </p:sp>
      <p:sp>
        <p:nvSpPr>
          <p:cNvPr id="14" name="正方形/長方形 13"/>
          <p:cNvSpPr/>
          <p:nvPr/>
        </p:nvSpPr>
        <p:spPr>
          <a:xfrm>
            <a:off x="136399" y="1892008"/>
            <a:ext cx="4705134" cy="1061829"/>
          </a:xfrm>
          <a:prstGeom prst="rect">
            <a:avLst/>
          </a:prstGeom>
        </p:spPr>
        <p:txBody>
          <a:bodyPr wrap="none">
            <a:spAutoFit/>
          </a:bodyPr>
          <a:lstStyle/>
          <a:p>
            <a:pPr>
              <a:lnSpc>
                <a:spcPct val="150000"/>
              </a:lnSpc>
            </a:pPr>
            <a:r>
              <a:rPr lang="ja-JP" altLang="en-US" dirty="0">
                <a:latin typeface="+mj-ea"/>
                <a:ea typeface="+mj-ea"/>
              </a:rPr>
              <a:t>（危険源に関する知識を獲得する方法）</a:t>
            </a:r>
            <a:endParaRPr lang="en-US" altLang="ja-JP" dirty="0">
              <a:latin typeface="+mj-ea"/>
              <a:ea typeface="+mj-ea"/>
            </a:endParaRPr>
          </a:p>
          <a:p>
            <a:r>
              <a:rPr lang="ja-JP" altLang="en-US" dirty="0">
                <a:latin typeface="UD デジタル 教科書体 NK-R" panose="02020400000000000000" pitchFamily="18" charset="-128"/>
                <a:ea typeface="UD デジタル 教科書体 NK-R" panose="02020400000000000000" pitchFamily="18" charset="-128"/>
              </a:rPr>
              <a:t>　 ①作業中に感じた危険源を意識化すること</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　 ②認識の範囲を広げて危険源を想定すること</a:t>
            </a:r>
          </a:p>
        </p:txBody>
      </p:sp>
    </p:spTree>
    <p:extLst>
      <p:ext uri="{BB962C8B-B14F-4D97-AF65-F5344CB8AC3E}">
        <p14:creationId xmlns:p14="http://schemas.microsoft.com/office/powerpoint/2010/main" val="24828706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0" name="Rectangle 29"/>
          <p:cNvSpPr>
            <a:spLocks noChangeArrowheads="1"/>
          </p:cNvSpPr>
          <p:nvPr/>
        </p:nvSpPr>
        <p:spPr bwMode="auto">
          <a:xfrm>
            <a:off x="734350" y="1872549"/>
            <a:ext cx="7720013" cy="584775"/>
          </a:xfrm>
          <a:prstGeom prst="rect">
            <a:avLst/>
          </a:prstGeom>
          <a:noFill/>
          <a:ln w="9525" algn="ctr">
            <a:solidFill>
              <a:schemeClr val="tx1"/>
            </a:solidFill>
            <a:miter lim="800000"/>
            <a:headEnd/>
            <a:tailEnd/>
          </a:ln>
        </p:spPr>
        <p:txBody>
          <a:bodyPr anchor="ctr">
            <a:spAutoFit/>
          </a:bodyPr>
          <a:lstStyle/>
          <a:p>
            <a:r>
              <a:rPr lang="ja-JP" altLang="en-US" sz="3200" dirty="0">
                <a:latin typeface="+mj-ea"/>
                <a:ea typeface="+mj-ea"/>
              </a:rPr>
              <a:t>手順１　　作業の手順を整理</a:t>
            </a:r>
          </a:p>
        </p:txBody>
      </p:sp>
      <p:sp>
        <p:nvSpPr>
          <p:cNvPr id="72711" name="Rectangle 31"/>
          <p:cNvSpPr>
            <a:spLocks noChangeArrowheads="1"/>
          </p:cNvSpPr>
          <p:nvPr/>
        </p:nvSpPr>
        <p:spPr bwMode="auto">
          <a:xfrm>
            <a:off x="705775" y="3528311"/>
            <a:ext cx="7777163" cy="584775"/>
          </a:xfrm>
          <a:prstGeom prst="rect">
            <a:avLst/>
          </a:prstGeom>
          <a:noFill/>
          <a:ln w="9525" algn="ctr">
            <a:solidFill>
              <a:schemeClr val="tx1"/>
            </a:solidFill>
            <a:miter lim="800000"/>
            <a:headEnd/>
            <a:tailEnd/>
          </a:ln>
        </p:spPr>
        <p:txBody>
          <a:bodyPr anchor="ctr">
            <a:spAutoFit/>
          </a:bodyPr>
          <a:lstStyle/>
          <a:p>
            <a:r>
              <a:rPr lang="ja-JP" altLang="en-US" sz="3200" dirty="0">
                <a:latin typeface="+mj-ea"/>
                <a:ea typeface="+mj-ea"/>
              </a:rPr>
              <a:t>手順２　各手順で起こりうるエラーの洗い出し</a:t>
            </a:r>
          </a:p>
        </p:txBody>
      </p:sp>
      <p:sp>
        <p:nvSpPr>
          <p:cNvPr id="72712" name="Rectangle 32"/>
          <p:cNvSpPr>
            <a:spLocks noChangeArrowheads="1"/>
          </p:cNvSpPr>
          <p:nvPr/>
        </p:nvSpPr>
        <p:spPr bwMode="auto">
          <a:xfrm>
            <a:off x="705775" y="5112636"/>
            <a:ext cx="7777163" cy="584775"/>
          </a:xfrm>
          <a:prstGeom prst="rect">
            <a:avLst/>
          </a:prstGeom>
          <a:noFill/>
          <a:ln w="9525" algn="ctr">
            <a:solidFill>
              <a:schemeClr val="tx1"/>
            </a:solidFill>
            <a:miter lim="800000"/>
            <a:headEnd/>
            <a:tailEnd/>
          </a:ln>
        </p:spPr>
        <p:txBody>
          <a:bodyPr anchor="ctr">
            <a:spAutoFit/>
          </a:bodyPr>
          <a:lstStyle/>
          <a:p>
            <a:r>
              <a:rPr lang="ja-JP" altLang="en-US" sz="3200" dirty="0">
                <a:latin typeface="+mj-ea"/>
                <a:ea typeface="+mj-ea"/>
              </a:rPr>
              <a:t>手順３　　対策の必要性を評価</a:t>
            </a:r>
          </a:p>
        </p:txBody>
      </p:sp>
      <p:sp>
        <p:nvSpPr>
          <p:cNvPr id="72713" name="AutoShape 33"/>
          <p:cNvSpPr>
            <a:spLocks noChangeArrowheads="1"/>
          </p:cNvSpPr>
          <p:nvPr/>
        </p:nvSpPr>
        <p:spPr bwMode="auto">
          <a:xfrm>
            <a:off x="4233994" y="2808746"/>
            <a:ext cx="720725" cy="487204"/>
          </a:xfrm>
          <a:prstGeom prst="downArrow">
            <a:avLst>
              <a:gd name="adj1" fmla="val 49778"/>
              <a:gd name="adj2" fmla="val 49037"/>
            </a:avLst>
          </a:prstGeom>
          <a:solidFill>
            <a:srgbClr val="FFFF00"/>
          </a:solidFill>
          <a:ln w="9525" algn="ctr">
            <a:solidFill>
              <a:srgbClr val="FF9933"/>
            </a:solidFill>
            <a:miter lim="800000"/>
            <a:headEnd/>
            <a:tailEnd/>
          </a:ln>
        </p:spPr>
        <p:txBody>
          <a:bodyPr anchor="ctr">
            <a:spAutoFit/>
          </a:bodyPr>
          <a:lstStyle/>
          <a:p>
            <a:endParaRPr lang="ja-JP" altLang="en-US" dirty="0">
              <a:latin typeface="+mj-ea"/>
              <a:ea typeface="+mj-ea"/>
            </a:endParaRPr>
          </a:p>
        </p:txBody>
      </p:sp>
      <p:sp>
        <p:nvSpPr>
          <p:cNvPr id="72714" name="AutoShape 34"/>
          <p:cNvSpPr>
            <a:spLocks noChangeArrowheads="1"/>
          </p:cNvSpPr>
          <p:nvPr/>
        </p:nvSpPr>
        <p:spPr bwMode="auto">
          <a:xfrm>
            <a:off x="4233994" y="4464509"/>
            <a:ext cx="720725" cy="487204"/>
          </a:xfrm>
          <a:prstGeom prst="downArrow">
            <a:avLst>
              <a:gd name="adj1" fmla="val 49778"/>
              <a:gd name="adj2" fmla="val 49037"/>
            </a:avLst>
          </a:prstGeom>
          <a:solidFill>
            <a:srgbClr val="FFFF00"/>
          </a:solidFill>
          <a:ln w="9525" algn="ctr">
            <a:solidFill>
              <a:srgbClr val="FF9933"/>
            </a:solidFill>
            <a:miter lim="800000"/>
            <a:headEnd/>
            <a:tailEnd/>
          </a:ln>
        </p:spPr>
        <p:txBody>
          <a:bodyPr anchor="ctr">
            <a:spAutoFit/>
          </a:bodyPr>
          <a:lstStyle/>
          <a:p>
            <a:endParaRPr lang="ja-JP" altLang="en-US" dirty="0">
              <a:latin typeface="+mj-ea"/>
              <a:ea typeface="+mj-ea"/>
            </a:endParaRPr>
          </a:p>
        </p:txBody>
      </p:sp>
      <p:sp>
        <p:nvSpPr>
          <p:cNvPr id="3" name="タイトル 2"/>
          <p:cNvSpPr>
            <a:spLocks noGrp="1"/>
          </p:cNvSpPr>
          <p:nvPr>
            <p:ph type="title"/>
          </p:nvPr>
        </p:nvSpPr>
        <p:spPr/>
        <p:txBody>
          <a:bodyPr/>
          <a:lstStyle/>
          <a:p>
            <a:r>
              <a:rPr kumimoji="1" lang="ja-JP" altLang="en-US" dirty="0"/>
              <a:t>⑤</a:t>
            </a:r>
            <a:r>
              <a:rPr kumimoji="1" lang="en-US" altLang="ja-JP" dirty="0"/>
              <a:t>FMEA</a:t>
            </a:r>
            <a:r>
              <a:rPr lang="ja-JP" altLang="en-US" sz="2000" dirty="0"/>
              <a:t>（</a:t>
            </a:r>
            <a:r>
              <a:rPr lang="en-US" altLang="ja-JP" sz="2000" dirty="0"/>
              <a:t>Failure Mode and Effect Analysis</a:t>
            </a:r>
            <a:r>
              <a:rPr lang="ja-JP" altLang="en-US" sz="2000" dirty="0"/>
              <a:t>）</a:t>
            </a:r>
            <a:endParaRPr kumimoji="1" lang="ja-JP" altLang="en-US" dirty="0"/>
          </a:p>
        </p:txBody>
      </p:sp>
      <p:sp>
        <p:nvSpPr>
          <p:cNvPr id="2" name="スライド番号プレースホルダー 1"/>
          <p:cNvSpPr>
            <a:spLocks noGrp="1"/>
          </p:cNvSpPr>
          <p:nvPr>
            <p:ph type="sldNum" sz="quarter" idx="4294967295"/>
          </p:nvPr>
        </p:nvSpPr>
        <p:spPr>
          <a:xfrm>
            <a:off x="7010400" y="6553200"/>
            <a:ext cx="2133600" cy="476250"/>
          </a:xfrm>
        </p:spPr>
        <p:txBody>
          <a:bodyPr/>
          <a:lstStyle/>
          <a:p>
            <a:pPr>
              <a:defRPr/>
            </a:pPr>
            <a:fld id="{078329BE-DC4C-4584-83CD-1F89238E0799}" type="slidenum">
              <a:rPr lang="en-US" altLang="ja-JP" smtClean="0"/>
              <a:pPr>
                <a:defRPr/>
              </a:pPr>
              <a:t>83</a:t>
            </a:fld>
            <a:endParaRPr lang="en-US" altLang="ja-JP"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16"/>
          <p:cNvSpPr>
            <a:spLocks noChangeArrowheads="1"/>
          </p:cNvSpPr>
          <p:nvPr/>
        </p:nvSpPr>
        <p:spPr bwMode="auto">
          <a:xfrm>
            <a:off x="1628775" y="-57150"/>
            <a:ext cx="400050" cy="0"/>
          </a:xfrm>
          <a:prstGeom prst="rect">
            <a:avLst/>
          </a:prstGeom>
          <a:noFill/>
          <a:ln w="9525" algn="ctr">
            <a:noFill/>
            <a:miter lim="800000"/>
            <a:headEnd/>
            <a:tailEnd/>
          </a:ln>
        </p:spPr>
        <p:txBody>
          <a:bodyPr wrap="none" anchor="ctr">
            <a:spAutoFit/>
          </a:bodyPr>
          <a:lstStyle/>
          <a:p>
            <a:endParaRPr lang="ja-JP" altLang="en-US" dirty="0"/>
          </a:p>
        </p:txBody>
      </p:sp>
      <p:graphicFrame>
        <p:nvGraphicFramePr>
          <p:cNvPr id="385451" name="Group 427"/>
          <p:cNvGraphicFramePr>
            <a:graphicFrameLocks noGrp="1"/>
          </p:cNvGraphicFramePr>
          <p:nvPr>
            <p:extLst>
              <p:ext uri="{D42A27DB-BD31-4B8C-83A1-F6EECF244321}">
                <p14:modId xmlns:p14="http://schemas.microsoft.com/office/powerpoint/2010/main" val="1023359781"/>
              </p:ext>
            </p:extLst>
          </p:nvPr>
        </p:nvGraphicFramePr>
        <p:xfrm>
          <a:off x="360363" y="1198212"/>
          <a:ext cx="8496300" cy="4937760"/>
        </p:xfrm>
        <a:graphic>
          <a:graphicData uri="http://schemas.openxmlformats.org/drawingml/2006/table">
            <a:tbl>
              <a:tblPr/>
              <a:tblGrid>
                <a:gridCol w="330200">
                  <a:extLst>
                    <a:ext uri="{9D8B030D-6E8A-4147-A177-3AD203B41FA5}">
                      <a16:colId xmlns:a16="http://schemas.microsoft.com/office/drawing/2014/main" val="20000"/>
                    </a:ext>
                  </a:extLst>
                </a:gridCol>
                <a:gridCol w="895350">
                  <a:extLst>
                    <a:ext uri="{9D8B030D-6E8A-4147-A177-3AD203B41FA5}">
                      <a16:colId xmlns:a16="http://schemas.microsoft.com/office/drawing/2014/main" val="20001"/>
                    </a:ext>
                  </a:extLst>
                </a:gridCol>
                <a:gridCol w="2319338">
                  <a:extLst>
                    <a:ext uri="{9D8B030D-6E8A-4147-A177-3AD203B41FA5}">
                      <a16:colId xmlns:a16="http://schemas.microsoft.com/office/drawing/2014/main" val="20002"/>
                    </a:ext>
                  </a:extLst>
                </a:gridCol>
                <a:gridCol w="1568450">
                  <a:extLst>
                    <a:ext uri="{9D8B030D-6E8A-4147-A177-3AD203B41FA5}">
                      <a16:colId xmlns:a16="http://schemas.microsoft.com/office/drawing/2014/main" val="20003"/>
                    </a:ext>
                  </a:extLst>
                </a:gridCol>
                <a:gridCol w="1651000">
                  <a:extLst>
                    <a:ext uri="{9D8B030D-6E8A-4147-A177-3AD203B41FA5}">
                      <a16:colId xmlns:a16="http://schemas.microsoft.com/office/drawing/2014/main" val="20004"/>
                    </a:ext>
                  </a:extLst>
                </a:gridCol>
                <a:gridCol w="576262">
                  <a:extLst>
                    <a:ext uri="{9D8B030D-6E8A-4147-A177-3AD203B41FA5}">
                      <a16:colId xmlns:a16="http://schemas.microsoft.com/office/drawing/2014/main" val="20005"/>
                    </a:ext>
                  </a:extLst>
                </a:gridCol>
                <a:gridCol w="577850">
                  <a:extLst>
                    <a:ext uri="{9D8B030D-6E8A-4147-A177-3AD203B41FA5}">
                      <a16:colId xmlns:a16="http://schemas.microsoft.com/office/drawing/2014/main" val="20006"/>
                    </a:ext>
                  </a:extLst>
                </a:gridCol>
                <a:gridCol w="577850">
                  <a:extLst>
                    <a:ext uri="{9D8B030D-6E8A-4147-A177-3AD203B41FA5}">
                      <a16:colId xmlns:a16="http://schemas.microsoft.com/office/drawing/2014/main" val="20007"/>
                    </a:ext>
                  </a:extLst>
                </a:gridCol>
              </a:tblGrid>
              <a:tr h="8667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作業内容</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言葉の組合せ</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エラーの結果</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原因</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発生</a:t>
                      </a: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可能性</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rPr>
                        <a:t>影響の</a:t>
                      </a: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大きさ</a:t>
                      </a:r>
                      <a:endPar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対策の</a:t>
                      </a: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必要性</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21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アルコール</a:t>
                      </a: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チェック</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①</a:t>
                      </a: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忘れる（アルコールチェックをし忘れる）</a:t>
                      </a: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②不確実な動作（アルコール検知器の操作が不確実）</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飲酒運転（による事故）</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・手順の無理解</a:t>
                      </a: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・意図的なﾙｰﾙ違反</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１</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４</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４</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54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車両点検表による始業点検</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①</a:t>
                      </a: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不正確な動作（必要な点検項目をとばす）</a:t>
                      </a: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②見落とし（点検中に問題のある箇所を見落とす）</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・車両トラブル</a:t>
                      </a: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・事故の発生</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・うっかりミス</a:t>
                      </a: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・点検手順の不具合</a:t>
                      </a: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・点検手順の教育の問題</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１</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３</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３</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49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始業点呼</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安全事項の確認</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①</a:t>
                      </a: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忘れる（安全事項の確認を忘れる）</a:t>
                      </a: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②不正確な動作（確認すべき安全事項の内容の誤り）</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・安全対策の</a:t>
                      </a:r>
                      <a:br>
                        <a:rPr kumimoji="1" lang="en-US" altLang="ja-JP"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b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　不徹底</a:t>
                      </a: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・事故の発生</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・うっかりミス</a:t>
                      </a: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・知識不足</a:t>
                      </a: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・管理職の教育の問題　等</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２</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３</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６</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出庫</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①</a:t>
                      </a: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時間の間違い（出庫時間を間違える）</a:t>
                      </a: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②方向の間違い（ルートを間違える）</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早発・遅延による旅客クレームの発生</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・うっかりミス</a:t>
                      </a: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・出庫に至る手順の問題等</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１</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２</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B" panose="02020700000000000000" pitchFamily="18" charset="-128"/>
                          <a:ea typeface="UD デジタル 教科書体 NK-B" panose="02020700000000000000" pitchFamily="18" charset="-128"/>
                          <a:cs typeface="Times New Roman" pitchFamily="18" charset="0"/>
                        </a:rPr>
                        <a:t>２</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スライド番号プレースホルダー 1"/>
          <p:cNvSpPr>
            <a:spLocks noGrp="1"/>
          </p:cNvSpPr>
          <p:nvPr>
            <p:ph type="sldNum" sz="quarter" idx="11"/>
          </p:nvPr>
        </p:nvSpPr>
        <p:spPr/>
        <p:txBody>
          <a:bodyPr/>
          <a:lstStyle/>
          <a:p>
            <a:pPr>
              <a:defRPr/>
            </a:pPr>
            <a:fld id="{078329BE-DC4C-4584-83CD-1F89238E0799}" type="slidenum">
              <a:rPr lang="en-US" altLang="ja-JP" smtClean="0"/>
              <a:pPr>
                <a:defRPr/>
              </a:pPr>
              <a:t>84</a:t>
            </a:fld>
            <a:endParaRPr lang="en-US" altLang="ja-JP" dirty="0"/>
          </a:p>
        </p:txBody>
      </p:sp>
      <p:sp>
        <p:nvSpPr>
          <p:cNvPr id="9" name="テキスト ボックス 8"/>
          <p:cNvSpPr txBox="1">
            <a:spLocks noChangeArrowheads="1"/>
          </p:cNvSpPr>
          <p:nvPr/>
        </p:nvSpPr>
        <p:spPr bwMode="auto">
          <a:xfrm>
            <a:off x="360363" y="6206086"/>
            <a:ext cx="8496300" cy="584775"/>
          </a:xfrm>
          <a:prstGeom prst="rect">
            <a:avLst/>
          </a:prstGeom>
          <a:noFill/>
          <a:ln w="9525">
            <a:noFill/>
            <a:miter lim="800000"/>
            <a:headEnd/>
            <a:tailEnd/>
          </a:ln>
        </p:spPr>
        <p:txBody>
          <a:bodyPr wrap="square">
            <a:spAutoFit/>
          </a:bodyPr>
          <a:lstStyle/>
          <a:p>
            <a:r>
              <a:rPr lang="en-US" altLang="ja-JP" sz="1600" dirty="0">
                <a:latin typeface="UD デジタル 教科書体 NK-R" panose="02020400000000000000" pitchFamily="18" charset="-128"/>
                <a:ea typeface="UD デジタル 教科書体 NK-R" panose="02020400000000000000" pitchFamily="18" charset="-128"/>
              </a:rPr>
              <a:t>※</a:t>
            </a:r>
            <a:r>
              <a:rPr lang="ja-JP" altLang="en-US" sz="1600" dirty="0">
                <a:latin typeface="UD デジタル 教科書体 NK-R" panose="02020400000000000000" pitchFamily="18" charset="-128"/>
                <a:ea typeface="UD デジタル 教科書体 NK-R" panose="02020400000000000000" pitchFamily="18" charset="-128"/>
              </a:rPr>
              <a:t>発生可能性⇒ ４：ひんぱん、 ３ ：比較的多い、 ２：たまに、</a:t>
            </a:r>
            <a:r>
              <a:rPr lang="en-US" altLang="ja-JP" sz="1600" dirty="0">
                <a:latin typeface="UD デジタル 教科書体 NK-R" panose="02020400000000000000" pitchFamily="18" charset="-128"/>
                <a:ea typeface="UD デジタル 教科書体 NK-R" panose="02020400000000000000" pitchFamily="18" charset="-128"/>
              </a:rPr>
              <a:t>1</a:t>
            </a:r>
            <a:r>
              <a:rPr lang="ja-JP" altLang="en-US" sz="1600" dirty="0">
                <a:latin typeface="UD デジタル 教科書体 NK-R" panose="02020400000000000000" pitchFamily="18" charset="-128"/>
                <a:ea typeface="UD デジタル 教科書体 NK-R" panose="02020400000000000000" pitchFamily="18" charset="-128"/>
              </a:rPr>
              <a:t>：まれに</a:t>
            </a:r>
            <a:endParaRPr lang="en-US" altLang="ja-JP" sz="1600" dirty="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    影響の大きさ⇒ ４：甚大、 ３：大、 </a:t>
            </a:r>
            <a:r>
              <a:rPr lang="en-US" altLang="ja-JP" sz="1600" dirty="0">
                <a:latin typeface="UD デジタル 教科書体 NK-R" panose="02020400000000000000" pitchFamily="18" charset="-128"/>
                <a:ea typeface="UD デジタル 教科書体 NK-R" panose="02020400000000000000" pitchFamily="18" charset="-128"/>
              </a:rPr>
              <a:t>2</a:t>
            </a:r>
            <a:r>
              <a:rPr lang="ja-JP" altLang="en-US" sz="1600" dirty="0">
                <a:latin typeface="UD デジタル 教科書体 NK-R" panose="02020400000000000000" pitchFamily="18" charset="-128"/>
                <a:ea typeface="UD デジタル 教科書体 NK-R" panose="02020400000000000000" pitchFamily="18" charset="-128"/>
              </a:rPr>
              <a:t>：中、</a:t>
            </a:r>
            <a:r>
              <a:rPr lang="en-US" altLang="ja-JP" sz="1600" dirty="0">
                <a:latin typeface="UD デジタル 教科書体 NK-R" panose="02020400000000000000" pitchFamily="18" charset="-128"/>
                <a:ea typeface="UD デジタル 教科書体 NK-R" panose="02020400000000000000" pitchFamily="18" charset="-128"/>
              </a:rPr>
              <a:t>1</a:t>
            </a:r>
            <a:r>
              <a:rPr lang="ja-JP" altLang="en-US" sz="1600" dirty="0">
                <a:latin typeface="UD デジタル 教科書体 NK-R" panose="02020400000000000000" pitchFamily="18" charset="-128"/>
                <a:ea typeface="UD デジタル 教科書体 NK-R" panose="02020400000000000000" pitchFamily="18" charset="-128"/>
              </a:rPr>
              <a:t>：小　　　　　　対策の必要性＝発生可能性</a:t>
            </a:r>
            <a:r>
              <a:rPr lang="en-US" altLang="ja-JP" sz="1600" dirty="0">
                <a:latin typeface="UD デジタル 教科書体 NK-R" panose="02020400000000000000" pitchFamily="18" charset="-128"/>
                <a:ea typeface="UD デジタル 教科書体 NK-R" panose="02020400000000000000" pitchFamily="18" charset="-128"/>
              </a:rPr>
              <a:t>×</a:t>
            </a:r>
            <a:r>
              <a:rPr lang="ja-JP" altLang="en-US" sz="1600" dirty="0">
                <a:latin typeface="UD デジタル 教科書体 NK-R" panose="02020400000000000000" pitchFamily="18" charset="-128"/>
                <a:ea typeface="UD デジタル 教科書体 NK-R" panose="02020400000000000000" pitchFamily="18" charset="-128"/>
              </a:rPr>
              <a:t>影響の大きさ</a:t>
            </a:r>
          </a:p>
        </p:txBody>
      </p:sp>
      <p:sp>
        <p:nvSpPr>
          <p:cNvPr id="8" name="タイトル 2"/>
          <p:cNvSpPr txBox="1">
            <a:spLocks/>
          </p:cNvSpPr>
          <p:nvPr/>
        </p:nvSpPr>
        <p:spPr>
          <a:xfrm>
            <a:off x="19050" y="116115"/>
            <a:ext cx="7740352" cy="624114"/>
          </a:xfrm>
          <a:prstGeom prst="rect">
            <a:avLst/>
          </a:prstGeom>
        </p:spPr>
        <p:txBody>
          <a:bodyPr/>
          <a:lstStyle>
            <a:lvl1pPr algn="l" rtl="0" eaLnBrk="1" fontAlgn="base" hangingPunct="1">
              <a:spcBef>
                <a:spcPct val="0"/>
              </a:spcBef>
              <a:spcAft>
                <a:spcPct val="0"/>
              </a:spcAft>
              <a:defRPr kumimoji="1" sz="3200">
                <a:solidFill>
                  <a:srgbClr val="4087C8"/>
                </a:solidFill>
                <a:latin typeface="UD デジタル 教科書体 NK-B" panose="02020700000000000000" pitchFamily="18" charset="-128"/>
                <a:ea typeface="UD デジタル 教科書体 NK-B" panose="02020700000000000000" pitchFamily="18" charset="-128"/>
                <a:cs typeface="UD デジタル 教科書体 NK-B" panose="02020700000000000000" pitchFamily="18" charset="-128"/>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kern="0" dirty="0"/>
              <a:t>④</a:t>
            </a:r>
            <a:r>
              <a:rPr lang="en-US" altLang="ja-JP" kern="0" dirty="0"/>
              <a:t>FMEA</a:t>
            </a:r>
            <a:r>
              <a:rPr lang="ja-JP" altLang="en-US" sz="2000" kern="0" dirty="0"/>
              <a:t>（</a:t>
            </a:r>
            <a:r>
              <a:rPr lang="en-US" altLang="ja-JP" sz="2000" kern="0" dirty="0"/>
              <a:t>Failure Mode and Effect Analysis</a:t>
            </a:r>
            <a:r>
              <a:rPr lang="ja-JP" altLang="en-US" sz="2000" kern="0" dirty="0"/>
              <a:t>）</a:t>
            </a:r>
            <a:endParaRPr lang="ja-JP" altLang="en-US" kern="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4327820" y="1420473"/>
            <a:ext cx="4583342" cy="3196435"/>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角丸四角形 11"/>
          <p:cNvSpPr/>
          <p:nvPr/>
        </p:nvSpPr>
        <p:spPr>
          <a:xfrm>
            <a:off x="250032" y="3090661"/>
            <a:ext cx="3889920" cy="1429432"/>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トップダウンではなく、乗務員が自分たちで討議して目標を決め、遂行するチーム活動を軸に、安全をマネジメントする仕組みを構築！！</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 name="角丸四角形 2"/>
          <p:cNvSpPr/>
          <p:nvPr/>
        </p:nvSpPr>
        <p:spPr>
          <a:xfrm>
            <a:off x="251520" y="1491449"/>
            <a:ext cx="3888432" cy="1080120"/>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社名：Ｂ物流株式会社　　</a:t>
            </a:r>
            <a:endParaRPr lang="en-US" altLang="ja-JP"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人員：２８０名（乗務員１１６名）</a:t>
            </a:r>
            <a:endParaRPr lang="en-US" altLang="ja-JP"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台数：１０５台</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a:xfrm>
            <a:off x="252318" y="1093797"/>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j-ea"/>
                <a:ea typeface="+mj-ea"/>
              </a:rPr>
              <a:t>事業者の概要</a:t>
            </a:r>
          </a:p>
        </p:txBody>
      </p:sp>
      <p:sp>
        <p:nvSpPr>
          <p:cNvPr id="10" name="正方形/長方形 9"/>
          <p:cNvSpPr/>
          <p:nvPr/>
        </p:nvSpPr>
        <p:spPr>
          <a:xfrm>
            <a:off x="255802" y="2713031"/>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j-ea"/>
                <a:ea typeface="+mj-ea"/>
              </a:rPr>
              <a:t>事例のポイント</a:t>
            </a:r>
          </a:p>
        </p:txBody>
      </p:sp>
      <p:sp>
        <p:nvSpPr>
          <p:cNvPr id="11" name="正方形/長方形 10"/>
          <p:cNvSpPr/>
          <p:nvPr/>
        </p:nvSpPr>
        <p:spPr>
          <a:xfrm>
            <a:off x="4370593" y="1121799"/>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j-ea"/>
                <a:ea typeface="+mj-ea"/>
              </a:rPr>
              <a:t>取組みの具体的内容</a:t>
            </a:r>
          </a:p>
        </p:txBody>
      </p:sp>
      <p:sp>
        <p:nvSpPr>
          <p:cNvPr id="7" name="テキスト ボックス 6"/>
          <p:cNvSpPr txBox="1"/>
          <p:nvPr/>
        </p:nvSpPr>
        <p:spPr>
          <a:xfrm>
            <a:off x="4387857" y="1576820"/>
            <a:ext cx="4540569" cy="2862322"/>
          </a:xfrm>
          <a:prstGeom prst="rect">
            <a:avLst/>
          </a:prstGeom>
          <a:noFill/>
        </p:spPr>
        <p:txBody>
          <a:bodyPr wrap="square" rtlCol="0">
            <a:spAutoFit/>
          </a:bodyPr>
          <a:lstStyle/>
          <a:p>
            <a:pPr marL="144000" indent="-144000" algn="l"/>
            <a:r>
              <a:rPr lang="ja-JP" altLang="en-US" dirty="0">
                <a:latin typeface="UD デジタル 教科書体 NK-R" panose="02020400000000000000" pitchFamily="18" charset="-128"/>
                <a:ea typeface="UD デジタル 教科書体 NK-R" panose="02020400000000000000" pitchFamily="18" charset="-128"/>
              </a:rPr>
              <a:t>●</a:t>
            </a:r>
            <a:r>
              <a:rPr lang="ja-JP" altLang="en-US" dirty="0">
                <a:solidFill>
                  <a:srgbClr val="0000FF"/>
                </a:solidFill>
                <a:latin typeface="UD デジタル 教科書体 NK-R" panose="02020400000000000000" pitchFamily="18" charset="-128"/>
                <a:ea typeface="UD デジタル 教科書体 NK-R" panose="02020400000000000000" pitchFamily="18" charset="-128"/>
              </a:rPr>
              <a:t>安全も含めた日常の気付きなどを記載する「みんなのノート」</a:t>
            </a:r>
            <a:r>
              <a:rPr lang="ja-JP" altLang="en-US" dirty="0">
                <a:latin typeface="UD デジタル 教科書体 NK-R" panose="02020400000000000000" pitchFamily="18" charset="-128"/>
                <a:ea typeface="UD デジタル 教科書体 NK-R" panose="02020400000000000000" pitchFamily="18" charset="-128"/>
              </a:rPr>
              <a:t>を乗務員の中で</a:t>
            </a:r>
            <a:r>
              <a:rPr lang="ja-JP" altLang="en-US" dirty="0">
                <a:solidFill>
                  <a:srgbClr val="0000FF"/>
                </a:solidFill>
                <a:latin typeface="UD デジタル 教科書体 NK-R" panose="02020400000000000000" pitchFamily="18" charset="-128"/>
                <a:ea typeface="UD デジタル 教科書体 NK-R" panose="02020400000000000000" pitchFamily="18" charset="-128"/>
              </a:rPr>
              <a:t>回覧</a:t>
            </a:r>
            <a:r>
              <a:rPr lang="ja-JP" altLang="en-US" dirty="0">
                <a:latin typeface="UD デジタル 教科書体 NK-R" panose="02020400000000000000" pitchFamily="18" charset="-128"/>
                <a:ea typeface="UD デジタル 教科書体 NK-R" panose="02020400000000000000" pitchFamily="18" charset="-128"/>
              </a:rPr>
              <a:t>し、記載する活動を実施。この活動は、事故が多発した時に、乗務員が自発的に始めた。</a:t>
            </a:r>
            <a:endParaRPr lang="en-US" altLang="ja-JP" dirty="0">
              <a:latin typeface="UD デジタル 教科書体 NK-R" panose="02020400000000000000" pitchFamily="18" charset="-128"/>
              <a:ea typeface="UD デジタル 教科書体 NK-R" panose="02020400000000000000" pitchFamily="18" charset="-128"/>
            </a:endParaRPr>
          </a:p>
          <a:p>
            <a:pPr marL="144000" indent="-144000" algn="l"/>
            <a:r>
              <a:rPr lang="ja-JP" altLang="en-US" dirty="0">
                <a:latin typeface="UD デジタル 教科書体 NK-R" panose="02020400000000000000" pitchFamily="18" charset="-128"/>
                <a:ea typeface="UD デジタル 教科書体 NK-R" panose="02020400000000000000" pitchFamily="18" charset="-128"/>
              </a:rPr>
              <a:t>●毎月１９日を“一工夫</a:t>
            </a: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改善の日”と定め、「ＫＡＩＺＥＮシート」「ヒヤリハットシート」を収集。安全環境対策室が一人一人にコメントを記入して返却し、個別のフォローをすることでＰＤＣＡの手順に基づく改善活動を定着させて、提出率も高めている。</a:t>
            </a:r>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15" name="テキスト ボックス 14"/>
          <p:cNvSpPr txBox="1"/>
          <p:nvPr/>
        </p:nvSpPr>
        <p:spPr>
          <a:xfrm>
            <a:off x="611560" y="4695281"/>
            <a:ext cx="2327808" cy="338554"/>
          </a:xfrm>
          <a:prstGeom prst="rect">
            <a:avLst/>
          </a:prstGeom>
          <a:noFill/>
        </p:spPr>
        <p:txBody>
          <a:bodyPr wrap="square" rtlCol="0">
            <a:spAutoFit/>
          </a:bodyPr>
          <a:lstStyle/>
          <a:p>
            <a:r>
              <a:rPr kumimoji="1" lang="ja-JP" altLang="en-US" sz="1600" b="1" dirty="0"/>
              <a:t>チーム別スローガン</a:t>
            </a:r>
          </a:p>
        </p:txBody>
      </p:sp>
      <p:sp>
        <p:nvSpPr>
          <p:cNvPr id="17" name="テキスト ボックス 16"/>
          <p:cNvSpPr txBox="1"/>
          <p:nvPr/>
        </p:nvSpPr>
        <p:spPr>
          <a:xfrm>
            <a:off x="3869184" y="4672557"/>
            <a:ext cx="1657044" cy="338554"/>
          </a:xfrm>
          <a:prstGeom prst="rect">
            <a:avLst/>
          </a:prstGeom>
          <a:noFill/>
        </p:spPr>
        <p:txBody>
          <a:bodyPr wrap="square" rtlCol="0">
            <a:spAutoFit/>
          </a:bodyPr>
          <a:lstStyle/>
          <a:p>
            <a:r>
              <a:rPr kumimoji="1" lang="ja-JP" altLang="en-US" sz="1600" b="1" dirty="0"/>
              <a:t>みんなのノート</a:t>
            </a:r>
          </a:p>
        </p:txBody>
      </p:sp>
      <p:sp>
        <p:nvSpPr>
          <p:cNvPr id="18" name="テキスト ボックス 17"/>
          <p:cNvSpPr txBox="1"/>
          <p:nvPr/>
        </p:nvSpPr>
        <p:spPr>
          <a:xfrm>
            <a:off x="6258342" y="4681073"/>
            <a:ext cx="2490506" cy="338554"/>
          </a:xfrm>
          <a:prstGeom prst="rect">
            <a:avLst/>
          </a:prstGeom>
          <a:noFill/>
        </p:spPr>
        <p:txBody>
          <a:bodyPr wrap="square" rtlCol="0">
            <a:spAutoFit/>
          </a:bodyPr>
          <a:lstStyle/>
          <a:p>
            <a:r>
              <a:rPr kumimoji="1" lang="ja-JP" altLang="en-US" sz="1600" b="1" dirty="0"/>
              <a:t>ＫＡＩＺＥＮシート</a:t>
            </a:r>
          </a:p>
        </p:txBody>
      </p:sp>
      <p:pic>
        <p:nvPicPr>
          <p:cNvPr id="8" name="図 7"/>
          <p:cNvPicPr>
            <a:picLocks noChangeAspect="1"/>
          </p:cNvPicPr>
          <p:nvPr/>
        </p:nvPicPr>
        <p:blipFill>
          <a:blip r:embed="rId3"/>
          <a:stretch>
            <a:fillRect/>
          </a:stretch>
        </p:blipFill>
        <p:spPr>
          <a:xfrm>
            <a:off x="278459" y="4985929"/>
            <a:ext cx="2879769" cy="1839796"/>
          </a:xfrm>
          <a:prstGeom prst="rect">
            <a:avLst/>
          </a:prstGeom>
        </p:spPr>
      </p:pic>
      <p:pic>
        <p:nvPicPr>
          <p:cNvPr id="9" name="図 8"/>
          <p:cNvPicPr>
            <a:picLocks noChangeAspect="1"/>
          </p:cNvPicPr>
          <p:nvPr/>
        </p:nvPicPr>
        <p:blipFill>
          <a:blip r:embed="rId4"/>
          <a:stretch>
            <a:fillRect/>
          </a:stretch>
        </p:blipFill>
        <p:spPr>
          <a:xfrm>
            <a:off x="3347864" y="4985928"/>
            <a:ext cx="2664295" cy="1827331"/>
          </a:xfrm>
          <a:prstGeom prst="rect">
            <a:avLst/>
          </a:prstGeom>
        </p:spPr>
      </p:pic>
      <p:sp>
        <p:nvSpPr>
          <p:cNvPr id="16" name="正方形/長方形 15"/>
          <p:cNvSpPr/>
          <p:nvPr/>
        </p:nvSpPr>
        <p:spPr>
          <a:xfrm>
            <a:off x="1250860" y="6148331"/>
            <a:ext cx="288032" cy="2099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21" name="正方形/長方形 20"/>
          <p:cNvSpPr/>
          <p:nvPr/>
        </p:nvSpPr>
        <p:spPr>
          <a:xfrm>
            <a:off x="2367277" y="6148331"/>
            <a:ext cx="288032" cy="2099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20" name="スライド番号プレースホルダー 19"/>
          <p:cNvSpPr>
            <a:spLocks noGrp="1"/>
          </p:cNvSpPr>
          <p:nvPr>
            <p:ph type="sldNum" sz="quarter" idx="12"/>
          </p:nvPr>
        </p:nvSpPr>
        <p:spPr/>
        <p:txBody>
          <a:bodyPr/>
          <a:lstStyle/>
          <a:p>
            <a:pPr>
              <a:defRPr/>
            </a:pPr>
            <a:fld id="{8DEB9206-6B62-49F8-BC94-D9E684E3D2D0}" type="slidenum">
              <a:rPr lang="en-US" altLang="ja-JP" smtClean="0"/>
              <a:pPr>
                <a:defRPr/>
              </a:pPr>
              <a:t>85</a:t>
            </a:fld>
            <a:endParaRPr lang="en-US" altLang="ja-JP" dirty="0"/>
          </a:p>
        </p:txBody>
      </p:sp>
      <p:sp>
        <p:nvSpPr>
          <p:cNvPr id="5" name="タイトル 4"/>
          <p:cNvSpPr>
            <a:spLocks noGrp="1"/>
          </p:cNvSpPr>
          <p:nvPr>
            <p:ph type="title"/>
          </p:nvPr>
        </p:nvSpPr>
        <p:spPr/>
        <p:txBody>
          <a:bodyPr/>
          <a:lstStyle/>
          <a:p>
            <a:r>
              <a:rPr lang="ja-JP" altLang="en-US" dirty="0"/>
              <a:t>運送事業者における輸送の安全取組事例</a:t>
            </a:r>
            <a:endParaRPr kumimoji="1" lang="ja-JP" altLang="en-US" dirty="0"/>
          </a:p>
        </p:txBody>
      </p:sp>
      <p:pic>
        <p:nvPicPr>
          <p:cNvPr id="22" name="図 21"/>
          <p:cNvPicPr>
            <a:picLocks noChangeAspect="1"/>
          </p:cNvPicPr>
          <p:nvPr/>
        </p:nvPicPr>
        <p:blipFill>
          <a:blip r:embed="rId5"/>
          <a:stretch>
            <a:fillRect/>
          </a:stretch>
        </p:blipFill>
        <p:spPr>
          <a:xfrm>
            <a:off x="6237184" y="4963272"/>
            <a:ext cx="2638425" cy="1819275"/>
          </a:xfrm>
          <a:prstGeom prst="rect">
            <a:avLst/>
          </a:prstGeom>
        </p:spPr>
      </p:pic>
    </p:spTree>
    <p:extLst>
      <p:ext uri="{BB962C8B-B14F-4D97-AF65-F5344CB8AC3E}">
        <p14:creationId xmlns:p14="http://schemas.microsoft.com/office/powerpoint/2010/main" val="9243112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pPr eaLnBrk="1" hangingPunct="1">
              <a:buFont typeface="Wingdings" pitchFamily="2" charset="2"/>
              <a:buNone/>
            </a:pPr>
            <a:r>
              <a:rPr lang="ja-JP" altLang="en-US" dirty="0"/>
              <a:t>６．対策の考え方</a:t>
            </a:r>
            <a:endParaRPr kumimoji="1" lang="ja-JP" altLang="en-US" dirty="0"/>
          </a:p>
        </p:txBody>
      </p:sp>
      <p:sp>
        <p:nvSpPr>
          <p:cNvPr id="2" name="スライド番号プレースホルダー 1"/>
          <p:cNvSpPr>
            <a:spLocks noGrp="1"/>
          </p:cNvSpPr>
          <p:nvPr>
            <p:ph type="sldNum" sz="quarter" idx="12"/>
          </p:nvPr>
        </p:nvSpPr>
        <p:spPr/>
        <p:txBody>
          <a:bodyPr/>
          <a:lstStyle/>
          <a:p>
            <a:pPr>
              <a:defRPr/>
            </a:pPr>
            <a:fld id="{F2DB792D-D871-4CCA-A78C-78C247134512}" type="slidenum">
              <a:rPr lang="en-US" altLang="ja-JP" smtClean="0"/>
              <a:pPr>
                <a:defRPr/>
              </a:pPr>
              <a:t>86</a:t>
            </a:fld>
            <a:endParaRPr lang="en-US" altLang="ja-JP" dirty="0"/>
          </a:p>
        </p:txBody>
      </p:sp>
    </p:spTree>
    <p:extLst>
      <p:ext uri="{BB962C8B-B14F-4D97-AF65-F5344CB8AC3E}">
        <p14:creationId xmlns:p14="http://schemas.microsoft.com/office/powerpoint/2010/main" val="16933315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87</a:t>
            </a:fld>
            <a:endParaRPr lang="en-US" altLang="ja-JP" dirty="0"/>
          </a:p>
        </p:txBody>
      </p:sp>
      <p:sp>
        <p:nvSpPr>
          <p:cNvPr id="3" name="タイトル 2"/>
          <p:cNvSpPr>
            <a:spLocks noGrp="1"/>
          </p:cNvSpPr>
          <p:nvPr>
            <p:ph type="title"/>
          </p:nvPr>
        </p:nvSpPr>
        <p:spPr/>
        <p:txBody>
          <a:bodyPr/>
          <a:lstStyle/>
          <a:p>
            <a:r>
              <a:rPr lang="ja-JP" altLang="en-US" dirty="0"/>
              <a:t>失敗の種類によって対策の方向性は異なる</a:t>
            </a:r>
            <a:endParaRPr kumimoji="1" lang="ja-JP" altLang="en-US" dirty="0"/>
          </a:p>
        </p:txBody>
      </p:sp>
      <p:pic>
        <p:nvPicPr>
          <p:cNvPr id="6" name="図 5"/>
          <p:cNvPicPr>
            <a:picLocks noChangeAspect="1"/>
          </p:cNvPicPr>
          <p:nvPr/>
        </p:nvPicPr>
        <p:blipFill>
          <a:blip r:embed="rId3"/>
          <a:stretch>
            <a:fillRect/>
          </a:stretch>
        </p:blipFill>
        <p:spPr>
          <a:xfrm>
            <a:off x="1293650" y="3200394"/>
            <a:ext cx="2143125" cy="2143125"/>
          </a:xfrm>
          <a:prstGeom prst="rect">
            <a:avLst/>
          </a:prstGeom>
        </p:spPr>
      </p:pic>
      <p:sp>
        <p:nvSpPr>
          <p:cNvPr id="11" name="爆発 1 10"/>
          <p:cNvSpPr/>
          <p:nvPr/>
        </p:nvSpPr>
        <p:spPr bwMode="auto">
          <a:xfrm>
            <a:off x="300668" y="2759069"/>
            <a:ext cx="914400" cy="914400"/>
          </a:xfrm>
          <a:prstGeom prst="irregularSeal1">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2" name="爆発 1 11"/>
          <p:cNvSpPr/>
          <p:nvPr/>
        </p:nvSpPr>
        <p:spPr bwMode="auto">
          <a:xfrm>
            <a:off x="457831" y="2100979"/>
            <a:ext cx="914400" cy="914400"/>
          </a:xfrm>
          <a:prstGeom prst="irregularSeal1">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3" name="爆発 1 12"/>
          <p:cNvSpPr/>
          <p:nvPr/>
        </p:nvSpPr>
        <p:spPr bwMode="auto">
          <a:xfrm>
            <a:off x="836450" y="2590156"/>
            <a:ext cx="914400" cy="914400"/>
          </a:xfrm>
          <a:prstGeom prst="irregularSeal1">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4" name="Rectangle 3"/>
          <p:cNvSpPr txBox="1">
            <a:spLocks noChangeArrowheads="1"/>
          </p:cNvSpPr>
          <p:nvPr/>
        </p:nvSpPr>
        <p:spPr bwMode="auto">
          <a:xfrm>
            <a:off x="133159" y="1196317"/>
            <a:ext cx="67714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buFontTx/>
              <a:buNone/>
            </a:pPr>
            <a:r>
              <a:rPr lang="ja-JP" altLang="en-US" kern="0" dirty="0">
                <a:latin typeface="UD デジタル 教科書体 NK-B" panose="02020700000000000000" pitchFamily="18" charset="-128"/>
                <a:ea typeface="UD デジタル 教科書体 NK-B" panose="02020700000000000000" pitchFamily="18" charset="-128"/>
              </a:rPr>
              <a:t>与えられた役割＝的の中心に矢を射る</a:t>
            </a:r>
          </a:p>
        </p:txBody>
      </p:sp>
      <p:sp>
        <p:nvSpPr>
          <p:cNvPr id="16" name="Rectangle 3"/>
          <p:cNvSpPr txBox="1">
            <a:spLocks noChangeArrowheads="1"/>
          </p:cNvSpPr>
          <p:nvPr/>
        </p:nvSpPr>
        <p:spPr bwMode="auto">
          <a:xfrm>
            <a:off x="3630808" y="2483874"/>
            <a:ext cx="4067139"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buFontTx/>
              <a:buNone/>
            </a:pPr>
            <a:r>
              <a:rPr lang="ja-JP" altLang="en-US" kern="0" dirty="0">
                <a:latin typeface="UD デジタル 教科書体 NK-B" panose="02020700000000000000" pitchFamily="18" charset="-128"/>
                <a:ea typeface="UD デジタル 教科書体 NK-B" panose="02020700000000000000" pitchFamily="18" charset="-128"/>
              </a:rPr>
              <a:t>ルール等</a:t>
            </a:r>
            <a:endParaRPr lang="en-US" altLang="ja-JP" kern="0" dirty="0">
              <a:latin typeface="UD デジタル 教科書体 NK-B" panose="02020700000000000000" pitchFamily="18" charset="-128"/>
              <a:ea typeface="UD デジタル 教科書体 NK-B" panose="02020700000000000000" pitchFamily="18" charset="-128"/>
            </a:endParaRPr>
          </a:p>
          <a:p>
            <a:pPr marL="0" indent="0">
              <a:buFontTx/>
              <a:buNone/>
            </a:pPr>
            <a:r>
              <a:rPr lang="ja-JP" altLang="en-US" kern="0" dirty="0">
                <a:latin typeface="UD デジタル 教科書体 NK-B" panose="02020700000000000000" pitchFamily="18" charset="-128"/>
                <a:ea typeface="UD デジタル 教科書体 NK-B" panose="02020700000000000000" pitchFamily="18" charset="-128"/>
              </a:rPr>
              <a:t>＝的の中心に矢を射る</a:t>
            </a:r>
          </a:p>
        </p:txBody>
      </p:sp>
      <p:sp>
        <p:nvSpPr>
          <p:cNvPr id="17" name="Rectangle 3"/>
          <p:cNvSpPr txBox="1">
            <a:spLocks noChangeArrowheads="1"/>
          </p:cNvSpPr>
          <p:nvPr/>
        </p:nvSpPr>
        <p:spPr bwMode="auto">
          <a:xfrm>
            <a:off x="3630808" y="3928362"/>
            <a:ext cx="487505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buFontTx/>
              <a:buNone/>
            </a:pPr>
            <a:r>
              <a:rPr lang="ja-JP" altLang="en-US" kern="0" dirty="0">
                <a:latin typeface="UD デジタル 教科書体 NK-B" panose="02020700000000000000" pitchFamily="18" charset="-128"/>
                <a:ea typeface="UD デジタル 教科書体 NK-B" panose="02020700000000000000" pitchFamily="18" charset="-128"/>
              </a:rPr>
              <a:t>実際</a:t>
            </a:r>
            <a:br>
              <a:rPr lang="en-US" altLang="ja-JP" kern="0" dirty="0">
                <a:latin typeface="UD デジタル 教科書体 NK-B" panose="02020700000000000000" pitchFamily="18" charset="-128"/>
                <a:ea typeface="UD デジタル 教科書体 NK-B" panose="02020700000000000000" pitchFamily="18" charset="-128"/>
              </a:rPr>
            </a:br>
            <a:r>
              <a:rPr lang="ja-JP" altLang="en-US" kern="0" dirty="0">
                <a:latin typeface="UD デジタル 教科書体 NK-B" panose="02020700000000000000" pitchFamily="18" charset="-128"/>
                <a:ea typeface="UD デジタル 教科書体 NK-B" panose="02020700000000000000" pitchFamily="18" charset="-128"/>
              </a:rPr>
              <a:t>＝的の中心から外れて着射</a:t>
            </a:r>
          </a:p>
        </p:txBody>
      </p:sp>
      <p:sp>
        <p:nvSpPr>
          <p:cNvPr id="18" name="Rectangle 3"/>
          <p:cNvSpPr txBox="1">
            <a:spLocks noChangeArrowheads="1"/>
          </p:cNvSpPr>
          <p:nvPr/>
        </p:nvSpPr>
        <p:spPr bwMode="auto">
          <a:xfrm>
            <a:off x="3630808" y="5403225"/>
            <a:ext cx="47804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buFontTx/>
              <a:buNone/>
            </a:pPr>
            <a:r>
              <a:rPr lang="ja-JP" altLang="en-US" kern="0" dirty="0">
                <a:latin typeface="UD デジタル 教科書体 NK-B" panose="02020700000000000000" pitchFamily="18" charset="-128"/>
                <a:ea typeface="UD デジタル 教科書体 NK-B" panose="02020700000000000000" pitchFamily="18" charset="-128"/>
              </a:rPr>
              <a:t>結果</a:t>
            </a:r>
            <a:br>
              <a:rPr lang="en-US" altLang="ja-JP" kern="0" dirty="0">
                <a:latin typeface="UD デジタル 教科書体 NK-B" panose="02020700000000000000" pitchFamily="18" charset="-128"/>
                <a:ea typeface="UD デジタル 教科書体 NK-B" panose="02020700000000000000" pitchFamily="18" charset="-128"/>
              </a:rPr>
            </a:br>
            <a:r>
              <a:rPr lang="ja-JP" altLang="en-US" kern="0" dirty="0">
                <a:latin typeface="UD デジタル 教科書体 NK-B" panose="02020700000000000000" pitchFamily="18" charset="-128"/>
                <a:ea typeface="UD デジタル 教科書体 NK-B" panose="02020700000000000000" pitchFamily="18" charset="-128"/>
              </a:rPr>
              <a:t>＝失敗（ヒューマンエラー）</a:t>
            </a:r>
          </a:p>
        </p:txBody>
      </p:sp>
    </p:spTree>
    <p:extLst>
      <p:ext uri="{BB962C8B-B14F-4D97-AF65-F5344CB8AC3E}">
        <p14:creationId xmlns:p14="http://schemas.microsoft.com/office/powerpoint/2010/main" val="19935033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88</a:t>
            </a:fld>
            <a:endParaRPr lang="en-US" altLang="ja-JP" dirty="0"/>
          </a:p>
        </p:txBody>
      </p:sp>
      <p:sp>
        <p:nvSpPr>
          <p:cNvPr id="3" name="タイトル 2"/>
          <p:cNvSpPr>
            <a:spLocks noGrp="1"/>
          </p:cNvSpPr>
          <p:nvPr>
            <p:ph type="title"/>
          </p:nvPr>
        </p:nvSpPr>
        <p:spPr/>
        <p:txBody>
          <a:bodyPr/>
          <a:lstStyle/>
          <a:p>
            <a:r>
              <a:rPr kumimoji="1" lang="ja-JP" altLang="en-US" dirty="0"/>
              <a:t>失敗の種類によって対策の方向性は異なる</a:t>
            </a:r>
          </a:p>
        </p:txBody>
      </p:sp>
      <p:pic>
        <p:nvPicPr>
          <p:cNvPr id="5" name="図 4"/>
          <p:cNvPicPr>
            <a:picLocks noChangeAspect="1"/>
          </p:cNvPicPr>
          <p:nvPr/>
        </p:nvPicPr>
        <p:blipFill>
          <a:blip r:embed="rId3"/>
          <a:stretch>
            <a:fillRect/>
          </a:stretch>
        </p:blipFill>
        <p:spPr>
          <a:xfrm>
            <a:off x="5499898" y="3210839"/>
            <a:ext cx="2143125" cy="2143125"/>
          </a:xfrm>
          <a:prstGeom prst="rect">
            <a:avLst/>
          </a:prstGeom>
        </p:spPr>
      </p:pic>
      <p:pic>
        <p:nvPicPr>
          <p:cNvPr id="6" name="図 5"/>
          <p:cNvPicPr>
            <a:picLocks noChangeAspect="1"/>
          </p:cNvPicPr>
          <p:nvPr/>
        </p:nvPicPr>
        <p:blipFill>
          <a:blip r:embed="rId3"/>
          <a:stretch>
            <a:fillRect/>
          </a:stretch>
        </p:blipFill>
        <p:spPr>
          <a:xfrm>
            <a:off x="1293650" y="3200394"/>
            <a:ext cx="2143125" cy="2143125"/>
          </a:xfrm>
          <a:prstGeom prst="rect">
            <a:avLst/>
          </a:prstGeom>
        </p:spPr>
      </p:pic>
      <p:sp>
        <p:nvSpPr>
          <p:cNvPr id="8" name="爆発 1 7"/>
          <p:cNvSpPr/>
          <p:nvPr/>
        </p:nvSpPr>
        <p:spPr bwMode="auto">
          <a:xfrm>
            <a:off x="4780458" y="2181324"/>
            <a:ext cx="914400" cy="914400"/>
          </a:xfrm>
          <a:prstGeom prst="irregularSeal1">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9" name="爆発 1 8"/>
          <p:cNvSpPr/>
          <p:nvPr/>
        </p:nvSpPr>
        <p:spPr bwMode="auto">
          <a:xfrm>
            <a:off x="4683688" y="4538627"/>
            <a:ext cx="914400" cy="914400"/>
          </a:xfrm>
          <a:prstGeom prst="irregularSeal1">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0" name="爆発 1 9"/>
          <p:cNvSpPr/>
          <p:nvPr/>
        </p:nvSpPr>
        <p:spPr bwMode="auto">
          <a:xfrm>
            <a:off x="7759402" y="2488268"/>
            <a:ext cx="914400" cy="914400"/>
          </a:xfrm>
          <a:prstGeom prst="irregularSeal1">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1" name="爆発 1 10"/>
          <p:cNvSpPr/>
          <p:nvPr/>
        </p:nvSpPr>
        <p:spPr bwMode="auto">
          <a:xfrm>
            <a:off x="300668" y="2759069"/>
            <a:ext cx="914400" cy="914400"/>
          </a:xfrm>
          <a:prstGeom prst="irregularSeal1">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2" name="爆発 1 11"/>
          <p:cNvSpPr/>
          <p:nvPr/>
        </p:nvSpPr>
        <p:spPr bwMode="auto">
          <a:xfrm>
            <a:off x="457831" y="2100979"/>
            <a:ext cx="914400" cy="914400"/>
          </a:xfrm>
          <a:prstGeom prst="irregularSeal1">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3" name="爆発 1 12"/>
          <p:cNvSpPr/>
          <p:nvPr/>
        </p:nvSpPr>
        <p:spPr bwMode="auto">
          <a:xfrm>
            <a:off x="836450" y="2590156"/>
            <a:ext cx="914400" cy="914400"/>
          </a:xfrm>
          <a:prstGeom prst="irregularSeal1">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4" name="Rectangle 3"/>
          <p:cNvSpPr txBox="1">
            <a:spLocks noChangeArrowheads="1"/>
          </p:cNvSpPr>
          <p:nvPr/>
        </p:nvSpPr>
        <p:spPr bwMode="auto">
          <a:xfrm>
            <a:off x="133159" y="1196317"/>
            <a:ext cx="67714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buFontTx/>
              <a:buNone/>
            </a:pPr>
            <a:r>
              <a:rPr lang="ja-JP" altLang="en-US" kern="0" dirty="0">
                <a:latin typeface="UD デジタル 教科書体 NK-B" panose="02020700000000000000" pitchFamily="18" charset="-128"/>
                <a:ea typeface="UD デジタル 教科書体 NK-B" panose="02020700000000000000" pitchFamily="18" charset="-128"/>
              </a:rPr>
              <a:t>与えられた役割＝的の中心に矢を射る</a:t>
            </a:r>
          </a:p>
        </p:txBody>
      </p:sp>
      <p:sp>
        <p:nvSpPr>
          <p:cNvPr id="15" name="Rectangle 3"/>
          <p:cNvSpPr txBox="1">
            <a:spLocks noChangeArrowheads="1"/>
          </p:cNvSpPr>
          <p:nvPr/>
        </p:nvSpPr>
        <p:spPr bwMode="auto">
          <a:xfrm>
            <a:off x="1755832" y="5901461"/>
            <a:ext cx="56108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3600" kern="0" dirty="0">
                <a:solidFill>
                  <a:srgbClr val="3333FF"/>
                </a:solidFill>
                <a:latin typeface="UD デジタル 教科書体 NK-B" panose="02020700000000000000" pitchFamily="18" charset="-128"/>
                <a:ea typeface="UD デジタル 教科書体 NK-B" panose="02020700000000000000" pitchFamily="18" charset="-128"/>
              </a:rPr>
              <a:t>同じ対策で良いでしょうか？</a:t>
            </a:r>
          </a:p>
        </p:txBody>
      </p:sp>
    </p:spTree>
    <p:extLst>
      <p:ext uri="{BB962C8B-B14F-4D97-AF65-F5344CB8AC3E}">
        <p14:creationId xmlns:p14="http://schemas.microsoft.com/office/powerpoint/2010/main" val="14758634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0" y="1641350"/>
            <a:ext cx="2143125" cy="2143125"/>
          </a:xfrm>
          <a:prstGeom prst="rect">
            <a:avLst/>
          </a:prstGeom>
        </p:spPr>
      </p:pic>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89</a:t>
            </a:fld>
            <a:endParaRPr lang="en-US" altLang="ja-JP" dirty="0"/>
          </a:p>
        </p:txBody>
      </p:sp>
      <p:sp>
        <p:nvSpPr>
          <p:cNvPr id="3" name="タイトル 2"/>
          <p:cNvSpPr>
            <a:spLocks noGrp="1"/>
          </p:cNvSpPr>
          <p:nvPr>
            <p:ph type="title"/>
          </p:nvPr>
        </p:nvSpPr>
        <p:spPr/>
        <p:txBody>
          <a:bodyPr/>
          <a:lstStyle/>
          <a:p>
            <a:r>
              <a:rPr kumimoji="1" lang="ja-JP" altLang="en-US" dirty="0"/>
              <a:t>失敗の種類によって対策の方向性は異なる</a:t>
            </a:r>
          </a:p>
        </p:txBody>
      </p:sp>
      <p:pic>
        <p:nvPicPr>
          <p:cNvPr id="5" name="図 4"/>
          <p:cNvPicPr>
            <a:picLocks noChangeAspect="1"/>
          </p:cNvPicPr>
          <p:nvPr/>
        </p:nvPicPr>
        <p:blipFill>
          <a:blip r:embed="rId3"/>
          <a:stretch>
            <a:fillRect/>
          </a:stretch>
        </p:blipFill>
        <p:spPr>
          <a:xfrm>
            <a:off x="5499898" y="3210839"/>
            <a:ext cx="2143125" cy="2143125"/>
          </a:xfrm>
          <a:prstGeom prst="rect">
            <a:avLst/>
          </a:prstGeom>
        </p:spPr>
      </p:pic>
      <p:pic>
        <p:nvPicPr>
          <p:cNvPr id="6" name="図 5"/>
          <p:cNvPicPr>
            <a:picLocks noChangeAspect="1"/>
          </p:cNvPicPr>
          <p:nvPr/>
        </p:nvPicPr>
        <p:blipFill>
          <a:blip r:embed="rId3">
            <a:lum bright="70000" contrast="-70000"/>
          </a:blip>
          <a:stretch>
            <a:fillRect/>
          </a:stretch>
        </p:blipFill>
        <p:spPr>
          <a:xfrm>
            <a:off x="1293650" y="3200394"/>
            <a:ext cx="2143125" cy="2143125"/>
          </a:xfrm>
          <a:prstGeom prst="rect">
            <a:avLst/>
          </a:prstGeom>
        </p:spPr>
      </p:pic>
      <p:sp>
        <p:nvSpPr>
          <p:cNvPr id="8" name="爆発 1 7"/>
          <p:cNvSpPr/>
          <p:nvPr/>
        </p:nvSpPr>
        <p:spPr bwMode="auto">
          <a:xfrm>
            <a:off x="4780458" y="2181324"/>
            <a:ext cx="914400" cy="914400"/>
          </a:xfrm>
          <a:prstGeom prst="irregularSeal1">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9" name="爆発 1 8"/>
          <p:cNvSpPr/>
          <p:nvPr/>
        </p:nvSpPr>
        <p:spPr bwMode="auto">
          <a:xfrm>
            <a:off x="4683688" y="4538627"/>
            <a:ext cx="914400" cy="914400"/>
          </a:xfrm>
          <a:prstGeom prst="irregularSeal1">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0" name="爆発 1 9"/>
          <p:cNvSpPr/>
          <p:nvPr/>
        </p:nvSpPr>
        <p:spPr bwMode="auto">
          <a:xfrm>
            <a:off x="7759402" y="2488268"/>
            <a:ext cx="914400" cy="914400"/>
          </a:xfrm>
          <a:prstGeom prst="irregularSeal1">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1" name="爆発 1 10"/>
          <p:cNvSpPr/>
          <p:nvPr/>
        </p:nvSpPr>
        <p:spPr bwMode="auto">
          <a:xfrm>
            <a:off x="300668" y="2759069"/>
            <a:ext cx="914400" cy="914400"/>
          </a:xfrm>
          <a:prstGeom prst="irregularSeal1">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2" name="爆発 1 11"/>
          <p:cNvSpPr/>
          <p:nvPr/>
        </p:nvSpPr>
        <p:spPr bwMode="auto">
          <a:xfrm>
            <a:off x="457831" y="2100979"/>
            <a:ext cx="914400" cy="914400"/>
          </a:xfrm>
          <a:prstGeom prst="irregularSeal1">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3" name="爆発 1 12"/>
          <p:cNvSpPr/>
          <p:nvPr/>
        </p:nvSpPr>
        <p:spPr bwMode="auto">
          <a:xfrm>
            <a:off x="836450" y="2590156"/>
            <a:ext cx="914400" cy="914400"/>
          </a:xfrm>
          <a:prstGeom prst="irregularSeal1">
            <a:avLst/>
          </a:prstGeom>
          <a:solidFill>
            <a:srgbClr val="FFFF99"/>
          </a:solid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4" name="右矢印 3"/>
          <p:cNvSpPr/>
          <p:nvPr/>
        </p:nvSpPr>
        <p:spPr bwMode="auto">
          <a:xfrm rot="13445271">
            <a:off x="1261647" y="3335568"/>
            <a:ext cx="978408" cy="484632"/>
          </a:xfrm>
          <a:prstGeom prst="rightArrow">
            <a:avLst/>
          </a:prstGeom>
          <a:solidFill>
            <a:srgbClr val="FF0000"/>
          </a:solidFill>
          <a:ln w="9525">
            <a:solidFill>
              <a:schemeClr val="bg1"/>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7" name="右矢印 16"/>
          <p:cNvSpPr/>
          <p:nvPr/>
        </p:nvSpPr>
        <p:spPr bwMode="auto">
          <a:xfrm rot="19725970">
            <a:off x="5341405" y="4349349"/>
            <a:ext cx="978408" cy="484632"/>
          </a:xfrm>
          <a:prstGeom prst="rightArrow">
            <a:avLst/>
          </a:prstGeom>
          <a:solidFill>
            <a:srgbClr val="FF0000"/>
          </a:solidFill>
          <a:ln w="9525">
            <a:solidFill>
              <a:schemeClr val="bg1"/>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8" name="右矢印 17"/>
          <p:cNvSpPr/>
          <p:nvPr/>
        </p:nvSpPr>
        <p:spPr bwMode="auto">
          <a:xfrm rot="3054239">
            <a:off x="5418890" y="3148535"/>
            <a:ext cx="978408" cy="484632"/>
          </a:xfrm>
          <a:prstGeom prst="rightArrow">
            <a:avLst/>
          </a:prstGeom>
          <a:solidFill>
            <a:srgbClr val="FF0000"/>
          </a:solidFill>
          <a:ln w="9525">
            <a:solidFill>
              <a:schemeClr val="bg1"/>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19" name="右矢印 18"/>
          <p:cNvSpPr/>
          <p:nvPr/>
        </p:nvSpPr>
        <p:spPr bwMode="auto">
          <a:xfrm rot="8328423">
            <a:off x="6754330" y="3471997"/>
            <a:ext cx="978408" cy="484632"/>
          </a:xfrm>
          <a:prstGeom prst="rightArrow">
            <a:avLst/>
          </a:prstGeom>
          <a:solidFill>
            <a:srgbClr val="FF0000"/>
          </a:solidFill>
          <a:ln w="9525">
            <a:solidFill>
              <a:schemeClr val="bg1"/>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20" name="Rectangle 3"/>
          <p:cNvSpPr txBox="1">
            <a:spLocks noChangeArrowheads="1"/>
          </p:cNvSpPr>
          <p:nvPr/>
        </p:nvSpPr>
        <p:spPr bwMode="auto">
          <a:xfrm>
            <a:off x="133159" y="5512451"/>
            <a:ext cx="4426212"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800" kern="0" dirty="0">
                <a:latin typeface="UD デジタル 教科書体 NK-B" panose="02020700000000000000" pitchFamily="18" charset="-128"/>
                <a:ea typeface="UD デジタル 教科書体 NK-B" panose="02020700000000000000" pitchFamily="18" charset="-128"/>
              </a:rPr>
              <a:t>的を当たるところに近づける</a:t>
            </a:r>
            <a:endParaRPr lang="en-US" altLang="ja-JP" sz="2800" kern="0" dirty="0">
              <a:latin typeface="UD デジタル 教科書体 NK-B" panose="02020700000000000000" pitchFamily="18" charset="-128"/>
              <a:ea typeface="UD デジタル 教科書体 NK-B" panose="02020700000000000000" pitchFamily="18" charset="-128"/>
            </a:endParaRPr>
          </a:p>
          <a:p>
            <a:pPr marL="0" indent="0">
              <a:buFontTx/>
              <a:buNone/>
            </a:pPr>
            <a:r>
              <a:rPr lang="ja-JP" altLang="en-US" sz="2800" kern="0" dirty="0">
                <a:latin typeface="UD デジタル 教科書体 NK-B" panose="02020700000000000000" pitchFamily="18" charset="-128"/>
                <a:ea typeface="UD デジタル 教科書体 NK-B" panose="02020700000000000000" pitchFamily="18" charset="-128"/>
              </a:rPr>
              <a:t>⇒ </a:t>
            </a:r>
            <a:r>
              <a:rPr lang="ja-JP" altLang="en-US" sz="2800" kern="0" dirty="0">
                <a:solidFill>
                  <a:srgbClr val="0000FF"/>
                </a:solidFill>
                <a:latin typeface="UD デジタル 教科書体 NK-B" panose="02020700000000000000" pitchFamily="18" charset="-128"/>
                <a:ea typeface="UD デジタル 教科書体 NK-B" panose="02020700000000000000" pitchFamily="18" charset="-128"/>
              </a:rPr>
              <a:t>設備改善</a:t>
            </a:r>
          </a:p>
        </p:txBody>
      </p:sp>
      <p:sp>
        <p:nvSpPr>
          <p:cNvPr id="21" name="Rectangle 3"/>
          <p:cNvSpPr txBox="1">
            <a:spLocks noChangeArrowheads="1"/>
          </p:cNvSpPr>
          <p:nvPr/>
        </p:nvSpPr>
        <p:spPr bwMode="auto">
          <a:xfrm>
            <a:off x="4718110" y="5512451"/>
            <a:ext cx="4381328"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800" kern="0" dirty="0">
                <a:latin typeface="UD デジタル 教科書体 NK-B" panose="02020700000000000000" pitchFamily="18" charset="-128"/>
                <a:ea typeface="UD デジタル 教科書体 NK-B" panose="02020700000000000000" pitchFamily="18" charset="-128"/>
              </a:rPr>
              <a:t>同じところに射れるよう訓練</a:t>
            </a:r>
            <a:endParaRPr lang="en-US" altLang="ja-JP" sz="2800" kern="0" dirty="0">
              <a:latin typeface="UD デジタル 教科書体 NK-B" panose="02020700000000000000" pitchFamily="18" charset="-128"/>
              <a:ea typeface="UD デジタル 教科書体 NK-B" panose="02020700000000000000" pitchFamily="18" charset="-128"/>
            </a:endParaRPr>
          </a:p>
          <a:p>
            <a:pPr marL="0" indent="0">
              <a:buFontTx/>
              <a:buNone/>
            </a:pPr>
            <a:r>
              <a:rPr lang="ja-JP" altLang="en-US" sz="2800" kern="0" dirty="0">
                <a:latin typeface="UD デジタル 教科書体 NK-B" panose="02020700000000000000" pitchFamily="18" charset="-128"/>
                <a:ea typeface="UD デジタル 教科書体 NK-B" panose="02020700000000000000" pitchFamily="18" charset="-128"/>
              </a:rPr>
              <a:t>⇒ </a:t>
            </a:r>
            <a:r>
              <a:rPr lang="ja-JP" altLang="en-US" sz="2800" kern="0" dirty="0">
                <a:solidFill>
                  <a:srgbClr val="0000FF"/>
                </a:solidFill>
                <a:latin typeface="UD デジタル 教科書体 NK-B" panose="02020700000000000000" pitchFamily="18" charset="-128"/>
                <a:ea typeface="UD デジタル 教科書体 NK-B" panose="02020700000000000000" pitchFamily="18" charset="-128"/>
              </a:rPr>
              <a:t>教育・研修</a:t>
            </a:r>
          </a:p>
        </p:txBody>
      </p:sp>
    </p:spTree>
    <p:extLst>
      <p:ext uri="{BB962C8B-B14F-4D97-AF65-F5344CB8AC3E}">
        <p14:creationId xmlns:p14="http://schemas.microsoft.com/office/powerpoint/2010/main" val="4133356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AutoShape 3"/>
          <p:cNvSpPr>
            <a:spLocks noChangeArrowheads="1"/>
          </p:cNvSpPr>
          <p:nvPr/>
        </p:nvSpPr>
        <p:spPr bwMode="auto">
          <a:xfrm>
            <a:off x="4815366" y="4181556"/>
            <a:ext cx="4136400" cy="1440160"/>
          </a:xfrm>
          <a:prstGeom prst="roundRect">
            <a:avLst>
              <a:gd name="adj" fmla="val 5885"/>
            </a:avLst>
          </a:prstGeom>
          <a:solidFill>
            <a:srgbClr val="FFCCFF"/>
          </a:solidFill>
          <a:ln w="9525">
            <a:solidFill>
              <a:schemeClr val="bg2"/>
            </a:solidFill>
            <a:round/>
            <a:headEnd/>
            <a:tailEnd/>
          </a:ln>
        </p:spPr>
        <p:txBody>
          <a:bodyPr wrap="square" anchor="ctr"/>
          <a:lstStyle/>
          <a:p>
            <a:pPr algn="ctr"/>
            <a:r>
              <a:rPr lang="ja-JP" altLang="en-US" sz="2000" dirty="0">
                <a:latin typeface="UD デジタル 教科書体 NK-R" panose="02020400000000000000" pitchFamily="18" charset="-128"/>
                <a:ea typeface="UD デジタル 教科書体 NK-R" panose="02020400000000000000" pitchFamily="18" charset="-128"/>
              </a:rPr>
              <a:t>行為者が「不安全行動」を行わないようにする組織全体の対策も</a:t>
            </a:r>
          </a:p>
          <a:p>
            <a:endParaRPr lang="ja-JP" altLang="en-US" sz="900" dirty="0">
              <a:latin typeface="UD デジタル 教科書体 NK-R" panose="02020400000000000000" pitchFamily="18" charset="-128"/>
              <a:ea typeface="UD デジタル 教科書体 NK-R" panose="02020400000000000000" pitchFamily="18" charset="-128"/>
            </a:endParaRPr>
          </a:p>
          <a:p>
            <a:pPr algn="ctr"/>
            <a:r>
              <a:rPr lang="ja-JP" altLang="en-US" sz="3200" u="sng" dirty="0">
                <a:solidFill>
                  <a:srgbClr val="FF0000"/>
                </a:solidFill>
                <a:latin typeface="UD デジタル 教科書体 NK-B" panose="02020700000000000000" pitchFamily="18" charset="-128"/>
                <a:ea typeface="UD デジタル 教科書体 NK-B" panose="02020700000000000000" pitchFamily="18" charset="-128"/>
              </a:rPr>
              <a:t>安全文化の確立</a:t>
            </a:r>
          </a:p>
        </p:txBody>
      </p:sp>
      <p:sp>
        <p:nvSpPr>
          <p:cNvPr id="12293" name="AutoShape 4"/>
          <p:cNvSpPr>
            <a:spLocks noChangeArrowheads="1"/>
          </p:cNvSpPr>
          <p:nvPr/>
        </p:nvSpPr>
        <p:spPr bwMode="auto">
          <a:xfrm>
            <a:off x="4816494" y="1660335"/>
            <a:ext cx="4135272" cy="1439863"/>
          </a:xfrm>
          <a:prstGeom prst="roundRect">
            <a:avLst>
              <a:gd name="adj" fmla="val 8279"/>
            </a:avLst>
          </a:prstGeom>
          <a:solidFill>
            <a:srgbClr val="FFFF99"/>
          </a:solidFill>
          <a:ln w="9525">
            <a:solidFill>
              <a:schemeClr val="bg2"/>
            </a:solidFill>
            <a:round/>
            <a:headEnd/>
            <a:tailEnd/>
          </a:ln>
        </p:spPr>
        <p:txBody>
          <a:bodyPr wrap="none" anchor="ctr"/>
          <a:lstStyle/>
          <a:p>
            <a:pPr>
              <a:defRPr/>
            </a:pPr>
            <a:r>
              <a:rPr lang="ja-JP" altLang="en-US" sz="2000" dirty="0">
                <a:latin typeface="UD デジタル 教科書体 NK-R" panose="02020400000000000000" pitchFamily="18" charset="-128"/>
                <a:ea typeface="UD デジタル 教科書体 NK-R" panose="02020400000000000000" pitchFamily="18" charset="-128"/>
              </a:rPr>
              <a:t>人間工学等を活かしたシステム作り</a:t>
            </a:r>
            <a:endParaRPr lang="en-US" altLang="ja-JP" sz="2000" dirty="0">
              <a:latin typeface="UD デジタル 教科書体 NK-R" panose="02020400000000000000" pitchFamily="18" charset="-128"/>
              <a:ea typeface="UD デジタル 教科書体 NK-R" panose="02020400000000000000" pitchFamily="18" charset="-128"/>
            </a:endParaRPr>
          </a:p>
          <a:p>
            <a:pPr>
              <a:defRPr/>
            </a:pPr>
            <a:endParaRPr lang="en-US" altLang="ja-JP" sz="1050" dirty="0">
              <a:latin typeface="UD デジタル 教科書体 NK-R" panose="02020400000000000000" pitchFamily="18" charset="-128"/>
              <a:ea typeface="UD デジタル 教科書体 NK-R" panose="02020400000000000000" pitchFamily="18" charset="-128"/>
            </a:endParaRPr>
          </a:p>
          <a:p>
            <a:pPr>
              <a:defRPr/>
            </a:pPr>
            <a:r>
              <a:rPr lang="ja-JP" altLang="en-US" sz="2400" u="sng" dirty="0">
                <a:solidFill>
                  <a:srgbClr val="FF0000"/>
                </a:solidFill>
                <a:latin typeface="UD デジタル 教科書体 NK-B" panose="02020700000000000000" pitchFamily="18" charset="-128"/>
                <a:ea typeface="UD デジタル 教科書体 NK-B" panose="02020700000000000000" pitchFamily="18" charset="-128"/>
              </a:rPr>
              <a:t>システム（設備・手順）でカバー</a:t>
            </a:r>
          </a:p>
        </p:txBody>
      </p:sp>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9</a:t>
            </a:fld>
            <a:endParaRPr lang="en-US" altLang="ja-JP" dirty="0"/>
          </a:p>
        </p:txBody>
      </p:sp>
      <p:sp>
        <p:nvSpPr>
          <p:cNvPr id="3" name="タイトル 2"/>
          <p:cNvSpPr>
            <a:spLocks noGrp="1"/>
          </p:cNvSpPr>
          <p:nvPr>
            <p:ph type="title"/>
          </p:nvPr>
        </p:nvSpPr>
        <p:spPr/>
        <p:txBody>
          <a:bodyPr/>
          <a:lstStyle/>
          <a:p>
            <a:r>
              <a:rPr lang="ja-JP" altLang="en-US" dirty="0"/>
              <a:t>ヒューマンエラーに起因する事故・トラブル</a:t>
            </a:r>
            <a:endParaRPr kumimoji="1" lang="ja-JP" altLang="en-US" dirty="0"/>
          </a:p>
        </p:txBody>
      </p:sp>
      <p:sp>
        <p:nvSpPr>
          <p:cNvPr id="16" name="AutoShape 8"/>
          <p:cNvSpPr>
            <a:spLocks noChangeArrowheads="1"/>
          </p:cNvSpPr>
          <p:nvPr/>
        </p:nvSpPr>
        <p:spPr bwMode="auto">
          <a:xfrm>
            <a:off x="253943" y="1695199"/>
            <a:ext cx="4242276" cy="1531257"/>
          </a:xfrm>
          <a:prstGeom prst="roundRect">
            <a:avLst>
              <a:gd name="adj" fmla="val 16667"/>
            </a:avLst>
          </a:prstGeom>
          <a:noFill/>
          <a:ln w="9525">
            <a:noFill/>
            <a:round/>
            <a:headEnd/>
            <a:tailEnd/>
          </a:ln>
        </p:spPr>
        <p:txBody>
          <a:bodyPr wrap="square" tIns="216000" anchor="ctr"/>
          <a:lstStyle/>
          <a:p>
            <a:pPr marL="342900" indent="-342900">
              <a:buFont typeface="Arial" panose="020B0604020202020204" pitchFamily="34" charset="0"/>
              <a:buChar char="•"/>
            </a:pPr>
            <a:r>
              <a:rPr lang="ja-JP" altLang="en-US" sz="2000" dirty="0">
                <a:latin typeface="UD デジタル 教科書体 NK-B" panose="02020700000000000000" pitchFamily="18" charset="-128"/>
                <a:ea typeface="UD デジタル 教科書体 NK-B" panose="02020700000000000000" pitchFamily="18" charset="-128"/>
              </a:rPr>
              <a:t>単純なヒューマンエラー、意図しない行為により発生</a:t>
            </a:r>
            <a:endParaRPr lang="en-US" altLang="ja-JP" sz="2000" dirty="0">
              <a:latin typeface="UD デジタル 教科書体 NK-B" panose="02020700000000000000" pitchFamily="18" charset="-128"/>
              <a:ea typeface="UD デジタル 教科書体 NK-B" panose="02020700000000000000" pitchFamily="18" charset="-128"/>
            </a:endParaRPr>
          </a:p>
          <a:p>
            <a:pPr marL="342900" indent="-342900">
              <a:buFont typeface="Arial" panose="020B0604020202020204" pitchFamily="34" charset="0"/>
              <a:buChar char="•"/>
            </a:pPr>
            <a:r>
              <a:rPr lang="ja-JP" altLang="en-US" sz="2000" dirty="0">
                <a:latin typeface="UD デジタル 教科書体 NK-B" panose="02020700000000000000" pitchFamily="18" charset="-128"/>
                <a:ea typeface="UD デジタル 教科書体 NK-B" panose="02020700000000000000" pitchFamily="18" charset="-128"/>
              </a:rPr>
              <a:t>その影響も局所にとどまるもの</a:t>
            </a:r>
          </a:p>
        </p:txBody>
      </p:sp>
      <p:sp>
        <p:nvSpPr>
          <p:cNvPr id="12302" name="AutoShape 13"/>
          <p:cNvSpPr>
            <a:spLocks noChangeArrowheads="1"/>
          </p:cNvSpPr>
          <p:nvPr/>
        </p:nvSpPr>
        <p:spPr bwMode="auto">
          <a:xfrm>
            <a:off x="539138" y="1449455"/>
            <a:ext cx="3671887" cy="431800"/>
          </a:xfrm>
          <a:prstGeom prst="roundRect">
            <a:avLst>
              <a:gd name="adj" fmla="val 16667"/>
            </a:avLst>
          </a:prstGeom>
          <a:solidFill>
            <a:srgbClr val="FFFF99"/>
          </a:solidFill>
          <a:ln w="9525">
            <a:solidFill>
              <a:schemeClr val="bg2"/>
            </a:solidFill>
            <a:round/>
            <a:headEnd/>
            <a:tailEnd/>
          </a:ln>
        </p:spPr>
        <p:txBody>
          <a:bodyPr wrap="none" anchor="ctr"/>
          <a:lstStyle/>
          <a:p>
            <a:pPr algn="ctr"/>
            <a:r>
              <a:rPr lang="ja-JP" altLang="en-US" sz="2400" dirty="0">
                <a:latin typeface="HGS創英角ｺﾞｼｯｸUB" panose="020B0900000000000000" pitchFamily="50" charset="-128"/>
                <a:ea typeface="HGS創英角ｺﾞｼｯｸUB" panose="020B0900000000000000" pitchFamily="50" charset="-128"/>
              </a:rPr>
              <a:t>個人事故</a:t>
            </a:r>
          </a:p>
        </p:txBody>
      </p:sp>
      <p:sp>
        <p:nvSpPr>
          <p:cNvPr id="17" name="AutoShape 9"/>
          <p:cNvSpPr>
            <a:spLocks noChangeArrowheads="1"/>
          </p:cNvSpPr>
          <p:nvPr/>
        </p:nvSpPr>
        <p:spPr bwMode="auto">
          <a:xfrm>
            <a:off x="323081" y="3945573"/>
            <a:ext cx="4104000" cy="1994984"/>
          </a:xfrm>
          <a:prstGeom prst="roundRect">
            <a:avLst>
              <a:gd name="adj" fmla="val 16667"/>
            </a:avLst>
          </a:prstGeom>
          <a:noFill/>
          <a:ln w="9525">
            <a:noFill/>
            <a:round/>
            <a:headEnd/>
            <a:tailEnd/>
          </a:ln>
        </p:spPr>
        <p:txBody>
          <a:bodyPr wrap="square" tIns="216000" anchor="ctr">
            <a:spAutoFit/>
          </a:bodyPr>
          <a:lstStyle/>
          <a:p>
            <a:pPr marL="342900" indent="-342900">
              <a:buFont typeface="Arial" panose="020B0604020202020204" pitchFamily="34" charset="0"/>
              <a:buChar char="•"/>
            </a:pPr>
            <a:r>
              <a:rPr lang="ja-JP" altLang="en-US" sz="2000" dirty="0">
                <a:latin typeface="UD デジタル 教科書体 NK-B" panose="02020700000000000000" pitchFamily="18" charset="-128"/>
                <a:ea typeface="UD デジタル 教科書体 NK-B" panose="02020700000000000000" pitchFamily="18" charset="-128"/>
              </a:rPr>
              <a:t>事故の発生に、組織の風土や文化、管理などが複雑に絡んで起きる事故</a:t>
            </a:r>
            <a:endParaRPr lang="en-US" altLang="ja-JP" sz="2000" dirty="0">
              <a:latin typeface="UD デジタル 教科書体 NK-B" panose="02020700000000000000" pitchFamily="18" charset="-128"/>
              <a:ea typeface="UD デジタル 教科書体 NK-B" panose="02020700000000000000" pitchFamily="18" charset="-128"/>
            </a:endParaRPr>
          </a:p>
          <a:p>
            <a:pPr marL="342900" indent="-342900">
              <a:buFont typeface="Arial" panose="020B0604020202020204" pitchFamily="34" charset="0"/>
              <a:buChar char="•"/>
            </a:pPr>
            <a:r>
              <a:rPr lang="ja-JP" altLang="en-US" sz="2000" dirty="0">
                <a:latin typeface="UD デジタル 教科書体 NK-B" panose="02020700000000000000" pitchFamily="18" charset="-128"/>
                <a:ea typeface="UD デジタル 教科書体 NK-B" panose="02020700000000000000" pitchFamily="18" charset="-128"/>
              </a:rPr>
              <a:t>その被害もより大きな範囲に及ぶことが多い</a:t>
            </a:r>
            <a:endParaRPr lang="en-US" altLang="ja-JP" sz="2000" dirty="0">
              <a:latin typeface="UD デジタル 教科書体 NK-B" panose="02020700000000000000" pitchFamily="18" charset="-128"/>
              <a:ea typeface="UD デジタル 教科書体 NK-B" panose="02020700000000000000" pitchFamily="18" charset="-128"/>
            </a:endParaRPr>
          </a:p>
        </p:txBody>
      </p:sp>
      <p:sp>
        <p:nvSpPr>
          <p:cNvPr id="12303" name="AutoShape 14"/>
          <p:cNvSpPr>
            <a:spLocks noChangeArrowheads="1"/>
          </p:cNvSpPr>
          <p:nvPr/>
        </p:nvSpPr>
        <p:spPr bwMode="auto">
          <a:xfrm>
            <a:off x="539138" y="3652040"/>
            <a:ext cx="3671887" cy="431800"/>
          </a:xfrm>
          <a:prstGeom prst="roundRect">
            <a:avLst>
              <a:gd name="adj" fmla="val 16667"/>
            </a:avLst>
          </a:prstGeom>
          <a:solidFill>
            <a:srgbClr val="FF99CC"/>
          </a:solidFill>
          <a:ln w="9525">
            <a:solidFill>
              <a:schemeClr val="bg2"/>
            </a:solidFill>
            <a:round/>
            <a:headEnd/>
            <a:tailEnd/>
          </a:ln>
        </p:spPr>
        <p:txBody>
          <a:bodyPr wrap="none" anchor="ctr"/>
          <a:lstStyle/>
          <a:p>
            <a:pPr algn="ctr"/>
            <a:r>
              <a:rPr lang="ja-JP" altLang="en-US" sz="2400" dirty="0">
                <a:latin typeface="HGS創英角ｺﾞｼｯｸUB" panose="020B0900000000000000" pitchFamily="50" charset="-128"/>
                <a:ea typeface="HGS創英角ｺﾞｼｯｸUB" panose="020B0900000000000000" pitchFamily="50" charset="-128"/>
              </a:rPr>
              <a:t>組織事故</a:t>
            </a:r>
          </a:p>
        </p:txBody>
      </p:sp>
      <p:sp>
        <p:nvSpPr>
          <p:cNvPr id="18" name="AutoShape 9"/>
          <p:cNvSpPr>
            <a:spLocks noChangeArrowheads="1"/>
          </p:cNvSpPr>
          <p:nvPr/>
        </p:nvSpPr>
        <p:spPr bwMode="auto">
          <a:xfrm>
            <a:off x="823435" y="5843992"/>
            <a:ext cx="4104000" cy="973428"/>
          </a:xfrm>
          <a:prstGeom prst="roundRect">
            <a:avLst>
              <a:gd name="adj" fmla="val 16667"/>
            </a:avLst>
          </a:prstGeom>
          <a:noFill/>
          <a:ln w="9525">
            <a:noFill/>
            <a:round/>
            <a:headEnd/>
            <a:tailEnd/>
          </a:ln>
        </p:spPr>
        <p:txBody>
          <a:bodyPr wrap="square" tIns="216000" anchor="ctr">
            <a:spAutoFit/>
          </a:bodyPr>
          <a:lstStyle/>
          <a:p>
            <a:r>
              <a:rPr lang="en-US" altLang="ja-JP" sz="2000" dirty="0">
                <a:latin typeface="UD デジタル 教科書体 NK-B" panose="02020700000000000000" pitchFamily="18" charset="-128"/>
                <a:ea typeface="UD デジタル 教科書体 NK-B" panose="02020700000000000000" pitchFamily="18" charset="-128"/>
              </a:rPr>
              <a:t>1986</a:t>
            </a:r>
            <a:r>
              <a:rPr lang="ja-JP" altLang="en-US" sz="2000" dirty="0">
                <a:latin typeface="UD デジタル 教科書体 NK-B" panose="02020700000000000000" pitchFamily="18" charset="-128"/>
                <a:ea typeface="UD デジタル 教科書体 NK-B" panose="02020700000000000000" pitchFamily="18" charset="-128"/>
              </a:rPr>
              <a:t>年　チャレンジャー爆発事故</a:t>
            </a:r>
            <a:endParaRPr lang="en-US" altLang="ja-JP" sz="2000" dirty="0">
              <a:latin typeface="UD デジタル 教科書体 NK-B" panose="02020700000000000000" pitchFamily="18" charset="-128"/>
              <a:ea typeface="UD デジタル 教科書体 NK-B" panose="02020700000000000000" pitchFamily="18" charset="-128"/>
            </a:endParaRPr>
          </a:p>
          <a:p>
            <a:r>
              <a:rPr lang="en-US" altLang="ja-JP" sz="2000" dirty="0">
                <a:latin typeface="UD デジタル 教科書体 NK-B" panose="02020700000000000000" pitchFamily="18" charset="-128"/>
                <a:ea typeface="UD デジタル 教科書体 NK-B" panose="02020700000000000000" pitchFamily="18" charset="-128"/>
              </a:rPr>
              <a:t>1999</a:t>
            </a:r>
            <a:r>
              <a:rPr lang="ja-JP" altLang="en-US" sz="2000" dirty="0">
                <a:latin typeface="UD デジタル 教科書体 NK-B" panose="02020700000000000000" pitchFamily="18" charset="-128"/>
                <a:ea typeface="UD デジタル 教科書体 NK-B" panose="02020700000000000000" pitchFamily="18" charset="-128"/>
              </a:rPr>
              <a:t>年　</a:t>
            </a:r>
            <a:r>
              <a:rPr lang="en-US" altLang="ja-JP" sz="2000" dirty="0">
                <a:latin typeface="UD デジタル 教科書体 NK-B" panose="02020700000000000000" pitchFamily="18" charset="-128"/>
                <a:ea typeface="UD デジタル 教科書体 NK-B" panose="02020700000000000000" pitchFamily="18" charset="-128"/>
              </a:rPr>
              <a:t>JCO</a:t>
            </a:r>
            <a:r>
              <a:rPr lang="ja-JP" altLang="en-US" sz="2000" dirty="0">
                <a:latin typeface="UD デジタル 教科書体 NK-B" panose="02020700000000000000" pitchFamily="18" charset="-128"/>
                <a:ea typeface="UD デジタル 教科書体 NK-B" panose="02020700000000000000" pitchFamily="18" charset="-128"/>
              </a:rPr>
              <a:t>臨界事故</a:t>
            </a:r>
            <a:endParaRPr lang="en-US" altLang="ja-JP" sz="2000" dirty="0">
              <a:latin typeface="UD デジタル 教科書体 NK-B" panose="02020700000000000000" pitchFamily="18" charset="-128"/>
              <a:ea typeface="UD デジタル 教科書体 NK-B" panose="02020700000000000000" pitchFamily="18" charset="-128"/>
            </a:endParaRPr>
          </a:p>
        </p:txBody>
      </p:sp>
      <p:sp>
        <p:nvSpPr>
          <p:cNvPr id="4" name="下矢印 3"/>
          <p:cNvSpPr/>
          <p:nvPr/>
        </p:nvSpPr>
        <p:spPr bwMode="auto">
          <a:xfrm>
            <a:off x="1908176" y="3100198"/>
            <a:ext cx="933811" cy="412266"/>
          </a:xfrm>
          <a:prstGeom prst="downArrow">
            <a:avLst/>
          </a:prstGeom>
          <a:noFill/>
          <a:ln w="9525">
            <a:solidFill>
              <a:schemeClr val="bg2"/>
            </a:solidFill>
            <a:round/>
            <a:headEnd/>
            <a:tailEnd/>
          </a:ln>
        </p:spPr>
        <p:txBody>
          <a:bodyPr wrap="none" rtlCol="0" anchor="ctr"/>
          <a:lstStyle/>
          <a:p>
            <a:pPr algn="ct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5" name="正方形/長方形 4"/>
          <p:cNvSpPr/>
          <p:nvPr/>
        </p:nvSpPr>
        <p:spPr>
          <a:xfrm>
            <a:off x="45963" y="1080123"/>
            <a:ext cx="646331"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従来</a:t>
            </a:r>
            <a:endParaRPr lang="ja-JP" altLang="en-US" dirty="0"/>
          </a:p>
        </p:txBody>
      </p:sp>
      <p:sp>
        <p:nvSpPr>
          <p:cNvPr id="21" name="正方形/長方形 20"/>
          <p:cNvSpPr/>
          <p:nvPr/>
        </p:nvSpPr>
        <p:spPr>
          <a:xfrm>
            <a:off x="37943" y="3301956"/>
            <a:ext cx="1967205" cy="369332"/>
          </a:xfrm>
          <a:prstGeom prst="rect">
            <a:avLst/>
          </a:prstGeom>
        </p:spPr>
        <p:txBody>
          <a:bodyPr wrap="none">
            <a:spAutoFit/>
          </a:bodyPr>
          <a:lstStyle/>
          <a:p>
            <a:r>
              <a:rPr lang="en-US" altLang="ja-JP" dirty="0">
                <a:latin typeface="UD デジタル 教科書体 NK-B" panose="02020700000000000000" pitchFamily="18" charset="-128"/>
                <a:ea typeface="UD デジタル 教科書体 NK-B" panose="02020700000000000000" pitchFamily="18" charset="-128"/>
              </a:rPr>
              <a:t>1980</a:t>
            </a:r>
            <a:r>
              <a:rPr lang="ja-JP" altLang="en-US" dirty="0">
                <a:latin typeface="UD デジタル 教科書体 NK-B" panose="02020700000000000000" pitchFamily="18" charset="-128"/>
                <a:ea typeface="UD デジタル 教科書体 NK-B" panose="02020700000000000000" pitchFamily="18" charset="-128"/>
              </a:rPr>
              <a:t>年代後半～</a:t>
            </a:r>
            <a:endParaRPr lang="ja-JP" altLang="en-US" dirty="0"/>
          </a:p>
        </p:txBody>
      </p:sp>
      <p:sp>
        <p:nvSpPr>
          <p:cNvPr id="22" name="正方形/長方形 21"/>
          <p:cNvSpPr/>
          <p:nvPr/>
        </p:nvSpPr>
        <p:spPr>
          <a:xfrm>
            <a:off x="495139" y="6249479"/>
            <a:ext cx="415498"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例</a:t>
            </a:r>
            <a:endParaRPr lang="ja-JP" altLang="en-US" dirty="0"/>
          </a:p>
        </p:txBody>
      </p:sp>
      <p:sp>
        <p:nvSpPr>
          <p:cNvPr id="6" name="正方形/長方形 5"/>
          <p:cNvSpPr/>
          <p:nvPr/>
        </p:nvSpPr>
        <p:spPr>
          <a:xfrm>
            <a:off x="6583644" y="3286934"/>
            <a:ext cx="599844" cy="707886"/>
          </a:xfrm>
          <a:prstGeom prst="rect">
            <a:avLst/>
          </a:prstGeom>
        </p:spPr>
        <p:txBody>
          <a:bodyPr wrap="none">
            <a:spAutoFit/>
          </a:bodyPr>
          <a:lstStyle/>
          <a:p>
            <a:r>
              <a:rPr lang="ja-JP" altLang="en-US" sz="4000" dirty="0">
                <a:latin typeface="UD デジタル 教科書体 NK-B" panose="02020700000000000000" pitchFamily="18" charset="-128"/>
                <a:ea typeface="UD デジタル 教科書体 NK-B" panose="02020700000000000000" pitchFamily="18" charset="-128"/>
              </a:rPr>
              <a:t>＋</a:t>
            </a:r>
            <a:endParaRPr lang="ja-JP" altLang="en-US" sz="4000" dirty="0"/>
          </a:p>
        </p:txBody>
      </p:sp>
    </p:spTree>
    <p:extLst>
      <p:ext uri="{BB962C8B-B14F-4D97-AF65-F5344CB8AC3E}">
        <p14:creationId xmlns:p14="http://schemas.microsoft.com/office/powerpoint/2010/main" val="19780357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2"/>
          <p:cNvSpPr>
            <a:spLocks noChangeArrowheads="1"/>
          </p:cNvSpPr>
          <p:nvPr/>
        </p:nvSpPr>
        <p:spPr bwMode="auto">
          <a:xfrm>
            <a:off x="250825" y="4307428"/>
            <a:ext cx="8648700" cy="2232025"/>
          </a:xfrm>
          <a:prstGeom prst="roundRect">
            <a:avLst>
              <a:gd name="adj" fmla="val 16667"/>
            </a:avLst>
          </a:prstGeom>
          <a:noFill/>
          <a:ln w="9525">
            <a:solidFill>
              <a:srgbClr val="008000"/>
            </a:solidFill>
            <a:round/>
            <a:headEnd/>
            <a:tailEnd/>
          </a:ln>
        </p:spPr>
        <p:txBody>
          <a:bodyPr lIns="91430" tIns="45715" rIns="91430" bIns="45715" anchor="ctr"/>
          <a:lstStyle/>
          <a:p>
            <a:endParaRPr lang="en-US" altLang="ja-JP" sz="2000" b="1" dirty="0">
              <a:solidFill>
                <a:schemeClr val="bg2"/>
              </a:solidFill>
            </a:endParaRPr>
          </a:p>
          <a:p>
            <a:endParaRPr lang="en-US" altLang="ja-JP" b="1" dirty="0">
              <a:solidFill>
                <a:schemeClr val="bg2"/>
              </a:solidFill>
            </a:endParaRPr>
          </a:p>
          <a:p>
            <a:pPr algn="l"/>
            <a:endParaRPr lang="en-US" altLang="ja-JP" b="1" dirty="0">
              <a:solidFill>
                <a:schemeClr val="bg2"/>
              </a:solidFill>
            </a:endParaRPr>
          </a:p>
          <a:p>
            <a:endParaRPr lang="en-US" altLang="ja-JP" sz="2000" b="1" dirty="0">
              <a:solidFill>
                <a:schemeClr val="bg2"/>
              </a:solidFill>
            </a:endParaRPr>
          </a:p>
        </p:txBody>
      </p:sp>
      <p:sp>
        <p:nvSpPr>
          <p:cNvPr id="12292" name="AutoShape 3"/>
          <p:cNvSpPr>
            <a:spLocks noChangeArrowheads="1"/>
          </p:cNvSpPr>
          <p:nvPr/>
        </p:nvSpPr>
        <p:spPr bwMode="auto">
          <a:xfrm>
            <a:off x="4776717" y="4977781"/>
            <a:ext cx="3910700" cy="1440160"/>
          </a:xfrm>
          <a:prstGeom prst="roundRect">
            <a:avLst>
              <a:gd name="adj" fmla="val 5885"/>
            </a:avLst>
          </a:prstGeom>
          <a:solidFill>
            <a:srgbClr val="FFCCFF"/>
          </a:solidFill>
          <a:ln w="9525">
            <a:solidFill>
              <a:schemeClr val="bg2"/>
            </a:solidFill>
            <a:round/>
            <a:headEnd/>
            <a:tailEnd/>
          </a:ln>
        </p:spPr>
        <p:txBody>
          <a:bodyPr wrap="square" anchor="ctr"/>
          <a:lstStyle/>
          <a:p>
            <a:r>
              <a:rPr lang="ja-JP" altLang="en-US" sz="2000" dirty="0">
                <a:latin typeface="UD デジタル 教科書体 NK-R" panose="02020400000000000000" pitchFamily="18" charset="-128"/>
                <a:ea typeface="UD デジタル 教科書体 NK-R" panose="02020400000000000000" pitchFamily="18" charset="-128"/>
              </a:rPr>
              <a:t>行為者が「不安全行動」を</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行わないようにする全体の対策</a:t>
            </a:r>
          </a:p>
          <a:p>
            <a:endParaRPr lang="ja-JP" altLang="en-US" sz="900" dirty="0">
              <a:latin typeface="UD デジタル 教科書体 NK-R" panose="02020400000000000000" pitchFamily="18" charset="-128"/>
              <a:ea typeface="UD デジタル 教科書体 NK-R" panose="02020400000000000000" pitchFamily="18" charset="-128"/>
            </a:endParaRPr>
          </a:p>
          <a:p>
            <a:pPr algn="ctr"/>
            <a:r>
              <a:rPr lang="ja-JP" altLang="en-US" sz="3200" u="sng" dirty="0">
                <a:solidFill>
                  <a:srgbClr val="FF0000"/>
                </a:solidFill>
                <a:latin typeface="UD デジタル 教科書体 NK-B" panose="02020700000000000000" pitchFamily="18" charset="-128"/>
                <a:ea typeface="UD デジタル 教科書体 NK-B" panose="02020700000000000000" pitchFamily="18" charset="-128"/>
              </a:rPr>
              <a:t>安全文化の確立</a:t>
            </a:r>
          </a:p>
        </p:txBody>
      </p:sp>
      <p:sp>
        <p:nvSpPr>
          <p:cNvPr id="12293" name="AutoShape 4"/>
          <p:cNvSpPr>
            <a:spLocks noChangeArrowheads="1"/>
          </p:cNvSpPr>
          <p:nvPr/>
        </p:nvSpPr>
        <p:spPr bwMode="auto">
          <a:xfrm>
            <a:off x="395785" y="4977781"/>
            <a:ext cx="4135272" cy="1439863"/>
          </a:xfrm>
          <a:prstGeom prst="roundRect">
            <a:avLst>
              <a:gd name="adj" fmla="val 8279"/>
            </a:avLst>
          </a:prstGeom>
          <a:solidFill>
            <a:srgbClr val="FFFF99"/>
          </a:solidFill>
          <a:ln w="9525">
            <a:solidFill>
              <a:schemeClr val="bg2"/>
            </a:solidFill>
            <a:round/>
            <a:headEnd/>
            <a:tailEnd/>
          </a:ln>
        </p:spPr>
        <p:txBody>
          <a:bodyPr wrap="none" anchor="ctr"/>
          <a:lstStyle/>
          <a:p>
            <a:pPr>
              <a:defRPr/>
            </a:pPr>
            <a:r>
              <a:rPr lang="ja-JP" altLang="en-US" sz="2000" dirty="0">
                <a:latin typeface="UD デジタル 教科書体 NK-R" panose="02020400000000000000" pitchFamily="18" charset="-128"/>
                <a:ea typeface="UD デジタル 教科書体 NK-R" panose="02020400000000000000" pitchFamily="18" charset="-128"/>
              </a:rPr>
              <a:t>狭義の「ヒューマンエラー」を</a:t>
            </a:r>
            <a:endParaRPr lang="en-US" altLang="ja-JP" sz="2000" dirty="0">
              <a:latin typeface="UD デジタル 教科書体 NK-R" panose="02020400000000000000" pitchFamily="18" charset="-128"/>
              <a:ea typeface="UD デジタル 教科書体 NK-R" panose="02020400000000000000" pitchFamily="18" charset="-128"/>
            </a:endParaRPr>
          </a:p>
          <a:p>
            <a:pPr>
              <a:defRPr/>
            </a:pPr>
            <a:r>
              <a:rPr lang="ja-JP" altLang="en-US" sz="2000" dirty="0">
                <a:latin typeface="UD デジタル 教科書体 NK-R" panose="02020400000000000000" pitchFamily="18" charset="-128"/>
                <a:ea typeface="UD デジタル 教科書体 NK-R" panose="02020400000000000000" pitchFamily="18" charset="-128"/>
              </a:rPr>
              <a:t>極力減少させる人間工学等を</a:t>
            </a:r>
            <a:endParaRPr lang="en-US" altLang="ja-JP" sz="2000" dirty="0">
              <a:latin typeface="UD デジタル 教科書体 NK-R" panose="02020400000000000000" pitchFamily="18" charset="-128"/>
              <a:ea typeface="UD デジタル 教科書体 NK-R" panose="02020400000000000000" pitchFamily="18" charset="-128"/>
            </a:endParaRPr>
          </a:p>
          <a:p>
            <a:pPr>
              <a:defRPr/>
            </a:pPr>
            <a:r>
              <a:rPr lang="ja-JP" altLang="en-US" sz="2000" dirty="0">
                <a:latin typeface="UD デジタル 教科書体 NK-R" panose="02020400000000000000" pitchFamily="18" charset="-128"/>
                <a:ea typeface="UD デジタル 教科書体 NK-R" panose="02020400000000000000" pitchFamily="18" charset="-128"/>
              </a:rPr>
              <a:t>活かしたシステム作り</a:t>
            </a:r>
            <a:endParaRPr lang="en-US" altLang="ja-JP" sz="2000" dirty="0">
              <a:latin typeface="UD デジタル 教科書体 NK-R" panose="02020400000000000000" pitchFamily="18" charset="-128"/>
              <a:ea typeface="UD デジタル 教科書体 NK-R" panose="02020400000000000000" pitchFamily="18" charset="-128"/>
            </a:endParaRPr>
          </a:p>
          <a:p>
            <a:pPr>
              <a:defRPr/>
            </a:pPr>
            <a:r>
              <a:rPr lang="ja-JP" altLang="en-US" sz="2400" u="sng" dirty="0">
                <a:solidFill>
                  <a:srgbClr val="FF0000"/>
                </a:solidFill>
                <a:latin typeface="UD デジタル 教科書体 NK-B" panose="02020700000000000000" pitchFamily="18" charset="-128"/>
                <a:ea typeface="UD デジタル 教科書体 NK-B" panose="02020700000000000000" pitchFamily="18" charset="-128"/>
              </a:rPr>
              <a:t>システム（設備・手順）でカバー</a:t>
            </a:r>
          </a:p>
        </p:txBody>
      </p:sp>
      <p:sp>
        <p:nvSpPr>
          <p:cNvPr id="12294" name="AutoShape 5"/>
          <p:cNvSpPr>
            <a:spLocks noChangeArrowheads="1"/>
          </p:cNvSpPr>
          <p:nvPr/>
        </p:nvSpPr>
        <p:spPr bwMode="auto">
          <a:xfrm>
            <a:off x="179388" y="1129914"/>
            <a:ext cx="8713787" cy="2447925"/>
          </a:xfrm>
          <a:prstGeom prst="roundRect">
            <a:avLst>
              <a:gd name="adj" fmla="val 16667"/>
            </a:avLst>
          </a:prstGeom>
          <a:solidFill>
            <a:schemeClr val="bg1">
              <a:alpha val="38823"/>
            </a:schemeClr>
          </a:solidFill>
          <a:ln w="9525">
            <a:solidFill>
              <a:srgbClr val="008000"/>
            </a:solidFill>
            <a:round/>
            <a:headEnd/>
            <a:tailEnd/>
          </a:ln>
        </p:spPr>
        <p:txBody>
          <a:bodyPr lIns="91430" tIns="45715" rIns="91430" bIns="45715" anchor="ctr"/>
          <a:lstStyle/>
          <a:p>
            <a:endParaRPr lang="en-US" altLang="ja-JP" sz="2000" b="1" dirty="0">
              <a:solidFill>
                <a:schemeClr val="bg2"/>
              </a:solidFill>
            </a:endParaRPr>
          </a:p>
          <a:p>
            <a:endParaRPr lang="en-US" altLang="ja-JP" b="1" dirty="0">
              <a:solidFill>
                <a:schemeClr val="bg2"/>
              </a:solidFill>
            </a:endParaRPr>
          </a:p>
          <a:p>
            <a:pPr algn="l"/>
            <a:endParaRPr lang="en-US" altLang="ja-JP" b="1" dirty="0">
              <a:solidFill>
                <a:schemeClr val="bg2"/>
              </a:solidFill>
            </a:endParaRPr>
          </a:p>
          <a:p>
            <a:endParaRPr lang="en-US" altLang="ja-JP" sz="2000" b="1" dirty="0">
              <a:solidFill>
                <a:schemeClr val="bg2"/>
              </a:solidFill>
            </a:endParaRPr>
          </a:p>
        </p:txBody>
      </p:sp>
      <p:sp>
        <p:nvSpPr>
          <p:cNvPr id="12295" name="Rectangle 6"/>
          <p:cNvSpPr>
            <a:spLocks noChangeArrowheads="1"/>
          </p:cNvSpPr>
          <p:nvPr/>
        </p:nvSpPr>
        <p:spPr bwMode="auto">
          <a:xfrm>
            <a:off x="1763713" y="1201351"/>
            <a:ext cx="6121400" cy="431800"/>
          </a:xfrm>
          <a:prstGeom prst="rect">
            <a:avLst/>
          </a:prstGeom>
          <a:noFill/>
          <a:ln w="9525">
            <a:noFill/>
            <a:miter lim="800000"/>
            <a:headEnd/>
            <a:tailEnd/>
          </a:ln>
        </p:spPr>
        <p:txBody>
          <a:bodyPr wrap="none" tIns="144000" anchor="ctr"/>
          <a:lstStyle/>
          <a:p>
            <a:pPr algn="ctr"/>
            <a:r>
              <a:rPr lang="ja-JP" altLang="en-US" sz="2400" dirty="0">
                <a:latin typeface="UD デジタル 教科書体 NK-B" panose="02020700000000000000" pitchFamily="18" charset="-128"/>
                <a:ea typeface="UD デジタル 教科書体 NK-B" panose="02020700000000000000" pitchFamily="18" charset="-128"/>
              </a:rPr>
              <a:t>「ヒューマンエラー」の種類</a:t>
            </a:r>
          </a:p>
        </p:txBody>
      </p:sp>
      <p:sp>
        <p:nvSpPr>
          <p:cNvPr id="12296" name="AutoShape 7"/>
          <p:cNvSpPr>
            <a:spLocks noChangeArrowheads="1"/>
          </p:cNvSpPr>
          <p:nvPr/>
        </p:nvSpPr>
        <p:spPr bwMode="auto">
          <a:xfrm rot="5400000">
            <a:off x="2339182" y="2935783"/>
            <a:ext cx="576262" cy="20161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FFCC"/>
          </a:solidFill>
          <a:ln w="9525">
            <a:solidFill>
              <a:schemeClr val="tx1"/>
            </a:solidFill>
            <a:miter lim="800000"/>
            <a:headEnd/>
            <a:tailEnd/>
          </a:ln>
        </p:spPr>
        <p:txBody>
          <a:bodyPr wrap="none" anchor="ctr"/>
          <a:lstStyle/>
          <a:p>
            <a:endParaRPr lang="ja-JP" altLang="en-US" dirty="0"/>
          </a:p>
        </p:txBody>
      </p:sp>
      <p:sp>
        <p:nvSpPr>
          <p:cNvPr id="12297" name="AutoShape 8"/>
          <p:cNvSpPr>
            <a:spLocks noChangeArrowheads="1"/>
          </p:cNvSpPr>
          <p:nvPr/>
        </p:nvSpPr>
        <p:spPr bwMode="auto">
          <a:xfrm>
            <a:off x="384218" y="1777614"/>
            <a:ext cx="4105275" cy="1531257"/>
          </a:xfrm>
          <a:prstGeom prst="roundRect">
            <a:avLst>
              <a:gd name="adj" fmla="val 16667"/>
            </a:avLst>
          </a:prstGeom>
          <a:noFill/>
          <a:ln w="9525">
            <a:solidFill>
              <a:schemeClr val="bg2"/>
            </a:solidFill>
            <a:round/>
            <a:headEnd/>
            <a:tailEnd/>
          </a:ln>
        </p:spPr>
        <p:txBody>
          <a:bodyPr wrap="none" tIns="216000" anchor="ctr"/>
          <a:lstStyle/>
          <a:p>
            <a:r>
              <a:rPr lang="ja-JP" altLang="en-US" sz="2000" dirty="0">
                <a:latin typeface="UD デジタル 教科書体 NK-B" panose="02020700000000000000" pitchFamily="18" charset="-128"/>
                <a:ea typeface="UD デジタル 教科書体 NK-B" panose="02020700000000000000" pitchFamily="18" charset="-128"/>
              </a:rPr>
              <a:t>行為者が</a:t>
            </a:r>
            <a:r>
              <a:rPr lang="ja-JP" altLang="en-US" sz="2000" b="1" dirty="0">
                <a:solidFill>
                  <a:srgbClr val="FF0000"/>
                </a:solidFill>
                <a:latin typeface="UD デジタル 教科書体 NK-B" panose="02020700000000000000" pitchFamily="18" charset="-128"/>
                <a:ea typeface="UD デジタル 教科書体 NK-B" panose="02020700000000000000" pitchFamily="18" charset="-128"/>
              </a:rPr>
              <a:t>「意図せず</a:t>
            </a:r>
            <a:r>
              <a:rPr lang="ja-JP" altLang="en-US" sz="2000" b="1" dirty="0">
                <a:solidFill>
                  <a:srgbClr val="0000FF"/>
                </a:solidFill>
                <a:latin typeface="UD デジタル 教科書体 NK-B" panose="02020700000000000000" pitchFamily="18" charset="-128"/>
                <a:ea typeface="UD デジタル 教科書体 NK-B" panose="02020700000000000000" pitchFamily="18" charset="-128"/>
              </a:rPr>
              <a:t>（リスクを認識</a:t>
            </a:r>
            <a:endParaRPr lang="en-US" altLang="ja-JP" sz="2000" b="1" dirty="0">
              <a:solidFill>
                <a:srgbClr val="0000FF"/>
              </a:solidFill>
              <a:latin typeface="UD デジタル 教科書体 NK-B" panose="02020700000000000000" pitchFamily="18" charset="-128"/>
              <a:ea typeface="UD デジタル 教科書体 NK-B" panose="02020700000000000000" pitchFamily="18" charset="-128"/>
            </a:endParaRPr>
          </a:p>
          <a:p>
            <a:r>
              <a:rPr lang="ja-JP" altLang="en-US" sz="2000" b="1" dirty="0">
                <a:solidFill>
                  <a:srgbClr val="0000FF"/>
                </a:solidFill>
                <a:latin typeface="UD デジタル 教科書体 NK-B" panose="02020700000000000000" pitchFamily="18" charset="-128"/>
                <a:ea typeface="UD デジタル 教科書体 NK-B" panose="02020700000000000000" pitchFamily="18" charset="-128"/>
              </a:rPr>
              <a:t>せずに）</a:t>
            </a:r>
            <a:r>
              <a:rPr lang="ja-JP" altLang="en-US" sz="2000" b="1" dirty="0">
                <a:solidFill>
                  <a:srgbClr val="FF0000"/>
                </a:solidFill>
                <a:latin typeface="UD デジタル 教科書体 NK-B" panose="02020700000000000000" pitchFamily="18" charset="-128"/>
                <a:ea typeface="UD デジタル 教科書体 NK-B" panose="02020700000000000000" pitchFamily="18" charset="-128"/>
              </a:rPr>
              <a:t>」</a:t>
            </a:r>
            <a:r>
              <a:rPr lang="ja-JP" altLang="en-US" sz="2000" dirty="0">
                <a:latin typeface="UD デジタル 教科書体 NK-B" panose="02020700000000000000" pitchFamily="18" charset="-128"/>
                <a:ea typeface="UD デジタル 教科書体 NK-B" panose="02020700000000000000" pitchFamily="18" charset="-128"/>
              </a:rPr>
              <a:t>に行ってしまうもの</a:t>
            </a:r>
            <a:endParaRPr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sz="2000" b="1" dirty="0">
                <a:solidFill>
                  <a:srgbClr val="FF0000"/>
                </a:solidFill>
                <a:latin typeface="UD デジタル 教科書体 NK-B" panose="02020700000000000000" pitchFamily="18" charset="-128"/>
                <a:ea typeface="UD デジタル 教科書体 NK-B" panose="02020700000000000000" pitchFamily="18" charset="-128"/>
              </a:rPr>
              <a:t>（うっかりミス、ぽかミス）</a:t>
            </a:r>
            <a:br>
              <a:rPr lang="ja-JP" altLang="en-US" sz="2000" dirty="0">
                <a:latin typeface="UD デジタル 教科書体 NK-B" panose="02020700000000000000" pitchFamily="18" charset="-128"/>
                <a:ea typeface="UD デジタル 教科書体 NK-B" panose="02020700000000000000" pitchFamily="18" charset="-128"/>
              </a:rPr>
            </a:br>
            <a:br>
              <a:rPr lang="ja-JP" altLang="en-US" sz="2000" dirty="0">
                <a:latin typeface="UD デジタル 教科書体 NK-B" panose="02020700000000000000" pitchFamily="18" charset="-128"/>
                <a:ea typeface="UD デジタル 教科書体 NK-B" panose="02020700000000000000" pitchFamily="18" charset="-128"/>
              </a:rPr>
            </a:br>
            <a:endParaRPr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12298" name="AutoShape 9"/>
          <p:cNvSpPr>
            <a:spLocks noChangeArrowheads="1"/>
          </p:cNvSpPr>
          <p:nvPr/>
        </p:nvSpPr>
        <p:spPr bwMode="auto">
          <a:xfrm>
            <a:off x="4704772" y="1777614"/>
            <a:ext cx="4104000" cy="1531256"/>
          </a:xfrm>
          <a:prstGeom prst="roundRect">
            <a:avLst>
              <a:gd name="adj" fmla="val 16667"/>
            </a:avLst>
          </a:prstGeom>
          <a:noFill/>
          <a:ln w="9525">
            <a:solidFill>
              <a:schemeClr val="bg2"/>
            </a:solidFill>
            <a:round/>
            <a:headEnd/>
            <a:tailEnd/>
          </a:ln>
        </p:spPr>
        <p:txBody>
          <a:bodyPr wrap="none" tIns="216000" anchor="ctr"/>
          <a:lstStyle/>
          <a:p>
            <a:r>
              <a:rPr lang="ja-JP" altLang="en-US" sz="2000" dirty="0">
                <a:latin typeface="UD デジタル 教科書体 NK-B" panose="02020700000000000000" pitchFamily="18" charset="-128"/>
                <a:ea typeface="UD デジタル 教科書体 NK-B" panose="02020700000000000000" pitchFamily="18" charset="-128"/>
              </a:rPr>
              <a:t>行為者がその行為に伴うリスクを</a:t>
            </a:r>
            <a:endParaRPr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sz="2000" dirty="0">
                <a:solidFill>
                  <a:srgbClr val="FF0000"/>
                </a:solidFill>
                <a:latin typeface="UD デジタル 教科書体 NK-B" panose="02020700000000000000" pitchFamily="18" charset="-128"/>
                <a:ea typeface="UD デジタル 教科書体 NK-B" panose="02020700000000000000" pitchFamily="18" charset="-128"/>
              </a:rPr>
              <a:t>「認識しながら」</a:t>
            </a:r>
            <a:r>
              <a:rPr lang="ja-JP" altLang="en-US" sz="2000" dirty="0">
                <a:latin typeface="UD デジタル 教科書体 NK-B" panose="02020700000000000000" pitchFamily="18" charset="-128"/>
                <a:ea typeface="UD デジタル 教科書体 NK-B" panose="02020700000000000000" pitchFamily="18" charset="-128"/>
              </a:rPr>
              <a:t>行うもの</a:t>
            </a:r>
          </a:p>
          <a:p>
            <a:endParaRPr lang="ja-JP" altLang="en-US" sz="2000" dirty="0">
              <a:latin typeface="UD デジタル 教科書体 NK-B" panose="02020700000000000000" pitchFamily="18" charset="-128"/>
              <a:ea typeface="UD デジタル 教科書体 NK-B" panose="02020700000000000000" pitchFamily="18" charset="-128"/>
            </a:endParaRPr>
          </a:p>
          <a:p>
            <a:endParaRPr lang="en-US" altLang="ja-JP" sz="2000" dirty="0">
              <a:latin typeface="UD デジタル 教科書体 NK-B" panose="02020700000000000000" pitchFamily="18" charset="-128"/>
              <a:ea typeface="UD デジタル 教科書体 NK-B" panose="02020700000000000000" pitchFamily="18" charset="-128"/>
            </a:endParaRPr>
          </a:p>
        </p:txBody>
      </p:sp>
      <p:sp>
        <p:nvSpPr>
          <p:cNvPr id="12299" name="Text Box 10"/>
          <p:cNvSpPr txBox="1">
            <a:spLocks noChangeArrowheads="1"/>
          </p:cNvSpPr>
          <p:nvPr/>
        </p:nvSpPr>
        <p:spPr bwMode="auto">
          <a:xfrm>
            <a:off x="1221956" y="4446535"/>
            <a:ext cx="6669088" cy="457200"/>
          </a:xfrm>
          <a:prstGeom prst="rect">
            <a:avLst/>
          </a:prstGeom>
          <a:noFill/>
          <a:ln w="9525">
            <a:noFill/>
            <a:miter lim="800000"/>
            <a:headEnd/>
            <a:tailEnd/>
          </a:ln>
        </p:spPr>
        <p:txBody>
          <a:bodyPr wrap="none">
            <a:spAutoFit/>
          </a:bodyPr>
          <a:lstStyle/>
          <a:p>
            <a:pPr algn="l"/>
            <a:r>
              <a:rPr lang="ja-JP" altLang="en-US" sz="2400" dirty="0">
                <a:latin typeface="UD デジタル 教科書体 NK-B" panose="02020700000000000000" pitchFamily="18" charset="-128"/>
                <a:ea typeface="UD デジタル 教科書体 NK-B" panose="02020700000000000000" pitchFamily="18" charset="-128"/>
              </a:rPr>
              <a:t>ヒューマンエラーによる事故を防止するためには</a:t>
            </a:r>
            <a:r>
              <a:rPr lang="en-US" altLang="ja-JP" sz="2400" dirty="0">
                <a:latin typeface="UD デジタル 教科書体 NK-B" panose="02020700000000000000" pitchFamily="18" charset="-128"/>
                <a:ea typeface="UD デジタル 教科書体 NK-B" panose="02020700000000000000" pitchFamily="18" charset="-128"/>
              </a:rPr>
              <a:t>…</a:t>
            </a:r>
            <a:endParaRPr lang="en-US" altLang="ja-JP" sz="1000" dirty="0">
              <a:latin typeface="UD デジタル 教科書体 NK-B" panose="02020700000000000000" pitchFamily="18" charset="-128"/>
              <a:ea typeface="UD デジタル 教科書体 NK-B" panose="02020700000000000000" pitchFamily="18" charset="-128"/>
            </a:endParaRPr>
          </a:p>
        </p:txBody>
      </p:sp>
      <p:sp>
        <p:nvSpPr>
          <p:cNvPr id="12302" name="AutoShape 13"/>
          <p:cNvSpPr>
            <a:spLocks noChangeArrowheads="1"/>
          </p:cNvSpPr>
          <p:nvPr/>
        </p:nvSpPr>
        <p:spPr bwMode="auto">
          <a:xfrm>
            <a:off x="611188" y="2795884"/>
            <a:ext cx="3671887" cy="431800"/>
          </a:xfrm>
          <a:prstGeom prst="roundRect">
            <a:avLst>
              <a:gd name="adj" fmla="val 16667"/>
            </a:avLst>
          </a:prstGeom>
          <a:solidFill>
            <a:srgbClr val="FFFF99"/>
          </a:solidFill>
          <a:ln w="9525">
            <a:solidFill>
              <a:schemeClr val="bg2"/>
            </a:solidFill>
            <a:round/>
            <a:headEnd/>
            <a:tailEnd/>
          </a:ln>
        </p:spPr>
        <p:txBody>
          <a:bodyPr wrap="none" anchor="ctr"/>
          <a:lstStyle/>
          <a:p>
            <a:pPr algn="ctr"/>
            <a:r>
              <a:rPr lang="ja-JP" altLang="en-US" sz="2400" dirty="0">
                <a:latin typeface="HGS創英角ｺﾞｼｯｸUB" panose="020B0900000000000000" pitchFamily="50" charset="-128"/>
                <a:ea typeface="HGS創英角ｺﾞｼｯｸUB" panose="020B0900000000000000" pitchFamily="50" charset="-128"/>
              </a:rPr>
              <a:t>狭義のヒューマンエラー</a:t>
            </a:r>
          </a:p>
        </p:txBody>
      </p:sp>
      <p:sp>
        <p:nvSpPr>
          <p:cNvPr id="12303" name="AutoShape 14"/>
          <p:cNvSpPr>
            <a:spLocks noChangeArrowheads="1"/>
          </p:cNvSpPr>
          <p:nvPr/>
        </p:nvSpPr>
        <p:spPr bwMode="auto">
          <a:xfrm>
            <a:off x="4932363" y="2795884"/>
            <a:ext cx="3671887" cy="431800"/>
          </a:xfrm>
          <a:prstGeom prst="roundRect">
            <a:avLst>
              <a:gd name="adj" fmla="val 16667"/>
            </a:avLst>
          </a:prstGeom>
          <a:solidFill>
            <a:srgbClr val="FF99CC"/>
          </a:solidFill>
          <a:ln w="9525">
            <a:solidFill>
              <a:schemeClr val="bg2"/>
            </a:solidFill>
            <a:round/>
            <a:headEnd/>
            <a:tailEnd/>
          </a:ln>
        </p:spPr>
        <p:txBody>
          <a:bodyPr wrap="none" anchor="ctr"/>
          <a:lstStyle/>
          <a:p>
            <a:pPr algn="ctr"/>
            <a:r>
              <a:rPr lang="ja-JP" altLang="en-US" sz="2400" dirty="0">
                <a:latin typeface="HGS創英角ｺﾞｼｯｸUB" panose="020B0900000000000000" pitchFamily="50" charset="-128"/>
                <a:ea typeface="HGS創英角ｺﾞｼｯｸUB" panose="020B0900000000000000" pitchFamily="50" charset="-128"/>
              </a:rPr>
              <a:t>不安全行動</a:t>
            </a:r>
          </a:p>
        </p:txBody>
      </p:sp>
      <p:sp>
        <p:nvSpPr>
          <p:cNvPr id="12304" name="AutoShape 15"/>
          <p:cNvSpPr>
            <a:spLocks noChangeArrowheads="1"/>
          </p:cNvSpPr>
          <p:nvPr/>
        </p:nvSpPr>
        <p:spPr bwMode="auto">
          <a:xfrm rot="5400000">
            <a:off x="6228557" y="2935783"/>
            <a:ext cx="576262" cy="20161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FFCC"/>
          </a:solidFill>
          <a:ln w="9525">
            <a:solidFill>
              <a:schemeClr val="tx1"/>
            </a:solidFill>
            <a:miter lim="800000"/>
            <a:headEnd/>
            <a:tailEnd/>
          </a:ln>
        </p:spPr>
        <p:txBody>
          <a:bodyPr wrap="none" anchor="ctr"/>
          <a:lstStyle/>
          <a:p>
            <a:endParaRPr lang="ja-JP" altLang="en-US" dirty="0"/>
          </a:p>
        </p:txBody>
      </p:sp>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90</a:t>
            </a:fld>
            <a:endParaRPr lang="en-US" altLang="ja-JP" dirty="0"/>
          </a:p>
        </p:txBody>
      </p:sp>
      <p:sp>
        <p:nvSpPr>
          <p:cNvPr id="3" name="タイトル 2"/>
          <p:cNvSpPr>
            <a:spLocks noGrp="1"/>
          </p:cNvSpPr>
          <p:nvPr>
            <p:ph type="title"/>
          </p:nvPr>
        </p:nvSpPr>
        <p:spPr/>
        <p:txBody>
          <a:bodyPr/>
          <a:lstStyle/>
          <a:p>
            <a:r>
              <a:rPr lang="ja-JP" altLang="en-US" dirty="0"/>
              <a:t>ヒューマンエラーの種類と防止の方向性</a:t>
            </a:r>
            <a:endParaRPr kumimoji="1" lang="ja-JP" altLang="en-US" dirty="0"/>
          </a:p>
        </p:txBody>
      </p:sp>
    </p:spTree>
    <p:extLst>
      <p:ext uri="{BB962C8B-B14F-4D97-AF65-F5344CB8AC3E}">
        <p14:creationId xmlns:p14="http://schemas.microsoft.com/office/powerpoint/2010/main" val="29679759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91</a:t>
            </a:fld>
            <a:endParaRPr lang="en-US" altLang="ja-JP" dirty="0"/>
          </a:p>
        </p:txBody>
      </p:sp>
      <p:sp>
        <p:nvSpPr>
          <p:cNvPr id="3" name="タイトル 2"/>
          <p:cNvSpPr>
            <a:spLocks noGrp="1"/>
          </p:cNvSpPr>
          <p:nvPr>
            <p:ph type="title"/>
          </p:nvPr>
        </p:nvSpPr>
        <p:spPr/>
        <p:txBody>
          <a:bodyPr/>
          <a:lstStyle/>
          <a:p>
            <a:r>
              <a:rPr lang="ja-JP" altLang="en-US" dirty="0"/>
              <a:t>対策の考え方①</a:t>
            </a:r>
            <a:endParaRPr kumimoji="1" lang="ja-JP" altLang="en-US" dirty="0"/>
          </a:p>
        </p:txBody>
      </p:sp>
      <p:sp>
        <p:nvSpPr>
          <p:cNvPr id="4" name="正方形/長方形 3"/>
          <p:cNvSpPr/>
          <p:nvPr/>
        </p:nvSpPr>
        <p:spPr>
          <a:xfrm>
            <a:off x="367285" y="1370947"/>
            <a:ext cx="8451353" cy="584775"/>
          </a:xfrm>
          <a:prstGeom prst="rect">
            <a:avLst/>
          </a:prstGeom>
        </p:spPr>
        <p:txBody>
          <a:bodyPr wrap="none">
            <a:spAutoFit/>
          </a:bodyPr>
          <a:lstStyle/>
          <a:p>
            <a:pPr algn="ctr"/>
            <a:r>
              <a:rPr lang="ja-JP" altLang="en-US" sz="3200" dirty="0">
                <a:latin typeface="+mj-ea"/>
                <a:ea typeface="+mj-ea"/>
              </a:rPr>
              <a:t>対策は、結果ではなく原因（要因）に対して講じる</a:t>
            </a:r>
          </a:p>
        </p:txBody>
      </p:sp>
      <p:sp>
        <p:nvSpPr>
          <p:cNvPr id="5" name="Rectangle 8"/>
          <p:cNvSpPr txBox="1">
            <a:spLocks noChangeArrowheads="1"/>
          </p:cNvSpPr>
          <p:nvPr/>
        </p:nvSpPr>
        <p:spPr bwMode="auto">
          <a:xfrm>
            <a:off x="640338" y="3037928"/>
            <a:ext cx="79363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buNone/>
            </a:pPr>
            <a:r>
              <a:rPr lang="ja-JP" altLang="en-US" sz="2800" kern="0" dirty="0">
                <a:latin typeface="UD デジタル 教科書体 NK-B" panose="02020700000000000000" pitchFamily="18" charset="-128"/>
                <a:ea typeface="UD デジタル 教科書体 NK-B" panose="02020700000000000000" pitchFamily="18" charset="-128"/>
              </a:rPr>
              <a:t>車内が</a:t>
            </a:r>
            <a:r>
              <a:rPr lang="ja-JP" altLang="en-US" sz="2800" kern="0" dirty="0">
                <a:solidFill>
                  <a:srgbClr val="FF0000"/>
                </a:solidFill>
                <a:latin typeface="UD デジタル 教科書体 NK-B" panose="02020700000000000000" pitchFamily="18" charset="-128"/>
                <a:ea typeface="UD デジタル 教科書体 NK-B" panose="02020700000000000000" pitchFamily="18" charset="-128"/>
              </a:rPr>
              <a:t>暗い</a:t>
            </a:r>
            <a:r>
              <a:rPr lang="ja-JP" altLang="en-US" sz="2800" kern="0" dirty="0">
                <a:latin typeface="UD デジタル 教科書体 NK-B" panose="02020700000000000000" pitchFamily="18" charset="-128"/>
                <a:ea typeface="UD デジタル 教科書体 NK-B" panose="02020700000000000000" pitchFamily="18" charset="-128"/>
              </a:rPr>
              <a:t>から見えにくい⇒車内を</a:t>
            </a:r>
            <a:r>
              <a:rPr lang="ja-JP" altLang="en-US" sz="2800" kern="0" dirty="0">
                <a:solidFill>
                  <a:srgbClr val="0000FF"/>
                </a:solidFill>
                <a:latin typeface="UD デジタル 教科書体 NK-B" panose="02020700000000000000" pitchFamily="18" charset="-128"/>
                <a:ea typeface="UD デジタル 教科書体 NK-B" panose="02020700000000000000" pitchFamily="18" charset="-128"/>
              </a:rPr>
              <a:t>明るく</a:t>
            </a:r>
            <a:r>
              <a:rPr lang="ja-JP" altLang="en-US" sz="2800" kern="0" dirty="0">
                <a:latin typeface="UD デジタル 教科書体 NK-B" panose="02020700000000000000" pitchFamily="18" charset="-128"/>
                <a:ea typeface="UD デジタル 教科書体 NK-B" panose="02020700000000000000" pitchFamily="18" charset="-128"/>
              </a:rPr>
              <a:t>する</a:t>
            </a:r>
          </a:p>
        </p:txBody>
      </p:sp>
      <p:sp>
        <p:nvSpPr>
          <p:cNvPr id="6" name="正方形/長方形 5"/>
          <p:cNvSpPr/>
          <p:nvPr/>
        </p:nvSpPr>
        <p:spPr>
          <a:xfrm>
            <a:off x="847331" y="1946678"/>
            <a:ext cx="4964821" cy="584775"/>
          </a:xfrm>
          <a:prstGeom prst="rect">
            <a:avLst/>
          </a:prstGeom>
        </p:spPr>
        <p:txBody>
          <a:bodyPr wrap="none">
            <a:spAutoFit/>
          </a:bodyPr>
          <a:lstStyle/>
          <a:p>
            <a:pPr algn="ctr"/>
            <a:r>
              <a:rPr lang="ja-JP" altLang="en-US" sz="3200" dirty="0">
                <a:latin typeface="+mj-ea"/>
                <a:ea typeface="+mj-ea"/>
              </a:rPr>
              <a:t>＝</a:t>
            </a:r>
            <a:r>
              <a:rPr lang="ja-JP" altLang="en-US" sz="3200" dirty="0">
                <a:solidFill>
                  <a:srgbClr val="0000FF"/>
                </a:solidFill>
                <a:latin typeface="+mj-ea"/>
                <a:ea typeface="+mj-ea"/>
              </a:rPr>
              <a:t>背景要因の裏返しが対策</a:t>
            </a:r>
          </a:p>
        </p:txBody>
      </p:sp>
      <p:sp>
        <p:nvSpPr>
          <p:cNvPr id="7" name="Rectangle 8"/>
          <p:cNvSpPr txBox="1">
            <a:spLocks noChangeArrowheads="1"/>
          </p:cNvSpPr>
          <p:nvPr/>
        </p:nvSpPr>
        <p:spPr bwMode="auto">
          <a:xfrm>
            <a:off x="640338" y="4776391"/>
            <a:ext cx="79363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buNone/>
            </a:pPr>
            <a:r>
              <a:rPr lang="ja-JP" altLang="en-US" sz="2800" kern="0" dirty="0">
                <a:latin typeface="UD デジタル 教科書体 NK-B" panose="02020700000000000000" pitchFamily="18" charset="-128"/>
                <a:ea typeface="UD デジタル 教科書体 NK-B" panose="02020700000000000000" pitchFamily="18" charset="-128"/>
              </a:rPr>
              <a:t>道に</a:t>
            </a:r>
            <a:r>
              <a:rPr lang="ja-JP" altLang="en-US" sz="2800" kern="0" dirty="0">
                <a:solidFill>
                  <a:srgbClr val="FF0000"/>
                </a:solidFill>
                <a:latin typeface="UD デジタル 教科書体 NK-B" panose="02020700000000000000" pitchFamily="18" charset="-128"/>
                <a:ea typeface="UD デジタル 教科書体 NK-B" panose="02020700000000000000" pitchFamily="18" charset="-128"/>
              </a:rPr>
              <a:t>不慣れ</a:t>
            </a:r>
            <a:r>
              <a:rPr lang="ja-JP" altLang="en-US" sz="2800" kern="0" dirty="0">
                <a:latin typeface="UD デジタル 教科書体 NK-B" panose="02020700000000000000" pitchFamily="18" charset="-128"/>
                <a:ea typeface="UD デジタル 教科書体 NK-B" panose="02020700000000000000" pitchFamily="18" charset="-128"/>
              </a:rPr>
              <a:t>なのでよく迷う⇒</a:t>
            </a:r>
            <a:r>
              <a:rPr lang="ja-JP" altLang="en-US" sz="2800" kern="0" dirty="0">
                <a:solidFill>
                  <a:srgbClr val="0000FF"/>
                </a:solidFill>
                <a:latin typeface="UD デジタル 教科書体 NK-B" panose="02020700000000000000" pitchFamily="18" charset="-128"/>
                <a:ea typeface="UD デジタル 教科書体 NK-B" panose="02020700000000000000" pitchFamily="18" charset="-128"/>
              </a:rPr>
              <a:t>カーナビ</a:t>
            </a:r>
            <a:r>
              <a:rPr lang="ja-JP" altLang="en-US" sz="2800" kern="0" dirty="0">
                <a:latin typeface="UD デジタル 教科書体 NK-B" panose="02020700000000000000" pitchFamily="18" charset="-128"/>
                <a:ea typeface="UD デジタル 教科書体 NK-B" panose="02020700000000000000" pitchFamily="18" charset="-128"/>
              </a:rPr>
              <a:t>を導入する</a:t>
            </a:r>
          </a:p>
        </p:txBody>
      </p:sp>
      <p:sp>
        <p:nvSpPr>
          <p:cNvPr id="8" name="Rectangle 8"/>
          <p:cNvSpPr txBox="1">
            <a:spLocks noChangeArrowheads="1"/>
          </p:cNvSpPr>
          <p:nvPr/>
        </p:nvSpPr>
        <p:spPr bwMode="auto">
          <a:xfrm>
            <a:off x="640338" y="5438384"/>
            <a:ext cx="7936349"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buNone/>
            </a:pPr>
            <a:r>
              <a:rPr lang="ja-JP" altLang="en-US" sz="2800" kern="0" dirty="0">
                <a:solidFill>
                  <a:srgbClr val="FF0000"/>
                </a:solidFill>
                <a:latin typeface="UD デジタル 教科書体 NK-B" panose="02020700000000000000" pitchFamily="18" charset="-128"/>
                <a:ea typeface="UD デジタル 教科書体 NK-B" panose="02020700000000000000" pitchFamily="18" charset="-128"/>
              </a:rPr>
              <a:t>急に声をかけられた</a:t>
            </a:r>
            <a:r>
              <a:rPr lang="ja-JP" altLang="en-US" sz="2800" kern="0" dirty="0">
                <a:latin typeface="UD デジタル 教科書体 NK-B" panose="02020700000000000000" pitchFamily="18" charset="-128"/>
                <a:ea typeface="UD デジタル 教科書体 NK-B" panose="02020700000000000000" pitchFamily="18" charset="-128"/>
              </a:rPr>
              <a:t>のですべきことを忘れた</a:t>
            </a:r>
            <a:endParaRPr lang="en-US" altLang="ja-JP" sz="2800" kern="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2800" kern="0" dirty="0">
                <a:latin typeface="UD デジタル 教科書体 NK-B" panose="02020700000000000000" pitchFamily="18" charset="-128"/>
                <a:ea typeface="UD デジタル 教科書体 NK-B" panose="02020700000000000000" pitchFamily="18" charset="-128"/>
              </a:rPr>
              <a:t>⇒</a:t>
            </a:r>
            <a:r>
              <a:rPr lang="ja-JP" altLang="en-US" sz="2800" kern="0" dirty="0">
                <a:solidFill>
                  <a:srgbClr val="0000FF"/>
                </a:solidFill>
                <a:latin typeface="UD デジタル 教科書体 NK-B" panose="02020700000000000000" pitchFamily="18" charset="-128"/>
                <a:ea typeface="UD デジタル 教科書体 NK-B" panose="02020700000000000000" pitchFamily="18" charset="-128"/>
              </a:rPr>
              <a:t>作業中は声をかけない</a:t>
            </a:r>
            <a:endParaRPr lang="ja-JP" altLang="en-US" sz="2800" kern="0" dirty="0">
              <a:latin typeface="UD デジタル 教科書体 NK-B" panose="02020700000000000000" pitchFamily="18" charset="-128"/>
              <a:ea typeface="UD デジタル 教科書体 NK-B" panose="02020700000000000000" pitchFamily="18" charset="-128"/>
            </a:endParaRPr>
          </a:p>
        </p:txBody>
      </p:sp>
      <p:sp>
        <p:nvSpPr>
          <p:cNvPr id="9" name="Rectangle 8"/>
          <p:cNvSpPr txBox="1">
            <a:spLocks noChangeArrowheads="1"/>
          </p:cNvSpPr>
          <p:nvPr/>
        </p:nvSpPr>
        <p:spPr bwMode="auto">
          <a:xfrm>
            <a:off x="711458" y="3583149"/>
            <a:ext cx="7936349"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buNone/>
            </a:pPr>
            <a:r>
              <a:rPr lang="en-US" altLang="ja-JP" sz="2800" kern="0" dirty="0">
                <a:latin typeface="UD デジタル 教科書体 NK-B" panose="02020700000000000000" pitchFamily="18" charset="-128"/>
                <a:ea typeface="UD デジタル 教科書体 NK-B" panose="02020700000000000000" pitchFamily="18" charset="-128"/>
              </a:rPr>
              <a:t>×</a:t>
            </a:r>
            <a:r>
              <a:rPr lang="ja-JP" altLang="en-US" sz="2800" kern="0" dirty="0">
                <a:latin typeface="UD デジタル 教科書体 NK-B" panose="02020700000000000000" pitchFamily="18" charset="-128"/>
                <a:ea typeface="UD デジタル 教科書体 NK-B" panose="02020700000000000000" pitchFamily="18" charset="-128"/>
              </a:rPr>
              <a:t>見えにくい→見やすくする</a:t>
            </a:r>
            <a:endParaRPr lang="en-US" altLang="ja-JP" sz="2800" kern="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2800" kern="0" dirty="0">
                <a:latin typeface="UD デジタル 教科書体 NK-B" panose="02020700000000000000" pitchFamily="18" charset="-128"/>
                <a:ea typeface="UD デジタル 教科書体 NK-B" panose="02020700000000000000" pitchFamily="18" charset="-128"/>
              </a:rPr>
              <a:t>　　</a:t>
            </a:r>
            <a:r>
              <a:rPr lang="ja-JP" altLang="en-US" sz="2400" kern="0" dirty="0">
                <a:latin typeface="UD デジタル 教科書体 NK-B" panose="02020700000000000000" pitchFamily="18" charset="-128"/>
                <a:ea typeface="UD デジタル 教科書体 NK-B" panose="02020700000000000000" pitchFamily="18" charset="-128"/>
              </a:rPr>
              <a:t>対策の方向性としては正しいが、対策の内容ではな</a:t>
            </a:r>
            <a:r>
              <a:rPr lang="ja-JP" altLang="en-US" sz="2800" kern="0" dirty="0">
                <a:latin typeface="UD デジタル 教科書体 NK-B" panose="02020700000000000000" pitchFamily="18" charset="-128"/>
                <a:ea typeface="UD デジタル 教科書体 NK-B" panose="02020700000000000000" pitchFamily="18" charset="-128"/>
              </a:rPr>
              <a:t>い</a:t>
            </a:r>
          </a:p>
        </p:txBody>
      </p:sp>
    </p:spTree>
    <p:extLst>
      <p:ext uri="{BB962C8B-B14F-4D97-AF65-F5344CB8AC3E}">
        <p14:creationId xmlns:p14="http://schemas.microsoft.com/office/powerpoint/2010/main" val="2548809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92</a:t>
            </a:fld>
            <a:endParaRPr lang="en-US" altLang="ja-JP" dirty="0"/>
          </a:p>
        </p:txBody>
      </p:sp>
      <p:sp>
        <p:nvSpPr>
          <p:cNvPr id="4" name="タイトル 2"/>
          <p:cNvSpPr>
            <a:spLocks noGrp="1"/>
          </p:cNvSpPr>
          <p:nvPr>
            <p:ph type="title"/>
          </p:nvPr>
        </p:nvSpPr>
        <p:spPr>
          <a:xfrm>
            <a:off x="19050" y="116115"/>
            <a:ext cx="7740352" cy="624114"/>
          </a:xfrm>
        </p:spPr>
        <p:txBody>
          <a:bodyPr/>
          <a:lstStyle/>
          <a:p>
            <a:r>
              <a:rPr lang="ja-JP" altLang="en-US" dirty="0"/>
              <a:t>対策の考え方②</a:t>
            </a:r>
            <a:endParaRPr kumimoji="1" lang="ja-JP" altLang="en-US" dirty="0"/>
          </a:p>
        </p:txBody>
      </p:sp>
      <p:sp>
        <p:nvSpPr>
          <p:cNvPr id="5" name="正方形/長方形 4"/>
          <p:cNvSpPr/>
          <p:nvPr/>
        </p:nvSpPr>
        <p:spPr>
          <a:xfrm>
            <a:off x="288843" y="1370947"/>
            <a:ext cx="3381054" cy="584775"/>
          </a:xfrm>
          <a:prstGeom prst="rect">
            <a:avLst/>
          </a:prstGeom>
        </p:spPr>
        <p:txBody>
          <a:bodyPr wrap="none">
            <a:spAutoFit/>
          </a:bodyPr>
          <a:lstStyle/>
          <a:p>
            <a:r>
              <a:rPr lang="ja-JP" altLang="en-US" sz="3200" dirty="0">
                <a:latin typeface="+mj-ea"/>
                <a:ea typeface="+mj-ea"/>
              </a:rPr>
              <a:t>エラー対策の視点</a:t>
            </a:r>
          </a:p>
        </p:txBody>
      </p:sp>
      <p:sp>
        <p:nvSpPr>
          <p:cNvPr id="6" name="正方形/長方形 5"/>
          <p:cNvSpPr/>
          <p:nvPr/>
        </p:nvSpPr>
        <p:spPr>
          <a:xfrm>
            <a:off x="544355" y="2258693"/>
            <a:ext cx="2818400" cy="3170099"/>
          </a:xfrm>
          <a:prstGeom prst="rect">
            <a:avLst/>
          </a:prstGeom>
        </p:spPr>
        <p:txBody>
          <a:bodyPr wrap="none">
            <a:spAutoFit/>
          </a:bodyPr>
          <a:lstStyle/>
          <a:p>
            <a:r>
              <a:rPr lang="ja-JP" altLang="en-US" sz="4000" dirty="0">
                <a:solidFill>
                  <a:srgbClr val="0000FF"/>
                </a:solidFill>
                <a:latin typeface="+mj-ea"/>
                <a:ea typeface="+mj-ea"/>
              </a:rPr>
              <a:t>（Ｎ）　なくす</a:t>
            </a:r>
            <a:endParaRPr lang="en-US" altLang="ja-JP" sz="4000" dirty="0">
              <a:solidFill>
                <a:srgbClr val="0000FF"/>
              </a:solidFill>
              <a:latin typeface="+mj-ea"/>
              <a:ea typeface="+mj-ea"/>
            </a:endParaRPr>
          </a:p>
          <a:p>
            <a:endParaRPr lang="en-US" altLang="ja-JP" sz="4000" dirty="0">
              <a:solidFill>
                <a:srgbClr val="0000FF"/>
              </a:solidFill>
              <a:latin typeface="+mj-ea"/>
              <a:ea typeface="+mj-ea"/>
            </a:endParaRPr>
          </a:p>
          <a:p>
            <a:r>
              <a:rPr lang="ja-JP" altLang="en-US" sz="4000" dirty="0">
                <a:solidFill>
                  <a:srgbClr val="0000FF"/>
                </a:solidFill>
                <a:latin typeface="+mj-ea"/>
                <a:ea typeface="+mj-ea"/>
              </a:rPr>
              <a:t>（Ｈ）　減らす</a:t>
            </a:r>
            <a:endParaRPr lang="en-US" altLang="ja-JP" sz="4000" dirty="0">
              <a:solidFill>
                <a:srgbClr val="0000FF"/>
              </a:solidFill>
              <a:latin typeface="+mj-ea"/>
              <a:ea typeface="+mj-ea"/>
            </a:endParaRPr>
          </a:p>
          <a:p>
            <a:endParaRPr lang="en-US" altLang="ja-JP" sz="4000" dirty="0">
              <a:solidFill>
                <a:srgbClr val="0000FF"/>
              </a:solidFill>
              <a:latin typeface="+mj-ea"/>
              <a:ea typeface="+mj-ea"/>
            </a:endParaRPr>
          </a:p>
          <a:p>
            <a:r>
              <a:rPr lang="ja-JP" altLang="en-US" sz="4000" dirty="0">
                <a:solidFill>
                  <a:srgbClr val="0000FF"/>
                </a:solidFill>
                <a:latin typeface="+mj-ea"/>
                <a:ea typeface="+mj-ea"/>
              </a:rPr>
              <a:t>（Ｋ）　変える</a:t>
            </a:r>
          </a:p>
        </p:txBody>
      </p:sp>
      <p:sp>
        <p:nvSpPr>
          <p:cNvPr id="7" name="正方形/長方形 6"/>
          <p:cNvSpPr/>
          <p:nvPr/>
        </p:nvSpPr>
        <p:spPr>
          <a:xfrm>
            <a:off x="3529009" y="2195454"/>
            <a:ext cx="4977683" cy="954107"/>
          </a:xfrm>
          <a:prstGeom prst="rect">
            <a:avLst/>
          </a:prstGeom>
        </p:spPr>
        <p:txBody>
          <a:bodyPr wrap="square">
            <a:spAutoFit/>
          </a:bodyPr>
          <a:lstStyle/>
          <a:p>
            <a:r>
              <a:rPr lang="ja-JP" altLang="en-US" sz="2800" dirty="0">
                <a:solidFill>
                  <a:srgbClr val="000000"/>
                </a:solidFill>
                <a:latin typeface="UD デジタル 教科書体 NK-R" panose="02020400000000000000" pitchFamily="18" charset="-128"/>
                <a:ea typeface="UD デジタル 教科書体 NK-R" panose="02020400000000000000" pitchFamily="18" charset="-128"/>
              </a:rPr>
              <a:t>作業そのものを無くせないか？</a:t>
            </a:r>
            <a:br>
              <a:rPr lang="en-US" altLang="ja-JP" sz="2800" dirty="0">
                <a:solidFill>
                  <a:srgbClr val="000000"/>
                </a:solidFill>
                <a:latin typeface="UD デジタル 教科書体 NK-R" panose="02020400000000000000" pitchFamily="18" charset="-128"/>
                <a:ea typeface="UD デジタル 教科書体 NK-R" panose="02020400000000000000" pitchFamily="18" charset="-128"/>
              </a:rPr>
            </a:br>
            <a:r>
              <a:rPr lang="ja-JP" altLang="en-US" sz="2800" dirty="0">
                <a:solidFill>
                  <a:srgbClr val="000000"/>
                </a:solidFill>
                <a:latin typeface="UD デジタル 教科書体 NK-R" panose="02020400000000000000" pitchFamily="18" charset="-128"/>
                <a:ea typeface="UD デジタル 教科書体 NK-R" panose="02020400000000000000" pitchFamily="18" charset="-128"/>
              </a:rPr>
              <a:t>作業をやめられないか？</a:t>
            </a:r>
            <a:endParaRPr lang="ja-JP" altLang="en-US" sz="2800" dirty="0">
              <a:latin typeface="UD デジタル 教科書体 NK-R" panose="02020400000000000000" pitchFamily="18" charset="-128"/>
              <a:ea typeface="UD デジタル 教科書体 NK-R" panose="02020400000000000000" pitchFamily="18" charset="-128"/>
            </a:endParaRPr>
          </a:p>
        </p:txBody>
      </p:sp>
      <p:sp>
        <p:nvSpPr>
          <p:cNvPr id="8" name="正方形/長方形 7"/>
          <p:cNvSpPr/>
          <p:nvPr/>
        </p:nvSpPr>
        <p:spPr>
          <a:xfrm>
            <a:off x="3529009" y="3452532"/>
            <a:ext cx="4977683" cy="954107"/>
          </a:xfrm>
          <a:prstGeom prst="rect">
            <a:avLst/>
          </a:prstGeom>
        </p:spPr>
        <p:txBody>
          <a:bodyPr wrap="square">
            <a:spAutoFit/>
          </a:bodyPr>
          <a:lstStyle/>
          <a:p>
            <a:r>
              <a:rPr lang="ja-JP" altLang="en-US" sz="2800" dirty="0">
                <a:solidFill>
                  <a:srgbClr val="000000"/>
                </a:solidFill>
                <a:latin typeface="UD デジタル 教科書体 NK-R" panose="02020400000000000000" pitchFamily="18" charset="-128"/>
                <a:ea typeface="UD デジタル 教科書体 NK-R" panose="02020400000000000000" pitchFamily="18" charset="-128"/>
              </a:rPr>
              <a:t>作業の回数や作業量を減らせ</a:t>
            </a:r>
            <a:br>
              <a:rPr lang="en-US" altLang="ja-JP" sz="2800" dirty="0">
                <a:solidFill>
                  <a:srgbClr val="000000"/>
                </a:solidFill>
                <a:latin typeface="UD デジタル 教科書体 NK-R" panose="02020400000000000000" pitchFamily="18" charset="-128"/>
                <a:ea typeface="UD デジタル 教科書体 NK-R" panose="02020400000000000000" pitchFamily="18" charset="-128"/>
              </a:rPr>
            </a:br>
            <a:r>
              <a:rPr lang="ja-JP" altLang="en-US" sz="2800" dirty="0">
                <a:solidFill>
                  <a:srgbClr val="000000"/>
                </a:solidFill>
                <a:latin typeface="UD デジタル 教科書体 NK-R" panose="02020400000000000000" pitchFamily="18" charset="-128"/>
                <a:ea typeface="UD デジタル 教科書体 NK-R" panose="02020400000000000000" pitchFamily="18" charset="-128"/>
              </a:rPr>
              <a:t>ないか？</a:t>
            </a:r>
            <a:endParaRPr lang="ja-JP" altLang="en-US" sz="2800" dirty="0">
              <a:latin typeface="UD デジタル 教科書体 NK-R" panose="02020400000000000000" pitchFamily="18" charset="-128"/>
              <a:ea typeface="UD デジタル 教科書体 NK-R" panose="02020400000000000000" pitchFamily="18" charset="-128"/>
            </a:endParaRPr>
          </a:p>
        </p:txBody>
      </p:sp>
      <p:sp>
        <p:nvSpPr>
          <p:cNvPr id="9" name="正方形/長方形 8"/>
          <p:cNvSpPr/>
          <p:nvPr/>
        </p:nvSpPr>
        <p:spPr>
          <a:xfrm>
            <a:off x="3529009" y="4850154"/>
            <a:ext cx="5254774" cy="523220"/>
          </a:xfrm>
          <a:prstGeom prst="rect">
            <a:avLst/>
          </a:prstGeom>
        </p:spPr>
        <p:txBody>
          <a:bodyPr wrap="square">
            <a:spAutoFit/>
          </a:bodyPr>
          <a:lstStyle/>
          <a:p>
            <a:r>
              <a:rPr lang="ja-JP" altLang="en-US" sz="2800" dirty="0">
                <a:solidFill>
                  <a:srgbClr val="000000"/>
                </a:solidFill>
                <a:latin typeface="UD デジタル 教科書体 NK-R" panose="02020400000000000000" pitchFamily="18" charset="-128"/>
                <a:ea typeface="UD デジタル 教科書体 NK-R" panose="02020400000000000000" pitchFamily="18" charset="-128"/>
              </a:rPr>
              <a:t>それでもダメなら変えられないか？</a:t>
            </a:r>
            <a:endParaRPr lang="ja-JP" altLang="en-US" sz="28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4065683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t>対策の考え方③</a:t>
            </a:r>
          </a:p>
        </p:txBody>
      </p:sp>
      <p:sp>
        <p:nvSpPr>
          <p:cNvPr id="2" name="スライド番号プレースホルダー 1"/>
          <p:cNvSpPr>
            <a:spLocks noGrp="1"/>
          </p:cNvSpPr>
          <p:nvPr>
            <p:ph type="sldNum" sz="quarter" idx="4294967295"/>
          </p:nvPr>
        </p:nvSpPr>
        <p:spPr>
          <a:xfrm>
            <a:off x="7010400" y="6553200"/>
            <a:ext cx="2133600" cy="476250"/>
          </a:xfrm>
        </p:spPr>
        <p:txBody>
          <a:bodyPr/>
          <a:lstStyle/>
          <a:p>
            <a:pPr>
              <a:defRPr/>
            </a:pPr>
            <a:fld id="{CB437A40-9B03-4AC5-A981-4A10656EEB52}" type="slidenum">
              <a:rPr lang="en-US" altLang="ja-JP" smtClean="0"/>
              <a:pPr>
                <a:defRPr/>
              </a:pPr>
              <a:t>93</a:t>
            </a:fld>
            <a:endParaRPr lang="en-US" altLang="ja-JP" dirty="0"/>
          </a:p>
        </p:txBody>
      </p:sp>
      <p:sp>
        <p:nvSpPr>
          <p:cNvPr id="3" name="正方形/長方形 2"/>
          <p:cNvSpPr/>
          <p:nvPr/>
        </p:nvSpPr>
        <p:spPr>
          <a:xfrm>
            <a:off x="288131" y="1209200"/>
            <a:ext cx="4572000" cy="2062103"/>
          </a:xfrm>
          <a:prstGeom prst="rect">
            <a:avLst/>
          </a:prstGeom>
        </p:spPr>
        <p:txBody>
          <a:bodyPr>
            <a:spAutoFit/>
          </a:bodyPr>
          <a:lstStyle/>
          <a:p>
            <a:r>
              <a:rPr lang="ja-JP" altLang="en-US" sz="2800" dirty="0">
                <a:latin typeface="+mj-ea"/>
                <a:ea typeface="+mj-ea"/>
              </a:rPr>
              <a:t>人間の能力には限界あります。</a:t>
            </a:r>
            <a:endParaRPr lang="ja-JP" altLang="en-US" sz="2000" dirty="0">
              <a:latin typeface="+mj-ea"/>
              <a:ea typeface="+mj-ea"/>
            </a:endParaRPr>
          </a:p>
          <a:p>
            <a:r>
              <a:rPr lang="ja-JP" altLang="en-US" sz="2000" dirty="0">
                <a:solidFill>
                  <a:srgbClr val="0000FF"/>
                </a:solidFill>
                <a:latin typeface="UD デジタル 教科書体 NK-R" panose="02020400000000000000" pitchFamily="18" charset="-128"/>
                <a:ea typeface="UD デジタル 教科書体 NK-R" panose="02020400000000000000" pitchFamily="18" charset="-128"/>
              </a:rPr>
              <a:t>    記憶力</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solidFill>
                  <a:srgbClr val="0000FF"/>
                </a:solidFill>
                <a:latin typeface="UD デジタル 教科書体 NK-R" panose="02020400000000000000" pitchFamily="18" charset="-128"/>
                <a:ea typeface="UD デジタル 教科書体 NK-R" panose="02020400000000000000" pitchFamily="18" charset="-128"/>
              </a:rPr>
              <a:t>    視力、聴力</a:t>
            </a:r>
            <a:endParaRPr lang="en-US" altLang="ja-JP" sz="2000" dirty="0">
              <a:solidFill>
                <a:srgbClr val="0000FF"/>
              </a:solidFill>
              <a:latin typeface="UD デジタル 教科書体 NK-R" panose="02020400000000000000" pitchFamily="18" charset="-128"/>
              <a:ea typeface="UD デジタル 教科書体 NK-R" panose="02020400000000000000" pitchFamily="18" charset="-128"/>
            </a:endParaRPr>
          </a:p>
          <a:p>
            <a:r>
              <a:rPr lang="ja-JP" altLang="en-US" sz="2000" dirty="0">
                <a:solidFill>
                  <a:srgbClr val="0000FF"/>
                </a:solidFill>
                <a:latin typeface="UD デジタル 教科書体 NK-R" panose="02020400000000000000" pitchFamily="18" charset="-128"/>
                <a:ea typeface="UD デジタル 教科書体 NK-R" panose="02020400000000000000" pitchFamily="18" charset="-128"/>
              </a:rPr>
              <a:t>    判断力</a:t>
            </a:r>
            <a:endParaRPr lang="en-US" altLang="ja-JP" sz="2000" dirty="0">
              <a:solidFill>
                <a:srgbClr val="0000FF"/>
              </a:solidFill>
              <a:latin typeface="UD デジタル 教科書体 NK-R" panose="02020400000000000000" pitchFamily="18" charset="-128"/>
              <a:ea typeface="UD デジタル 教科書体 NK-R" panose="02020400000000000000" pitchFamily="18" charset="-128"/>
            </a:endParaRPr>
          </a:p>
          <a:p>
            <a:r>
              <a:rPr lang="ja-JP" altLang="en-US" sz="2000" dirty="0">
                <a:solidFill>
                  <a:srgbClr val="0000FF"/>
                </a:solidFill>
                <a:latin typeface="UD デジタル 教科書体 NK-R" panose="02020400000000000000" pitchFamily="18" charset="-128"/>
                <a:ea typeface="UD デジタル 教科書体 NK-R" panose="02020400000000000000" pitchFamily="18" charset="-128"/>
              </a:rPr>
              <a:t>    運動能力</a:t>
            </a:r>
            <a:endParaRPr lang="en-US" altLang="ja-JP" sz="2000" dirty="0">
              <a:solidFill>
                <a:srgbClr val="0000FF"/>
              </a:solidFill>
              <a:latin typeface="UD デジタル 教科書体 NK-R" panose="02020400000000000000" pitchFamily="18" charset="-128"/>
              <a:ea typeface="UD デジタル 教科書体 NK-R" panose="02020400000000000000" pitchFamily="18" charset="-128"/>
            </a:endParaRPr>
          </a:p>
          <a:p>
            <a:r>
              <a:rPr lang="ja-JP" altLang="en-US" sz="2000" dirty="0">
                <a:solidFill>
                  <a:srgbClr val="0000FF"/>
                </a:solidFill>
                <a:latin typeface="UD デジタル 教科書体 NK-R" panose="02020400000000000000" pitchFamily="18" charset="-128"/>
                <a:ea typeface="UD デジタル 教科書体 NK-R" panose="02020400000000000000" pitchFamily="18" charset="-128"/>
              </a:rPr>
              <a:t>    巧緻動作能力（器用さ）　等</a:t>
            </a:r>
            <a:endParaRPr lang="en-US" altLang="ja-JP" sz="2000" dirty="0">
              <a:latin typeface="UD デジタル 教科書体 NK-R" panose="02020400000000000000" pitchFamily="18" charset="-128"/>
              <a:ea typeface="UD デジタル 教科書体 NK-R" panose="02020400000000000000" pitchFamily="18" charset="-128"/>
            </a:endParaRPr>
          </a:p>
        </p:txBody>
      </p:sp>
      <p:sp>
        <p:nvSpPr>
          <p:cNvPr id="5" name="AutoShape 8"/>
          <p:cNvSpPr>
            <a:spLocks noChangeArrowheads="1"/>
          </p:cNvSpPr>
          <p:nvPr/>
        </p:nvSpPr>
        <p:spPr bwMode="auto">
          <a:xfrm>
            <a:off x="5222478" y="1886702"/>
            <a:ext cx="3575844" cy="1191816"/>
          </a:xfrm>
          <a:prstGeom prst="roundRect">
            <a:avLst>
              <a:gd name="adj" fmla="val 16667"/>
            </a:avLst>
          </a:prstGeom>
          <a:noFill/>
          <a:ln w="9525" algn="ctr">
            <a:solidFill>
              <a:schemeClr val="tx1"/>
            </a:solidFill>
            <a:round/>
            <a:headEnd/>
            <a:tailEnd/>
          </a:ln>
        </p:spPr>
        <p:txBody>
          <a:bodyPr wrap="square" anchor="ctr">
            <a:spAutoFit/>
          </a:bodyPr>
          <a:lstStyle/>
          <a:p>
            <a:pPr algn="ctr" eaLnBrk="1" hangingPunct="1">
              <a:buFont typeface="Wingdings" pitchFamily="2" charset="2"/>
              <a:buNone/>
              <a:defRPr/>
            </a:pPr>
            <a:r>
              <a:rPr lang="ja-JP" altLang="en-US" sz="3200" dirty="0">
                <a:latin typeface="UD デジタル 教科書体 NK-B" panose="02020700000000000000" pitchFamily="18" charset="-128"/>
                <a:ea typeface="UD デジタル 教科書体 NK-B" panose="02020700000000000000" pitchFamily="18" charset="-128"/>
              </a:rPr>
              <a:t>人間特性に応じた</a:t>
            </a:r>
            <a:endParaRPr lang="en-US" altLang="ja-JP" sz="3200" dirty="0">
              <a:latin typeface="UD デジタル 教科書体 NK-B" panose="02020700000000000000" pitchFamily="18" charset="-128"/>
              <a:ea typeface="UD デジタル 教科書体 NK-B" panose="02020700000000000000" pitchFamily="18" charset="-128"/>
            </a:endParaRPr>
          </a:p>
          <a:p>
            <a:pPr algn="ctr" eaLnBrk="1" hangingPunct="1">
              <a:buFont typeface="Wingdings" pitchFamily="2" charset="2"/>
              <a:buNone/>
              <a:defRPr/>
            </a:pPr>
            <a:r>
              <a:rPr lang="ja-JP" altLang="en-US" sz="3200" dirty="0">
                <a:latin typeface="UD デジタル 教科書体 NK-B" panose="02020700000000000000" pitchFamily="18" charset="-128"/>
                <a:ea typeface="UD デジタル 教科書体 NK-B" panose="02020700000000000000" pitchFamily="18" charset="-128"/>
              </a:rPr>
              <a:t>システム設計</a:t>
            </a:r>
          </a:p>
        </p:txBody>
      </p:sp>
      <p:sp>
        <p:nvSpPr>
          <p:cNvPr id="6" name="AutoShape 7"/>
          <p:cNvSpPr>
            <a:spLocks noChangeArrowheads="1"/>
          </p:cNvSpPr>
          <p:nvPr/>
        </p:nvSpPr>
        <p:spPr bwMode="auto">
          <a:xfrm rot="16200000">
            <a:off x="4266406" y="2192704"/>
            <a:ext cx="714375" cy="671512"/>
          </a:xfrm>
          <a:prstGeom prst="downArrow">
            <a:avLst>
              <a:gd name="adj1" fmla="val 43787"/>
              <a:gd name="adj2" fmla="val 53593"/>
            </a:avLst>
          </a:prstGeom>
          <a:solidFill>
            <a:srgbClr val="FFFF00"/>
          </a:solidFill>
          <a:ln w="9525" algn="ctr">
            <a:solidFill>
              <a:schemeClr val="tx1"/>
            </a:solidFill>
            <a:miter lim="800000"/>
            <a:headEnd/>
            <a:tailEnd/>
          </a:ln>
        </p:spPr>
        <p:txBody>
          <a:bodyPr anchor="ctr">
            <a:spAutoFit/>
          </a:bodyPr>
          <a:lstStyle/>
          <a:p>
            <a:endParaRPr lang="ja-JP" altLang="en-US" dirty="0"/>
          </a:p>
        </p:txBody>
      </p:sp>
      <p:cxnSp>
        <p:nvCxnSpPr>
          <p:cNvPr id="8" name="直線コネクタ 7"/>
          <p:cNvCxnSpPr/>
          <p:nvPr/>
        </p:nvCxnSpPr>
        <p:spPr>
          <a:xfrm>
            <a:off x="288131" y="3429000"/>
            <a:ext cx="8703469" cy="0"/>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288131" y="4702346"/>
            <a:ext cx="7184980" cy="2000548"/>
          </a:xfrm>
          <a:prstGeom prst="rect">
            <a:avLst/>
          </a:prstGeom>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ベテラン：意図的、故意。軽率な行為を行いがち</a:t>
            </a:r>
            <a:endParaRPr lang="en-US" altLang="ja-JP" sz="2400" dirty="0">
              <a:latin typeface="UD デジタル 教科書体 NK-B" panose="02020700000000000000" pitchFamily="18" charset="-128"/>
              <a:ea typeface="UD デジタル 教科書体 NK-B" panose="020207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・善意や好意・・ほかの人の作業を手伝ってミスをする</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・いい格好・・いいところを見せたいと無理をする</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・安全ボケによる手抜き・・安全状態がつづくと手抜きをする</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・面倒な手順の手抜き・・より楽で効率的なやり方に流れてしまう</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・繁忙による手抜き</a:t>
            </a:r>
          </a:p>
        </p:txBody>
      </p:sp>
      <p:sp>
        <p:nvSpPr>
          <p:cNvPr id="12" name="正方形/長方形 11"/>
          <p:cNvSpPr/>
          <p:nvPr/>
        </p:nvSpPr>
        <p:spPr>
          <a:xfrm>
            <a:off x="288131" y="3536907"/>
            <a:ext cx="8161209" cy="1077218"/>
          </a:xfrm>
          <a:prstGeom prst="rect">
            <a:avLst/>
          </a:prstGeom>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新人：頭ではわかっているが、体が動かないでミスになりがち</a:t>
            </a:r>
            <a:endParaRPr lang="en-US" altLang="ja-JP" sz="2400" dirty="0">
              <a:latin typeface="UD デジタル 教科書体 NK-B" panose="02020700000000000000" pitchFamily="18" charset="-128"/>
              <a:ea typeface="UD デジタル 教科書体 NK-B" panose="020207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・まだ身についていない・・　ひとつひとつの操作を確認しながら実施しがち</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・恥ずかしい・・　指差喚呼や挨拶など、慣れていないと恥ずかしくてできない</a:t>
            </a:r>
          </a:p>
        </p:txBody>
      </p:sp>
      <p:sp>
        <p:nvSpPr>
          <p:cNvPr id="13" name="正方形/長方形 12"/>
          <p:cNvSpPr/>
          <p:nvPr/>
        </p:nvSpPr>
        <p:spPr>
          <a:xfrm>
            <a:off x="3041500" y="6421783"/>
            <a:ext cx="5458546" cy="369332"/>
          </a:xfrm>
          <a:prstGeom prst="rect">
            <a:avLst/>
          </a:prstGeom>
        </p:spPr>
        <p:txBody>
          <a:bodyPr wrap="none">
            <a:spAutoFit/>
          </a:bodyPr>
          <a:lstStyle/>
          <a:p>
            <a:r>
              <a:rPr lang="ja-JP" altLang="en-US" dirty="0">
                <a:latin typeface="UD デジタル 教科書体 NK-R" panose="02020400000000000000" pitchFamily="18" charset="-128"/>
                <a:ea typeface="UD デジタル 教科書体 NK-R" panose="02020400000000000000" pitchFamily="18" charset="-128"/>
              </a:rPr>
              <a:t>小松原明哲：ヒューマンエラー 第3版、丸善出版、</a:t>
            </a:r>
            <a:r>
              <a:rPr lang="en-US" altLang="ja-JP" dirty="0">
                <a:latin typeface="UD デジタル 教科書体 NK-R" panose="02020400000000000000" pitchFamily="18" charset="-128"/>
                <a:ea typeface="UD デジタル 教科書体 NK-R" panose="02020400000000000000" pitchFamily="18" charset="-128"/>
              </a:rPr>
              <a:t>2019</a:t>
            </a:r>
            <a:endParaRPr lang="ja-JP" altLang="en-US" dirty="0">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a:extLst>
              <a:ext uri="{FF2B5EF4-FFF2-40B4-BE49-F238E27FC236}">
                <a16:creationId xmlns:a16="http://schemas.microsoft.com/office/drawing/2014/main" id="{250F9A8F-9918-4874-B6FA-528A932308C1}"/>
              </a:ext>
            </a:extLst>
          </p:cNvPr>
          <p:cNvSpPr txBox="1"/>
          <p:nvPr/>
        </p:nvSpPr>
        <p:spPr>
          <a:xfrm>
            <a:off x="5926283" y="3085322"/>
            <a:ext cx="2863284" cy="369332"/>
          </a:xfrm>
          <a:prstGeom prst="rect">
            <a:avLst/>
          </a:prstGeom>
          <a:noFill/>
        </p:spPr>
        <p:txBody>
          <a:bodyPr wrap="none">
            <a:spAutoFit/>
          </a:bodyPr>
          <a:lstStyle/>
          <a:p>
            <a:r>
              <a:rPr lang="ja-JP" altLang="en-US" sz="1800" dirty="0">
                <a:solidFill>
                  <a:srgbClr val="0000FF"/>
                </a:solidFill>
                <a:latin typeface="UD デジタル 教科書体 NK-R" panose="02020400000000000000" pitchFamily="18" charset="-128"/>
                <a:ea typeface="UD デジタル 教科書体 NK-R" panose="02020400000000000000" pitchFamily="18" charset="-128"/>
              </a:rPr>
              <a:t>背景要因に応じた対策策定</a:t>
            </a:r>
            <a:endParaRPr lang="ja-JP" altLang="en-US" dirty="0"/>
          </a:p>
        </p:txBody>
      </p:sp>
    </p:spTree>
    <p:extLst>
      <p:ext uri="{BB962C8B-B14F-4D97-AF65-F5344CB8AC3E}">
        <p14:creationId xmlns:p14="http://schemas.microsoft.com/office/powerpoint/2010/main" val="39429822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94</a:t>
            </a:fld>
            <a:endParaRPr lang="en-US" altLang="ja-JP" dirty="0"/>
          </a:p>
        </p:txBody>
      </p:sp>
      <p:sp>
        <p:nvSpPr>
          <p:cNvPr id="3" name="タイトル 2"/>
          <p:cNvSpPr>
            <a:spLocks noGrp="1"/>
          </p:cNvSpPr>
          <p:nvPr>
            <p:ph type="title"/>
          </p:nvPr>
        </p:nvSpPr>
        <p:spPr/>
        <p:txBody>
          <a:bodyPr/>
          <a:lstStyle/>
          <a:p>
            <a:r>
              <a:rPr kumimoji="1" lang="en-US" altLang="ja-JP" dirty="0"/>
              <a:t>Man</a:t>
            </a:r>
            <a:r>
              <a:rPr kumimoji="1" lang="ja-JP" altLang="en-US" dirty="0"/>
              <a:t>（人への対策）</a:t>
            </a:r>
          </a:p>
        </p:txBody>
      </p:sp>
      <p:sp>
        <p:nvSpPr>
          <p:cNvPr id="344066" name="Rectangle 2"/>
          <p:cNvSpPr>
            <a:spLocks noGrp="1" noChangeArrowheads="1"/>
          </p:cNvSpPr>
          <p:nvPr>
            <p:ph idx="4294967295"/>
          </p:nvPr>
        </p:nvSpPr>
        <p:spPr>
          <a:xfrm>
            <a:off x="940594" y="4202267"/>
            <a:ext cx="6985000" cy="1415772"/>
          </a:xfrm>
        </p:spPr>
        <p:txBody>
          <a:bodyPr wrap="square">
            <a:spAutoFit/>
          </a:bodyPr>
          <a:lstStyle/>
          <a:p>
            <a:pPr eaLnBrk="1" hangingPunct="1">
              <a:lnSpc>
                <a:spcPct val="90000"/>
              </a:lnSpc>
              <a:buFont typeface="Wingdings" pitchFamily="2" charset="2"/>
              <a:buNone/>
              <a:defRPr/>
            </a:pPr>
            <a:r>
              <a:rPr lang="ja-JP" altLang="en-US" dirty="0">
                <a:solidFill>
                  <a:srgbClr val="990099"/>
                </a:solidFill>
                <a:latin typeface="+mj-ea"/>
                <a:ea typeface="+mj-ea"/>
              </a:rPr>
              <a:t>うっかり・ポカミス、思い込み</a:t>
            </a:r>
          </a:p>
          <a:p>
            <a:pPr eaLnBrk="1" hangingPunct="1">
              <a:lnSpc>
                <a:spcPct val="90000"/>
              </a:lnSpc>
              <a:buFont typeface="Wingdings" pitchFamily="2" charset="2"/>
              <a:buNone/>
              <a:defRPr/>
            </a:pPr>
            <a:endParaRPr lang="ja-JP" altLang="en-US" sz="2000" dirty="0"/>
          </a:p>
          <a:p>
            <a:pPr eaLnBrk="1" hangingPunct="1">
              <a:lnSpc>
                <a:spcPct val="90000"/>
              </a:lnSpc>
              <a:buFont typeface="Wingdings" pitchFamily="2" charset="2"/>
              <a:buNone/>
              <a:defRPr/>
            </a:pPr>
            <a:r>
              <a:rPr lang="ja-JP" altLang="en-US" b="1" dirty="0">
                <a:solidFill>
                  <a:srgbClr val="990099"/>
                </a:solidFill>
                <a:latin typeface="+mj-ea"/>
                <a:ea typeface="+mj-ea"/>
              </a:rPr>
              <a:t>不安全行動</a:t>
            </a:r>
            <a:r>
              <a:rPr lang="ja-JP" altLang="en-US" sz="2000" dirty="0">
                <a:latin typeface="+mj-ea"/>
                <a:ea typeface="+mj-ea"/>
              </a:rPr>
              <a:t>　　</a:t>
            </a:r>
          </a:p>
        </p:txBody>
      </p:sp>
      <p:sp>
        <p:nvSpPr>
          <p:cNvPr id="4" name="正方形/長方形 3"/>
          <p:cNvSpPr/>
          <p:nvPr/>
        </p:nvSpPr>
        <p:spPr>
          <a:xfrm>
            <a:off x="305272" y="1238884"/>
            <a:ext cx="3002745" cy="480131"/>
          </a:xfrm>
          <a:prstGeom prst="rect">
            <a:avLst/>
          </a:prstGeom>
        </p:spPr>
        <p:txBody>
          <a:bodyPr wrap="none">
            <a:spAutoFit/>
          </a:bodyPr>
          <a:lstStyle/>
          <a:p>
            <a:pPr eaLnBrk="1" hangingPunct="1">
              <a:lnSpc>
                <a:spcPct val="90000"/>
              </a:lnSpc>
              <a:buFont typeface="Wingdings" pitchFamily="2" charset="2"/>
              <a:buNone/>
              <a:defRPr/>
            </a:pPr>
            <a:r>
              <a:rPr lang="ja-JP" altLang="en-US" sz="2800" dirty="0">
                <a:latin typeface="+mj-ea"/>
                <a:ea typeface="+mj-ea"/>
              </a:rPr>
              <a:t>本人の要因に起因</a:t>
            </a:r>
            <a:endParaRPr lang="ja-JP" altLang="en-US" sz="1400" dirty="0">
              <a:latin typeface="+mj-ea"/>
              <a:ea typeface="+mj-ea"/>
            </a:endParaRPr>
          </a:p>
        </p:txBody>
      </p:sp>
      <p:sp>
        <p:nvSpPr>
          <p:cNvPr id="5" name="正方形/長方形 4"/>
          <p:cNvSpPr/>
          <p:nvPr/>
        </p:nvSpPr>
        <p:spPr>
          <a:xfrm>
            <a:off x="940594" y="1736955"/>
            <a:ext cx="4572000" cy="523220"/>
          </a:xfrm>
          <a:prstGeom prst="rect">
            <a:avLst/>
          </a:prstGeom>
        </p:spPr>
        <p:txBody>
          <a:bodyPr wrap="none">
            <a:spAutoFit/>
          </a:bodyPr>
          <a:lstStyle/>
          <a:p>
            <a:pPr indent="84852" eaLnBrk="1" hangingPunct="1">
              <a:defRPr/>
            </a:pPr>
            <a:r>
              <a:rPr lang="en-US" altLang="ja-JP" sz="2800" dirty="0">
                <a:latin typeface="UD デジタル 教科書体 NK-B" panose="02020700000000000000" pitchFamily="18" charset="-128"/>
                <a:ea typeface="UD デジタル 教科書体 NK-B" panose="02020700000000000000" pitchFamily="18" charset="-128"/>
              </a:rPr>
              <a:t>×</a:t>
            </a:r>
            <a:r>
              <a:rPr lang="ja-JP" altLang="en-US" sz="2800" dirty="0">
                <a:latin typeface="UD デジタル 教科書体 NK-B" panose="02020700000000000000" pitchFamily="18" charset="-128"/>
                <a:ea typeface="UD デジタル 教科書体 NK-B" panose="02020700000000000000" pitchFamily="18" charset="-128"/>
              </a:rPr>
              <a:t>　本人が悪い、個人の問題</a:t>
            </a:r>
          </a:p>
        </p:txBody>
      </p:sp>
      <p:sp>
        <p:nvSpPr>
          <p:cNvPr id="9" name="正方形/長方形 8"/>
          <p:cNvSpPr/>
          <p:nvPr/>
        </p:nvSpPr>
        <p:spPr>
          <a:xfrm>
            <a:off x="940594" y="2327505"/>
            <a:ext cx="4476867" cy="523220"/>
          </a:xfrm>
          <a:prstGeom prst="rect">
            <a:avLst/>
          </a:prstGeom>
        </p:spPr>
        <p:txBody>
          <a:bodyPr wrap="none">
            <a:spAutoFit/>
          </a:bodyPr>
          <a:lstStyle/>
          <a:p>
            <a:pPr indent="84852" eaLnBrk="1" hangingPunct="1">
              <a:defRPr/>
            </a:pPr>
            <a:r>
              <a:rPr lang="ja-JP" altLang="en-US" sz="2800" dirty="0">
                <a:latin typeface="UD デジタル 教科書体 NK-B" panose="02020700000000000000" pitchFamily="18" charset="-128"/>
                <a:ea typeface="UD デジタル 教科書体 NK-B" panose="02020700000000000000" pitchFamily="18" charset="-128"/>
              </a:rPr>
              <a:t>○　人は誰でもエラーをする</a:t>
            </a:r>
          </a:p>
        </p:txBody>
      </p:sp>
      <p:sp>
        <p:nvSpPr>
          <p:cNvPr id="6" name="正方形/長方形 5"/>
          <p:cNvSpPr/>
          <p:nvPr/>
        </p:nvSpPr>
        <p:spPr>
          <a:xfrm>
            <a:off x="3310794" y="2723422"/>
            <a:ext cx="3897221" cy="461665"/>
          </a:xfrm>
          <a:prstGeom prst="rect">
            <a:avLst/>
          </a:prstGeom>
        </p:spPr>
        <p:txBody>
          <a:bodyPr wrap="none">
            <a:spAutoFit/>
          </a:bodyPr>
          <a:lstStyle/>
          <a:p>
            <a:r>
              <a:rPr lang="ja-JP" altLang="en-US" sz="2400" dirty="0">
                <a:latin typeface="UD デジタル 教科書体 NK-R" panose="02020400000000000000" pitchFamily="18" charset="-128"/>
                <a:ea typeface="UD デジタル 教科書体 NK-R" panose="02020400000000000000" pitchFamily="18" charset="-128"/>
              </a:rPr>
              <a:t>同じことは誰にでも起こりうる</a:t>
            </a:r>
          </a:p>
        </p:txBody>
      </p:sp>
      <p:sp>
        <p:nvSpPr>
          <p:cNvPr id="7" name="正方形/長方形 6"/>
          <p:cNvSpPr/>
          <p:nvPr/>
        </p:nvSpPr>
        <p:spPr>
          <a:xfrm>
            <a:off x="305272" y="3597521"/>
            <a:ext cx="4743606" cy="523220"/>
          </a:xfrm>
          <a:prstGeom prst="rect">
            <a:avLst/>
          </a:prstGeom>
        </p:spPr>
        <p:txBody>
          <a:bodyPr wrap="none">
            <a:spAutoFit/>
          </a:bodyPr>
          <a:lstStyle/>
          <a:p>
            <a:r>
              <a:rPr lang="ja-JP" altLang="en-US" sz="2800" dirty="0">
                <a:latin typeface="UD デジタル 教科書体 NK-B" panose="02020700000000000000" pitchFamily="18" charset="-128"/>
                <a:ea typeface="UD デジタル 教科書体 NK-B" panose="02020700000000000000" pitchFamily="18" charset="-128"/>
              </a:rPr>
              <a:t>エラーの種類を大きく分けると</a:t>
            </a:r>
          </a:p>
        </p:txBody>
      </p:sp>
    </p:spTree>
    <p:extLst>
      <p:ext uri="{BB962C8B-B14F-4D97-AF65-F5344CB8AC3E}">
        <p14:creationId xmlns:p14="http://schemas.microsoft.com/office/powerpoint/2010/main" val="38812671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2"/>
          <p:cNvSpPr txBox="1">
            <a:spLocks noChangeArrowheads="1"/>
          </p:cNvSpPr>
          <p:nvPr/>
        </p:nvSpPr>
        <p:spPr bwMode="auto">
          <a:xfrm>
            <a:off x="431651" y="1237941"/>
            <a:ext cx="6838950" cy="584775"/>
          </a:xfrm>
          <a:prstGeom prst="rect">
            <a:avLst/>
          </a:prstGeom>
          <a:noFill/>
          <a:ln w="9525" algn="ctr">
            <a:noFill/>
            <a:miter lim="800000"/>
            <a:headEnd/>
            <a:tailEnd/>
          </a:ln>
        </p:spPr>
        <p:txBody>
          <a:bodyPr>
            <a:spAutoFit/>
          </a:bodyPr>
          <a:lstStyle/>
          <a:p>
            <a:pPr algn="l"/>
            <a:r>
              <a:rPr lang="ja-JP" altLang="en-US" sz="3200" dirty="0">
                <a:latin typeface="UD デジタル 教科書体 NK-B" panose="02020700000000000000" pitchFamily="18" charset="-128"/>
                <a:ea typeface="UD デジタル 教科書体 NK-B" panose="02020700000000000000" pitchFamily="18" charset="-128"/>
              </a:rPr>
              <a:t>「うっかり」の背後には・・・</a:t>
            </a:r>
          </a:p>
        </p:txBody>
      </p:sp>
      <p:sp>
        <p:nvSpPr>
          <p:cNvPr id="56325" name="AutoShape 6"/>
          <p:cNvSpPr>
            <a:spLocks noChangeArrowheads="1"/>
          </p:cNvSpPr>
          <p:nvPr/>
        </p:nvSpPr>
        <p:spPr bwMode="auto">
          <a:xfrm>
            <a:off x="504031" y="1791792"/>
            <a:ext cx="8208963" cy="1597025"/>
          </a:xfrm>
          <a:prstGeom prst="cloudCallout">
            <a:avLst>
              <a:gd name="adj1" fmla="val -32732"/>
              <a:gd name="adj2" fmla="val -51177"/>
            </a:avLst>
          </a:prstGeom>
          <a:solidFill>
            <a:srgbClr val="FFFF99"/>
          </a:solidFill>
          <a:ln w="9525">
            <a:solidFill>
              <a:schemeClr val="tx1"/>
            </a:solidFill>
            <a:round/>
            <a:headEnd/>
            <a:tailEnd/>
          </a:ln>
        </p:spPr>
        <p:txBody>
          <a:bodyPr/>
          <a:lstStyle/>
          <a:p>
            <a:r>
              <a:rPr lang="en-US" altLang="ja-JP" sz="2800" dirty="0">
                <a:solidFill>
                  <a:srgbClr val="0000FF"/>
                </a:solidFill>
                <a:latin typeface="UD デジタル 教科書体 NK-R" panose="02020400000000000000" pitchFamily="18" charset="-128"/>
                <a:ea typeface="UD デジタル 教科書体 NK-R" panose="02020400000000000000" pitchFamily="18" charset="-128"/>
              </a:rPr>
              <a:t>①</a:t>
            </a:r>
            <a:r>
              <a:rPr lang="ja-JP" altLang="en-US" sz="2800" dirty="0">
                <a:solidFill>
                  <a:srgbClr val="0000FF"/>
                </a:solidFill>
                <a:latin typeface="UD デジタル 教科書体 NK-R" panose="02020400000000000000" pitchFamily="18" charset="-128"/>
                <a:ea typeface="UD デジタル 教科書体 NK-R" panose="02020400000000000000" pitchFamily="18" charset="-128"/>
              </a:rPr>
              <a:t>疲労　　②慣れ　　③気のゆるみ</a:t>
            </a:r>
          </a:p>
          <a:p>
            <a:endParaRPr lang="ja-JP" altLang="en-US" sz="800" dirty="0">
              <a:solidFill>
                <a:srgbClr val="0000FF"/>
              </a:solidFill>
              <a:latin typeface="UD デジタル 教科書体 NK-R" panose="02020400000000000000" pitchFamily="18" charset="-128"/>
              <a:ea typeface="UD デジタル 教科書体 NK-R" panose="02020400000000000000" pitchFamily="18" charset="-128"/>
            </a:endParaRPr>
          </a:p>
          <a:p>
            <a:r>
              <a:rPr lang="ja-JP" altLang="en-US" sz="2800" dirty="0">
                <a:solidFill>
                  <a:srgbClr val="0000FF"/>
                </a:solidFill>
                <a:latin typeface="UD デジタル 教科書体 NK-R" panose="02020400000000000000" pitchFamily="18" charset="-128"/>
                <a:ea typeface="UD デジタル 教科書体 NK-R" panose="02020400000000000000" pitchFamily="18" charset="-128"/>
              </a:rPr>
              <a:t>　　④あせり　　⑤注意の１点集中</a:t>
            </a:r>
          </a:p>
        </p:txBody>
      </p:sp>
      <p:sp>
        <p:nvSpPr>
          <p:cNvPr id="2" name="スライド番号プレースホルダー 1"/>
          <p:cNvSpPr>
            <a:spLocks noGrp="1"/>
          </p:cNvSpPr>
          <p:nvPr>
            <p:ph type="sldNum" sz="quarter" idx="4294967295"/>
          </p:nvPr>
        </p:nvSpPr>
        <p:spPr>
          <a:xfrm>
            <a:off x="7010400" y="6248400"/>
            <a:ext cx="2133600" cy="457200"/>
          </a:xfrm>
        </p:spPr>
        <p:txBody>
          <a:bodyPr/>
          <a:lstStyle/>
          <a:p>
            <a:pPr>
              <a:defRPr/>
            </a:pPr>
            <a:fld id="{8DEB9206-6B62-49F8-BC94-D9E684E3D2D0}" type="slidenum">
              <a:rPr lang="en-US" altLang="ja-JP" smtClean="0"/>
              <a:pPr>
                <a:defRPr/>
              </a:pPr>
              <a:t>95</a:t>
            </a:fld>
            <a:endParaRPr lang="en-US" altLang="ja-JP" dirty="0"/>
          </a:p>
        </p:txBody>
      </p:sp>
      <p:sp>
        <p:nvSpPr>
          <p:cNvPr id="8" name="タイトル 2"/>
          <p:cNvSpPr>
            <a:spLocks noGrp="1"/>
          </p:cNvSpPr>
          <p:nvPr>
            <p:ph type="title"/>
          </p:nvPr>
        </p:nvSpPr>
        <p:spPr>
          <a:xfrm>
            <a:off x="19050" y="116115"/>
            <a:ext cx="7740352" cy="624114"/>
          </a:xfrm>
        </p:spPr>
        <p:txBody>
          <a:bodyPr/>
          <a:lstStyle/>
          <a:p>
            <a:r>
              <a:rPr kumimoji="1" lang="en-US" altLang="ja-JP" dirty="0"/>
              <a:t>Man</a:t>
            </a:r>
            <a:r>
              <a:rPr kumimoji="1" lang="ja-JP" altLang="en-US" dirty="0"/>
              <a:t>　うっかり</a:t>
            </a:r>
            <a:r>
              <a:rPr kumimoji="1" lang="en-US" altLang="ja-JP" dirty="0"/>
              <a:t>/</a:t>
            </a:r>
            <a:r>
              <a:rPr kumimoji="1" lang="ja-JP" altLang="en-US" dirty="0"/>
              <a:t>ポカミスを防ぐ</a:t>
            </a:r>
          </a:p>
        </p:txBody>
      </p:sp>
      <p:sp>
        <p:nvSpPr>
          <p:cNvPr id="9" name="正方形/長方形 8"/>
          <p:cNvSpPr/>
          <p:nvPr/>
        </p:nvSpPr>
        <p:spPr>
          <a:xfrm>
            <a:off x="627165" y="4309131"/>
            <a:ext cx="3930884" cy="461665"/>
          </a:xfrm>
          <a:prstGeom prst="rect">
            <a:avLst/>
          </a:prstGeom>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兆候を事前に検知・検出する</a:t>
            </a:r>
          </a:p>
        </p:txBody>
      </p:sp>
      <p:sp>
        <p:nvSpPr>
          <p:cNvPr id="10" name="正方形/長方形 9"/>
          <p:cNvSpPr/>
          <p:nvPr/>
        </p:nvSpPr>
        <p:spPr>
          <a:xfrm>
            <a:off x="627165" y="5252273"/>
            <a:ext cx="3684022" cy="461665"/>
          </a:xfrm>
          <a:prstGeom prst="rect">
            <a:avLst/>
          </a:prstGeom>
        </p:spPr>
        <p:txBody>
          <a:bodyPr wrap="none">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エラーを事故につなげない</a:t>
            </a:r>
          </a:p>
        </p:txBody>
      </p:sp>
      <p:sp>
        <p:nvSpPr>
          <p:cNvPr id="12" name="正方形/長方形 11"/>
          <p:cNvSpPr/>
          <p:nvPr/>
        </p:nvSpPr>
        <p:spPr>
          <a:xfrm>
            <a:off x="1049828" y="4732729"/>
            <a:ext cx="7082388" cy="369332"/>
          </a:xfrm>
          <a:prstGeom prst="rect">
            <a:avLst/>
          </a:prstGeom>
        </p:spPr>
        <p:txBody>
          <a:bodyPr wrap="none">
            <a:spAutoFit/>
          </a:bodyPr>
          <a:lstStyle/>
          <a:p>
            <a:r>
              <a:rPr lang="ja-JP" altLang="en-US" dirty="0">
                <a:latin typeface="UD デジタル 教科書体 NK-R" panose="02020400000000000000" pitchFamily="18" charset="-128"/>
                <a:ea typeface="UD デジタル 教科書体 NK-R" panose="02020400000000000000" pitchFamily="18" charset="-128"/>
              </a:rPr>
              <a:t>疲労検知</a:t>
            </a: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眠気判定、危険挙動検知（運転状況記録装置、デジタコ）・・</a:t>
            </a:r>
            <a:endParaRPr lang="ja-JP" altLang="en-US" u="sng" dirty="0">
              <a:latin typeface="UD デジタル 教科書体 NK-R" panose="02020400000000000000" pitchFamily="18" charset="-128"/>
              <a:ea typeface="UD デジタル 教科書体 NK-R" panose="02020400000000000000" pitchFamily="18" charset="-128"/>
            </a:endParaRPr>
          </a:p>
        </p:txBody>
      </p:sp>
      <p:sp>
        <p:nvSpPr>
          <p:cNvPr id="13" name="正方形/長方形 12"/>
          <p:cNvSpPr/>
          <p:nvPr/>
        </p:nvSpPr>
        <p:spPr>
          <a:xfrm>
            <a:off x="1068878" y="5666179"/>
            <a:ext cx="2901756" cy="646331"/>
          </a:xfrm>
          <a:prstGeom prst="rect">
            <a:avLst/>
          </a:prstGeom>
        </p:spPr>
        <p:txBody>
          <a:bodyPr wrap="none">
            <a:spAutoFit/>
          </a:bodyPr>
          <a:lstStyle/>
          <a:p>
            <a:r>
              <a:rPr lang="ja-JP" altLang="en-US" dirty="0">
                <a:latin typeface="UD デジタル 教科書体 NK-R" panose="02020400000000000000" pitchFamily="18" charset="-128"/>
                <a:ea typeface="UD デジタル 教科書体 NK-R" panose="02020400000000000000" pitchFamily="18" charset="-128"/>
              </a:rPr>
              <a:t>自動列車停止装置（</a:t>
            </a:r>
            <a:r>
              <a:rPr lang="en-US" altLang="ja-JP" dirty="0">
                <a:latin typeface="UD デジタル 教科書体 NK-R" panose="02020400000000000000" pitchFamily="18" charset="-128"/>
                <a:ea typeface="UD デジタル 教科書体 NK-R" panose="02020400000000000000" pitchFamily="18" charset="-128"/>
              </a:rPr>
              <a:t>ATS</a:t>
            </a:r>
            <a:r>
              <a:rPr lang="ja-JP" altLang="en-US" dirty="0">
                <a:latin typeface="UD デジタル 教科書体 NK-R" panose="02020400000000000000" pitchFamily="18" charset="-128"/>
                <a:ea typeface="UD デジタル 教科書体 NK-R" panose="02020400000000000000" pitchFamily="18" charset="-128"/>
              </a:rPr>
              <a:t>）、</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安全靴・・</a:t>
            </a:r>
            <a:endParaRPr lang="ja-JP" altLang="en-US" u="sng"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p:cNvSpPr/>
          <p:nvPr/>
        </p:nvSpPr>
        <p:spPr>
          <a:xfrm>
            <a:off x="333057" y="3406577"/>
            <a:ext cx="6970178" cy="646331"/>
          </a:xfrm>
          <a:prstGeom prst="rect">
            <a:avLst/>
          </a:prstGeom>
        </p:spPr>
        <p:txBody>
          <a:bodyPr wrap="none">
            <a:spAutoFit/>
          </a:bodyPr>
          <a:lstStyle/>
          <a:p>
            <a:pPr>
              <a:lnSpc>
                <a:spcPct val="150000"/>
              </a:lnSpc>
            </a:pPr>
            <a:r>
              <a:rPr lang="ja-JP" altLang="en-US" sz="2400" dirty="0">
                <a:latin typeface="+mj-ea"/>
                <a:ea typeface="+mj-ea"/>
              </a:rPr>
              <a:t>設備、装置でカバー（個人の努力で防ぐことは難しい）</a:t>
            </a:r>
            <a:endParaRPr lang="en-US" altLang="ja-JP" sz="2400" dirty="0">
              <a:latin typeface="+mj-ea"/>
              <a:ea typeface="+mj-ea"/>
            </a:endParaRPr>
          </a:p>
        </p:txBody>
      </p:sp>
      <p:sp>
        <p:nvSpPr>
          <p:cNvPr id="6" name="正方形/長方形 5"/>
          <p:cNvSpPr/>
          <p:nvPr/>
        </p:nvSpPr>
        <p:spPr>
          <a:xfrm>
            <a:off x="326209" y="3991094"/>
            <a:ext cx="854721" cy="369332"/>
          </a:xfrm>
          <a:prstGeom prst="rect">
            <a:avLst/>
          </a:prstGeom>
        </p:spPr>
        <p:txBody>
          <a:bodyPr wrap="none">
            <a:spAutoFit/>
          </a:bodyPr>
          <a:lstStyle/>
          <a:p>
            <a:r>
              <a:rPr lang="ja-JP" altLang="en-US" dirty="0">
                <a:latin typeface="UD デジタル 教科書体 NK-B" panose="02020700000000000000" pitchFamily="18" charset="-128"/>
                <a:ea typeface="UD デジタル 教科書体 NK-B" panose="02020700000000000000" pitchFamily="18" charset="-128"/>
              </a:rPr>
              <a:t>例えば</a:t>
            </a:r>
          </a:p>
        </p:txBody>
      </p:sp>
      <p:sp>
        <p:nvSpPr>
          <p:cNvPr id="3" name="AutoShape 4">
            <a:extLst>
              <a:ext uri="{FF2B5EF4-FFF2-40B4-BE49-F238E27FC236}">
                <a16:creationId xmlns:a16="http://schemas.microsoft.com/office/drawing/2014/main" id="{5DDC2B7E-5E14-2BBC-3D53-4F0F29727CA5}"/>
              </a:ext>
            </a:extLst>
          </p:cNvPr>
          <p:cNvSpPr>
            <a:spLocks noChangeArrowheads="1"/>
          </p:cNvSpPr>
          <p:nvPr/>
        </p:nvSpPr>
        <p:spPr bwMode="auto">
          <a:xfrm>
            <a:off x="4608513" y="5168767"/>
            <a:ext cx="4135272" cy="1439863"/>
          </a:xfrm>
          <a:prstGeom prst="roundRect">
            <a:avLst>
              <a:gd name="adj" fmla="val 8279"/>
            </a:avLst>
          </a:prstGeom>
          <a:solidFill>
            <a:srgbClr val="FFFF99"/>
          </a:solidFill>
          <a:ln w="9525">
            <a:solidFill>
              <a:schemeClr val="bg2"/>
            </a:solidFill>
            <a:round/>
            <a:headEnd/>
            <a:tailEnd/>
          </a:ln>
        </p:spPr>
        <p:txBody>
          <a:bodyPr wrap="none" anchor="ctr"/>
          <a:lstStyle/>
          <a:p>
            <a:pPr>
              <a:defRPr/>
            </a:pPr>
            <a:r>
              <a:rPr lang="ja-JP" altLang="en-US" sz="2000" dirty="0">
                <a:latin typeface="UD デジタル 教科書体 NK-R" panose="02020400000000000000" pitchFamily="18" charset="-128"/>
                <a:ea typeface="UD デジタル 教科書体 NK-R" panose="02020400000000000000" pitchFamily="18" charset="-128"/>
              </a:rPr>
              <a:t>狭義の「ヒューマンエラー」を</a:t>
            </a:r>
            <a:endParaRPr lang="en-US" altLang="ja-JP" sz="2000" dirty="0">
              <a:latin typeface="UD デジタル 教科書体 NK-R" panose="02020400000000000000" pitchFamily="18" charset="-128"/>
              <a:ea typeface="UD デジタル 教科書体 NK-R" panose="02020400000000000000" pitchFamily="18" charset="-128"/>
            </a:endParaRPr>
          </a:p>
          <a:p>
            <a:pPr>
              <a:defRPr/>
            </a:pPr>
            <a:r>
              <a:rPr lang="ja-JP" altLang="en-US" sz="2000" dirty="0">
                <a:latin typeface="UD デジタル 教科書体 NK-R" panose="02020400000000000000" pitchFamily="18" charset="-128"/>
                <a:ea typeface="UD デジタル 教科書体 NK-R" panose="02020400000000000000" pitchFamily="18" charset="-128"/>
              </a:rPr>
              <a:t>極力減少させる人間工学等を</a:t>
            </a:r>
            <a:endParaRPr lang="en-US" altLang="ja-JP" sz="2000" dirty="0">
              <a:latin typeface="UD デジタル 教科書体 NK-R" panose="02020400000000000000" pitchFamily="18" charset="-128"/>
              <a:ea typeface="UD デジタル 教科書体 NK-R" panose="02020400000000000000" pitchFamily="18" charset="-128"/>
            </a:endParaRPr>
          </a:p>
          <a:p>
            <a:pPr>
              <a:defRPr/>
            </a:pPr>
            <a:r>
              <a:rPr lang="ja-JP" altLang="en-US" sz="2000" dirty="0">
                <a:latin typeface="UD デジタル 教科書体 NK-R" panose="02020400000000000000" pitchFamily="18" charset="-128"/>
                <a:ea typeface="UD デジタル 教科書体 NK-R" panose="02020400000000000000" pitchFamily="18" charset="-128"/>
              </a:rPr>
              <a:t>活かしたシステム作り</a:t>
            </a:r>
            <a:endParaRPr lang="en-US" altLang="ja-JP" sz="2000" dirty="0">
              <a:latin typeface="UD デジタル 教科書体 NK-R" panose="02020400000000000000" pitchFamily="18" charset="-128"/>
              <a:ea typeface="UD デジタル 教科書体 NK-R" panose="02020400000000000000" pitchFamily="18" charset="-128"/>
            </a:endParaRPr>
          </a:p>
          <a:p>
            <a:pPr>
              <a:defRPr/>
            </a:pPr>
            <a:r>
              <a:rPr lang="ja-JP" altLang="en-US" sz="2400" u="sng" dirty="0">
                <a:solidFill>
                  <a:srgbClr val="FF0000"/>
                </a:solidFill>
                <a:latin typeface="UD デジタル 教科書体 NK-B" panose="02020700000000000000" pitchFamily="18" charset="-128"/>
                <a:ea typeface="UD デジタル 教科書体 NK-B" panose="02020700000000000000" pitchFamily="18" charset="-128"/>
              </a:rPr>
              <a:t>システム（設備・手順）でカバー</a:t>
            </a:r>
          </a:p>
        </p:txBody>
      </p:sp>
    </p:spTree>
    <p:extLst>
      <p:ext uri="{BB962C8B-B14F-4D97-AF65-F5344CB8AC3E}">
        <p14:creationId xmlns:p14="http://schemas.microsoft.com/office/powerpoint/2010/main" val="31488548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96</a:t>
            </a:fld>
            <a:endParaRPr lang="en-US" altLang="ja-JP" dirty="0"/>
          </a:p>
        </p:txBody>
      </p:sp>
      <p:sp>
        <p:nvSpPr>
          <p:cNvPr id="4" name="タイトル 2"/>
          <p:cNvSpPr>
            <a:spLocks noGrp="1"/>
          </p:cNvSpPr>
          <p:nvPr>
            <p:ph type="title"/>
          </p:nvPr>
        </p:nvSpPr>
        <p:spPr/>
        <p:txBody>
          <a:bodyPr/>
          <a:lstStyle/>
          <a:p>
            <a:r>
              <a:rPr kumimoji="1" lang="en-US" altLang="ja-JP" dirty="0"/>
              <a:t>Man</a:t>
            </a:r>
            <a:r>
              <a:rPr kumimoji="1" lang="ja-JP" altLang="en-US" dirty="0"/>
              <a:t>　思い込みを防ぐ</a:t>
            </a:r>
          </a:p>
        </p:txBody>
      </p:sp>
      <p:sp>
        <p:nvSpPr>
          <p:cNvPr id="6" name="正方形/長方形 5"/>
          <p:cNvSpPr/>
          <p:nvPr/>
        </p:nvSpPr>
        <p:spPr>
          <a:xfrm>
            <a:off x="406537" y="1363476"/>
            <a:ext cx="1826141" cy="523220"/>
          </a:xfrm>
          <a:prstGeom prst="rect">
            <a:avLst/>
          </a:prstGeom>
        </p:spPr>
        <p:txBody>
          <a:bodyPr wrap="none">
            <a:spAutoFit/>
          </a:bodyPr>
          <a:lstStyle/>
          <a:p>
            <a:r>
              <a:rPr lang="ja-JP" altLang="en-US" sz="2800" dirty="0" err="1">
                <a:latin typeface="UD デジタル 教科書体 NK-B" panose="02020700000000000000" pitchFamily="18" charset="-128"/>
                <a:ea typeface="UD デジタル 教科書体 NK-B" panose="02020700000000000000" pitchFamily="18" charset="-128"/>
              </a:rPr>
              <a:t>だろう</a:t>
            </a:r>
            <a:r>
              <a:rPr lang="ja-JP" altLang="en-US" sz="2800" dirty="0">
                <a:latin typeface="UD デジタル 教科書体 NK-B" panose="02020700000000000000" pitchFamily="18" charset="-128"/>
                <a:ea typeface="UD デジタル 教科書体 NK-B" panose="02020700000000000000" pitchFamily="18" charset="-128"/>
              </a:rPr>
              <a:t>作業</a:t>
            </a:r>
          </a:p>
        </p:txBody>
      </p:sp>
      <p:sp>
        <p:nvSpPr>
          <p:cNvPr id="7" name="正方形/長方形 6"/>
          <p:cNvSpPr/>
          <p:nvPr/>
        </p:nvSpPr>
        <p:spPr>
          <a:xfrm>
            <a:off x="1240328" y="2048278"/>
            <a:ext cx="4745210" cy="923330"/>
          </a:xfrm>
          <a:prstGeom prst="rect">
            <a:avLst/>
          </a:prstGeom>
        </p:spPr>
        <p:txBody>
          <a:bodyPr wrap="none">
            <a:spAutoFit/>
          </a:bodyPr>
          <a:lstStyle/>
          <a:p>
            <a:r>
              <a:rPr lang="ja-JP" altLang="en-US" dirty="0">
                <a:latin typeface="UD デジタル 教科書体 NK-R" panose="02020400000000000000" pitchFamily="18" charset="-128"/>
                <a:ea typeface="UD デジタル 教科書体 NK-R" panose="02020400000000000000" pitchFamily="18" charset="-128"/>
              </a:rPr>
              <a:t>発車ベルが鳴っているので、乗ってこない</a:t>
            </a:r>
            <a:r>
              <a:rPr lang="ja-JP" altLang="en-US" u="sng" dirty="0">
                <a:latin typeface="UD デジタル 教科書体 NK-R" panose="02020400000000000000" pitchFamily="18" charset="-128"/>
                <a:ea typeface="UD デジタル 教科書体 NK-R" panose="02020400000000000000" pitchFamily="18" charset="-128"/>
              </a:rPr>
              <a:t>だろう</a:t>
            </a:r>
            <a:endParaRPr lang="en-US" altLang="ja-JP" u="sng"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ドアを閉めたらお客さんは車両から離れる</a:t>
            </a:r>
            <a:r>
              <a:rPr lang="ja-JP" altLang="en-US" u="sng" dirty="0">
                <a:latin typeface="UD デジタル 教科書体 NK-R" panose="02020400000000000000" pitchFamily="18" charset="-128"/>
                <a:ea typeface="UD デジタル 教科書体 NK-R" panose="02020400000000000000" pitchFamily="18" charset="-128"/>
              </a:rPr>
              <a:t>だろう</a:t>
            </a:r>
            <a:endParaRPr lang="en-US" altLang="ja-JP" u="sng"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信号が赤だから、もう誰も渡ってこない</a:t>
            </a:r>
            <a:r>
              <a:rPr lang="ja-JP" altLang="en-US" u="sng" dirty="0">
                <a:latin typeface="UD デジタル 教科書体 NK-R" panose="02020400000000000000" pitchFamily="18" charset="-128"/>
                <a:ea typeface="UD デジタル 教科書体 NK-R" panose="02020400000000000000" pitchFamily="18" charset="-128"/>
              </a:rPr>
              <a:t>だろう</a:t>
            </a:r>
          </a:p>
        </p:txBody>
      </p:sp>
      <p:sp>
        <p:nvSpPr>
          <p:cNvPr id="9" name="正方形/長方形 8"/>
          <p:cNvSpPr/>
          <p:nvPr/>
        </p:nvSpPr>
        <p:spPr>
          <a:xfrm>
            <a:off x="406537" y="3348449"/>
            <a:ext cx="2872902" cy="523220"/>
          </a:xfrm>
          <a:prstGeom prst="rect">
            <a:avLst/>
          </a:prstGeom>
        </p:spPr>
        <p:txBody>
          <a:bodyPr wrap="none">
            <a:spAutoFit/>
          </a:bodyPr>
          <a:lstStyle/>
          <a:p>
            <a:r>
              <a:rPr lang="ja-JP" altLang="en-US" sz="2800" dirty="0">
                <a:latin typeface="UD デジタル 教科書体 NK-B" panose="02020700000000000000" pitchFamily="18" charset="-128"/>
                <a:ea typeface="UD デジタル 教科書体 NK-B" panose="02020700000000000000" pitchFamily="18" charset="-128"/>
              </a:rPr>
              <a:t>かもしれない作業</a:t>
            </a:r>
          </a:p>
        </p:txBody>
      </p:sp>
      <p:sp>
        <p:nvSpPr>
          <p:cNvPr id="10" name="正方形/長方形 9"/>
          <p:cNvSpPr/>
          <p:nvPr/>
        </p:nvSpPr>
        <p:spPr>
          <a:xfrm>
            <a:off x="1240328" y="3871669"/>
            <a:ext cx="6189515" cy="923330"/>
          </a:xfrm>
          <a:prstGeom prst="rect">
            <a:avLst/>
          </a:prstGeom>
        </p:spPr>
        <p:txBody>
          <a:bodyPr wrap="none">
            <a:spAutoFit/>
          </a:bodyPr>
          <a:lstStyle/>
          <a:p>
            <a:r>
              <a:rPr lang="ja-JP" altLang="en-US" dirty="0">
                <a:latin typeface="UD デジタル 教科書体 NK-R" panose="02020400000000000000" pitchFamily="18" charset="-128"/>
                <a:ea typeface="UD デジタル 教科書体 NK-R" panose="02020400000000000000" pitchFamily="18" charset="-128"/>
              </a:rPr>
              <a:t>発車ベルが鳴っているけど、駆け込み乗車する</a:t>
            </a:r>
            <a:r>
              <a:rPr lang="ja-JP" altLang="en-US" u="sng" dirty="0">
                <a:latin typeface="UD デジタル 教科書体 NK-R" panose="02020400000000000000" pitchFamily="18" charset="-128"/>
                <a:ea typeface="UD デジタル 教科書体 NK-R" panose="02020400000000000000" pitchFamily="18" charset="-128"/>
              </a:rPr>
              <a:t>かもしれない</a:t>
            </a:r>
            <a:endParaRPr lang="en-US" altLang="ja-JP" u="sng"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ドアを閉めしてもお客さんは車両の近くを移動する</a:t>
            </a:r>
            <a:r>
              <a:rPr lang="ja-JP" altLang="en-US" u="sng" dirty="0">
                <a:latin typeface="UD デジタル 教科書体 NK-R" panose="02020400000000000000" pitchFamily="18" charset="-128"/>
                <a:ea typeface="UD デジタル 教科書体 NK-R" panose="02020400000000000000" pitchFamily="18" charset="-128"/>
              </a:rPr>
              <a:t>かもしれない</a:t>
            </a:r>
            <a:endParaRPr lang="en-US" altLang="ja-JP" u="sng"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信号が赤でも、誰か走って渡ろうとする</a:t>
            </a:r>
            <a:r>
              <a:rPr lang="ja-JP" altLang="en-US" u="sng" dirty="0">
                <a:latin typeface="UD デジタル 教科書体 NK-R" panose="02020400000000000000" pitchFamily="18" charset="-128"/>
                <a:ea typeface="UD デジタル 教科書体 NK-R" panose="02020400000000000000" pitchFamily="18" charset="-128"/>
              </a:rPr>
              <a:t>かもしれない</a:t>
            </a:r>
          </a:p>
        </p:txBody>
      </p:sp>
      <p:cxnSp>
        <p:nvCxnSpPr>
          <p:cNvPr id="12" name="直線矢印コネクタ 11"/>
          <p:cNvCxnSpPr/>
          <p:nvPr/>
        </p:nvCxnSpPr>
        <p:spPr>
          <a:xfrm>
            <a:off x="1009650" y="2048278"/>
            <a:ext cx="0" cy="1084912"/>
          </a:xfrm>
          <a:prstGeom prst="straightConnector1">
            <a:avLst/>
          </a:prstGeom>
          <a:ln w="85725">
            <a:tailEnd type="triangle"/>
          </a:ln>
        </p:spPr>
        <p:style>
          <a:lnRef idx="1">
            <a:schemeClr val="dk1"/>
          </a:lnRef>
          <a:fillRef idx="0">
            <a:schemeClr val="dk1"/>
          </a:fillRef>
          <a:effectRef idx="0">
            <a:schemeClr val="dk1"/>
          </a:effectRef>
          <a:fontRef idx="minor">
            <a:schemeClr val="tx1"/>
          </a:fontRef>
        </p:style>
      </p:cxnSp>
      <p:sp>
        <p:nvSpPr>
          <p:cNvPr id="13" name="正方形/長方形 12"/>
          <p:cNvSpPr/>
          <p:nvPr/>
        </p:nvSpPr>
        <p:spPr>
          <a:xfrm>
            <a:off x="535924" y="5238172"/>
            <a:ext cx="8145178" cy="1200329"/>
          </a:xfrm>
          <a:prstGeom prst="rect">
            <a:avLst/>
          </a:prstGeom>
        </p:spPr>
        <p:txBody>
          <a:bodyPr wrap="none">
            <a:spAutoFit/>
          </a:bodyPr>
          <a:lstStyle/>
          <a:p>
            <a:pPr>
              <a:lnSpc>
                <a:spcPct val="150000"/>
              </a:lnSpc>
            </a:pPr>
            <a:r>
              <a:rPr lang="ja-JP" altLang="en-US" sz="2400" dirty="0">
                <a:latin typeface="+mj-ea"/>
                <a:ea typeface="+mj-ea"/>
              </a:rPr>
              <a:t>危険感受性を高める（危険予知）</a:t>
            </a:r>
            <a:endParaRPr lang="en-US" altLang="ja-JP" sz="2400" dirty="0">
              <a:latin typeface="+mj-ea"/>
              <a:ea typeface="+mj-ea"/>
            </a:endParaRPr>
          </a:p>
          <a:p>
            <a:pPr>
              <a:lnSpc>
                <a:spcPct val="150000"/>
              </a:lnSpc>
            </a:pPr>
            <a:r>
              <a:rPr lang="ja-JP" altLang="en-US" sz="2400" dirty="0">
                <a:latin typeface="UD デジタル 教科書体 NK-R" panose="02020400000000000000" pitchFamily="18" charset="-128"/>
                <a:ea typeface="UD デジタル 教科書体 NK-R" panose="02020400000000000000" pitchFamily="18" charset="-128"/>
              </a:rPr>
              <a:t>危険源に関する知識を深め、危険源を探そうとする態度が必要</a:t>
            </a:r>
          </a:p>
        </p:txBody>
      </p:sp>
    </p:spTree>
    <p:extLst>
      <p:ext uri="{BB962C8B-B14F-4D97-AF65-F5344CB8AC3E}">
        <p14:creationId xmlns:p14="http://schemas.microsoft.com/office/powerpoint/2010/main" val="16341609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742F1E6A-F5F5-4CAD-B26A-740FCDB1F007}" type="slidenum">
              <a:rPr lang="en-US" altLang="ja-JP" smtClean="0"/>
              <a:pPr>
                <a:defRPr/>
              </a:pPr>
              <a:t>97</a:t>
            </a:fld>
            <a:endParaRPr lang="en-US" altLang="ja-JP" dirty="0"/>
          </a:p>
        </p:txBody>
      </p:sp>
      <p:sp>
        <p:nvSpPr>
          <p:cNvPr id="3" name="タイトル 2"/>
          <p:cNvSpPr>
            <a:spLocks noGrp="1"/>
          </p:cNvSpPr>
          <p:nvPr>
            <p:ph type="title"/>
          </p:nvPr>
        </p:nvSpPr>
        <p:spPr/>
        <p:txBody>
          <a:bodyPr/>
          <a:lstStyle/>
          <a:p>
            <a:r>
              <a:rPr kumimoji="1" lang="ja-JP" altLang="en-US" dirty="0"/>
              <a:t>危険感受性と危険敢行性</a:t>
            </a:r>
          </a:p>
        </p:txBody>
      </p:sp>
      <p:pic>
        <p:nvPicPr>
          <p:cNvPr id="4" name="図 3"/>
          <p:cNvPicPr>
            <a:picLocks noChangeAspect="1"/>
          </p:cNvPicPr>
          <p:nvPr/>
        </p:nvPicPr>
        <p:blipFill>
          <a:blip r:embed="rId3"/>
          <a:stretch>
            <a:fillRect/>
          </a:stretch>
        </p:blipFill>
        <p:spPr>
          <a:xfrm>
            <a:off x="996652" y="1855782"/>
            <a:ext cx="6877050" cy="3962400"/>
          </a:xfrm>
          <a:prstGeom prst="rect">
            <a:avLst/>
          </a:prstGeom>
        </p:spPr>
      </p:pic>
      <p:sp>
        <p:nvSpPr>
          <p:cNvPr id="5" name="テキスト ボックス 4"/>
          <p:cNvSpPr txBox="1"/>
          <p:nvPr/>
        </p:nvSpPr>
        <p:spPr>
          <a:xfrm>
            <a:off x="5181278" y="1255617"/>
            <a:ext cx="3919663" cy="1200329"/>
          </a:xfrm>
          <a:prstGeom prst="rect">
            <a:avLst/>
          </a:prstGeom>
          <a:noFill/>
        </p:spPr>
        <p:txBody>
          <a:bodyPr wrap="none" rtlCol="0">
            <a:spAutoFit/>
          </a:bodyPr>
          <a:lstStyle/>
          <a:p>
            <a:r>
              <a:rPr lang="ja-JP" altLang="en-US" u="sng" dirty="0">
                <a:latin typeface="UD デジタル 教科書体 NK-R" panose="02020400000000000000" pitchFamily="18" charset="-128"/>
                <a:ea typeface="UD デジタル 教科書体 NK-R" panose="02020400000000000000" pitchFamily="18" charset="-128"/>
              </a:rPr>
              <a:t>Ｃ）感受性、敢行性ともに</a:t>
            </a:r>
            <a:r>
              <a:rPr lang="ja-JP" altLang="en-US" u="sng" dirty="0">
                <a:solidFill>
                  <a:srgbClr val="FF0000"/>
                </a:solidFill>
                <a:latin typeface="UD デジタル 教科書体 NK-R" panose="02020400000000000000" pitchFamily="18" charset="-128"/>
                <a:ea typeface="UD デジタル 教科書体 NK-R" panose="02020400000000000000" pitchFamily="18" charset="-128"/>
              </a:rPr>
              <a:t>高い</a:t>
            </a:r>
            <a:r>
              <a:rPr lang="ja-JP" altLang="en-US" u="sng" dirty="0">
                <a:latin typeface="UD デジタル 教科書体 NK-R" panose="02020400000000000000" pitchFamily="18" charset="-128"/>
                <a:ea typeface="UD デジタル 教科書体 NK-R" panose="02020400000000000000" pitchFamily="18" charset="-128"/>
              </a:rPr>
              <a:t>タイプ</a:t>
            </a:r>
            <a:endParaRPr lang="en-US" altLang="ja-JP" u="sng"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危険を敏感に感じ取っていても敢えて</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その危険を避けようとせず、危険事態に</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入り込んでいく</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6" name="テキスト ボックス 5"/>
          <p:cNvSpPr txBox="1"/>
          <p:nvPr/>
        </p:nvSpPr>
        <p:spPr>
          <a:xfrm>
            <a:off x="5089838" y="5352407"/>
            <a:ext cx="4450402" cy="923330"/>
          </a:xfrm>
          <a:prstGeom prst="rect">
            <a:avLst/>
          </a:prstGeom>
          <a:noFill/>
        </p:spPr>
        <p:txBody>
          <a:bodyPr wrap="square" rtlCol="0">
            <a:spAutoFit/>
          </a:bodyPr>
          <a:lstStyle/>
          <a:p>
            <a:r>
              <a:rPr lang="ja-JP" altLang="en-US" u="sng" dirty="0">
                <a:latin typeface="UD デジタル 教科書体 NK-R" panose="02020400000000000000" pitchFamily="18" charset="-128"/>
                <a:ea typeface="UD デジタル 教科書体 NK-R" panose="02020400000000000000" pitchFamily="18" charset="-128"/>
              </a:rPr>
              <a:t>Ｄ）感受性が</a:t>
            </a:r>
            <a:r>
              <a:rPr lang="ja-JP" altLang="en-US" u="sng" dirty="0">
                <a:solidFill>
                  <a:srgbClr val="0000FF"/>
                </a:solidFill>
                <a:latin typeface="UD デジタル 教科書体 NK-R" panose="02020400000000000000" pitchFamily="18" charset="-128"/>
                <a:ea typeface="UD デジタル 教科書体 NK-R" panose="02020400000000000000" pitchFamily="18" charset="-128"/>
              </a:rPr>
              <a:t>低く</a:t>
            </a:r>
            <a:r>
              <a:rPr lang="ja-JP" altLang="en-US" u="sng" dirty="0">
                <a:latin typeface="UD デジタル 教科書体 NK-R" panose="02020400000000000000" pitchFamily="18" charset="-128"/>
                <a:ea typeface="UD デジタル 教科書体 NK-R" panose="02020400000000000000" pitchFamily="18" charset="-128"/>
              </a:rPr>
              <a:t>、敢行性が</a:t>
            </a:r>
            <a:r>
              <a:rPr lang="ja-JP" altLang="en-US" u="sng" dirty="0">
                <a:solidFill>
                  <a:srgbClr val="FF0000"/>
                </a:solidFill>
                <a:latin typeface="UD デジタル 教科書体 NK-R" panose="02020400000000000000" pitchFamily="18" charset="-128"/>
                <a:ea typeface="UD デジタル 教科書体 NK-R" panose="02020400000000000000" pitchFamily="18" charset="-128"/>
              </a:rPr>
              <a:t>高い</a:t>
            </a:r>
            <a:r>
              <a:rPr lang="ja-JP" altLang="en-US" u="sng" dirty="0">
                <a:latin typeface="UD デジタル 教科書体 NK-R" panose="02020400000000000000" pitchFamily="18" charset="-128"/>
                <a:ea typeface="UD デジタル 教科書体 NK-R" panose="02020400000000000000" pitchFamily="18" charset="-128"/>
              </a:rPr>
              <a:t>タイプ</a:t>
            </a:r>
            <a:endParaRPr lang="en-US" altLang="ja-JP" u="sng"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危険に対して鈍感であり、かつ危険を</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避けようとしない</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45720" y="1532616"/>
            <a:ext cx="4556760" cy="923330"/>
          </a:xfrm>
          <a:prstGeom prst="rect">
            <a:avLst/>
          </a:prstGeom>
          <a:noFill/>
        </p:spPr>
        <p:txBody>
          <a:bodyPr wrap="square" rtlCol="0">
            <a:spAutoFit/>
          </a:bodyPr>
          <a:lstStyle/>
          <a:p>
            <a:r>
              <a:rPr lang="ja-JP" altLang="en-US" u="sng" dirty="0">
                <a:latin typeface="UD デジタル 教科書体 NK-R" panose="02020400000000000000" pitchFamily="18" charset="-128"/>
                <a:ea typeface="UD デジタル 教科書体 NK-R" panose="02020400000000000000" pitchFamily="18" charset="-128"/>
              </a:rPr>
              <a:t>Ａ）感受性が</a:t>
            </a:r>
            <a:r>
              <a:rPr lang="ja-JP" altLang="en-US" u="sng" dirty="0">
                <a:solidFill>
                  <a:srgbClr val="FF0000"/>
                </a:solidFill>
                <a:latin typeface="UD デジタル 教科書体 NK-R" panose="02020400000000000000" pitchFamily="18" charset="-128"/>
                <a:ea typeface="UD デジタル 教科書体 NK-R" panose="02020400000000000000" pitchFamily="18" charset="-128"/>
              </a:rPr>
              <a:t>高く</a:t>
            </a:r>
            <a:r>
              <a:rPr lang="ja-JP" altLang="en-US" u="sng" dirty="0">
                <a:latin typeface="UD デジタル 教科書体 NK-R" panose="02020400000000000000" pitchFamily="18" charset="-128"/>
                <a:ea typeface="UD デジタル 教科書体 NK-R" panose="02020400000000000000" pitchFamily="18" charset="-128"/>
              </a:rPr>
              <a:t>、敢行性が</a:t>
            </a:r>
            <a:r>
              <a:rPr lang="ja-JP" altLang="en-US" u="sng" dirty="0">
                <a:solidFill>
                  <a:srgbClr val="0000FF"/>
                </a:solidFill>
                <a:latin typeface="UD デジタル 教科書体 NK-R" panose="02020400000000000000" pitchFamily="18" charset="-128"/>
                <a:ea typeface="UD デジタル 教科書体 NK-R" panose="02020400000000000000" pitchFamily="18" charset="-128"/>
              </a:rPr>
              <a:t>低い</a:t>
            </a:r>
            <a:r>
              <a:rPr lang="ja-JP" altLang="en-US" u="sng" dirty="0">
                <a:latin typeface="UD デジタル 教科書体 NK-R" panose="02020400000000000000" pitchFamily="18" charset="-128"/>
                <a:ea typeface="UD デジタル 教科書体 NK-R" panose="02020400000000000000" pitchFamily="18" charset="-128"/>
              </a:rPr>
              <a:t>タイプ</a:t>
            </a:r>
            <a:endParaRPr lang="en-US" altLang="ja-JP" u="sng"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危険を敏感に感じ、その危険を出来るだけ</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回避する傾向が強い</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91440" y="5352407"/>
            <a:ext cx="4556760" cy="1477328"/>
          </a:xfrm>
          <a:prstGeom prst="rect">
            <a:avLst/>
          </a:prstGeom>
          <a:noFill/>
        </p:spPr>
        <p:txBody>
          <a:bodyPr wrap="square" rtlCol="0">
            <a:spAutoFit/>
          </a:bodyPr>
          <a:lstStyle/>
          <a:p>
            <a:r>
              <a:rPr lang="ja-JP" altLang="en-US" u="sng" dirty="0">
                <a:latin typeface="UD デジタル 教科書体 NK-R" panose="02020400000000000000" pitchFamily="18" charset="-128"/>
                <a:ea typeface="UD デジタル 教科書体 NK-R" panose="02020400000000000000" pitchFamily="18" charset="-128"/>
              </a:rPr>
              <a:t>Ｂ）感受性、敢行性ともに</a:t>
            </a:r>
            <a:r>
              <a:rPr lang="ja-JP" altLang="en-US" u="sng" dirty="0">
                <a:solidFill>
                  <a:srgbClr val="0000FF"/>
                </a:solidFill>
                <a:latin typeface="UD デジタル 教科書体 NK-R" panose="02020400000000000000" pitchFamily="18" charset="-128"/>
                <a:ea typeface="UD デジタル 教科書体 NK-R" panose="02020400000000000000" pitchFamily="18" charset="-128"/>
              </a:rPr>
              <a:t>低い</a:t>
            </a:r>
            <a:r>
              <a:rPr lang="ja-JP" altLang="en-US" u="sng" dirty="0">
                <a:latin typeface="UD デジタル 教科書体 NK-R" panose="02020400000000000000" pitchFamily="18" charset="-128"/>
                <a:ea typeface="UD デジタル 教科書体 NK-R" panose="02020400000000000000" pitchFamily="18" charset="-128"/>
              </a:rPr>
              <a:t>タイプ</a:t>
            </a:r>
            <a:endParaRPr lang="en-US" altLang="ja-JP" u="sng"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危険に鈍感だが、基本的に危険を回避する</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傾向があるため結果として安全が確保される。初心者に多い。特殊な危険事態や複雑な状況には対応しきれない</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9" name="正方形/長方形 8"/>
          <p:cNvSpPr/>
          <p:nvPr/>
        </p:nvSpPr>
        <p:spPr>
          <a:xfrm>
            <a:off x="4724722" y="428172"/>
            <a:ext cx="4572000" cy="646331"/>
          </a:xfrm>
          <a:prstGeom prst="rect">
            <a:avLst/>
          </a:prstGeom>
        </p:spPr>
        <p:txBody>
          <a:bodyPr>
            <a:spAutoFit/>
          </a:bodyPr>
          <a:lstStyle/>
          <a:p>
            <a:r>
              <a:rPr lang="ja-JP" altLang="en-US" dirty="0">
                <a:latin typeface="UD デジタル 教科書体 NK-R" panose="02020400000000000000" pitchFamily="18" charset="-128"/>
                <a:ea typeface="UD デジタル 教科書体 NK-R" panose="02020400000000000000" pitchFamily="18" charset="-128"/>
              </a:rPr>
              <a:t>出典：蓮花一己「交通危険学－運転者教育と無事故運転者のために－」啓正社、1996 </a:t>
            </a:r>
          </a:p>
        </p:txBody>
      </p:sp>
      <p:sp>
        <p:nvSpPr>
          <p:cNvPr id="12" name="四角形: 角を丸くする 11">
            <a:extLst>
              <a:ext uri="{FF2B5EF4-FFF2-40B4-BE49-F238E27FC236}">
                <a16:creationId xmlns:a16="http://schemas.microsoft.com/office/drawing/2014/main" id="{377ACBF2-E141-7443-205C-F46E819871F0}"/>
              </a:ext>
            </a:extLst>
          </p:cNvPr>
          <p:cNvSpPr/>
          <p:nvPr/>
        </p:nvSpPr>
        <p:spPr bwMode="auto">
          <a:xfrm>
            <a:off x="5075242" y="2455946"/>
            <a:ext cx="1935480" cy="2896461"/>
          </a:xfrm>
          <a:prstGeom prst="roundRect">
            <a:avLst/>
          </a:prstGeom>
          <a:noFill/>
          <a:ln w="38100">
            <a:solidFill>
              <a:srgbClr val="FF3399"/>
            </a:solidFill>
            <a:round/>
            <a:headEnd/>
            <a:tailEnd/>
          </a:ln>
        </p:spPr>
        <p:txBody>
          <a:bodyPr wrap="none" rtlCol="0" anchor="ctr"/>
          <a:lstStyle/>
          <a:p>
            <a:pPr algn="ctr"/>
            <a:endParaRPr kumimoji="1" lang="ja-JP" altLang="en-US" sz="2800" dirty="0">
              <a:latin typeface="UD デジタル 教科書体 NK-B" panose="02020700000000000000" pitchFamily="18" charset="-128"/>
              <a:ea typeface="UD デジタル 教科書体 NK-B" panose="02020700000000000000" pitchFamily="18" charset="-128"/>
            </a:endParaRPr>
          </a:p>
        </p:txBody>
      </p:sp>
      <p:sp>
        <p:nvSpPr>
          <p:cNvPr id="14" name="テキスト ボックス 13">
            <a:extLst>
              <a:ext uri="{FF2B5EF4-FFF2-40B4-BE49-F238E27FC236}">
                <a16:creationId xmlns:a16="http://schemas.microsoft.com/office/drawing/2014/main" id="{AC574746-9A6D-75C0-4E79-2ED5895B4535}"/>
              </a:ext>
            </a:extLst>
          </p:cNvPr>
          <p:cNvSpPr txBox="1"/>
          <p:nvPr/>
        </p:nvSpPr>
        <p:spPr>
          <a:xfrm>
            <a:off x="6919282" y="2386861"/>
            <a:ext cx="543739" cy="1887696"/>
          </a:xfrm>
          <a:prstGeom prst="rect">
            <a:avLst/>
          </a:prstGeom>
          <a:noFill/>
        </p:spPr>
        <p:txBody>
          <a:bodyPr vert="wordArtVertRtl" wrap="none">
            <a:spAutoFit/>
          </a:bodyPr>
          <a:lstStyle/>
          <a:p>
            <a:r>
              <a:rPr lang="ja-JP" altLang="en-US" sz="2400" dirty="0">
                <a:solidFill>
                  <a:srgbClr val="FF0000"/>
                </a:solidFill>
                <a:latin typeface="+mj-ea"/>
                <a:ea typeface="+mj-ea"/>
              </a:rPr>
              <a:t>不安全行動</a:t>
            </a:r>
          </a:p>
        </p:txBody>
      </p:sp>
    </p:spTree>
    <p:extLst>
      <p:ext uri="{BB962C8B-B14F-4D97-AF65-F5344CB8AC3E}">
        <p14:creationId xmlns:p14="http://schemas.microsoft.com/office/powerpoint/2010/main" val="1088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98</a:t>
            </a:fld>
            <a:endParaRPr lang="en-US" altLang="ja-JP" dirty="0"/>
          </a:p>
        </p:txBody>
      </p:sp>
      <p:sp>
        <p:nvSpPr>
          <p:cNvPr id="3" name="タイトル 2"/>
          <p:cNvSpPr>
            <a:spLocks noGrp="1"/>
          </p:cNvSpPr>
          <p:nvPr>
            <p:ph type="title"/>
          </p:nvPr>
        </p:nvSpPr>
        <p:spPr/>
        <p:txBody>
          <a:bodyPr/>
          <a:lstStyle/>
          <a:p>
            <a:r>
              <a:rPr lang="en-US" altLang="ja-JP" dirty="0"/>
              <a:t>Man</a:t>
            </a:r>
            <a:r>
              <a:rPr lang="ja-JP" altLang="en-US" dirty="0"/>
              <a:t>　不安全行動を防ぐ</a:t>
            </a:r>
            <a:endParaRPr kumimoji="1" lang="ja-JP" altLang="en-US" dirty="0"/>
          </a:p>
        </p:txBody>
      </p:sp>
      <p:sp>
        <p:nvSpPr>
          <p:cNvPr id="4" name="正方形/長方形 3">
            <a:extLst>
              <a:ext uri="{FF2B5EF4-FFF2-40B4-BE49-F238E27FC236}">
                <a16:creationId xmlns:a16="http://schemas.microsoft.com/office/drawing/2014/main" id="{34295185-7902-F9E1-30BB-D815C413512B}"/>
              </a:ext>
            </a:extLst>
          </p:cNvPr>
          <p:cNvSpPr/>
          <p:nvPr/>
        </p:nvSpPr>
        <p:spPr>
          <a:xfrm>
            <a:off x="1735328" y="2849731"/>
            <a:ext cx="5673348" cy="1015663"/>
          </a:xfrm>
          <a:prstGeom prst="rect">
            <a:avLst/>
          </a:prstGeom>
        </p:spPr>
        <p:txBody>
          <a:bodyPr wrap="none">
            <a:spAutoFit/>
          </a:bodyPr>
          <a:lstStyle/>
          <a:p>
            <a:pPr algn="ctr"/>
            <a:r>
              <a:rPr lang="ja-JP" altLang="en-US" sz="6000" dirty="0">
                <a:latin typeface="UD デジタル 教科書体 NK-B" panose="02020700000000000000" pitchFamily="18" charset="-128"/>
                <a:ea typeface="UD デジタル 教科書体 NK-B" panose="02020700000000000000" pitchFamily="18" charset="-128"/>
              </a:rPr>
              <a:t>８ </a:t>
            </a:r>
            <a:r>
              <a:rPr lang="en-US" altLang="ja-JP" sz="6000" dirty="0">
                <a:latin typeface="UD デジタル 教科書体 NK-B" panose="02020700000000000000" pitchFamily="18" charset="-128"/>
                <a:ea typeface="UD デジタル 教科書体 NK-B" panose="02020700000000000000" pitchFamily="18" charset="-128"/>
              </a:rPr>
              <a:t>× </a:t>
            </a:r>
            <a:r>
              <a:rPr lang="ja-JP" altLang="en-US" sz="6000" dirty="0">
                <a:latin typeface="UD デジタル 教科書体 NK-B" panose="02020700000000000000" pitchFamily="18" charset="-128"/>
                <a:ea typeface="UD デジタル 教科書体 NK-B" panose="02020700000000000000" pitchFamily="18" charset="-128"/>
              </a:rPr>
              <a:t>８ </a:t>
            </a:r>
            <a:r>
              <a:rPr lang="en-US" altLang="ja-JP" sz="6000" dirty="0">
                <a:latin typeface="UD デジタル 教科書体 NK-B" panose="02020700000000000000" pitchFamily="18" charset="-128"/>
                <a:ea typeface="UD デジタル 教科書体 NK-B" panose="02020700000000000000" pitchFamily="18" charset="-128"/>
              </a:rPr>
              <a:t>÷ </a:t>
            </a:r>
            <a:r>
              <a:rPr lang="ja-JP" altLang="en-US" sz="6000" dirty="0">
                <a:latin typeface="UD デジタル 教科書体 NK-B" panose="02020700000000000000" pitchFamily="18" charset="-128"/>
                <a:ea typeface="UD デジタル 教科書体 NK-B" panose="02020700000000000000" pitchFamily="18" charset="-128"/>
              </a:rPr>
              <a:t>８ </a:t>
            </a:r>
            <a:r>
              <a:rPr lang="en-US" altLang="ja-JP" sz="6000" dirty="0">
                <a:latin typeface="UD デジタル 教科書体 NK-B" panose="02020700000000000000" pitchFamily="18" charset="-128"/>
                <a:ea typeface="UD デジタル 教科書体 NK-B" panose="02020700000000000000" pitchFamily="18" charset="-128"/>
              </a:rPr>
              <a:t>× </a:t>
            </a:r>
            <a:r>
              <a:rPr lang="ja-JP" altLang="en-US" sz="6000" dirty="0">
                <a:latin typeface="UD デジタル 教科書体 NK-B" panose="02020700000000000000" pitchFamily="18" charset="-128"/>
                <a:ea typeface="UD デジタル 教科書体 NK-B" panose="02020700000000000000" pitchFamily="18" charset="-128"/>
              </a:rPr>
              <a:t>８</a:t>
            </a:r>
          </a:p>
        </p:txBody>
      </p:sp>
    </p:spTree>
    <p:extLst>
      <p:ext uri="{BB962C8B-B14F-4D97-AF65-F5344CB8AC3E}">
        <p14:creationId xmlns:p14="http://schemas.microsoft.com/office/powerpoint/2010/main" val="13984715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AutoShape 2"/>
          <p:cNvSpPr>
            <a:spLocks noChangeArrowheads="1"/>
          </p:cNvSpPr>
          <p:nvPr/>
        </p:nvSpPr>
        <p:spPr bwMode="auto">
          <a:xfrm>
            <a:off x="236623" y="1441450"/>
            <a:ext cx="4186153" cy="5111750"/>
          </a:xfrm>
          <a:prstGeom prst="roundRect">
            <a:avLst>
              <a:gd name="adj" fmla="val 16667"/>
            </a:avLst>
          </a:prstGeom>
          <a:noFill/>
          <a:ln w="9525" algn="ctr">
            <a:solidFill>
              <a:schemeClr val="tx1"/>
            </a:solidFill>
            <a:round/>
            <a:headEnd/>
            <a:tailEnd/>
          </a:ln>
        </p:spPr>
        <p:txBody>
          <a:bodyPr wrap="square" anchor="ctr">
            <a:spAutoFit/>
          </a:bodyPr>
          <a:lstStyle/>
          <a:p>
            <a:endParaRPr lang="ja-JP" altLang="en-US" dirty="0"/>
          </a:p>
        </p:txBody>
      </p:sp>
      <p:sp>
        <p:nvSpPr>
          <p:cNvPr id="63492" name="Text Box 3"/>
          <p:cNvSpPr txBox="1">
            <a:spLocks noChangeArrowheads="1"/>
          </p:cNvSpPr>
          <p:nvPr/>
        </p:nvSpPr>
        <p:spPr bwMode="auto">
          <a:xfrm>
            <a:off x="2237624" y="1933575"/>
            <a:ext cx="184150" cy="396875"/>
          </a:xfrm>
          <a:prstGeom prst="rect">
            <a:avLst/>
          </a:prstGeom>
          <a:noFill/>
          <a:ln w="9525" algn="ctr">
            <a:noFill/>
            <a:miter lim="800000"/>
            <a:headEnd/>
            <a:tailEnd/>
          </a:ln>
        </p:spPr>
        <p:txBody>
          <a:bodyPr wrap="none">
            <a:spAutoFit/>
          </a:bodyPr>
          <a:lstStyle/>
          <a:p>
            <a:endParaRPr lang="ja-JP" altLang="ja-JP" sz="2000" dirty="0">
              <a:ea typeface="HG丸ｺﾞｼｯｸM-PRO" pitchFamily="50" charset="-128"/>
            </a:endParaRPr>
          </a:p>
        </p:txBody>
      </p:sp>
      <p:sp>
        <p:nvSpPr>
          <p:cNvPr id="63493" name="AutoShape 4"/>
          <p:cNvSpPr>
            <a:spLocks noChangeArrowheads="1"/>
          </p:cNvSpPr>
          <p:nvPr/>
        </p:nvSpPr>
        <p:spPr bwMode="auto">
          <a:xfrm>
            <a:off x="979208" y="1816724"/>
            <a:ext cx="2700987" cy="1191816"/>
          </a:xfrm>
          <a:prstGeom prst="roundRect">
            <a:avLst>
              <a:gd name="adj" fmla="val 16667"/>
            </a:avLst>
          </a:prstGeom>
          <a:gradFill rotWithShape="1">
            <a:gsLst>
              <a:gs pos="0">
                <a:srgbClr val="99FF99"/>
              </a:gs>
              <a:gs pos="100000">
                <a:schemeClr val="bg1"/>
              </a:gs>
            </a:gsLst>
            <a:lin ang="5400000" scaled="1"/>
          </a:gradFill>
          <a:ln w="9525" algn="ctr">
            <a:solidFill>
              <a:schemeClr val="tx1"/>
            </a:solidFill>
            <a:round/>
            <a:headEnd/>
            <a:tailEnd/>
          </a:ln>
        </p:spPr>
        <p:txBody>
          <a:bodyPr wrap="none" anchor="ctr">
            <a:spAutoFit/>
          </a:bodyPr>
          <a:lstStyle/>
          <a:p>
            <a:pPr algn="ctr"/>
            <a:r>
              <a:rPr lang="ja-JP" altLang="en-US" sz="3200" dirty="0">
                <a:latin typeface="UD デジタル 教科書体 NK-B" panose="02020700000000000000" pitchFamily="18" charset="-128"/>
                <a:ea typeface="UD デジタル 教科書体 NK-B" panose="02020700000000000000" pitchFamily="18" charset="-128"/>
              </a:rPr>
              <a:t>不安全行動を</a:t>
            </a:r>
            <a:endParaRPr lang="en-US" altLang="ja-JP" sz="3200" dirty="0">
              <a:latin typeface="UD デジタル 教科書体 NK-B" panose="02020700000000000000" pitchFamily="18" charset="-128"/>
              <a:ea typeface="UD デジタル 教科書体 NK-B" panose="02020700000000000000" pitchFamily="18" charset="-128"/>
            </a:endParaRPr>
          </a:p>
          <a:p>
            <a:pPr algn="ctr"/>
            <a:r>
              <a:rPr lang="ja-JP" altLang="en-US" sz="3200" dirty="0">
                <a:latin typeface="UD デジタル 教科書体 NK-B" panose="02020700000000000000" pitchFamily="18" charset="-128"/>
                <a:ea typeface="UD デジタル 教科書体 NK-B" panose="02020700000000000000" pitchFamily="18" charset="-128"/>
              </a:rPr>
              <a:t>する理由</a:t>
            </a:r>
          </a:p>
        </p:txBody>
      </p:sp>
      <p:sp>
        <p:nvSpPr>
          <p:cNvPr id="63494" name="Text Box 5"/>
          <p:cNvSpPr txBox="1">
            <a:spLocks noChangeArrowheads="1"/>
          </p:cNvSpPr>
          <p:nvPr/>
        </p:nvSpPr>
        <p:spPr bwMode="auto">
          <a:xfrm>
            <a:off x="313574" y="3206750"/>
            <a:ext cx="4032250" cy="2738437"/>
          </a:xfrm>
          <a:prstGeom prst="rect">
            <a:avLst/>
          </a:prstGeom>
          <a:noFill/>
          <a:ln w="9525" algn="ctr">
            <a:noFill/>
            <a:miter lim="800000"/>
            <a:headEnd/>
            <a:tailEnd/>
          </a:ln>
        </p:spPr>
        <p:txBody>
          <a:bodyPr>
            <a:spAutoFit/>
          </a:bodyPr>
          <a:lstStyle/>
          <a:p>
            <a:pPr algn="l"/>
            <a:r>
              <a:rPr lang="en-US" altLang="ja-JP" sz="2400" dirty="0">
                <a:latin typeface="UD デジタル 教科書体 NK-R" panose="02020400000000000000" pitchFamily="18" charset="-128"/>
                <a:ea typeface="UD デジタル 教科書体 NK-R" panose="02020400000000000000" pitchFamily="18" charset="-128"/>
              </a:rPr>
              <a:t>① </a:t>
            </a:r>
            <a:r>
              <a:rPr lang="ja-JP" altLang="en-US" sz="2400" dirty="0">
                <a:latin typeface="UD デジタル 教科書体 NK-R" panose="02020400000000000000" pitchFamily="18" charset="-128"/>
                <a:ea typeface="UD デジタル 教科書体 NK-R" panose="02020400000000000000" pitchFamily="18" charset="-128"/>
              </a:rPr>
              <a:t>ルールを知らない／</a:t>
            </a:r>
          </a:p>
          <a:p>
            <a:pPr algn="l"/>
            <a:r>
              <a:rPr lang="ja-JP" altLang="en-US" sz="2400" dirty="0">
                <a:latin typeface="UD デジタル 教科書体 NK-R" panose="02020400000000000000" pitchFamily="18" charset="-128"/>
                <a:ea typeface="UD デジタル 教科書体 NK-R" panose="02020400000000000000" pitchFamily="18" charset="-128"/>
              </a:rPr>
              <a:t>　 理解していない</a:t>
            </a:r>
          </a:p>
          <a:p>
            <a:pPr algn="l"/>
            <a:endParaRPr lang="ja-JP" altLang="en-US" sz="1600" dirty="0">
              <a:latin typeface="UD デジタル 教科書体 NK-R" panose="02020400000000000000" pitchFamily="18" charset="-128"/>
              <a:ea typeface="UD デジタル 教科書体 NK-R" panose="02020400000000000000" pitchFamily="18" charset="-128"/>
            </a:endParaRPr>
          </a:p>
          <a:p>
            <a:pPr algn="l"/>
            <a:r>
              <a:rPr lang="ja-JP" altLang="en-US" sz="2400" dirty="0">
                <a:latin typeface="UD デジタル 教科書体 NK-R" panose="02020400000000000000" pitchFamily="18" charset="-128"/>
                <a:ea typeface="UD デジタル 教科書体 NK-R" panose="02020400000000000000" pitchFamily="18" charset="-128"/>
              </a:rPr>
              <a:t>② ルールに納得してない</a:t>
            </a:r>
          </a:p>
          <a:p>
            <a:pPr algn="l"/>
            <a:r>
              <a:rPr lang="ja-JP" altLang="en-US" sz="2000" dirty="0">
                <a:latin typeface="UD デジタル 教科書体 NK-R" panose="02020400000000000000" pitchFamily="18" charset="-128"/>
                <a:ea typeface="UD デジタル 教科書体 NK-R" panose="02020400000000000000" pitchFamily="18" charset="-128"/>
              </a:rPr>
              <a:t>   ・守らなくても危険・不利益はない</a:t>
            </a:r>
          </a:p>
          <a:p>
            <a:pPr algn="l"/>
            <a:r>
              <a:rPr lang="ja-JP" altLang="en-US" sz="2000" dirty="0">
                <a:latin typeface="UD デジタル 教科書体 NK-R" panose="02020400000000000000" pitchFamily="18" charset="-128"/>
                <a:ea typeface="UD デジタル 教科書体 NK-R" panose="02020400000000000000" pitchFamily="18" charset="-128"/>
              </a:rPr>
              <a:t>   ・守ったらデメリットが大きい</a:t>
            </a:r>
          </a:p>
          <a:p>
            <a:pPr algn="l"/>
            <a:endParaRPr lang="ja-JP" altLang="en-US" sz="2000" dirty="0">
              <a:latin typeface="UD デジタル 教科書体 NK-R" panose="02020400000000000000" pitchFamily="18" charset="-128"/>
              <a:ea typeface="UD デジタル 教科書体 NK-R" panose="02020400000000000000" pitchFamily="18" charset="-128"/>
            </a:endParaRPr>
          </a:p>
          <a:p>
            <a:pPr algn="l"/>
            <a:r>
              <a:rPr lang="ja-JP" altLang="en-US" sz="2400" dirty="0">
                <a:latin typeface="UD デジタル 教科書体 NK-R" panose="02020400000000000000" pitchFamily="18" charset="-128"/>
                <a:ea typeface="UD デジタル 教科書体 NK-R" panose="02020400000000000000" pitchFamily="18" charset="-128"/>
              </a:rPr>
              <a:t>③ みんなも守ってない</a:t>
            </a:r>
          </a:p>
        </p:txBody>
      </p:sp>
      <p:sp>
        <p:nvSpPr>
          <p:cNvPr id="63495" name="AutoShape 6"/>
          <p:cNvSpPr>
            <a:spLocks noChangeArrowheads="1"/>
          </p:cNvSpPr>
          <p:nvPr/>
        </p:nvSpPr>
        <p:spPr bwMode="auto">
          <a:xfrm>
            <a:off x="4794165" y="1441450"/>
            <a:ext cx="4113212" cy="3473291"/>
          </a:xfrm>
          <a:prstGeom prst="roundRect">
            <a:avLst>
              <a:gd name="adj" fmla="val 16667"/>
            </a:avLst>
          </a:prstGeom>
          <a:gradFill rotWithShape="1">
            <a:gsLst>
              <a:gs pos="0">
                <a:srgbClr val="99FF99"/>
              </a:gs>
              <a:gs pos="100000">
                <a:schemeClr val="bg1"/>
              </a:gs>
            </a:gsLst>
            <a:lin ang="5400000" scaled="1"/>
          </a:gradFill>
          <a:ln w="9525" algn="ctr">
            <a:solidFill>
              <a:schemeClr val="tx1"/>
            </a:solidFill>
            <a:round/>
            <a:headEnd/>
            <a:tailEnd/>
          </a:ln>
        </p:spPr>
        <p:txBody>
          <a:bodyPr wrap="square" anchor="ctr">
            <a:spAutoFit/>
          </a:bodyPr>
          <a:lstStyle/>
          <a:p>
            <a:pPr algn="ctr"/>
            <a:r>
              <a:rPr lang="ja-JP" altLang="en-US" sz="2800" dirty="0">
                <a:latin typeface="UD デジタル 教科書体 NK-B" panose="02020700000000000000" pitchFamily="18" charset="-128"/>
                <a:ea typeface="UD デジタル 教科書体 NK-B" panose="02020700000000000000" pitchFamily="18" charset="-128"/>
              </a:rPr>
              <a:t>対策</a:t>
            </a:r>
          </a:p>
          <a:p>
            <a:endParaRPr lang="ja-JP" altLang="en-US" sz="1000" dirty="0">
              <a:latin typeface="ＭＳ Ｐゴシック" pitchFamily="50" charset="-128"/>
            </a:endParaRPr>
          </a:p>
          <a:p>
            <a:pPr algn="l"/>
            <a:r>
              <a:rPr lang="ja-JP" altLang="en-US" sz="2400" dirty="0">
                <a:latin typeface="UD デジタル 教科書体 NK-R" panose="02020400000000000000" pitchFamily="18" charset="-128"/>
                <a:ea typeface="UD デジタル 教科書体 NK-R" panose="02020400000000000000" pitchFamily="18" charset="-128"/>
              </a:rPr>
              <a:t>・ルールを理由とともに周知、</a:t>
            </a:r>
            <a:endParaRPr lang="en-US" altLang="ja-JP" sz="2400" dirty="0">
              <a:latin typeface="UD デジタル 教科書体 NK-R" panose="02020400000000000000" pitchFamily="18" charset="-128"/>
              <a:ea typeface="UD デジタル 教科書体 NK-R" panose="02020400000000000000" pitchFamily="18" charset="-128"/>
            </a:endParaRPr>
          </a:p>
          <a:p>
            <a:pPr algn="l"/>
            <a:r>
              <a:rPr lang="ja-JP" altLang="en-US" sz="2400" dirty="0">
                <a:latin typeface="UD デジタル 教科書体 NK-R" panose="02020400000000000000" pitchFamily="18" charset="-128"/>
                <a:ea typeface="UD デジタル 教科書体 NK-R" panose="02020400000000000000" pitchFamily="18" charset="-128"/>
              </a:rPr>
              <a:t>　教育</a:t>
            </a:r>
          </a:p>
          <a:p>
            <a:pPr algn="l"/>
            <a:endParaRPr lang="ja-JP" altLang="en-US" sz="800" dirty="0">
              <a:latin typeface="UD デジタル 教科書体 NK-R" panose="02020400000000000000" pitchFamily="18" charset="-128"/>
              <a:ea typeface="UD デジタル 教科書体 NK-R" panose="02020400000000000000" pitchFamily="18" charset="-128"/>
            </a:endParaRPr>
          </a:p>
          <a:p>
            <a:pPr algn="l"/>
            <a:r>
              <a:rPr lang="ja-JP" altLang="en-US" sz="2400" dirty="0">
                <a:latin typeface="UD デジタル 教科書体 NK-R" panose="02020400000000000000" pitchFamily="18" charset="-128"/>
                <a:ea typeface="UD デジタル 教科書体 NK-R" panose="02020400000000000000" pitchFamily="18" charset="-128"/>
              </a:rPr>
              <a:t>・ルールを実行する技術、</a:t>
            </a:r>
            <a:br>
              <a:rPr lang="en-US" altLang="ja-JP" sz="2400" dirty="0">
                <a:latin typeface="UD デジタル 教科書体 NK-R" panose="02020400000000000000" pitchFamily="18" charset="-128"/>
                <a:ea typeface="UD デジタル 教科書体 NK-R" panose="02020400000000000000" pitchFamily="18" charset="-128"/>
              </a:rPr>
            </a:br>
            <a:r>
              <a:rPr lang="ja-JP" altLang="en-US" sz="2400" dirty="0">
                <a:latin typeface="UD デジタル 教科書体 NK-R" panose="02020400000000000000" pitchFamily="18" charset="-128"/>
                <a:ea typeface="UD デジタル 教科書体 NK-R" panose="02020400000000000000" pitchFamily="18" charset="-128"/>
              </a:rPr>
              <a:t>　技量を身に着ける</a:t>
            </a:r>
            <a:endParaRPr lang="en-US" altLang="ja-JP" sz="2400" dirty="0">
              <a:latin typeface="UD デジタル 教科書体 NK-R" panose="02020400000000000000" pitchFamily="18" charset="-128"/>
              <a:ea typeface="UD デジタル 教科書体 NK-R" panose="02020400000000000000" pitchFamily="18" charset="-128"/>
            </a:endParaRPr>
          </a:p>
          <a:p>
            <a:pPr algn="l"/>
            <a:endParaRPr lang="en-US" altLang="ja-JP" sz="800" dirty="0">
              <a:latin typeface="UD デジタル 教科書体 NK-R" panose="02020400000000000000" pitchFamily="18" charset="-128"/>
              <a:ea typeface="UD デジタル 教科書体 NK-R" panose="02020400000000000000" pitchFamily="18" charset="-128"/>
            </a:endParaRPr>
          </a:p>
          <a:p>
            <a:pPr algn="l"/>
            <a:r>
              <a:rPr lang="ja-JP" altLang="en-US" sz="2400" dirty="0">
                <a:latin typeface="UD デジタル 教科書体 NK-R" panose="02020400000000000000" pitchFamily="18" charset="-128"/>
                <a:ea typeface="UD デジタル 教科書体 NK-R" panose="02020400000000000000" pitchFamily="18" charset="-128"/>
              </a:rPr>
              <a:t>・ルールを守ろうという前向</a:t>
            </a:r>
            <a:endParaRPr lang="en-US" altLang="ja-JP" sz="2400" dirty="0">
              <a:latin typeface="UD デジタル 教科書体 NK-R" panose="02020400000000000000" pitchFamily="18" charset="-128"/>
              <a:ea typeface="UD デジタル 教科書体 NK-R" panose="02020400000000000000" pitchFamily="18" charset="-128"/>
            </a:endParaRPr>
          </a:p>
          <a:p>
            <a:pPr algn="l"/>
            <a:r>
              <a:rPr lang="ja-JP" altLang="en-US" sz="2400" dirty="0">
                <a:latin typeface="UD デジタル 教科書体 NK-R" panose="02020400000000000000" pitchFamily="18" charset="-128"/>
                <a:ea typeface="UD デジタル 教科書体 NK-R" panose="02020400000000000000" pitchFamily="18" charset="-128"/>
              </a:rPr>
              <a:t>　</a:t>
            </a:r>
            <a:r>
              <a:rPr lang="ja-JP" altLang="en-US" sz="2400" dirty="0" err="1">
                <a:latin typeface="UD デジタル 教科書体 NK-R" panose="02020400000000000000" pitchFamily="18" charset="-128"/>
                <a:ea typeface="UD デジタル 教科書体 NK-R" panose="02020400000000000000" pitchFamily="18" charset="-128"/>
              </a:rPr>
              <a:t>きな</a:t>
            </a:r>
            <a:r>
              <a:rPr lang="ja-JP" altLang="en-US" sz="2400" dirty="0">
                <a:latin typeface="UD デジタル 教科書体 NK-R" panose="02020400000000000000" pitchFamily="18" charset="-128"/>
                <a:ea typeface="UD デジタル 教科書体 NK-R" panose="02020400000000000000" pitchFamily="18" charset="-128"/>
              </a:rPr>
              <a:t>態度、気持ちをもつ</a:t>
            </a:r>
            <a:endParaRPr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2" name="スライド番号プレースホルダー 1"/>
          <p:cNvSpPr>
            <a:spLocks noGrp="1"/>
          </p:cNvSpPr>
          <p:nvPr>
            <p:ph type="sldNum" sz="quarter" idx="12"/>
          </p:nvPr>
        </p:nvSpPr>
        <p:spPr/>
        <p:txBody>
          <a:bodyPr/>
          <a:lstStyle/>
          <a:p>
            <a:pPr>
              <a:defRPr/>
            </a:pPr>
            <a:fld id="{8DEB9206-6B62-49F8-BC94-D9E684E3D2D0}" type="slidenum">
              <a:rPr lang="en-US" altLang="ja-JP" smtClean="0"/>
              <a:pPr>
                <a:defRPr/>
              </a:pPr>
              <a:t>99</a:t>
            </a:fld>
            <a:endParaRPr lang="en-US" altLang="ja-JP" dirty="0"/>
          </a:p>
        </p:txBody>
      </p:sp>
      <p:sp>
        <p:nvSpPr>
          <p:cNvPr id="3" name="タイトル 2"/>
          <p:cNvSpPr>
            <a:spLocks noGrp="1"/>
          </p:cNvSpPr>
          <p:nvPr>
            <p:ph type="title"/>
          </p:nvPr>
        </p:nvSpPr>
        <p:spPr/>
        <p:txBody>
          <a:bodyPr/>
          <a:lstStyle/>
          <a:p>
            <a:r>
              <a:rPr lang="en-US" altLang="ja-JP" dirty="0"/>
              <a:t>Man</a:t>
            </a:r>
            <a:r>
              <a:rPr lang="ja-JP" altLang="en-US" dirty="0"/>
              <a:t>　不安全行動を防ぐ</a:t>
            </a:r>
            <a:endParaRPr kumimoji="1" lang="ja-JP" altLang="en-US" dirty="0"/>
          </a:p>
        </p:txBody>
      </p:sp>
      <p:sp>
        <p:nvSpPr>
          <p:cNvPr id="4" name="AutoShape 3">
            <a:extLst>
              <a:ext uri="{FF2B5EF4-FFF2-40B4-BE49-F238E27FC236}">
                <a16:creationId xmlns:a16="http://schemas.microsoft.com/office/drawing/2014/main" id="{8E319AFE-97FE-27A3-FCFA-A2A8305BCB19}"/>
              </a:ext>
            </a:extLst>
          </p:cNvPr>
          <p:cNvSpPr>
            <a:spLocks noChangeArrowheads="1"/>
          </p:cNvSpPr>
          <p:nvPr/>
        </p:nvSpPr>
        <p:spPr bwMode="auto">
          <a:xfrm>
            <a:off x="4755308" y="5044018"/>
            <a:ext cx="4136400" cy="1440160"/>
          </a:xfrm>
          <a:prstGeom prst="roundRect">
            <a:avLst>
              <a:gd name="adj" fmla="val 5885"/>
            </a:avLst>
          </a:prstGeom>
          <a:solidFill>
            <a:srgbClr val="FFCCFF"/>
          </a:solidFill>
          <a:ln w="9525">
            <a:solidFill>
              <a:schemeClr val="bg2"/>
            </a:solidFill>
            <a:round/>
            <a:headEnd/>
            <a:tailEnd/>
          </a:ln>
        </p:spPr>
        <p:txBody>
          <a:bodyPr wrap="square" anchor="ctr"/>
          <a:lstStyle/>
          <a:p>
            <a:pPr algn="ctr"/>
            <a:r>
              <a:rPr lang="ja-JP" altLang="en-US" sz="2000" dirty="0">
                <a:latin typeface="UD デジタル 教科書体 NK-R" panose="02020400000000000000" pitchFamily="18" charset="-128"/>
                <a:ea typeface="UD デジタル 教科書体 NK-R" panose="02020400000000000000" pitchFamily="18" charset="-128"/>
              </a:rPr>
              <a:t>行為者が「不安全行動」を行わないようにする組織全体の対策も</a:t>
            </a:r>
          </a:p>
          <a:p>
            <a:endParaRPr lang="ja-JP" altLang="en-US" sz="900" dirty="0">
              <a:latin typeface="UD デジタル 教科書体 NK-R" panose="02020400000000000000" pitchFamily="18" charset="-128"/>
              <a:ea typeface="UD デジタル 教科書体 NK-R" panose="02020400000000000000" pitchFamily="18" charset="-128"/>
            </a:endParaRPr>
          </a:p>
          <a:p>
            <a:pPr algn="ctr"/>
            <a:r>
              <a:rPr lang="ja-JP" altLang="en-US" sz="3200" u="sng" dirty="0">
                <a:solidFill>
                  <a:srgbClr val="FF0000"/>
                </a:solidFill>
                <a:latin typeface="UD デジタル 教科書体 NK-B" panose="02020700000000000000" pitchFamily="18" charset="-128"/>
                <a:ea typeface="UD デジタル 教科書体 NK-B" panose="02020700000000000000" pitchFamily="18" charset="-128"/>
              </a:rPr>
              <a:t>安全文化の確立</a:t>
            </a:r>
          </a:p>
        </p:txBody>
      </p:sp>
    </p:spTree>
    <p:extLst>
      <p:ext uri="{BB962C8B-B14F-4D97-AF65-F5344CB8AC3E}">
        <p14:creationId xmlns:p14="http://schemas.microsoft.com/office/powerpoint/2010/main" val="673994912"/>
      </p:ext>
    </p:extLst>
  </p:cSld>
  <p:clrMapOvr>
    <a:masterClrMapping/>
  </p:clrMapOvr>
</p:sld>
</file>

<file path=ppt/theme/theme1.xml><?xml version="1.0" encoding="utf-8"?>
<a:theme xmlns:a="http://schemas.openxmlformats.org/drawingml/2006/main" name="テーマ2">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solidFill>
            <a:schemeClr val="bg2"/>
          </a:solidFill>
          <a:round/>
          <a:headEnd/>
          <a:tailEnd/>
        </a:ln>
      </a:spPr>
      <a:bodyPr wrap="none" rtlCol="0" anchor="ctr"/>
      <a:lstStyle>
        <a:defPPr algn="ctr">
          <a:defRPr kumimoji="1" sz="2800" dirty="0">
            <a:latin typeface="UD デジタル 教科書体 NK-B" panose="02020700000000000000" pitchFamily="18" charset="-128"/>
            <a:ea typeface="UD デジタル 教科書体 NK-B" panose="02020700000000000000" pitchFamily="18" charset="-128"/>
          </a:defRPr>
        </a:defPPr>
      </a:lstStyle>
    </a:spDef>
    <a:lnDef>
      <a:spPr>
        <a:ln w="15875">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テーマ2" id="{6B90B5C9-99C4-445B-A7D1-DACE0237FE6D}" vid="{453F3764-B516-4778-9E04-8E7F3A42C946}"/>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Words>9872</Words>
  <PresentationFormat>画面に合わせる (4:3)</PresentationFormat>
  <Paragraphs>1877</Paragraphs>
  <Slides>115</Slides>
  <Notes>115</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115</vt:i4>
      </vt:variant>
    </vt:vector>
  </HeadingPairs>
  <TitlesOfParts>
    <vt:vector size="131" baseType="lpstr">
      <vt:lpstr>Meiryo UI</vt:lpstr>
      <vt:lpstr>UD デジタル 教科書体 NP-B</vt:lpstr>
      <vt:lpstr>Arial</vt:lpstr>
      <vt:lpstr>ＭＳ Ｐゴシック</vt:lpstr>
      <vt:lpstr>メイリオ</vt:lpstr>
      <vt:lpstr>Times New Roman</vt:lpstr>
      <vt:lpstr>Wingdings</vt:lpstr>
      <vt:lpstr>UD デジタル 教科書体 NK-R</vt:lpstr>
      <vt:lpstr>HGP創英角ｺﾞｼｯｸUB</vt:lpstr>
      <vt:lpstr>Century</vt:lpstr>
      <vt:lpstr>ＭＳ ゴシック</vt:lpstr>
      <vt:lpstr>UD デジタル 教科書体 NK-B</vt:lpstr>
      <vt:lpstr>Rockwell Extra Bold</vt:lpstr>
      <vt:lpstr>AR P丸ゴシック体M</vt:lpstr>
      <vt:lpstr>HGS創英角ｺﾞｼｯｸUB</vt:lpstr>
      <vt:lpstr>テーマ2</vt:lpstr>
      <vt:lpstr>PowerPoint プレゼンテーション</vt:lpstr>
      <vt:lpstr>事故、ヒヤリ・ハット情報の収集・活用法</vt:lpstr>
      <vt:lpstr>本講義の目的</vt:lpstr>
      <vt:lpstr>運輸安全マネジメント制度上の位置づけ</vt:lpstr>
      <vt:lpstr>目次</vt:lpstr>
      <vt:lpstr>０．はじめに</vt:lpstr>
      <vt:lpstr>ヒューマンエラーに起因する事故・トラブル</vt:lpstr>
      <vt:lpstr>ヒューマンエラーとは？</vt:lpstr>
      <vt:lpstr>ヒューマンエラーに起因する事故・トラブル</vt:lpstr>
      <vt:lpstr>「運輸安全マネジメント制度」導入の起因となる事故・トラブル</vt:lpstr>
      <vt:lpstr>不安全行動：知床遊覧船浸水事故</vt:lpstr>
      <vt:lpstr>１．「リスク管理」とは？</vt:lpstr>
      <vt:lpstr>リスク管理とは</vt:lpstr>
      <vt:lpstr>リスク管理の流れ</vt:lpstr>
      <vt:lpstr>リスク管理の目的</vt:lpstr>
      <vt:lpstr>リスク管理の留意点</vt:lpstr>
      <vt:lpstr>PowerPoint プレゼンテーション</vt:lpstr>
      <vt:lpstr>リスクとは？</vt:lpstr>
      <vt:lpstr>あなたはこの状況で何に注意しますか？</vt:lpstr>
      <vt:lpstr>あなたはこの状況で何に注意しますか？</vt:lpstr>
      <vt:lpstr>注意すべきは見えるものだけか？</vt:lpstr>
      <vt:lpstr>注意すべきは見えるものだけか？</vt:lpstr>
      <vt:lpstr>管理するリスク情報</vt:lpstr>
      <vt:lpstr>２．リスク管理のための環境整備</vt:lpstr>
      <vt:lpstr>経営管理部門の役割</vt:lpstr>
      <vt:lpstr>リスク管理体制の構築</vt:lpstr>
      <vt:lpstr>全員参加の意識の醸成</vt:lpstr>
      <vt:lpstr>リスク情報収集の課題と対策</vt:lpstr>
      <vt:lpstr>外部リソースの活用</vt:lpstr>
      <vt:lpstr>３．職場の現状を把握する</vt:lpstr>
      <vt:lpstr>リスク情報の活用目的</vt:lpstr>
      <vt:lpstr>現状を把握する目的</vt:lpstr>
      <vt:lpstr>現状把握の意義</vt:lpstr>
      <vt:lpstr>リスク情報</vt:lpstr>
      <vt:lpstr>リスク情報の収集方法</vt:lpstr>
      <vt:lpstr>リスク情報の収集方法（書面による報告）</vt:lpstr>
      <vt:lpstr>リスク情報の収集方法（書面による報告）</vt:lpstr>
      <vt:lpstr>職場の現状を管理する</vt:lpstr>
      <vt:lpstr>分類・整理・傾向把握での着眼点</vt:lpstr>
      <vt:lpstr>安全重点目標の策定例（鉄道）</vt:lpstr>
      <vt:lpstr>個別の行動目標の策定例（自動車）</vt:lpstr>
      <vt:lpstr>情報通信技術の活用例</vt:lpstr>
      <vt:lpstr>ドラレコ情報を活用したフィードバックの例</vt:lpstr>
      <vt:lpstr>４．事故・エラーの真因を特定する</vt:lpstr>
      <vt:lpstr>リスク情報の活用目的</vt:lpstr>
      <vt:lpstr>事故の発生プロセス</vt:lpstr>
      <vt:lpstr>根本原因分析の目的</vt:lpstr>
      <vt:lpstr>リスク情報</vt:lpstr>
      <vt:lpstr>分析の流れ</vt:lpstr>
      <vt:lpstr>なぜなぜ分析とは？</vt:lpstr>
      <vt:lpstr>要因抽出の視点①</vt:lpstr>
      <vt:lpstr>分析例１：左折時の衝突（事故概況）</vt:lpstr>
      <vt:lpstr>分析例１：事故等の経緯とエラーの特定</vt:lpstr>
      <vt:lpstr>分析例１：なぜなぜ分析</vt:lpstr>
      <vt:lpstr>分析例１：対策の検討</vt:lpstr>
      <vt:lpstr>分析例２：車内転倒（事故概況）</vt:lpstr>
      <vt:lpstr>分析例２：事故等の経緯とエラーの特定</vt:lpstr>
      <vt:lpstr>分析例２：なぜなぜ分析</vt:lpstr>
      <vt:lpstr>分析例２：なぜなぜ分析（演習）</vt:lpstr>
      <vt:lpstr>なぜなぜ分析をやってみよう（演習）</vt:lpstr>
      <vt:lpstr>分析例２：なぜなぜ分析</vt:lpstr>
      <vt:lpstr>分析例３：停車駅通過（事故概況）</vt:lpstr>
      <vt:lpstr>事故等の経緯とエラーの特定</vt:lpstr>
      <vt:lpstr>分析例３：なぜなぜ分析</vt:lpstr>
      <vt:lpstr>要因抽出の視点②</vt:lpstr>
      <vt:lpstr>ガイドラインの視点とモデルとの関係</vt:lpstr>
      <vt:lpstr>なぜなぜ分析の留意点</vt:lpstr>
      <vt:lpstr>5．事故・エラーの予兆を管理する</vt:lpstr>
      <vt:lpstr>リスク情報の活用目的</vt:lpstr>
      <vt:lpstr>予兆管理の意義</vt:lpstr>
      <vt:lpstr>潜在する危険の掘り起こし：イメージ</vt:lpstr>
      <vt:lpstr>リスク情報</vt:lpstr>
      <vt:lpstr>潜在する危険の掘り起こしの方法</vt:lpstr>
      <vt:lpstr>①書面による報告</vt:lpstr>
      <vt:lpstr>②危険予知訓練：KYT（１）</vt:lpstr>
      <vt:lpstr>②危険予知訓練：KYT（１）</vt:lpstr>
      <vt:lpstr>②危険予知訓練：KYT（１）</vt:lpstr>
      <vt:lpstr>②危険予知訓練：KYT （２）</vt:lpstr>
      <vt:lpstr>②危険予知訓練：KYT （２）</vt:lpstr>
      <vt:lpstr>②危険予知訓練：KYT （２）</vt:lpstr>
      <vt:lpstr>③ハザードマップ</vt:lpstr>
      <vt:lpstr>④危険感受性向上訓練</vt:lpstr>
      <vt:lpstr>⑤FMEA（Failure Mode and Effect Analysis）</vt:lpstr>
      <vt:lpstr>PowerPoint プレゼンテーション</vt:lpstr>
      <vt:lpstr>運送事業者における輸送の安全取組事例</vt:lpstr>
      <vt:lpstr>６．対策の考え方</vt:lpstr>
      <vt:lpstr>失敗の種類によって対策の方向性は異なる</vt:lpstr>
      <vt:lpstr>失敗の種類によって対策の方向性は異なる</vt:lpstr>
      <vt:lpstr>失敗の種類によって対策の方向性は異なる</vt:lpstr>
      <vt:lpstr>ヒューマンエラーの種類と防止の方向性</vt:lpstr>
      <vt:lpstr>対策の考え方①</vt:lpstr>
      <vt:lpstr>対策の考え方②</vt:lpstr>
      <vt:lpstr>対策の考え方③</vt:lpstr>
      <vt:lpstr>Man（人への対策）</vt:lpstr>
      <vt:lpstr>Man　うっかり/ポカミスを防ぐ</vt:lpstr>
      <vt:lpstr>Man　思い込みを防ぐ</vt:lpstr>
      <vt:lpstr>危険感受性と危険敢行性</vt:lpstr>
      <vt:lpstr>Man　不安全行動を防ぐ</vt:lpstr>
      <vt:lpstr>Man　不安全行動を防ぐ</vt:lpstr>
      <vt:lpstr>Man（相手方への対策）</vt:lpstr>
      <vt:lpstr>Machine（ハード対策）</vt:lpstr>
      <vt:lpstr>Media（環境への対策）</vt:lpstr>
      <vt:lpstr>Management（管理上の要因）</vt:lpstr>
      <vt:lpstr>対策の考え方④</vt:lpstr>
      <vt:lpstr>対策の実施計画と効果の把握</vt:lpstr>
      <vt:lpstr>講じた対策の効果把握</vt:lpstr>
      <vt:lpstr>継続管理の必要性（リスクは変化する）</vt:lpstr>
      <vt:lpstr>６．おわりに</vt:lpstr>
      <vt:lpstr>リスク管理とは？（まとめ）</vt:lpstr>
      <vt:lpstr>リスク管理とは？（まとめ）</vt:lpstr>
      <vt:lpstr>リスク管理とは？（まとめ）</vt:lpstr>
      <vt:lpstr>リスク対策とは？（まとめ）</vt:lpstr>
      <vt:lpstr>リスク管理のメリット（まとめ）</vt:lpstr>
      <vt:lpstr>事業者における輸送の安全取組事例</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